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340" r:id="rId3"/>
    <p:sldId id="336" r:id="rId4"/>
    <p:sldId id="337" r:id="rId5"/>
    <p:sldId id="333" r:id="rId6"/>
    <p:sldId id="342" r:id="rId7"/>
    <p:sldId id="374" r:id="rId8"/>
    <p:sldId id="344" r:id="rId9"/>
    <p:sldId id="375" r:id="rId10"/>
    <p:sldId id="382" r:id="rId11"/>
    <p:sldId id="347" r:id="rId12"/>
    <p:sldId id="379" r:id="rId13"/>
    <p:sldId id="381" r:id="rId14"/>
    <p:sldId id="376" r:id="rId15"/>
    <p:sldId id="377" r:id="rId16"/>
    <p:sldId id="378" r:id="rId17"/>
    <p:sldId id="362" r:id="rId18"/>
    <p:sldId id="365" r:id="rId19"/>
    <p:sldId id="367" r:id="rId20"/>
    <p:sldId id="366" r:id="rId21"/>
    <p:sldId id="371" r:id="rId22"/>
    <p:sldId id="370" r:id="rId23"/>
    <p:sldId id="373" r:id="rId24"/>
    <p:sldId id="384" r:id="rId25"/>
    <p:sldId id="372" r:id="rId26"/>
    <p:sldId id="358" r:id="rId27"/>
    <p:sldId id="357" r:id="rId28"/>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9" d="100"/>
          <a:sy n="69" d="100"/>
        </p:scale>
        <p:origin x="780"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850" cy="498852"/>
          </a:xfrm>
          <a:prstGeom prst="rect">
            <a:avLst/>
          </a:prstGeom>
        </p:spPr>
        <p:txBody>
          <a:bodyPr vert="horz" lIns="91888" tIns="45944" rIns="91888" bIns="45944" rtlCol="0"/>
          <a:lstStyle>
            <a:lvl1pPr algn="l">
              <a:defRPr sz="1200"/>
            </a:lvl1pPr>
          </a:lstStyle>
          <a:p>
            <a:endParaRPr lang="en-NZ"/>
          </a:p>
        </p:txBody>
      </p:sp>
      <p:sp>
        <p:nvSpPr>
          <p:cNvPr id="3" name="Date Placeholder 2"/>
          <p:cNvSpPr>
            <a:spLocks noGrp="1"/>
          </p:cNvSpPr>
          <p:nvPr>
            <p:ph type="dt" idx="1"/>
          </p:nvPr>
        </p:nvSpPr>
        <p:spPr>
          <a:xfrm>
            <a:off x="3858537" y="1"/>
            <a:ext cx="2951850" cy="498852"/>
          </a:xfrm>
          <a:prstGeom prst="rect">
            <a:avLst/>
          </a:prstGeom>
        </p:spPr>
        <p:txBody>
          <a:bodyPr vert="horz" lIns="91888" tIns="45944" rIns="91888" bIns="45944" rtlCol="0"/>
          <a:lstStyle>
            <a:lvl1pPr algn="r">
              <a:defRPr sz="1200"/>
            </a:lvl1pPr>
          </a:lstStyle>
          <a:p>
            <a:fld id="{75406214-D611-4F2A-A60B-2A54B79FE1BD}" type="datetimeFigureOut">
              <a:rPr lang="en-NZ" smtClean="0"/>
              <a:t>21/04/2017</a:t>
            </a:fld>
            <a:endParaRPr lang="en-NZ"/>
          </a:p>
        </p:txBody>
      </p:sp>
      <p:sp>
        <p:nvSpPr>
          <p:cNvPr id="4" name="Slide Image Placeholder 3"/>
          <p:cNvSpPr>
            <a:spLocks noGrp="1" noRot="1" noChangeAspect="1"/>
          </p:cNvSpPr>
          <p:nvPr>
            <p:ph type="sldImg" idx="2"/>
          </p:nvPr>
        </p:nvSpPr>
        <p:spPr>
          <a:xfrm>
            <a:off x="422275" y="1241425"/>
            <a:ext cx="5967413" cy="3357563"/>
          </a:xfrm>
          <a:prstGeom prst="rect">
            <a:avLst/>
          </a:prstGeom>
          <a:noFill/>
          <a:ln w="12700">
            <a:solidFill>
              <a:prstClr val="black"/>
            </a:solidFill>
          </a:ln>
        </p:spPr>
        <p:txBody>
          <a:bodyPr vert="horz" lIns="91888" tIns="45944" rIns="91888" bIns="45944" rtlCol="0" anchor="ctr"/>
          <a:lstStyle/>
          <a:p>
            <a:endParaRPr lang="en-NZ"/>
          </a:p>
        </p:txBody>
      </p:sp>
      <p:sp>
        <p:nvSpPr>
          <p:cNvPr id="5" name="Notes Placeholder 4"/>
          <p:cNvSpPr>
            <a:spLocks noGrp="1"/>
          </p:cNvSpPr>
          <p:nvPr>
            <p:ph type="body" sz="quarter" idx="3"/>
          </p:nvPr>
        </p:nvSpPr>
        <p:spPr>
          <a:xfrm>
            <a:off x="681197" y="4784834"/>
            <a:ext cx="5449570" cy="3914865"/>
          </a:xfrm>
          <a:prstGeom prst="rect">
            <a:avLst/>
          </a:prstGeom>
        </p:spPr>
        <p:txBody>
          <a:bodyPr vert="horz" lIns="91888" tIns="45944" rIns="91888" bIns="459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43662"/>
            <a:ext cx="2951850" cy="498851"/>
          </a:xfrm>
          <a:prstGeom prst="rect">
            <a:avLst/>
          </a:prstGeom>
        </p:spPr>
        <p:txBody>
          <a:bodyPr vert="horz" lIns="91888" tIns="45944" rIns="91888" bIns="45944" rtlCol="0" anchor="b"/>
          <a:lstStyle>
            <a:lvl1pPr algn="l">
              <a:defRPr sz="1200"/>
            </a:lvl1pPr>
          </a:lstStyle>
          <a:p>
            <a:endParaRPr lang="en-NZ"/>
          </a:p>
        </p:txBody>
      </p:sp>
      <p:sp>
        <p:nvSpPr>
          <p:cNvPr id="7" name="Slide Number Placeholder 6"/>
          <p:cNvSpPr>
            <a:spLocks noGrp="1"/>
          </p:cNvSpPr>
          <p:nvPr>
            <p:ph type="sldNum" sz="quarter" idx="5"/>
          </p:nvPr>
        </p:nvSpPr>
        <p:spPr>
          <a:xfrm>
            <a:off x="3858537" y="9443662"/>
            <a:ext cx="2951850" cy="498851"/>
          </a:xfrm>
          <a:prstGeom prst="rect">
            <a:avLst/>
          </a:prstGeom>
        </p:spPr>
        <p:txBody>
          <a:bodyPr vert="horz" lIns="91888" tIns="45944" rIns="91888" bIns="45944" rtlCol="0" anchor="b"/>
          <a:lstStyle>
            <a:lvl1pPr algn="r">
              <a:defRPr sz="1200"/>
            </a:lvl1pPr>
          </a:lstStyle>
          <a:p>
            <a:fld id="{7A388CBA-A9EB-494E-8AE6-22FE4F4410C0}" type="slidenum">
              <a:rPr lang="en-NZ" smtClean="0"/>
              <a:t>‹#›</a:t>
            </a:fld>
            <a:endParaRPr lang="en-NZ"/>
          </a:p>
        </p:txBody>
      </p:sp>
    </p:spTree>
    <p:extLst>
      <p:ext uri="{BB962C8B-B14F-4D97-AF65-F5344CB8AC3E}">
        <p14:creationId xmlns:p14="http://schemas.microsoft.com/office/powerpoint/2010/main" val="361545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81">
              <a:defRPr/>
            </a:pPr>
            <a:r>
              <a:rPr lang="en-NZ" dirty="0" smtClean="0"/>
              <a:t>Having these gentlemen on board really gave this project authenticity-</a:t>
            </a:r>
            <a:r>
              <a:rPr lang="en-NZ" baseline="0" dirty="0" smtClean="0"/>
              <a:t> and made the students realise this was for real and gave them some insight into the realities of a good idea. They all learnt a huge amount during this process.</a:t>
            </a:r>
            <a:endParaRPr lang="en-NZ" dirty="0" smtClean="0"/>
          </a:p>
          <a:p>
            <a:endParaRPr lang="en-NZ" dirty="0"/>
          </a:p>
        </p:txBody>
      </p:sp>
      <p:sp>
        <p:nvSpPr>
          <p:cNvPr id="4" name="Slide Number Placeholder 3"/>
          <p:cNvSpPr>
            <a:spLocks noGrp="1"/>
          </p:cNvSpPr>
          <p:nvPr>
            <p:ph type="sldNum" sz="quarter" idx="10"/>
          </p:nvPr>
        </p:nvSpPr>
        <p:spPr/>
        <p:txBody>
          <a:bodyPr/>
          <a:lstStyle/>
          <a:p>
            <a:fld id="{C5EC6CCB-C98E-42C6-8E6C-FF125F7CCE59}" type="slidenum">
              <a:rPr lang="en-NZ" smtClean="0"/>
              <a:t>17</a:t>
            </a:fld>
            <a:endParaRPr lang="en-NZ"/>
          </a:p>
        </p:txBody>
      </p:sp>
    </p:spTree>
    <p:extLst>
      <p:ext uri="{BB962C8B-B14F-4D97-AF65-F5344CB8AC3E}">
        <p14:creationId xmlns:p14="http://schemas.microsoft.com/office/powerpoint/2010/main" val="12631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We’ve enjoyed tremendous support from the sector,</a:t>
            </a:r>
            <a:r>
              <a:rPr lang="en-NZ" baseline="0" dirty="0" smtClean="0"/>
              <a:t> especially in their willingness to host us for visits. We have attended a large number of places and have many more up our sleeve when time permits</a:t>
            </a:r>
            <a:endParaRPr lang="en-NZ" dirty="0"/>
          </a:p>
        </p:txBody>
      </p:sp>
      <p:sp>
        <p:nvSpPr>
          <p:cNvPr id="4" name="Slide Number Placeholder 3"/>
          <p:cNvSpPr>
            <a:spLocks noGrp="1"/>
          </p:cNvSpPr>
          <p:nvPr>
            <p:ph type="sldNum" sz="quarter" idx="10"/>
          </p:nvPr>
        </p:nvSpPr>
        <p:spPr/>
        <p:txBody>
          <a:bodyPr/>
          <a:lstStyle/>
          <a:p>
            <a:fld id="{C5EC6CCB-C98E-42C6-8E6C-FF125F7CCE59}" type="slidenum">
              <a:rPr lang="en-NZ" smtClean="0"/>
              <a:t>19</a:t>
            </a:fld>
            <a:endParaRPr lang="en-NZ"/>
          </a:p>
        </p:txBody>
      </p:sp>
    </p:spTree>
    <p:extLst>
      <p:ext uri="{BB962C8B-B14F-4D97-AF65-F5344CB8AC3E}">
        <p14:creationId xmlns:p14="http://schemas.microsoft.com/office/powerpoint/2010/main" val="40662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It looked better than it tasted –to be fair- so we brought in a cheese maker to come and tell us where we had gone wrong</a:t>
            </a:r>
            <a:r>
              <a:rPr lang="en-NZ" baseline="0" dirty="0" smtClean="0"/>
              <a:t> –and bring us some real ones to taste!</a:t>
            </a:r>
            <a:endParaRPr lang="en-NZ" dirty="0"/>
          </a:p>
        </p:txBody>
      </p:sp>
      <p:sp>
        <p:nvSpPr>
          <p:cNvPr id="4" name="Slide Number Placeholder 3"/>
          <p:cNvSpPr>
            <a:spLocks noGrp="1"/>
          </p:cNvSpPr>
          <p:nvPr>
            <p:ph type="sldNum" sz="quarter" idx="10"/>
          </p:nvPr>
        </p:nvSpPr>
        <p:spPr/>
        <p:txBody>
          <a:bodyPr/>
          <a:lstStyle/>
          <a:p>
            <a:fld id="{C5EC6CCB-C98E-42C6-8E6C-FF125F7CCE59}" type="slidenum">
              <a:rPr lang="en-NZ" smtClean="0"/>
              <a:t>20</a:t>
            </a:fld>
            <a:endParaRPr lang="en-NZ"/>
          </a:p>
        </p:txBody>
      </p:sp>
    </p:spTree>
    <p:extLst>
      <p:ext uri="{BB962C8B-B14F-4D97-AF65-F5344CB8AC3E}">
        <p14:creationId xmlns:p14="http://schemas.microsoft.com/office/powerpoint/2010/main" val="17786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5EC6CCB-C98E-42C6-8E6C-FF125F7CCE59}" type="slidenum">
              <a:rPr lang="en-NZ" smtClean="0"/>
              <a:t>21</a:t>
            </a:fld>
            <a:endParaRPr lang="en-NZ"/>
          </a:p>
        </p:txBody>
      </p:sp>
    </p:spTree>
    <p:extLst>
      <p:ext uri="{BB962C8B-B14F-4D97-AF65-F5344CB8AC3E}">
        <p14:creationId xmlns:p14="http://schemas.microsoft.com/office/powerpoint/2010/main" val="89063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5EC6CCB-C98E-42C6-8E6C-FF125F7CCE59}" type="slidenum">
              <a:rPr lang="en-NZ" smtClean="0"/>
              <a:t>25</a:t>
            </a:fld>
            <a:endParaRPr lang="en-NZ"/>
          </a:p>
        </p:txBody>
      </p:sp>
    </p:spTree>
    <p:extLst>
      <p:ext uri="{BB962C8B-B14F-4D97-AF65-F5344CB8AC3E}">
        <p14:creationId xmlns:p14="http://schemas.microsoft.com/office/powerpoint/2010/main" val="288143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881">
              <a:defRPr/>
            </a:pPr>
            <a:r>
              <a:rPr lang="en-NZ" dirty="0" smtClean="0"/>
              <a:t>Having these business people on board really gave this project authenticity-</a:t>
            </a:r>
            <a:r>
              <a:rPr lang="en-NZ" baseline="0" dirty="0" smtClean="0"/>
              <a:t> and made the students realise this was for real and gave them some insight into the realities of a good idea. They all learnt a huge amount during this process.</a:t>
            </a:r>
            <a:endParaRPr lang="en-NZ" dirty="0" smtClean="0"/>
          </a:p>
          <a:p>
            <a:endParaRPr lang="en-NZ" dirty="0"/>
          </a:p>
        </p:txBody>
      </p:sp>
      <p:sp>
        <p:nvSpPr>
          <p:cNvPr id="4" name="Slide Number Placeholder 3"/>
          <p:cNvSpPr>
            <a:spLocks noGrp="1"/>
          </p:cNvSpPr>
          <p:nvPr>
            <p:ph type="sldNum" sz="quarter" idx="10"/>
          </p:nvPr>
        </p:nvSpPr>
        <p:spPr/>
        <p:txBody>
          <a:bodyPr/>
          <a:lstStyle/>
          <a:p>
            <a:fld id="{C5EC6CCB-C98E-42C6-8E6C-FF125F7CCE59}" type="slidenum">
              <a:rPr lang="en-NZ" smtClean="0"/>
              <a:t>26</a:t>
            </a:fld>
            <a:endParaRPr lang="en-NZ"/>
          </a:p>
        </p:txBody>
      </p:sp>
    </p:spTree>
    <p:extLst>
      <p:ext uri="{BB962C8B-B14F-4D97-AF65-F5344CB8AC3E}">
        <p14:creationId xmlns:p14="http://schemas.microsoft.com/office/powerpoint/2010/main" val="136621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These were our crocodiles in the Crocodile Pit </a:t>
            </a:r>
            <a:endParaRPr lang="en-NZ" dirty="0"/>
          </a:p>
        </p:txBody>
      </p:sp>
      <p:sp>
        <p:nvSpPr>
          <p:cNvPr id="4" name="Slide Number Placeholder 3"/>
          <p:cNvSpPr>
            <a:spLocks noGrp="1"/>
          </p:cNvSpPr>
          <p:nvPr>
            <p:ph type="sldNum" sz="quarter" idx="10"/>
          </p:nvPr>
        </p:nvSpPr>
        <p:spPr/>
        <p:txBody>
          <a:bodyPr/>
          <a:lstStyle/>
          <a:p>
            <a:fld id="{C5EC6CCB-C98E-42C6-8E6C-FF125F7CCE59}" type="slidenum">
              <a:rPr lang="en-NZ" smtClean="0"/>
              <a:t>27</a:t>
            </a:fld>
            <a:endParaRPr lang="en-NZ"/>
          </a:p>
        </p:txBody>
      </p:sp>
    </p:spTree>
    <p:extLst>
      <p:ext uri="{BB962C8B-B14F-4D97-AF65-F5344CB8AC3E}">
        <p14:creationId xmlns:p14="http://schemas.microsoft.com/office/powerpoint/2010/main" val="663489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679700"/>
            <a:ext cx="9601200" cy="1071562"/>
          </a:xfrm>
        </p:spPr>
        <p:txBody>
          <a:bodyPr anchor="b"/>
          <a:lstStyle>
            <a:lvl1pPr algn="ctr">
              <a:defRPr sz="6000" b="1">
                <a:latin typeface="Calibri" panose="020F0502020204030204" pitchFamily="34" charset="0"/>
              </a:defRPr>
            </a:lvl1pPr>
          </a:lstStyle>
          <a:p>
            <a:r>
              <a:rPr lang="en-US" smtClean="0"/>
              <a:t>Click to edit Master title style</a:t>
            </a:r>
            <a:endParaRPr lang="en-NZ" dirty="0"/>
          </a:p>
        </p:txBody>
      </p:sp>
      <p:sp>
        <p:nvSpPr>
          <p:cNvPr id="3" name="Subtitle 2"/>
          <p:cNvSpPr>
            <a:spLocks noGrp="1"/>
          </p:cNvSpPr>
          <p:nvPr>
            <p:ph type="subTitle" idx="1"/>
          </p:nvPr>
        </p:nvSpPr>
        <p:spPr>
          <a:xfrm>
            <a:off x="1524000" y="3843338"/>
            <a:ext cx="9144000" cy="665162"/>
          </a:xfr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719" cy="200025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760644"/>
            <a:ext cx="12192000" cy="2097356"/>
          </a:xfrm>
          <a:prstGeom prst="rect">
            <a:avLst/>
          </a:prstGeom>
        </p:spPr>
      </p:pic>
    </p:spTree>
    <p:extLst>
      <p:ext uri="{BB962C8B-B14F-4D97-AF65-F5344CB8AC3E}">
        <p14:creationId xmlns:p14="http://schemas.microsoft.com/office/powerpoint/2010/main" val="40984317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C7EC23D-A1A0-46F3-950B-AB273925FE69}" type="datetimeFigureOut">
              <a:rPr lang="en-NZ" smtClean="0"/>
              <a:t>21/04/2017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82E0723-CA5F-4FAB-BF19-593B5CAD6085}" type="slidenum">
              <a:rPr lang="en-NZ" smtClean="0"/>
              <a:t>‹#›</a:t>
            </a:fld>
            <a:endParaRPr lang="en-NZ"/>
          </a:p>
        </p:txBody>
      </p:sp>
    </p:spTree>
    <p:extLst>
      <p:ext uri="{BB962C8B-B14F-4D97-AF65-F5344CB8AC3E}">
        <p14:creationId xmlns:p14="http://schemas.microsoft.com/office/powerpoint/2010/main" val="398375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C7EC23D-A1A0-46F3-950B-AB273925FE69}" type="datetimeFigureOut">
              <a:rPr lang="en-NZ" smtClean="0"/>
              <a:t>21/04/2017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82E0723-CA5F-4FAB-BF19-593B5CAD6085}" type="slidenum">
              <a:rPr lang="en-NZ" smtClean="0"/>
              <a:t>‹#›</a:t>
            </a:fld>
            <a:endParaRPr lang="en-NZ"/>
          </a:p>
        </p:txBody>
      </p:sp>
    </p:spTree>
    <p:extLst>
      <p:ext uri="{BB962C8B-B14F-4D97-AF65-F5344CB8AC3E}">
        <p14:creationId xmlns:p14="http://schemas.microsoft.com/office/powerpoint/2010/main" val="247518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0" y="365125"/>
            <a:ext cx="9157804" cy="1325563"/>
          </a:xfrm>
        </p:spPr>
        <p:txBody>
          <a:bodyPr/>
          <a:lstStyle>
            <a:lvl1pPr>
              <a:defRPr b="1">
                <a:latin typeface="Calibri" panose="020F0502020204030204"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222500" y="1825624"/>
            <a:ext cx="9157804" cy="4525479"/>
          </a:xfrm>
        </p:spPr>
        <p:txBody>
          <a:bodyPr/>
          <a:lstStyle>
            <a:lvl1pPr marL="288000" indent="-288000">
              <a:buFont typeface="Wingdings" panose="05000000000000000000" pitchFamily="2" charset="2"/>
              <a:buChar char="§"/>
              <a:defRPr>
                <a:latin typeface="Calibri" panose="020F0502020204030204" pitchFamily="34" charset="0"/>
              </a:defRPr>
            </a:lvl1pPr>
            <a:lvl2pPr marL="685800" indent="-270000">
              <a:buFont typeface="Wingdings" panose="05000000000000000000" pitchFamily="2" charset="2"/>
              <a:buChar char="§"/>
              <a:defRPr>
                <a:latin typeface="Calibri" panose="020F0502020204030204" pitchFamily="34" charset="0"/>
              </a:defRPr>
            </a:lvl2pPr>
            <a:lvl3pPr marL="1143000" indent="-216000">
              <a:buFont typeface="Wingdings" panose="05000000000000000000" pitchFamily="2" charset="2"/>
              <a:buChar char="§"/>
              <a:defRPr>
                <a:latin typeface="Calibri" panose="020F0502020204030204" pitchFamily="34" charset="0"/>
              </a:defRPr>
            </a:lvl3pPr>
            <a:lvl4pPr marL="1600200" indent="-216000">
              <a:buFont typeface="Calibri" panose="020F0502020204030204" pitchFamily="34" charset="0"/>
              <a:buChar char="-"/>
              <a:defRPr>
                <a:latin typeface="Calibri" panose="020F0502020204030204" pitchFamily="34" charset="0"/>
              </a:defRPr>
            </a:lvl4pPr>
            <a:lvl5pPr marL="2057400" indent="-216000">
              <a:buFont typeface="Calibri" panose="020F0502020204030204" pitchFamily="34" charset="0"/>
              <a:buChar cha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4613" t="440" r="200" b="-440"/>
          <a:stretch/>
        </p:blipFill>
        <p:spPr>
          <a:xfrm>
            <a:off x="-1266825" y="0"/>
            <a:ext cx="3196564" cy="6953250"/>
          </a:xfrm>
          <a:prstGeom prst="rect">
            <a:avLst/>
          </a:prstGeom>
        </p:spPr>
      </p:pic>
    </p:spTree>
    <p:extLst>
      <p:ext uri="{BB962C8B-B14F-4D97-AF65-F5344CB8AC3E}">
        <p14:creationId xmlns:p14="http://schemas.microsoft.com/office/powerpoint/2010/main" val="2483896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EC23D-A1A0-46F3-950B-AB273925FE69}" type="datetimeFigureOut">
              <a:rPr lang="en-NZ" smtClean="0"/>
              <a:t>21/04/2017</a:t>
            </a:fld>
            <a:endParaRPr lang="en-NZ" dirty="0"/>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82E0723-CA5F-4FAB-BF19-593B5CAD6085}" type="slidenum">
              <a:rPr lang="en-NZ" smtClean="0"/>
              <a:t>‹#›</a:t>
            </a:fld>
            <a:endParaRPr lang="en-NZ"/>
          </a:p>
        </p:txBody>
      </p:sp>
    </p:spTree>
    <p:extLst>
      <p:ext uri="{BB962C8B-B14F-4D97-AF65-F5344CB8AC3E}">
        <p14:creationId xmlns:p14="http://schemas.microsoft.com/office/powerpoint/2010/main" val="4884589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C7EC23D-A1A0-46F3-950B-AB273925FE69}" type="datetimeFigureOut">
              <a:rPr lang="en-NZ" smtClean="0"/>
              <a:t>21/04/2017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82E0723-CA5F-4FAB-BF19-593B5CAD6085}" type="slidenum">
              <a:rPr lang="en-NZ" smtClean="0"/>
              <a:t>‹#›</a:t>
            </a:fld>
            <a:endParaRPr lang="en-NZ"/>
          </a:p>
        </p:txBody>
      </p:sp>
    </p:spTree>
    <p:extLst>
      <p:ext uri="{BB962C8B-B14F-4D97-AF65-F5344CB8AC3E}">
        <p14:creationId xmlns:p14="http://schemas.microsoft.com/office/powerpoint/2010/main" val="18276329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C7EC23D-A1A0-46F3-950B-AB273925FE69}" type="datetimeFigureOut">
              <a:rPr lang="en-NZ" smtClean="0"/>
              <a:t>21/04/2017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82E0723-CA5F-4FAB-BF19-593B5CAD6085}" type="slidenum">
              <a:rPr lang="en-NZ" smtClean="0"/>
              <a:t>‹#›</a:t>
            </a:fld>
            <a:endParaRPr lang="en-NZ"/>
          </a:p>
        </p:txBody>
      </p:sp>
    </p:spTree>
    <p:extLst>
      <p:ext uri="{BB962C8B-B14F-4D97-AF65-F5344CB8AC3E}">
        <p14:creationId xmlns:p14="http://schemas.microsoft.com/office/powerpoint/2010/main" val="2391394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C7EC23D-A1A0-46F3-950B-AB273925FE69}" type="datetimeFigureOut">
              <a:rPr lang="en-NZ" smtClean="0"/>
              <a:t>21/04/2017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82E0723-CA5F-4FAB-BF19-593B5CAD6085}" type="slidenum">
              <a:rPr lang="en-NZ" smtClean="0"/>
              <a:t>‹#›</a:t>
            </a:fld>
            <a:endParaRPr lang="en-NZ"/>
          </a:p>
        </p:txBody>
      </p:sp>
    </p:spTree>
    <p:extLst>
      <p:ext uri="{BB962C8B-B14F-4D97-AF65-F5344CB8AC3E}">
        <p14:creationId xmlns:p14="http://schemas.microsoft.com/office/powerpoint/2010/main" val="18378900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EC23D-A1A0-46F3-950B-AB273925FE69}" type="datetimeFigureOut">
              <a:rPr lang="en-NZ" smtClean="0"/>
              <a:t>21/04/2017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82E0723-CA5F-4FAB-BF19-593B5CAD6085}" type="slidenum">
              <a:rPr lang="en-NZ" smtClean="0"/>
              <a:t>‹#›</a:t>
            </a:fld>
            <a:endParaRPr lang="en-NZ"/>
          </a:p>
        </p:txBody>
      </p:sp>
    </p:spTree>
    <p:extLst>
      <p:ext uri="{BB962C8B-B14F-4D97-AF65-F5344CB8AC3E}">
        <p14:creationId xmlns:p14="http://schemas.microsoft.com/office/powerpoint/2010/main" val="35902464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EC23D-A1A0-46F3-950B-AB273925FE69}" type="datetimeFigureOut">
              <a:rPr lang="en-NZ" smtClean="0"/>
              <a:t>21/04/2017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82E0723-CA5F-4FAB-BF19-593B5CAD6085}" type="slidenum">
              <a:rPr lang="en-NZ" smtClean="0"/>
              <a:t>‹#›</a:t>
            </a:fld>
            <a:endParaRPr lang="en-NZ"/>
          </a:p>
        </p:txBody>
      </p:sp>
    </p:spTree>
    <p:extLst>
      <p:ext uri="{BB962C8B-B14F-4D97-AF65-F5344CB8AC3E}">
        <p14:creationId xmlns:p14="http://schemas.microsoft.com/office/powerpoint/2010/main" val="42537022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EC23D-A1A0-46F3-950B-AB273925FE69}" type="datetimeFigureOut">
              <a:rPr lang="en-NZ" smtClean="0"/>
              <a:t>21/04/2017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82E0723-CA5F-4FAB-BF19-593B5CAD6085}" type="slidenum">
              <a:rPr lang="en-NZ" smtClean="0"/>
              <a:t>‹#›</a:t>
            </a:fld>
            <a:endParaRPr lang="en-NZ"/>
          </a:p>
        </p:txBody>
      </p:sp>
    </p:spTree>
    <p:extLst>
      <p:ext uri="{BB962C8B-B14F-4D97-AF65-F5344CB8AC3E}">
        <p14:creationId xmlns:p14="http://schemas.microsoft.com/office/powerpoint/2010/main" val="12895031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EC23D-A1A0-46F3-950B-AB273925FE69}" type="datetimeFigureOut">
              <a:rPr lang="en-NZ" smtClean="0"/>
              <a:t>21/04/2017</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E0723-CA5F-4FAB-BF19-593B5CAD6085}" type="slidenum">
              <a:rPr lang="en-NZ" smtClean="0"/>
              <a:t>‹#›</a:t>
            </a:fld>
            <a:endParaRPr lang="en-NZ"/>
          </a:p>
        </p:txBody>
      </p:sp>
    </p:spTree>
    <p:extLst>
      <p:ext uri="{BB962C8B-B14F-4D97-AF65-F5344CB8AC3E}">
        <p14:creationId xmlns:p14="http://schemas.microsoft.com/office/powerpoint/2010/main" val="322338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gribusiness.school.nz/"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21738"/>
            <a:ext cx="9144000" cy="1071562"/>
          </a:xfrm>
        </p:spPr>
        <p:txBody>
          <a:bodyPr>
            <a:normAutofit fontScale="90000"/>
          </a:bodyPr>
          <a:lstStyle/>
          <a:p>
            <a:r>
              <a:rPr lang="en-NZ" b="1" dirty="0" smtClean="0"/>
              <a:t>Agribusiness in New Zealand Secondary Schools 3</a:t>
            </a:r>
            <a:endParaRPr lang="en-NZ" b="1" dirty="0">
              <a:latin typeface="Calibri" panose="020F0502020204030204" pitchFamily="34" charset="0"/>
            </a:endParaRPr>
          </a:p>
        </p:txBody>
      </p:sp>
      <p:sp>
        <p:nvSpPr>
          <p:cNvPr id="3" name="Subtitle 2"/>
          <p:cNvSpPr>
            <a:spLocks noGrp="1"/>
          </p:cNvSpPr>
          <p:nvPr>
            <p:ph type="subTitle" idx="1"/>
          </p:nvPr>
        </p:nvSpPr>
        <p:spPr>
          <a:xfrm>
            <a:off x="1524000" y="3885376"/>
            <a:ext cx="9144000" cy="828292"/>
          </a:xfrm>
        </p:spPr>
        <p:txBody>
          <a:bodyPr>
            <a:normAutofit/>
          </a:bodyPr>
          <a:lstStyle/>
          <a:p>
            <a:r>
              <a:rPr lang="en-NZ" altLang="en-US" sz="2800" b="1" dirty="0" smtClean="0">
                <a:latin typeface="+mj-lt"/>
                <a:ea typeface="+mj-ea"/>
                <a:cs typeface="+mj-cs"/>
              </a:rPr>
              <a:t>Conference April 2017</a:t>
            </a:r>
            <a:endParaRPr lang="en-NZ" sz="2800" b="1" dirty="0">
              <a:latin typeface="+mj-lt"/>
              <a:ea typeface="+mj-ea"/>
              <a:cs typeface="+mj-cs"/>
            </a:endParaRPr>
          </a:p>
        </p:txBody>
      </p:sp>
    </p:spTree>
    <p:extLst>
      <p:ext uri="{BB962C8B-B14F-4D97-AF65-F5344CB8AC3E}">
        <p14:creationId xmlns:p14="http://schemas.microsoft.com/office/powerpoint/2010/main" val="2032788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2500" y="360218"/>
            <a:ext cx="9157804" cy="6400800"/>
          </a:xfrm>
        </p:spPr>
        <p:txBody>
          <a:bodyPr>
            <a:normAutofit fontScale="85000" lnSpcReduction="20000"/>
          </a:bodyPr>
          <a:lstStyle/>
          <a:p>
            <a:pPr marL="0" indent="0">
              <a:buNone/>
            </a:pPr>
            <a:r>
              <a:rPr lang="en-NZ" sz="3300" b="1" dirty="0"/>
              <a:t>Integrated Studies </a:t>
            </a:r>
            <a:r>
              <a:rPr lang="en-NZ" sz="3300" b="1" dirty="0" smtClean="0"/>
              <a:t>3.3 </a:t>
            </a:r>
            <a:r>
              <a:rPr lang="en-NZ" sz="3300" b="1" dirty="0"/>
              <a:t>- </a:t>
            </a:r>
            <a:r>
              <a:rPr lang="en-NZ" sz="3300" b="1" dirty="0" smtClean="0"/>
              <a:t>Analyse </a:t>
            </a:r>
            <a:r>
              <a:rPr lang="en-NZ" sz="3300" b="1" dirty="0"/>
              <a:t>how a product meets the market needs through innovation in the value </a:t>
            </a:r>
            <a:r>
              <a:rPr lang="en-NZ" sz="3300" b="1" dirty="0" smtClean="0"/>
              <a:t>chain. </a:t>
            </a:r>
            <a:r>
              <a:rPr lang="en-NZ" b="1" dirty="0"/>
              <a:t>	</a:t>
            </a:r>
          </a:p>
          <a:p>
            <a:r>
              <a:rPr lang="en-NZ" i="1" dirty="0" smtClean="0"/>
              <a:t>Analyse </a:t>
            </a:r>
            <a:r>
              <a:rPr lang="en-NZ" dirty="0"/>
              <a:t>involves explaining how a product meets the market needs through innovation in the value chain. This includes: </a:t>
            </a:r>
          </a:p>
          <a:p>
            <a:pPr lvl="1"/>
            <a:r>
              <a:rPr lang="en-NZ" dirty="0" smtClean="0"/>
              <a:t>selecting </a:t>
            </a:r>
            <a:r>
              <a:rPr lang="en-NZ" dirty="0"/>
              <a:t>a product </a:t>
            </a:r>
          </a:p>
          <a:p>
            <a:pPr lvl="1"/>
            <a:r>
              <a:rPr lang="en-NZ" dirty="0" smtClean="0"/>
              <a:t>explaining </a:t>
            </a:r>
            <a:r>
              <a:rPr lang="en-NZ" dirty="0"/>
              <a:t>the value chain for a product </a:t>
            </a:r>
          </a:p>
          <a:p>
            <a:pPr lvl="1"/>
            <a:r>
              <a:rPr lang="en-NZ" dirty="0" smtClean="0"/>
              <a:t>explaining </a:t>
            </a:r>
            <a:r>
              <a:rPr lang="en-NZ" dirty="0"/>
              <a:t>the innovation that may occur at a stage of the value chain </a:t>
            </a:r>
          </a:p>
          <a:p>
            <a:pPr lvl="1"/>
            <a:r>
              <a:rPr lang="en-NZ" dirty="0" smtClean="0"/>
              <a:t>explaining </a:t>
            </a:r>
            <a:r>
              <a:rPr lang="en-NZ" dirty="0"/>
              <a:t>how the innovation meets market needs </a:t>
            </a:r>
          </a:p>
          <a:p>
            <a:r>
              <a:rPr lang="en-NZ" i="1" dirty="0" smtClean="0"/>
              <a:t>Analyse</a:t>
            </a:r>
            <a:r>
              <a:rPr lang="en-NZ" i="1" dirty="0"/>
              <a:t>, in-depth, </a:t>
            </a:r>
            <a:r>
              <a:rPr lang="en-NZ" dirty="0"/>
              <a:t>involves giving a thorough explanation of how a product meets the market needs through innovation in the value chain. This includes: </a:t>
            </a:r>
          </a:p>
          <a:p>
            <a:pPr lvl="1"/>
            <a:r>
              <a:rPr lang="en-NZ" dirty="0" smtClean="0"/>
              <a:t>selecting </a:t>
            </a:r>
            <a:r>
              <a:rPr lang="en-NZ" dirty="0"/>
              <a:t>a part of the value chain, identifying the innovation and examining how it meets the market </a:t>
            </a:r>
          </a:p>
          <a:p>
            <a:pPr lvl="1"/>
            <a:r>
              <a:rPr lang="en-NZ" dirty="0" smtClean="0"/>
              <a:t>identifying </a:t>
            </a:r>
            <a:r>
              <a:rPr lang="en-NZ" dirty="0"/>
              <a:t>an opportunity in the value chain </a:t>
            </a:r>
            <a:endParaRPr lang="en-NZ" dirty="0" smtClean="0"/>
          </a:p>
          <a:p>
            <a:pPr lvl="1"/>
            <a:r>
              <a:rPr lang="en-NZ" dirty="0" smtClean="0"/>
              <a:t>examining </a:t>
            </a:r>
            <a:r>
              <a:rPr lang="en-NZ" dirty="0"/>
              <a:t>how the identified opportunity can add greater value better meet market needs </a:t>
            </a:r>
          </a:p>
          <a:p>
            <a:r>
              <a:rPr lang="en-NZ" i="1" dirty="0" smtClean="0"/>
              <a:t>Comprehensively </a:t>
            </a:r>
            <a:r>
              <a:rPr lang="en-NZ" i="1" dirty="0"/>
              <a:t>analyse </a:t>
            </a:r>
            <a:r>
              <a:rPr lang="en-NZ" dirty="0"/>
              <a:t>involves evaluating how a product meets the market needs through innovation in the value chain. This includes: </a:t>
            </a:r>
          </a:p>
          <a:p>
            <a:pPr lvl="1"/>
            <a:r>
              <a:rPr lang="en-NZ" dirty="0" smtClean="0"/>
              <a:t>evaluating </a:t>
            </a:r>
            <a:r>
              <a:rPr lang="en-NZ" dirty="0"/>
              <a:t>how the identified opportunity can better meet market needs </a:t>
            </a:r>
          </a:p>
          <a:p>
            <a:pPr lvl="1"/>
            <a:r>
              <a:rPr lang="en-NZ" dirty="0" smtClean="0"/>
              <a:t>evaluating </a:t>
            </a:r>
            <a:r>
              <a:rPr lang="en-NZ" dirty="0"/>
              <a:t>the impact and consequences of the suggested opportunity on the whole value chain and the ability to meet future needs. </a:t>
            </a:r>
          </a:p>
        </p:txBody>
      </p:sp>
    </p:spTree>
    <p:extLst>
      <p:ext uri="{BB962C8B-B14F-4D97-AF65-F5344CB8AC3E}">
        <p14:creationId xmlns:p14="http://schemas.microsoft.com/office/powerpoint/2010/main" val="1358185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smtClean="0"/>
              <a:t>Designing your Course</a:t>
            </a:r>
            <a:endParaRPr lang="en-NZ" dirty="0"/>
          </a:p>
        </p:txBody>
      </p:sp>
      <p:sp>
        <p:nvSpPr>
          <p:cNvPr id="3" name="Content Placeholder 2"/>
          <p:cNvSpPr>
            <a:spLocks noGrp="1"/>
          </p:cNvSpPr>
          <p:nvPr>
            <p:ph idx="1"/>
          </p:nvPr>
        </p:nvSpPr>
        <p:spPr>
          <a:xfrm>
            <a:off x="2222500" y="1496292"/>
            <a:ext cx="9157804" cy="4943698"/>
          </a:xfrm>
        </p:spPr>
        <p:txBody>
          <a:bodyPr>
            <a:noAutofit/>
          </a:bodyPr>
          <a:lstStyle/>
          <a:p>
            <a:pPr marL="0" lvl="0" indent="0">
              <a:buNone/>
            </a:pPr>
            <a:r>
              <a:rPr lang="en-NZ" dirty="0" smtClean="0"/>
              <a:t>There are 3 ways in which to design your course;</a:t>
            </a:r>
          </a:p>
          <a:p>
            <a:pPr marL="514350" lvl="0" indent="-514350">
              <a:buFont typeface="+mj-lt"/>
              <a:buAutoNum type="arabicPeriod"/>
            </a:pPr>
            <a:r>
              <a:rPr lang="en-NZ" dirty="0" smtClean="0"/>
              <a:t>Teach </a:t>
            </a:r>
            <a:r>
              <a:rPr lang="en-NZ" dirty="0"/>
              <a:t>the new Agribusiness Achievement Standards in a Level 2 or 3 Agribusiness programme as standalone courses. </a:t>
            </a:r>
          </a:p>
          <a:p>
            <a:pPr marL="514350" indent="-514350">
              <a:buFont typeface="+mj-lt"/>
              <a:buAutoNum type="arabicPeriod"/>
            </a:pPr>
            <a:r>
              <a:rPr lang="en-NZ" dirty="0" smtClean="0"/>
              <a:t>Teach </a:t>
            </a:r>
            <a:r>
              <a:rPr lang="en-NZ" dirty="0"/>
              <a:t>individual standards from the new Agribusiness Achievement Standards Level 2 and 3 Agribusiness programmes within their own existing courses.</a:t>
            </a:r>
          </a:p>
          <a:p>
            <a:pPr marL="514350" indent="-514350">
              <a:buFont typeface="+mj-lt"/>
              <a:buAutoNum type="arabicPeriod"/>
            </a:pPr>
            <a:r>
              <a:rPr lang="en-NZ" dirty="0" smtClean="0"/>
              <a:t>Teach </a:t>
            </a:r>
            <a:r>
              <a:rPr lang="en-NZ" dirty="0"/>
              <a:t>existing Achievement Standards from other domains (i.e. Geography, Science, Accounting etc.) that have been re-contextualised into new Agribusiness contexts written for them. </a:t>
            </a:r>
          </a:p>
        </p:txBody>
      </p:sp>
    </p:spTree>
    <p:extLst>
      <p:ext uri="{BB962C8B-B14F-4D97-AF65-F5344CB8AC3E}">
        <p14:creationId xmlns:p14="http://schemas.microsoft.com/office/powerpoint/2010/main" val="2633615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Re-contextualised Achievement Standards </a:t>
            </a:r>
            <a:endParaRPr lang="en-NZ" dirty="0"/>
          </a:p>
        </p:txBody>
      </p:sp>
      <p:sp>
        <p:nvSpPr>
          <p:cNvPr id="3" name="Content Placeholder 2"/>
          <p:cNvSpPr>
            <a:spLocks noGrp="1"/>
          </p:cNvSpPr>
          <p:nvPr>
            <p:ph idx="1"/>
          </p:nvPr>
        </p:nvSpPr>
        <p:spPr>
          <a:xfrm>
            <a:off x="2222500" y="1911927"/>
            <a:ext cx="9157804" cy="4439176"/>
          </a:xfrm>
        </p:spPr>
        <p:txBody>
          <a:bodyPr>
            <a:normAutofit fontScale="92500"/>
          </a:bodyPr>
          <a:lstStyle/>
          <a:p>
            <a:pPr marL="0" indent="0">
              <a:buNone/>
            </a:pPr>
            <a:r>
              <a:rPr lang="en-NZ" dirty="0">
                <a:hlinkClick r:id="rId2"/>
              </a:rPr>
              <a:t>https://www.agribusiness.school.nz/</a:t>
            </a:r>
            <a:r>
              <a:rPr lang="en-NZ" dirty="0"/>
              <a:t> </a:t>
            </a:r>
          </a:p>
          <a:p>
            <a:pPr marL="0" indent="0">
              <a:buNone/>
            </a:pPr>
            <a:endParaRPr lang="en-NZ" dirty="0" smtClean="0"/>
          </a:p>
          <a:p>
            <a:pPr marL="0" indent="0">
              <a:buNone/>
            </a:pPr>
            <a:r>
              <a:rPr lang="en-NZ" dirty="0" smtClean="0"/>
              <a:t>Level </a:t>
            </a:r>
            <a:r>
              <a:rPr lang="en-NZ" dirty="0" smtClean="0"/>
              <a:t>2 examples</a:t>
            </a:r>
          </a:p>
          <a:p>
            <a:r>
              <a:rPr lang="en-AU" dirty="0"/>
              <a:t>AS90811 Education for Sustainability 2.2 - Explain how human activity in a biophysical environment has consequences for a sustainable future. (I,4</a:t>
            </a:r>
            <a:r>
              <a:rPr lang="en-AU" dirty="0" smtClean="0"/>
              <a:t>).</a:t>
            </a:r>
          </a:p>
          <a:p>
            <a:r>
              <a:rPr lang="en-AU" dirty="0"/>
              <a:t>AS91481 Accounting </a:t>
            </a:r>
            <a:r>
              <a:rPr lang="en-AU" dirty="0" smtClean="0"/>
              <a:t>2.5 - Demonstrate </a:t>
            </a:r>
            <a:r>
              <a:rPr lang="en-AU" dirty="0"/>
              <a:t>understanding of a contemporary accounting issue for decision-making. (I,4</a:t>
            </a:r>
            <a:r>
              <a:rPr lang="en-AU" dirty="0" smtClean="0"/>
              <a:t>).</a:t>
            </a:r>
          </a:p>
          <a:p>
            <a:r>
              <a:rPr lang="en-AU" dirty="0"/>
              <a:t>AS91163 Chemistry 2.3 - Demonstrate understanding of the chemistry used in the development of a current technology. (I,3</a:t>
            </a:r>
            <a:r>
              <a:rPr lang="en-AU" dirty="0" smtClean="0"/>
              <a:t>).</a:t>
            </a:r>
          </a:p>
        </p:txBody>
      </p:sp>
    </p:spTree>
    <p:extLst>
      <p:ext uri="{BB962C8B-B14F-4D97-AF65-F5344CB8AC3E}">
        <p14:creationId xmlns:p14="http://schemas.microsoft.com/office/powerpoint/2010/main" val="2468306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Re-contextualised Achievement Standards </a:t>
            </a:r>
            <a:endParaRPr lang="en-NZ" dirty="0"/>
          </a:p>
        </p:txBody>
      </p:sp>
      <p:sp>
        <p:nvSpPr>
          <p:cNvPr id="3" name="Content Placeholder 2"/>
          <p:cNvSpPr>
            <a:spLocks noGrp="1"/>
          </p:cNvSpPr>
          <p:nvPr>
            <p:ph idx="1"/>
          </p:nvPr>
        </p:nvSpPr>
        <p:spPr>
          <a:xfrm>
            <a:off x="2222500" y="2410691"/>
            <a:ext cx="9157804" cy="3940412"/>
          </a:xfrm>
        </p:spPr>
        <p:txBody>
          <a:bodyPr/>
          <a:lstStyle/>
          <a:p>
            <a:pPr marL="0" indent="0">
              <a:buNone/>
            </a:pPr>
            <a:r>
              <a:rPr lang="en-NZ" dirty="0"/>
              <a:t>Level 3 examples</a:t>
            </a:r>
          </a:p>
          <a:p>
            <a:r>
              <a:rPr lang="en-AU" dirty="0"/>
              <a:t>AS91411 Earth and Space Science 3.2 - Investigate a socio-scientific issue in an Earth and Space Science context. (I,4).</a:t>
            </a:r>
            <a:endParaRPr lang="en-NZ" dirty="0"/>
          </a:p>
          <a:p>
            <a:r>
              <a:rPr lang="en-AU" dirty="0"/>
              <a:t>AS91428 Geography 3.3 - Analyse a significant contemporary event from a geographic perspective. (I,3).</a:t>
            </a:r>
            <a:endParaRPr lang="en-NZ" dirty="0"/>
          </a:p>
          <a:p>
            <a:r>
              <a:rPr lang="en-AU" dirty="0"/>
              <a:t>AS91389 Chemistry 3.3 - Demonstrate understanding of chemical processes in the world around us. (I,3</a:t>
            </a:r>
            <a:r>
              <a:rPr lang="en-AU" dirty="0" smtClean="0"/>
              <a:t>).</a:t>
            </a:r>
            <a:endParaRPr lang="en-NZ" dirty="0"/>
          </a:p>
        </p:txBody>
      </p:sp>
    </p:spTree>
    <p:extLst>
      <p:ext uri="{BB962C8B-B14F-4D97-AF65-F5344CB8AC3E}">
        <p14:creationId xmlns:p14="http://schemas.microsoft.com/office/powerpoint/2010/main" val="149968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193965"/>
            <a:ext cx="9157804" cy="1080653"/>
          </a:xfrm>
        </p:spPr>
        <p:txBody>
          <a:bodyPr/>
          <a:lstStyle/>
          <a:p>
            <a:r>
              <a:rPr lang="en-NZ" dirty="0" smtClean="0"/>
              <a:t>Possible Externals</a:t>
            </a:r>
            <a:endParaRPr lang="en-NZ" dirty="0"/>
          </a:p>
        </p:txBody>
      </p:sp>
      <p:sp>
        <p:nvSpPr>
          <p:cNvPr id="3" name="Content Placeholder 2"/>
          <p:cNvSpPr>
            <a:spLocks noGrp="1"/>
          </p:cNvSpPr>
          <p:nvPr>
            <p:ph idx="1"/>
          </p:nvPr>
        </p:nvSpPr>
        <p:spPr>
          <a:xfrm>
            <a:off x="2222500" y="1274618"/>
            <a:ext cx="9157804" cy="5306291"/>
          </a:xfrm>
        </p:spPr>
        <p:txBody>
          <a:bodyPr>
            <a:normAutofit fontScale="85000" lnSpcReduction="20000"/>
          </a:bodyPr>
          <a:lstStyle/>
          <a:p>
            <a:pPr marL="0" indent="0">
              <a:buNone/>
            </a:pPr>
            <a:r>
              <a:rPr lang="en-AU" dirty="0" smtClean="0"/>
              <a:t>Level 2.</a:t>
            </a:r>
          </a:p>
          <a:p>
            <a:r>
              <a:rPr lang="en-AU" dirty="0" smtClean="0"/>
              <a:t>AS90844 </a:t>
            </a:r>
            <a:r>
              <a:rPr lang="en-AU" dirty="0"/>
              <a:t>Business Studies 2.2 - Demonstrate understanding of how a large business responds to external factors. </a:t>
            </a:r>
            <a:r>
              <a:rPr lang="en-AU" dirty="0" smtClean="0"/>
              <a:t>4 credits.</a:t>
            </a:r>
          </a:p>
          <a:p>
            <a:r>
              <a:rPr lang="en-AU" dirty="0"/>
              <a:t>AS90845 Business Studies 2.3 </a:t>
            </a:r>
            <a:r>
              <a:rPr lang="en-AU" dirty="0" smtClean="0"/>
              <a:t>- Apply </a:t>
            </a:r>
            <a:r>
              <a:rPr lang="en-AU" dirty="0"/>
              <a:t>business knowledge to a critical problem(s) in a given large business </a:t>
            </a:r>
            <a:r>
              <a:rPr lang="en-AU" dirty="0" smtClean="0"/>
              <a:t>context. 4 credits.</a:t>
            </a:r>
          </a:p>
          <a:p>
            <a:pPr marL="0" indent="0">
              <a:buNone/>
            </a:pPr>
            <a:endParaRPr lang="en-AU" dirty="0"/>
          </a:p>
          <a:p>
            <a:pPr marL="0" indent="0">
              <a:buNone/>
            </a:pPr>
            <a:r>
              <a:rPr lang="en-AU" dirty="0" smtClean="0"/>
              <a:t>Level 3.</a:t>
            </a:r>
          </a:p>
          <a:p>
            <a:r>
              <a:rPr lang="en-AU" dirty="0"/>
              <a:t>AS91530 </a:t>
            </a:r>
            <a:r>
              <a:rPr lang="en-AU" dirty="0" smtClean="0"/>
              <a:t>Agricultural and Horticultural Science 3.3 - Demonstrate </a:t>
            </a:r>
            <a:r>
              <a:rPr lang="en-AU" dirty="0"/>
              <a:t>understanding of how market forces affect supply of and demand for NZ primary products. </a:t>
            </a:r>
            <a:r>
              <a:rPr lang="en-AU" dirty="0" smtClean="0"/>
              <a:t>5 credits.</a:t>
            </a:r>
          </a:p>
          <a:p>
            <a:r>
              <a:rPr lang="en-AU" dirty="0"/>
              <a:t>AS91380 Business Studies 3.2 </a:t>
            </a:r>
            <a:r>
              <a:rPr lang="en-AU" dirty="0" smtClean="0"/>
              <a:t>- Demonstrate </a:t>
            </a:r>
            <a:r>
              <a:rPr lang="en-AU" dirty="0"/>
              <a:t>understanding of strategic response to external factors by a business that operates in a global </a:t>
            </a:r>
            <a:r>
              <a:rPr lang="en-AU" dirty="0" smtClean="0"/>
              <a:t>context. 4</a:t>
            </a:r>
            <a:r>
              <a:rPr lang="en-AU" dirty="0"/>
              <a:t> </a:t>
            </a:r>
            <a:r>
              <a:rPr lang="en-AU" dirty="0" smtClean="0"/>
              <a:t>credits.</a:t>
            </a:r>
          </a:p>
          <a:p>
            <a:r>
              <a:rPr lang="en-GB" dirty="0"/>
              <a:t>AS91381 Business Studies 3.3 - Apply business knowledge to address a complex problem(s) in a </a:t>
            </a:r>
            <a:r>
              <a:rPr lang="en-GB" dirty="0" smtClean="0"/>
              <a:t>given </a:t>
            </a:r>
            <a:r>
              <a:rPr lang="en-GB" dirty="0"/>
              <a:t>global business </a:t>
            </a:r>
            <a:r>
              <a:rPr lang="en-GB" dirty="0" smtClean="0"/>
              <a:t>context. 4</a:t>
            </a:r>
            <a:r>
              <a:rPr lang="en-GB" dirty="0"/>
              <a:t> </a:t>
            </a:r>
            <a:r>
              <a:rPr lang="en-GB" dirty="0" smtClean="0"/>
              <a:t>credits.</a:t>
            </a:r>
            <a:endParaRPr lang="en-NZ" dirty="0"/>
          </a:p>
        </p:txBody>
      </p:sp>
    </p:spTree>
    <p:extLst>
      <p:ext uri="{BB962C8B-B14F-4D97-AF65-F5344CB8AC3E}">
        <p14:creationId xmlns:p14="http://schemas.microsoft.com/office/powerpoint/2010/main" val="1690549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University Entrance</a:t>
            </a:r>
            <a:endParaRPr lang="en-NZ" dirty="0"/>
          </a:p>
        </p:txBody>
      </p:sp>
      <p:sp>
        <p:nvSpPr>
          <p:cNvPr id="3" name="Content Placeholder 2"/>
          <p:cNvSpPr>
            <a:spLocks noGrp="1"/>
          </p:cNvSpPr>
          <p:nvPr>
            <p:ph idx="1"/>
          </p:nvPr>
        </p:nvSpPr>
        <p:spPr>
          <a:xfrm>
            <a:off x="2222500" y="1690688"/>
            <a:ext cx="9157804" cy="4660415"/>
          </a:xfrm>
        </p:spPr>
        <p:txBody>
          <a:bodyPr/>
          <a:lstStyle/>
          <a:p>
            <a:pPr marL="0" indent="0">
              <a:buNone/>
            </a:pPr>
            <a:r>
              <a:rPr lang="en-NZ" b="1" dirty="0" smtClean="0"/>
              <a:t>Status of new Level 3 Agribusiness Achievement Standards in relation to University Entrance. </a:t>
            </a:r>
          </a:p>
          <a:p>
            <a:r>
              <a:rPr lang="en-NZ" dirty="0" smtClean="0"/>
              <a:t>Once the Agribusiness Achievement Standards are listed, they are able to be used to meet the NCEA Level 3 requirement for UE. </a:t>
            </a:r>
          </a:p>
          <a:p>
            <a:r>
              <a:rPr lang="en-NZ" dirty="0" smtClean="0"/>
              <a:t>UE requirements allow at least 18 Level 3 credits over &amp; above those required to meet the 14 credits in each of the 3 approved subjects, the 10 credits literacy &amp; the 10 credits numeracy, to be used towards the total of 80 credits for NCEA Level 3. </a:t>
            </a:r>
            <a:endParaRPr lang="en-NZ" dirty="0"/>
          </a:p>
        </p:txBody>
      </p:sp>
    </p:spTree>
    <p:extLst>
      <p:ext uri="{BB962C8B-B14F-4D97-AF65-F5344CB8AC3E}">
        <p14:creationId xmlns:p14="http://schemas.microsoft.com/office/powerpoint/2010/main" val="3406482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Approved subjects list. </a:t>
            </a:r>
            <a:endParaRPr lang="en-NZ" dirty="0"/>
          </a:p>
        </p:txBody>
      </p:sp>
      <p:sp>
        <p:nvSpPr>
          <p:cNvPr id="3" name="Content Placeholder 2"/>
          <p:cNvSpPr>
            <a:spLocks noGrp="1"/>
          </p:cNvSpPr>
          <p:nvPr>
            <p:ph idx="1"/>
          </p:nvPr>
        </p:nvSpPr>
        <p:spPr/>
        <p:txBody>
          <a:bodyPr/>
          <a:lstStyle/>
          <a:p>
            <a:r>
              <a:rPr lang="en-NZ" dirty="0" smtClean="0"/>
              <a:t>Moratorium on UE and therefore approved subjects list until UE has been through its review.  </a:t>
            </a:r>
          </a:p>
          <a:p>
            <a:r>
              <a:rPr lang="en-NZ" dirty="0" smtClean="0"/>
              <a:t>Will then request Agribusiness to be added to this list. </a:t>
            </a:r>
          </a:p>
          <a:p>
            <a:r>
              <a:rPr lang="en-NZ" dirty="0" smtClean="0"/>
              <a:t>In </a:t>
            </a:r>
            <a:r>
              <a:rPr lang="en-NZ" dirty="0"/>
              <a:t>the </a:t>
            </a:r>
            <a:r>
              <a:rPr lang="en-NZ" dirty="0" smtClean="0"/>
              <a:t>interim, NZQA to work with St Paul’s and UNZ to consider adding the Level 3 Agribusiness Achievement Standards to the Business Studies matrix of standards.  </a:t>
            </a:r>
            <a:endParaRPr lang="en-NZ" dirty="0"/>
          </a:p>
        </p:txBody>
      </p:sp>
    </p:spTree>
    <p:extLst>
      <p:ext uri="{BB962C8B-B14F-4D97-AF65-F5344CB8AC3E}">
        <p14:creationId xmlns:p14="http://schemas.microsoft.com/office/powerpoint/2010/main" val="838979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434450"/>
            <a:ext cx="9157804" cy="900751"/>
          </a:xfrm>
        </p:spPr>
        <p:txBody>
          <a:bodyPr>
            <a:normAutofit fontScale="90000"/>
          </a:bodyPr>
          <a:lstStyle/>
          <a:p>
            <a:pPr algn="ctr"/>
            <a:r>
              <a:rPr lang="en-NZ" dirty="0" smtClean="0"/>
              <a:t>What Subjects Should </a:t>
            </a:r>
            <a:r>
              <a:rPr lang="en-NZ" dirty="0"/>
              <a:t>S</a:t>
            </a:r>
            <a:r>
              <a:rPr lang="en-NZ" dirty="0" smtClean="0"/>
              <a:t>tudents Take with Agribusiness?</a:t>
            </a:r>
            <a:endParaRPr lang="en-NZ" dirty="0"/>
          </a:p>
        </p:txBody>
      </p:sp>
      <p:sp>
        <p:nvSpPr>
          <p:cNvPr id="7" name="Rectangle 6"/>
          <p:cNvSpPr/>
          <p:nvPr/>
        </p:nvSpPr>
        <p:spPr>
          <a:xfrm>
            <a:off x="2222499" y="1857715"/>
            <a:ext cx="9838871" cy="4834400"/>
          </a:xfrm>
          <a:prstGeom prst="rect">
            <a:avLst/>
          </a:prstGeom>
        </p:spPr>
        <p:txBody>
          <a:bodyPr wrap="square">
            <a:spAutoFit/>
          </a:bodyPr>
          <a:lstStyle/>
          <a:p>
            <a:pPr lvl="0">
              <a:lnSpc>
                <a:spcPct val="107000"/>
              </a:lnSpc>
              <a:spcAft>
                <a:spcPts val="0"/>
              </a:spcAft>
            </a:pPr>
            <a:r>
              <a:rPr lang="en-NZ" sz="2400" b="1" dirty="0">
                <a:latin typeface="Calibri" panose="020F0502020204030204" pitchFamily="34" charset="0"/>
                <a:ea typeface="Calibri" panose="020F0502020204030204" pitchFamily="34" charset="0"/>
                <a:cs typeface="Times New Roman" panose="02020603050405020304" pitchFamily="18" charset="0"/>
              </a:rPr>
              <a:t>What subjects are good to take in earlier years to prepare </a:t>
            </a:r>
            <a:r>
              <a:rPr lang="en-NZ" sz="2400" b="1" dirty="0" smtClean="0">
                <a:latin typeface="Calibri" panose="020F0502020204030204" pitchFamily="34" charset="0"/>
                <a:ea typeface="Calibri" panose="020F0502020204030204" pitchFamily="34" charset="0"/>
                <a:cs typeface="Times New Roman" panose="02020603050405020304" pitchFamily="18" charset="0"/>
              </a:rPr>
              <a:t>students </a:t>
            </a:r>
            <a:r>
              <a:rPr lang="en-NZ" sz="2400" b="1" dirty="0">
                <a:latin typeface="Calibri" panose="020F0502020204030204" pitchFamily="34" charset="0"/>
                <a:ea typeface="Calibri" panose="020F0502020204030204" pitchFamily="34" charset="0"/>
                <a:cs typeface="Times New Roman" panose="02020603050405020304" pitchFamily="18" charset="0"/>
              </a:rPr>
              <a:t>for Agribusiness at Y12</a:t>
            </a:r>
            <a:r>
              <a:rPr lang="en-NZ" sz="2400" b="1" dirty="0" smtClean="0">
                <a:latin typeface="Calibri" panose="020F0502020204030204" pitchFamily="34" charset="0"/>
                <a:ea typeface="Calibri" panose="020F0502020204030204" pitchFamily="34" charset="0"/>
                <a:cs typeface="Times New Roman" panose="02020603050405020304" pitchFamily="18" charset="0"/>
              </a:rPr>
              <a:t>?</a:t>
            </a:r>
            <a:r>
              <a:rPr lang="en-NZ"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Calibri" panose="020F0502020204030204" pitchFamily="34" charset="0"/>
              <a:buChar char="-"/>
            </a:pPr>
            <a:r>
              <a:rPr lang="en-NZ" sz="2400" dirty="0">
                <a:latin typeface="Calibri" panose="020F0502020204030204" pitchFamily="34" charset="0"/>
                <a:ea typeface="Calibri" panose="020F0502020204030204" pitchFamily="34" charset="0"/>
                <a:cs typeface="Times New Roman" panose="02020603050405020304" pitchFamily="18" charset="0"/>
              </a:rPr>
              <a:t>Level 1 Sciences and /or</a:t>
            </a:r>
          </a:p>
          <a:p>
            <a:pPr marL="342900" lvl="0" indent="-342900">
              <a:lnSpc>
                <a:spcPct val="107000"/>
              </a:lnSpc>
              <a:spcAft>
                <a:spcPts val="0"/>
              </a:spcAft>
              <a:buFont typeface="Calibri" panose="020F0502020204030204" pitchFamily="34" charset="0"/>
              <a:buChar char="-"/>
            </a:pPr>
            <a:r>
              <a:rPr lang="en-NZ" sz="2400" dirty="0">
                <a:latin typeface="Calibri" panose="020F0502020204030204" pitchFamily="34" charset="0"/>
                <a:ea typeface="Calibri" panose="020F0502020204030204" pitchFamily="34" charset="0"/>
                <a:cs typeface="Times New Roman" panose="02020603050405020304" pitchFamily="18" charset="0"/>
              </a:rPr>
              <a:t>Commerce subjects (Accounting,  Economics)</a:t>
            </a:r>
          </a:p>
          <a:p>
            <a:pPr marL="342900" lvl="0" indent="-342900">
              <a:lnSpc>
                <a:spcPct val="107000"/>
              </a:lnSpc>
              <a:spcAft>
                <a:spcPts val="0"/>
              </a:spcAft>
              <a:buFont typeface="Calibri" panose="020F0502020204030204" pitchFamily="34" charset="0"/>
              <a:buChar char="-"/>
            </a:pPr>
            <a:r>
              <a:rPr lang="en-NZ" sz="2400" dirty="0">
                <a:latin typeface="Calibri" panose="020F0502020204030204" pitchFamily="34" charset="0"/>
                <a:ea typeface="Calibri" panose="020F0502020204030204" pitchFamily="34" charset="0"/>
                <a:cs typeface="Times New Roman" panose="02020603050405020304" pitchFamily="18" charset="0"/>
              </a:rPr>
              <a:t>Maths</a:t>
            </a:r>
          </a:p>
          <a:p>
            <a:pPr marL="457200">
              <a:lnSpc>
                <a:spcPct val="107000"/>
              </a:lnSpc>
              <a:spcAft>
                <a:spcPts val="0"/>
              </a:spcAft>
            </a:pPr>
            <a:r>
              <a:rPr lang="en-NZ" sz="2400" dirty="0">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0"/>
              </a:spcAft>
            </a:pPr>
            <a:r>
              <a:rPr lang="en-NZ" sz="2400" b="1" dirty="0">
                <a:latin typeface="Calibri" panose="020F0502020204030204" pitchFamily="34" charset="0"/>
                <a:ea typeface="Calibri" panose="020F0502020204030204" pitchFamily="34" charset="0"/>
                <a:cs typeface="Times New Roman" panose="02020603050405020304" pitchFamily="18" charset="0"/>
              </a:rPr>
              <a:t>What subjects are good to take alongside Agribusiness at Years 12 and 13</a:t>
            </a:r>
            <a:r>
              <a:rPr lang="en-NZ" sz="2400" b="1" dirty="0" smtClean="0">
                <a:latin typeface="Calibri" panose="020F0502020204030204" pitchFamily="34" charset="0"/>
                <a:ea typeface="Calibri" panose="020F0502020204030204" pitchFamily="34" charset="0"/>
                <a:cs typeface="Times New Roman" panose="02020603050405020304" pitchFamily="18" charset="0"/>
              </a:rPr>
              <a:t>?</a:t>
            </a:r>
            <a:r>
              <a:rPr lang="en-NZ" sz="2400" dirty="0">
                <a:latin typeface="Calibri" panose="020F0502020204030204" pitchFamily="34" charset="0"/>
                <a:ea typeface="Calibri" panose="020F0502020204030204" pitchFamily="34" charset="0"/>
                <a:cs typeface="Times New Roman" panose="02020603050405020304" pitchFamily="18" charset="0"/>
              </a:rPr>
              <a:t> </a:t>
            </a:r>
            <a:endParaRPr lang="en-NZ"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NZ" sz="2400" dirty="0" smtClean="0">
                <a:latin typeface="Calibri" panose="020F0502020204030204" pitchFamily="34" charset="0"/>
                <a:ea typeface="Calibri" panose="020F0502020204030204" pitchFamily="34" charset="0"/>
                <a:cs typeface="Times New Roman" panose="02020603050405020304" pitchFamily="18" charset="0"/>
              </a:rPr>
              <a:t>Level 2 and 3 Sciences (Chemistry, Biology) and/or</a:t>
            </a:r>
          </a:p>
          <a:p>
            <a:pPr marL="342900" lvl="0" indent="-342900">
              <a:lnSpc>
                <a:spcPct val="107000"/>
              </a:lnSpc>
              <a:spcAft>
                <a:spcPts val="0"/>
              </a:spcAft>
              <a:buFont typeface="Calibri" panose="020F0502020204030204" pitchFamily="34" charset="0"/>
              <a:buChar char="-"/>
            </a:pPr>
            <a:r>
              <a:rPr lang="en-NZ" sz="2400" dirty="0" smtClean="0">
                <a:latin typeface="Calibri" panose="020F0502020204030204" pitchFamily="34" charset="0"/>
                <a:ea typeface="Calibri" panose="020F0502020204030204" pitchFamily="34" charset="0"/>
                <a:cs typeface="Times New Roman" panose="02020603050405020304" pitchFamily="18" charset="0"/>
              </a:rPr>
              <a:t>Level </a:t>
            </a:r>
            <a:r>
              <a:rPr lang="en-NZ" sz="2400" dirty="0">
                <a:latin typeface="Calibri" panose="020F0502020204030204" pitchFamily="34" charset="0"/>
                <a:ea typeface="Calibri" panose="020F0502020204030204" pitchFamily="34" charset="0"/>
                <a:cs typeface="Times New Roman" panose="02020603050405020304" pitchFamily="18" charset="0"/>
              </a:rPr>
              <a:t>2 and 3 Commerce subjects (Accounting, Economics, Business Studies)</a:t>
            </a:r>
          </a:p>
          <a:p>
            <a:pPr marL="342900" lvl="0" indent="-342900">
              <a:lnSpc>
                <a:spcPct val="107000"/>
              </a:lnSpc>
              <a:spcAft>
                <a:spcPts val="0"/>
              </a:spcAft>
              <a:buFont typeface="Calibri" panose="020F0502020204030204" pitchFamily="34" charset="0"/>
              <a:buChar char="-"/>
            </a:pPr>
            <a:r>
              <a:rPr lang="en-NZ" sz="2400" dirty="0">
                <a:latin typeface="Calibri" panose="020F0502020204030204" pitchFamily="34" charset="0"/>
                <a:ea typeface="Calibri" panose="020F0502020204030204" pitchFamily="34" charset="0"/>
                <a:cs typeface="Times New Roman" panose="02020603050405020304" pitchFamily="18" charset="0"/>
              </a:rPr>
              <a:t>Maths</a:t>
            </a:r>
          </a:p>
          <a:p>
            <a:pPr marL="342900" lvl="0" indent="-342900">
              <a:lnSpc>
                <a:spcPct val="107000"/>
              </a:lnSpc>
              <a:spcAft>
                <a:spcPts val="0"/>
              </a:spcAft>
              <a:buFont typeface="Calibri" panose="020F0502020204030204" pitchFamily="34" charset="0"/>
              <a:buChar char="-"/>
            </a:pPr>
            <a:r>
              <a:rPr lang="en-NZ" sz="2400" dirty="0">
                <a:latin typeface="Calibri" panose="020F0502020204030204" pitchFamily="34" charset="0"/>
                <a:ea typeface="Calibri" panose="020F0502020204030204" pitchFamily="34" charset="0"/>
                <a:cs typeface="Times New Roman" panose="02020603050405020304" pitchFamily="18" charset="0"/>
              </a:rPr>
              <a:t>Level 3 Agricultural/Horticultural </a:t>
            </a:r>
            <a:r>
              <a:rPr lang="en-NZ" sz="2400" dirty="0" smtClean="0">
                <a:latin typeface="Calibri" panose="020F0502020204030204" pitchFamily="34" charset="0"/>
                <a:ea typeface="Calibri" panose="020F0502020204030204" pitchFamily="34" charset="0"/>
                <a:cs typeface="Times New Roman" panose="02020603050405020304" pitchFamily="18" charset="0"/>
              </a:rPr>
              <a:t>Science</a:t>
            </a:r>
            <a:endParaRPr lang="en-NZ"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553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NZ" dirty="0" smtClean="0">
                <a:ea typeface="Calibri" panose="020F0502020204030204" pitchFamily="34" charset="0"/>
                <a:cs typeface="Times New Roman" panose="02020603050405020304" pitchFamily="18" charset="0"/>
              </a:rPr>
              <a:t/>
            </a:r>
            <a:br>
              <a:rPr lang="en-NZ" dirty="0" smtClean="0">
                <a:ea typeface="Calibri" panose="020F0502020204030204" pitchFamily="34" charset="0"/>
                <a:cs typeface="Times New Roman" panose="02020603050405020304" pitchFamily="18" charset="0"/>
              </a:rPr>
            </a:br>
            <a:r>
              <a:rPr lang="en-NZ" dirty="0" smtClean="0">
                <a:ea typeface="Calibri" panose="020F0502020204030204" pitchFamily="34" charset="0"/>
                <a:cs typeface="Times New Roman" panose="02020603050405020304" pitchFamily="18" charset="0"/>
              </a:rPr>
              <a:t>What </a:t>
            </a:r>
            <a:r>
              <a:rPr lang="en-NZ" dirty="0">
                <a:ea typeface="Calibri" panose="020F0502020204030204" pitchFamily="34" charset="0"/>
                <a:cs typeface="Times New Roman" panose="02020603050405020304" pitchFamily="18" charset="0"/>
              </a:rPr>
              <a:t>kind of activities have </a:t>
            </a:r>
            <a:r>
              <a:rPr lang="en-NZ" dirty="0" smtClean="0">
                <a:ea typeface="Calibri" panose="020F0502020204030204" pitchFamily="34" charset="0"/>
                <a:cs typeface="Times New Roman" panose="02020603050405020304" pitchFamily="18" charset="0"/>
              </a:rPr>
              <a:t>we </a:t>
            </a:r>
            <a:r>
              <a:rPr lang="en-NZ" dirty="0">
                <a:ea typeface="Calibri" panose="020F0502020204030204" pitchFamily="34" charset="0"/>
                <a:cs typeface="Times New Roman" panose="02020603050405020304" pitchFamily="18" charset="0"/>
              </a:rPr>
              <a:t>done in </a:t>
            </a:r>
            <a:r>
              <a:rPr lang="en-NZ" dirty="0" smtClean="0">
                <a:ea typeface="Calibri" panose="020F0502020204030204" pitchFamily="34" charset="0"/>
                <a:cs typeface="Times New Roman" panose="02020603050405020304" pitchFamily="18" charset="0"/>
              </a:rPr>
              <a:t>Agribusiness?</a:t>
            </a:r>
            <a:r>
              <a:rPr lang="en-NZ" dirty="0">
                <a:ea typeface="Calibri" panose="020F0502020204030204" pitchFamily="34" charset="0"/>
                <a:cs typeface="Times New Roman" panose="02020603050405020304" pitchFamily="18" charset="0"/>
              </a:rPr>
              <a:t/>
            </a:r>
            <a:br>
              <a:rPr lang="en-NZ" dirty="0">
                <a:ea typeface="Calibri" panose="020F0502020204030204" pitchFamily="34" charset="0"/>
                <a:cs typeface="Times New Roman" panose="02020603050405020304" pitchFamily="18" charset="0"/>
              </a:rPr>
            </a:br>
            <a:endParaRPr lang="en-NZ" b="1" dirty="0"/>
          </a:p>
        </p:txBody>
      </p:sp>
      <p:sp>
        <p:nvSpPr>
          <p:cNvPr id="3" name="Content Placeholder 2"/>
          <p:cNvSpPr>
            <a:spLocks noGrp="1"/>
          </p:cNvSpPr>
          <p:nvPr>
            <p:ph idx="1"/>
          </p:nvPr>
        </p:nvSpPr>
        <p:spPr>
          <a:xfrm>
            <a:off x="2222500" y="1825624"/>
            <a:ext cx="9157804" cy="4614365"/>
          </a:xfrm>
        </p:spPr>
        <p:txBody>
          <a:bodyPr>
            <a:normAutofit/>
          </a:bodyPr>
          <a:lstStyle/>
          <a:p>
            <a:pPr marL="342900" indent="-342900">
              <a:lnSpc>
                <a:spcPct val="107000"/>
              </a:lnSpc>
              <a:buFont typeface="Calibri" panose="020F0502020204030204" pitchFamily="34" charset="0"/>
              <a:buChar char="-"/>
            </a:pPr>
            <a:r>
              <a:rPr lang="en-NZ" sz="3600" dirty="0" smtClean="0">
                <a:ea typeface="Calibri" panose="020F0502020204030204" pitchFamily="34" charset="0"/>
                <a:cs typeface="Times New Roman" panose="02020603050405020304" pitchFamily="18" charset="0"/>
              </a:rPr>
              <a:t>Field </a:t>
            </a:r>
            <a:r>
              <a:rPr lang="en-NZ" sz="3600" dirty="0">
                <a:ea typeface="Calibri" panose="020F0502020204030204" pitchFamily="34" charset="0"/>
                <a:cs typeface="Times New Roman" panose="02020603050405020304" pitchFamily="18" charset="0"/>
              </a:rPr>
              <a:t>trips</a:t>
            </a:r>
          </a:p>
          <a:p>
            <a:pPr marL="342900" indent="-342900">
              <a:lnSpc>
                <a:spcPct val="107000"/>
              </a:lnSpc>
              <a:buFont typeface="Calibri" panose="020F0502020204030204" pitchFamily="34" charset="0"/>
              <a:buChar char="-"/>
            </a:pPr>
            <a:r>
              <a:rPr lang="en-NZ" sz="3600" dirty="0" smtClean="0">
                <a:ea typeface="Calibri" panose="020F0502020204030204" pitchFamily="34" charset="0"/>
                <a:cs typeface="Times New Roman" panose="02020603050405020304" pitchFamily="18" charset="0"/>
              </a:rPr>
              <a:t>Speakers</a:t>
            </a:r>
          </a:p>
          <a:p>
            <a:pPr marL="342900" lvl="0" indent="-342900">
              <a:lnSpc>
                <a:spcPct val="107000"/>
              </a:lnSpc>
              <a:buFont typeface="Calibri" panose="020F0502020204030204" pitchFamily="34" charset="0"/>
              <a:buChar char="-"/>
            </a:pPr>
            <a:r>
              <a:rPr lang="en-NZ" sz="3600" smtClean="0">
                <a:ea typeface="Calibri" panose="020F0502020204030204" pitchFamily="34" charset="0"/>
                <a:cs typeface="Times New Roman" panose="02020603050405020304" pitchFamily="18" charset="0"/>
              </a:rPr>
              <a:t>Cheese</a:t>
            </a:r>
            <a:r>
              <a:rPr lang="en-NZ" sz="3600" dirty="0">
                <a:ea typeface="Calibri" panose="020F0502020204030204" pitchFamily="34" charset="0"/>
                <a:cs typeface="Times New Roman" panose="02020603050405020304" pitchFamily="18" charset="0"/>
              </a:rPr>
              <a:t>, wine, honey, biltong</a:t>
            </a:r>
          </a:p>
          <a:p>
            <a:pPr marL="342900" lvl="0" indent="-342900">
              <a:lnSpc>
                <a:spcPct val="107000"/>
              </a:lnSpc>
              <a:buFont typeface="Calibri" panose="020F0502020204030204" pitchFamily="34" charset="0"/>
              <a:buChar char="-"/>
            </a:pPr>
            <a:r>
              <a:rPr lang="en-NZ" sz="3600" dirty="0">
                <a:ea typeface="Calibri" panose="020F0502020204030204" pitchFamily="34" charset="0"/>
                <a:cs typeface="Times New Roman" panose="02020603050405020304" pitchFamily="18" charset="0"/>
              </a:rPr>
              <a:t>Setting up a company </a:t>
            </a:r>
          </a:p>
          <a:p>
            <a:pPr marL="342900" lvl="0" indent="-342900">
              <a:lnSpc>
                <a:spcPct val="107000"/>
              </a:lnSpc>
              <a:spcAft>
                <a:spcPts val="0"/>
              </a:spcAft>
              <a:buFont typeface="Calibri" panose="020F0502020204030204" pitchFamily="34" charset="0"/>
              <a:buChar char="-"/>
            </a:pPr>
            <a:r>
              <a:rPr lang="en-NZ" sz="3600" dirty="0" smtClean="0">
                <a:ea typeface="Calibri" panose="020F0502020204030204" pitchFamily="34" charset="0"/>
                <a:cs typeface="Times New Roman" panose="02020603050405020304" pitchFamily="18" charset="0"/>
              </a:rPr>
              <a:t>The </a:t>
            </a:r>
            <a:r>
              <a:rPr lang="en-NZ" sz="3600" dirty="0">
                <a:ea typeface="Calibri" panose="020F0502020204030204" pitchFamily="34" charset="0"/>
                <a:cs typeface="Times New Roman" panose="02020603050405020304" pitchFamily="18" charset="0"/>
              </a:rPr>
              <a:t>C</a:t>
            </a:r>
            <a:r>
              <a:rPr lang="en-NZ" sz="3600" dirty="0" smtClean="0">
                <a:ea typeface="Calibri" panose="020F0502020204030204" pitchFamily="34" charset="0"/>
                <a:cs typeface="Times New Roman" panose="02020603050405020304" pitchFamily="18" charset="0"/>
              </a:rPr>
              <a:t>rocodile Pit,</a:t>
            </a:r>
            <a:endParaRPr lang="en-NZ" sz="3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775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240186"/>
            <a:ext cx="9157804" cy="1325563"/>
          </a:xfrm>
        </p:spPr>
        <p:txBody>
          <a:bodyPr/>
          <a:lstStyle/>
          <a:p>
            <a:r>
              <a:rPr lang="en-NZ" dirty="0" smtClean="0"/>
              <a:t>Embarked on several fieldtrips…</a:t>
            </a:r>
            <a:endParaRPr lang="en-NZ" dirty="0"/>
          </a:p>
        </p:txBody>
      </p:sp>
      <p:sp>
        <p:nvSpPr>
          <p:cNvPr id="3" name="Content Placeholder 2"/>
          <p:cNvSpPr>
            <a:spLocks noGrp="1"/>
          </p:cNvSpPr>
          <p:nvPr>
            <p:ph idx="1"/>
          </p:nvPr>
        </p:nvSpPr>
        <p:spPr>
          <a:xfrm>
            <a:off x="2222500" y="968414"/>
            <a:ext cx="9157804" cy="6162541"/>
          </a:xfrm>
        </p:spPr>
        <p:txBody>
          <a:bodyPr>
            <a:noAutofit/>
          </a:bodyPr>
          <a:lstStyle/>
          <a:p>
            <a:r>
              <a:rPr lang="en-NZ" sz="2400" dirty="0" smtClean="0"/>
              <a:t>Several dairy, beef and sheep farms</a:t>
            </a:r>
          </a:p>
          <a:p>
            <a:r>
              <a:rPr lang="en-NZ" sz="2400" dirty="0" smtClean="0"/>
              <a:t>Waikato Milking Systems, </a:t>
            </a:r>
            <a:r>
              <a:rPr lang="en-NZ" sz="2400" dirty="0" err="1" smtClean="0"/>
              <a:t>Greenlea</a:t>
            </a:r>
            <a:r>
              <a:rPr lang="en-NZ" sz="2400" dirty="0" smtClean="0"/>
              <a:t> Meats</a:t>
            </a:r>
          </a:p>
          <a:p>
            <a:r>
              <a:rPr lang="en-NZ" sz="2400" dirty="0" smtClean="0"/>
              <a:t>Waikato Innovation Park, including the goat milk spray drier</a:t>
            </a:r>
          </a:p>
          <a:p>
            <a:r>
              <a:rPr lang="en-NZ" sz="2400" dirty="0" smtClean="0"/>
              <a:t>Fonterra, PGG </a:t>
            </a:r>
            <a:r>
              <a:rPr lang="en-NZ" sz="2400" dirty="0" err="1" smtClean="0"/>
              <a:t>Wrightsons</a:t>
            </a:r>
            <a:r>
              <a:rPr lang="en-NZ" sz="2400" dirty="0" smtClean="0"/>
              <a:t> Head Office and Grain Silos</a:t>
            </a:r>
          </a:p>
          <a:p>
            <a:r>
              <a:rPr lang="en-NZ" sz="2400" dirty="0" smtClean="0"/>
              <a:t>Seen embryos flushed and examined under microscopes on Fullerton Farm</a:t>
            </a:r>
          </a:p>
          <a:p>
            <a:r>
              <a:rPr lang="en-NZ" sz="2400" dirty="0" smtClean="0"/>
              <a:t>Visited a kiwifruit orchard</a:t>
            </a:r>
          </a:p>
          <a:p>
            <a:r>
              <a:rPr lang="en-NZ" sz="2400" dirty="0" smtClean="0"/>
              <a:t>Ports of </a:t>
            </a:r>
            <a:r>
              <a:rPr lang="en-NZ" sz="2400" dirty="0"/>
              <a:t>T</a:t>
            </a:r>
            <a:r>
              <a:rPr lang="en-NZ" sz="2400" dirty="0" smtClean="0"/>
              <a:t>auranga</a:t>
            </a:r>
          </a:p>
          <a:p>
            <a:r>
              <a:rPr lang="en-NZ" sz="2400" dirty="0" smtClean="0"/>
              <a:t>Visited robotic cowshed and wintering barn </a:t>
            </a:r>
          </a:p>
          <a:p>
            <a:r>
              <a:rPr lang="en-NZ" sz="2400" dirty="0" smtClean="0"/>
              <a:t>Mystery Creek Winery</a:t>
            </a:r>
          </a:p>
          <a:p>
            <a:r>
              <a:rPr lang="en-NZ" sz="2400" dirty="0" smtClean="0"/>
              <a:t>Attended the Fieldays</a:t>
            </a:r>
          </a:p>
          <a:p>
            <a:r>
              <a:rPr lang="en-NZ" sz="2400" dirty="0" err="1" smtClean="0"/>
              <a:t>Zespri</a:t>
            </a:r>
            <a:r>
              <a:rPr lang="en-NZ" sz="2400" dirty="0" smtClean="0"/>
              <a:t> International</a:t>
            </a:r>
            <a:endParaRPr lang="en-NZ" sz="2400" dirty="0">
              <a:solidFill>
                <a:srgbClr val="FF0000"/>
              </a:solidFill>
            </a:endParaRPr>
          </a:p>
        </p:txBody>
      </p:sp>
    </p:spTree>
    <p:extLst>
      <p:ext uri="{BB962C8B-B14F-4D97-AF65-F5344CB8AC3E}">
        <p14:creationId xmlns:p14="http://schemas.microsoft.com/office/powerpoint/2010/main" val="25814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370" y="365125"/>
            <a:ext cx="9294329" cy="1325563"/>
          </a:xfrm>
        </p:spPr>
        <p:txBody>
          <a:bodyPr>
            <a:normAutofit/>
          </a:bodyPr>
          <a:lstStyle/>
          <a:p>
            <a:pPr algn="ctr"/>
            <a:r>
              <a:rPr lang="en-NZ" b="1" dirty="0" smtClean="0">
                <a:latin typeface="Calibri" panose="020F0502020204030204" pitchFamily="34" charset="0"/>
              </a:rPr>
              <a:t>Introduction</a:t>
            </a:r>
            <a:endParaRPr lang="en-NZ" b="1" dirty="0">
              <a:latin typeface="Calibri" panose="020F0502020204030204" pitchFamily="34" charset="0"/>
            </a:endParaRPr>
          </a:p>
        </p:txBody>
      </p:sp>
      <p:sp>
        <p:nvSpPr>
          <p:cNvPr id="3" name="Content Placeholder 2"/>
          <p:cNvSpPr>
            <a:spLocks noGrp="1"/>
          </p:cNvSpPr>
          <p:nvPr>
            <p:ph idx="1"/>
          </p:nvPr>
        </p:nvSpPr>
        <p:spPr>
          <a:xfrm>
            <a:off x="2150370" y="1825624"/>
            <a:ext cx="9294329" cy="4525479"/>
          </a:xfrm>
        </p:spPr>
        <p:txBody>
          <a:bodyPr>
            <a:normAutofit/>
          </a:bodyPr>
          <a:lstStyle/>
          <a:p>
            <a:pPr lvl="1"/>
            <a:r>
              <a:rPr lang="en-NZ" dirty="0" smtClean="0"/>
              <a:t>Re-contextualising </a:t>
            </a:r>
            <a:r>
              <a:rPr lang="en-NZ" dirty="0"/>
              <a:t>existing </a:t>
            </a:r>
            <a:r>
              <a:rPr lang="en-NZ" dirty="0" smtClean="0"/>
              <a:t>standards</a:t>
            </a:r>
          </a:p>
          <a:p>
            <a:pPr lvl="1"/>
            <a:endParaRPr lang="en-NZ" sz="2000" dirty="0"/>
          </a:p>
          <a:p>
            <a:pPr lvl="1"/>
            <a:r>
              <a:rPr lang="en-NZ" dirty="0" smtClean="0"/>
              <a:t>Immense school (over 100 secondary schools) and sector interest </a:t>
            </a:r>
          </a:p>
          <a:p>
            <a:pPr marL="415800" lvl="1" indent="0">
              <a:buNone/>
            </a:pPr>
            <a:endParaRPr lang="en-NZ" sz="2000" dirty="0" smtClean="0"/>
          </a:p>
          <a:p>
            <a:pPr lvl="1"/>
            <a:r>
              <a:rPr lang="en-NZ" dirty="0" smtClean="0"/>
              <a:t>The integrated approach </a:t>
            </a:r>
            <a:r>
              <a:rPr lang="en-NZ" dirty="0"/>
              <a:t>in the teaching of </a:t>
            </a:r>
            <a:r>
              <a:rPr lang="en-NZ" dirty="0" smtClean="0"/>
              <a:t>the new Agribusiness </a:t>
            </a:r>
            <a:r>
              <a:rPr lang="en-NZ" dirty="0"/>
              <a:t>standards supports “de-towering of the silos” and encourages teacher </a:t>
            </a:r>
            <a:r>
              <a:rPr lang="en-NZ" dirty="0" smtClean="0"/>
              <a:t>collaboration</a:t>
            </a:r>
          </a:p>
          <a:p>
            <a:pPr marL="415800" lvl="1" indent="0">
              <a:buNone/>
            </a:pPr>
            <a:endParaRPr lang="en-NZ" sz="2000" dirty="0"/>
          </a:p>
          <a:p>
            <a:pPr lvl="1"/>
            <a:r>
              <a:rPr lang="en-NZ" dirty="0"/>
              <a:t>The initiative provides better links between secondary schools, tertiary institutions and the agribusiness sector.</a:t>
            </a:r>
            <a:endParaRPr lang="en-NZ" sz="2000" dirty="0"/>
          </a:p>
          <a:p>
            <a:pPr marL="324000" indent="-324000">
              <a:buFont typeface="Wingdings" panose="05000000000000000000" pitchFamily="2" charset="2"/>
              <a:buChar char="§"/>
            </a:pPr>
            <a:endParaRPr lang="en-NZ" dirty="0"/>
          </a:p>
        </p:txBody>
      </p:sp>
    </p:spTree>
    <p:extLst>
      <p:ext uri="{BB962C8B-B14F-4D97-AF65-F5344CB8AC3E}">
        <p14:creationId xmlns:p14="http://schemas.microsoft.com/office/powerpoint/2010/main" val="1076736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365125"/>
            <a:ext cx="9156700" cy="973803"/>
          </a:xfrm>
        </p:spPr>
        <p:txBody>
          <a:bodyPr>
            <a:normAutofit fontScale="90000"/>
          </a:bodyPr>
          <a:lstStyle/>
          <a:p>
            <a:r>
              <a:rPr lang="en-NZ" dirty="0" smtClean="0"/>
              <a:t>We talked about and made value added products like ……..</a:t>
            </a:r>
            <a:endParaRPr lang="en-NZ"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35383" y="1756941"/>
            <a:ext cx="6331132" cy="3874873"/>
          </a:xfrm>
        </p:spPr>
      </p:pic>
      <p:sp>
        <p:nvSpPr>
          <p:cNvPr id="5" name="TextBox 4"/>
          <p:cNvSpPr txBox="1"/>
          <p:nvPr/>
        </p:nvSpPr>
        <p:spPr>
          <a:xfrm>
            <a:off x="2477728" y="5864891"/>
            <a:ext cx="8480323" cy="769441"/>
          </a:xfrm>
          <a:prstGeom prst="rect">
            <a:avLst/>
          </a:prstGeom>
          <a:noFill/>
        </p:spPr>
        <p:txBody>
          <a:bodyPr wrap="square" rtlCol="0">
            <a:spAutoFit/>
          </a:bodyPr>
          <a:lstStyle/>
          <a:p>
            <a:r>
              <a:rPr lang="en-NZ" sz="4400" dirty="0" smtClean="0"/>
              <a:t>Camembert and Cheddar cheese!</a:t>
            </a:r>
            <a:endParaRPr lang="en-NZ" sz="4400" dirty="0"/>
          </a:p>
        </p:txBody>
      </p:sp>
    </p:spTree>
    <p:extLst>
      <p:ext uri="{BB962C8B-B14F-4D97-AF65-F5344CB8AC3E}">
        <p14:creationId xmlns:p14="http://schemas.microsoft.com/office/powerpoint/2010/main" val="148057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64806" y="878301"/>
            <a:ext cx="8322938" cy="5548625"/>
          </a:xfrm>
        </p:spPr>
      </p:pic>
      <p:sp>
        <p:nvSpPr>
          <p:cNvPr id="5" name="TextBox 4"/>
          <p:cNvSpPr txBox="1"/>
          <p:nvPr/>
        </p:nvSpPr>
        <p:spPr>
          <a:xfrm>
            <a:off x="2299062" y="139337"/>
            <a:ext cx="5907314" cy="646331"/>
          </a:xfrm>
          <a:prstGeom prst="rect">
            <a:avLst/>
          </a:prstGeom>
          <a:noFill/>
        </p:spPr>
        <p:txBody>
          <a:bodyPr wrap="square" rtlCol="0">
            <a:spAutoFit/>
          </a:bodyPr>
          <a:lstStyle/>
          <a:p>
            <a:r>
              <a:rPr lang="en-NZ" sz="3600" b="1" dirty="0" smtClean="0"/>
              <a:t>Then we tasted the real thing!</a:t>
            </a:r>
            <a:endParaRPr lang="en-NZ" sz="3600" b="1" dirty="0"/>
          </a:p>
        </p:txBody>
      </p:sp>
    </p:spTree>
    <p:extLst>
      <p:ext uri="{BB962C8B-B14F-4D97-AF65-F5344CB8AC3E}">
        <p14:creationId xmlns:p14="http://schemas.microsoft.com/office/powerpoint/2010/main" val="3132493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873457"/>
            <a:ext cx="9157804" cy="2564145"/>
          </a:xfrm>
        </p:spPr>
        <p:txBody>
          <a:bodyPr/>
          <a:lstStyle/>
          <a:p>
            <a:r>
              <a:rPr lang="en-NZ" dirty="0" smtClean="0"/>
              <a:t>We’ve started keeping bees!</a:t>
            </a:r>
            <a:endParaRPr lang="en-NZ"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302" y="889984"/>
            <a:ext cx="8399362" cy="5591883"/>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6188" t="17798" r="15307" b="6914"/>
          <a:stretch/>
        </p:blipFill>
        <p:spPr>
          <a:xfrm>
            <a:off x="9542695" y="2981022"/>
            <a:ext cx="2052443" cy="3500845"/>
          </a:xfrm>
        </p:spPr>
      </p:pic>
    </p:spTree>
    <p:extLst>
      <p:ext uri="{BB962C8B-B14F-4D97-AF65-F5344CB8AC3E}">
        <p14:creationId xmlns:p14="http://schemas.microsoft.com/office/powerpoint/2010/main" val="272462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..and produced  </a:t>
            </a:r>
            <a:br>
              <a:rPr lang="en-NZ" dirty="0" smtClean="0"/>
            </a:br>
            <a:r>
              <a:rPr lang="en-NZ" dirty="0" smtClean="0"/>
              <a:t>fine wines!!</a:t>
            </a:r>
            <a:endParaRPr lang="en-NZ"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2135" y="2075188"/>
            <a:ext cx="3298734" cy="4398312"/>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891" y="245637"/>
            <a:ext cx="4552081" cy="6227863"/>
          </a:xfrm>
          <a:prstGeom prst="rect">
            <a:avLst/>
          </a:prstGeom>
        </p:spPr>
      </p:pic>
    </p:spTree>
    <p:extLst>
      <p:ext uri="{BB962C8B-B14F-4D97-AF65-F5344CB8AC3E}">
        <p14:creationId xmlns:p14="http://schemas.microsoft.com/office/powerpoint/2010/main" val="5720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239553"/>
            <a:ext cx="9157804" cy="1325563"/>
          </a:xfrm>
        </p:spPr>
        <p:txBody>
          <a:bodyPr/>
          <a:lstStyle/>
          <a:p>
            <a:r>
              <a:rPr lang="en-NZ" dirty="0" smtClean="0"/>
              <a:t>More value-adding….. Biltong!</a:t>
            </a:r>
            <a:endParaRPr lang="en-NZ"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04580" y="-506436"/>
            <a:ext cx="5232024" cy="8416916"/>
          </a:xfrm>
          <a:prstGeom prst="rect">
            <a:avLst/>
          </a:prstGeom>
        </p:spPr>
      </p:pic>
    </p:spTree>
    <p:extLst>
      <p:ext uri="{BB962C8B-B14F-4D97-AF65-F5344CB8AC3E}">
        <p14:creationId xmlns:p14="http://schemas.microsoft.com/office/powerpoint/2010/main" val="225896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95533"/>
            <a:ext cx="9157804" cy="1357949"/>
          </a:xfrm>
        </p:spPr>
        <p:txBody>
          <a:bodyPr/>
          <a:lstStyle/>
          <a:p>
            <a:r>
              <a:rPr lang="en-NZ" dirty="0" smtClean="0"/>
              <a:t>Exposing them to crocodiles!</a:t>
            </a:r>
            <a:endParaRPr lang="en-NZ" dirty="0"/>
          </a:p>
        </p:txBody>
      </p:sp>
      <p:pic>
        <p:nvPicPr>
          <p:cNvPr id="1026" name="Picture 2" descr="http://ichef.bbci.co.uk/naturelibrary/images/ic/credit/640x395/c/cr/crocodile/crocodile_1.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513" r="1953" b="6360"/>
          <a:stretch/>
        </p:blipFill>
        <p:spPr bwMode="auto">
          <a:xfrm>
            <a:off x="2333896" y="1139080"/>
            <a:ext cx="9046408" cy="525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9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1"/>
            <a:ext cx="9157804" cy="900751"/>
          </a:xfrm>
        </p:spPr>
        <p:txBody>
          <a:bodyPr/>
          <a:lstStyle/>
          <a:p>
            <a:r>
              <a:rPr lang="en-NZ" dirty="0" smtClean="0"/>
              <a:t>The Crocodile Pit</a:t>
            </a:r>
            <a:endParaRPr lang="en-NZ" dirty="0"/>
          </a:p>
        </p:txBody>
      </p:sp>
      <p:sp>
        <p:nvSpPr>
          <p:cNvPr id="5" name="TextBox 4"/>
          <p:cNvSpPr txBox="1"/>
          <p:nvPr/>
        </p:nvSpPr>
        <p:spPr>
          <a:xfrm>
            <a:off x="2143884" y="760834"/>
            <a:ext cx="4162567" cy="4893647"/>
          </a:xfrm>
          <a:prstGeom prst="rect">
            <a:avLst/>
          </a:prstGeom>
          <a:noFill/>
        </p:spPr>
        <p:txBody>
          <a:bodyPr wrap="square" rtlCol="0">
            <a:spAutoFit/>
          </a:bodyPr>
          <a:lstStyle/>
          <a:p>
            <a:pPr marL="285750" indent="-285750">
              <a:buFont typeface="Arial" panose="020B0604020202020204" pitchFamily="34" charset="0"/>
              <a:buChar char="•"/>
            </a:pPr>
            <a:r>
              <a:rPr lang="en-NZ" sz="2400" dirty="0" smtClean="0"/>
              <a:t>Students formed a company and had to come up with an Innovative concept that will benefit the Ag sector. </a:t>
            </a:r>
          </a:p>
          <a:p>
            <a:pPr marL="285750" indent="-285750">
              <a:buFont typeface="Arial" panose="020B0604020202020204" pitchFamily="34" charset="0"/>
              <a:buChar char="•"/>
            </a:pPr>
            <a:r>
              <a:rPr lang="en-NZ" sz="2400" dirty="0"/>
              <a:t>Needed to prepare and present a 4 min pitch to the </a:t>
            </a:r>
            <a:r>
              <a:rPr lang="en-NZ" sz="2400" dirty="0" smtClean="0"/>
              <a:t>Crocodiles</a:t>
            </a:r>
            <a:r>
              <a:rPr lang="en-NZ" sz="2400" dirty="0"/>
              <a:t>, hoping for </a:t>
            </a:r>
            <a:r>
              <a:rPr lang="en-NZ" sz="2400" dirty="0" smtClean="0"/>
              <a:t>a </a:t>
            </a:r>
            <a:r>
              <a:rPr lang="en-NZ" sz="2400" dirty="0"/>
              <a:t>financial investment.</a:t>
            </a:r>
          </a:p>
          <a:p>
            <a:pPr marL="285750" indent="-285750">
              <a:buFont typeface="Arial" panose="020B0604020202020204" pitchFamily="34" charset="0"/>
              <a:buChar char="•"/>
            </a:pPr>
            <a:r>
              <a:rPr lang="en-NZ" sz="2400" dirty="0" smtClean="0"/>
              <a:t>The Crocodiles were then given 4 minute question time - generally assessing the substance and validity of their pitch.</a:t>
            </a:r>
          </a:p>
        </p:txBody>
      </p:sp>
      <p:sp>
        <p:nvSpPr>
          <p:cNvPr id="6" name="TextBox 5"/>
          <p:cNvSpPr txBox="1"/>
          <p:nvPr/>
        </p:nvSpPr>
        <p:spPr>
          <a:xfrm>
            <a:off x="2117757" y="5593026"/>
            <a:ext cx="9325305" cy="830997"/>
          </a:xfrm>
          <a:prstGeom prst="rect">
            <a:avLst/>
          </a:prstGeom>
          <a:noFill/>
        </p:spPr>
        <p:txBody>
          <a:bodyPr wrap="square" rtlCol="0">
            <a:spAutoFit/>
          </a:bodyPr>
          <a:lstStyle/>
          <a:p>
            <a:pPr marL="285750" indent="-285750">
              <a:buFont typeface="Arial" panose="020B0604020202020204" pitchFamily="34" charset="0"/>
              <a:buChar char="•"/>
            </a:pPr>
            <a:r>
              <a:rPr lang="en-NZ" sz="2400" dirty="0" smtClean="0"/>
              <a:t>Pitches judged by the Crocodiles and the winners invited to enter the Grassroots Fieldays Innovations Awards which we won!</a:t>
            </a:r>
            <a:endParaRPr lang="en-NZ"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577" y="1030512"/>
            <a:ext cx="5786363" cy="4339773"/>
          </a:xfrm>
          <a:prstGeom prst="rect">
            <a:avLst/>
          </a:prstGeom>
        </p:spPr>
      </p:pic>
    </p:spTree>
    <p:extLst>
      <p:ext uri="{BB962C8B-B14F-4D97-AF65-F5344CB8AC3E}">
        <p14:creationId xmlns:p14="http://schemas.microsoft.com/office/powerpoint/2010/main" val="148469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289972"/>
            <a:ext cx="9157804" cy="1325563"/>
          </a:xfrm>
        </p:spPr>
        <p:txBody>
          <a:bodyPr/>
          <a:lstStyle/>
          <a:p>
            <a:r>
              <a:rPr lang="en-NZ" dirty="0" smtClean="0"/>
              <a:t>Very nice- but successful leaders</a:t>
            </a:r>
            <a:endParaRPr lang="en-NZ" dirty="0"/>
          </a:p>
        </p:txBody>
      </p:sp>
      <p:sp>
        <p:nvSpPr>
          <p:cNvPr id="5" name="TextBox 4"/>
          <p:cNvSpPr txBox="1"/>
          <p:nvPr/>
        </p:nvSpPr>
        <p:spPr>
          <a:xfrm>
            <a:off x="2179627" y="694393"/>
            <a:ext cx="3640602" cy="6001643"/>
          </a:xfrm>
          <a:prstGeom prst="rect">
            <a:avLst/>
          </a:prstGeom>
          <a:noFill/>
        </p:spPr>
        <p:txBody>
          <a:bodyPr wrap="square" rtlCol="0">
            <a:spAutoFit/>
          </a:bodyPr>
          <a:lstStyle/>
          <a:p>
            <a:pPr marL="342900" indent="-342900">
              <a:buFont typeface="Arial" panose="020B0604020202020204" pitchFamily="34" charset="0"/>
              <a:buChar char="•"/>
            </a:pPr>
            <a:r>
              <a:rPr lang="en-NZ" sz="2400" b="1" dirty="0"/>
              <a:t>Geoff Laurent </a:t>
            </a:r>
            <a:r>
              <a:rPr lang="en-NZ" sz="2400" dirty="0" smtClean="0"/>
              <a:t>(</a:t>
            </a:r>
            <a:r>
              <a:rPr lang="en-NZ" sz="2400" dirty="0" err="1"/>
              <a:t>Shoof</a:t>
            </a:r>
            <a:r>
              <a:rPr lang="en-NZ" sz="2400" dirty="0"/>
              <a:t> </a:t>
            </a:r>
            <a:r>
              <a:rPr lang="en-NZ" sz="2400" dirty="0" err="1"/>
              <a:t>Int</a:t>
            </a:r>
            <a:r>
              <a:rPr lang="en-NZ" sz="2400" dirty="0" smtClean="0"/>
              <a:t>)</a:t>
            </a:r>
          </a:p>
          <a:p>
            <a:pPr marL="342900" indent="-342900">
              <a:buFont typeface="Arial" panose="020B0604020202020204" pitchFamily="34" charset="0"/>
              <a:buChar char="•"/>
            </a:pPr>
            <a:endParaRPr lang="en-NZ" sz="2400" dirty="0"/>
          </a:p>
          <a:p>
            <a:pPr marL="342900" indent="-342900">
              <a:buFont typeface="Arial" panose="020B0604020202020204" pitchFamily="34" charset="0"/>
              <a:buChar char="•"/>
            </a:pPr>
            <a:r>
              <a:rPr lang="en-NZ" sz="2400" b="1" dirty="0"/>
              <a:t>Elaine </a:t>
            </a:r>
            <a:r>
              <a:rPr lang="en-NZ" sz="2400" b="1" dirty="0" smtClean="0"/>
              <a:t>Cook </a:t>
            </a:r>
            <a:r>
              <a:rPr lang="en-NZ" sz="2400" dirty="0" smtClean="0"/>
              <a:t>(Board </a:t>
            </a:r>
            <a:r>
              <a:rPr lang="en-NZ" sz="2400" dirty="0"/>
              <a:t>of Directors </a:t>
            </a:r>
            <a:r>
              <a:rPr lang="en-NZ" sz="2400" dirty="0" smtClean="0"/>
              <a:t>for DairyNZ)</a:t>
            </a:r>
          </a:p>
          <a:p>
            <a:pPr marL="342900" indent="-342900">
              <a:buFont typeface="Arial" panose="020B0604020202020204" pitchFamily="34" charset="0"/>
              <a:buChar char="•"/>
            </a:pPr>
            <a:endParaRPr lang="en-NZ" sz="2400" dirty="0"/>
          </a:p>
          <a:p>
            <a:pPr marL="342900" indent="-342900">
              <a:buFont typeface="Arial" panose="020B0604020202020204" pitchFamily="34" charset="0"/>
              <a:buChar char="•"/>
            </a:pPr>
            <a:r>
              <a:rPr lang="en-NZ" sz="2400" b="1" dirty="0" smtClean="0"/>
              <a:t>Dean Bell </a:t>
            </a:r>
            <a:r>
              <a:rPr lang="en-NZ" sz="2400" dirty="0" smtClean="0"/>
              <a:t>(Waikato Milking Systems)</a:t>
            </a:r>
          </a:p>
          <a:p>
            <a:pPr marL="342900" indent="-342900">
              <a:buFont typeface="Arial" panose="020B0604020202020204" pitchFamily="34" charset="0"/>
              <a:buChar char="•"/>
            </a:pPr>
            <a:endParaRPr lang="en-NZ" sz="2400" dirty="0" smtClean="0"/>
          </a:p>
          <a:p>
            <a:pPr marL="342900" indent="-342900">
              <a:buFont typeface="Arial" panose="020B0604020202020204" pitchFamily="34" charset="0"/>
              <a:buChar char="•"/>
            </a:pPr>
            <a:r>
              <a:rPr lang="en-NZ" sz="2400" b="1" dirty="0" smtClean="0"/>
              <a:t>Tony Egan </a:t>
            </a:r>
            <a:r>
              <a:rPr lang="en-NZ" sz="2400" dirty="0" smtClean="0"/>
              <a:t>(</a:t>
            </a:r>
            <a:r>
              <a:rPr lang="en-NZ" sz="2400" dirty="0" err="1" smtClean="0"/>
              <a:t>Greenlea</a:t>
            </a:r>
            <a:r>
              <a:rPr lang="en-NZ" sz="2400" dirty="0" smtClean="0"/>
              <a:t> Meats)</a:t>
            </a:r>
          </a:p>
          <a:p>
            <a:pPr marL="342900" indent="-342900">
              <a:buFont typeface="Arial" panose="020B0604020202020204" pitchFamily="34" charset="0"/>
              <a:buChar char="•"/>
            </a:pPr>
            <a:endParaRPr lang="en-NZ" sz="2400" b="1" dirty="0" smtClean="0"/>
          </a:p>
          <a:p>
            <a:pPr marL="342900" indent="-342900">
              <a:buFont typeface="Arial" panose="020B0604020202020204" pitchFamily="34" charset="0"/>
              <a:buChar char="•"/>
            </a:pPr>
            <a:r>
              <a:rPr lang="en-NZ" sz="2400" b="1" dirty="0"/>
              <a:t>Bob Weir </a:t>
            </a:r>
            <a:r>
              <a:rPr lang="en-NZ" sz="2400" dirty="0"/>
              <a:t>(Pinpoint Business Consulting)</a:t>
            </a:r>
          </a:p>
          <a:p>
            <a:pPr marL="342900" indent="-342900">
              <a:buFont typeface="Arial" panose="020B0604020202020204" pitchFamily="34" charset="0"/>
              <a:buChar char="•"/>
            </a:pPr>
            <a:endParaRPr lang="en-NZ" sz="2400" b="1" dirty="0" smtClean="0"/>
          </a:p>
          <a:p>
            <a:pPr marL="342900" indent="-342900">
              <a:buFont typeface="Arial" panose="020B0604020202020204" pitchFamily="34" charset="0"/>
              <a:buChar char="•"/>
            </a:pPr>
            <a:r>
              <a:rPr lang="en-NZ" sz="2400" b="1" dirty="0"/>
              <a:t>Nick Dromgool </a:t>
            </a:r>
            <a:r>
              <a:rPr lang="en-NZ" sz="2400" dirty="0"/>
              <a:t>(GM Fieldays</a:t>
            </a:r>
            <a:r>
              <a:rPr lang="en-NZ" sz="2400" dirty="0" smtClean="0"/>
              <a:t>) </a:t>
            </a:r>
            <a:endParaRPr lang="en-NZ"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458" y="1683656"/>
            <a:ext cx="5892800" cy="4702629"/>
          </a:xfrm>
          <a:prstGeom prst="rect">
            <a:avLst/>
          </a:prstGeom>
        </p:spPr>
      </p:pic>
    </p:spTree>
    <p:extLst>
      <p:ext uri="{BB962C8B-B14F-4D97-AF65-F5344CB8AC3E}">
        <p14:creationId xmlns:p14="http://schemas.microsoft.com/office/powerpoint/2010/main" val="221921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370" y="365125"/>
            <a:ext cx="9294329" cy="1325563"/>
          </a:xfrm>
        </p:spPr>
        <p:txBody>
          <a:bodyPr>
            <a:normAutofit/>
          </a:bodyPr>
          <a:lstStyle/>
          <a:p>
            <a:pPr algn="ctr"/>
            <a:r>
              <a:rPr lang="en-NZ" b="1" dirty="0" smtClean="0">
                <a:latin typeface="Calibri" panose="020F0502020204030204" pitchFamily="34" charset="0"/>
              </a:rPr>
              <a:t>Defining Agribusiness in the </a:t>
            </a:r>
            <a:r>
              <a:rPr lang="en-NZ" dirty="0" smtClean="0"/>
              <a:t>S</a:t>
            </a:r>
            <a:r>
              <a:rPr lang="en-NZ" b="1" dirty="0" smtClean="0">
                <a:latin typeface="Calibri" panose="020F0502020204030204" pitchFamily="34" charset="0"/>
              </a:rPr>
              <a:t>chool Setting</a:t>
            </a:r>
            <a:endParaRPr lang="en-NZ" b="1" dirty="0">
              <a:latin typeface="Calibri" panose="020F0502020204030204" pitchFamily="34" charset="0"/>
            </a:endParaRPr>
          </a:p>
        </p:txBody>
      </p:sp>
      <p:sp>
        <p:nvSpPr>
          <p:cNvPr id="3" name="Content Placeholder 2"/>
          <p:cNvSpPr>
            <a:spLocks noGrp="1"/>
          </p:cNvSpPr>
          <p:nvPr>
            <p:ph idx="1"/>
          </p:nvPr>
        </p:nvSpPr>
        <p:spPr>
          <a:xfrm>
            <a:off x="2150370" y="1825624"/>
            <a:ext cx="9294329" cy="4525479"/>
          </a:xfrm>
        </p:spPr>
        <p:txBody>
          <a:bodyPr>
            <a:normAutofit fontScale="92500" lnSpcReduction="10000"/>
          </a:bodyPr>
          <a:lstStyle/>
          <a:p>
            <a:pPr marL="324000" indent="-324000"/>
            <a:r>
              <a:rPr lang="en-NZ" dirty="0"/>
              <a:t>Agribusiness is defined as a course of study that integrates all the primary industries and businesses that comprise primary production. </a:t>
            </a:r>
            <a:endParaRPr lang="en-NZ" dirty="0" smtClean="0"/>
          </a:p>
          <a:p>
            <a:pPr marL="324000" indent="-324000"/>
            <a:r>
              <a:rPr lang="en-NZ" dirty="0" smtClean="0"/>
              <a:t> </a:t>
            </a:r>
            <a:r>
              <a:rPr lang="en-NZ" dirty="0"/>
              <a:t>Agribusinesses include companies that are involved along the whole value chain including the manufacture, production operations, storage, processing, distribution of product and supplies, marketing of primary products and items made from them, along with support industries such as fertiliser companies, veterinarians, rural consultants and accountants. </a:t>
            </a:r>
            <a:endParaRPr lang="en-NZ" dirty="0" smtClean="0"/>
          </a:p>
          <a:p>
            <a:pPr marL="324000" indent="-324000"/>
            <a:r>
              <a:rPr lang="en-NZ" dirty="0" smtClean="0"/>
              <a:t> </a:t>
            </a:r>
            <a:r>
              <a:rPr lang="en-NZ" dirty="0"/>
              <a:t>Agribusiness </a:t>
            </a:r>
            <a:r>
              <a:rPr lang="en-NZ" dirty="0" smtClean="0"/>
              <a:t>programmes </a:t>
            </a:r>
            <a:r>
              <a:rPr lang="en-NZ" dirty="0"/>
              <a:t>can focus on any or all of the primary industries such as agriculture, aquaculture, dairy manufacturing, equine, forestry, horticulture, seafood, or sports turf. </a:t>
            </a:r>
          </a:p>
          <a:p>
            <a:pPr marL="324000" indent="-324000">
              <a:buFont typeface="Wingdings" panose="05000000000000000000" pitchFamily="2" charset="2"/>
              <a:buChar char="§"/>
            </a:pPr>
            <a:endParaRPr lang="en-NZ" dirty="0" smtClean="0"/>
          </a:p>
          <a:p>
            <a:pPr marL="324000" indent="-324000">
              <a:buFont typeface="Wingdings" panose="05000000000000000000" pitchFamily="2" charset="2"/>
              <a:buChar char="§"/>
            </a:pPr>
            <a:endParaRPr lang="en-NZ" dirty="0"/>
          </a:p>
        </p:txBody>
      </p:sp>
    </p:spTree>
    <p:extLst>
      <p:ext uri="{BB962C8B-B14F-4D97-AF65-F5344CB8AC3E}">
        <p14:creationId xmlns:p14="http://schemas.microsoft.com/office/powerpoint/2010/main" val="3136875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smtClean="0">
                <a:latin typeface="Calibri" panose="020F0502020204030204" pitchFamily="34" charset="0"/>
              </a:rPr>
              <a:t> Studying Agribusiness in Schools</a:t>
            </a:r>
            <a:endParaRPr lang="en-NZ" b="1" dirty="0">
              <a:latin typeface="Calibri" panose="020F0502020204030204" pitchFamily="34" charset="0"/>
            </a:endParaRPr>
          </a:p>
        </p:txBody>
      </p:sp>
      <p:sp>
        <p:nvSpPr>
          <p:cNvPr id="3" name="Content Placeholder 2"/>
          <p:cNvSpPr>
            <a:spLocks noGrp="1"/>
          </p:cNvSpPr>
          <p:nvPr>
            <p:ph idx="1"/>
          </p:nvPr>
        </p:nvSpPr>
        <p:spPr>
          <a:xfrm>
            <a:off x="2431506" y="1477282"/>
            <a:ext cx="9157804" cy="4525479"/>
          </a:xfrm>
        </p:spPr>
        <p:txBody>
          <a:bodyPr>
            <a:normAutofit/>
          </a:bodyPr>
          <a:lstStyle/>
          <a:p>
            <a:pPr marL="228600" lvl="1">
              <a:spcBef>
                <a:spcPts val="1000"/>
              </a:spcBef>
            </a:pPr>
            <a:endParaRPr lang="en-NZ" sz="2800" dirty="0" smtClean="0"/>
          </a:p>
          <a:p>
            <a:pPr marL="228600" lvl="1">
              <a:spcBef>
                <a:spcPts val="1000"/>
              </a:spcBef>
            </a:pPr>
            <a:r>
              <a:rPr lang="en-NZ" sz="2800" dirty="0" smtClean="0"/>
              <a:t>We have developed Achievement Standards based courses with these key features:</a:t>
            </a:r>
          </a:p>
          <a:p>
            <a:pPr marL="855000" lvl="1" indent="-457200">
              <a:buFontTx/>
              <a:buChar char="-"/>
              <a:defRPr/>
            </a:pPr>
            <a:r>
              <a:rPr lang="en-NZ" sz="2800" dirty="0" smtClean="0"/>
              <a:t>Focus is mainly </a:t>
            </a:r>
            <a:r>
              <a:rPr lang="en-NZ" sz="2800" dirty="0" smtClean="0">
                <a:solidFill>
                  <a:srgbClr val="FF0000"/>
                </a:solidFill>
              </a:rPr>
              <a:t>beyond </a:t>
            </a:r>
            <a:r>
              <a:rPr lang="en-NZ" sz="2800" dirty="0">
                <a:solidFill>
                  <a:srgbClr val="FF0000"/>
                </a:solidFill>
              </a:rPr>
              <a:t>the farm </a:t>
            </a:r>
            <a:r>
              <a:rPr lang="en-NZ" sz="2800" dirty="0" smtClean="0">
                <a:solidFill>
                  <a:srgbClr val="FF0000"/>
                </a:solidFill>
              </a:rPr>
              <a:t>gate</a:t>
            </a:r>
          </a:p>
          <a:p>
            <a:pPr marL="855000" lvl="1" indent="-457200">
              <a:buFontTx/>
              <a:buChar char="-"/>
              <a:defRPr/>
            </a:pPr>
            <a:r>
              <a:rPr lang="en-NZ" sz="2800" dirty="0" smtClean="0"/>
              <a:t>Taught </a:t>
            </a:r>
            <a:r>
              <a:rPr lang="en-NZ" sz="2800" dirty="0"/>
              <a:t>across all primary industry sector </a:t>
            </a:r>
            <a:r>
              <a:rPr lang="en-NZ" sz="2800" dirty="0" smtClean="0"/>
              <a:t>contexts</a:t>
            </a:r>
          </a:p>
          <a:p>
            <a:pPr marL="855000" lvl="1" indent="-457200">
              <a:buFontTx/>
              <a:buChar char="-"/>
              <a:defRPr/>
            </a:pPr>
            <a:r>
              <a:rPr lang="en-NZ" sz="2800" dirty="0"/>
              <a:t>For students </a:t>
            </a:r>
            <a:r>
              <a:rPr lang="en-NZ" sz="2800" dirty="0">
                <a:solidFill>
                  <a:srgbClr val="FF0000"/>
                </a:solidFill>
              </a:rPr>
              <a:t>strong in Sciences and </a:t>
            </a:r>
            <a:r>
              <a:rPr lang="en-NZ" sz="2800" dirty="0" smtClean="0">
                <a:solidFill>
                  <a:srgbClr val="FF0000"/>
                </a:solidFill>
              </a:rPr>
              <a:t>/ or Commerce </a:t>
            </a:r>
          </a:p>
          <a:p>
            <a:pPr marL="855000" lvl="1" indent="-457200">
              <a:buFontTx/>
              <a:buChar char="-"/>
              <a:defRPr/>
            </a:pPr>
            <a:r>
              <a:rPr lang="en-NZ" sz="2800" dirty="0" smtClean="0"/>
              <a:t>Experiential real time learning, </a:t>
            </a:r>
            <a:r>
              <a:rPr lang="en-NZ" sz="2800" dirty="0"/>
              <a:t>using sector </a:t>
            </a:r>
            <a:r>
              <a:rPr lang="en-NZ" sz="2800" dirty="0" smtClean="0"/>
              <a:t>resources</a:t>
            </a:r>
          </a:p>
          <a:p>
            <a:pPr marL="855000" lvl="1" indent="-457200">
              <a:buFontTx/>
              <a:buChar char="-"/>
              <a:defRPr/>
            </a:pPr>
            <a:r>
              <a:rPr lang="en-NZ" sz="2800" dirty="0" smtClean="0"/>
              <a:t>Linked to Agribusiness university courses</a:t>
            </a:r>
          </a:p>
          <a:p>
            <a:pPr marL="855000" lvl="1" indent="-457200">
              <a:buFontTx/>
              <a:buChar char="-"/>
              <a:defRPr/>
            </a:pPr>
            <a:r>
              <a:rPr lang="en-NZ" sz="2800" dirty="0" smtClean="0">
                <a:ea typeface="Calibri" panose="020F0502020204030204" pitchFamily="34" charset="0"/>
                <a:cs typeface="Times New Roman" panose="02020603050405020304" pitchFamily="18" charset="0"/>
              </a:rPr>
              <a:t>Linked to careers </a:t>
            </a:r>
            <a:r>
              <a:rPr lang="en-NZ" sz="2800" dirty="0">
                <a:ea typeface="Calibri" panose="020F0502020204030204" pitchFamily="34" charset="0"/>
                <a:cs typeface="Times New Roman" panose="02020603050405020304" pitchFamily="18" charset="0"/>
              </a:rPr>
              <a:t>and opportunities in Agribusinesses</a:t>
            </a:r>
          </a:p>
          <a:p>
            <a:pPr marL="855000" lvl="1" indent="-457200">
              <a:buFontTx/>
              <a:buChar char="-"/>
              <a:defRPr/>
            </a:pPr>
            <a:endParaRPr lang="en-NZ" sz="2800" dirty="0"/>
          </a:p>
        </p:txBody>
      </p:sp>
    </p:spTree>
    <p:extLst>
      <p:ext uri="{BB962C8B-B14F-4D97-AF65-F5344CB8AC3E}">
        <p14:creationId xmlns:p14="http://schemas.microsoft.com/office/powerpoint/2010/main" val="2769149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Lead Schools </a:t>
            </a:r>
            <a:r>
              <a:rPr lang="en-NZ" dirty="0" smtClean="0"/>
              <a:t>Trialling </a:t>
            </a:r>
            <a:r>
              <a:rPr lang="en-NZ" dirty="0"/>
              <a:t>Agribusiness Achievement Standards: </a:t>
            </a:r>
          </a:p>
        </p:txBody>
      </p:sp>
      <p:sp>
        <p:nvSpPr>
          <p:cNvPr id="3" name="Content Placeholder 2"/>
          <p:cNvSpPr>
            <a:spLocks noGrp="1"/>
          </p:cNvSpPr>
          <p:nvPr>
            <p:ph idx="1"/>
          </p:nvPr>
        </p:nvSpPr>
        <p:spPr>
          <a:xfrm>
            <a:off x="2222500" y="1825624"/>
            <a:ext cx="9157804" cy="4614365"/>
          </a:xfrm>
        </p:spPr>
        <p:txBody>
          <a:bodyPr>
            <a:normAutofit fontScale="92500" lnSpcReduction="10000"/>
          </a:bodyPr>
          <a:lstStyle/>
          <a:p>
            <a:pPr marL="617538" indent="-342900">
              <a:buFont typeface="Arial" panose="020B0604020202020204" pitchFamily="34" charset="0"/>
              <a:buChar char="•"/>
            </a:pPr>
            <a:r>
              <a:rPr lang="en-NZ" sz="3200" dirty="0" smtClean="0"/>
              <a:t>Mt </a:t>
            </a:r>
            <a:r>
              <a:rPr lang="en-NZ" sz="3200" dirty="0"/>
              <a:t>Albert Grammar </a:t>
            </a:r>
            <a:r>
              <a:rPr lang="en-NZ" sz="3200" dirty="0" smtClean="0"/>
              <a:t>School</a:t>
            </a:r>
          </a:p>
          <a:p>
            <a:pPr marL="617538" indent="-342900">
              <a:buFont typeface="Arial" panose="020B0604020202020204" pitchFamily="34" charset="0"/>
              <a:buChar char="•"/>
            </a:pPr>
            <a:r>
              <a:rPr lang="en-NZ" sz="3200" dirty="0" smtClean="0"/>
              <a:t>St Paul’s </a:t>
            </a:r>
            <a:r>
              <a:rPr lang="en-NZ" sz="3200" dirty="0"/>
              <a:t>Collegiate </a:t>
            </a:r>
            <a:r>
              <a:rPr lang="en-NZ" sz="3200" dirty="0" smtClean="0"/>
              <a:t>School</a:t>
            </a:r>
          </a:p>
          <a:p>
            <a:pPr marL="617538" indent="-342900">
              <a:buFont typeface="Arial" panose="020B0604020202020204" pitchFamily="34" charset="0"/>
              <a:buChar char="•"/>
            </a:pPr>
            <a:r>
              <a:rPr lang="en-NZ" sz="3200" dirty="0" smtClean="0"/>
              <a:t>Feilding </a:t>
            </a:r>
            <a:r>
              <a:rPr lang="en-NZ" sz="3200" dirty="0"/>
              <a:t>High </a:t>
            </a:r>
            <a:r>
              <a:rPr lang="en-NZ" sz="3200" dirty="0" smtClean="0"/>
              <a:t>School </a:t>
            </a:r>
          </a:p>
          <a:p>
            <a:pPr marL="617538" indent="-342900">
              <a:buFont typeface="Arial" panose="020B0604020202020204" pitchFamily="34" charset="0"/>
              <a:buChar char="•"/>
            </a:pPr>
            <a:r>
              <a:rPr lang="en-NZ" sz="3200" dirty="0" smtClean="0"/>
              <a:t>New Plymouth Boys High School</a:t>
            </a:r>
          </a:p>
          <a:p>
            <a:pPr marL="617538" indent="-342900">
              <a:buFont typeface="Arial" panose="020B0604020202020204" pitchFamily="34" charset="0"/>
              <a:buChar char="•"/>
            </a:pPr>
            <a:r>
              <a:rPr lang="en-NZ" sz="3200" dirty="0" smtClean="0"/>
              <a:t>Lindisfarne College </a:t>
            </a:r>
          </a:p>
          <a:p>
            <a:pPr marL="617538" indent="-342900">
              <a:buFont typeface="Arial" panose="020B0604020202020204" pitchFamily="34" charset="0"/>
              <a:buChar char="•"/>
            </a:pPr>
            <a:r>
              <a:rPr lang="en-NZ" sz="3200" dirty="0" smtClean="0"/>
              <a:t>Christchurch </a:t>
            </a:r>
            <a:r>
              <a:rPr lang="en-NZ" sz="3200" dirty="0"/>
              <a:t>Boys High </a:t>
            </a:r>
            <a:r>
              <a:rPr lang="en-NZ" sz="3200" dirty="0" smtClean="0"/>
              <a:t>School</a:t>
            </a:r>
          </a:p>
          <a:p>
            <a:pPr marL="617538" indent="-342900">
              <a:buFont typeface="Arial" panose="020B0604020202020204" pitchFamily="34" charset="0"/>
              <a:buChar char="•"/>
            </a:pPr>
            <a:r>
              <a:rPr lang="en-NZ" sz="3200" dirty="0" smtClean="0"/>
              <a:t>John </a:t>
            </a:r>
            <a:r>
              <a:rPr lang="en-NZ" sz="3200" dirty="0" err="1"/>
              <a:t>McGlashan</a:t>
            </a:r>
            <a:r>
              <a:rPr lang="en-NZ" sz="3200" dirty="0"/>
              <a:t> </a:t>
            </a:r>
            <a:r>
              <a:rPr lang="en-NZ" sz="3200" dirty="0" smtClean="0"/>
              <a:t>College and Columba College</a:t>
            </a:r>
          </a:p>
          <a:p>
            <a:pPr marL="617538" indent="-342900">
              <a:buFont typeface="Arial" panose="020B0604020202020204" pitchFamily="34" charset="0"/>
              <a:buChar char="•"/>
            </a:pPr>
            <a:r>
              <a:rPr lang="en-NZ" sz="3200" dirty="0" smtClean="0"/>
              <a:t>Southland </a:t>
            </a:r>
            <a:r>
              <a:rPr lang="en-NZ" sz="3200" dirty="0"/>
              <a:t>Boys High School and </a:t>
            </a:r>
            <a:endParaRPr lang="en-NZ" sz="3200" dirty="0" smtClean="0"/>
          </a:p>
          <a:p>
            <a:pPr marL="617538" indent="-342900">
              <a:buFont typeface="Arial" panose="020B0604020202020204" pitchFamily="34" charset="0"/>
              <a:buChar char="•"/>
            </a:pPr>
            <a:r>
              <a:rPr lang="en-NZ" sz="3200" dirty="0" smtClean="0"/>
              <a:t>Southland </a:t>
            </a:r>
            <a:r>
              <a:rPr lang="en-NZ" sz="3200" dirty="0"/>
              <a:t>Girls High School </a:t>
            </a:r>
          </a:p>
        </p:txBody>
      </p:sp>
    </p:spTree>
    <p:extLst>
      <p:ext uri="{BB962C8B-B14F-4D97-AF65-F5344CB8AC3E}">
        <p14:creationId xmlns:p14="http://schemas.microsoft.com/office/powerpoint/2010/main" val="2932099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Agribusiness Achievement Standards </a:t>
            </a:r>
          </a:p>
        </p:txBody>
      </p:sp>
      <p:sp>
        <p:nvSpPr>
          <p:cNvPr id="3" name="Content Placeholder 2"/>
          <p:cNvSpPr>
            <a:spLocks noGrp="1"/>
          </p:cNvSpPr>
          <p:nvPr>
            <p:ph idx="1"/>
          </p:nvPr>
        </p:nvSpPr>
        <p:spPr>
          <a:xfrm>
            <a:off x="2222500" y="1825624"/>
            <a:ext cx="9157804" cy="4614365"/>
          </a:xfrm>
        </p:spPr>
        <p:txBody>
          <a:bodyPr>
            <a:noAutofit/>
          </a:bodyPr>
          <a:lstStyle/>
          <a:p>
            <a:r>
              <a:rPr lang="en-NZ" dirty="0"/>
              <a:t>A matrix has been developed, covering fours strands at NCEA Levels 2 and 3</a:t>
            </a:r>
            <a:r>
              <a:rPr lang="en-NZ" dirty="0" smtClean="0"/>
              <a:t>,</a:t>
            </a:r>
          </a:p>
          <a:p>
            <a:pPr>
              <a:buFontTx/>
              <a:buChar char="-"/>
            </a:pPr>
            <a:r>
              <a:rPr lang="en-NZ" dirty="0"/>
              <a:t>I</a:t>
            </a:r>
            <a:r>
              <a:rPr lang="en-NZ" dirty="0" smtClean="0"/>
              <a:t>nnovation,</a:t>
            </a:r>
          </a:p>
          <a:p>
            <a:pPr>
              <a:buFontTx/>
              <a:buChar char="-"/>
            </a:pPr>
            <a:r>
              <a:rPr lang="en-NZ" dirty="0"/>
              <a:t>S</a:t>
            </a:r>
            <a:r>
              <a:rPr lang="en-NZ" dirty="0" smtClean="0"/>
              <a:t>cience </a:t>
            </a:r>
            <a:r>
              <a:rPr lang="en-NZ" dirty="0"/>
              <a:t>and </a:t>
            </a:r>
            <a:r>
              <a:rPr lang="en-NZ" dirty="0" smtClean="0"/>
              <a:t>Technology </a:t>
            </a:r>
          </a:p>
          <a:p>
            <a:pPr>
              <a:buFontTx/>
              <a:buChar char="-"/>
            </a:pPr>
            <a:r>
              <a:rPr lang="en-NZ" dirty="0"/>
              <a:t>M</a:t>
            </a:r>
            <a:r>
              <a:rPr lang="en-NZ" dirty="0" smtClean="0"/>
              <a:t>anagement </a:t>
            </a:r>
            <a:r>
              <a:rPr lang="en-NZ" dirty="0"/>
              <a:t>and F</a:t>
            </a:r>
            <a:r>
              <a:rPr lang="en-NZ" dirty="0" smtClean="0"/>
              <a:t>inance, </a:t>
            </a:r>
          </a:p>
          <a:p>
            <a:pPr>
              <a:buFontTx/>
              <a:buChar char="-"/>
            </a:pPr>
            <a:r>
              <a:rPr lang="en-NZ" dirty="0"/>
              <a:t>M</a:t>
            </a:r>
            <a:r>
              <a:rPr lang="en-NZ" dirty="0" smtClean="0"/>
              <a:t>arketing </a:t>
            </a:r>
          </a:p>
          <a:p>
            <a:r>
              <a:rPr lang="en-NZ" dirty="0" smtClean="0"/>
              <a:t>Underlying </a:t>
            </a:r>
            <a:r>
              <a:rPr lang="en-NZ" dirty="0"/>
              <a:t>themes of growing value, future proofing,  </a:t>
            </a:r>
            <a:r>
              <a:rPr lang="en-NZ" dirty="0" smtClean="0"/>
              <a:t>sustainability</a:t>
            </a:r>
          </a:p>
          <a:p>
            <a:r>
              <a:rPr lang="en-NZ" dirty="0" smtClean="0">
                <a:ea typeface="Calibri" panose="020F0502020204030204" pitchFamily="34" charset="0"/>
                <a:cs typeface="Times New Roman" panose="02020603050405020304" pitchFamily="18" charset="0"/>
              </a:rPr>
              <a:t>Seven new standards - 4 at Level 2 and 3 at Level 3</a:t>
            </a:r>
          </a:p>
        </p:txBody>
      </p:sp>
    </p:spTree>
    <p:extLst>
      <p:ext uri="{BB962C8B-B14F-4D97-AF65-F5344CB8AC3E}">
        <p14:creationId xmlns:p14="http://schemas.microsoft.com/office/powerpoint/2010/main" val="3431001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60493617"/>
              </p:ext>
            </p:extLst>
          </p:nvPr>
        </p:nvGraphicFramePr>
        <p:xfrm>
          <a:off x="1967345" y="290943"/>
          <a:ext cx="10113818" cy="6123712"/>
        </p:xfrm>
        <a:graphic>
          <a:graphicData uri="http://schemas.openxmlformats.org/drawingml/2006/table">
            <a:tbl>
              <a:tblPr firstRow="1" firstCol="1" bandRow="1">
                <a:tableStyleId>{5C22544A-7EE6-4342-B048-85BDC9FD1C3A}</a:tableStyleId>
              </a:tblPr>
              <a:tblGrid>
                <a:gridCol w="1579419">
                  <a:extLst>
                    <a:ext uri="{9D8B030D-6E8A-4147-A177-3AD203B41FA5}">
                      <a16:colId xmlns:a16="http://schemas.microsoft.com/office/drawing/2014/main" val="935388942"/>
                    </a:ext>
                  </a:extLst>
                </a:gridCol>
                <a:gridCol w="4211781">
                  <a:extLst>
                    <a:ext uri="{9D8B030D-6E8A-4147-A177-3AD203B41FA5}">
                      <a16:colId xmlns:a16="http://schemas.microsoft.com/office/drawing/2014/main" val="1831460033"/>
                    </a:ext>
                  </a:extLst>
                </a:gridCol>
                <a:gridCol w="4322618">
                  <a:extLst>
                    <a:ext uri="{9D8B030D-6E8A-4147-A177-3AD203B41FA5}">
                      <a16:colId xmlns:a16="http://schemas.microsoft.com/office/drawing/2014/main" val="1242854054"/>
                    </a:ext>
                  </a:extLst>
                </a:gridCol>
              </a:tblGrid>
              <a:tr h="309209">
                <a:tc>
                  <a:txBody>
                    <a:bodyPr/>
                    <a:lstStyle/>
                    <a:p>
                      <a:pPr>
                        <a:lnSpc>
                          <a:spcPct val="107000"/>
                        </a:lnSpc>
                        <a:spcAft>
                          <a:spcPts val="0"/>
                        </a:spcAft>
                      </a:pPr>
                      <a:r>
                        <a:rPr lang="mi-NZ" sz="1800" dirty="0">
                          <a:effectLst/>
                        </a:rPr>
                        <a:t>Strand</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mi-NZ" sz="1800" dirty="0">
                          <a:effectLst/>
                        </a:rPr>
                        <a:t>Level 2</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mi-NZ" sz="1800" dirty="0">
                          <a:effectLst/>
                        </a:rPr>
                        <a:t>Level 3</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9662692"/>
                  </a:ext>
                </a:extLst>
              </a:tr>
              <a:tr h="1236837">
                <a:tc>
                  <a:txBody>
                    <a:bodyPr/>
                    <a:lstStyle/>
                    <a:p>
                      <a:pPr>
                        <a:lnSpc>
                          <a:spcPct val="107000"/>
                        </a:lnSpc>
                        <a:spcAft>
                          <a:spcPts val="0"/>
                        </a:spcAft>
                      </a:pPr>
                      <a:r>
                        <a:rPr lang="mi-NZ" sz="1800" dirty="0">
                          <a:effectLst/>
                        </a:rPr>
                        <a:t>Innovation</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mi-NZ" sz="1800" dirty="0">
                          <a:effectLst/>
                        </a:rPr>
                        <a:t>2.1 Demonstrate understanding of future proofing influences that affect business viability.</a:t>
                      </a:r>
                      <a:endParaRPr lang="en-NZ" sz="1800" dirty="0">
                        <a:effectLst/>
                      </a:endParaRPr>
                    </a:p>
                    <a:p>
                      <a:pPr>
                        <a:lnSpc>
                          <a:spcPct val="107000"/>
                        </a:lnSpc>
                        <a:spcAft>
                          <a:spcPts val="0"/>
                        </a:spcAft>
                      </a:pPr>
                      <a:r>
                        <a:rPr lang="mi-NZ" sz="1800" dirty="0">
                          <a:effectLst/>
                        </a:rPr>
                        <a:t>4 credits Internal</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mi-NZ" sz="1800" dirty="0">
                          <a:effectLst/>
                        </a:rPr>
                        <a:t>3.1 Analyse future proofing strategies to ensure long term viability of a business.</a:t>
                      </a:r>
                      <a:endParaRPr lang="en-NZ" sz="1800" dirty="0">
                        <a:effectLst/>
                      </a:endParaRPr>
                    </a:p>
                    <a:p>
                      <a:pPr>
                        <a:lnSpc>
                          <a:spcPct val="107000"/>
                        </a:lnSpc>
                        <a:spcAft>
                          <a:spcPts val="0"/>
                        </a:spcAft>
                      </a:pPr>
                      <a:r>
                        <a:rPr lang="mi-NZ" sz="1800" dirty="0">
                          <a:effectLst/>
                        </a:rPr>
                        <a:t> </a:t>
                      </a:r>
                      <a:r>
                        <a:rPr lang="mi-NZ" sz="1800" dirty="0" smtClean="0">
                          <a:effectLst/>
                        </a:rPr>
                        <a:t>4 </a:t>
                      </a:r>
                      <a:r>
                        <a:rPr lang="mi-NZ" sz="1800" dirty="0">
                          <a:effectLst/>
                        </a:rPr>
                        <a:t>credits Internal</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8367247"/>
                  </a:ext>
                </a:extLst>
              </a:tr>
              <a:tr h="964510">
                <a:tc>
                  <a:txBody>
                    <a:bodyPr/>
                    <a:lstStyle/>
                    <a:p>
                      <a:pPr>
                        <a:lnSpc>
                          <a:spcPct val="107000"/>
                        </a:lnSpc>
                        <a:spcAft>
                          <a:spcPts val="0"/>
                        </a:spcAft>
                      </a:pPr>
                      <a:r>
                        <a:rPr lang="mi-NZ" sz="1800" dirty="0">
                          <a:effectLst/>
                        </a:rPr>
                        <a:t>Science </a:t>
                      </a:r>
                      <a:r>
                        <a:rPr lang="mi-NZ" sz="1800" dirty="0" smtClean="0">
                          <a:effectLst/>
                        </a:rPr>
                        <a:t>&amp; </a:t>
                      </a:r>
                      <a:r>
                        <a:rPr lang="mi-NZ" sz="1800" dirty="0">
                          <a:effectLst/>
                        </a:rPr>
                        <a:t>Technology</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indent="4445">
                        <a:lnSpc>
                          <a:spcPct val="107000"/>
                        </a:lnSpc>
                        <a:spcAft>
                          <a:spcPts val="0"/>
                        </a:spcAft>
                      </a:pPr>
                      <a:r>
                        <a:rPr lang="mi-NZ" sz="1800" dirty="0">
                          <a:effectLst/>
                        </a:rPr>
                        <a:t>2.2 Conduct an inquiry into the use of organisms to meet future needs.</a:t>
                      </a:r>
                      <a:endParaRPr lang="en-NZ" sz="1800" dirty="0">
                        <a:effectLst/>
                      </a:endParaRPr>
                    </a:p>
                    <a:p>
                      <a:pPr>
                        <a:lnSpc>
                          <a:spcPct val="107000"/>
                        </a:lnSpc>
                        <a:spcAft>
                          <a:spcPts val="0"/>
                        </a:spcAft>
                      </a:pPr>
                      <a:r>
                        <a:rPr lang="mi-NZ" sz="1800" dirty="0">
                          <a:effectLst/>
                        </a:rPr>
                        <a:t>4 credits Internal</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mi-NZ" sz="1800" dirty="0">
                          <a:effectLst/>
                        </a:rPr>
                        <a:t> </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7498703"/>
                  </a:ext>
                </a:extLst>
              </a:tr>
              <a:tr h="1342855">
                <a:tc rowSpan="2">
                  <a:txBody>
                    <a:bodyPr/>
                    <a:lstStyle/>
                    <a:p>
                      <a:pPr>
                        <a:lnSpc>
                          <a:spcPct val="107000"/>
                        </a:lnSpc>
                        <a:spcAft>
                          <a:spcPts val="0"/>
                        </a:spcAft>
                      </a:pPr>
                      <a:r>
                        <a:rPr lang="mi-NZ" sz="1800" dirty="0">
                          <a:effectLst/>
                        </a:rPr>
                        <a:t>Management </a:t>
                      </a:r>
                      <a:r>
                        <a:rPr lang="mi-NZ" sz="1800" dirty="0" smtClean="0">
                          <a:effectLst/>
                        </a:rPr>
                        <a:t>&amp; </a:t>
                      </a:r>
                      <a:r>
                        <a:rPr lang="mi-NZ" sz="1800" dirty="0">
                          <a:effectLst/>
                        </a:rPr>
                        <a:t>Finance</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mi-NZ" sz="1800" dirty="0">
                          <a:effectLst/>
                        </a:rPr>
                        <a:t>2.3 Demonstrate understanding of a primary industry business structure that meets the strategic needs of a business. </a:t>
                      </a:r>
                      <a:endParaRPr lang="en-NZ" sz="1800" dirty="0">
                        <a:effectLst/>
                      </a:endParaRPr>
                    </a:p>
                    <a:p>
                      <a:pPr>
                        <a:lnSpc>
                          <a:spcPct val="107000"/>
                        </a:lnSpc>
                        <a:spcAft>
                          <a:spcPts val="0"/>
                        </a:spcAft>
                      </a:pPr>
                      <a:r>
                        <a:rPr lang="mi-NZ" sz="1800" dirty="0" smtClean="0">
                          <a:effectLst/>
                        </a:rPr>
                        <a:t>3 </a:t>
                      </a:r>
                      <a:r>
                        <a:rPr lang="mi-NZ" sz="1800" dirty="0">
                          <a:effectLst/>
                        </a:rPr>
                        <a:t>credits Internal</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mi-NZ" sz="1800" dirty="0">
                          <a:effectLst/>
                        </a:rPr>
                        <a:t>3.2 Analyse the effect of a strategic capital expenditure decision on a business.</a:t>
                      </a:r>
                      <a:endParaRPr lang="en-NZ" sz="1800" dirty="0">
                        <a:effectLst/>
                      </a:endParaRPr>
                    </a:p>
                    <a:p>
                      <a:pPr>
                        <a:lnSpc>
                          <a:spcPct val="107000"/>
                        </a:lnSpc>
                        <a:spcAft>
                          <a:spcPts val="0"/>
                        </a:spcAft>
                      </a:pPr>
                      <a:r>
                        <a:rPr lang="mi-NZ" sz="1800" dirty="0">
                          <a:effectLst/>
                        </a:rPr>
                        <a:t> </a:t>
                      </a:r>
                      <a:r>
                        <a:rPr lang="mi-NZ" sz="1800" dirty="0" smtClean="0">
                          <a:effectLst/>
                        </a:rPr>
                        <a:t>4 </a:t>
                      </a:r>
                      <a:r>
                        <a:rPr lang="mi-NZ" sz="1800" dirty="0">
                          <a:effectLst/>
                        </a:rPr>
                        <a:t>credits Internal</a:t>
                      </a:r>
                      <a:endParaRPr lang="en-NZ" sz="1800" dirty="0">
                        <a:effectLst/>
                      </a:endParaRPr>
                    </a:p>
                    <a:p>
                      <a:pPr>
                        <a:lnSpc>
                          <a:spcPct val="107000"/>
                        </a:lnSpc>
                        <a:spcAft>
                          <a:spcPts val="0"/>
                        </a:spcAft>
                      </a:pPr>
                      <a:r>
                        <a:rPr lang="mi-NZ" sz="1800" dirty="0">
                          <a:effectLst/>
                        </a:rPr>
                        <a:t> </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7279369"/>
                  </a:ext>
                </a:extLst>
              </a:tr>
              <a:tr h="1008296">
                <a:tc vMerge="1">
                  <a:txBody>
                    <a:bodyPr/>
                    <a:lstStyle/>
                    <a:p>
                      <a:endParaRPr lang="en-NZ"/>
                    </a:p>
                  </a:txBody>
                  <a:tcPr/>
                </a:tc>
                <a:tc>
                  <a:txBody>
                    <a:bodyPr/>
                    <a:lstStyle/>
                    <a:p>
                      <a:pPr>
                        <a:lnSpc>
                          <a:spcPct val="107000"/>
                        </a:lnSpc>
                        <a:spcAft>
                          <a:spcPts val="0"/>
                        </a:spcAft>
                      </a:pPr>
                      <a:r>
                        <a:rPr lang="mi-NZ" sz="1800" dirty="0">
                          <a:effectLst/>
                        </a:rPr>
                        <a:t>2.4 Demonstrate understanding of cash flow forecasting for a business.</a:t>
                      </a:r>
                      <a:endParaRPr lang="en-NZ" sz="1800" dirty="0">
                        <a:effectLst/>
                      </a:endParaRPr>
                    </a:p>
                    <a:p>
                      <a:pPr>
                        <a:lnSpc>
                          <a:spcPct val="107000"/>
                        </a:lnSpc>
                        <a:spcAft>
                          <a:spcPts val="0"/>
                        </a:spcAft>
                      </a:pPr>
                      <a:r>
                        <a:rPr lang="mi-NZ" sz="1800" dirty="0">
                          <a:effectLst/>
                        </a:rPr>
                        <a:t>4 credits Internal</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vMerge="1">
                  <a:txBody>
                    <a:bodyPr/>
                    <a:lstStyle/>
                    <a:p>
                      <a:endParaRPr lang="en-NZ"/>
                    </a:p>
                  </a:txBody>
                  <a:tcPr/>
                </a:tc>
                <a:extLst>
                  <a:ext uri="{0D108BD9-81ED-4DB2-BD59-A6C34878D82A}">
                    <a16:rowId xmlns:a16="http://schemas.microsoft.com/office/drawing/2014/main" val="1069736072"/>
                  </a:ext>
                </a:extLst>
              </a:tr>
              <a:tr h="918409">
                <a:tc>
                  <a:txBody>
                    <a:bodyPr/>
                    <a:lstStyle/>
                    <a:p>
                      <a:pPr>
                        <a:lnSpc>
                          <a:spcPct val="107000"/>
                        </a:lnSpc>
                        <a:spcAft>
                          <a:spcPts val="0"/>
                        </a:spcAft>
                      </a:pPr>
                      <a:r>
                        <a:rPr lang="mi-NZ" sz="1800">
                          <a:effectLst/>
                        </a:rPr>
                        <a:t>Marketing</a:t>
                      </a:r>
                      <a:endParaRPr lang="en-NZ" sz="180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mi-NZ" sz="1800">
                          <a:effectLst/>
                        </a:rPr>
                        <a:t> </a:t>
                      </a:r>
                      <a:endParaRPr lang="en-NZ" sz="180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mi-NZ" sz="1800" dirty="0">
                          <a:effectLst/>
                        </a:rPr>
                        <a:t>3.3 Analyse how a product meets market needs through innovation in the value chain.</a:t>
                      </a:r>
                      <a:endParaRPr lang="en-NZ" sz="1800" dirty="0">
                        <a:effectLst/>
                      </a:endParaRPr>
                    </a:p>
                    <a:p>
                      <a:pPr>
                        <a:lnSpc>
                          <a:spcPct val="107000"/>
                        </a:lnSpc>
                        <a:spcAft>
                          <a:spcPts val="0"/>
                        </a:spcAft>
                      </a:pPr>
                      <a:r>
                        <a:rPr lang="mi-NZ" sz="1800" dirty="0">
                          <a:effectLst/>
                        </a:rPr>
                        <a:t>4 credits Internal</a:t>
                      </a:r>
                      <a:endParaRPr lang="en-NZ" sz="18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7998533"/>
                  </a:ext>
                </a:extLst>
              </a:tr>
              <a:tr h="343596">
                <a:tc>
                  <a:txBody>
                    <a:bodyPr/>
                    <a:lstStyle/>
                    <a:p>
                      <a:pPr>
                        <a:lnSpc>
                          <a:spcPct val="107000"/>
                        </a:lnSpc>
                        <a:spcAft>
                          <a:spcPts val="0"/>
                        </a:spcAft>
                      </a:pPr>
                      <a:r>
                        <a:rPr lang="mi-NZ" sz="2000" dirty="0">
                          <a:effectLst/>
                        </a:rPr>
                        <a:t> </a:t>
                      </a:r>
                      <a:endParaRPr lang="en-NZ" sz="20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indent="4445">
                        <a:lnSpc>
                          <a:spcPct val="107000"/>
                        </a:lnSpc>
                        <a:spcAft>
                          <a:spcPts val="0"/>
                        </a:spcAft>
                      </a:pPr>
                      <a:r>
                        <a:rPr lang="mi-NZ" sz="2000" dirty="0" smtClean="0">
                          <a:effectLst/>
                        </a:rPr>
                        <a:t>15 </a:t>
                      </a:r>
                      <a:r>
                        <a:rPr lang="mi-NZ" sz="2000" dirty="0">
                          <a:effectLst/>
                        </a:rPr>
                        <a:t>credits</a:t>
                      </a:r>
                      <a:endParaRPr lang="en-NZ" sz="20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mi-NZ" sz="2000" dirty="0">
                          <a:effectLst/>
                        </a:rPr>
                        <a:t>12 credits</a:t>
                      </a:r>
                      <a:endParaRPr lang="en-NZ" sz="2000" dirty="0">
                        <a:solidFill>
                          <a:srgbClr val="595959"/>
                        </a:solidFill>
                        <a:effectLst/>
                        <a:latin typeface="Proxima Nova Rg"/>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356424"/>
                  </a:ext>
                </a:extLst>
              </a:tr>
            </a:tbl>
          </a:graphicData>
        </a:graphic>
      </p:graphicFrame>
    </p:spTree>
    <p:extLst>
      <p:ext uri="{BB962C8B-B14F-4D97-AF65-F5344CB8AC3E}">
        <p14:creationId xmlns:p14="http://schemas.microsoft.com/office/powerpoint/2010/main" val="3818848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138545"/>
            <a:ext cx="9157804" cy="817419"/>
          </a:xfrm>
        </p:spPr>
        <p:txBody>
          <a:bodyPr>
            <a:normAutofit/>
          </a:bodyPr>
          <a:lstStyle/>
          <a:p>
            <a:r>
              <a:rPr lang="en-NZ" dirty="0" smtClean="0"/>
              <a:t>Unpacking a Standard</a:t>
            </a:r>
            <a:endParaRPr lang="en-NZ" dirty="0"/>
          </a:p>
        </p:txBody>
      </p:sp>
      <p:sp>
        <p:nvSpPr>
          <p:cNvPr id="3" name="Content Placeholder 2"/>
          <p:cNvSpPr>
            <a:spLocks noGrp="1"/>
          </p:cNvSpPr>
          <p:nvPr>
            <p:ph idx="1"/>
          </p:nvPr>
        </p:nvSpPr>
        <p:spPr>
          <a:xfrm>
            <a:off x="2222500" y="955963"/>
            <a:ext cx="9157804" cy="5777345"/>
          </a:xfrm>
        </p:spPr>
        <p:txBody>
          <a:bodyPr>
            <a:noAutofit/>
          </a:bodyPr>
          <a:lstStyle/>
          <a:p>
            <a:pPr marL="0" indent="0">
              <a:buNone/>
            </a:pPr>
            <a:r>
              <a:rPr lang="en-NZ" b="1" dirty="0" smtClean="0"/>
              <a:t>Integrated </a:t>
            </a:r>
            <a:r>
              <a:rPr lang="en-NZ" b="1" dirty="0"/>
              <a:t>Studies 2.1 </a:t>
            </a:r>
            <a:r>
              <a:rPr lang="en-NZ" b="1" dirty="0" smtClean="0"/>
              <a:t>- Demonstrate </a:t>
            </a:r>
            <a:r>
              <a:rPr lang="en-NZ" b="1" dirty="0"/>
              <a:t>understanding of future proofing influences that affect business </a:t>
            </a:r>
            <a:r>
              <a:rPr lang="en-NZ" b="1" dirty="0" smtClean="0"/>
              <a:t>viability</a:t>
            </a:r>
            <a:r>
              <a:rPr lang="en-NZ" dirty="0" smtClean="0"/>
              <a:t>.</a:t>
            </a:r>
          </a:p>
          <a:p>
            <a:r>
              <a:rPr lang="en-NZ" dirty="0" smtClean="0"/>
              <a:t> </a:t>
            </a:r>
            <a:r>
              <a:rPr lang="en-NZ" i="1" dirty="0" smtClean="0"/>
              <a:t>Demonstrate </a:t>
            </a:r>
            <a:r>
              <a:rPr lang="en-NZ" i="1" dirty="0"/>
              <a:t>understanding </a:t>
            </a:r>
            <a:r>
              <a:rPr lang="en-NZ" dirty="0"/>
              <a:t>involves explaining future proofing influences and how these influences could affect the viability of an identified business. </a:t>
            </a:r>
          </a:p>
          <a:p>
            <a:r>
              <a:rPr lang="en-NZ" i="1" dirty="0"/>
              <a:t>Demonstrate, in-depth, understanding </a:t>
            </a:r>
            <a:r>
              <a:rPr lang="en-NZ" dirty="0"/>
              <a:t>involves giving a thorough explanation of the short and long term impact of future proofing influences that could affect the viability of an identified business. </a:t>
            </a:r>
          </a:p>
          <a:p>
            <a:r>
              <a:rPr lang="en-NZ" i="1" dirty="0"/>
              <a:t>Demonstrate comprehensive understanding </a:t>
            </a:r>
            <a:r>
              <a:rPr lang="en-NZ" dirty="0"/>
              <a:t>involves evaluating the short and long term impact of future proofing influences, predicting impacts both within and beyond the identified business and the consequences of these impacts. </a:t>
            </a:r>
            <a:r>
              <a:rPr lang="en-NZ" dirty="0" smtClean="0"/>
              <a:t> </a:t>
            </a:r>
            <a:r>
              <a:rPr lang="en-NZ" dirty="0"/>
              <a:t>	</a:t>
            </a:r>
          </a:p>
          <a:p>
            <a:endParaRPr lang="en-NZ" dirty="0"/>
          </a:p>
          <a:p>
            <a:endParaRPr lang="en-NZ" dirty="0" smtClean="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3410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2500" y="568036"/>
            <a:ext cx="9157804" cy="5783068"/>
          </a:xfrm>
        </p:spPr>
        <p:txBody>
          <a:bodyPr>
            <a:normAutofit lnSpcReduction="10000"/>
          </a:bodyPr>
          <a:lstStyle/>
          <a:p>
            <a:r>
              <a:rPr lang="en-NZ" i="1" dirty="0" smtClean="0"/>
              <a:t>Future </a:t>
            </a:r>
            <a:r>
              <a:rPr lang="en-NZ" i="1" dirty="0"/>
              <a:t>proofing </a:t>
            </a:r>
            <a:r>
              <a:rPr lang="en-NZ" dirty="0"/>
              <a:t>refers to understanding the influences on a business that could affect viability. </a:t>
            </a:r>
            <a:r>
              <a:rPr lang="en-NZ" dirty="0" smtClean="0"/>
              <a:t> Examples </a:t>
            </a:r>
            <a:r>
              <a:rPr lang="en-NZ" dirty="0"/>
              <a:t>of influences include: </a:t>
            </a:r>
          </a:p>
          <a:p>
            <a:pPr lvl="1"/>
            <a:r>
              <a:rPr lang="en-NZ" dirty="0" smtClean="0"/>
              <a:t>economic </a:t>
            </a:r>
            <a:endParaRPr lang="en-NZ" dirty="0"/>
          </a:p>
          <a:p>
            <a:pPr lvl="1"/>
            <a:r>
              <a:rPr lang="en-NZ" dirty="0" smtClean="0"/>
              <a:t>environmental </a:t>
            </a:r>
            <a:endParaRPr lang="en-NZ" dirty="0"/>
          </a:p>
          <a:p>
            <a:pPr lvl="1"/>
            <a:r>
              <a:rPr lang="en-NZ" dirty="0" smtClean="0"/>
              <a:t>political </a:t>
            </a:r>
            <a:endParaRPr lang="en-NZ" dirty="0"/>
          </a:p>
          <a:p>
            <a:pPr lvl="1"/>
            <a:r>
              <a:rPr lang="en-NZ" dirty="0" smtClean="0"/>
              <a:t>cultural </a:t>
            </a:r>
            <a:endParaRPr lang="en-NZ" dirty="0"/>
          </a:p>
          <a:p>
            <a:pPr lvl="1"/>
            <a:r>
              <a:rPr lang="en-NZ" dirty="0" smtClean="0"/>
              <a:t>social </a:t>
            </a:r>
            <a:endParaRPr lang="en-NZ" dirty="0"/>
          </a:p>
          <a:p>
            <a:pPr lvl="1"/>
            <a:r>
              <a:rPr lang="en-NZ" dirty="0" smtClean="0"/>
              <a:t>ethical </a:t>
            </a:r>
            <a:endParaRPr lang="en-NZ" dirty="0"/>
          </a:p>
          <a:p>
            <a:pPr lvl="1"/>
            <a:r>
              <a:rPr lang="en-NZ" dirty="0" smtClean="0"/>
              <a:t>technological </a:t>
            </a:r>
            <a:endParaRPr lang="en-NZ" dirty="0"/>
          </a:p>
          <a:p>
            <a:pPr lvl="1"/>
            <a:r>
              <a:rPr lang="en-NZ" dirty="0" smtClean="0"/>
              <a:t>biological </a:t>
            </a:r>
            <a:endParaRPr lang="en-NZ" dirty="0"/>
          </a:p>
          <a:p>
            <a:pPr lvl="1"/>
            <a:r>
              <a:rPr lang="en-NZ" dirty="0" smtClean="0"/>
              <a:t>scientific </a:t>
            </a:r>
            <a:endParaRPr lang="en-NZ" dirty="0"/>
          </a:p>
          <a:p>
            <a:pPr lvl="1"/>
            <a:r>
              <a:rPr lang="en-NZ" dirty="0" smtClean="0"/>
              <a:t>legal </a:t>
            </a:r>
            <a:endParaRPr lang="en-NZ" dirty="0"/>
          </a:p>
          <a:p>
            <a:r>
              <a:rPr lang="en-NZ" i="1" dirty="0" smtClean="0"/>
              <a:t>Viability </a:t>
            </a:r>
            <a:r>
              <a:rPr lang="en-NZ" dirty="0"/>
              <a:t>refers to ensuring the continuity of a business to meet current and future needs. </a:t>
            </a:r>
          </a:p>
        </p:txBody>
      </p:sp>
    </p:spTree>
    <p:extLst>
      <p:ext uri="{BB962C8B-B14F-4D97-AF65-F5344CB8AC3E}">
        <p14:creationId xmlns:p14="http://schemas.microsoft.com/office/powerpoint/2010/main" val="1021450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E presentation template" id="{969D9F51-A248-407B-9AF4-259EF5F08293}" vid="{8154A2A0-E4AD-4596-ABE2-AAF7FA91B8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Fieldays2015.pptx</Template>
  <TotalTime>1279</TotalTime>
  <Words>1579</Words>
  <Application>Microsoft Office PowerPoint</Application>
  <PresentationFormat>Widescreen</PresentationFormat>
  <Paragraphs>197</Paragraphs>
  <Slides>27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Proxima Nova Rg</vt:lpstr>
      <vt:lpstr>Times New Roman</vt:lpstr>
      <vt:lpstr>Wingdings</vt:lpstr>
      <vt:lpstr>Office Theme</vt:lpstr>
      <vt:lpstr>Agribusiness in New Zealand Secondary Schools 3</vt:lpstr>
      <vt:lpstr>Introduction</vt:lpstr>
      <vt:lpstr>Defining Agribusiness in the School Setting</vt:lpstr>
      <vt:lpstr> Studying Agribusiness in Schools</vt:lpstr>
      <vt:lpstr>Lead Schools Trialling Agribusiness Achievement Standards: </vt:lpstr>
      <vt:lpstr>Agribusiness Achievement Standards </vt:lpstr>
      <vt:lpstr>PowerPoint Presentation</vt:lpstr>
      <vt:lpstr>Unpacking a Standard</vt:lpstr>
      <vt:lpstr>PowerPoint Presentation</vt:lpstr>
      <vt:lpstr>PowerPoint Presentation</vt:lpstr>
      <vt:lpstr>Designing your Course</vt:lpstr>
      <vt:lpstr>Re-contextualised Achievement Standards </vt:lpstr>
      <vt:lpstr>Re-contextualised Achievement Standards </vt:lpstr>
      <vt:lpstr>Possible Externals</vt:lpstr>
      <vt:lpstr>University Entrance</vt:lpstr>
      <vt:lpstr>Approved subjects list. </vt:lpstr>
      <vt:lpstr>What Subjects Should Students Take with Agribusiness?</vt:lpstr>
      <vt:lpstr> What kind of activities have we done in Agribusiness? </vt:lpstr>
      <vt:lpstr>Embarked on several fieldtrips…</vt:lpstr>
      <vt:lpstr>We talked about and made value added products like ……..</vt:lpstr>
      <vt:lpstr>PowerPoint Presentation</vt:lpstr>
      <vt:lpstr>We’ve started keeping bees!</vt:lpstr>
      <vt:lpstr>..and produced   fine wines!!</vt:lpstr>
      <vt:lpstr>More value-adding….. Biltong!</vt:lpstr>
      <vt:lpstr>Exposing them to crocodiles!</vt:lpstr>
      <vt:lpstr>The Crocodile Pit</vt:lpstr>
      <vt:lpstr>Very nice- but successful leaders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Agribusiness in New Zealand Secondary Schools</dc:title>
  <dc:creator>Kerry Allen</dc:creator>
  <cp:lastModifiedBy>Kerry Allen</cp:lastModifiedBy>
  <cp:revision>143</cp:revision>
  <cp:lastPrinted>2017-04-17T22:58:01Z</cp:lastPrinted>
  <dcterms:created xsi:type="dcterms:W3CDTF">2015-06-01T23:50:44Z</dcterms:created>
  <dcterms:modified xsi:type="dcterms:W3CDTF">2017-04-20T18:09:05Z</dcterms:modified>
</cp:coreProperties>
</file>