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Merriweather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5cc626f0_1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e5cc626f0_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029" cy="5863987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12192029" cy="5863987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12192029" cy="5863987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58833"/>
            <a:ext cx="5751356" cy="5865687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67" y="0"/>
            <a:ext cx="5755723" cy="5860653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577667" y="714659"/>
            <a:ext cx="82785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NZ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Future Proofing to ensure Business Viability.</a:t>
            </a:r>
            <a:endParaRPr sz="5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475" y="2855850"/>
            <a:ext cx="6629449" cy="28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Technological influences</a:t>
            </a:r>
            <a:endParaRPr sz="3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242200" y="1898275"/>
            <a:ext cx="11688300" cy="4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▶"/>
            </a:pPr>
            <a:r>
              <a:rPr lang="en-NZ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 impact on how a business operates that are related to the equipment used or a product made within the business’s environment. </a:t>
            </a: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657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▶"/>
            </a:pPr>
            <a:r>
              <a:rPr lang="en-NZ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Due to increased reliance on equipment, technological factors currently exert a considerably more important effect on the success of a business than they did.</a:t>
            </a:r>
            <a:endParaRPr sz="1800"/>
          </a:p>
          <a:p>
            <a:pPr marL="342900" marR="0" lvl="0" indent="-3657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▶"/>
            </a:pPr>
            <a:r>
              <a:rPr lang="en-NZ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sz="1800"/>
          </a:p>
          <a:p>
            <a:pPr marL="742950" marR="0" lvl="1" indent="-3187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▶"/>
            </a:pPr>
            <a:r>
              <a:rPr lang="en-NZ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Precision Agriculture.</a:t>
            </a:r>
            <a:endParaRPr sz="1800"/>
          </a:p>
          <a:p>
            <a:pPr marL="742950" marR="0" lvl="1" indent="-3187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▶"/>
            </a:pPr>
            <a:r>
              <a:rPr lang="en-NZ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Sensors (data).</a:t>
            </a:r>
            <a:endParaRPr sz="1800"/>
          </a:p>
          <a:p>
            <a:pPr marL="742950" marR="0" lvl="1" indent="-3187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▶"/>
            </a:pPr>
            <a:r>
              <a:rPr lang="en-NZ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More efficient production. </a:t>
            </a:r>
            <a:endParaRPr sz="1800"/>
          </a:p>
          <a:p>
            <a:pPr marL="742950" marR="0" lvl="1" indent="-3187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▶"/>
            </a:pPr>
            <a:r>
              <a:rPr lang="en-NZ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Robotic technology.</a:t>
            </a:r>
            <a:endParaRPr sz="1800"/>
          </a:p>
          <a:p>
            <a:pPr marL="742950" marR="0" lvl="1" indent="-3187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▶"/>
            </a:pPr>
            <a:r>
              <a:rPr lang="en-NZ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Drones.</a:t>
            </a:r>
            <a:endParaRPr sz="1800"/>
          </a:p>
          <a:p>
            <a:pPr marL="742950" marR="0" lvl="1" indent="-3187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▶"/>
            </a:pPr>
            <a:r>
              <a:rPr lang="en-NZ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Technology disruptions.</a:t>
            </a:r>
            <a:endParaRPr sz="1800"/>
          </a:p>
          <a:p>
            <a:pPr marL="742950" marR="0" lvl="1" indent="-3187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▶"/>
            </a:pPr>
            <a:r>
              <a:rPr lang="en-NZ"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Manipulation of information from agri-tech-automation &amp; smart data devices</a:t>
            </a: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675" y="3605025"/>
            <a:ext cx="5528325" cy="24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Social influences	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59150" y="1813775"/>
            <a:ext cx="11717100" cy="4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84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Is about equity within &amp; between generations, &amp; within &amp; between ethnic &amp; social groups.</a:t>
            </a:r>
            <a:endParaRPr sz="2000"/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 is inclusive of people’s mental &amp; physical well-being &amp; the cohesion of their communities based on a fair distribution of natural resources. </a:t>
            </a:r>
            <a:endParaRPr sz="2000"/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Animal welfare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Traceability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Conscientious consumer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Market requirements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Negative publicity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Food safety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Food losses and waste. 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347" y="3475476"/>
            <a:ext cx="4258651" cy="338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Cultural influences</a:t>
            </a:r>
            <a:endParaRPr sz="3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112050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84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Is the nourishment &amp; sharing of attitudes &amp; values that represent diverse ways of viewing the world.</a:t>
            </a:r>
            <a:endParaRPr sz="2000"/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 sustainability is inclusive of political sustainability, which is about all citizens having the opportunity to express their views freely &amp; participate in decision making.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700" y="4088925"/>
            <a:ext cx="4922800" cy="27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Economic influences</a:t>
            </a:r>
            <a:endParaRPr sz="3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113607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84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Using resources to provide necessary &amp; desirable products &amp; services for the present generation without compromising the ability of future generations to do the same.</a:t>
            </a:r>
            <a:endParaRPr sz="2000"/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sz="200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Financial risks. </a:t>
            </a:r>
            <a:endParaRPr sz="200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Trade agreements. </a:t>
            </a:r>
            <a:endParaRPr sz="200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Global economic trends.</a:t>
            </a:r>
            <a:endParaRPr sz="200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Reduced demand. </a:t>
            </a:r>
            <a:endParaRPr sz="200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Volatility of income. </a:t>
            </a:r>
            <a:endParaRPr sz="200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Market requirements.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5500" y="3109775"/>
            <a:ext cx="5556500" cy="37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Political influences</a:t>
            </a:r>
            <a:endParaRPr sz="3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111627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84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Government policy &amp; its administrative practices that can have an effect on businesses or which could have a substantial impact on how their business operated &amp; its bottom line. </a:t>
            </a:r>
            <a:endParaRPr sz="2000"/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sz="200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Legislation. 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Regulatory shifts or changes.  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Geopolitical.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Globalisation of trade. </a:t>
            </a:r>
            <a:endParaRPr sz="2000"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500" y="3244675"/>
            <a:ext cx="6415500" cy="36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Ethical influences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112332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84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Morals or values that are attributed to a system of beliefs, i.e. religious, political or philosophical.</a:t>
            </a:r>
            <a:endParaRPr sz="2000"/>
          </a:p>
          <a:p>
            <a:pPr marL="342900" marR="0" lvl="0" indent="-3784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Businesses must apply these beliefs in short or long term decisions. </a:t>
            </a:r>
            <a:endParaRPr sz="2000"/>
          </a:p>
          <a:p>
            <a:pPr marL="342900" marR="0" lvl="0" indent="-3784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These concepts inevitably are intertwined &amp; must be applied carefully to maintain an image of professionalism &amp; accountability. </a:t>
            </a:r>
            <a:endParaRPr sz="2000"/>
          </a:p>
          <a:p>
            <a:pPr marL="342900" marR="0" lvl="0" indent="-3784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sz="2000"/>
          </a:p>
          <a:p>
            <a:pPr marL="742950" marR="0" lvl="1" indent="-3314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Bioethics e.g. genetically modified food</a:t>
            </a:r>
            <a:endParaRPr sz="2000"/>
          </a:p>
          <a:p>
            <a:pPr marL="742950" marR="0" lvl="1" indent="-3314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Nuclear free.</a:t>
            </a:r>
            <a:endParaRPr sz="2000"/>
          </a:p>
          <a:p>
            <a:pPr marL="742950" marR="0" lvl="1" indent="-3314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Synthetic food</a:t>
            </a:r>
            <a:endParaRPr sz="2000"/>
          </a:p>
          <a:p>
            <a:pPr marL="342900" marR="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5325" y="3863075"/>
            <a:ext cx="4499400" cy="299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Biological influences</a:t>
            </a:r>
            <a:endParaRPr sz="3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113607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33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Char char="▶"/>
            </a:pPr>
            <a:r>
              <a:rPr lang="en-NZ" sz="240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Manipulates or affects the function or behaviour of a living organism.  Can be physical, physiological, chemical, neurological, or genetic.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733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Char char="▶"/>
            </a:pPr>
            <a:r>
              <a:rPr lang="en-NZ" sz="240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Examples include;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1623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Char char="▶"/>
            </a:pPr>
            <a:r>
              <a:rPr lang="en-NZ" sz="240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 contamination e.g. pesticide residue.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1623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Char char="▶"/>
            </a:pPr>
            <a:r>
              <a:rPr lang="en-NZ" sz="240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Genetically modified organisms.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1623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Char char="▶"/>
            </a:pPr>
            <a:r>
              <a:rPr lang="en-NZ" sz="240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Natural resistances.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1623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Char char="▶"/>
            </a:pPr>
            <a:r>
              <a:rPr lang="en-NZ" sz="240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Probiotics.</a:t>
            </a:r>
            <a:endParaRPr sz="240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l="8702" r="18718"/>
          <a:stretch/>
        </p:blipFill>
        <p:spPr>
          <a:xfrm>
            <a:off x="8015575" y="3080950"/>
            <a:ext cx="4111975" cy="37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Scientific influences</a:t>
            </a:r>
            <a:endParaRPr sz="3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110643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▶"/>
            </a:pPr>
            <a:r>
              <a:rPr lang="en-NZ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 or characterised by the methods &amp; principles of science.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▶"/>
            </a:pPr>
            <a:r>
              <a:rPr lang="en-NZ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▶"/>
            </a:pPr>
            <a:r>
              <a:rPr lang="en-NZ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Biocontrol.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▶"/>
            </a:pPr>
            <a:r>
              <a:rPr lang="en-NZ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Biotechnology.</a:t>
            </a:r>
            <a:endParaRPr/>
          </a:p>
          <a:p>
            <a:pPr marL="3429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Scientific influences</a:t>
            </a:r>
            <a:endParaRPr sz="3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110643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▶"/>
            </a:pPr>
            <a:r>
              <a:rPr lang="en-NZ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 or characterised by the methods &amp; principles of science.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▶"/>
            </a:pPr>
            <a:r>
              <a:rPr lang="en-NZ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▶"/>
            </a:pPr>
            <a:r>
              <a:rPr lang="en-NZ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Biocontrol.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▶"/>
            </a:pPr>
            <a:r>
              <a:rPr lang="en-NZ"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Biotechnology.</a:t>
            </a:r>
            <a:endParaRPr/>
          </a:p>
          <a:p>
            <a:pPr marL="3429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Legal influences</a:t>
            </a:r>
            <a:endParaRPr sz="3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415625" y="2007600"/>
            <a:ext cx="103599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Allowable or enforceable by being in conformity with the law of the land &amp; / or the public policy.   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Cybersecurity. 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Food safety.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Certification processes.</a:t>
            </a:r>
            <a:endParaRPr/>
          </a:p>
          <a:p>
            <a:pPr marL="3429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3088" y="3338463"/>
            <a:ext cx="5288925" cy="35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204350" y="1081499"/>
            <a:ext cx="10402200" cy="2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NZ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Discuss this statement by Charles Darwin and its relevance to future proofing businesses.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072375" y="4461200"/>
            <a:ext cx="6717000" cy="15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NZ" sz="3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“It is not the strongest that survive, nor the most intelligent, but the ones most responsive to change”.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198559" y="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b="0" i="0" u="sng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Influence Example Answers.</a:t>
            </a:r>
            <a:endParaRPr u="sng"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208950" y="653825"/>
            <a:ext cx="11774100" cy="48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Give New Zealand real life examples for each of the these influences impacting on the viability of a business.</a:t>
            </a:r>
            <a:endParaRPr sz="2000"/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Economic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E69138"/>
                </a:solidFill>
              </a:rPr>
              <a:t>TPP, tariffs, dairy global auctions, stockpiling products</a:t>
            </a:r>
            <a:endParaRPr sz="2000" b="1">
              <a:solidFill>
                <a:srgbClr val="E69138"/>
              </a:solidFill>
            </a:endParaRPr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lang="en-NZ"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Ethical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E69138"/>
                </a:solidFill>
              </a:rPr>
              <a:t>Bioethics (horsemeat, genetically modified organisms or not)</a:t>
            </a:r>
            <a:endParaRPr sz="2000" b="1">
              <a:solidFill>
                <a:srgbClr val="E69138"/>
              </a:solidFill>
            </a:endParaRPr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Technological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E69138"/>
                </a:solidFill>
              </a:rPr>
              <a:t>Drones for mapping and ground analysis</a:t>
            </a:r>
            <a:endParaRPr sz="2000" b="1">
              <a:solidFill>
                <a:srgbClr val="E69138"/>
              </a:solidFill>
            </a:endParaRPr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Environmental</a:t>
            </a: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Biosecurity </a:t>
            </a:r>
            <a:r>
              <a:rPr lang="en-NZ" sz="2000" b="1" i="0" u="none" strike="noStrike" cap="none">
                <a:solidFill>
                  <a:srgbClr val="E69138"/>
                </a:solidFill>
              </a:rPr>
              <a:t>(painted apple moth) </a:t>
            </a:r>
            <a:endParaRPr sz="2000" b="1">
              <a:solidFill>
                <a:srgbClr val="E69138"/>
              </a:solidFill>
            </a:endParaRPr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Carbon footprints</a:t>
            </a:r>
            <a:r>
              <a:rPr lang="en-NZ" sz="2000" b="1" i="0" u="none" strike="noStrike" cap="none">
                <a:solidFill>
                  <a:srgbClr val="E69138"/>
                </a:solidFill>
              </a:rPr>
              <a:t> re transport exporting</a:t>
            </a:r>
            <a:endParaRPr sz="2000" b="1">
              <a:solidFill>
                <a:srgbClr val="E69138"/>
              </a:solidFill>
            </a:endParaRPr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Climate change  i.e. </a:t>
            </a:r>
            <a:r>
              <a:rPr lang="en-NZ" sz="2000" b="1" i="0" u="none" strike="noStrike" cap="none">
                <a:solidFill>
                  <a:srgbClr val="E69138"/>
                </a:solidFill>
              </a:rPr>
              <a:t>grapes growing in different regions than before</a:t>
            </a:r>
            <a:endParaRPr sz="2000" b="1">
              <a:solidFill>
                <a:srgbClr val="E69138"/>
              </a:solidFill>
            </a:endParaRPr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Pollution example i.e</a:t>
            </a:r>
            <a:r>
              <a:rPr lang="en-NZ" sz="2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NZ" sz="2000" b="1" i="0" u="none" strike="noStrike" cap="none">
                <a:solidFill>
                  <a:srgbClr val="E69138"/>
                </a:solidFill>
              </a:rPr>
              <a:t>nitrogen leaching into Lake Taupo.</a:t>
            </a:r>
            <a:endParaRPr sz="2000" b="1">
              <a:solidFill>
                <a:srgbClr val="E69138"/>
              </a:solidFill>
            </a:endParaRPr>
          </a:p>
          <a:p>
            <a: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497697" y="61750"/>
            <a:ext cx="11196600" cy="5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84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Social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Animal welfare </a:t>
            </a:r>
            <a:r>
              <a:rPr lang="en-NZ" sz="2000" b="1" i="0" u="none" strike="noStrike" cap="none">
                <a:solidFill>
                  <a:srgbClr val="E69138"/>
                </a:solidFill>
              </a:rPr>
              <a:t>(bobby calves)</a:t>
            </a:r>
            <a:endParaRPr sz="2000" b="1">
              <a:solidFill>
                <a:srgbClr val="E69138"/>
              </a:solidFill>
            </a:endParaRPr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Traceability </a:t>
            </a:r>
            <a:r>
              <a:rPr lang="en-NZ" sz="2000" b="1" i="0" u="none" strike="noStrike" cap="none">
                <a:solidFill>
                  <a:srgbClr val="E69138"/>
                </a:solidFill>
              </a:rPr>
              <a:t>(cattle drenching and tags)</a:t>
            </a:r>
            <a:endParaRPr sz="2000" b="1">
              <a:solidFill>
                <a:srgbClr val="E69138"/>
              </a:solidFill>
            </a:endParaRPr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Negative publicity </a:t>
            </a:r>
            <a:r>
              <a:rPr lang="en-NZ" sz="2000" b="1" i="0" u="none" strike="noStrike" cap="none">
                <a:solidFill>
                  <a:srgbClr val="E69138"/>
                </a:solidFill>
              </a:rPr>
              <a:t>(melanin in milk formula - China)</a:t>
            </a:r>
            <a:endParaRPr sz="2000" b="1">
              <a:solidFill>
                <a:srgbClr val="E69138"/>
              </a:solidFill>
            </a:endParaRPr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Food usage and preparation </a:t>
            </a:r>
            <a:r>
              <a:rPr lang="en-NZ" sz="2000" b="1" i="0" u="none" strike="noStrike" cap="none">
                <a:solidFill>
                  <a:srgbClr val="E69138"/>
                </a:solidFill>
              </a:rPr>
              <a:t>(fruit in Japan, Halal meat, roasts in China)</a:t>
            </a:r>
            <a:endParaRPr sz="2000" b="1">
              <a:solidFill>
                <a:srgbClr val="E69138"/>
              </a:solidFill>
            </a:endParaRPr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Legal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E69138"/>
                </a:solidFill>
              </a:rPr>
              <a:t>Health and safety regulations e.g. hairnets. </a:t>
            </a:r>
            <a:endParaRPr sz="2000" b="1">
              <a:solidFill>
                <a:srgbClr val="E69138"/>
              </a:solidFill>
            </a:endParaRPr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Scientific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E69138"/>
                </a:solidFill>
              </a:rPr>
              <a:t>Biocontrol e.g. rabbit haemorrhagic disease. </a:t>
            </a:r>
            <a:endParaRPr sz="2000" b="1" i="0" u="none" strike="noStrike" cap="none">
              <a:solidFill>
                <a:srgbClr val="E69138"/>
              </a:solidFill>
            </a:endParaRPr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Biological  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E69138"/>
                </a:solidFill>
              </a:rPr>
              <a:t>Genetically modified organisms / food.</a:t>
            </a:r>
            <a:r>
              <a:rPr lang="en-NZ" sz="20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FF9900"/>
                </a:solidFill>
              </a:rPr>
              <a:t>New species. </a:t>
            </a:r>
            <a:endParaRPr sz="2000" b="1" i="0" u="none" strike="noStrike" cap="none">
              <a:solidFill>
                <a:srgbClr val="FF9900"/>
              </a:solidFill>
            </a:endParaRPr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sz="2000" b="1" i="0" u="none" strike="noStrike" cap="none">
                <a:solidFill>
                  <a:srgbClr val="E69138"/>
                </a:solidFill>
              </a:rPr>
              <a:t>Modification of Methanogens</a:t>
            </a:r>
            <a:endParaRPr sz="2000" b="1" i="0" u="none" strike="noStrike" cap="none">
              <a:solidFill>
                <a:srgbClr val="E69138"/>
              </a:solidFill>
            </a:endParaRPr>
          </a:p>
          <a:p>
            <a: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16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So what is future proofing?		</a:t>
            </a:r>
            <a:endParaRPr sz="3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5555575" y="667895"/>
            <a:ext cx="6248100" cy="47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lang="en-NZ" sz="3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Future proofing is the understanding of the impacts of outside influences on businesses &amp; their ability to meet present &amp; future needs to ensure business viability for future generations.  </a:t>
            </a:r>
            <a:endParaRPr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So why is it important?</a:t>
            </a:r>
            <a:endParaRPr sz="36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4294967295"/>
          </p:nvPr>
        </p:nvSpPr>
        <p:spPr>
          <a:xfrm>
            <a:off x="480175" y="1982750"/>
            <a:ext cx="109434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business will be progressively impacted by resource scarcity, climate change, supply chain insecurity, stakeholder demands, increased regulations &amp; rising costs for resources, insurance &amp; finance &amp; sustaining by itself is not enough. The business wants to thrive. This drives change.</a:t>
            </a:r>
            <a:endParaRPr sz="2400"/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consequences if we don’t future proof? 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Reputation, 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Profitability, 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Innovation &amp; 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Unviability.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Funnel effect.</a:t>
            </a:r>
            <a:r>
              <a:rPr lang="en-NZ" sz="324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NZ" sz="324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NZ" sz="324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NZ" sz="324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24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5" name="Google Shape;95;p18" descr="Image result for TNS funnel the sustainability challen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55800" y="1707450"/>
            <a:ext cx="6736200" cy="51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415625" y="2247000"/>
            <a:ext cx="41781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en-NZ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Discuss how this Funnel Effect image is relevant to future proofing a business. </a:t>
            </a:r>
            <a:r>
              <a:rPr lang="en-NZ" sz="324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br>
              <a:rPr lang="en-NZ" sz="324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24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 descr="Image result for TNS funnel the sustainability challen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7601" y="0"/>
            <a:ext cx="9124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 descr="Image result for TNS funnel the sustainability challen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6474" y="-70401"/>
            <a:ext cx="8913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114444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3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Trebuchet M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Viability refers to ensuring the continuity of a business to meet current &amp; future needs.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 viability of a business is measured by its long-term survival, &amp; its ability to have sustainable profits over a period of time.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If a business is viable, it is able to survive for many years, because it continues to make a profit year after year. The longer a company can stay profitable, the better it's viability.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NZ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business demonstrates its viability by making a profit every year of its existence. 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NZ" sz="3600">
                <a:solidFill>
                  <a:srgbClr val="FFFFFF"/>
                </a:solidFill>
              </a:rPr>
              <a:t>Long term viability 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NZ" sz="3600" i="0" u="none" strike="noStrike" cap="none">
                <a:solidFill>
                  <a:srgbClr val="FFFFFF"/>
                </a:solidFill>
              </a:rPr>
              <a:t>Environmental influences	</a:t>
            </a:r>
            <a:r>
              <a:rPr lang="en-NZ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115475" y="1757450"/>
            <a:ext cx="11871000" cy="43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84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Is about maintaining the integrity of life support systems. </a:t>
            </a:r>
            <a:endParaRPr sz="2000"/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 incorporated the important notions of biodiversity and ecosystem services. </a:t>
            </a:r>
            <a:endParaRPr sz="2000"/>
          </a:p>
          <a:p>
            <a:pPr marL="342900" marR="0" lvl="0" indent="-378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Climate change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 contamination e.g. pesticide residue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Biosecurity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Biodiversity – loss of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GAP (Global Agricultural Practices)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Over-exploitation of natural resources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Carbon emissions</a:t>
            </a:r>
            <a:endParaRPr sz="2000"/>
          </a:p>
          <a:p>
            <a:pPr marL="742950" marR="0" lvl="1" indent="-331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▶"/>
            </a:pPr>
            <a:r>
              <a:rPr lang="en-NZ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Pollution levels</a:t>
            </a:r>
            <a:endParaRPr sz="200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125" y="4306325"/>
            <a:ext cx="5726876" cy="246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Widescreen</PresentationFormat>
  <Paragraphs>130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Roboto</vt:lpstr>
      <vt:lpstr>Noto Sans Symbols</vt:lpstr>
      <vt:lpstr>Arial</vt:lpstr>
      <vt:lpstr>Trebuchet MS</vt:lpstr>
      <vt:lpstr>Merriweather</vt:lpstr>
      <vt:lpstr>Paradigm</vt:lpstr>
      <vt:lpstr>Future Proofing to ensure Business Viability.</vt:lpstr>
      <vt:lpstr>PowerPoint Presentation</vt:lpstr>
      <vt:lpstr>So what is future proofing?  </vt:lpstr>
      <vt:lpstr>So why is it important?</vt:lpstr>
      <vt:lpstr>Funnel effect.  </vt:lpstr>
      <vt:lpstr>PowerPoint Presentation</vt:lpstr>
      <vt:lpstr>PowerPoint Presentation</vt:lpstr>
      <vt:lpstr>Long term viability </vt:lpstr>
      <vt:lpstr>Environmental influences  </vt:lpstr>
      <vt:lpstr>Technological influences</vt:lpstr>
      <vt:lpstr>Social influences </vt:lpstr>
      <vt:lpstr>Cultural influences</vt:lpstr>
      <vt:lpstr>Economic influences</vt:lpstr>
      <vt:lpstr>Political influences</vt:lpstr>
      <vt:lpstr>Ethical influences</vt:lpstr>
      <vt:lpstr>Biological influences</vt:lpstr>
      <vt:lpstr>Scientific influences</vt:lpstr>
      <vt:lpstr>Scientific influences</vt:lpstr>
      <vt:lpstr>Legal influences</vt:lpstr>
      <vt:lpstr>Influence Example Answers.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Proofing to ensure Business Viability.</dc:title>
  <dc:creator>Kerry Allen</dc:creator>
  <cp:lastModifiedBy>Kerry Allen</cp:lastModifiedBy>
  <cp:revision>1</cp:revision>
  <dcterms:modified xsi:type="dcterms:W3CDTF">2018-07-30T02:17:06Z</dcterms:modified>
</cp:coreProperties>
</file>