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81" r:id="rId6"/>
    <p:sldId id="286" r:id="rId7"/>
    <p:sldId id="291" r:id="rId8"/>
    <p:sldId id="292" r:id="rId9"/>
    <p:sldId id="287" r:id="rId10"/>
    <p:sldId id="288" r:id="rId11"/>
    <p:sldId id="289" r:id="rId12"/>
    <p:sldId id="290" r:id="rId13"/>
    <p:sldId id="271" r:id="rId14"/>
    <p:sldId id="272" r:id="rId15"/>
    <p:sldId id="273" r:id="rId16"/>
    <p:sldId id="297" r:id="rId17"/>
    <p:sldId id="274" r:id="rId18"/>
    <p:sldId id="275" r:id="rId19"/>
    <p:sldId id="276" r:id="rId20"/>
    <p:sldId id="277" r:id="rId21"/>
    <p:sldId id="278" r:id="rId22"/>
    <p:sldId id="279" r:id="rId23"/>
    <p:sldId id="280" r:id="rId24"/>
    <p:sldId id="294" r:id="rId25"/>
    <p:sldId id="295" r:id="rId26"/>
    <p:sldId id="293" r:id="rId27"/>
    <p:sldId id="296" r:id="rId28"/>
    <p:sldId id="298" r:id="rId29"/>
    <p:sldId id="316" r:id="rId30"/>
    <p:sldId id="308" r:id="rId31"/>
    <p:sldId id="309" r:id="rId32"/>
    <p:sldId id="310" r:id="rId33"/>
    <p:sldId id="311" r:id="rId34"/>
    <p:sldId id="317" r:id="rId35"/>
    <p:sldId id="312" r:id="rId36"/>
    <p:sldId id="313" r:id="rId37"/>
    <p:sldId id="314" r:id="rId38"/>
    <p:sldId id="315" r:id="rId39"/>
    <p:sldId id="260" r:id="rId40"/>
    <p:sldId id="261" r:id="rId41"/>
    <p:sldId id="267" r:id="rId42"/>
    <p:sldId id="266" r:id="rId43"/>
    <p:sldId id="262" r:id="rId44"/>
    <p:sldId id="299" r:id="rId45"/>
    <p:sldId id="300" r:id="rId46"/>
    <p:sldId id="301" r:id="rId47"/>
    <p:sldId id="302" r:id="rId48"/>
    <p:sldId id="263" r:id="rId49"/>
    <p:sldId id="264" r:id="rId50"/>
    <p:sldId id="265" r:id="rId51"/>
    <p:sldId id="268" r:id="rId52"/>
    <p:sldId id="269" r:id="rId53"/>
    <p:sldId id="270" r:id="rId54"/>
    <p:sldId id="303" r:id="rId55"/>
    <p:sldId id="304" r:id="rId56"/>
    <p:sldId id="305" r:id="rId57"/>
    <p:sldId id="306" r:id="rId58"/>
    <p:sldId id="338" r:id="rId59"/>
    <p:sldId id="319" r:id="rId60"/>
    <p:sldId id="320" r:id="rId61"/>
    <p:sldId id="321" r:id="rId62"/>
    <p:sldId id="322" r:id="rId63"/>
    <p:sldId id="323" r:id="rId64"/>
    <p:sldId id="324" r:id="rId65"/>
    <p:sldId id="325" r:id="rId66"/>
    <p:sldId id="326" r:id="rId67"/>
    <p:sldId id="327" r:id="rId68"/>
    <p:sldId id="328" r:id="rId69"/>
    <p:sldId id="329" r:id="rId70"/>
    <p:sldId id="330" r:id="rId71"/>
    <p:sldId id="331" r:id="rId72"/>
    <p:sldId id="332" r:id="rId73"/>
    <p:sldId id="333" r:id="rId74"/>
    <p:sldId id="334" r:id="rId75"/>
    <p:sldId id="335" r:id="rId76"/>
    <p:sldId id="336" r:id="rId77"/>
    <p:sldId id="337" r:id="rId78"/>
    <p:sldId id="339" r:id="rId79"/>
    <p:sldId id="340" r:id="rId80"/>
    <p:sldId id="341" r:id="rId81"/>
    <p:sldId id="342" r:id="rId8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64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12/18/2018</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12/18/2018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12/18/2018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12/18/2018</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12/18/2018</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16564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12/18/2018</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12/18/2018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12/18/2018</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 id="2147483669" r:id="rId18"/>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bit.ly/2AKTGaI" TargetMode="External"/><Relationship Id="rId2" Type="http://schemas.openxmlformats.org/officeDocument/2006/relationships/hyperlink" Target="http://bit.ly/2stT54U" TargetMode="External"/><Relationship Id="rId1" Type="http://schemas.openxmlformats.org/officeDocument/2006/relationships/slideLayout" Target="../slideLayouts/slideLayout2.xml"/><Relationship Id="rId5" Type="http://schemas.openxmlformats.org/officeDocument/2006/relationships/hyperlink" Target="https://bit.ly/2uIq0IK" TargetMode="External"/><Relationship Id="rId4" Type="http://schemas.openxmlformats.org/officeDocument/2006/relationships/hyperlink" Target="http://bit.ly/2nn88xe"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ruraldelivery.net.nz/stories/Wi-Pere-Trust"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www.iod.org.nz/FirstBoards/What-is-governance" TargetMode="External"/><Relationship Id="rId2" Type="http://schemas.openxmlformats.org/officeDocument/2006/relationships/hyperlink" Target="http://www.iod.org.nz/" TargetMode="External"/><Relationship Id="rId1" Type="http://schemas.openxmlformats.org/officeDocument/2006/relationships/slideLayout" Target="../slideLayouts/slideLayout2.xml"/><Relationship Id="rId4" Type="http://schemas.openxmlformats.org/officeDocument/2006/relationships/hyperlink" Target="https://www.tpk.govt.nz/en/whakamahia/effective-governance/what-is-governance/" TargetMode="Externa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hyperlink" Target="http://bit.ly/2E5AL8k" TargetMode="External"/><Relationship Id="rId2" Type="http://schemas.openxmlformats.org/officeDocument/2006/relationships/hyperlink" Target="http://bit.ly/2BdHi2m" TargetMode="Externa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hyperlink" Target="http://bit.ly/2nNNPYX" TargetMode="External"/><Relationship Id="rId2" Type="http://schemas.openxmlformats.org/officeDocument/2006/relationships/hyperlink" Target="http://bit.ly/2EHURGT"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hyperlink" Target="http://bit.ly/2C1tGE8" TargetMode="Externa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hyperlink" Target="https://accntu.re/2GSBkEk"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NZ" dirty="0" smtClean="0"/>
              <a:t>Business Structures</a:t>
            </a:r>
            <a:endParaRPr lang="en-NZ" dirty="0"/>
          </a:p>
        </p:txBody>
      </p:sp>
      <p:sp>
        <p:nvSpPr>
          <p:cNvPr id="3" name="Subtitle 2"/>
          <p:cNvSpPr>
            <a:spLocks noGrp="1"/>
          </p:cNvSpPr>
          <p:nvPr>
            <p:ph type="subTitle" idx="1"/>
          </p:nvPr>
        </p:nvSpPr>
        <p:spPr/>
        <p:txBody>
          <a:bodyPr/>
          <a:lstStyle/>
          <a:p>
            <a:r>
              <a:rPr lang="en-NZ" dirty="0" smtClean="0"/>
              <a:t>AS91867</a:t>
            </a:r>
            <a:endParaRPr lang="en-NZ" dirty="0"/>
          </a:p>
        </p:txBody>
      </p:sp>
    </p:spTree>
    <p:extLst>
      <p:ext uri="{BB962C8B-B14F-4D97-AF65-F5344CB8AC3E}">
        <p14:creationId xmlns:p14="http://schemas.microsoft.com/office/powerpoint/2010/main" val="668756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436914"/>
            <a:ext cx="10820400" cy="4781771"/>
          </a:xfrm>
        </p:spPr>
        <p:txBody>
          <a:bodyPr/>
          <a:lstStyle/>
          <a:p>
            <a:r>
              <a:rPr lang="en-GB" dirty="0"/>
              <a:t>The basic characteristics of a partnership are;</a:t>
            </a:r>
            <a:endParaRPr lang="en-NZ" dirty="0"/>
          </a:p>
          <a:p>
            <a:pPr lvl="1"/>
            <a:r>
              <a:rPr lang="en-GB" dirty="0"/>
              <a:t>A sharing of business profits </a:t>
            </a:r>
            <a:r>
              <a:rPr lang="en-GB" dirty="0" smtClean="0"/>
              <a:t>&amp; </a:t>
            </a:r>
            <a:r>
              <a:rPr lang="en-GB" dirty="0"/>
              <a:t>losses.</a:t>
            </a:r>
            <a:endParaRPr lang="en-NZ" dirty="0"/>
          </a:p>
          <a:p>
            <a:pPr lvl="1"/>
            <a:r>
              <a:rPr lang="en-GB" dirty="0"/>
              <a:t>Shared control of capital </a:t>
            </a:r>
            <a:r>
              <a:rPr lang="en-GB" dirty="0" smtClean="0"/>
              <a:t>&amp; </a:t>
            </a:r>
            <a:r>
              <a:rPr lang="en-GB" dirty="0"/>
              <a:t>property, with possible shared ownership.</a:t>
            </a:r>
            <a:endParaRPr lang="en-NZ" dirty="0"/>
          </a:p>
          <a:p>
            <a:pPr lvl="1"/>
            <a:r>
              <a:rPr lang="en-GB" dirty="0"/>
              <a:t>Shared management of the business</a:t>
            </a:r>
            <a:r>
              <a:rPr lang="en-GB" dirty="0" smtClean="0"/>
              <a:t>.</a:t>
            </a:r>
          </a:p>
          <a:p>
            <a:r>
              <a:rPr lang="en-GB" sz="2400" dirty="0"/>
              <a:t>Profits are generally shared in proportion to the assets contributed by each partner, but can be shared on any basis agreeable to the partners.</a:t>
            </a:r>
            <a:endParaRPr lang="en-NZ" sz="2400" dirty="0"/>
          </a:p>
          <a:p>
            <a:r>
              <a:rPr lang="en-GB" sz="2400" dirty="0" smtClean="0"/>
              <a:t>A </a:t>
            </a:r>
            <a:r>
              <a:rPr lang="en-GB" sz="2400" dirty="0"/>
              <a:t>partnership can be terminated </a:t>
            </a:r>
            <a:r>
              <a:rPr lang="en-GB" sz="2400" dirty="0" smtClean="0"/>
              <a:t>by specifying </a:t>
            </a:r>
            <a:r>
              <a:rPr lang="en-GB" sz="2400" dirty="0"/>
              <a:t>a termination date.  If not, a partnership will terminate on the death of a partner, incapacitation of a partner, bankruptcy, or by agreement</a:t>
            </a:r>
            <a:r>
              <a:rPr lang="en-GB" sz="2400" dirty="0" smtClean="0"/>
              <a:t>.</a:t>
            </a:r>
            <a:endParaRPr lang="en-NZ" sz="2400" dirty="0"/>
          </a:p>
          <a:p>
            <a:r>
              <a:rPr lang="en-GB" dirty="0"/>
              <a:t>A partnership is a close relationship, both legal </a:t>
            </a:r>
            <a:r>
              <a:rPr lang="en-GB" dirty="0" smtClean="0"/>
              <a:t>&amp; </a:t>
            </a:r>
            <a:r>
              <a:rPr lang="en-GB" dirty="0"/>
              <a:t>personal, between two or more persons.  There must be complete understanding </a:t>
            </a:r>
            <a:r>
              <a:rPr lang="en-GB" dirty="0" smtClean="0"/>
              <a:t>&amp; </a:t>
            </a:r>
            <a:r>
              <a:rPr lang="en-GB" dirty="0"/>
              <a:t>trust between the partners if the business is going to succeed. </a:t>
            </a:r>
            <a:endParaRPr lang="en-NZ" dirty="0"/>
          </a:p>
        </p:txBody>
      </p:sp>
    </p:spTree>
    <p:extLst>
      <p:ext uri="{BB962C8B-B14F-4D97-AF65-F5344CB8AC3E}">
        <p14:creationId xmlns:p14="http://schemas.microsoft.com/office/powerpoint/2010/main" val="459588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Advantages of PARTNERSHIPS</a:t>
            </a:r>
            <a:endParaRPr lang="en-NZ" dirty="0"/>
          </a:p>
        </p:txBody>
      </p:sp>
      <p:sp>
        <p:nvSpPr>
          <p:cNvPr id="3" name="Content Placeholder 2"/>
          <p:cNvSpPr>
            <a:spLocks noGrp="1"/>
          </p:cNvSpPr>
          <p:nvPr>
            <p:ph idx="1"/>
          </p:nvPr>
        </p:nvSpPr>
        <p:spPr/>
        <p:txBody>
          <a:bodyPr>
            <a:normAutofit fontScale="92500" lnSpcReduction="10000"/>
          </a:bodyPr>
          <a:lstStyle/>
          <a:p>
            <a:pPr lvl="0"/>
            <a:r>
              <a:rPr lang="en-GB" dirty="0" smtClean="0"/>
              <a:t>Ease </a:t>
            </a:r>
            <a:r>
              <a:rPr lang="en-GB" dirty="0"/>
              <a:t>of formation.  A partnership is easy to form </a:t>
            </a:r>
            <a:r>
              <a:rPr lang="en-GB" dirty="0" smtClean="0"/>
              <a:t>&amp; </a:t>
            </a:r>
            <a:r>
              <a:rPr lang="en-GB" dirty="0"/>
              <a:t>can be very flexible.</a:t>
            </a:r>
            <a:endParaRPr lang="en-NZ" dirty="0"/>
          </a:p>
          <a:p>
            <a:r>
              <a:rPr lang="en-GB" dirty="0"/>
              <a:t>It can be suitable in situations where a spouse or children wish to enter the business.  (i.e. may contribute only labour initially, but can be modified to allow for increasing contributions of management </a:t>
            </a:r>
            <a:r>
              <a:rPr lang="en-GB" dirty="0" smtClean="0"/>
              <a:t>&amp; </a:t>
            </a:r>
            <a:r>
              <a:rPr lang="en-GB" dirty="0"/>
              <a:t>capital).</a:t>
            </a:r>
            <a:endParaRPr lang="en-NZ" dirty="0"/>
          </a:p>
          <a:p>
            <a:r>
              <a:rPr lang="en-GB" dirty="0" smtClean="0"/>
              <a:t>Works </a:t>
            </a:r>
            <a:r>
              <a:rPr lang="en-GB" dirty="0"/>
              <a:t>very well for married couples whose assets are often joint anyway.</a:t>
            </a:r>
            <a:endParaRPr lang="en-NZ" dirty="0"/>
          </a:p>
          <a:p>
            <a:r>
              <a:rPr lang="en-GB" dirty="0" smtClean="0"/>
              <a:t>The </a:t>
            </a:r>
            <a:r>
              <a:rPr lang="en-GB" dirty="0"/>
              <a:t>pooling of capital, management skills, </a:t>
            </a:r>
            <a:r>
              <a:rPr lang="en-GB" dirty="0" smtClean="0"/>
              <a:t>&amp; </a:t>
            </a:r>
            <a:r>
              <a:rPr lang="en-GB" dirty="0"/>
              <a:t>other resources allows a larger business, which can lead to efficiencies of size </a:t>
            </a:r>
            <a:r>
              <a:rPr lang="en-GB" dirty="0" smtClean="0"/>
              <a:t>&amp; </a:t>
            </a:r>
            <a:r>
              <a:rPr lang="en-GB" dirty="0"/>
              <a:t>economies of scale, allowing greater profitability.  It may also increase the amount of credit available, allowing further expansion.</a:t>
            </a:r>
            <a:endParaRPr lang="en-NZ" dirty="0"/>
          </a:p>
          <a:p>
            <a:r>
              <a:rPr lang="en-GB" dirty="0" smtClean="0"/>
              <a:t>Growth </a:t>
            </a:r>
            <a:r>
              <a:rPr lang="en-GB" dirty="0"/>
              <a:t>possibilities.  Partnerships allow businesses to grow by bringing in more expertise </a:t>
            </a:r>
            <a:r>
              <a:rPr lang="en-GB" dirty="0" smtClean="0"/>
              <a:t>&amp; </a:t>
            </a:r>
            <a:r>
              <a:rPr lang="en-GB" dirty="0"/>
              <a:t>capital.</a:t>
            </a:r>
            <a:endParaRPr lang="en-NZ" dirty="0"/>
          </a:p>
          <a:p>
            <a:r>
              <a:rPr lang="en-GB" dirty="0" smtClean="0"/>
              <a:t>Access </a:t>
            </a:r>
            <a:r>
              <a:rPr lang="en-GB" dirty="0"/>
              <a:t>to accounts </a:t>
            </a:r>
            <a:r>
              <a:rPr lang="en-GB" dirty="0" smtClean="0"/>
              <a:t>&amp; </a:t>
            </a:r>
            <a:r>
              <a:rPr lang="en-GB" dirty="0"/>
              <a:t>financial records by partners at any time, unless otherwise agreed</a:t>
            </a:r>
            <a:r>
              <a:rPr lang="en-GB" dirty="0" smtClean="0"/>
              <a:t>.</a:t>
            </a:r>
            <a:endParaRPr lang="en-NZ" dirty="0"/>
          </a:p>
        </p:txBody>
      </p:sp>
    </p:spTree>
    <p:extLst>
      <p:ext uri="{BB962C8B-B14F-4D97-AF65-F5344CB8AC3E}">
        <p14:creationId xmlns:p14="http://schemas.microsoft.com/office/powerpoint/2010/main" val="4000904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486" y="764373"/>
            <a:ext cx="9742714" cy="1293028"/>
          </a:xfrm>
        </p:spPr>
        <p:txBody>
          <a:bodyPr/>
          <a:lstStyle/>
          <a:p>
            <a:r>
              <a:rPr lang="en-GB" dirty="0" smtClean="0"/>
              <a:t>Disadvantages </a:t>
            </a:r>
            <a:r>
              <a:rPr lang="en-GB" dirty="0"/>
              <a:t>of PARTNERSHIPS</a:t>
            </a:r>
            <a:endParaRPr lang="en-NZ" dirty="0"/>
          </a:p>
        </p:txBody>
      </p:sp>
      <p:sp>
        <p:nvSpPr>
          <p:cNvPr id="3" name="Content Placeholder 2"/>
          <p:cNvSpPr>
            <a:spLocks noGrp="1"/>
          </p:cNvSpPr>
          <p:nvPr>
            <p:ph idx="1"/>
          </p:nvPr>
        </p:nvSpPr>
        <p:spPr>
          <a:xfrm>
            <a:off x="685800" y="2194559"/>
            <a:ext cx="10820400" cy="4402183"/>
          </a:xfrm>
        </p:spPr>
        <p:txBody>
          <a:bodyPr>
            <a:normAutofit fontScale="77500" lnSpcReduction="20000"/>
          </a:bodyPr>
          <a:lstStyle/>
          <a:p>
            <a:pPr lvl="0"/>
            <a:r>
              <a:rPr lang="en-GB" dirty="0" smtClean="0"/>
              <a:t>A </a:t>
            </a:r>
            <a:r>
              <a:rPr lang="en-GB" dirty="0"/>
              <a:t>partner cannot be held responsible for the personal debts of the other partners, but can be held personally </a:t>
            </a:r>
            <a:r>
              <a:rPr lang="en-GB" dirty="0" smtClean="0"/>
              <a:t>&amp; </a:t>
            </a:r>
            <a:r>
              <a:rPr lang="en-GB" dirty="0"/>
              <a:t>individually responsible for any lawsuits </a:t>
            </a:r>
            <a:r>
              <a:rPr lang="en-GB" dirty="0" smtClean="0"/>
              <a:t>&amp; </a:t>
            </a:r>
            <a:r>
              <a:rPr lang="en-GB" dirty="0"/>
              <a:t>financial obligations arising from the operation of the partnership.</a:t>
            </a:r>
            <a:endParaRPr lang="en-NZ" dirty="0"/>
          </a:p>
          <a:p>
            <a:r>
              <a:rPr lang="en-GB" dirty="0"/>
              <a:t>If </a:t>
            </a:r>
            <a:r>
              <a:rPr lang="en-GB" dirty="0" smtClean="0"/>
              <a:t>not sufficient </a:t>
            </a:r>
            <a:r>
              <a:rPr lang="en-GB" dirty="0"/>
              <a:t>assets to cover legal financial obligations, creditors can bring suit against all partners individually to collect any money due, i.e. a partner’s personal </a:t>
            </a:r>
            <a:r>
              <a:rPr lang="en-GB" dirty="0" smtClean="0"/>
              <a:t>assets.</a:t>
            </a:r>
            <a:endParaRPr lang="en-NZ" dirty="0"/>
          </a:p>
          <a:p>
            <a:r>
              <a:rPr lang="en-GB" dirty="0" smtClean="0"/>
              <a:t>Ensure all partners </a:t>
            </a:r>
            <a:r>
              <a:rPr lang="en-GB" dirty="0"/>
              <a:t>are </a:t>
            </a:r>
            <a:r>
              <a:rPr lang="en-GB" dirty="0" smtClean="0"/>
              <a:t>familiar </a:t>
            </a:r>
            <a:r>
              <a:rPr lang="en-GB" dirty="0"/>
              <a:t>with the day to day financial affairs of the business.; one partner may be able to incur debt on behalf of the partnership without the other partner’s knowledge. E.g. If partners have sole signing authority at their bank, one partner may legitimately be permitted by the bank to increase the seasonal overdraft facility without the other partner’s signature.</a:t>
            </a:r>
            <a:endParaRPr lang="en-NZ" dirty="0"/>
          </a:p>
          <a:p>
            <a:r>
              <a:rPr lang="en-GB" dirty="0" smtClean="0"/>
              <a:t>If </a:t>
            </a:r>
            <a:r>
              <a:rPr lang="en-GB" dirty="0"/>
              <a:t>partners are not also spouses, the impact of the PRA can be huge, as a partner’s interest in the partnership may be ‘relationship property’. This could lead to the partnership needing to be wound up to allow the partner who is separating to access his / her assets for a property division.</a:t>
            </a:r>
            <a:endParaRPr lang="en-NZ" dirty="0"/>
          </a:p>
          <a:p>
            <a:r>
              <a:rPr lang="en-GB" dirty="0" smtClean="0"/>
              <a:t>Conflict </a:t>
            </a:r>
            <a:r>
              <a:rPr lang="en-GB" dirty="0"/>
              <a:t>can arise between partners on management issues.</a:t>
            </a:r>
            <a:endParaRPr lang="en-NZ" dirty="0"/>
          </a:p>
          <a:p>
            <a:r>
              <a:rPr lang="en-GB" dirty="0" smtClean="0"/>
              <a:t>Before </a:t>
            </a:r>
            <a:r>
              <a:rPr lang="en-GB" dirty="0"/>
              <a:t>a partner can transfer his/her stake in the partnership to someone else, there must be total agreement between partners.  This may be difficult to obtain.  It may be necessary to dissolve the partnership </a:t>
            </a:r>
            <a:r>
              <a:rPr lang="en-GB" dirty="0" smtClean="0"/>
              <a:t>&amp; </a:t>
            </a:r>
            <a:r>
              <a:rPr lang="en-GB" dirty="0"/>
              <a:t>then form a new one.</a:t>
            </a:r>
            <a:endParaRPr lang="en-NZ" dirty="0"/>
          </a:p>
          <a:p>
            <a:r>
              <a:rPr lang="en-GB" dirty="0" smtClean="0"/>
              <a:t>More </a:t>
            </a:r>
            <a:r>
              <a:rPr lang="en-GB" dirty="0"/>
              <a:t>difficult to exit the business than as a sole trader; the partnership would usually need to be wound up </a:t>
            </a:r>
            <a:r>
              <a:rPr lang="en-GB" dirty="0" smtClean="0"/>
              <a:t>&amp; </a:t>
            </a:r>
            <a:r>
              <a:rPr lang="en-GB" dirty="0"/>
              <a:t>a new structure created</a:t>
            </a:r>
            <a:r>
              <a:rPr lang="en-GB" dirty="0" smtClean="0"/>
              <a:t>.</a:t>
            </a:r>
            <a:endParaRPr lang="en-NZ" dirty="0"/>
          </a:p>
        </p:txBody>
      </p:sp>
    </p:spTree>
    <p:extLst>
      <p:ext uri="{BB962C8B-B14F-4D97-AF65-F5344CB8AC3E}">
        <p14:creationId xmlns:p14="http://schemas.microsoft.com/office/powerpoint/2010/main" val="2083411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Incorporation</a:t>
            </a:r>
            <a:endParaRPr lang="en-NZ" dirty="0"/>
          </a:p>
        </p:txBody>
      </p:sp>
      <p:sp>
        <p:nvSpPr>
          <p:cNvPr id="3" name="Content Placeholder 2"/>
          <p:cNvSpPr>
            <a:spLocks noGrp="1"/>
          </p:cNvSpPr>
          <p:nvPr>
            <p:ph idx="1"/>
          </p:nvPr>
        </p:nvSpPr>
        <p:spPr/>
        <p:txBody>
          <a:bodyPr>
            <a:normAutofit fontScale="77500" lnSpcReduction="20000"/>
          </a:bodyPr>
          <a:lstStyle/>
          <a:p>
            <a:r>
              <a:rPr lang="en-NZ" dirty="0"/>
              <a:t>Incorporation is the legal process used to form a corporate entity or company. </a:t>
            </a:r>
            <a:endParaRPr lang="en-NZ" dirty="0" smtClean="0"/>
          </a:p>
          <a:p>
            <a:r>
              <a:rPr lang="en-NZ" dirty="0" smtClean="0"/>
              <a:t>A </a:t>
            </a:r>
            <a:r>
              <a:rPr lang="en-NZ" dirty="0"/>
              <a:t>corporation is a separate legal entity from its owners, with its own rights </a:t>
            </a:r>
            <a:r>
              <a:rPr lang="en-NZ" dirty="0" smtClean="0"/>
              <a:t>&amp; </a:t>
            </a:r>
            <a:r>
              <a:rPr lang="en-NZ" dirty="0"/>
              <a:t>obligations. </a:t>
            </a:r>
            <a:endParaRPr lang="en-NZ" dirty="0" smtClean="0"/>
          </a:p>
          <a:p>
            <a:r>
              <a:rPr lang="en-NZ" dirty="0" smtClean="0"/>
              <a:t>Corporations are </a:t>
            </a:r>
            <a:r>
              <a:rPr lang="en-NZ" dirty="0"/>
              <a:t>usually identified </a:t>
            </a:r>
            <a:r>
              <a:rPr lang="en-NZ" dirty="0" smtClean="0"/>
              <a:t>by </a:t>
            </a:r>
            <a:r>
              <a:rPr lang="en-NZ" dirty="0"/>
              <a:t>the use of terms such as "Inc." or "Limited" in their names</a:t>
            </a:r>
            <a:r>
              <a:rPr lang="en-NZ" dirty="0" smtClean="0"/>
              <a:t>.</a:t>
            </a:r>
          </a:p>
          <a:p>
            <a:r>
              <a:rPr lang="en-NZ" dirty="0" smtClean="0"/>
              <a:t>Owned </a:t>
            </a:r>
            <a:r>
              <a:rPr lang="en-NZ" dirty="0"/>
              <a:t>by their </a:t>
            </a:r>
            <a:r>
              <a:rPr lang="en-NZ" dirty="0" smtClean="0"/>
              <a:t>shareholders - can </a:t>
            </a:r>
            <a:r>
              <a:rPr lang="en-NZ" dirty="0"/>
              <a:t>have a single shareholder, </a:t>
            </a:r>
            <a:r>
              <a:rPr lang="en-NZ" dirty="0" smtClean="0"/>
              <a:t>&amp; </a:t>
            </a:r>
            <a:r>
              <a:rPr lang="en-NZ" dirty="0"/>
              <a:t>often publicly traded companies can have several thousand shareholders. </a:t>
            </a:r>
            <a:endParaRPr lang="en-NZ" dirty="0" smtClean="0"/>
          </a:p>
          <a:p>
            <a:r>
              <a:rPr lang="en-NZ" dirty="0" smtClean="0"/>
              <a:t>Shareholders </a:t>
            </a:r>
            <a:r>
              <a:rPr lang="en-NZ" dirty="0"/>
              <a:t>are only responsible for the payment of their own shares. As owners, the shareholders are entitled to receive the profits of the company, usually in the form of dividends. </a:t>
            </a:r>
            <a:endParaRPr lang="en-NZ" dirty="0" smtClean="0"/>
          </a:p>
          <a:p>
            <a:r>
              <a:rPr lang="en-NZ" dirty="0" smtClean="0"/>
              <a:t>The </a:t>
            </a:r>
            <a:r>
              <a:rPr lang="en-NZ" dirty="0"/>
              <a:t>shareholders also elect the directors of the company.</a:t>
            </a:r>
          </a:p>
          <a:p>
            <a:r>
              <a:rPr lang="en-NZ" dirty="0"/>
              <a:t>The directors of the company are responsible for the day-to-day activities of the company. </a:t>
            </a:r>
            <a:endParaRPr lang="en-NZ" dirty="0" smtClean="0"/>
          </a:p>
          <a:p>
            <a:pPr lvl="1"/>
            <a:r>
              <a:rPr lang="en-NZ" dirty="0" smtClean="0"/>
              <a:t>They </a:t>
            </a:r>
            <a:r>
              <a:rPr lang="en-NZ" dirty="0"/>
              <a:t>owe a duty of care to the company </a:t>
            </a:r>
            <a:r>
              <a:rPr lang="en-NZ" dirty="0" smtClean="0"/>
              <a:t>&amp; </a:t>
            </a:r>
            <a:r>
              <a:rPr lang="en-NZ" dirty="0"/>
              <a:t>must act in its best interest. </a:t>
            </a:r>
            <a:endParaRPr lang="en-NZ" dirty="0" smtClean="0"/>
          </a:p>
          <a:p>
            <a:pPr lvl="1"/>
            <a:r>
              <a:rPr lang="en-NZ" dirty="0" smtClean="0"/>
              <a:t>They </a:t>
            </a:r>
            <a:r>
              <a:rPr lang="en-NZ" dirty="0"/>
              <a:t>are usually elected annually. </a:t>
            </a:r>
            <a:endParaRPr lang="en-NZ" dirty="0" smtClean="0"/>
          </a:p>
          <a:p>
            <a:pPr lvl="1"/>
            <a:r>
              <a:rPr lang="en-NZ" dirty="0" smtClean="0"/>
              <a:t>Smaller </a:t>
            </a:r>
            <a:r>
              <a:rPr lang="en-NZ" dirty="0"/>
              <a:t>companies can have a single director, while larger ones often have a board comprised of a dozen or more directors. </a:t>
            </a:r>
            <a:endParaRPr lang="en-NZ" dirty="0" smtClean="0"/>
          </a:p>
          <a:p>
            <a:pPr lvl="1"/>
            <a:r>
              <a:rPr lang="en-NZ" dirty="0" smtClean="0"/>
              <a:t>Except </a:t>
            </a:r>
            <a:r>
              <a:rPr lang="en-NZ" dirty="0"/>
              <a:t>in cases of fraud or in some specific tax statutes, the directors do not have personal liability for the company's debts</a:t>
            </a:r>
            <a:r>
              <a:rPr lang="en-NZ" dirty="0" smtClean="0"/>
              <a:t>.</a:t>
            </a:r>
            <a:endParaRPr lang="en-NZ" dirty="0"/>
          </a:p>
        </p:txBody>
      </p:sp>
    </p:spTree>
    <p:extLst>
      <p:ext uri="{BB962C8B-B14F-4D97-AF65-F5344CB8AC3E}">
        <p14:creationId xmlns:p14="http://schemas.microsoft.com/office/powerpoint/2010/main" val="2326423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10820400" cy="5669280"/>
          </a:xfrm>
        </p:spPr>
        <p:txBody>
          <a:bodyPr>
            <a:normAutofit fontScale="85000" lnSpcReduction="20000"/>
          </a:bodyPr>
          <a:lstStyle/>
          <a:p>
            <a:pPr marL="0" indent="0">
              <a:buNone/>
            </a:pPr>
            <a:r>
              <a:rPr lang="en-NZ" u="sng" dirty="0"/>
              <a:t>3 Types of Business Incorporation</a:t>
            </a:r>
          </a:p>
          <a:p>
            <a:r>
              <a:rPr lang="en-NZ" dirty="0"/>
              <a:t>C Corporation</a:t>
            </a:r>
          </a:p>
          <a:p>
            <a:pPr lvl="1"/>
            <a:r>
              <a:rPr lang="en-NZ" dirty="0"/>
              <a:t>The most common, formed as a separate legal entity that's wholly controlled by company shareholders, which protects the business owners from corporate liabilities &amp; debt.</a:t>
            </a:r>
          </a:p>
          <a:p>
            <a:pPr lvl="1"/>
            <a:r>
              <a:rPr lang="en-NZ" dirty="0"/>
              <a:t>Unlimited number of shareholders with ownership easily transferred if it attracts a buyer. </a:t>
            </a:r>
          </a:p>
          <a:p>
            <a:pPr lvl="1"/>
            <a:r>
              <a:rPr lang="en-NZ" dirty="0"/>
              <a:t>Easy to grow your business &amp; exit in a few years through divestiture. </a:t>
            </a:r>
          </a:p>
          <a:p>
            <a:pPr lvl="1"/>
            <a:r>
              <a:rPr lang="en-NZ" dirty="0"/>
              <a:t>Drawbacks include higher cost, the need for corporate formalities such as annual director meetings, &amp; ongoing filing requirements imposed at the state level.</a:t>
            </a:r>
          </a:p>
          <a:p>
            <a:r>
              <a:rPr lang="en-NZ" u="sng" dirty="0" smtClean="0"/>
              <a:t>S </a:t>
            </a:r>
            <a:r>
              <a:rPr lang="en-NZ" u="sng" dirty="0"/>
              <a:t>Corporation</a:t>
            </a:r>
            <a:endParaRPr lang="en-NZ" dirty="0"/>
          </a:p>
          <a:p>
            <a:pPr lvl="1"/>
            <a:r>
              <a:rPr lang="en-NZ" dirty="0"/>
              <a:t>S-corps </a:t>
            </a:r>
            <a:r>
              <a:rPr lang="en-NZ" dirty="0" smtClean="0"/>
              <a:t>offer </a:t>
            </a:r>
            <a:r>
              <a:rPr lang="en-NZ" dirty="0"/>
              <a:t>liability protection to shareholders, </a:t>
            </a:r>
            <a:r>
              <a:rPr lang="en-NZ" dirty="0" smtClean="0"/>
              <a:t>&amp; </a:t>
            </a:r>
            <a:r>
              <a:rPr lang="en-NZ" dirty="0"/>
              <a:t>shareholders enjoy certain tax </a:t>
            </a:r>
            <a:r>
              <a:rPr lang="en-NZ" dirty="0" smtClean="0"/>
              <a:t>breaks. </a:t>
            </a:r>
          </a:p>
          <a:p>
            <a:pPr lvl="1"/>
            <a:r>
              <a:rPr lang="en-NZ" dirty="0" smtClean="0"/>
              <a:t>Shareholders </a:t>
            </a:r>
            <a:r>
              <a:rPr lang="en-NZ" dirty="0"/>
              <a:t>must be kept to 100 or less, </a:t>
            </a:r>
            <a:r>
              <a:rPr lang="en-NZ" dirty="0" smtClean="0"/>
              <a:t>&amp; </a:t>
            </a:r>
            <a:r>
              <a:rPr lang="en-NZ" dirty="0"/>
              <a:t>each shareholder must be in agreement to the election of an S corporation. </a:t>
            </a:r>
            <a:endParaRPr lang="en-NZ" dirty="0" smtClean="0"/>
          </a:p>
          <a:p>
            <a:pPr lvl="1"/>
            <a:r>
              <a:rPr lang="en-NZ" dirty="0" smtClean="0"/>
              <a:t>Have </a:t>
            </a:r>
            <a:r>
              <a:rPr lang="en-NZ" dirty="0"/>
              <a:t>to meet state filing </a:t>
            </a:r>
            <a:r>
              <a:rPr lang="en-NZ" dirty="0" smtClean="0"/>
              <a:t>demands &amp; </a:t>
            </a:r>
            <a:r>
              <a:rPr lang="en-NZ" dirty="0"/>
              <a:t>fees, </a:t>
            </a:r>
            <a:r>
              <a:rPr lang="en-NZ" dirty="0" smtClean="0"/>
              <a:t>&amp; required </a:t>
            </a:r>
            <a:r>
              <a:rPr lang="en-NZ" dirty="0"/>
              <a:t>to have </a:t>
            </a:r>
            <a:r>
              <a:rPr lang="en-NZ" dirty="0" smtClean="0"/>
              <a:t>an annual </a:t>
            </a:r>
            <a:r>
              <a:rPr lang="en-NZ" dirty="0"/>
              <a:t>director </a:t>
            </a:r>
            <a:r>
              <a:rPr lang="en-NZ" dirty="0" smtClean="0"/>
              <a:t>&amp; </a:t>
            </a:r>
            <a:r>
              <a:rPr lang="en-NZ" dirty="0"/>
              <a:t>shareholder meetings</a:t>
            </a:r>
            <a:r>
              <a:rPr lang="en-NZ" dirty="0" smtClean="0"/>
              <a:t>.</a:t>
            </a:r>
          </a:p>
          <a:p>
            <a:pPr lvl="1"/>
            <a:endParaRPr lang="en-NZ" dirty="0"/>
          </a:p>
          <a:p>
            <a:r>
              <a:rPr lang="en-NZ" u="sng" dirty="0"/>
              <a:t>Limited Liability Corporation</a:t>
            </a:r>
            <a:endParaRPr lang="en-NZ" dirty="0"/>
          </a:p>
          <a:p>
            <a:pPr lvl="1"/>
            <a:r>
              <a:rPr lang="en-NZ" dirty="0" smtClean="0"/>
              <a:t>Members </a:t>
            </a:r>
            <a:r>
              <a:rPr lang="en-NZ" dirty="0"/>
              <a:t>report profit or loss on their individual tax </a:t>
            </a:r>
            <a:r>
              <a:rPr lang="en-NZ" dirty="0" smtClean="0"/>
              <a:t>returns. </a:t>
            </a:r>
          </a:p>
          <a:p>
            <a:pPr lvl="1"/>
            <a:r>
              <a:rPr lang="en-NZ" dirty="0" smtClean="0"/>
              <a:t>Don’t need annual meetings</a:t>
            </a:r>
          </a:p>
          <a:p>
            <a:pPr lvl="1"/>
            <a:r>
              <a:rPr lang="en-NZ" dirty="0" smtClean="0"/>
              <a:t>Greater </a:t>
            </a:r>
            <a:r>
              <a:rPr lang="en-NZ" dirty="0"/>
              <a:t>flexibility when structuring corporate management of the LLC. </a:t>
            </a:r>
            <a:endParaRPr lang="en-NZ" dirty="0" smtClean="0"/>
          </a:p>
          <a:p>
            <a:pPr lvl="1"/>
            <a:r>
              <a:rPr lang="en-NZ" dirty="0" smtClean="0"/>
              <a:t>Difficulty </a:t>
            </a:r>
            <a:r>
              <a:rPr lang="en-NZ" dirty="0"/>
              <a:t>in transferring ownership </a:t>
            </a:r>
            <a:endParaRPr lang="en-NZ" dirty="0" smtClean="0"/>
          </a:p>
          <a:p>
            <a:pPr lvl="1"/>
            <a:r>
              <a:rPr lang="en-NZ" dirty="0" smtClean="0"/>
              <a:t>Lack </a:t>
            </a:r>
            <a:r>
              <a:rPr lang="en-NZ" dirty="0"/>
              <a:t>of legal history if you ever face adjudication of business issues.</a:t>
            </a:r>
          </a:p>
          <a:p>
            <a:pPr lvl="1"/>
            <a:r>
              <a:rPr lang="en-NZ" dirty="0"/>
              <a:t>A</a:t>
            </a:r>
            <a:r>
              <a:rPr lang="en-NZ" dirty="0" smtClean="0"/>
              <a:t>llows </a:t>
            </a:r>
            <a:r>
              <a:rPr lang="en-NZ" dirty="0"/>
              <a:t>you raise capital through sale of shares of your company -- a crucial growth path for many ventures.</a:t>
            </a:r>
          </a:p>
          <a:p>
            <a:endParaRPr lang="en-NZ" dirty="0"/>
          </a:p>
        </p:txBody>
      </p:sp>
    </p:spTree>
    <p:extLst>
      <p:ext uri="{BB962C8B-B14F-4D97-AF65-F5344CB8AC3E}">
        <p14:creationId xmlns:p14="http://schemas.microsoft.com/office/powerpoint/2010/main" val="851338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9691" y="764373"/>
            <a:ext cx="9076509" cy="1293028"/>
          </a:xfrm>
        </p:spPr>
        <p:txBody>
          <a:bodyPr>
            <a:normAutofit/>
          </a:bodyPr>
          <a:lstStyle/>
          <a:p>
            <a:r>
              <a:rPr lang="en-NZ" dirty="0"/>
              <a:t>Advantages of </a:t>
            </a:r>
            <a:r>
              <a:rPr lang="en-NZ" dirty="0" smtClean="0"/>
              <a:t>Incorporation</a:t>
            </a:r>
            <a:endParaRPr lang="en-NZ" dirty="0"/>
          </a:p>
        </p:txBody>
      </p:sp>
      <p:sp>
        <p:nvSpPr>
          <p:cNvPr id="3" name="Content Placeholder 2"/>
          <p:cNvSpPr>
            <a:spLocks noGrp="1"/>
          </p:cNvSpPr>
          <p:nvPr>
            <p:ph idx="1"/>
          </p:nvPr>
        </p:nvSpPr>
        <p:spPr/>
        <p:txBody>
          <a:bodyPr>
            <a:normAutofit fontScale="92500"/>
          </a:bodyPr>
          <a:lstStyle/>
          <a:p>
            <a:r>
              <a:rPr lang="en-NZ" dirty="0" smtClean="0"/>
              <a:t>Protection </a:t>
            </a:r>
            <a:r>
              <a:rPr lang="en-NZ" dirty="0"/>
              <a:t>of the owner's assets, because the company is liable for its own debts. </a:t>
            </a:r>
            <a:endParaRPr lang="en-NZ" dirty="0" smtClean="0"/>
          </a:p>
          <a:p>
            <a:r>
              <a:rPr lang="en-NZ" dirty="0" smtClean="0"/>
              <a:t>Easy </a:t>
            </a:r>
            <a:r>
              <a:rPr lang="en-NZ" dirty="0"/>
              <a:t>transfer of the business ownership to another party through the sale of shares; </a:t>
            </a:r>
            <a:endParaRPr lang="en-NZ" dirty="0" smtClean="0"/>
          </a:p>
          <a:p>
            <a:r>
              <a:rPr lang="en-NZ" dirty="0" smtClean="0"/>
              <a:t>Tax </a:t>
            </a:r>
            <a:r>
              <a:rPr lang="en-NZ" dirty="0"/>
              <a:t>planning for the owner through the use of a </a:t>
            </a:r>
            <a:r>
              <a:rPr lang="en-NZ" dirty="0" smtClean="0"/>
              <a:t>lower tax rate</a:t>
            </a:r>
            <a:r>
              <a:rPr lang="en-NZ" dirty="0"/>
              <a:t> than ones for personal income; </a:t>
            </a:r>
            <a:endParaRPr lang="en-NZ" dirty="0" smtClean="0"/>
          </a:p>
          <a:p>
            <a:r>
              <a:rPr lang="en-NZ" dirty="0" smtClean="0"/>
              <a:t>Access </a:t>
            </a:r>
            <a:r>
              <a:rPr lang="en-NZ" dirty="0"/>
              <a:t>to financing for business activities </a:t>
            </a:r>
            <a:r>
              <a:rPr lang="en-NZ" dirty="0" smtClean="0"/>
              <a:t>through </a:t>
            </a:r>
            <a:r>
              <a:rPr lang="en-NZ" dirty="0"/>
              <a:t>the sale of stock.</a:t>
            </a:r>
          </a:p>
          <a:p>
            <a:r>
              <a:rPr lang="en-NZ" dirty="0" smtClean="0"/>
              <a:t>Can </a:t>
            </a:r>
            <a:r>
              <a:rPr lang="en-NZ" dirty="0"/>
              <a:t>take the risks that make growth possible without exposing the shareholders, owners </a:t>
            </a:r>
            <a:r>
              <a:rPr lang="en-NZ" dirty="0" smtClean="0"/>
              <a:t>&amp; </a:t>
            </a:r>
            <a:r>
              <a:rPr lang="en-NZ" dirty="0"/>
              <a:t>directors to personal financial liability outside of their original investments in the company.</a:t>
            </a:r>
          </a:p>
          <a:p>
            <a:r>
              <a:rPr lang="en-NZ" dirty="0"/>
              <a:t>A corporation is a legal entity that is separate </a:t>
            </a:r>
            <a:r>
              <a:rPr lang="en-NZ" dirty="0" smtClean="0"/>
              <a:t>&amp; </a:t>
            </a:r>
            <a:r>
              <a:rPr lang="en-NZ" dirty="0"/>
              <a:t>distinct from its owners. Corporations enjoy most of the rights </a:t>
            </a:r>
            <a:r>
              <a:rPr lang="en-NZ" dirty="0" smtClean="0"/>
              <a:t>&amp; </a:t>
            </a:r>
            <a:r>
              <a:rPr lang="en-NZ" dirty="0"/>
              <a:t>responsibilities that an individual possesses; that is, a corporation has the right to enter into contracts, loan </a:t>
            </a:r>
            <a:r>
              <a:rPr lang="en-NZ" dirty="0" smtClean="0"/>
              <a:t>&amp; </a:t>
            </a:r>
            <a:r>
              <a:rPr lang="en-NZ" dirty="0"/>
              <a:t>borrow money, sue </a:t>
            </a:r>
            <a:r>
              <a:rPr lang="en-NZ" dirty="0" smtClean="0"/>
              <a:t>&amp; </a:t>
            </a:r>
            <a:r>
              <a:rPr lang="en-NZ" dirty="0"/>
              <a:t>be sued, hire employees, own assets </a:t>
            </a:r>
            <a:r>
              <a:rPr lang="en-NZ" dirty="0" smtClean="0"/>
              <a:t>&amp; </a:t>
            </a:r>
            <a:r>
              <a:rPr lang="en-NZ" dirty="0"/>
              <a:t>pay taxes. </a:t>
            </a:r>
          </a:p>
        </p:txBody>
      </p:sp>
    </p:spTree>
    <p:extLst>
      <p:ext uri="{BB962C8B-B14F-4D97-AF65-F5344CB8AC3E}">
        <p14:creationId xmlns:p14="http://schemas.microsoft.com/office/powerpoint/2010/main" val="758056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846" y="764373"/>
            <a:ext cx="10291354" cy="1293028"/>
          </a:xfrm>
        </p:spPr>
        <p:txBody>
          <a:bodyPr/>
          <a:lstStyle/>
          <a:p>
            <a:r>
              <a:rPr lang="en-NZ" dirty="0" smtClean="0"/>
              <a:t>Disadvantages </a:t>
            </a:r>
            <a:r>
              <a:rPr lang="en-NZ" dirty="0"/>
              <a:t>of Incorporation</a:t>
            </a:r>
          </a:p>
        </p:txBody>
      </p:sp>
      <p:sp>
        <p:nvSpPr>
          <p:cNvPr id="3" name="Content Placeholder 2"/>
          <p:cNvSpPr>
            <a:spLocks noGrp="1"/>
          </p:cNvSpPr>
          <p:nvPr>
            <p:ph idx="1"/>
          </p:nvPr>
        </p:nvSpPr>
        <p:spPr/>
        <p:txBody>
          <a:bodyPr/>
          <a:lstStyle/>
          <a:p>
            <a:r>
              <a:rPr lang="en-NZ" dirty="0" smtClean="0"/>
              <a:t>Takes </a:t>
            </a:r>
            <a:r>
              <a:rPr lang="en-NZ" dirty="0"/>
              <a:t>longer to set up compared to other types of business structures</a:t>
            </a:r>
            <a:r>
              <a:rPr lang="en-NZ" dirty="0" smtClean="0"/>
              <a:t>.</a:t>
            </a:r>
          </a:p>
          <a:p>
            <a:r>
              <a:rPr lang="en-NZ" dirty="0" smtClean="0"/>
              <a:t>Includes </a:t>
            </a:r>
            <a:r>
              <a:rPr lang="en-NZ" dirty="0"/>
              <a:t>higher start-up expenses</a:t>
            </a:r>
            <a:r>
              <a:rPr lang="en-NZ" dirty="0" smtClean="0"/>
              <a:t>.</a:t>
            </a:r>
          </a:p>
          <a:p>
            <a:r>
              <a:rPr lang="en-NZ" dirty="0" smtClean="0"/>
              <a:t>Annually </a:t>
            </a:r>
            <a:r>
              <a:rPr lang="en-NZ" dirty="0"/>
              <a:t>having two tax returns on file. </a:t>
            </a:r>
            <a:endParaRPr lang="en-NZ" dirty="0" smtClean="0"/>
          </a:p>
          <a:p>
            <a:r>
              <a:rPr lang="en-NZ" dirty="0" smtClean="0"/>
              <a:t>Need </a:t>
            </a:r>
            <a:r>
              <a:rPr lang="en-NZ" dirty="0"/>
              <a:t>to take care of detailed books, take notes at meetings, as well as create reports, a share register, tax return files, a transfer register, bank account records, and audit books.</a:t>
            </a:r>
          </a:p>
        </p:txBody>
      </p:sp>
    </p:spTree>
    <p:extLst>
      <p:ext uri="{BB962C8B-B14F-4D97-AF65-F5344CB8AC3E}">
        <p14:creationId xmlns:p14="http://schemas.microsoft.com/office/powerpoint/2010/main" val="395383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LIMITED LIABILITY </a:t>
            </a:r>
            <a:r>
              <a:rPr lang="en-GB" dirty="0" smtClean="0"/>
              <a:t>COMPANIES</a:t>
            </a:r>
            <a:endParaRPr lang="en-NZ" dirty="0"/>
          </a:p>
        </p:txBody>
      </p:sp>
      <p:sp>
        <p:nvSpPr>
          <p:cNvPr id="3" name="Content Placeholder 2"/>
          <p:cNvSpPr>
            <a:spLocks noGrp="1"/>
          </p:cNvSpPr>
          <p:nvPr>
            <p:ph idx="1"/>
          </p:nvPr>
        </p:nvSpPr>
        <p:spPr/>
        <p:txBody>
          <a:bodyPr>
            <a:normAutofit lnSpcReduction="10000"/>
          </a:bodyPr>
          <a:lstStyle/>
          <a:p>
            <a:r>
              <a:rPr lang="en-GB" dirty="0" smtClean="0"/>
              <a:t>A </a:t>
            </a:r>
            <a:r>
              <a:rPr lang="en-GB" dirty="0"/>
              <a:t>separate legal entity which carries out a business activity in its own right.  </a:t>
            </a:r>
            <a:endParaRPr lang="en-GB" dirty="0" smtClean="0"/>
          </a:p>
          <a:p>
            <a:r>
              <a:rPr lang="en-GB" dirty="0"/>
              <a:t>H</a:t>
            </a:r>
            <a:r>
              <a:rPr lang="en-GB" dirty="0" smtClean="0"/>
              <a:t>ave </a:t>
            </a:r>
            <a:r>
              <a:rPr lang="en-GB" dirty="0"/>
              <a:t>its own bank account </a:t>
            </a:r>
            <a:r>
              <a:rPr lang="en-GB" dirty="0" smtClean="0"/>
              <a:t>&amp; </a:t>
            </a:r>
            <a:r>
              <a:rPr lang="en-GB" dirty="0"/>
              <a:t>runs its business activity through this account.  </a:t>
            </a:r>
            <a:endParaRPr lang="en-GB" dirty="0" smtClean="0"/>
          </a:p>
          <a:p>
            <a:r>
              <a:rPr lang="en-GB" dirty="0" smtClean="0"/>
              <a:t>A </a:t>
            </a:r>
            <a:r>
              <a:rPr lang="en-GB" dirty="0"/>
              <a:t>separate set of financial accounts is </a:t>
            </a:r>
            <a:r>
              <a:rPr lang="en-GB" dirty="0" smtClean="0"/>
              <a:t>prepared, has </a:t>
            </a:r>
            <a:r>
              <a:rPr lang="en-GB" dirty="0"/>
              <a:t>its own tax return </a:t>
            </a:r>
            <a:r>
              <a:rPr lang="en-GB" dirty="0" smtClean="0"/>
              <a:t>&amp; </a:t>
            </a:r>
            <a:r>
              <a:rPr lang="en-GB" dirty="0"/>
              <a:t>pays its own taxes.</a:t>
            </a:r>
            <a:endParaRPr lang="en-NZ" b="1" i="1" dirty="0"/>
          </a:p>
          <a:p>
            <a:r>
              <a:rPr lang="en-GB" dirty="0" smtClean="0"/>
              <a:t>Formed </a:t>
            </a:r>
            <a:r>
              <a:rPr lang="en-GB" dirty="0"/>
              <a:t>with a constitution, which outlines the rules of the company </a:t>
            </a:r>
            <a:r>
              <a:rPr lang="en-GB" dirty="0" smtClean="0"/>
              <a:t>&amp; </a:t>
            </a:r>
            <a:r>
              <a:rPr lang="en-GB" dirty="0"/>
              <a:t>specifies what the company can </a:t>
            </a:r>
            <a:r>
              <a:rPr lang="en-GB" dirty="0" smtClean="0"/>
              <a:t>&amp; </a:t>
            </a:r>
            <a:r>
              <a:rPr lang="en-GB" dirty="0"/>
              <a:t>cannot do; i.e. the individual rules relating to governance </a:t>
            </a:r>
            <a:r>
              <a:rPr lang="en-GB" dirty="0" smtClean="0"/>
              <a:t>&amp; </a:t>
            </a:r>
            <a:r>
              <a:rPr lang="en-GB" dirty="0"/>
              <a:t>operation of the company.</a:t>
            </a:r>
            <a:endParaRPr lang="en-NZ" b="1" i="1" dirty="0"/>
          </a:p>
          <a:p>
            <a:r>
              <a:rPr lang="en-GB" dirty="0" smtClean="0"/>
              <a:t>At </a:t>
            </a:r>
            <a:r>
              <a:rPr lang="en-GB" dirty="0"/>
              <a:t>least one director must be appointed who is responsible for the business decisions of the company. The company is governed by its directors.  While the directors are responsible for the day to day running of the company, they are still accountable to the shareholders. The shareholders must sanction certain transactions before the directors can carry them out.</a:t>
            </a:r>
            <a:endParaRPr lang="en-NZ" b="1" i="1" dirty="0"/>
          </a:p>
          <a:p>
            <a:endParaRPr lang="en-NZ" dirty="0"/>
          </a:p>
        </p:txBody>
      </p:sp>
    </p:spTree>
    <p:extLst>
      <p:ext uri="{BB962C8B-B14F-4D97-AF65-F5344CB8AC3E}">
        <p14:creationId xmlns:p14="http://schemas.microsoft.com/office/powerpoint/2010/main" val="1064257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18458"/>
            <a:ext cx="10820400" cy="5500228"/>
          </a:xfrm>
        </p:spPr>
        <p:txBody>
          <a:bodyPr>
            <a:normAutofit fontScale="92500" lnSpcReduction="10000"/>
          </a:bodyPr>
          <a:lstStyle/>
          <a:p>
            <a:r>
              <a:rPr lang="en-GB" dirty="0" smtClean="0"/>
              <a:t>Can </a:t>
            </a:r>
            <a:r>
              <a:rPr lang="en-GB" dirty="0"/>
              <a:t>be set up with any number of shares, with the shareholders being the owners of the company.  </a:t>
            </a:r>
            <a:endParaRPr lang="en-GB" dirty="0" smtClean="0"/>
          </a:p>
          <a:p>
            <a:r>
              <a:rPr lang="en-GB" dirty="0" smtClean="0"/>
              <a:t>The </a:t>
            </a:r>
            <a:r>
              <a:rPr lang="en-GB" dirty="0"/>
              <a:t>company, rather than the individuals concerned, owns the assets </a:t>
            </a:r>
            <a:r>
              <a:rPr lang="en-GB" dirty="0" smtClean="0"/>
              <a:t>&amp; </a:t>
            </a:r>
            <a:r>
              <a:rPr lang="en-GB" dirty="0"/>
              <a:t>incurs any liability. </a:t>
            </a:r>
            <a:endParaRPr lang="en-GB" dirty="0" smtClean="0"/>
          </a:p>
          <a:p>
            <a:r>
              <a:rPr lang="en-GB" dirty="0" smtClean="0"/>
              <a:t>The </a:t>
            </a:r>
            <a:r>
              <a:rPr lang="en-GB" dirty="0"/>
              <a:t>operation of a company is governed by the ‘Companies Act 1993’ </a:t>
            </a:r>
            <a:endParaRPr lang="en-NZ" b="1" i="1" dirty="0"/>
          </a:p>
          <a:p>
            <a:r>
              <a:rPr lang="en-GB" dirty="0" smtClean="0"/>
              <a:t>In </a:t>
            </a:r>
            <a:r>
              <a:rPr lang="en-GB" dirty="0"/>
              <a:t>family companies, the family generally have drawings from the company transferring a regular amount of money to their personal account for personal spending.  This is not a salary, or a wage, </a:t>
            </a:r>
            <a:r>
              <a:rPr lang="en-GB" dirty="0" smtClean="0"/>
              <a:t>&amp; </a:t>
            </a:r>
            <a:r>
              <a:rPr lang="en-GB" dirty="0"/>
              <a:t>so no PAYE is deducted.</a:t>
            </a:r>
            <a:endParaRPr lang="en-NZ" b="1" i="1" dirty="0"/>
          </a:p>
          <a:p>
            <a:r>
              <a:rPr lang="en-GB" dirty="0" smtClean="0"/>
              <a:t>The </a:t>
            </a:r>
            <a:r>
              <a:rPr lang="en-GB" dirty="0"/>
              <a:t>profit of a company can either be included in the company’s tax return, or allocated to shareholders in the form of a “paper” salary, </a:t>
            </a:r>
            <a:r>
              <a:rPr lang="en-GB" dirty="0" smtClean="0"/>
              <a:t>&amp; </a:t>
            </a:r>
            <a:r>
              <a:rPr lang="en-GB" dirty="0"/>
              <a:t>then included in the shareholder’s individual tax return.  A combination of both often occurs.</a:t>
            </a:r>
            <a:endParaRPr lang="en-NZ" b="1" i="1" dirty="0"/>
          </a:p>
          <a:p>
            <a:r>
              <a:rPr lang="en-GB" dirty="0" smtClean="0"/>
              <a:t>A </a:t>
            </a:r>
            <a:r>
              <a:rPr lang="en-GB" dirty="0"/>
              <a:t>company can borrow in its own name, </a:t>
            </a:r>
            <a:r>
              <a:rPr lang="en-GB" dirty="0" smtClean="0"/>
              <a:t>&amp; </a:t>
            </a:r>
            <a:r>
              <a:rPr lang="en-GB" dirty="0"/>
              <a:t>so the liability of individual shareholders is less than that of a partnership.  However, for small companies, the directors are usually required to give a personal guarantee to any bank borrowings.  In general, though, the creditors of a company do not have the right to assets of the directors or shareholders, unless some form of personal guarantee has been given.  (individuals behind company decisions may be prosecuted under public liability laws if deemed negligent; i.e. permitting the company to trade while insolvent, acting in a reckless manner, etc.; so not complete protection</a:t>
            </a:r>
            <a:r>
              <a:rPr lang="en-GB" dirty="0" smtClean="0"/>
              <a:t>).</a:t>
            </a:r>
            <a:endParaRPr lang="en-NZ" b="1" i="1" dirty="0"/>
          </a:p>
        </p:txBody>
      </p:sp>
    </p:spTree>
    <p:extLst>
      <p:ext uri="{BB962C8B-B14F-4D97-AF65-F5344CB8AC3E}">
        <p14:creationId xmlns:p14="http://schemas.microsoft.com/office/powerpoint/2010/main" val="286157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223" y="764373"/>
            <a:ext cx="10212977" cy="1293028"/>
          </a:xfrm>
        </p:spPr>
        <p:txBody>
          <a:bodyPr>
            <a:normAutofit fontScale="90000"/>
          </a:bodyPr>
          <a:lstStyle/>
          <a:p>
            <a:r>
              <a:rPr lang="en-GB" dirty="0"/>
              <a:t>Advantages of LIMITED LIABILITY COMPANIES</a:t>
            </a:r>
            <a:r>
              <a:rPr lang="en-NZ" b="1" i="1" dirty="0"/>
              <a:t/>
            </a:r>
            <a:br>
              <a:rPr lang="en-NZ" b="1" i="1" dirty="0"/>
            </a:br>
            <a:endParaRPr lang="en-NZ" dirty="0"/>
          </a:p>
        </p:txBody>
      </p:sp>
      <p:sp>
        <p:nvSpPr>
          <p:cNvPr id="3" name="Content Placeholder 2"/>
          <p:cNvSpPr>
            <a:spLocks noGrp="1"/>
          </p:cNvSpPr>
          <p:nvPr>
            <p:ph idx="1"/>
          </p:nvPr>
        </p:nvSpPr>
        <p:spPr>
          <a:xfrm>
            <a:off x="685800" y="2194560"/>
            <a:ext cx="10820400" cy="4310743"/>
          </a:xfrm>
        </p:spPr>
        <p:txBody>
          <a:bodyPr>
            <a:normAutofit fontScale="77500" lnSpcReduction="20000"/>
          </a:bodyPr>
          <a:lstStyle/>
          <a:p>
            <a:pPr lvl="0"/>
            <a:r>
              <a:rPr lang="en-GB" dirty="0" smtClean="0"/>
              <a:t>More </a:t>
            </a:r>
            <a:r>
              <a:rPr lang="en-GB" dirty="0"/>
              <a:t>investors are possible, as shareholders. </a:t>
            </a:r>
            <a:endParaRPr lang="en-NZ" b="1" i="1" dirty="0"/>
          </a:p>
          <a:p>
            <a:r>
              <a:rPr lang="en-GB" dirty="0" smtClean="0"/>
              <a:t>Has a more </a:t>
            </a:r>
            <a:r>
              <a:rPr lang="en-GB" dirty="0"/>
              <a:t>flexible structure </a:t>
            </a:r>
            <a:r>
              <a:rPr lang="en-GB" dirty="0" smtClean="0"/>
              <a:t>particularly </a:t>
            </a:r>
            <a:r>
              <a:rPr lang="en-GB" dirty="0"/>
              <a:t>if unrelated parties are involved, </a:t>
            </a:r>
            <a:r>
              <a:rPr lang="en-GB" dirty="0" smtClean="0"/>
              <a:t>&amp; </a:t>
            </a:r>
            <a:r>
              <a:rPr lang="en-GB" dirty="0"/>
              <a:t>if more than two or three people own the business.</a:t>
            </a:r>
            <a:endParaRPr lang="en-NZ" b="1" i="1" dirty="0"/>
          </a:p>
          <a:p>
            <a:r>
              <a:rPr lang="en-GB" dirty="0" smtClean="0"/>
              <a:t>Limited liability structure.</a:t>
            </a:r>
            <a:endParaRPr lang="en-NZ" b="1" i="1" dirty="0"/>
          </a:p>
          <a:p>
            <a:r>
              <a:rPr lang="en-GB" dirty="0" smtClean="0"/>
              <a:t>Transfers </a:t>
            </a:r>
            <a:r>
              <a:rPr lang="en-GB" dirty="0"/>
              <a:t>between shareholders are simple. </a:t>
            </a:r>
            <a:endParaRPr lang="en-NZ" b="1" i="1" dirty="0"/>
          </a:p>
          <a:p>
            <a:r>
              <a:rPr lang="en-GB" dirty="0" smtClean="0"/>
              <a:t>Shareholders </a:t>
            </a:r>
            <a:r>
              <a:rPr lang="en-GB" dirty="0"/>
              <a:t>can hold different proportions of shares, </a:t>
            </a:r>
            <a:r>
              <a:rPr lang="en-GB" dirty="0" smtClean="0"/>
              <a:t>&amp; </a:t>
            </a:r>
            <a:r>
              <a:rPr lang="en-GB" dirty="0"/>
              <a:t>ownership of the shares can be altered without having to alter the ownership of the company’s assets.</a:t>
            </a:r>
            <a:endParaRPr lang="en-NZ" b="1" i="1" dirty="0"/>
          </a:p>
          <a:p>
            <a:r>
              <a:rPr lang="en-GB" dirty="0" smtClean="0"/>
              <a:t>Company </a:t>
            </a:r>
            <a:r>
              <a:rPr lang="en-GB" dirty="0"/>
              <a:t>existence is not dependent on people actually remaining; i.e. continuity with shareholders exiting the company.</a:t>
            </a:r>
            <a:endParaRPr lang="en-NZ" b="1" i="1" dirty="0"/>
          </a:p>
          <a:p>
            <a:r>
              <a:rPr lang="en-GB" dirty="0" smtClean="0"/>
              <a:t>A </a:t>
            </a:r>
            <a:r>
              <a:rPr lang="en-GB" dirty="0"/>
              <a:t>means for the pooling of resources </a:t>
            </a:r>
            <a:r>
              <a:rPr lang="en-GB" dirty="0" smtClean="0"/>
              <a:t>&amp; </a:t>
            </a:r>
            <a:r>
              <a:rPr lang="en-GB" dirty="0"/>
              <a:t>management.</a:t>
            </a:r>
            <a:endParaRPr lang="en-NZ" b="1" i="1" dirty="0"/>
          </a:p>
          <a:p>
            <a:r>
              <a:rPr lang="en-GB" dirty="0" smtClean="0"/>
              <a:t>Greater </a:t>
            </a:r>
            <a:r>
              <a:rPr lang="en-GB" dirty="0"/>
              <a:t>efficiencies </a:t>
            </a:r>
            <a:r>
              <a:rPr lang="en-GB" dirty="0" smtClean="0"/>
              <a:t>&amp; </a:t>
            </a:r>
            <a:r>
              <a:rPr lang="en-GB" dirty="0"/>
              <a:t>economy of scale.</a:t>
            </a:r>
            <a:endParaRPr lang="en-NZ" b="1" i="1" dirty="0"/>
          </a:p>
          <a:p>
            <a:r>
              <a:rPr lang="en-GB" dirty="0" smtClean="0"/>
              <a:t>On </a:t>
            </a:r>
            <a:r>
              <a:rPr lang="en-GB" dirty="0"/>
              <a:t>the death of a shareholder, shares pass to heirs </a:t>
            </a:r>
            <a:r>
              <a:rPr lang="en-GB" dirty="0" smtClean="0"/>
              <a:t>&amp; </a:t>
            </a:r>
            <a:r>
              <a:rPr lang="en-GB" dirty="0"/>
              <a:t>the business continues.</a:t>
            </a:r>
            <a:endParaRPr lang="en-NZ" b="1" i="1" dirty="0"/>
          </a:p>
          <a:p>
            <a:r>
              <a:rPr lang="en-GB" dirty="0" smtClean="0"/>
              <a:t>Shares </a:t>
            </a:r>
            <a:r>
              <a:rPr lang="en-GB" dirty="0"/>
              <a:t>can be purchased, sold or gifted (some continuity</a:t>
            </a:r>
            <a:r>
              <a:rPr lang="en-GB" dirty="0" smtClean="0"/>
              <a:t>).</a:t>
            </a:r>
          </a:p>
          <a:p>
            <a:r>
              <a:rPr lang="en-GB" dirty="0"/>
              <a:t>The company tax rate is a flat 28%.  Individual tax rates over $70,000 are 33%, so if business profit exceeds $70,000 per individual, then this amount can be taxed in the company at 28%, equating to a 5% tax saving on incomes over $60,000</a:t>
            </a:r>
            <a:r>
              <a:rPr lang="en-GB" dirty="0" smtClean="0"/>
              <a:t>.</a:t>
            </a:r>
            <a:endParaRPr lang="en-NZ" b="1" i="1" dirty="0"/>
          </a:p>
        </p:txBody>
      </p:sp>
    </p:spTree>
    <p:extLst>
      <p:ext uri="{BB962C8B-B14F-4D97-AF65-F5344CB8AC3E}">
        <p14:creationId xmlns:p14="http://schemas.microsoft.com/office/powerpoint/2010/main" val="2106253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What is the Big Picture?</a:t>
            </a:r>
            <a:endParaRPr lang="en-NZ" dirty="0"/>
          </a:p>
        </p:txBody>
      </p:sp>
      <p:sp>
        <p:nvSpPr>
          <p:cNvPr id="3" name="Content Placeholder 2"/>
          <p:cNvSpPr>
            <a:spLocks noGrp="1"/>
          </p:cNvSpPr>
          <p:nvPr>
            <p:ph idx="1"/>
          </p:nvPr>
        </p:nvSpPr>
        <p:spPr/>
        <p:txBody>
          <a:bodyPr/>
          <a:lstStyle/>
          <a:p>
            <a:pPr marL="0" indent="0">
              <a:buNone/>
            </a:pPr>
            <a:r>
              <a:rPr lang="en-NZ" dirty="0" smtClean="0"/>
              <a:t>In groups of three, you need to discuss the following questions. </a:t>
            </a:r>
          </a:p>
          <a:p>
            <a:r>
              <a:rPr lang="en-NZ" dirty="0" smtClean="0"/>
              <a:t>What are business structures? </a:t>
            </a:r>
          </a:p>
          <a:p>
            <a:r>
              <a:rPr lang="en-NZ" dirty="0" smtClean="0"/>
              <a:t>What are the difference between ownership &amp; governance?</a:t>
            </a:r>
          </a:p>
          <a:p>
            <a:r>
              <a:rPr lang="en-NZ" dirty="0" smtClean="0"/>
              <a:t>What are some examples of business structures? </a:t>
            </a:r>
          </a:p>
          <a:p>
            <a:r>
              <a:rPr lang="en-NZ" dirty="0" smtClean="0"/>
              <a:t>Why are there different options?</a:t>
            </a:r>
          </a:p>
          <a:p>
            <a:r>
              <a:rPr lang="en-NZ" dirty="0" smtClean="0"/>
              <a:t>Why do we need to know &amp; understand business structures?</a:t>
            </a:r>
          </a:p>
          <a:p>
            <a:r>
              <a:rPr lang="en-NZ" dirty="0" smtClean="0"/>
              <a:t>How does understanding business structures meet the strategic needs of a business?</a:t>
            </a:r>
            <a:endParaRPr lang="en-NZ" dirty="0"/>
          </a:p>
        </p:txBody>
      </p:sp>
    </p:spTree>
    <p:extLst>
      <p:ext uri="{BB962C8B-B14F-4D97-AF65-F5344CB8AC3E}">
        <p14:creationId xmlns:p14="http://schemas.microsoft.com/office/powerpoint/2010/main" val="3697630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2674" y="764373"/>
            <a:ext cx="9703526" cy="1293028"/>
          </a:xfrm>
        </p:spPr>
        <p:txBody>
          <a:bodyPr/>
          <a:lstStyle/>
          <a:p>
            <a:r>
              <a:rPr lang="en-GB" dirty="0" smtClean="0"/>
              <a:t>disadvantages </a:t>
            </a:r>
            <a:r>
              <a:rPr lang="en-GB" dirty="0"/>
              <a:t>of LIMITED LIABILITY COMPANIES</a:t>
            </a:r>
            <a:endParaRPr lang="en-NZ" dirty="0"/>
          </a:p>
        </p:txBody>
      </p:sp>
      <p:sp>
        <p:nvSpPr>
          <p:cNvPr id="3" name="Content Placeholder 2"/>
          <p:cNvSpPr>
            <a:spLocks noGrp="1"/>
          </p:cNvSpPr>
          <p:nvPr>
            <p:ph idx="1"/>
          </p:nvPr>
        </p:nvSpPr>
        <p:spPr/>
        <p:txBody>
          <a:bodyPr/>
          <a:lstStyle/>
          <a:p>
            <a:pPr lvl="0"/>
            <a:r>
              <a:rPr lang="en-GB" dirty="0"/>
              <a:t>A set-up cost is necessary to create the company</a:t>
            </a:r>
            <a:endParaRPr lang="en-NZ" b="1" i="1" dirty="0"/>
          </a:p>
          <a:p>
            <a:r>
              <a:rPr lang="en-GB" dirty="0" smtClean="0"/>
              <a:t>Extra </a:t>
            </a:r>
            <a:r>
              <a:rPr lang="en-GB" dirty="0"/>
              <a:t>statutory requirements are necessary; the keeping of a minute book, filing company documents, </a:t>
            </a:r>
            <a:r>
              <a:rPr lang="en-GB" dirty="0" smtClean="0"/>
              <a:t>&amp; </a:t>
            </a:r>
            <a:r>
              <a:rPr lang="en-GB" dirty="0"/>
              <a:t>other administrative issues</a:t>
            </a:r>
            <a:endParaRPr lang="en-NZ" b="1" i="1" dirty="0"/>
          </a:p>
          <a:p>
            <a:r>
              <a:rPr lang="en-GB" dirty="0" smtClean="0"/>
              <a:t>Extra </a:t>
            </a:r>
            <a:r>
              <a:rPr lang="en-GB" dirty="0"/>
              <a:t>legal </a:t>
            </a:r>
            <a:r>
              <a:rPr lang="en-GB" dirty="0" smtClean="0"/>
              <a:t>&amp; </a:t>
            </a:r>
            <a:r>
              <a:rPr lang="en-GB" dirty="0"/>
              <a:t>accounting costs</a:t>
            </a:r>
            <a:endParaRPr lang="en-NZ" b="1" i="1" dirty="0"/>
          </a:p>
          <a:p>
            <a:r>
              <a:rPr lang="en-GB" dirty="0" smtClean="0"/>
              <a:t>Companies </a:t>
            </a:r>
            <a:r>
              <a:rPr lang="en-GB" dirty="0"/>
              <a:t>can be expensive </a:t>
            </a:r>
            <a:r>
              <a:rPr lang="en-GB" dirty="0" smtClean="0"/>
              <a:t>&amp; </a:t>
            </a:r>
            <a:r>
              <a:rPr lang="en-GB" dirty="0"/>
              <a:t>cumbersome to wind up, </a:t>
            </a:r>
            <a:r>
              <a:rPr lang="en-GB" dirty="0" smtClean="0"/>
              <a:t>&amp; </a:t>
            </a:r>
            <a:r>
              <a:rPr lang="en-GB" dirty="0"/>
              <a:t>at times taxation problems can occur</a:t>
            </a:r>
            <a:endParaRPr lang="en-NZ" b="1" i="1" dirty="0"/>
          </a:p>
          <a:p>
            <a:endParaRPr lang="en-NZ" dirty="0"/>
          </a:p>
        </p:txBody>
      </p:sp>
    </p:spTree>
    <p:extLst>
      <p:ext uri="{BB962C8B-B14F-4D97-AF65-F5344CB8AC3E}">
        <p14:creationId xmlns:p14="http://schemas.microsoft.com/office/powerpoint/2010/main" val="2493852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Not for profit </a:t>
            </a:r>
            <a:r>
              <a:rPr lang="en-NZ" dirty="0" smtClean="0"/>
              <a:t>organisations (NFP)</a:t>
            </a:r>
            <a:endParaRPr lang="en-NZ" dirty="0"/>
          </a:p>
        </p:txBody>
      </p:sp>
      <p:sp>
        <p:nvSpPr>
          <p:cNvPr id="3" name="Content Placeholder 2"/>
          <p:cNvSpPr>
            <a:spLocks noGrp="1"/>
          </p:cNvSpPr>
          <p:nvPr>
            <p:ph idx="1"/>
          </p:nvPr>
        </p:nvSpPr>
        <p:spPr/>
        <p:txBody>
          <a:bodyPr>
            <a:normAutofit lnSpcReduction="10000"/>
          </a:bodyPr>
          <a:lstStyle/>
          <a:p>
            <a:pPr marL="0" indent="0">
              <a:buNone/>
            </a:pPr>
            <a:r>
              <a:rPr lang="en-NZ" dirty="0"/>
              <a:t>A non-profit organisation is any society, association or organisation (incorporated or not):</a:t>
            </a:r>
          </a:p>
          <a:p>
            <a:pPr lvl="0"/>
            <a:r>
              <a:rPr lang="en-NZ" dirty="0"/>
              <a:t>T</a:t>
            </a:r>
            <a:r>
              <a:rPr lang="en-NZ" dirty="0" smtClean="0"/>
              <a:t>hat </a:t>
            </a:r>
            <a:r>
              <a:rPr lang="en-NZ" dirty="0"/>
              <a:t>is not carried on for the profit or gain of any member, </a:t>
            </a:r>
            <a:r>
              <a:rPr lang="en-NZ" dirty="0" smtClean="0"/>
              <a:t>&amp;</a:t>
            </a:r>
            <a:endParaRPr lang="en-NZ" dirty="0"/>
          </a:p>
          <a:p>
            <a:pPr lvl="0"/>
            <a:r>
              <a:rPr lang="en-NZ" dirty="0"/>
              <a:t>Whose rules do not allow money, property or any other benefit to be distributed to any of its members.</a:t>
            </a:r>
          </a:p>
          <a:p>
            <a:pPr lvl="0" fontAlgn="base"/>
            <a:r>
              <a:rPr lang="en-NZ" dirty="0"/>
              <a:t>Organised, to the extent that it can be separately identified,</a:t>
            </a:r>
          </a:p>
          <a:p>
            <a:pPr lvl="0" fontAlgn="base"/>
            <a:r>
              <a:rPr lang="en-NZ" dirty="0" smtClean="0"/>
              <a:t>Does not </a:t>
            </a:r>
            <a:r>
              <a:rPr lang="en-NZ" dirty="0"/>
              <a:t>distribute any surplus that may be generated to those who own or control it,</a:t>
            </a:r>
          </a:p>
          <a:p>
            <a:pPr lvl="0" fontAlgn="base"/>
            <a:r>
              <a:rPr lang="en-NZ" dirty="0"/>
              <a:t>Institutionally separate from government (that is, private), i.e. NGO’s</a:t>
            </a:r>
          </a:p>
          <a:p>
            <a:pPr lvl="0" fontAlgn="base"/>
            <a:r>
              <a:rPr lang="en-NZ" dirty="0"/>
              <a:t>Self-governing (that is, in control of its own destiny), </a:t>
            </a:r>
            <a:r>
              <a:rPr lang="en-NZ" dirty="0" smtClean="0"/>
              <a:t>&amp;</a:t>
            </a:r>
            <a:endParaRPr lang="en-NZ" dirty="0"/>
          </a:p>
          <a:p>
            <a:pPr lvl="0" fontAlgn="base"/>
            <a:r>
              <a:rPr lang="en-NZ" dirty="0"/>
              <a:t>Non-compulsory (that is, membership </a:t>
            </a:r>
            <a:r>
              <a:rPr lang="en-NZ" dirty="0" smtClean="0"/>
              <a:t>&amp; </a:t>
            </a:r>
            <a:r>
              <a:rPr lang="en-NZ" dirty="0"/>
              <a:t>participation are voluntary).</a:t>
            </a:r>
          </a:p>
          <a:p>
            <a:endParaRPr lang="en-NZ" dirty="0"/>
          </a:p>
        </p:txBody>
      </p:sp>
    </p:spTree>
    <p:extLst>
      <p:ext uri="{BB962C8B-B14F-4D97-AF65-F5344CB8AC3E}">
        <p14:creationId xmlns:p14="http://schemas.microsoft.com/office/powerpoint/2010/main" val="36583078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809898"/>
            <a:ext cx="10820400" cy="5408788"/>
          </a:xfrm>
        </p:spPr>
        <p:txBody>
          <a:bodyPr>
            <a:normAutofit lnSpcReduction="10000"/>
          </a:bodyPr>
          <a:lstStyle/>
          <a:p>
            <a:pPr fontAlgn="base"/>
            <a:r>
              <a:rPr lang="en-NZ" dirty="0"/>
              <a:t>Examples of NFP organisations: </a:t>
            </a:r>
          </a:p>
          <a:p>
            <a:pPr lvl="1" fontAlgn="base"/>
            <a:r>
              <a:rPr lang="en-NZ" dirty="0" err="1"/>
              <a:t>Starship</a:t>
            </a:r>
            <a:r>
              <a:rPr lang="en-NZ" dirty="0"/>
              <a:t> Hospital</a:t>
            </a:r>
          </a:p>
          <a:p>
            <a:pPr lvl="1" fontAlgn="base"/>
            <a:r>
              <a:rPr lang="en-NZ" dirty="0"/>
              <a:t>The Yellow Eyed Penguin Trust</a:t>
            </a:r>
          </a:p>
          <a:p>
            <a:pPr lvl="1" fontAlgn="base"/>
            <a:r>
              <a:rPr lang="en-NZ" dirty="0" err="1"/>
              <a:t>Unicef</a:t>
            </a:r>
            <a:r>
              <a:rPr lang="en-NZ" dirty="0"/>
              <a:t> NZ</a:t>
            </a:r>
          </a:p>
          <a:p>
            <a:pPr lvl="1" fontAlgn="base"/>
            <a:r>
              <a:rPr lang="en-NZ" dirty="0"/>
              <a:t>Women’s Refuge</a:t>
            </a:r>
          </a:p>
          <a:p>
            <a:pPr lvl="1" fontAlgn="base"/>
            <a:r>
              <a:rPr lang="en-NZ" dirty="0"/>
              <a:t>40 Hour Famine</a:t>
            </a:r>
          </a:p>
          <a:p>
            <a:pPr lvl="1" fontAlgn="base"/>
            <a:r>
              <a:rPr lang="en-NZ" dirty="0"/>
              <a:t>Heart Foundation</a:t>
            </a:r>
          </a:p>
          <a:p>
            <a:pPr fontAlgn="base"/>
            <a:r>
              <a:rPr lang="en-NZ" dirty="0"/>
              <a:t>The main practical difference between a charity </a:t>
            </a:r>
            <a:r>
              <a:rPr lang="en-NZ" dirty="0" smtClean="0"/>
              <a:t>&amp; </a:t>
            </a:r>
            <a:r>
              <a:rPr lang="en-NZ" dirty="0"/>
              <a:t>a non-profit organisation is found in tax administration.  While charities registered with the Charities Commission are automatically tax-exempt, non-profit organisations are not necessarily:</a:t>
            </a:r>
          </a:p>
          <a:p>
            <a:pPr fontAlgn="base"/>
            <a:r>
              <a:rPr lang="en-NZ" dirty="0" smtClean="0"/>
              <a:t>Charities </a:t>
            </a:r>
            <a:r>
              <a:rPr lang="en-NZ" dirty="0"/>
              <a:t>are also NFP </a:t>
            </a:r>
            <a:r>
              <a:rPr lang="en-NZ" dirty="0" smtClean="0"/>
              <a:t>&amp; </a:t>
            </a:r>
            <a:r>
              <a:rPr lang="en-NZ" dirty="0"/>
              <a:t>charitable purposes include:</a:t>
            </a:r>
          </a:p>
          <a:p>
            <a:pPr lvl="1" fontAlgn="base"/>
            <a:r>
              <a:rPr lang="en-NZ" dirty="0"/>
              <a:t>the relief of poverty,</a:t>
            </a:r>
          </a:p>
          <a:p>
            <a:pPr lvl="1" fontAlgn="base"/>
            <a:r>
              <a:rPr lang="en-NZ" dirty="0"/>
              <a:t>the advancement of education,</a:t>
            </a:r>
          </a:p>
          <a:p>
            <a:pPr lvl="1" fontAlgn="base"/>
            <a:r>
              <a:rPr lang="en-NZ" dirty="0"/>
              <a:t>the advancement of religion, </a:t>
            </a:r>
            <a:r>
              <a:rPr lang="en-NZ" dirty="0" smtClean="0"/>
              <a:t>&amp;</a:t>
            </a:r>
            <a:endParaRPr lang="en-NZ" dirty="0"/>
          </a:p>
          <a:p>
            <a:pPr lvl="1" fontAlgn="base"/>
            <a:r>
              <a:rPr lang="en-NZ" dirty="0"/>
              <a:t>Activities for the benefit of the community.</a:t>
            </a:r>
          </a:p>
          <a:p>
            <a:endParaRPr lang="en-NZ" dirty="0"/>
          </a:p>
        </p:txBody>
      </p:sp>
    </p:spTree>
    <p:extLst>
      <p:ext uri="{BB962C8B-B14F-4D97-AF65-F5344CB8AC3E}">
        <p14:creationId xmlns:p14="http://schemas.microsoft.com/office/powerpoint/2010/main" val="18849147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53144"/>
            <a:ext cx="10820400" cy="5565542"/>
          </a:xfrm>
        </p:spPr>
        <p:txBody>
          <a:bodyPr>
            <a:normAutofit/>
          </a:bodyPr>
          <a:lstStyle/>
          <a:p>
            <a:pPr marL="0" indent="0" fontAlgn="base">
              <a:buNone/>
            </a:pPr>
            <a:r>
              <a:rPr lang="en-NZ" u="sng" dirty="0"/>
              <a:t>Advantages of an NFP org:</a:t>
            </a:r>
            <a:endParaRPr lang="en-NZ" dirty="0"/>
          </a:p>
          <a:p>
            <a:pPr fontAlgn="base"/>
            <a:r>
              <a:rPr lang="en-NZ" dirty="0" smtClean="0"/>
              <a:t>Are </a:t>
            </a:r>
            <a:r>
              <a:rPr lang="en-NZ" dirty="0"/>
              <a:t>(partly) exempt from income tax, although an application in writing must be made to obtain this exemption</a:t>
            </a:r>
          </a:p>
          <a:p>
            <a:pPr lvl="0" fontAlgn="base"/>
            <a:r>
              <a:rPr lang="en-NZ" dirty="0"/>
              <a:t>Earnings can be cycled back into the business to improve it. </a:t>
            </a:r>
          </a:p>
          <a:p>
            <a:pPr lvl="0" fontAlgn="base"/>
            <a:r>
              <a:rPr lang="en-NZ" dirty="0"/>
              <a:t>Contributors to NFP organisations receive a tax deductible benefit.</a:t>
            </a:r>
          </a:p>
          <a:p>
            <a:pPr marL="0" indent="0" fontAlgn="base">
              <a:buNone/>
            </a:pPr>
            <a:r>
              <a:rPr lang="en-NZ" u="sng" dirty="0" smtClean="0"/>
              <a:t>Disadvantages </a:t>
            </a:r>
            <a:r>
              <a:rPr lang="en-NZ" u="sng" dirty="0"/>
              <a:t>of non-profit organizations?</a:t>
            </a:r>
            <a:endParaRPr lang="en-NZ" dirty="0"/>
          </a:p>
          <a:p>
            <a:pPr lvl="0" fontAlgn="base"/>
            <a:r>
              <a:rPr lang="en-NZ" dirty="0"/>
              <a:t>Limitations- the organization must be devoted to charitable, religious, educational, scientific or literary pursuits or be organized to test for public safety, foster national or international amateur sports or prevent cruelty to children or animals. </a:t>
            </a:r>
            <a:endParaRPr lang="en-NZ" dirty="0" smtClean="0"/>
          </a:p>
          <a:p>
            <a:pPr lvl="0" fontAlgn="base"/>
            <a:r>
              <a:rPr lang="en-NZ" u="sng" dirty="0" smtClean="0"/>
              <a:t>Charitable </a:t>
            </a:r>
            <a:r>
              <a:rPr lang="en-NZ" dirty="0"/>
              <a:t>has been further defined to include relief for disadvantaged or underprivileged persons, advancing religion, education or science, preservation of monuments </a:t>
            </a:r>
            <a:r>
              <a:rPr lang="en-NZ" dirty="0" smtClean="0"/>
              <a:t>&amp; </a:t>
            </a:r>
            <a:r>
              <a:rPr lang="en-NZ" dirty="0"/>
              <a:t>public spaces, elimination of discrimination, advancement of human </a:t>
            </a:r>
            <a:r>
              <a:rPr lang="en-NZ" dirty="0" smtClean="0"/>
              <a:t>&amp; </a:t>
            </a:r>
            <a:r>
              <a:rPr lang="en-NZ" dirty="0"/>
              <a:t>civil rights </a:t>
            </a:r>
            <a:r>
              <a:rPr lang="en-NZ" dirty="0" smtClean="0"/>
              <a:t>&amp; </a:t>
            </a:r>
            <a:r>
              <a:rPr lang="en-NZ" dirty="0"/>
              <a:t>promoting a healthy community.</a:t>
            </a:r>
          </a:p>
          <a:p>
            <a:r>
              <a:rPr lang="en-NZ" dirty="0"/>
              <a:t>All other rules around employment, i.e. employee tax etc. still apply. </a:t>
            </a:r>
          </a:p>
        </p:txBody>
      </p:sp>
    </p:spTree>
    <p:extLst>
      <p:ext uri="{BB962C8B-B14F-4D97-AF65-F5344CB8AC3E}">
        <p14:creationId xmlns:p14="http://schemas.microsoft.com/office/powerpoint/2010/main" val="33241588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Trust</a:t>
            </a:r>
            <a:endParaRPr lang="en-NZ" dirty="0"/>
          </a:p>
        </p:txBody>
      </p:sp>
      <p:sp>
        <p:nvSpPr>
          <p:cNvPr id="3" name="Content Placeholder 2"/>
          <p:cNvSpPr>
            <a:spLocks noGrp="1"/>
          </p:cNvSpPr>
          <p:nvPr>
            <p:ph idx="1"/>
          </p:nvPr>
        </p:nvSpPr>
        <p:spPr/>
        <p:txBody>
          <a:bodyPr>
            <a:normAutofit/>
          </a:bodyPr>
          <a:lstStyle/>
          <a:p>
            <a:r>
              <a:rPr lang="en-GB" dirty="0"/>
              <a:t>A trust is a separate entity for legal </a:t>
            </a:r>
            <a:r>
              <a:rPr lang="en-GB" dirty="0" smtClean="0"/>
              <a:t>&amp; </a:t>
            </a:r>
            <a:r>
              <a:rPr lang="en-GB" dirty="0"/>
              <a:t>tax purposes, </a:t>
            </a:r>
            <a:r>
              <a:rPr lang="en-GB" dirty="0" smtClean="0"/>
              <a:t>&amp; </a:t>
            </a:r>
            <a:r>
              <a:rPr lang="en-GB" dirty="0"/>
              <a:t>is established by a trust deed.  The trust deed is similar in principle, to a company constitution.</a:t>
            </a:r>
            <a:endParaRPr lang="en-NZ" dirty="0"/>
          </a:p>
          <a:p>
            <a:r>
              <a:rPr lang="en-GB" dirty="0" smtClean="0"/>
              <a:t>The </a:t>
            </a:r>
            <a:r>
              <a:rPr lang="en-GB" dirty="0"/>
              <a:t>Trust Deed outlines who the trustees </a:t>
            </a:r>
            <a:r>
              <a:rPr lang="en-GB" dirty="0" smtClean="0"/>
              <a:t>&amp; </a:t>
            </a:r>
            <a:r>
              <a:rPr lang="en-GB" dirty="0"/>
              <a:t>the beneficiaries are, the name of the trust, how long the trust will operate, how the trust property will be invested, </a:t>
            </a:r>
            <a:r>
              <a:rPr lang="en-GB" dirty="0" smtClean="0"/>
              <a:t>&amp; </a:t>
            </a:r>
            <a:r>
              <a:rPr lang="en-GB" dirty="0"/>
              <a:t>the rules that are to apply to the trust.</a:t>
            </a:r>
            <a:endParaRPr lang="en-NZ" dirty="0"/>
          </a:p>
          <a:p>
            <a:r>
              <a:rPr lang="en-GB" dirty="0" smtClean="0"/>
              <a:t>The </a:t>
            </a:r>
            <a:r>
              <a:rPr lang="en-GB" dirty="0"/>
              <a:t>Deed also normally has a clause giving someone the power to appoint new trustees.  (Because over time, trustees may retire or die).</a:t>
            </a:r>
            <a:endParaRPr lang="en-NZ" dirty="0"/>
          </a:p>
          <a:p>
            <a:r>
              <a:rPr lang="en-GB" dirty="0" smtClean="0"/>
              <a:t>A </a:t>
            </a:r>
            <a:r>
              <a:rPr lang="en-GB" dirty="0"/>
              <a:t>discretionary trust is one in which trustees have the power, (discretion), to pick </a:t>
            </a:r>
            <a:r>
              <a:rPr lang="en-GB" dirty="0" smtClean="0"/>
              <a:t>&amp; </a:t>
            </a:r>
            <a:r>
              <a:rPr lang="en-GB" dirty="0"/>
              <a:t>choose among many beneficiaries, each time they make a decision to distribute money or property from the trust property.  The beneficiaries only have a right to be considered in respect of any such distribution.</a:t>
            </a:r>
            <a:endParaRPr lang="en-NZ" dirty="0"/>
          </a:p>
          <a:p>
            <a:endParaRPr lang="en-NZ" dirty="0"/>
          </a:p>
        </p:txBody>
      </p:sp>
    </p:spTree>
    <p:extLst>
      <p:ext uri="{BB962C8B-B14F-4D97-AF65-F5344CB8AC3E}">
        <p14:creationId xmlns:p14="http://schemas.microsoft.com/office/powerpoint/2010/main" val="7727765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031966"/>
            <a:ext cx="10820400" cy="5186719"/>
          </a:xfrm>
        </p:spPr>
        <p:txBody>
          <a:bodyPr/>
          <a:lstStyle/>
          <a:p>
            <a:pPr marL="0" indent="0">
              <a:buNone/>
            </a:pPr>
            <a:r>
              <a:rPr lang="en-GB" dirty="0"/>
              <a:t>A trust comprises four components;</a:t>
            </a:r>
            <a:endParaRPr lang="en-NZ" dirty="0"/>
          </a:p>
          <a:p>
            <a:pPr lvl="0"/>
            <a:r>
              <a:rPr lang="en-GB" b="1" i="1" dirty="0"/>
              <a:t>The </a:t>
            </a:r>
            <a:r>
              <a:rPr lang="en-GB" b="1" i="1" dirty="0" smtClean="0"/>
              <a:t>Settlor</a:t>
            </a:r>
            <a:r>
              <a:rPr lang="en-GB" dirty="0"/>
              <a:t> </a:t>
            </a:r>
            <a:r>
              <a:rPr lang="en-GB" dirty="0" smtClean="0"/>
              <a:t>- A </a:t>
            </a:r>
            <a:r>
              <a:rPr lang="en-GB" dirty="0"/>
              <a:t>settlor must be appointed, who is effectively the person settling the trust </a:t>
            </a:r>
            <a:r>
              <a:rPr lang="en-GB" dirty="0" smtClean="0"/>
              <a:t>&amp; </a:t>
            </a:r>
            <a:r>
              <a:rPr lang="en-GB" dirty="0"/>
              <a:t>who decides what goes in the trust deed.  The settlor appoints trustees, (usually a minimum of 2), to hold the trust fund on behalf of beneficiaries</a:t>
            </a:r>
            <a:r>
              <a:rPr lang="en-GB" dirty="0" smtClean="0"/>
              <a:t>.</a:t>
            </a:r>
          </a:p>
          <a:p>
            <a:r>
              <a:rPr lang="en-GB" b="1" i="1" dirty="0"/>
              <a:t>The Trust </a:t>
            </a:r>
            <a:r>
              <a:rPr lang="en-GB" b="1" i="1" dirty="0" smtClean="0"/>
              <a:t>Property - </a:t>
            </a:r>
            <a:r>
              <a:rPr lang="en-GB" dirty="0" smtClean="0"/>
              <a:t>This </a:t>
            </a:r>
            <a:r>
              <a:rPr lang="en-GB" dirty="0"/>
              <a:t>is the property owned by the trust.  It can take any form whether </a:t>
            </a:r>
            <a:r>
              <a:rPr lang="en-GB" dirty="0" smtClean="0"/>
              <a:t>land, </a:t>
            </a:r>
            <a:r>
              <a:rPr lang="en-GB" dirty="0"/>
              <a:t>cash, shares, vehicles, or any other form of property whose ownership can be transferred.</a:t>
            </a:r>
            <a:endParaRPr lang="en-NZ" dirty="0"/>
          </a:p>
          <a:p>
            <a:r>
              <a:rPr lang="en-GB" b="1" i="1" dirty="0"/>
              <a:t>The </a:t>
            </a:r>
            <a:r>
              <a:rPr lang="en-GB" b="1" i="1" dirty="0" smtClean="0"/>
              <a:t>Trustees - </a:t>
            </a:r>
            <a:r>
              <a:rPr lang="en-GB" dirty="0" smtClean="0"/>
              <a:t>The </a:t>
            </a:r>
            <a:r>
              <a:rPr lang="en-GB" dirty="0"/>
              <a:t>persons who hold </a:t>
            </a:r>
            <a:r>
              <a:rPr lang="en-GB" dirty="0" smtClean="0"/>
              <a:t>&amp; </a:t>
            </a:r>
            <a:r>
              <a:rPr lang="en-GB" dirty="0"/>
              <a:t>control the trust property.  Legal title to all trust property is in the trustees’ names.</a:t>
            </a:r>
            <a:endParaRPr lang="en-NZ" dirty="0"/>
          </a:p>
          <a:p>
            <a:r>
              <a:rPr lang="en-GB" b="1" i="1" dirty="0"/>
              <a:t>The </a:t>
            </a:r>
            <a:r>
              <a:rPr lang="en-GB" b="1" i="1" dirty="0" smtClean="0"/>
              <a:t>Beneficiaries - </a:t>
            </a:r>
            <a:r>
              <a:rPr lang="en-GB" dirty="0" smtClean="0"/>
              <a:t>These </a:t>
            </a:r>
            <a:r>
              <a:rPr lang="en-GB" dirty="0"/>
              <a:t>are the persons for whose benefit the trust is established by the settlor </a:t>
            </a:r>
            <a:r>
              <a:rPr lang="en-GB" dirty="0" smtClean="0"/>
              <a:t>&amp; </a:t>
            </a:r>
            <a:r>
              <a:rPr lang="en-GB" dirty="0"/>
              <a:t>managed by the trustee.  The beneficiaries have certain rights in relation to the trust </a:t>
            </a:r>
            <a:r>
              <a:rPr lang="en-GB" dirty="0" smtClean="0"/>
              <a:t>&amp; </a:t>
            </a:r>
            <a:r>
              <a:rPr lang="en-GB" dirty="0"/>
              <a:t>trustees. The beneficiaries can be anyone you wish; normally yourself, your spouse, children, </a:t>
            </a:r>
            <a:r>
              <a:rPr lang="en-GB" dirty="0" smtClean="0"/>
              <a:t>&amp; </a:t>
            </a:r>
            <a:r>
              <a:rPr lang="en-GB" dirty="0"/>
              <a:t>any such people or organisation you choose</a:t>
            </a:r>
            <a:r>
              <a:rPr lang="en-GB" dirty="0" smtClean="0"/>
              <a:t>.</a:t>
            </a:r>
            <a:endParaRPr lang="en-NZ" dirty="0"/>
          </a:p>
          <a:p>
            <a:endParaRPr lang="en-NZ" dirty="0"/>
          </a:p>
        </p:txBody>
      </p:sp>
    </p:spTree>
    <p:extLst>
      <p:ext uri="{BB962C8B-B14F-4D97-AF65-F5344CB8AC3E}">
        <p14:creationId xmlns:p14="http://schemas.microsoft.com/office/powerpoint/2010/main" val="20981189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Types of </a:t>
            </a:r>
            <a:r>
              <a:rPr lang="en-GB" dirty="0" smtClean="0"/>
              <a:t>trust</a:t>
            </a:r>
            <a:endParaRPr lang="en-NZ" dirty="0"/>
          </a:p>
        </p:txBody>
      </p:sp>
      <p:sp>
        <p:nvSpPr>
          <p:cNvPr id="3" name="Content Placeholder 2"/>
          <p:cNvSpPr>
            <a:spLocks noGrp="1"/>
          </p:cNvSpPr>
          <p:nvPr>
            <p:ph idx="1"/>
          </p:nvPr>
        </p:nvSpPr>
        <p:spPr/>
        <p:txBody>
          <a:bodyPr>
            <a:normAutofit/>
          </a:bodyPr>
          <a:lstStyle/>
          <a:p>
            <a:pPr marL="457200" lvl="0" indent="-457200">
              <a:buFont typeface="+mj-lt"/>
              <a:buAutoNum type="arabicPeriod"/>
            </a:pPr>
            <a:r>
              <a:rPr lang="en-GB" dirty="0" smtClean="0"/>
              <a:t>Joint</a:t>
            </a:r>
            <a:endParaRPr lang="en-NZ" dirty="0"/>
          </a:p>
          <a:p>
            <a:pPr marL="0" indent="0">
              <a:buNone/>
            </a:pPr>
            <a:r>
              <a:rPr lang="en-GB" dirty="0" smtClean="0"/>
              <a:t>A </a:t>
            </a:r>
            <a:r>
              <a:rPr lang="en-GB" b="1" dirty="0"/>
              <a:t>joint family trust </a:t>
            </a:r>
            <a:r>
              <a:rPr lang="en-GB" dirty="0"/>
              <a:t>is where both partners settle their assets into one trust.  They both become trustees usually with another independent.  Both partners hold the power of appointment </a:t>
            </a:r>
            <a:r>
              <a:rPr lang="en-GB" dirty="0" smtClean="0"/>
              <a:t>&amp; </a:t>
            </a:r>
            <a:r>
              <a:rPr lang="en-GB" dirty="0"/>
              <a:t>are preferred beneficiaries.  The beneficiaries are:</a:t>
            </a:r>
            <a:endParaRPr lang="en-NZ" dirty="0"/>
          </a:p>
          <a:p>
            <a:pPr lvl="1"/>
            <a:r>
              <a:rPr lang="en-GB" dirty="0"/>
              <a:t>The couple</a:t>
            </a:r>
            <a:endParaRPr lang="en-NZ" dirty="0"/>
          </a:p>
          <a:p>
            <a:pPr lvl="1"/>
            <a:r>
              <a:rPr lang="en-GB" dirty="0"/>
              <a:t>Their children</a:t>
            </a:r>
            <a:endParaRPr lang="en-NZ" dirty="0"/>
          </a:p>
          <a:p>
            <a:pPr lvl="1"/>
            <a:r>
              <a:rPr lang="en-GB" dirty="0"/>
              <a:t>Their grandchildren</a:t>
            </a:r>
            <a:endParaRPr lang="en-NZ" dirty="0"/>
          </a:p>
          <a:p>
            <a:pPr lvl="1"/>
            <a:r>
              <a:rPr lang="en-GB" dirty="0"/>
              <a:t>Trusts for any other of the above</a:t>
            </a:r>
            <a:endParaRPr lang="en-NZ" dirty="0"/>
          </a:p>
          <a:p>
            <a:pPr lvl="1"/>
            <a:r>
              <a:rPr lang="en-GB" dirty="0"/>
              <a:t>Others if named</a:t>
            </a:r>
            <a:r>
              <a:rPr lang="en-GB" dirty="0" smtClean="0"/>
              <a:t>.</a:t>
            </a:r>
          </a:p>
          <a:p>
            <a:pPr marL="457200" indent="-457200">
              <a:buFont typeface="+mj-lt"/>
              <a:buAutoNum type="arabicPeriod" startAt="2"/>
            </a:pPr>
            <a:r>
              <a:rPr lang="en-GB" dirty="0"/>
              <a:t>A modern parallel trust is where each </a:t>
            </a:r>
            <a:r>
              <a:rPr lang="en-GB" dirty="0" smtClean="0"/>
              <a:t>person settles </a:t>
            </a:r>
            <a:r>
              <a:rPr lang="en-GB" dirty="0"/>
              <a:t>a separate trust.</a:t>
            </a:r>
            <a:endParaRPr lang="en-NZ" dirty="0"/>
          </a:p>
          <a:p>
            <a:pPr marL="457200" lvl="1" indent="0">
              <a:buNone/>
            </a:pPr>
            <a:endParaRPr lang="en-NZ" sz="2200" dirty="0"/>
          </a:p>
          <a:p>
            <a:pPr marL="0" indent="0">
              <a:buNone/>
            </a:pPr>
            <a:endParaRPr lang="en-NZ" dirty="0"/>
          </a:p>
        </p:txBody>
      </p:sp>
    </p:spTree>
    <p:extLst>
      <p:ext uri="{BB962C8B-B14F-4D97-AF65-F5344CB8AC3E}">
        <p14:creationId xmlns:p14="http://schemas.microsoft.com/office/powerpoint/2010/main" val="20321834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Advantages of trust</a:t>
            </a:r>
            <a:endParaRPr lang="en-NZ" dirty="0"/>
          </a:p>
        </p:txBody>
      </p:sp>
      <p:sp>
        <p:nvSpPr>
          <p:cNvPr id="3" name="Content Placeholder 2"/>
          <p:cNvSpPr>
            <a:spLocks noGrp="1"/>
          </p:cNvSpPr>
          <p:nvPr>
            <p:ph idx="1"/>
          </p:nvPr>
        </p:nvSpPr>
        <p:spPr>
          <a:xfrm>
            <a:off x="685800" y="2194560"/>
            <a:ext cx="10820400" cy="4153989"/>
          </a:xfrm>
        </p:spPr>
        <p:txBody>
          <a:bodyPr>
            <a:normAutofit fontScale="77500" lnSpcReduction="20000"/>
          </a:bodyPr>
          <a:lstStyle/>
          <a:p>
            <a:pPr lvl="0"/>
            <a:r>
              <a:rPr lang="en-GB" dirty="0"/>
              <a:t>Taxation</a:t>
            </a:r>
            <a:r>
              <a:rPr lang="en-GB" i="1" dirty="0"/>
              <a:t>.</a:t>
            </a:r>
            <a:r>
              <a:rPr lang="en-GB" dirty="0"/>
              <a:t>  Trusts are perhaps the most effective of estate planning tools, due to their flexibility and the nature of their taxation treatment.  Trustees income is taxed at a flat rate of 33%.  Income allocated to beneficiaries is generally included in their individual tax returns, and taxed at the individuals own rate.</a:t>
            </a:r>
            <a:endParaRPr lang="en-NZ" dirty="0"/>
          </a:p>
          <a:p>
            <a:r>
              <a:rPr lang="en-GB" dirty="0" smtClean="0"/>
              <a:t>The </a:t>
            </a:r>
            <a:r>
              <a:rPr lang="en-GB" dirty="0"/>
              <a:t>setting up of a discretionary family trust and the subsequent transfer of assets to that trust through an on-going gifting program, can assist the individual to meet the objectives of estate planning.</a:t>
            </a:r>
            <a:endParaRPr lang="en-NZ" dirty="0"/>
          </a:p>
          <a:p>
            <a:r>
              <a:rPr lang="en-GB" dirty="0" smtClean="0"/>
              <a:t>Protection </a:t>
            </a:r>
            <a:r>
              <a:rPr lang="en-GB" dirty="0"/>
              <a:t>of assets from Government policies such as; rest home subsidies, death duties, superannuation surcharges, etc., can be effectively achieved.  Asset ownership can be transferred from an individual’s own right into a family trust.  </a:t>
            </a:r>
            <a:endParaRPr lang="en-NZ" dirty="0"/>
          </a:p>
          <a:p>
            <a:r>
              <a:rPr lang="en-GB" dirty="0" smtClean="0"/>
              <a:t>Protecting </a:t>
            </a:r>
            <a:r>
              <a:rPr lang="en-GB" dirty="0"/>
              <a:t>your assets against matrimonial property claims, including that of a future spouse or partner, and also the interests of your children against claims by their spouses.  (Trust assets do not form part of an individual personal matrimonial property).</a:t>
            </a:r>
            <a:endParaRPr lang="en-NZ" dirty="0"/>
          </a:p>
          <a:p>
            <a:r>
              <a:rPr lang="en-GB" dirty="0" smtClean="0"/>
              <a:t>Trusts </a:t>
            </a:r>
            <a:r>
              <a:rPr lang="en-GB" dirty="0"/>
              <a:t>are widely used in conjunction with Wills, as this allows more flexibility in the protection of assets upon death.</a:t>
            </a:r>
            <a:endParaRPr lang="en-NZ" dirty="0"/>
          </a:p>
          <a:p>
            <a:r>
              <a:rPr lang="en-GB" dirty="0" smtClean="0"/>
              <a:t>Special </a:t>
            </a:r>
            <a:r>
              <a:rPr lang="en-GB" dirty="0"/>
              <a:t>arrangements can be put into place for second marriages and stepchildren.</a:t>
            </a:r>
            <a:endParaRPr lang="en-NZ" dirty="0"/>
          </a:p>
          <a:p>
            <a:r>
              <a:rPr lang="en-GB" dirty="0" smtClean="0"/>
              <a:t>If </a:t>
            </a:r>
            <a:r>
              <a:rPr lang="en-GB" dirty="0"/>
              <a:t>death duties, or some form of capital gains tax is introduced in the future, a trust is likely to offer some protection</a:t>
            </a:r>
            <a:r>
              <a:rPr lang="en-GB" dirty="0" smtClean="0"/>
              <a:t>.</a:t>
            </a:r>
            <a:endParaRPr lang="en-NZ" dirty="0"/>
          </a:p>
        </p:txBody>
      </p:sp>
    </p:spTree>
    <p:extLst>
      <p:ext uri="{BB962C8B-B14F-4D97-AF65-F5344CB8AC3E}">
        <p14:creationId xmlns:p14="http://schemas.microsoft.com/office/powerpoint/2010/main" val="41733446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Disadvantages of trust</a:t>
            </a:r>
            <a:endParaRPr lang="en-NZ" dirty="0"/>
          </a:p>
        </p:txBody>
      </p:sp>
      <p:sp>
        <p:nvSpPr>
          <p:cNvPr id="3" name="Content Placeholder 2"/>
          <p:cNvSpPr>
            <a:spLocks noGrp="1"/>
          </p:cNvSpPr>
          <p:nvPr>
            <p:ph idx="1"/>
          </p:nvPr>
        </p:nvSpPr>
        <p:spPr/>
        <p:txBody>
          <a:bodyPr>
            <a:normAutofit lnSpcReduction="10000"/>
          </a:bodyPr>
          <a:lstStyle/>
          <a:p>
            <a:pPr lvl="0"/>
            <a:r>
              <a:rPr lang="en-GB" dirty="0"/>
              <a:t>Setting up costs. Extra compliance costs and time.</a:t>
            </a:r>
            <a:endParaRPr lang="en-NZ" dirty="0"/>
          </a:p>
          <a:p>
            <a:r>
              <a:rPr lang="en-GB" dirty="0" smtClean="0"/>
              <a:t>A </a:t>
            </a:r>
            <a:r>
              <a:rPr lang="en-GB" dirty="0"/>
              <a:t>trust is similar to a company.  After the formation of a trust there will be ongoing maintenance required, i.e. Regular meetings of trustees to oversee the ongoing management of the trust property; the keeping of detailed minutes, records, and accounts; separate tax returns for the trust and for infant beneficiaries of the trust.</a:t>
            </a:r>
            <a:endParaRPr lang="en-NZ" dirty="0"/>
          </a:p>
          <a:p>
            <a:pPr lvl="0"/>
            <a:r>
              <a:rPr lang="en-GB" dirty="0"/>
              <a:t>Increased accountancy fees.  (Financial accounts and extra taxation work).</a:t>
            </a:r>
            <a:endParaRPr lang="en-NZ" dirty="0"/>
          </a:p>
          <a:p>
            <a:r>
              <a:rPr lang="en-GB" dirty="0" smtClean="0"/>
              <a:t>The </a:t>
            </a:r>
            <a:r>
              <a:rPr lang="en-GB" dirty="0"/>
              <a:t>winding up of a Trust should be done with expert legal advice to avoid undesirable taxation consequences.</a:t>
            </a:r>
            <a:endParaRPr lang="en-NZ" dirty="0"/>
          </a:p>
          <a:p>
            <a:r>
              <a:rPr lang="en-GB" dirty="0" smtClean="0"/>
              <a:t>Assets </a:t>
            </a:r>
            <a:r>
              <a:rPr lang="en-GB" dirty="0"/>
              <a:t>transferred into a Family Trust no longer form part of any matrimonial property agreement.</a:t>
            </a:r>
            <a:endParaRPr lang="en-NZ" dirty="0"/>
          </a:p>
          <a:p>
            <a:pPr lvl="0"/>
            <a:r>
              <a:rPr lang="en-GB" dirty="0" smtClean="0"/>
              <a:t>Often </a:t>
            </a:r>
            <a:r>
              <a:rPr lang="en-GB" dirty="0"/>
              <a:t>difficult to understand.</a:t>
            </a:r>
            <a:endParaRPr lang="en-NZ" dirty="0"/>
          </a:p>
          <a:p>
            <a:endParaRPr lang="en-NZ" dirty="0"/>
          </a:p>
        </p:txBody>
      </p:sp>
    </p:spTree>
    <p:extLst>
      <p:ext uri="{BB962C8B-B14F-4D97-AF65-F5344CB8AC3E}">
        <p14:creationId xmlns:p14="http://schemas.microsoft.com/office/powerpoint/2010/main" val="7375830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Maori Agribusiness </a:t>
            </a:r>
          </a:p>
        </p:txBody>
      </p:sp>
      <p:sp>
        <p:nvSpPr>
          <p:cNvPr id="3" name="Content Placeholder 2"/>
          <p:cNvSpPr>
            <a:spLocks noGrp="1"/>
          </p:cNvSpPr>
          <p:nvPr>
            <p:ph idx="1"/>
          </p:nvPr>
        </p:nvSpPr>
        <p:spPr/>
        <p:txBody>
          <a:bodyPr>
            <a:normAutofit fontScale="92500" lnSpcReduction="10000"/>
          </a:bodyPr>
          <a:lstStyle/>
          <a:p>
            <a:pPr lvl="0"/>
            <a:r>
              <a:rPr lang="en-NZ" sz="2400" dirty="0"/>
              <a:t>Go through PPT on Maori </a:t>
            </a:r>
            <a:r>
              <a:rPr lang="en-NZ" sz="2400" dirty="0" smtClean="0"/>
              <a:t>Agribusiness. </a:t>
            </a:r>
            <a:endParaRPr lang="en-NZ" sz="3600" dirty="0"/>
          </a:p>
          <a:p>
            <a:pPr lvl="0"/>
            <a:r>
              <a:rPr lang="en-NZ" sz="2400" dirty="0"/>
              <a:t>Watch - The agricultural growth strategy of a Taranaki Maori Incorporation</a:t>
            </a:r>
            <a:r>
              <a:rPr lang="en-NZ" sz="2800" dirty="0"/>
              <a:t> </a:t>
            </a:r>
            <a:r>
              <a:rPr lang="en-NZ" sz="1800" u="sng" dirty="0"/>
              <a:t>https://www.ruraldelivery.net.nz/stories/PKW-Incorporation</a:t>
            </a:r>
            <a:endParaRPr lang="en-NZ" sz="3600" dirty="0"/>
          </a:p>
          <a:p>
            <a:pPr lvl="0"/>
            <a:r>
              <a:rPr lang="en-NZ" sz="2400" dirty="0"/>
              <a:t>Read articles. </a:t>
            </a:r>
            <a:endParaRPr lang="en-NZ" sz="3600" dirty="0"/>
          </a:p>
          <a:p>
            <a:pPr lvl="1"/>
            <a:r>
              <a:rPr lang="en-NZ" dirty="0" smtClean="0"/>
              <a:t>A </a:t>
            </a:r>
            <a:r>
              <a:rPr lang="en-NZ" dirty="0"/>
              <a:t>brief look at Maori </a:t>
            </a:r>
            <a:r>
              <a:rPr lang="en-NZ" dirty="0" smtClean="0"/>
              <a:t>Agribusiness. </a:t>
            </a:r>
            <a:endParaRPr lang="en-NZ" sz="3200" dirty="0"/>
          </a:p>
          <a:p>
            <a:pPr lvl="1"/>
            <a:r>
              <a:rPr lang="en-NZ" dirty="0"/>
              <a:t>Strong leadership key in farming’s corporation’s success. </a:t>
            </a:r>
            <a:endParaRPr lang="en-NZ" sz="3200" dirty="0"/>
          </a:p>
          <a:p>
            <a:pPr lvl="1"/>
            <a:r>
              <a:rPr lang="en-NZ" dirty="0"/>
              <a:t>Maori shareholder and stakeholder relations. </a:t>
            </a:r>
            <a:endParaRPr lang="en-NZ" sz="3200" dirty="0"/>
          </a:p>
          <a:p>
            <a:pPr lvl="1"/>
            <a:r>
              <a:rPr lang="en-NZ" dirty="0"/>
              <a:t>Big force of Maori farming takes spiritual approach to the land &amp; environment </a:t>
            </a:r>
            <a:r>
              <a:rPr lang="en-NZ" sz="1600" u="sng" dirty="0">
                <a:hlinkClick r:id="rId2"/>
              </a:rPr>
              <a:t>http://bit.ly/2stT54U</a:t>
            </a:r>
            <a:endParaRPr lang="en-NZ" sz="3200" dirty="0"/>
          </a:p>
          <a:p>
            <a:pPr lvl="1"/>
            <a:r>
              <a:rPr lang="en-NZ" dirty="0" smtClean="0"/>
              <a:t>Kaitiakitanga</a:t>
            </a:r>
            <a:endParaRPr lang="en-NZ" sz="3200" dirty="0"/>
          </a:p>
          <a:p>
            <a:pPr lvl="1"/>
            <a:r>
              <a:rPr lang="en-NZ" dirty="0" smtClean="0"/>
              <a:t>The </a:t>
            </a:r>
            <a:r>
              <a:rPr lang="en-NZ" dirty="0"/>
              <a:t>role of trustees and what to look </a:t>
            </a:r>
            <a:r>
              <a:rPr lang="en-NZ" dirty="0" smtClean="0"/>
              <a:t>for </a:t>
            </a:r>
            <a:r>
              <a:rPr lang="en-NZ" sz="1600" u="sng" dirty="0">
                <a:hlinkClick r:id="rId3"/>
              </a:rPr>
              <a:t>http://bit.ly/2AKTGaI</a:t>
            </a:r>
            <a:endParaRPr lang="en-NZ" sz="3200" dirty="0"/>
          </a:p>
          <a:p>
            <a:pPr lvl="1"/>
            <a:r>
              <a:rPr lang="en-NZ" dirty="0"/>
              <a:t>Maori farm operation is big business </a:t>
            </a:r>
            <a:r>
              <a:rPr lang="en-NZ" sz="1600" u="sng" dirty="0">
                <a:hlinkClick r:id="rId4"/>
              </a:rPr>
              <a:t>http://bit.ly/2nn88xe</a:t>
            </a:r>
            <a:r>
              <a:rPr lang="en-NZ" sz="1600" u="sng" dirty="0"/>
              <a:t> </a:t>
            </a:r>
            <a:endParaRPr lang="en-NZ" sz="3200" dirty="0"/>
          </a:p>
          <a:p>
            <a:pPr lvl="1"/>
            <a:r>
              <a:rPr lang="en-NZ" sz="2100" dirty="0"/>
              <a:t>What's Waikato-Tainui's role in helping Huntly? </a:t>
            </a:r>
            <a:r>
              <a:rPr lang="en-NZ" sz="1800" u="sng" dirty="0">
                <a:hlinkClick r:id="rId5"/>
              </a:rPr>
              <a:t>https://bit.ly/2uIq0IK</a:t>
            </a:r>
            <a:endParaRPr lang="en-NZ" dirty="0"/>
          </a:p>
        </p:txBody>
      </p:sp>
    </p:spTree>
    <p:extLst>
      <p:ext uri="{BB962C8B-B14F-4D97-AF65-F5344CB8AC3E}">
        <p14:creationId xmlns:p14="http://schemas.microsoft.com/office/powerpoint/2010/main" val="2172470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Ownership Structures</a:t>
            </a:r>
            <a:endParaRPr lang="en-NZ" dirty="0"/>
          </a:p>
        </p:txBody>
      </p:sp>
      <p:sp>
        <p:nvSpPr>
          <p:cNvPr id="3" name="Content Placeholder 2"/>
          <p:cNvSpPr>
            <a:spLocks noGrp="1"/>
          </p:cNvSpPr>
          <p:nvPr>
            <p:ph idx="1"/>
          </p:nvPr>
        </p:nvSpPr>
        <p:spPr/>
        <p:txBody>
          <a:bodyPr>
            <a:normAutofit fontScale="92500" lnSpcReduction="10000"/>
          </a:bodyPr>
          <a:lstStyle/>
          <a:p>
            <a:pPr marL="0" lvl="0" indent="0">
              <a:buNone/>
            </a:pPr>
            <a:r>
              <a:rPr lang="en-NZ" dirty="0" smtClean="0"/>
              <a:t>Some examples of ownership structures are;</a:t>
            </a:r>
          </a:p>
          <a:p>
            <a:pPr lvl="0"/>
            <a:r>
              <a:rPr lang="en-NZ" dirty="0" smtClean="0"/>
              <a:t>trading </a:t>
            </a:r>
            <a:r>
              <a:rPr lang="en-NZ" dirty="0"/>
              <a:t>trusts e.g. family, iwi, charitable, corporate. </a:t>
            </a:r>
          </a:p>
          <a:p>
            <a:pPr lvl="0"/>
            <a:r>
              <a:rPr lang="en-NZ" dirty="0"/>
              <a:t>co-operatives, </a:t>
            </a:r>
          </a:p>
          <a:p>
            <a:pPr lvl="0"/>
            <a:r>
              <a:rPr lang="en-NZ" dirty="0"/>
              <a:t>Maori </a:t>
            </a:r>
            <a:r>
              <a:rPr lang="en-NZ" dirty="0" smtClean="0"/>
              <a:t>land </a:t>
            </a:r>
            <a:r>
              <a:rPr lang="en-NZ" dirty="0"/>
              <a:t>trusts, </a:t>
            </a:r>
          </a:p>
          <a:p>
            <a:pPr lvl="0"/>
            <a:r>
              <a:rPr lang="en-NZ" dirty="0"/>
              <a:t>sole trader</a:t>
            </a:r>
          </a:p>
          <a:p>
            <a:pPr lvl="0"/>
            <a:r>
              <a:rPr lang="en-NZ" dirty="0"/>
              <a:t>partnerships</a:t>
            </a:r>
          </a:p>
          <a:p>
            <a:pPr lvl="0"/>
            <a:r>
              <a:rPr lang="en-NZ" dirty="0"/>
              <a:t>limited liability company</a:t>
            </a:r>
          </a:p>
          <a:p>
            <a:pPr lvl="0"/>
            <a:r>
              <a:rPr lang="en-NZ" dirty="0"/>
              <a:t>non-profit organisations</a:t>
            </a:r>
          </a:p>
          <a:p>
            <a:r>
              <a:rPr lang="en-NZ" dirty="0"/>
              <a:t>Maori Incorporation </a:t>
            </a:r>
            <a:endParaRPr lang="en-NZ" dirty="0" smtClean="0"/>
          </a:p>
          <a:p>
            <a:pPr marL="0" indent="0">
              <a:buNone/>
            </a:pPr>
            <a:r>
              <a:rPr lang="en-NZ" dirty="0"/>
              <a:t>Watch </a:t>
            </a:r>
            <a:r>
              <a:rPr lang="en-NZ" dirty="0">
                <a:hlinkClick r:id="rId2"/>
              </a:rPr>
              <a:t>https://</a:t>
            </a:r>
            <a:r>
              <a:rPr lang="en-NZ" dirty="0" smtClean="0">
                <a:hlinkClick r:id="rId2"/>
              </a:rPr>
              <a:t>www.ruraldelivery.net.nz/stories/Wi-Pere-Trust</a:t>
            </a:r>
            <a:r>
              <a:rPr lang="en-NZ" dirty="0" smtClean="0"/>
              <a:t> as an example of a family trading trust. </a:t>
            </a:r>
            <a:endParaRPr lang="en-NZ" dirty="0"/>
          </a:p>
        </p:txBody>
      </p:sp>
    </p:spTree>
    <p:extLst>
      <p:ext uri="{BB962C8B-B14F-4D97-AF65-F5344CB8AC3E}">
        <p14:creationId xmlns:p14="http://schemas.microsoft.com/office/powerpoint/2010/main" val="29645196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5394" y="764373"/>
            <a:ext cx="10800806" cy="1293028"/>
          </a:xfrm>
        </p:spPr>
        <p:txBody>
          <a:bodyPr/>
          <a:lstStyle/>
          <a:p>
            <a:r>
              <a:rPr lang="en-NZ" dirty="0"/>
              <a:t>Māori Land Trusts &amp; </a:t>
            </a:r>
            <a:r>
              <a:rPr lang="en-NZ" dirty="0" smtClean="0"/>
              <a:t>Incorporations</a:t>
            </a:r>
            <a:endParaRPr lang="en-NZ" dirty="0"/>
          </a:p>
        </p:txBody>
      </p:sp>
      <p:sp>
        <p:nvSpPr>
          <p:cNvPr id="3" name="Content Placeholder 2"/>
          <p:cNvSpPr>
            <a:spLocks noGrp="1"/>
          </p:cNvSpPr>
          <p:nvPr>
            <p:ph sz="quarter" idx="13"/>
          </p:nvPr>
        </p:nvSpPr>
        <p:spPr>
          <a:xfrm>
            <a:off x="952963" y="2057401"/>
            <a:ext cx="10363826" cy="4095482"/>
          </a:xfrm>
        </p:spPr>
        <p:txBody>
          <a:bodyPr>
            <a:normAutofit fontScale="92500"/>
          </a:bodyPr>
          <a:lstStyle/>
          <a:p>
            <a:pPr marL="0" indent="0">
              <a:buNone/>
            </a:pPr>
            <a:r>
              <a:rPr lang="en-NZ" cap="none" dirty="0" smtClean="0"/>
              <a:t>Able to create a range of structures to hold Māori land shares or manage Māori land blocks.</a:t>
            </a:r>
          </a:p>
          <a:p>
            <a:pPr marL="457200" indent="-457200">
              <a:buFont typeface="+mj-lt"/>
              <a:buAutoNum type="arabicPeriod"/>
            </a:pPr>
            <a:r>
              <a:rPr lang="en-NZ" b="1" cap="none" dirty="0" smtClean="0"/>
              <a:t>Share based trusts </a:t>
            </a:r>
            <a:r>
              <a:rPr lang="en-NZ" cap="none" dirty="0" smtClean="0"/>
              <a:t>hold shares in multiple owned or solely owned Māori land blocks and include:</a:t>
            </a:r>
          </a:p>
          <a:p>
            <a:r>
              <a:rPr lang="en-NZ" cap="none" dirty="0" smtClean="0"/>
              <a:t>Whānau Trust - </a:t>
            </a:r>
            <a:r>
              <a:rPr lang="en-NZ" cap="none" dirty="0"/>
              <a:t>a family orientated trust </a:t>
            </a:r>
          </a:p>
          <a:p>
            <a:r>
              <a:rPr lang="en-NZ" cap="none" dirty="0"/>
              <a:t>Kaitiaki Trust - A kaitiaki trust can be established to hold shares in Māori land, Māori Incorporations, general land or any personal property for a person who:</a:t>
            </a:r>
          </a:p>
          <a:p>
            <a:pPr lvl="1"/>
            <a:r>
              <a:rPr lang="en-NZ" sz="1600" cap="none" dirty="0"/>
              <a:t>is a minor (under the age of 20)</a:t>
            </a:r>
          </a:p>
          <a:p>
            <a:pPr lvl="1"/>
            <a:r>
              <a:rPr lang="en-NZ" sz="1600" cap="none" dirty="0"/>
              <a:t>is serving a period of imprisonment</a:t>
            </a:r>
          </a:p>
          <a:p>
            <a:pPr lvl="1"/>
            <a:r>
              <a:rPr lang="en-NZ" sz="1600" cap="none" dirty="0"/>
              <a:t>by reason of their age or mental or physical disablement is unable to manage their own affairs.</a:t>
            </a:r>
          </a:p>
          <a:p>
            <a:r>
              <a:rPr lang="en-NZ" cap="none" dirty="0" err="1" smtClean="0"/>
              <a:t>Putea</a:t>
            </a:r>
            <a:r>
              <a:rPr lang="en-NZ" cap="none" dirty="0" smtClean="0"/>
              <a:t> Trust - </a:t>
            </a:r>
            <a:r>
              <a:rPr lang="en-NZ" sz="1800" cap="none" dirty="0" smtClean="0"/>
              <a:t>a </a:t>
            </a:r>
            <a:r>
              <a:rPr lang="en-NZ" sz="1800" cap="none" dirty="0"/>
              <a:t>special type of trust that allows different owners of small and uneconomic shares to pool their land interests together for the benefit of their wider whānau and descendants</a:t>
            </a:r>
            <a:r>
              <a:rPr lang="en-NZ" sz="1800" cap="none" dirty="0" smtClean="0"/>
              <a:t>.</a:t>
            </a:r>
            <a:endParaRPr lang="en-NZ" dirty="0"/>
          </a:p>
        </p:txBody>
      </p:sp>
    </p:spTree>
    <p:extLst>
      <p:ext uri="{BB962C8B-B14F-4D97-AF65-F5344CB8AC3E}">
        <p14:creationId xmlns:p14="http://schemas.microsoft.com/office/powerpoint/2010/main" val="9126219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13774" y="1210614"/>
            <a:ext cx="10363826" cy="4842456"/>
          </a:xfrm>
        </p:spPr>
        <p:txBody>
          <a:bodyPr>
            <a:normAutofit fontScale="92500" lnSpcReduction="10000"/>
          </a:bodyPr>
          <a:lstStyle/>
          <a:p>
            <a:pPr marL="457200" indent="-457200">
              <a:buFont typeface="+mj-lt"/>
              <a:buAutoNum type="arabicPeriod" startAt="2"/>
            </a:pPr>
            <a:r>
              <a:rPr lang="en-NZ" b="1" cap="none" dirty="0" smtClean="0"/>
              <a:t>Land based trusts </a:t>
            </a:r>
            <a:r>
              <a:rPr lang="en-NZ" cap="none" dirty="0" smtClean="0"/>
              <a:t>manage Māori land blocks on behalf of land owners and include:</a:t>
            </a:r>
          </a:p>
          <a:p>
            <a:r>
              <a:rPr lang="en-NZ" cap="none" dirty="0"/>
              <a:t>Ahu Whenua Trust - An Ahu Whenua trust is a common land trust. It is designed to promote the use and administration of one or more Māori land blocks or general land owned by Māori on behalf of its owners.</a:t>
            </a:r>
          </a:p>
          <a:p>
            <a:r>
              <a:rPr lang="en-NZ" cap="none" dirty="0"/>
              <a:t>Whenua </a:t>
            </a:r>
            <a:r>
              <a:rPr lang="en-NZ" cap="none" dirty="0" err="1"/>
              <a:t>Tōpū</a:t>
            </a:r>
            <a:r>
              <a:rPr lang="en-NZ" cap="none" dirty="0"/>
              <a:t> Trust </a:t>
            </a:r>
            <a:r>
              <a:rPr lang="en-NZ" sz="2100" cap="none" dirty="0"/>
              <a:t>- A Whenua </a:t>
            </a:r>
            <a:r>
              <a:rPr lang="en-NZ" sz="2100" cap="none" dirty="0" err="1"/>
              <a:t>Tōpū</a:t>
            </a:r>
            <a:r>
              <a:rPr lang="en-NZ" sz="2100" cap="none" dirty="0"/>
              <a:t> trust is a special type of land trust which is established over land that is to be held for community purposes or for a </a:t>
            </a:r>
            <a:r>
              <a:rPr lang="en-NZ" sz="2100" cap="none" dirty="0" err="1"/>
              <a:t>hapū</a:t>
            </a:r>
            <a:r>
              <a:rPr lang="en-NZ" sz="2100" cap="none" dirty="0"/>
              <a:t> or </a:t>
            </a:r>
            <a:r>
              <a:rPr lang="en-NZ" sz="2100" cap="none" dirty="0" smtClean="0"/>
              <a:t>iwi.  This </a:t>
            </a:r>
            <a:r>
              <a:rPr lang="en-NZ" sz="2100" cap="none" dirty="0"/>
              <a:t>type of trust is designed to receive former public works land or other community properties and to promote its use and administration for the benefit of the descendants of the original owners, for the </a:t>
            </a:r>
            <a:r>
              <a:rPr lang="en-NZ" sz="2100" cap="none" dirty="0" err="1"/>
              <a:t>hapū</a:t>
            </a:r>
            <a:r>
              <a:rPr lang="en-NZ" sz="2100" cap="none" dirty="0"/>
              <a:t> or iwi in the area or for any Māori community purposes.</a:t>
            </a:r>
          </a:p>
          <a:p>
            <a:r>
              <a:rPr lang="en-NZ" cap="none" dirty="0" smtClean="0"/>
              <a:t>Māori Reservation </a:t>
            </a:r>
            <a:r>
              <a:rPr lang="en-NZ" sz="2100" cap="none" dirty="0"/>
              <a:t>- </a:t>
            </a:r>
            <a:r>
              <a:rPr lang="en-NZ" sz="2100" cap="none" dirty="0" smtClean="0"/>
              <a:t>is </a:t>
            </a:r>
            <a:r>
              <a:rPr lang="en-NZ" sz="2100" cap="none" dirty="0"/>
              <a:t>a very specific type of trust which sets aside (reserves) Māori land or general land for a very specific community purpose, which can include any one or a combination of the following: </a:t>
            </a:r>
            <a:r>
              <a:rPr lang="en-NZ" sz="2100" cap="none" dirty="0" err="1"/>
              <a:t>Marae</a:t>
            </a:r>
            <a:r>
              <a:rPr lang="en-NZ" sz="2100" cap="none" dirty="0"/>
              <a:t>, </a:t>
            </a:r>
            <a:r>
              <a:rPr lang="en-NZ" sz="2100" cap="none" dirty="0" err="1"/>
              <a:t>Urupā</a:t>
            </a:r>
            <a:r>
              <a:rPr lang="en-NZ" sz="2100" cap="none" dirty="0"/>
              <a:t>, </a:t>
            </a:r>
            <a:r>
              <a:rPr lang="en-NZ" sz="2100" cap="none" dirty="0" err="1"/>
              <a:t>Wāhi</a:t>
            </a:r>
            <a:r>
              <a:rPr lang="en-NZ" sz="2100" cap="none" dirty="0"/>
              <a:t> </a:t>
            </a:r>
            <a:r>
              <a:rPr lang="en-NZ" sz="2100" cap="none" dirty="0" err="1"/>
              <a:t>tapu</a:t>
            </a:r>
            <a:r>
              <a:rPr lang="en-NZ" sz="2100" cap="none" dirty="0"/>
              <a:t>, </a:t>
            </a:r>
            <a:r>
              <a:rPr lang="en-NZ" sz="2100" cap="none" dirty="0" err="1"/>
              <a:t>Papakāinga</a:t>
            </a:r>
            <a:r>
              <a:rPr lang="en-NZ" sz="2100" cap="none" dirty="0"/>
              <a:t>, </a:t>
            </a:r>
            <a:r>
              <a:rPr lang="en-NZ" sz="2100" cap="none" dirty="0" err="1"/>
              <a:t>Kaumātua</a:t>
            </a:r>
            <a:r>
              <a:rPr lang="en-NZ" sz="2100" cap="none" dirty="0"/>
              <a:t> Housing, Spring, well or other water reserve, Catchment area or other source of a water supply, Place of cultural, historical or scenic interest, Meeting place, Landing place, Fishing ground, Recreational ground, Conservation reserve, Timber reserve</a:t>
            </a:r>
            <a:r>
              <a:rPr lang="en-NZ" sz="2100" cap="none" dirty="0" smtClean="0"/>
              <a:t>.</a:t>
            </a:r>
            <a:endParaRPr lang="en-NZ" cap="none" dirty="0" smtClean="0"/>
          </a:p>
          <a:p>
            <a:pPr marL="457200" indent="-457200">
              <a:buFont typeface="+mj-lt"/>
              <a:buAutoNum type="arabicPeriod" startAt="2"/>
            </a:pPr>
            <a:endParaRPr lang="en-NZ" cap="none" dirty="0"/>
          </a:p>
        </p:txBody>
      </p:sp>
    </p:spTree>
    <p:extLst>
      <p:ext uri="{BB962C8B-B14F-4D97-AF65-F5344CB8AC3E}">
        <p14:creationId xmlns:p14="http://schemas.microsoft.com/office/powerpoint/2010/main" val="32680926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13774" y="1120462"/>
            <a:ext cx="10363826" cy="4971245"/>
          </a:xfrm>
        </p:spPr>
        <p:txBody>
          <a:bodyPr>
            <a:normAutofit lnSpcReduction="10000"/>
          </a:bodyPr>
          <a:lstStyle/>
          <a:p>
            <a:r>
              <a:rPr lang="en-NZ" sz="2400" cap="none" dirty="0"/>
              <a:t>A land based </a:t>
            </a:r>
            <a:r>
              <a:rPr lang="en-NZ" sz="2400" cap="none" dirty="0" smtClean="0"/>
              <a:t>ownership structure </a:t>
            </a:r>
            <a:r>
              <a:rPr lang="en-NZ" sz="2400" cap="none" dirty="0"/>
              <a:t>is a company established over Māori land with shareholders:</a:t>
            </a:r>
          </a:p>
          <a:p>
            <a:pPr marL="457200" indent="-457200">
              <a:buFont typeface="+mj-lt"/>
              <a:buAutoNum type="arabicPeriod" startAt="3"/>
            </a:pPr>
            <a:r>
              <a:rPr lang="en-NZ" sz="2100" b="1" cap="none" dirty="0"/>
              <a:t>Māori Incorporation </a:t>
            </a:r>
            <a:r>
              <a:rPr lang="en-NZ" sz="2400" cap="none" dirty="0" smtClean="0"/>
              <a:t>- similar </a:t>
            </a:r>
            <a:r>
              <a:rPr lang="en-NZ" sz="2400" cap="none" dirty="0"/>
              <a:t>to a company and can be established over any Māori land</a:t>
            </a:r>
            <a:r>
              <a:rPr lang="en-NZ" sz="2400" cap="none" dirty="0" smtClean="0"/>
              <a:t>.</a:t>
            </a:r>
          </a:p>
          <a:p>
            <a:pPr lvl="1"/>
            <a:r>
              <a:rPr lang="en-NZ" sz="2200" cap="none" dirty="0"/>
              <a:t>has all the powers of a limited liability company</a:t>
            </a:r>
          </a:p>
          <a:p>
            <a:pPr lvl="1"/>
            <a:r>
              <a:rPr lang="en-NZ" sz="2200" cap="none" dirty="0"/>
              <a:t>becomes the legal owner of any lands or assets vested in it</a:t>
            </a:r>
          </a:p>
          <a:p>
            <a:pPr lvl="1"/>
            <a:r>
              <a:rPr lang="en-NZ" sz="2200" cap="none" dirty="0"/>
              <a:t>has a Committee of Management who are elected by a meeting of shareholders</a:t>
            </a:r>
          </a:p>
          <a:p>
            <a:pPr lvl="1"/>
            <a:r>
              <a:rPr lang="en-NZ" sz="2200" cap="none" dirty="0"/>
              <a:t>has shareholders, who own shares in the Incorporation, rather than in any individual block</a:t>
            </a:r>
          </a:p>
          <a:p>
            <a:pPr lvl="1"/>
            <a:r>
              <a:rPr lang="en-NZ" sz="2200" cap="none" dirty="0"/>
              <a:t>maintains its own list of shareholders (we do not have ownership information for an Incorporation)</a:t>
            </a:r>
          </a:p>
          <a:p>
            <a:pPr lvl="1"/>
            <a:r>
              <a:rPr lang="en-NZ" sz="2200" cap="none" dirty="0"/>
              <a:t>may stipulate a minimum shareholding for shares</a:t>
            </a:r>
          </a:p>
          <a:p>
            <a:pPr lvl="1"/>
            <a:r>
              <a:rPr lang="en-NZ" sz="2200" cap="none" dirty="0"/>
              <a:t>can declare dividends and manage its own unclaimed dividends</a:t>
            </a:r>
          </a:p>
          <a:p>
            <a:pPr lvl="1"/>
            <a:r>
              <a:rPr lang="en-NZ" sz="2200" cap="none" dirty="0"/>
              <a:t>is governed by the Māori Incorporations Constitution Regulations 1994.</a:t>
            </a:r>
          </a:p>
          <a:p>
            <a:endParaRPr lang="en-NZ" sz="2200" cap="none" dirty="0"/>
          </a:p>
          <a:p>
            <a:endParaRPr lang="en-NZ" cap="none" dirty="0" smtClean="0"/>
          </a:p>
          <a:p>
            <a:pPr lvl="1"/>
            <a:endParaRPr lang="en-NZ" cap="none" dirty="0"/>
          </a:p>
        </p:txBody>
      </p:sp>
    </p:spTree>
    <p:extLst>
      <p:ext uri="{BB962C8B-B14F-4D97-AF65-F5344CB8AC3E}">
        <p14:creationId xmlns:p14="http://schemas.microsoft.com/office/powerpoint/2010/main" val="40339565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764373"/>
            <a:ext cx="10592426" cy="1293028"/>
          </a:xfrm>
        </p:spPr>
        <p:txBody>
          <a:bodyPr>
            <a:normAutofit/>
          </a:bodyPr>
          <a:lstStyle/>
          <a:p>
            <a:r>
              <a:rPr lang="en-NZ" cap="none" dirty="0"/>
              <a:t>The benefits of </a:t>
            </a:r>
            <a:r>
              <a:rPr lang="en-NZ" cap="none" dirty="0" smtClean="0"/>
              <a:t>Maori Incorporation</a:t>
            </a:r>
            <a:endParaRPr lang="en-NZ" dirty="0"/>
          </a:p>
        </p:txBody>
      </p:sp>
      <p:sp>
        <p:nvSpPr>
          <p:cNvPr id="3" name="Content Placeholder 2"/>
          <p:cNvSpPr>
            <a:spLocks noGrp="1"/>
          </p:cNvSpPr>
          <p:nvPr>
            <p:ph sz="quarter" idx="13"/>
          </p:nvPr>
        </p:nvSpPr>
        <p:spPr/>
        <p:txBody>
          <a:bodyPr>
            <a:normAutofit/>
          </a:bodyPr>
          <a:lstStyle/>
          <a:p>
            <a:r>
              <a:rPr lang="en-NZ" cap="none" dirty="0" smtClean="0"/>
              <a:t>ability </a:t>
            </a:r>
            <a:r>
              <a:rPr lang="en-NZ" cap="none" dirty="0"/>
              <a:t>to establish and run commercial operations for maximum financial benefit to the shareholders</a:t>
            </a:r>
          </a:p>
          <a:p>
            <a:r>
              <a:rPr lang="en-NZ" cap="none" dirty="0"/>
              <a:t>the application of a corporate model to the management of Māori land</a:t>
            </a:r>
          </a:p>
          <a:p>
            <a:r>
              <a:rPr lang="en-NZ" cap="none" dirty="0"/>
              <a:t>autonomy from the normal Māori Land Court practices that apply to normal trusts</a:t>
            </a:r>
          </a:p>
          <a:p>
            <a:r>
              <a:rPr lang="en-NZ" cap="none" dirty="0"/>
              <a:t>voting and resolutions affecting an incorporation are done on the basis of the number of shares you have, rather than the number of votes received.</a:t>
            </a:r>
          </a:p>
          <a:p>
            <a:endParaRPr lang="en-NZ" dirty="0"/>
          </a:p>
        </p:txBody>
      </p:sp>
    </p:spTree>
    <p:extLst>
      <p:ext uri="{BB962C8B-B14F-4D97-AF65-F5344CB8AC3E}">
        <p14:creationId xmlns:p14="http://schemas.microsoft.com/office/powerpoint/2010/main" val="32828283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Cooperative</a:t>
            </a:r>
          </a:p>
        </p:txBody>
      </p:sp>
      <p:sp>
        <p:nvSpPr>
          <p:cNvPr id="3" name="Content Placeholder 2"/>
          <p:cNvSpPr>
            <a:spLocks noGrp="1"/>
          </p:cNvSpPr>
          <p:nvPr>
            <p:ph sz="quarter" idx="13"/>
          </p:nvPr>
        </p:nvSpPr>
        <p:spPr/>
        <p:txBody>
          <a:bodyPr>
            <a:normAutofit fontScale="92500" lnSpcReduction="10000"/>
          </a:bodyPr>
          <a:lstStyle/>
          <a:p>
            <a:pPr marL="457200" indent="-457200">
              <a:buFont typeface="+mj-lt"/>
              <a:buAutoNum type="arabicPeriod"/>
            </a:pPr>
            <a:r>
              <a:rPr lang="en-NZ" dirty="0"/>
              <a:t>Do cooperative video worksheet watching the selected video clips. </a:t>
            </a:r>
            <a:endParaRPr lang="en-NZ" dirty="0" smtClean="0"/>
          </a:p>
          <a:p>
            <a:pPr marL="457200" indent="-457200">
              <a:buFont typeface="+mj-lt"/>
              <a:buAutoNum type="arabicPeriod"/>
            </a:pPr>
            <a:r>
              <a:rPr lang="en-NZ" dirty="0"/>
              <a:t>Watch video on a cooperative Atkins Ranch.  </a:t>
            </a:r>
            <a:r>
              <a:rPr lang="en-NZ" u="sng" dirty="0"/>
              <a:t>https://www.ruraldelivery.net.nz/stories/Atkins-Ranch</a:t>
            </a:r>
            <a:endParaRPr lang="en-NZ" dirty="0"/>
          </a:p>
          <a:p>
            <a:pPr marL="457200" lvl="0" indent="-457200">
              <a:buFont typeface="+mj-lt"/>
              <a:buAutoNum type="arabicPeriod"/>
            </a:pPr>
            <a:r>
              <a:rPr lang="en-NZ" dirty="0" smtClean="0"/>
              <a:t>Add </a:t>
            </a:r>
            <a:r>
              <a:rPr lang="en-NZ" dirty="0"/>
              <a:t>appropriate pictures to the article “What do we mean by a co-operative?” Publish on Google Classroom. </a:t>
            </a:r>
          </a:p>
          <a:p>
            <a:pPr marL="457200" lvl="0" indent="-457200">
              <a:buFont typeface="+mj-lt"/>
              <a:buAutoNum type="arabicPeriod"/>
            </a:pPr>
            <a:r>
              <a:rPr lang="en-NZ" dirty="0"/>
              <a:t>Discuss why co-operatives operate under these 7 principles using Co-operative Principles.  </a:t>
            </a:r>
          </a:p>
          <a:p>
            <a:pPr marL="457200" indent="-457200">
              <a:buFont typeface="+mj-lt"/>
              <a:buAutoNum type="arabicPeriod"/>
            </a:pPr>
            <a:r>
              <a:rPr lang="en-NZ" dirty="0"/>
              <a:t>Understand where NZ co-operatives have come from using the Background to Co-operatives &amp; Information on NZ Co-operatives articles</a:t>
            </a:r>
            <a:r>
              <a:rPr lang="en-NZ" dirty="0" smtClean="0"/>
              <a:t>.</a:t>
            </a:r>
          </a:p>
          <a:p>
            <a:pPr marL="457200" indent="-457200">
              <a:buFont typeface="+mj-lt"/>
              <a:buAutoNum type="arabicPeriod"/>
            </a:pPr>
            <a:r>
              <a:rPr lang="en-NZ" dirty="0" smtClean="0"/>
              <a:t>Do the </a:t>
            </a:r>
            <a:r>
              <a:rPr lang="en-NZ" dirty="0"/>
              <a:t>Cooperative Article </a:t>
            </a:r>
            <a:r>
              <a:rPr lang="en-NZ" dirty="0" smtClean="0"/>
              <a:t>worksheet.</a:t>
            </a:r>
            <a:endParaRPr lang="en-NZ" dirty="0"/>
          </a:p>
          <a:p>
            <a:endParaRPr lang="en-NZ" dirty="0"/>
          </a:p>
        </p:txBody>
      </p:sp>
    </p:spTree>
    <p:extLst>
      <p:ext uri="{BB962C8B-B14F-4D97-AF65-F5344CB8AC3E}">
        <p14:creationId xmlns:p14="http://schemas.microsoft.com/office/powerpoint/2010/main" val="39777872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Cooperative</a:t>
            </a:r>
            <a:endParaRPr lang="en-NZ" dirty="0"/>
          </a:p>
        </p:txBody>
      </p:sp>
      <p:sp>
        <p:nvSpPr>
          <p:cNvPr id="3" name="Content Placeholder 2"/>
          <p:cNvSpPr>
            <a:spLocks noGrp="1"/>
          </p:cNvSpPr>
          <p:nvPr>
            <p:ph sz="quarter" idx="13"/>
          </p:nvPr>
        </p:nvSpPr>
        <p:spPr/>
        <p:txBody>
          <a:bodyPr/>
          <a:lstStyle/>
          <a:p>
            <a:r>
              <a:rPr lang="en-NZ" dirty="0"/>
              <a:t>A co-operative business is owned and democratically controlled by its shareholder/members.</a:t>
            </a:r>
            <a:br>
              <a:rPr lang="en-NZ" dirty="0"/>
            </a:br>
            <a:r>
              <a:rPr lang="en-NZ" dirty="0"/>
              <a:t>People (or entities) involved in a co-operative business choose to work together to achieve business goals that may not be possible or as easily achieved through individual or separate effort.</a:t>
            </a:r>
            <a:br>
              <a:rPr lang="en-NZ" dirty="0"/>
            </a:br>
            <a:r>
              <a:rPr lang="en-NZ" dirty="0"/>
              <a:t>The shareholders/members contribute the prime capital for the business and share in the profits of the business in proportion to their participation: the greater the participation, the larger the proportion of profits.</a:t>
            </a:r>
          </a:p>
          <a:p>
            <a:endParaRPr lang="en-NZ" dirty="0"/>
          </a:p>
        </p:txBody>
      </p:sp>
    </p:spTree>
    <p:extLst>
      <p:ext uri="{BB962C8B-B14F-4D97-AF65-F5344CB8AC3E}">
        <p14:creationId xmlns:p14="http://schemas.microsoft.com/office/powerpoint/2010/main" val="26142154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Cooperative</a:t>
            </a:r>
            <a:r>
              <a:rPr lang="en-NZ" dirty="0"/>
              <a:t> </a:t>
            </a:r>
            <a:r>
              <a:rPr lang="en-NZ" dirty="0" smtClean="0"/>
              <a:t> principles </a:t>
            </a:r>
            <a:endParaRPr lang="en-NZ" dirty="0"/>
          </a:p>
        </p:txBody>
      </p:sp>
      <p:sp>
        <p:nvSpPr>
          <p:cNvPr id="3" name="Content Placeholder 2"/>
          <p:cNvSpPr>
            <a:spLocks noGrp="1"/>
          </p:cNvSpPr>
          <p:nvPr>
            <p:ph sz="quarter" idx="13"/>
          </p:nvPr>
        </p:nvSpPr>
        <p:spPr/>
        <p:txBody>
          <a:bodyPr/>
          <a:lstStyle/>
          <a:p>
            <a:pPr marL="0" indent="0">
              <a:buNone/>
            </a:pPr>
            <a:r>
              <a:rPr lang="en-NZ" dirty="0"/>
              <a:t>Fundamental principles under which they operate are;</a:t>
            </a:r>
          </a:p>
          <a:p>
            <a:pPr lvl="0"/>
            <a:r>
              <a:rPr lang="en-NZ" dirty="0"/>
              <a:t>Voluntary and open membership</a:t>
            </a:r>
          </a:p>
          <a:p>
            <a:pPr lvl="0"/>
            <a:r>
              <a:rPr lang="en-NZ" dirty="0"/>
              <a:t>Democratic member control</a:t>
            </a:r>
          </a:p>
          <a:p>
            <a:pPr lvl="0"/>
            <a:r>
              <a:rPr lang="en-NZ" dirty="0"/>
              <a:t>Equal economic participation by members</a:t>
            </a:r>
          </a:p>
          <a:p>
            <a:pPr lvl="0"/>
            <a:r>
              <a:rPr lang="en-NZ" dirty="0"/>
              <a:t>Autonomy and independence</a:t>
            </a:r>
          </a:p>
          <a:p>
            <a:pPr lvl="0"/>
            <a:r>
              <a:rPr lang="en-NZ" dirty="0"/>
              <a:t>Continuing co-operative education, training and information</a:t>
            </a:r>
          </a:p>
          <a:p>
            <a:pPr lvl="0"/>
            <a:r>
              <a:rPr lang="en-NZ" dirty="0"/>
              <a:t>Co-operative among co-operatives</a:t>
            </a:r>
          </a:p>
          <a:p>
            <a:r>
              <a:rPr lang="en-NZ" dirty="0"/>
              <a:t>Concern for the community. </a:t>
            </a:r>
          </a:p>
        </p:txBody>
      </p:sp>
    </p:spTree>
    <p:extLst>
      <p:ext uri="{BB962C8B-B14F-4D97-AF65-F5344CB8AC3E}">
        <p14:creationId xmlns:p14="http://schemas.microsoft.com/office/powerpoint/2010/main" val="9332470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Advantages of cooperative</a:t>
            </a:r>
            <a:endParaRPr lang="en-NZ" dirty="0"/>
          </a:p>
        </p:txBody>
      </p:sp>
      <p:sp>
        <p:nvSpPr>
          <p:cNvPr id="3" name="Content Placeholder 2"/>
          <p:cNvSpPr>
            <a:spLocks noGrp="1"/>
          </p:cNvSpPr>
          <p:nvPr>
            <p:ph sz="quarter" idx="13"/>
          </p:nvPr>
        </p:nvSpPr>
        <p:spPr/>
        <p:txBody>
          <a:bodyPr>
            <a:normAutofit fontScale="85000" lnSpcReduction="20000"/>
          </a:bodyPr>
          <a:lstStyle/>
          <a:p>
            <a:pPr fontAlgn="base"/>
            <a:r>
              <a:rPr lang="en-NZ" dirty="0" smtClean="0"/>
              <a:t>Purchasing Power - A </a:t>
            </a:r>
            <a:r>
              <a:rPr lang="en-NZ" dirty="0"/>
              <a:t>cooperative offers its members purchasing power. By pooling resources at purchasing time, the cooperative can receive volume discounts. </a:t>
            </a:r>
            <a:endParaRPr lang="en-NZ" dirty="0" smtClean="0"/>
          </a:p>
          <a:p>
            <a:pPr fontAlgn="base"/>
            <a:r>
              <a:rPr lang="en-NZ" dirty="0"/>
              <a:t>Marketing </a:t>
            </a:r>
            <a:r>
              <a:rPr lang="en-NZ" dirty="0" smtClean="0"/>
              <a:t>Power - A </a:t>
            </a:r>
            <a:r>
              <a:rPr lang="en-NZ" dirty="0"/>
              <a:t>cooperative can purchase advertising and pay for other marketing at advantageous rates. </a:t>
            </a:r>
          </a:p>
          <a:p>
            <a:pPr fontAlgn="base"/>
            <a:r>
              <a:rPr lang="en-NZ" dirty="0"/>
              <a:t>Businesses that sell to cooperatives may receive higher or stabilized prices for their products or services. </a:t>
            </a:r>
            <a:endParaRPr lang="en-NZ" dirty="0" smtClean="0"/>
          </a:p>
          <a:p>
            <a:pPr fontAlgn="base"/>
            <a:r>
              <a:rPr lang="en-NZ" dirty="0" smtClean="0"/>
              <a:t>Benefits </a:t>
            </a:r>
            <a:r>
              <a:rPr lang="en-NZ" dirty="0"/>
              <a:t>are distributed to members based on usage of the cooperative’s products or services. </a:t>
            </a:r>
            <a:endParaRPr lang="en-NZ" dirty="0" smtClean="0"/>
          </a:p>
          <a:p>
            <a:pPr fontAlgn="base"/>
            <a:r>
              <a:rPr lang="en-NZ" dirty="0" smtClean="0"/>
              <a:t>Cooperative </a:t>
            </a:r>
            <a:r>
              <a:rPr lang="en-NZ" dirty="0"/>
              <a:t>business members also benefit from shared ownership, which results in shared risk, both liability and financial, and reduced expenses for operational costs</a:t>
            </a:r>
            <a:r>
              <a:rPr lang="en-NZ" dirty="0" smtClean="0"/>
              <a:t>.</a:t>
            </a:r>
          </a:p>
          <a:p>
            <a:pPr fontAlgn="base"/>
            <a:r>
              <a:rPr lang="en-NZ" dirty="0"/>
              <a:t>The profits, or surplus revenues, of the cooperative business are transferred to the members.</a:t>
            </a:r>
          </a:p>
        </p:txBody>
      </p:sp>
    </p:spTree>
    <p:extLst>
      <p:ext uri="{BB962C8B-B14F-4D97-AF65-F5344CB8AC3E}">
        <p14:creationId xmlns:p14="http://schemas.microsoft.com/office/powerpoint/2010/main" val="15332247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6366" y="764373"/>
            <a:ext cx="9559834" cy="1293028"/>
          </a:xfrm>
        </p:spPr>
        <p:txBody>
          <a:bodyPr/>
          <a:lstStyle/>
          <a:p>
            <a:r>
              <a:rPr lang="en-NZ" dirty="0" smtClean="0"/>
              <a:t>disadvantages </a:t>
            </a:r>
            <a:r>
              <a:rPr lang="en-NZ" dirty="0"/>
              <a:t>of cooperative</a:t>
            </a:r>
          </a:p>
        </p:txBody>
      </p:sp>
      <p:sp>
        <p:nvSpPr>
          <p:cNvPr id="3" name="Content Placeholder 2"/>
          <p:cNvSpPr>
            <a:spLocks noGrp="1"/>
          </p:cNvSpPr>
          <p:nvPr>
            <p:ph sz="quarter" idx="13"/>
          </p:nvPr>
        </p:nvSpPr>
        <p:spPr/>
        <p:txBody>
          <a:bodyPr/>
          <a:lstStyle/>
          <a:p>
            <a:pPr fontAlgn="base"/>
            <a:r>
              <a:rPr lang="en-NZ" dirty="0"/>
              <a:t>Sharing Pricing With </a:t>
            </a:r>
            <a:r>
              <a:rPr lang="en-NZ" dirty="0" smtClean="0"/>
              <a:t>Competition - you </a:t>
            </a:r>
            <a:r>
              <a:rPr lang="en-NZ" dirty="0"/>
              <a:t>and your competitors share the same pricing and products. </a:t>
            </a:r>
            <a:endParaRPr lang="en-NZ" dirty="0" smtClean="0"/>
          </a:p>
          <a:p>
            <a:pPr fontAlgn="base"/>
            <a:r>
              <a:rPr lang="en-NZ" dirty="0"/>
              <a:t>Generic </a:t>
            </a:r>
            <a:r>
              <a:rPr lang="en-NZ" dirty="0" smtClean="0"/>
              <a:t>Marketing - The </a:t>
            </a:r>
            <a:r>
              <a:rPr lang="en-NZ" dirty="0"/>
              <a:t>disadvantage of marketing through a cooperative is you may lose control of your unique branding for your business. If the marketing purchases include advertising for all members of the cooperative, you may get lumped in with competitors or businesses you don't want to be associated with in your consumer's perceptions.</a:t>
            </a:r>
          </a:p>
          <a:p>
            <a:pPr fontAlgn="base"/>
            <a:endParaRPr lang="en-NZ" dirty="0"/>
          </a:p>
          <a:p>
            <a:endParaRPr lang="en-NZ" dirty="0"/>
          </a:p>
        </p:txBody>
      </p:sp>
    </p:spTree>
    <p:extLst>
      <p:ext uri="{BB962C8B-B14F-4D97-AF65-F5344CB8AC3E}">
        <p14:creationId xmlns:p14="http://schemas.microsoft.com/office/powerpoint/2010/main" val="192963604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NZ co-operatives</a:t>
            </a:r>
          </a:p>
        </p:txBody>
      </p:sp>
      <p:sp>
        <p:nvSpPr>
          <p:cNvPr id="3" name="Content Placeholder 2"/>
          <p:cNvSpPr>
            <a:spLocks noGrp="1"/>
          </p:cNvSpPr>
          <p:nvPr>
            <p:ph idx="1"/>
          </p:nvPr>
        </p:nvSpPr>
        <p:spPr>
          <a:xfrm>
            <a:off x="685800" y="1930400"/>
            <a:ext cx="10820400" cy="4288285"/>
          </a:xfrm>
        </p:spPr>
        <p:txBody>
          <a:bodyPr>
            <a:normAutofit fontScale="77500" lnSpcReduction="20000"/>
          </a:bodyPr>
          <a:lstStyle/>
          <a:p>
            <a:r>
              <a:rPr lang="en-NZ" dirty="0" smtClean="0"/>
              <a:t>In groups of 3, choose one of </a:t>
            </a:r>
            <a:r>
              <a:rPr lang="en-NZ" dirty="0"/>
              <a:t>the 50 top NZ </a:t>
            </a:r>
            <a:r>
              <a:rPr lang="en-NZ" dirty="0" smtClean="0"/>
              <a:t>co-operatives.</a:t>
            </a:r>
          </a:p>
          <a:p>
            <a:r>
              <a:rPr lang="en-NZ" dirty="0" smtClean="0"/>
              <a:t>Print their logo.</a:t>
            </a:r>
          </a:p>
          <a:p>
            <a:r>
              <a:rPr lang="en-NZ" dirty="0" smtClean="0"/>
              <a:t>Research the </a:t>
            </a:r>
            <a:r>
              <a:rPr lang="en-NZ" dirty="0"/>
              <a:t>co-operative </a:t>
            </a:r>
            <a:r>
              <a:rPr lang="en-NZ" dirty="0" smtClean="0"/>
              <a:t>using the 5 </a:t>
            </a:r>
            <a:r>
              <a:rPr lang="en-NZ" dirty="0"/>
              <a:t>w’s, &amp; 1 </a:t>
            </a:r>
            <a:r>
              <a:rPr lang="en-NZ" dirty="0" smtClean="0"/>
              <a:t>h.</a:t>
            </a:r>
          </a:p>
          <a:p>
            <a:r>
              <a:rPr lang="en-NZ" dirty="0" smtClean="0"/>
              <a:t>Present this information using a </a:t>
            </a:r>
            <a:r>
              <a:rPr lang="en-NZ" dirty="0"/>
              <a:t>9</a:t>
            </a:r>
            <a:r>
              <a:rPr lang="en-NZ" dirty="0" smtClean="0"/>
              <a:t>0 sec video.</a:t>
            </a:r>
          </a:p>
          <a:p>
            <a:r>
              <a:rPr lang="en-NZ" dirty="0" smtClean="0"/>
              <a:t>Download the </a:t>
            </a:r>
            <a:r>
              <a:rPr lang="en-NZ" dirty="0" err="1" smtClean="0"/>
              <a:t>Aurasma</a:t>
            </a:r>
            <a:r>
              <a:rPr lang="en-NZ" dirty="0" smtClean="0"/>
              <a:t> app called HP Reveal.  </a:t>
            </a:r>
          </a:p>
          <a:p>
            <a:r>
              <a:rPr lang="en-NZ" dirty="0" smtClean="0"/>
              <a:t>Take </a:t>
            </a:r>
            <a:r>
              <a:rPr lang="en-NZ" dirty="0"/>
              <a:t>a photo of </a:t>
            </a:r>
            <a:r>
              <a:rPr lang="en-NZ" dirty="0" smtClean="0"/>
              <a:t>your co-operative’s logo.  This is your aura!</a:t>
            </a:r>
          </a:p>
          <a:p>
            <a:r>
              <a:rPr lang="en-NZ" dirty="0" smtClean="0"/>
              <a:t>Push the + button on the home page of the </a:t>
            </a:r>
            <a:r>
              <a:rPr lang="en-NZ" dirty="0" err="1" smtClean="0"/>
              <a:t>Aurasma</a:t>
            </a:r>
            <a:r>
              <a:rPr lang="en-NZ" dirty="0" smtClean="0"/>
              <a:t> app.</a:t>
            </a:r>
          </a:p>
          <a:p>
            <a:r>
              <a:rPr lang="en-NZ" dirty="0" smtClean="0"/>
              <a:t>To make a overlay over your aura - choose your video as your overlay, upload your video from your device into the </a:t>
            </a:r>
            <a:r>
              <a:rPr lang="en-NZ" dirty="0" err="1" smtClean="0"/>
              <a:t>Aurasma</a:t>
            </a:r>
            <a:r>
              <a:rPr lang="en-NZ" dirty="0" smtClean="0"/>
              <a:t> app.</a:t>
            </a:r>
          </a:p>
          <a:p>
            <a:r>
              <a:rPr lang="en-NZ" dirty="0" smtClean="0"/>
              <a:t>Name your overlay with an appropriate name. </a:t>
            </a:r>
          </a:p>
          <a:p>
            <a:r>
              <a:rPr lang="en-NZ" dirty="0" smtClean="0"/>
              <a:t>Name your whole file with an appropriate name.  Put the exact same name on your printed logo.</a:t>
            </a:r>
          </a:p>
          <a:p>
            <a:r>
              <a:rPr lang="en-NZ" dirty="0" smtClean="0"/>
              <a:t>Staple your aura to the wall. </a:t>
            </a:r>
          </a:p>
          <a:p>
            <a:r>
              <a:rPr lang="en-NZ" dirty="0" smtClean="0"/>
              <a:t>Share your Aura by making it public. </a:t>
            </a:r>
          </a:p>
        </p:txBody>
      </p:sp>
    </p:spTree>
    <p:extLst>
      <p:ext uri="{BB962C8B-B14F-4D97-AF65-F5344CB8AC3E}">
        <p14:creationId xmlns:p14="http://schemas.microsoft.com/office/powerpoint/2010/main" val="34175334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Ownership Structures</a:t>
            </a:r>
          </a:p>
        </p:txBody>
      </p:sp>
      <p:sp>
        <p:nvSpPr>
          <p:cNvPr id="3" name="Content Placeholder 2"/>
          <p:cNvSpPr>
            <a:spLocks noGrp="1"/>
          </p:cNvSpPr>
          <p:nvPr>
            <p:ph idx="1"/>
          </p:nvPr>
        </p:nvSpPr>
        <p:spPr>
          <a:xfrm>
            <a:off x="685800" y="2194560"/>
            <a:ext cx="10820400" cy="4336869"/>
          </a:xfrm>
        </p:spPr>
        <p:txBody>
          <a:bodyPr>
            <a:normAutofit fontScale="85000" lnSpcReduction="20000"/>
          </a:bodyPr>
          <a:lstStyle/>
          <a:p>
            <a:pPr marL="0" indent="0">
              <a:buNone/>
            </a:pPr>
            <a:r>
              <a:rPr lang="en-NZ" dirty="0" smtClean="0"/>
              <a:t>In </a:t>
            </a:r>
            <a:r>
              <a:rPr lang="en-NZ" dirty="0"/>
              <a:t>groups of three - Pick one of the following ownership structures: (no duplications in your class)</a:t>
            </a:r>
          </a:p>
          <a:p>
            <a:pPr lvl="0"/>
            <a:r>
              <a:rPr lang="en-NZ" dirty="0"/>
              <a:t>Sole trader</a:t>
            </a:r>
          </a:p>
          <a:p>
            <a:pPr lvl="0"/>
            <a:r>
              <a:rPr lang="en-NZ" dirty="0"/>
              <a:t>Partnership</a:t>
            </a:r>
          </a:p>
          <a:p>
            <a:pPr lvl="0"/>
            <a:r>
              <a:rPr lang="en-NZ" dirty="0"/>
              <a:t>Limited liability company</a:t>
            </a:r>
          </a:p>
          <a:p>
            <a:pPr lvl="0"/>
            <a:r>
              <a:rPr lang="en-NZ" dirty="0"/>
              <a:t>Cooperative</a:t>
            </a:r>
          </a:p>
          <a:p>
            <a:pPr lvl="0"/>
            <a:r>
              <a:rPr lang="en-NZ" dirty="0"/>
              <a:t>Trading trusts</a:t>
            </a:r>
          </a:p>
          <a:p>
            <a:pPr lvl="0"/>
            <a:r>
              <a:rPr lang="en-NZ" dirty="0"/>
              <a:t>Non-profit </a:t>
            </a:r>
            <a:r>
              <a:rPr lang="en-NZ" dirty="0" smtClean="0"/>
              <a:t>organisation</a:t>
            </a:r>
          </a:p>
          <a:p>
            <a:pPr lvl="0"/>
            <a:r>
              <a:rPr lang="en-NZ" dirty="0" smtClean="0"/>
              <a:t>Maori Land Trusts</a:t>
            </a:r>
          </a:p>
          <a:p>
            <a:pPr lvl="0"/>
            <a:r>
              <a:rPr lang="en-NZ" dirty="0" smtClean="0"/>
              <a:t>Maori Incorporations. </a:t>
            </a:r>
          </a:p>
          <a:p>
            <a:pPr marL="0" lvl="0" indent="0">
              <a:buNone/>
            </a:pPr>
            <a:r>
              <a:rPr lang="en-NZ" dirty="0" smtClean="0"/>
              <a:t>Make </a:t>
            </a:r>
            <a:r>
              <a:rPr lang="en-NZ" dirty="0"/>
              <a:t>a 60 sec video on your chosen structure, outlining what it is, </a:t>
            </a:r>
            <a:r>
              <a:rPr lang="en-NZ" dirty="0" smtClean="0"/>
              <a:t>&amp; </a:t>
            </a:r>
            <a:r>
              <a:rPr lang="en-NZ" dirty="0"/>
              <a:t>the reasons for using that structure, including its advantages </a:t>
            </a:r>
            <a:r>
              <a:rPr lang="en-NZ" dirty="0" smtClean="0"/>
              <a:t>&amp; </a:t>
            </a:r>
            <a:r>
              <a:rPr lang="en-NZ" dirty="0"/>
              <a:t>disadvantages. </a:t>
            </a:r>
            <a:r>
              <a:rPr lang="en-NZ" dirty="0" smtClean="0"/>
              <a:t>Once </a:t>
            </a:r>
            <a:r>
              <a:rPr lang="en-NZ" dirty="0"/>
              <a:t>complete, post it to our Google classroom.</a:t>
            </a:r>
          </a:p>
          <a:p>
            <a:pPr marL="0" indent="0">
              <a:buNone/>
            </a:pPr>
            <a:r>
              <a:rPr lang="en-NZ" dirty="0"/>
              <a:t> </a:t>
            </a:r>
            <a:r>
              <a:rPr lang="en-NZ" dirty="0" smtClean="0"/>
              <a:t>Time </a:t>
            </a:r>
            <a:r>
              <a:rPr lang="en-NZ" dirty="0"/>
              <a:t>allowed: 2 </a:t>
            </a:r>
            <a:r>
              <a:rPr lang="en-NZ" dirty="0" smtClean="0"/>
              <a:t>periods</a:t>
            </a:r>
            <a:endParaRPr lang="en-NZ" dirty="0"/>
          </a:p>
        </p:txBody>
      </p:sp>
    </p:spTree>
    <p:extLst>
      <p:ext uri="{BB962C8B-B14F-4D97-AF65-F5344CB8AC3E}">
        <p14:creationId xmlns:p14="http://schemas.microsoft.com/office/powerpoint/2010/main" val="23965473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2674" y="751310"/>
            <a:ext cx="9703526" cy="1293028"/>
          </a:xfrm>
        </p:spPr>
        <p:txBody>
          <a:bodyPr>
            <a:normAutofit/>
          </a:bodyPr>
          <a:lstStyle/>
          <a:p>
            <a:r>
              <a:rPr lang="en-NZ" dirty="0"/>
              <a:t>Strategic needs of ownership </a:t>
            </a:r>
            <a:r>
              <a:rPr lang="en-NZ" dirty="0" smtClean="0"/>
              <a:t>structures</a:t>
            </a:r>
            <a:endParaRPr lang="en-NZ" dirty="0"/>
          </a:p>
        </p:txBody>
      </p:sp>
      <p:sp>
        <p:nvSpPr>
          <p:cNvPr id="3" name="Content Placeholder 2"/>
          <p:cNvSpPr>
            <a:spLocks noGrp="1"/>
          </p:cNvSpPr>
          <p:nvPr>
            <p:ph idx="1"/>
          </p:nvPr>
        </p:nvSpPr>
        <p:spPr/>
        <p:txBody>
          <a:bodyPr>
            <a:normAutofit/>
          </a:bodyPr>
          <a:lstStyle/>
          <a:p>
            <a:pPr marL="0" indent="0">
              <a:buNone/>
            </a:pPr>
            <a:r>
              <a:rPr lang="en-NZ" dirty="0" smtClean="0"/>
              <a:t>Strategic </a:t>
            </a:r>
            <a:r>
              <a:rPr lang="en-NZ" dirty="0"/>
              <a:t>needs </a:t>
            </a:r>
            <a:r>
              <a:rPr lang="en-NZ" dirty="0" smtClean="0"/>
              <a:t>include;</a:t>
            </a:r>
          </a:p>
          <a:p>
            <a:r>
              <a:rPr lang="en-NZ" sz="2400" dirty="0" smtClean="0"/>
              <a:t>strategic </a:t>
            </a:r>
            <a:r>
              <a:rPr lang="en-NZ" sz="2400" dirty="0"/>
              <a:t>goals, </a:t>
            </a:r>
            <a:endParaRPr lang="en-NZ" sz="2400" dirty="0" smtClean="0"/>
          </a:p>
          <a:p>
            <a:r>
              <a:rPr lang="en-NZ" sz="2400" dirty="0" smtClean="0"/>
              <a:t>succession </a:t>
            </a:r>
            <a:r>
              <a:rPr lang="en-NZ" sz="2400" dirty="0"/>
              <a:t>planning, </a:t>
            </a:r>
            <a:endParaRPr lang="en-NZ" sz="2400" dirty="0" smtClean="0"/>
          </a:p>
          <a:p>
            <a:r>
              <a:rPr lang="en-NZ" sz="2400" dirty="0" smtClean="0"/>
              <a:t>capital </a:t>
            </a:r>
            <a:r>
              <a:rPr lang="en-NZ" sz="2400" dirty="0"/>
              <a:t>needs, </a:t>
            </a:r>
            <a:endParaRPr lang="en-NZ" sz="2400" dirty="0" smtClean="0"/>
          </a:p>
          <a:p>
            <a:r>
              <a:rPr lang="en-NZ" sz="2400" dirty="0" smtClean="0"/>
              <a:t>tax </a:t>
            </a:r>
            <a:r>
              <a:rPr lang="en-NZ" sz="2400" dirty="0"/>
              <a:t>advantages &amp; </a:t>
            </a:r>
            <a:endParaRPr lang="en-NZ" sz="2400" dirty="0" smtClean="0"/>
          </a:p>
          <a:p>
            <a:r>
              <a:rPr lang="en-NZ" sz="2400" dirty="0" smtClean="0"/>
              <a:t>asset </a:t>
            </a:r>
            <a:r>
              <a:rPr lang="en-NZ" sz="2400" dirty="0"/>
              <a:t>protection. </a:t>
            </a:r>
            <a:endParaRPr lang="en-NZ" sz="2400" dirty="0" smtClean="0"/>
          </a:p>
        </p:txBody>
      </p:sp>
    </p:spTree>
    <p:extLst>
      <p:ext uri="{BB962C8B-B14F-4D97-AF65-F5344CB8AC3E}">
        <p14:creationId xmlns:p14="http://schemas.microsoft.com/office/powerpoint/2010/main" val="286347397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dirty="0" smtClean="0"/>
              <a:t>Example 1. </a:t>
            </a:r>
            <a:br>
              <a:rPr lang="en-NZ" dirty="0" smtClean="0"/>
            </a:br>
            <a:r>
              <a:rPr lang="en-NZ" dirty="0" err="1" smtClean="0"/>
              <a:t>Ballance</a:t>
            </a:r>
            <a:r>
              <a:rPr lang="en-NZ" dirty="0" smtClean="0"/>
              <a:t> Agri-Nutrients</a:t>
            </a:r>
            <a:endParaRPr lang="en-NZ" dirty="0"/>
          </a:p>
        </p:txBody>
      </p:sp>
      <p:sp>
        <p:nvSpPr>
          <p:cNvPr id="3" name="Content Placeholder 2"/>
          <p:cNvSpPr>
            <a:spLocks noGrp="1"/>
          </p:cNvSpPr>
          <p:nvPr>
            <p:ph idx="1"/>
          </p:nvPr>
        </p:nvSpPr>
        <p:spPr/>
        <p:txBody>
          <a:bodyPr/>
          <a:lstStyle/>
          <a:p>
            <a:pPr marL="0" indent="0">
              <a:buNone/>
            </a:pPr>
            <a:r>
              <a:rPr lang="en-NZ" dirty="0" err="1"/>
              <a:t>Ballance</a:t>
            </a:r>
            <a:r>
              <a:rPr lang="en-NZ" dirty="0"/>
              <a:t> </a:t>
            </a:r>
            <a:r>
              <a:rPr lang="en-NZ" dirty="0" smtClean="0"/>
              <a:t>Agri-Nutrients – has a cooperative ownership structure.</a:t>
            </a:r>
          </a:p>
          <a:p>
            <a:pPr marL="0" indent="0">
              <a:buNone/>
            </a:pPr>
            <a:r>
              <a:rPr lang="en-NZ" dirty="0" smtClean="0"/>
              <a:t>Their </a:t>
            </a:r>
            <a:r>
              <a:rPr lang="en-NZ" dirty="0"/>
              <a:t>strategic needs </a:t>
            </a:r>
            <a:r>
              <a:rPr lang="en-NZ" dirty="0" smtClean="0"/>
              <a:t>are</a:t>
            </a:r>
            <a:r>
              <a:rPr lang="en-NZ" dirty="0"/>
              <a:t>:</a:t>
            </a:r>
          </a:p>
          <a:p>
            <a:pPr lvl="0"/>
            <a:r>
              <a:rPr lang="en-NZ" dirty="0"/>
              <a:t>Shareholder value can be created through the execution of appropriate strategies (goods </a:t>
            </a:r>
            <a:r>
              <a:rPr lang="en-NZ" dirty="0" smtClean="0"/>
              <a:t>&amp; </a:t>
            </a:r>
            <a:r>
              <a:rPr lang="en-NZ" dirty="0"/>
              <a:t>services relating to fertilisers).</a:t>
            </a:r>
          </a:p>
          <a:p>
            <a:pPr lvl="0"/>
            <a:r>
              <a:rPr lang="en-NZ" dirty="0"/>
              <a:t>Effective use of the co-operative’s resources in providing farmer satisfaction, </a:t>
            </a:r>
            <a:r>
              <a:rPr lang="en-NZ" dirty="0" smtClean="0"/>
              <a:t>&amp; </a:t>
            </a:r>
            <a:endParaRPr lang="en-NZ" dirty="0"/>
          </a:p>
          <a:p>
            <a:pPr lvl="0"/>
            <a:r>
              <a:rPr lang="en-NZ" dirty="0"/>
              <a:t>Helping farmers to farm more profitably </a:t>
            </a:r>
            <a:r>
              <a:rPr lang="en-NZ" dirty="0" smtClean="0"/>
              <a:t>&amp; </a:t>
            </a:r>
            <a:r>
              <a:rPr lang="en-NZ" dirty="0"/>
              <a:t>sustainably.  </a:t>
            </a:r>
          </a:p>
          <a:p>
            <a:endParaRPr lang="en-NZ" dirty="0"/>
          </a:p>
        </p:txBody>
      </p:sp>
    </p:spTree>
    <p:extLst>
      <p:ext uri="{BB962C8B-B14F-4D97-AF65-F5344CB8AC3E}">
        <p14:creationId xmlns:p14="http://schemas.microsoft.com/office/powerpoint/2010/main" val="35983131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Example 2. </a:t>
            </a:r>
            <a:br>
              <a:rPr lang="en-NZ" dirty="0" smtClean="0"/>
            </a:br>
            <a:r>
              <a:rPr lang="en-NZ" dirty="0" err="1" smtClean="0"/>
              <a:t>Hangawera</a:t>
            </a:r>
            <a:r>
              <a:rPr lang="en-NZ" dirty="0" smtClean="0"/>
              <a:t> </a:t>
            </a:r>
            <a:r>
              <a:rPr lang="en-NZ" dirty="0"/>
              <a:t>Station</a:t>
            </a:r>
          </a:p>
        </p:txBody>
      </p:sp>
      <p:sp>
        <p:nvSpPr>
          <p:cNvPr id="3" name="Content Placeholder 2"/>
          <p:cNvSpPr>
            <a:spLocks noGrp="1"/>
          </p:cNvSpPr>
          <p:nvPr>
            <p:ph idx="1"/>
          </p:nvPr>
        </p:nvSpPr>
        <p:spPr/>
        <p:txBody>
          <a:bodyPr>
            <a:normAutofit fontScale="92500" lnSpcReduction="10000"/>
          </a:bodyPr>
          <a:lstStyle/>
          <a:p>
            <a:pPr marL="0" indent="0">
              <a:buNone/>
            </a:pPr>
            <a:r>
              <a:rPr lang="en-NZ" dirty="0" err="1"/>
              <a:t>Hangawera</a:t>
            </a:r>
            <a:r>
              <a:rPr lang="en-NZ" dirty="0"/>
              <a:t> </a:t>
            </a:r>
            <a:r>
              <a:rPr lang="en-NZ" dirty="0" smtClean="0"/>
              <a:t>Station – has </a:t>
            </a:r>
            <a:r>
              <a:rPr lang="en-NZ" smtClean="0"/>
              <a:t>a Maori Trust </a:t>
            </a:r>
            <a:r>
              <a:rPr lang="en-NZ" dirty="0" smtClean="0"/>
              <a:t>ownership structure.</a:t>
            </a:r>
          </a:p>
          <a:p>
            <a:r>
              <a:rPr lang="en-NZ" dirty="0" smtClean="0"/>
              <a:t>The </a:t>
            </a:r>
            <a:r>
              <a:rPr lang="en-NZ" dirty="0"/>
              <a:t>strategic needs of </a:t>
            </a:r>
            <a:r>
              <a:rPr lang="en-NZ" dirty="0" err="1"/>
              <a:t>Hangawera</a:t>
            </a:r>
            <a:r>
              <a:rPr lang="en-NZ" dirty="0"/>
              <a:t> Station are:</a:t>
            </a:r>
          </a:p>
          <a:p>
            <a:pPr marL="0" indent="0">
              <a:buNone/>
            </a:pPr>
            <a:r>
              <a:rPr lang="en-NZ" dirty="0"/>
              <a:t>Strategic goals: </a:t>
            </a:r>
          </a:p>
          <a:p>
            <a:pPr lvl="0"/>
            <a:r>
              <a:rPr lang="en-NZ" dirty="0"/>
              <a:t>The ultimate goal is not profit, but to see generations of Waikato-Tainui people prosper through the work that they are involved in.</a:t>
            </a:r>
          </a:p>
          <a:p>
            <a:pPr lvl="0"/>
            <a:r>
              <a:rPr lang="en-NZ" dirty="0"/>
              <a:t>To spread risk while they grow their </a:t>
            </a:r>
            <a:r>
              <a:rPr lang="en-NZ" dirty="0" smtClean="0"/>
              <a:t>land.</a:t>
            </a:r>
            <a:endParaRPr lang="en-NZ" dirty="0"/>
          </a:p>
          <a:p>
            <a:pPr lvl="0"/>
            <a:r>
              <a:rPr lang="en-NZ" dirty="0"/>
              <a:t>To create more wealth </a:t>
            </a:r>
            <a:r>
              <a:rPr lang="en-NZ" dirty="0" smtClean="0"/>
              <a:t>&amp; </a:t>
            </a:r>
            <a:r>
              <a:rPr lang="en-NZ" dirty="0"/>
              <a:t>job opportunities for their people. </a:t>
            </a:r>
          </a:p>
          <a:p>
            <a:pPr lvl="0"/>
            <a:r>
              <a:rPr lang="en-NZ" dirty="0"/>
              <a:t>To improve the wellbeing </a:t>
            </a:r>
            <a:r>
              <a:rPr lang="en-NZ" dirty="0" smtClean="0"/>
              <a:t>&amp; </a:t>
            </a:r>
            <a:r>
              <a:rPr lang="en-NZ" dirty="0"/>
              <a:t>prospects of their people, their language </a:t>
            </a:r>
            <a:r>
              <a:rPr lang="en-NZ" dirty="0" smtClean="0"/>
              <a:t>&amp; </a:t>
            </a:r>
            <a:r>
              <a:rPr lang="en-NZ" dirty="0"/>
              <a:t>culture, </a:t>
            </a:r>
            <a:r>
              <a:rPr lang="en-NZ" dirty="0" smtClean="0"/>
              <a:t>&amp; </a:t>
            </a:r>
            <a:r>
              <a:rPr lang="en-NZ" dirty="0"/>
              <a:t>their environment.</a:t>
            </a:r>
          </a:p>
          <a:p>
            <a:pPr marL="0" indent="0">
              <a:buNone/>
            </a:pPr>
            <a:r>
              <a:rPr lang="en-NZ" dirty="0"/>
              <a:t>Succession planning:</a:t>
            </a:r>
          </a:p>
          <a:p>
            <a:pPr lvl="0"/>
            <a:r>
              <a:rPr lang="en-NZ" dirty="0"/>
              <a:t>Freezes succession to the current owners.</a:t>
            </a:r>
          </a:p>
          <a:p>
            <a:endParaRPr lang="en-NZ" dirty="0"/>
          </a:p>
        </p:txBody>
      </p:sp>
    </p:spTree>
    <p:extLst>
      <p:ext uri="{BB962C8B-B14F-4D97-AF65-F5344CB8AC3E}">
        <p14:creationId xmlns:p14="http://schemas.microsoft.com/office/powerpoint/2010/main" val="222207369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703" y="764373"/>
            <a:ext cx="10944497" cy="1293028"/>
          </a:xfrm>
        </p:spPr>
        <p:txBody>
          <a:bodyPr/>
          <a:lstStyle/>
          <a:p>
            <a:r>
              <a:rPr lang="en-NZ" dirty="0"/>
              <a:t>Planning options for ownership structures.</a:t>
            </a:r>
          </a:p>
        </p:txBody>
      </p:sp>
      <p:sp>
        <p:nvSpPr>
          <p:cNvPr id="3" name="Content Placeholder 2"/>
          <p:cNvSpPr>
            <a:spLocks noGrp="1"/>
          </p:cNvSpPr>
          <p:nvPr>
            <p:ph idx="1"/>
          </p:nvPr>
        </p:nvSpPr>
        <p:spPr/>
        <p:txBody>
          <a:bodyPr/>
          <a:lstStyle/>
          <a:p>
            <a:pPr lvl="0"/>
            <a:r>
              <a:rPr lang="en-NZ" dirty="0" smtClean="0"/>
              <a:t>Taxation </a:t>
            </a:r>
            <a:r>
              <a:rPr lang="en-NZ" dirty="0"/>
              <a:t>issues</a:t>
            </a:r>
          </a:p>
          <a:p>
            <a:pPr lvl="0"/>
            <a:r>
              <a:rPr lang="en-NZ" dirty="0"/>
              <a:t>Transfer of assets</a:t>
            </a:r>
          </a:p>
          <a:p>
            <a:pPr lvl="0"/>
            <a:r>
              <a:rPr lang="en-NZ" dirty="0"/>
              <a:t>Capital requirements</a:t>
            </a:r>
          </a:p>
          <a:p>
            <a:pPr lvl="0"/>
            <a:r>
              <a:rPr lang="en-NZ" dirty="0"/>
              <a:t>Exposure to risk</a:t>
            </a:r>
          </a:p>
          <a:p>
            <a:pPr lvl="0"/>
            <a:r>
              <a:rPr lang="en-NZ" dirty="0"/>
              <a:t>Equity Distribution</a:t>
            </a:r>
          </a:p>
          <a:p>
            <a:pPr lvl="0"/>
            <a:r>
              <a:rPr lang="en-NZ" dirty="0"/>
              <a:t>Transfer of control</a:t>
            </a:r>
          </a:p>
          <a:p>
            <a:pPr lvl="0"/>
            <a:r>
              <a:rPr lang="en-NZ" dirty="0"/>
              <a:t>Individual’s exposure to risk</a:t>
            </a:r>
          </a:p>
          <a:p>
            <a:r>
              <a:rPr lang="en-NZ" dirty="0"/>
              <a:t>Possible future acquisitions.</a:t>
            </a:r>
          </a:p>
          <a:p>
            <a:endParaRPr lang="en-NZ" dirty="0"/>
          </a:p>
        </p:txBody>
      </p:sp>
    </p:spTree>
    <p:extLst>
      <p:ext uri="{BB962C8B-B14F-4D97-AF65-F5344CB8AC3E}">
        <p14:creationId xmlns:p14="http://schemas.microsoft.com/office/powerpoint/2010/main" val="360318479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CHOOSING THE MOST APPROPRIATE </a:t>
            </a:r>
            <a:r>
              <a:rPr lang="en-GB" dirty="0" smtClean="0"/>
              <a:t>ownership structure</a:t>
            </a:r>
            <a:endParaRPr lang="en-NZ" dirty="0"/>
          </a:p>
        </p:txBody>
      </p:sp>
      <p:sp>
        <p:nvSpPr>
          <p:cNvPr id="3" name="Content Placeholder 2"/>
          <p:cNvSpPr>
            <a:spLocks noGrp="1"/>
          </p:cNvSpPr>
          <p:nvPr>
            <p:ph idx="1"/>
          </p:nvPr>
        </p:nvSpPr>
        <p:spPr/>
        <p:txBody>
          <a:bodyPr>
            <a:normAutofit lnSpcReduction="10000"/>
          </a:bodyPr>
          <a:lstStyle/>
          <a:p>
            <a:r>
              <a:rPr lang="en-GB" dirty="0" smtClean="0"/>
              <a:t>We </a:t>
            </a:r>
            <a:r>
              <a:rPr lang="en-GB" dirty="0"/>
              <a:t>have looked at many different equity structures, </a:t>
            </a:r>
            <a:r>
              <a:rPr lang="en-GB" dirty="0" smtClean="0"/>
              <a:t>&amp; </a:t>
            </a:r>
            <a:r>
              <a:rPr lang="en-GB" dirty="0"/>
              <a:t>noted advantages </a:t>
            </a:r>
            <a:r>
              <a:rPr lang="en-GB" dirty="0" smtClean="0"/>
              <a:t>&amp; </a:t>
            </a:r>
            <a:r>
              <a:rPr lang="en-GB" dirty="0"/>
              <a:t>disadvantages of each.</a:t>
            </a:r>
            <a:endParaRPr lang="en-NZ" dirty="0"/>
          </a:p>
          <a:p>
            <a:r>
              <a:rPr lang="en-GB" dirty="0"/>
              <a:t>Which structure suits will depend on a range of circumstances. It is </a:t>
            </a:r>
            <a:r>
              <a:rPr lang="en-GB" b="1" dirty="0"/>
              <a:t>essential </a:t>
            </a:r>
            <a:r>
              <a:rPr lang="en-GB" dirty="0"/>
              <a:t>that good accounting </a:t>
            </a:r>
            <a:r>
              <a:rPr lang="en-GB" dirty="0" smtClean="0"/>
              <a:t>&amp; </a:t>
            </a:r>
            <a:r>
              <a:rPr lang="en-GB" dirty="0"/>
              <a:t>legal advice is obtained. If a business structure is not set up properly it can be costly to dismantle </a:t>
            </a:r>
            <a:r>
              <a:rPr lang="en-GB" dirty="0" smtClean="0"/>
              <a:t>&amp; </a:t>
            </a:r>
            <a:r>
              <a:rPr lang="en-GB" dirty="0"/>
              <a:t>restructure.  There can also be additional costs such as reassessment of income tax resulting in interest </a:t>
            </a:r>
            <a:r>
              <a:rPr lang="en-GB" dirty="0" smtClean="0"/>
              <a:t>&amp; </a:t>
            </a:r>
            <a:r>
              <a:rPr lang="en-GB" dirty="0"/>
              <a:t>/ or penalties.</a:t>
            </a:r>
            <a:endParaRPr lang="en-NZ" dirty="0"/>
          </a:p>
          <a:p>
            <a:r>
              <a:rPr lang="en-GB" dirty="0" smtClean="0"/>
              <a:t>There </a:t>
            </a:r>
            <a:r>
              <a:rPr lang="en-GB" dirty="0"/>
              <a:t>are 3 areas that should be carefully considered when deciding which structure will be the best for your business</a:t>
            </a:r>
            <a:r>
              <a:rPr lang="en-GB" dirty="0" smtClean="0"/>
              <a:t>.</a:t>
            </a:r>
          </a:p>
          <a:p>
            <a:pPr marL="914400" lvl="1" indent="-457200">
              <a:buFont typeface="+mj-lt"/>
              <a:buAutoNum type="arabicPeriod"/>
            </a:pPr>
            <a:r>
              <a:rPr lang="en-GB" dirty="0" smtClean="0"/>
              <a:t>Taxation</a:t>
            </a:r>
          </a:p>
          <a:p>
            <a:pPr marL="914400" lvl="1" indent="-457200">
              <a:buFont typeface="+mj-lt"/>
              <a:buAutoNum type="arabicPeriod"/>
            </a:pPr>
            <a:r>
              <a:rPr lang="en-GB" dirty="0" smtClean="0"/>
              <a:t>Financial exposure</a:t>
            </a:r>
          </a:p>
          <a:p>
            <a:pPr marL="914400" lvl="1" indent="-457200">
              <a:buFont typeface="+mj-lt"/>
              <a:buAutoNum type="arabicPeriod"/>
            </a:pPr>
            <a:r>
              <a:rPr lang="en-GB" dirty="0" smtClean="0"/>
              <a:t>Transfer of Assets / Succession Planning</a:t>
            </a:r>
            <a:endParaRPr lang="en-NZ" dirty="0"/>
          </a:p>
          <a:p>
            <a:endParaRPr lang="en-NZ" dirty="0"/>
          </a:p>
        </p:txBody>
      </p:sp>
    </p:spTree>
    <p:extLst>
      <p:ext uri="{BB962C8B-B14F-4D97-AF65-F5344CB8AC3E}">
        <p14:creationId xmlns:p14="http://schemas.microsoft.com/office/powerpoint/2010/main" val="202739774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 Taxation</a:t>
            </a:r>
            <a:endParaRPr lang="en-NZ" dirty="0"/>
          </a:p>
        </p:txBody>
      </p:sp>
      <p:sp>
        <p:nvSpPr>
          <p:cNvPr id="3" name="Content Placeholder 2"/>
          <p:cNvSpPr>
            <a:spLocks noGrp="1"/>
          </p:cNvSpPr>
          <p:nvPr>
            <p:ph idx="1"/>
          </p:nvPr>
        </p:nvSpPr>
        <p:spPr/>
        <p:txBody>
          <a:bodyPr>
            <a:normAutofit/>
          </a:bodyPr>
          <a:lstStyle/>
          <a:p>
            <a:r>
              <a:rPr lang="en-GB" dirty="0" smtClean="0"/>
              <a:t>There </a:t>
            </a:r>
            <a:r>
              <a:rPr lang="en-GB" dirty="0"/>
              <a:t>can be taxation advantages to be had because of a differential in taxation rates between different structures.</a:t>
            </a:r>
            <a:endParaRPr lang="en-NZ" dirty="0"/>
          </a:p>
          <a:p>
            <a:r>
              <a:rPr lang="en-GB" dirty="0" smtClean="0"/>
              <a:t>As </a:t>
            </a:r>
            <a:r>
              <a:rPr lang="en-GB" dirty="0"/>
              <a:t>with all tax issues, there are complicating factors </a:t>
            </a:r>
            <a:r>
              <a:rPr lang="en-GB" dirty="0" smtClean="0"/>
              <a:t>&amp; </a:t>
            </a:r>
            <a:r>
              <a:rPr lang="en-GB" dirty="0"/>
              <a:t>constant changes in tax legislation.  It is recommended that the advice of a taxation profession, (accountant), is considered before any decision is made that could impact on taxation.</a:t>
            </a:r>
            <a:endParaRPr lang="en-NZ" dirty="0"/>
          </a:p>
          <a:p>
            <a:r>
              <a:rPr lang="en-GB" dirty="0" smtClean="0"/>
              <a:t>Note</a:t>
            </a:r>
            <a:r>
              <a:rPr lang="en-GB" dirty="0"/>
              <a:t>:  It is illegal to change the structure of an entity purely for tax avoidance purposes.</a:t>
            </a:r>
            <a:endParaRPr lang="en-NZ" dirty="0"/>
          </a:p>
          <a:p>
            <a:endParaRPr lang="en-NZ" dirty="0"/>
          </a:p>
        </p:txBody>
      </p:sp>
    </p:spTree>
    <p:extLst>
      <p:ext uri="{BB962C8B-B14F-4D97-AF65-F5344CB8AC3E}">
        <p14:creationId xmlns:p14="http://schemas.microsoft.com/office/powerpoint/2010/main" val="336675585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 Financial exposure</a:t>
            </a:r>
            <a:endParaRPr lang="en-NZ"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a:t>Within the various entities there is a varying degree of financial exposure</a:t>
            </a:r>
            <a:r>
              <a:rPr lang="en-GB" dirty="0" smtClean="0"/>
              <a:t>.  For example;</a:t>
            </a:r>
            <a:endParaRPr lang="en-NZ" dirty="0"/>
          </a:p>
          <a:p>
            <a:r>
              <a:rPr lang="en-GB" dirty="0" smtClean="0"/>
              <a:t>Partnership</a:t>
            </a:r>
            <a:r>
              <a:rPr lang="en-GB" dirty="0"/>
              <a:t>:  you are exposed to any losses in the business, even those </a:t>
            </a:r>
            <a:r>
              <a:rPr lang="en-GB" dirty="0" smtClean="0"/>
              <a:t>caused </a:t>
            </a:r>
            <a:r>
              <a:rPr lang="en-GB" dirty="0"/>
              <a:t>by your partners.  You may even be liable for personal debts incurred by partners in some situations, so you need to carefully consider all implications before entering into this structure.</a:t>
            </a:r>
            <a:endParaRPr lang="en-NZ" dirty="0"/>
          </a:p>
          <a:p>
            <a:r>
              <a:rPr lang="en-GB" dirty="0" smtClean="0"/>
              <a:t>Sole </a:t>
            </a:r>
            <a:r>
              <a:rPr lang="en-GB" dirty="0"/>
              <a:t>trader:  is exposed completely to any business losses, but there is no risk in incurring the losses of others.</a:t>
            </a:r>
            <a:endParaRPr lang="en-NZ" dirty="0"/>
          </a:p>
          <a:p>
            <a:r>
              <a:rPr lang="en-GB" dirty="0" smtClean="0"/>
              <a:t>Companies</a:t>
            </a:r>
            <a:r>
              <a:rPr lang="en-GB" dirty="0"/>
              <a:t>:  Most are limited liability companies, so shareholders cannot be liable for losses over </a:t>
            </a:r>
            <a:r>
              <a:rPr lang="en-GB" dirty="0" smtClean="0"/>
              <a:t>&amp; </a:t>
            </a:r>
            <a:r>
              <a:rPr lang="en-GB" dirty="0"/>
              <a:t>above the amount of their shareholding.  However, lenders usually require some personal guarantee from directors in a smaller company.</a:t>
            </a:r>
            <a:endParaRPr lang="en-NZ" dirty="0"/>
          </a:p>
          <a:p>
            <a:r>
              <a:rPr lang="en-GB" dirty="0" smtClean="0"/>
              <a:t>Trusts</a:t>
            </a:r>
            <a:r>
              <a:rPr lang="en-GB" dirty="0"/>
              <a:t>:  Trusts limit liability, but lenders usually require trustees or beneficiaries to personally guarantee any debts</a:t>
            </a:r>
            <a:r>
              <a:rPr lang="en-GB" dirty="0" smtClean="0"/>
              <a:t>.</a:t>
            </a:r>
            <a:endParaRPr lang="en-NZ" b="1" dirty="0"/>
          </a:p>
          <a:p>
            <a:endParaRPr lang="en-NZ" dirty="0"/>
          </a:p>
        </p:txBody>
      </p:sp>
    </p:spTree>
    <p:extLst>
      <p:ext uri="{BB962C8B-B14F-4D97-AF65-F5344CB8AC3E}">
        <p14:creationId xmlns:p14="http://schemas.microsoft.com/office/powerpoint/2010/main" val="90149366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7097" y="764373"/>
            <a:ext cx="10239103" cy="1293028"/>
          </a:xfrm>
        </p:spPr>
        <p:txBody>
          <a:bodyPr/>
          <a:lstStyle/>
          <a:p>
            <a:r>
              <a:rPr lang="en-GB" dirty="0"/>
              <a:t>3</a:t>
            </a:r>
            <a:r>
              <a:rPr lang="en-GB" dirty="0" smtClean="0"/>
              <a:t>. </a:t>
            </a:r>
            <a:r>
              <a:rPr lang="en-GB" dirty="0"/>
              <a:t>Transfer of Assets / Succession </a:t>
            </a:r>
            <a:r>
              <a:rPr lang="en-GB" dirty="0" smtClean="0"/>
              <a:t>Planning</a:t>
            </a:r>
            <a:endParaRPr lang="en-NZ" dirty="0"/>
          </a:p>
        </p:txBody>
      </p:sp>
      <p:sp>
        <p:nvSpPr>
          <p:cNvPr id="3" name="Content Placeholder 2"/>
          <p:cNvSpPr>
            <a:spLocks noGrp="1"/>
          </p:cNvSpPr>
          <p:nvPr>
            <p:ph idx="1"/>
          </p:nvPr>
        </p:nvSpPr>
        <p:spPr/>
        <p:txBody>
          <a:bodyPr>
            <a:normAutofit fontScale="92500" lnSpcReduction="10000"/>
          </a:bodyPr>
          <a:lstStyle/>
          <a:p>
            <a:r>
              <a:rPr lang="en-GB" dirty="0"/>
              <a:t>Transfer of assets may be difficult in a partnership situation, where one of many partners is changing, or where one partner wants to take more of an equity share from another partner.  It may be necessary to dissolve the partnership, </a:t>
            </a:r>
            <a:r>
              <a:rPr lang="en-GB" dirty="0" smtClean="0"/>
              <a:t>&amp; </a:t>
            </a:r>
            <a:r>
              <a:rPr lang="en-GB" dirty="0"/>
              <a:t>then form a new one, with the associated legal </a:t>
            </a:r>
            <a:r>
              <a:rPr lang="en-GB" dirty="0" smtClean="0"/>
              <a:t>&amp; </a:t>
            </a:r>
            <a:r>
              <a:rPr lang="en-GB" dirty="0"/>
              <a:t>accountancy costs.</a:t>
            </a:r>
            <a:endParaRPr lang="en-NZ" dirty="0"/>
          </a:p>
          <a:p>
            <a:r>
              <a:rPr lang="en-GB" dirty="0" smtClean="0"/>
              <a:t>Trusts </a:t>
            </a:r>
            <a:r>
              <a:rPr lang="en-GB" dirty="0"/>
              <a:t>are even more difficult to change.  Again, a new trust structure would need to be set up.  However, a trust does enable controlled succession of an individual’s assets to children </a:t>
            </a:r>
            <a:r>
              <a:rPr lang="en-GB" dirty="0" smtClean="0"/>
              <a:t>&amp; </a:t>
            </a:r>
            <a:r>
              <a:rPr lang="en-GB" dirty="0"/>
              <a:t>grandchildren.</a:t>
            </a:r>
            <a:endParaRPr lang="en-NZ" dirty="0"/>
          </a:p>
          <a:p>
            <a:r>
              <a:rPr lang="en-GB" dirty="0" smtClean="0"/>
              <a:t>The </a:t>
            </a:r>
            <a:r>
              <a:rPr lang="en-GB" dirty="0"/>
              <a:t>simplest way to transfer assets where more than one or two people are involved, is in a company structure.  Shares can be transferred between the relevant parties without affecting the running of the business in any way.</a:t>
            </a:r>
            <a:endParaRPr lang="en-NZ" dirty="0"/>
          </a:p>
          <a:p>
            <a:r>
              <a:rPr lang="en-GB" dirty="0" smtClean="0"/>
              <a:t>It </a:t>
            </a:r>
            <a:r>
              <a:rPr lang="en-GB" dirty="0"/>
              <a:t>is important to take time in considering which structure is the most suitable for you.  Advice </a:t>
            </a:r>
            <a:r>
              <a:rPr lang="en-GB"/>
              <a:t>from </a:t>
            </a:r>
            <a:r>
              <a:rPr lang="en-GB" smtClean="0"/>
              <a:t>your </a:t>
            </a:r>
            <a:r>
              <a:rPr lang="en-GB" dirty="0"/>
              <a:t>lawyer or accountant is recommended before making a final decision</a:t>
            </a:r>
            <a:r>
              <a:rPr lang="en-GB" dirty="0" smtClean="0"/>
              <a:t>.</a:t>
            </a:r>
            <a:endParaRPr lang="en-NZ" dirty="0"/>
          </a:p>
        </p:txBody>
      </p:sp>
    </p:spTree>
    <p:extLst>
      <p:ext uri="{BB962C8B-B14F-4D97-AF65-F5344CB8AC3E}">
        <p14:creationId xmlns:p14="http://schemas.microsoft.com/office/powerpoint/2010/main" val="202269464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Activities</a:t>
            </a:r>
            <a:endParaRPr lang="en-NZ" dirty="0"/>
          </a:p>
        </p:txBody>
      </p:sp>
      <p:sp>
        <p:nvSpPr>
          <p:cNvPr id="3" name="Content Placeholder 2"/>
          <p:cNvSpPr>
            <a:spLocks noGrp="1"/>
          </p:cNvSpPr>
          <p:nvPr>
            <p:ph idx="1"/>
          </p:nvPr>
        </p:nvSpPr>
        <p:spPr/>
        <p:txBody>
          <a:bodyPr>
            <a:normAutofit lnSpcReduction="10000"/>
          </a:bodyPr>
          <a:lstStyle/>
          <a:p>
            <a:pPr marL="0" indent="0">
              <a:buNone/>
            </a:pPr>
            <a:r>
              <a:rPr lang="en-NZ" dirty="0" smtClean="0"/>
              <a:t>1.</a:t>
            </a:r>
            <a:r>
              <a:rPr lang="en-NZ" sz="2400" dirty="0"/>
              <a:t> Read </a:t>
            </a:r>
            <a:r>
              <a:rPr lang="en-NZ" dirty="0"/>
              <a:t>Five hundred years in the planning article. </a:t>
            </a:r>
          </a:p>
          <a:p>
            <a:pPr marL="0" indent="0">
              <a:buNone/>
            </a:pPr>
            <a:endParaRPr lang="en-NZ" dirty="0" smtClean="0"/>
          </a:p>
          <a:p>
            <a:pPr marL="0" indent="0">
              <a:buNone/>
            </a:pPr>
            <a:r>
              <a:rPr lang="en-NZ" dirty="0" smtClean="0"/>
              <a:t>2. Choose an agribusiness. Look at its ownership structure.  Evaluate </a:t>
            </a:r>
            <a:r>
              <a:rPr lang="en-NZ" dirty="0"/>
              <a:t>the </a:t>
            </a:r>
            <a:r>
              <a:rPr lang="en-NZ" dirty="0" smtClean="0"/>
              <a:t>structure in </a:t>
            </a:r>
            <a:r>
              <a:rPr lang="en-NZ" dirty="0"/>
              <a:t>terms of the </a:t>
            </a:r>
            <a:r>
              <a:rPr lang="en-NZ" dirty="0" smtClean="0"/>
              <a:t>strategic needs for </a:t>
            </a:r>
            <a:r>
              <a:rPr lang="en-NZ" dirty="0"/>
              <a:t>the beneficiaries of the ownership structure, including future generations of beneficiaries (succession planning idea</a:t>
            </a:r>
            <a:r>
              <a:rPr lang="en-NZ" dirty="0" smtClean="0"/>
              <a:t>).</a:t>
            </a:r>
          </a:p>
          <a:p>
            <a:pPr marL="0" indent="0">
              <a:buNone/>
            </a:pPr>
            <a:r>
              <a:rPr lang="en-NZ" dirty="0" smtClean="0"/>
              <a:t>3. Compare and contrast this with another ownership structure and state why the original ownership structure better meets the businesses strategic means.  Justify / back up your answer! Consider;</a:t>
            </a:r>
          </a:p>
          <a:p>
            <a:pPr marL="914400" lvl="1" indent="-457200">
              <a:buFont typeface="+mj-lt"/>
              <a:buAutoNum type="arabicPeriod"/>
            </a:pPr>
            <a:r>
              <a:rPr lang="en-GB" dirty="0"/>
              <a:t>Taxation</a:t>
            </a:r>
          </a:p>
          <a:p>
            <a:pPr marL="914400" lvl="1" indent="-457200">
              <a:buFont typeface="+mj-lt"/>
              <a:buAutoNum type="arabicPeriod"/>
            </a:pPr>
            <a:r>
              <a:rPr lang="en-GB" dirty="0"/>
              <a:t>Financial exposure</a:t>
            </a:r>
          </a:p>
          <a:p>
            <a:pPr marL="914400" lvl="1" indent="-457200">
              <a:buFont typeface="+mj-lt"/>
              <a:buAutoNum type="arabicPeriod"/>
            </a:pPr>
            <a:r>
              <a:rPr lang="en-GB" dirty="0"/>
              <a:t>Transfer of Assets / Succession </a:t>
            </a:r>
            <a:r>
              <a:rPr lang="en-GB" dirty="0" smtClean="0"/>
              <a:t>Planning</a:t>
            </a:r>
            <a:endParaRPr lang="en-NZ" dirty="0"/>
          </a:p>
        </p:txBody>
      </p:sp>
    </p:spTree>
    <p:extLst>
      <p:ext uri="{BB962C8B-B14F-4D97-AF65-F5344CB8AC3E}">
        <p14:creationId xmlns:p14="http://schemas.microsoft.com/office/powerpoint/2010/main" val="379861074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Example 1. </a:t>
            </a:r>
            <a:br>
              <a:rPr lang="en-NZ" dirty="0" smtClean="0"/>
            </a:br>
            <a:r>
              <a:rPr lang="en-NZ" dirty="0" smtClean="0"/>
              <a:t>A limited </a:t>
            </a:r>
            <a:r>
              <a:rPr lang="en-NZ" dirty="0"/>
              <a:t>liability company</a:t>
            </a:r>
          </a:p>
        </p:txBody>
      </p:sp>
      <p:sp>
        <p:nvSpPr>
          <p:cNvPr id="3" name="Content Placeholder 2"/>
          <p:cNvSpPr>
            <a:spLocks noGrp="1"/>
          </p:cNvSpPr>
          <p:nvPr>
            <p:ph idx="1"/>
          </p:nvPr>
        </p:nvSpPr>
        <p:spPr/>
        <p:txBody>
          <a:bodyPr>
            <a:normAutofit/>
          </a:bodyPr>
          <a:lstStyle/>
          <a:p>
            <a:r>
              <a:rPr lang="en-NZ" dirty="0" smtClean="0"/>
              <a:t>Limited </a:t>
            </a:r>
            <a:r>
              <a:rPr lang="en-NZ" dirty="0"/>
              <a:t>liability </a:t>
            </a:r>
            <a:r>
              <a:rPr lang="en-NZ" dirty="0" smtClean="0"/>
              <a:t>company </a:t>
            </a:r>
            <a:r>
              <a:rPr lang="en-NZ" dirty="0"/>
              <a:t>is a separate entity from its shareholders. </a:t>
            </a:r>
            <a:endParaRPr lang="en-NZ" dirty="0" smtClean="0"/>
          </a:p>
          <a:p>
            <a:r>
              <a:rPr lang="en-NZ" dirty="0" smtClean="0"/>
              <a:t>The </a:t>
            </a:r>
            <a:r>
              <a:rPr lang="en-NZ" dirty="0"/>
              <a:t>goal of a limited liability company is to make profits for its shareholders.  </a:t>
            </a:r>
            <a:endParaRPr lang="en-NZ" dirty="0" smtClean="0"/>
          </a:p>
          <a:p>
            <a:r>
              <a:rPr lang="en-NZ" dirty="0" smtClean="0"/>
              <a:t>This </a:t>
            </a:r>
            <a:r>
              <a:rPr lang="en-NZ" dirty="0"/>
              <a:t>structure provides shareholders with limited liability from the business’s debts beyond the value of their shares in the company (this is what Limited or Ltd </a:t>
            </a:r>
            <a:r>
              <a:rPr lang="en-NZ" dirty="0" smtClean="0"/>
              <a:t>stands </a:t>
            </a:r>
            <a:r>
              <a:rPr lang="en-NZ" dirty="0"/>
              <a:t>for in a company name).  </a:t>
            </a:r>
            <a:endParaRPr lang="en-NZ" dirty="0" smtClean="0"/>
          </a:p>
          <a:p>
            <a:r>
              <a:rPr lang="en-NZ" dirty="0" smtClean="0"/>
              <a:t>A </a:t>
            </a:r>
            <a:r>
              <a:rPr lang="en-NZ" dirty="0"/>
              <a:t>limited liability company is very cheap to set up </a:t>
            </a:r>
            <a:r>
              <a:rPr lang="en-NZ" dirty="0" smtClean="0"/>
              <a:t>&amp; </a:t>
            </a:r>
            <a:r>
              <a:rPr lang="en-NZ" dirty="0"/>
              <a:t>maintain. </a:t>
            </a:r>
            <a:endParaRPr lang="en-NZ" dirty="0" smtClean="0"/>
          </a:p>
          <a:p>
            <a:r>
              <a:rPr lang="en-NZ" dirty="0" smtClean="0"/>
              <a:t>It </a:t>
            </a:r>
            <a:r>
              <a:rPr lang="en-NZ" dirty="0"/>
              <a:t>offers the benefits of limited liability protection with reasonable tax efficiencies </a:t>
            </a:r>
            <a:r>
              <a:rPr lang="en-NZ" dirty="0" smtClean="0"/>
              <a:t>&amp; </a:t>
            </a:r>
            <a:r>
              <a:rPr lang="en-NZ" dirty="0"/>
              <a:t>practicality.  </a:t>
            </a:r>
            <a:endParaRPr lang="en-NZ" dirty="0" smtClean="0"/>
          </a:p>
          <a:p>
            <a:pPr lvl="0"/>
            <a:r>
              <a:rPr lang="en-NZ" dirty="0" smtClean="0"/>
              <a:t>Profits </a:t>
            </a:r>
            <a:r>
              <a:rPr lang="en-NZ" dirty="0"/>
              <a:t>are shared amongst the </a:t>
            </a:r>
            <a:r>
              <a:rPr lang="en-NZ" dirty="0" smtClean="0"/>
              <a:t>owners in </a:t>
            </a:r>
            <a:r>
              <a:rPr lang="en-NZ" dirty="0"/>
              <a:t>the form of dividends</a:t>
            </a:r>
            <a:r>
              <a:rPr lang="en-NZ" dirty="0" smtClean="0"/>
              <a:t>.</a:t>
            </a:r>
            <a:endParaRPr lang="en-NZ" dirty="0"/>
          </a:p>
          <a:p>
            <a:endParaRPr lang="en-NZ" dirty="0"/>
          </a:p>
        </p:txBody>
      </p:sp>
    </p:spTree>
    <p:extLst>
      <p:ext uri="{BB962C8B-B14F-4D97-AF65-F5344CB8AC3E}">
        <p14:creationId xmlns:p14="http://schemas.microsoft.com/office/powerpoint/2010/main" val="6914085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Ownership Structures</a:t>
            </a:r>
          </a:p>
        </p:txBody>
      </p:sp>
      <p:sp>
        <p:nvSpPr>
          <p:cNvPr id="3" name="Content Placeholder 2"/>
          <p:cNvSpPr>
            <a:spLocks noGrp="1"/>
          </p:cNvSpPr>
          <p:nvPr>
            <p:ph idx="1"/>
          </p:nvPr>
        </p:nvSpPr>
        <p:spPr/>
        <p:txBody>
          <a:bodyPr/>
          <a:lstStyle/>
          <a:p>
            <a:r>
              <a:rPr lang="en-NZ" dirty="0" smtClean="0"/>
              <a:t>Go through the students videos.</a:t>
            </a:r>
          </a:p>
          <a:p>
            <a:pPr lvl="0"/>
            <a:r>
              <a:rPr lang="en-NZ" sz="2400" dirty="0"/>
              <a:t>Read articles. </a:t>
            </a:r>
            <a:endParaRPr lang="en-NZ" sz="3600" dirty="0"/>
          </a:p>
          <a:p>
            <a:pPr lvl="1"/>
            <a:r>
              <a:rPr lang="en-NZ" dirty="0"/>
              <a:t>“Strong leadership key in farming corporation’s success”. </a:t>
            </a:r>
            <a:endParaRPr lang="en-NZ" sz="3200" dirty="0"/>
          </a:p>
          <a:p>
            <a:pPr lvl="1"/>
            <a:r>
              <a:rPr lang="en-NZ" dirty="0"/>
              <a:t>“Choosing the right operating structure”. </a:t>
            </a:r>
            <a:endParaRPr lang="en-NZ" sz="3200" dirty="0"/>
          </a:p>
          <a:p>
            <a:pPr lvl="1"/>
            <a:r>
              <a:rPr lang="en-NZ" sz="2200" dirty="0"/>
              <a:t>“Equity </a:t>
            </a:r>
            <a:r>
              <a:rPr lang="en-NZ" sz="2200" dirty="0" smtClean="0"/>
              <a:t>partnership </a:t>
            </a:r>
            <a:r>
              <a:rPr lang="en-NZ" sz="2200" dirty="0"/>
              <a:t>a family affair”. </a:t>
            </a:r>
            <a:r>
              <a:rPr lang="en-NZ" dirty="0" smtClean="0"/>
              <a:t> </a:t>
            </a:r>
          </a:p>
          <a:p>
            <a:r>
              <a:rPr lang="en-NZ" dirty="0" smtClean="0"/>
              <a:t>Go through following slides on ownership structures if required!  This may not be necessary depending on the quality of student videos. </a:t>
            </a:r>
          </a:p>
        </p:txBody>
      </p:sp>
    </p:spTree>
    <p:extLst>
      <p:ext uri="{BB962C8B-B14F-4D97-AF65-F5344CB8AC3E}">
        <p14:creationId xmlns:p14="http://schemas.microsoft.com/office/powerpoint/2010/main" val="36741452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Example 2. </a:t>
            </a:r>
            <a:br>
              <a:rPr lang="en-NZ" dirty="0" smtClean="0"/>
            </a:br>
            <a:r>
              <a:rPr lang="en-NZ" dirty="0" err="1" smtClean="0"/>
              <a:t>Ballance</a:t>
            </a:r>
            <a:r>
              <a:rPr lang="en-NZ" dirty="0" smtClean="0"/>
              <a:t> </a:t>
            </a:r>
            <a:r>
              <a:rPr lang="en-NZ" dirty="0"/>
              <a:t>Agri-Nutrients</a:t>
            </a:r>
          </a:p>
        </p:txBody>
      </p:sp>
      <p:sp>
        <p:nvSpPr>
          <p:cNvPr id="3" name="Content Placeholder 2"/>
          <p:cNvSpPr>
            <a:spLocks noGrp="1"/>
          </p:cNvSpPr>
          <p:nvPr>
            <p:ph idx="1"/>
          </p:nvPr>
        </p:nvSpPr>
        <p:spPr/>
        <p:txBody>
          <a:bodyPr/>
          <a:lstStyle/>
          <a:p>
            <a:r>
              <a:rPr lang="en-NZ" dirty="0"/>
              <a:t>A co-operative business structure works for </a:t>
            </a:r>
            <a:r>
              <a:rPr lang="en-NZ" dirty="0" err="1"/>
              <a:t>Ballance</a:t>
            </a:r>
            <a:r>
              <a:rPr lang="en-NZ" dirty="0"/>
              <a:t> Agri-Nutrients as their strategic needs is not focussed on bigger profits (rebates) but on better </a:t>
            </a:r>
            <a:r>
              <a:rPr lang="en-NZ" dirty="0" smtClean="0"/>
              <a:t>&amp; </a:t>
            </a:r>
            <a:r>
              <a:rPr lang="en-NZ" dirty="0"/>
              <a:t>more diverse services.  </a:t>
            </a:r>
            <a:endParaRPr lang="en-NZ" dirty="0" smtClean="0"/>
          </a:p>
          <a:p>
            <a:r>
              <a:rPr lang="en-NZ" dirty="0" smtClean="0"/>
              <a:t>A </a:t>
            </a:r>
            <a:r>
              <a:rPr lang="en-NZ" dirty="0"/>
              <a:t>co-operative is owned </a:t>
            </a:r>
            <a:r>
              <a:rPr lang="en-NZ" dirty="0" smtClean="0"/>
              <a:t>&amp; </a:t>
            </a:r>
            <a:r>
              <a:rPr lang="en-NZ" dirty="0"/>
              <a:t>democratically controlled by its shareholders.  Farmers involved in </a:t>
            </a:r>
            <a:r>
              <a:rPr lang="en-NZ" dirty="0" err="1"/>
              <a:t>Ballance</a:t>
            </a:r>
            <a:r>
              <a:rPr lang="en-NZ" dirty="0"/>
              <a:t> Agri-Nutrients choose to work together to achieve business goals that may not be possible or as easily achieved through individual or separate effort.  </a:t>
            </a:r>
            <a:endParaRPr lang="en-NZ" dirty="0" smtClean="0"/>
          </a:p>
          <a:p>
            <a:r>
              <a:rPr lang="en-NZ" dirty="0" smtClean="0"/>
              <a:t>The </a:t>
            </a:r>
            <a:r>
              <a:rPr lang="en-NZ" dirty="0"/>
              <a:t>shareholders contribute the prime capital for the business </a:t>
            </a:r>
            <a:r>
              <a:rPr lang="en-NZ" dirty="0" smtClean="0"/>
              <a:t>&amp; </a:t>
            </a:r>
            <a:r>
              <a:rPr lang="en-NZ" dirty="0"/>
              <a:t>share in the profits of the business in proportion to their participation (the greater the participation, the larger the proportion of profits).  </a:t>
            </a:r>
          </a:p>
          <a:p>
            <a:endParaRPr lang="en-NZ" dirty="0"/>
          </a:p>
        </p:txBody>
      </p:sp>
    </p:spTree>
    <p:extLst>
      <p:ext uri="{BB962C8B-B14F-4D97-AF65-F5344CB8AC3E}">
        <p14:creationId xmlns:p14="http://schemas.microsoft.com/office/powerpoint/2010/main" val="361050097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Example 3. </a:t>
            </a:r>
            <a:br>
              <a:rPr lang="en-NZ" dirty="0" smtClean="0"/>
            </a:br>
            <a:r>
              <a:rPr lang="en-NZ" dirty="0" err="1"/>
              <a:t>Hangawera</a:t>
            </a:r>
            <a:r>
              <a:rPr lang="en-NZ" dirty="0"/>
              <a:t> Station</a:t>
            </a:r>
          </a:p>
        </p:txBody>
      </p:sp>
      <p:sp>
        <p:nvSpPr>
          <p:cNvPr id="3" name="Content Placeholder 2"/>
          <p:cNvSpPr>
            <a:spLocks noGrp="1"/>
          </p:cNvSpPr>
          <p:nvPr>
            <p:ph idx="1"/>
          </p:nvPr>
        </p:nvSpPr>
        <p:spPr/>
        <p:txBody>
          <a:bodyPr>
            <a:normAutofit fontScale="92500" lnSpcReduction="10000"/>
          </a:bodyPr>
          <a:lstStyle/>
          <a:p>
            <a:r>
              <a:rPr lang="en-NZ" dirty="0"/>
              <a:t>A trust business structure works for the </a:t>
            </a:r>
            <a:r>
              <a:rPr lang="en-NZ" dirty="0" err="1"/>
              <a:t>Hangawera</a:t>
            </a:r>
            <a:r>
              <a:rPr lang="en-NZ" dirty="0"/>
              <a:t> Station as their strategic needs have a synergy with what the Trust is set up to do. </a:t>
            </a:r>
            <a:endParaRPr lang="en-NZ" dirty="0" smtClean="0"/>
          </a:p>
          <a:p>
            <a:r>
              <a:rPr lang="en-NZ" dirty="0" smtClean="0"/>
              <a:t>Trusts </a:t>
            </a:r>
            <a:r>
              <a:rPr lang="en-NZ" dirty="0"/>
              <a:t>are particularly useful for asset protection </a:t>
            </a:r>
            <a:r>
              <a:rPr lang="en-NZ" dirty="0" smtClean="0"/>
              <a:t>&amp; </a:t>
            </a:r>
            <a:r>
              <a:rPr lang="en-NZ" dirty="0"/>
              <a:t>estate planning, as there is a lot of iwi to represent, the Trust ensures that their overall interests are met</a:t>
            </a:r>
            <a:r>
              <a:rPr lang="en-NZ" dirty="0" smtClean="0"/>
              <a:t>.</a:t>
            </a:r>
          </a:p>
          <a:p>
            <a:pPr lvl="0"/>
            <a:r>
              <a:rPr lang="en-NZ" dirty="0"/>
              <a:t>The ability to maximise their assets </a:t>
            </a:r>
            <a:r>
              <a:rPr lang="en-NZ" dirty="0" smtClean="0"/>
              <a:t>&amp; </a:t>
            </a:r>
            <a:r>
              <a:rPr lang="en-NZ" dirty="0"/>
              <a:t>minimise the liabilities of the Trust. </a:t>
            </a:r>
          </a:p>
          <a:p>
            <a:pPr lvl="0"/>
            <a:r>
              <a:rPr lang="en-NZ" dirty="0"/>
              <a:t>Able to provide for the cultural needs of the beneficiaries.   </a:t>
            </a:r>
          </a:p>
          <a:p>
            <a:pPr lvl="0"/>
            <a:r>
              <a:rPr lang="en-NZ" dirty="0"/>
              <a:t>Allows greater opportunity for </a:t>
            </a:r>
            <a:r>
              <a:rPr lang="en-NZ" dirty="0" err="1"/>
              <a:t>hapu</a:t>
            </a:r>
            <a:r>
              <a:rPr lang="en-NZ" dirty="0"/>
              <a:t> </a:t>
            </a:r>
            <a:r>
              <a:rPr lang="en-NZ" dirty="0" smtClean="0"/>
              <a:t>&amp; </a:t>
            </a:r>
            <a:r>
              <a:rPr lang="en-NZ" dirty="0"/>
              <a:t>iwi to use the </a:t>
            </a:r>
            <a:r>
              <a:rPr lang="en-NZ" dirty="0" smtClean="0"/>
              <a:t>land.</a:t>
            </a:r>
            <a:endParaRPr lang="en-NZ" dirty="0"/>
          </a:p>
          <a:p>
            <a:pPr lvl="0"/>
            <a:r>
              <a:rPr lang="en-NZ" dirty="0"/>
              <a:t>The Trust becomes the single point of contact for the block, so the managers can get on with day-to-day activities.</a:t>
            </a:r>
          </a:p>
          <a:p>
            <a:pPr lvl="0"/>
            <a:r>
              <a:rPr lang="en-NZ" dirty="0"/>
              <a:t>Can make long-term decisions as the Trust is not subject to the laws of limitations for trusts (non-Māori </a:t>
            </a:r>
            <a:r>
              <a:rPr lang="en-NZ" dirty="0" smtClean="0"/>
              <a:t>l&amp; </a:t>
            </a:r>
            <a:r>
              <a:rPr lang="en-NZ" dirty="0"/>
              <a:t>trusts terminate after 80 years, Māori </a:t>
            </a:r>
            <a:r>
              <a:rPr lang="en-NZ" dirty="0" smtClean="0"/>
              <a:t>l&amp; </a:t>
            </a:r>
            <a:r>
              <a:rPr lang="en-NZ" dirty="0"/>
              <a:t>trusts continue until terminated by consent</a:t>
            </a:r>
            <a:r>
              <a:rPr lang="en-NZ" dirty="0" smtClean="0"/>
              <a:t>). </a:t>
            </a:r>
            <a:endParaRPr lang="en-NZ" dirty="0"/>
          </a:p>
          <a:p>
            <a:endParaRPr lang="en-NZ" dirty="0"/>
          </a:p>
        </p:txBody>
      </p:sp>
    </p:spTree>
    <p:extLst>
      <p:ext uri="{BB962C8B-B14F-4D97-AF65-F5344CB8AC3E}">
        <p14:creationId xmlns:p14="http://schemas.microsoft.com/office/powerpoint/2010/main" val="381869828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Succession </a:t>
            </a:r>
            <a:r>
              <a:rPr lang="en-NZ" dirty="0" smtClean="0"/>
              <a:t>planning </a:t>
            </a:r>
            <a:endParaRPr lang="en-NZ" dirty="0"/>
          </a:p>
        </p:txBody>
      </p:sp>
      <p:sp>
        <p:nvSpPr>
          <p:cNvPr id="3" name="Content Placeholder 2"/>
          <p:cNvSpPr>
            <a:spLocks noGrp="1"/>
          </p:cNvSpPr>
          <p:nvPr>
            <p:ph idx="1"/>
          </p:nvPr>
        </p:nvSpPr>
        <p:spPr/>
        <p:txBody>
          <a:bodyPr/>
          <a:lstStyle/>
          <a:p>
            <a:pPr lvl="0"/>
            <a:r>
              <a:rPr lang="en-NZ" dirty="0" smtClean="0"/>
              <a:t>The </a:t>
            </a:r>
            <a:r>
              <a:rPr lang="en-NZ" dirty="0"/>
              <a:t>facilitating of inter-generational wealth between family groups – finding sufficient capital to fund a new generation into business ownership in a way that means they are able to sustainably continue to fund that business. </a:t>
            </a:r>
          </a:p>
          <a:p>
            <a:pPr lvl="0"/>
            <a:r>
              <a:rPr lang="en-NZ" dirty="0"/>
              <a:t>Most commonly used in farm businesses.  It is the single biggest challenge over the next decade, as currently the average age of farmers is close to 60. </a:t>
            </a:r>
          </a:p>
        </p:txBody>
      </p:sp>
    </p:spTree>
    <p:extLst>
      <p:ext uri="{BB962C8B-B14F-4D97-AF65-F5344CB8AC3E}">
        <p14:creationId xmlns:p14="http://schemas.microsoft.com/office/powerpoint/2010/main" val="287868215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Succession planning </a:t>
            </a:r>
            <a:r>
              <a:rPr lang="en-NZ" b="1" dirty="0" smtClean="0"/>
              <a:t/>
            </a:r>
            <a:br>
              <a:rPr lang="en-NZ" b="1" dirty="0" smtClean="0"/>
            </a:br>
            <a:r>
              <a:rPr lang="en-NZ" dirty="0" smtClean="0"/>
              <a:t>Asset </a:t>
            </a:r>
            <a:r>
              <a:rPr lang="en-NZ" dirty="0"/>
              <a:t>Protection &amp; </a:t>
            </a:r>
            <a:r>
              <a:rPr lang="en-NZ" dirty="0" smtClean="0"/>
              <a:t>Succession</a:t>
            </a:r>
            <a:endParaRPr lang="en-NZ" dirty="0"/>
          </a:p>
        </p:txBody>
      </p:sp>
      <p:sp>
        <p:nvSpPr>
          <p:cNvPr id="3" name="Content Placeholder 2"/>
          <p:cNvSpPr>
            <a:spLocks noGrp="1"/>
          </p:cNvSpPr>
          <p:nvPr>
            <p:ph idx="1"/>
          </p:nvPr>
        </p:nvSpPr>
        <p:spPr/>
        <p:txBody>
          <a:bodyPr>
            <a:normAutofit fontScale="70000" lnSpcReduction="20000"/>
          </a:bodyPr>
          <a:lstStyle/>
          <a:p>
            <a:pPr marL="0" indent="0">
              <a:buNone/>
            </a:pPr>
            <a:r>
              <a:rPr lang="en-GB" dirty="0" smtClean="0"/>
              <a:t>Keeping assets safe</a:t>
            </a:r>
            <a:endParaRPr lang="en-NZ" dirty="0" smtClean="0"/>
          </a:p>
          <a:p>
            <a:r>
              <a:rPr lang="en-GB" dirty="0" smtClean="0"/>
              <a:t>Estate </a:t>
            </a:r>
            <a:r>
              <a:rPr lang="en-GB" dirty="0"/>
              <a:t>planning, asset protection </a:t>
            </a:r>
            <a:r>
              <a:rPr lang="en-GB" dirty="0" smtClean="0"/>
              <a:t>&amp; succession </a:t>
            </a:r>
            <a:r>
              <a:rPr lang="en-GB" dirty="0"/>
              <a:t>planning are all closely related, </a:t>
            </a:r>
            <a:r>
              <a:rPr lang="en-GB" dirty="0" smtClean="0"/>
              <a:t>&amp; </a:t>
            </a:r>
            <a:r>
              <a:rPr lang="en-GB" dirty="0"/>
              <a:t>should all be considered together.</a:t>
            </a:r>
            <a:endParaRPr lang="en-NZ" dirty="0"/>
          </a:p>
          <a:p>
            <a:r>
              <a:rPr lang="en-GB" dirty="0" smtClean="0"/>
              <a:t>It </a:t>
            </a:r>
            <a:r>
              <a:rPr lang="en-GB" dirty="0"/>
              <a:t>is important to consider all these issues early in business life to ensure there are no complications or misunderstandings later on should the unexpected occur.</a:t>
            </a:r>
            <a:endParaRPr lang="en-NZ" dirty="0"/>
          </a:p>
          <a:p>
            <a:pPr lvl="0"/>
            <a:r>
              <a:rPr lang="en-NZ" dirty="0" smtClean="0"/>
              <a:t>Goals </a:t>
            </a:r>
            <a:r>
              <a:rPr lang="en-NZ" dirty="0"/>
              <a:t>&amp; Objectives of owners for estate transfer</a:t>
            </a:r>
          </a:p>
          <a:p>
            <a:pPr lvl="0"/>
            <a:r>
              <a:rPr lang="en-NZ" dirty="0"/>
              <a:t>Risks associated with living – insurance options</a:t>
            </a:r>
          </a:p>
          <a:p>
            <a:pPr lvl="0"/>
            <a:r>
              <a:rPr lang="en-NZ" dirty="0"/>
              <a:t>Plans for management continuity in the event of accident, premature death or family break up.</a:t>
            </a:r>
          </a:p>
          <a:p>
            <a:pPr lvl="0"/>
            <a:r>
              <a:rPr lang="en-NZ" dirty="0"/>
              <a:t>Options for retirement involvement.</a:t>
            </a:r>
          </a:p>
          <a:p>
            <a:pPr lvl="0"/>
            <a:r>
              <a:rPr lang="en-NZ" dirty="0"/>
              <a:t>Enduring powers of attorney.</a:t>
            </a:r>
          </a:p>
          <a:p>
            <a:pPr lvl="0"/>
            <a:r>
              <a:rPr lang="en-NZ" dirty="0" smtClean="0"/>
              <a:t>Succession</a:t>
            </a:r>
            <a:r>
              <a:rPr lang="en-NZ" dirty="0"/>
              <a:t>.</a:t>
            </a:r>
          </a:p>
          <a:p>
            <a:pPr lvl="0"/>
            <a:r>
              <a:rPr lang="en-NZ" dirty="0"/>
              <a:t>Sustainability of natural, social &amp; cultural capital for the business.</a:t>
            </a:r>
          </a:p>
          <a:p>
            <a:pPr lvl="0"/>
            <a:r>
              <a:rPr lang="en-NZ" dirty="0"/>
              <a:t>Business succession options.</a:t>
            </a:r>
          </a:p>
          <a:p>
            <a:r>
              <a:rPr lang="en-NZ" dirty="0" smtClean="0"/>
              <a:t>Distribution </a:t>
            </a:r>
            <a:r>
              <a:rPr lang="en-NZ" dirty="0"/>
              <a:t>of equity &amp; profit to beneficiaries. </a:t>
            </a:r>
          </a:p>
        </p:txBody>
      </p:sp>
    </p:spTree>
    <p:extLst>
      <p:ext uri="{BB962C8B-B14F-4D97-AF65-F5344CB8AC3E}">
        <p14:creationId xmlns:p14="http://schemas.microsoft.com/office/powerpoint/2010/main" val="134808074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REASONS FOR ESTATE PLANNING</a:t>
            </a:r>
            <a:endParaRPr lang="en-NZ" dirty="0"/>
          </a:p>
        </p:txBody>
      </p:sp>
      <p:sp>
        <p:nvSpPr>
          <p:cNvPr id="3" name="Content Placeholder 2"/>
          <p:cNvSpPr>
            <a:spLocks noGrp="1"/>
          </p:cNvSpPr>
          <p:nvPr>
            <p:ph idx="1"/>
          </p:nvPr>
        </p:nvSpPr>
        <p:spPr/>
        <p:txBody>
          <a:bodyPr>
            <a:normAutofit fontScale="62500" lnSpcReduction="20000"/>
          </a:bodyPr>
          <a:lstStyle/>
          <a:p>
            <a:pPr marL="0" indent="0">
              <a:buNone/>
            </a:pPr>
            <a:r>
              <a:rPr lang="en-GB" dirty="0"/>
              <a:t>Generally, the objectives behind estate planning include the following;</a:t>
            </a:r>
            <a:endParaRPr lang="en-NZ" dirty="0"/>
          </a:p>
          <a:p>
            <a:pPr lvl="0"/>
            <a:r>
              <a:rPr lang="en-GB" dirty="0"/>
              <a:t>Protection of assets against future creditors to which you or your family could be exposed.</a:t>
            </a:r>
            <a:endParaRPr lang="en-NZ" dirty="0"/>
          </a:p>
          <a:p>
            <a:pPr lvl="0"/>
            <a:r>
              <a:rPr lang="en-GB" dirty="0"/>
              <a:t>Tax savings on beneficiary income.</a:t>
            </a:r>
            <a:endParaRPr lang="en-NZ" dirty="0"/>
          </a:p>
          <a:p>
            <a:pPr lvl="0"/>
            <a:r>
              <a:rPr lang="en-GB" dirty="0"/>
              <a:t>Protection of assets from possible re-introduction of estate duty, stamp duty, capital gains tax, etc.</a:t>
            </a:r>
            <a:endParaRPr lang="en-NZ" dirty="0"/>
          </a:p>
          <a:p>
            <a:pPr lvl="0"/>
            <a:r>
              <a:rPr lang="en-GB" dirty="0"/>
              <a:t>Protection of assets against matrimonial property claims.</a:t>
            </a:r>
            <a:endParaRPr lang="en-NZ" dirty="0"/>
          </a:p>
          <a:p>
            <a:pPr lvl="0"/>
            <a:r>
              <a:rPr lang="en-GB" dirty="0"/>
              <a:t>Controlling succession of estate to children.</a:t>
            </a:r>
            <a:endParaRPr lang="en-NZ" dirty="0"/>
          </a:p>
          <a:p>
            <a:pPr marL="0" indent="0">
              <a:buNone/>
            </a:pPr>
            <a:endParaRPr lang="en-NZ" dirty="0"/>
          </a:p>
          <a:p>
            <a:pPr marL="0" indent="0">
              <a:buNone/>
            </a:pPr>
            <a:r>
              <a:rPr lang="en-GB" dirty="0"/>
              <a:t>When going through the process of estate planning it is important to get sound advice from those with the relevant expertise.</a:t>
            </a:r>
            <a:endParaRPr lang="en-NZ" dirty="0"/>
          </a:p>
          <a:p>
            <a:pPr lvl="0"/>
            <a:r>
              <a:rPr lang="en-GB" i="1" dirty="0"/>
              <a:t>Solicitors</a:t>
            </a:r>
            <a:r>
              <a:rPr lang="en-GB" dirty="0"/>
              <a:t> – provide advice as to the legal implications </a:t>
            </a:r>
            <a:r>
              <a:rPr lang="en-GB" dirty="0" smtClean="0"/>
              <a:t>&amp; </a:t>
            </a:r>
            <a:r>
              <a:rPr lang="en-GB" dirty="0"/>
              <a:t>structure of estate plans.</a:t>
            </a:r>
            <a:endParaRPr lang="en-NZ" dirty="0"/>
          </a:p>
          <a:p>
            <a:pPr lvl="0"/>
            <a:r>
              <a:rPr lang="en-GB" i="1" dirty="0"/>
              <a:t>Accountants</a:t>
            </a:r>
            <a:r>
              <a:rPr lang="en-GB" dirty="0"/>
              <a:t> – provide advice as to the accounting </a:t>
            </a:r>
            <a:r>
              <a:rPr lang="en-GB" dirty="0" smtClean="0"/>
              <a:t>&amp; </a:t>
            </a:r>
            <a:r>
              <a:rPr lang="en-GB" dirty="0"/>
              <a:t>tax efficiency of the estate plan.</a:t>
            </a:r>
            <a:endParaRPr lang="en-NZ" dirty="0"/>
          </a:p>
          <a:p>
            <a:pPr lvl="0"/>
            <a:r>
              <a:rPr lang="en-GB" i="1" dirty="0"/>
              <a:t>Financial Planners</a:t>
            </a:r>
            <a:r>
              <a:rPr lang="en-GB" dirty="0"/>
              <a:t> – provide advice as to the investment options </a:t>
            </a:r>
            <a:r>
              <a:rPr lang="en-GB" dirty="0" smtClean="0"/>
              <a:t>&amp; </a:t>
            </a:r>
            <a:r>
              <a:rPr lang="en-GB" dirty="0"/>
              <a:t>long-term ownership of the assets within the estate.</a:t>
            </a:r>
            <a:endParaRPr lang="en-NZ" dirty="0"/>
          </a:p>
          <a:p>
            <a:pPr marL="0" indent="0">
              <a:buNone/>
            </a:pPr>
            <a:endParaRPr lang="en-NZ" dirty="0"/>
          </a:p>
          <a:p>
            <a:r>
              <a:rPr lang="en-GB" dirty="0"/>
              <a:t>There is a cost involved in utilising the expertise of professionals, but that advice could also save money, as well as distress </a:t>
            </a:r>
            <a:r>
              <a:rPr lang="en-GB" dirty="0" smtClean="0"/>
              <a:t>&amp; </a:t>
            </a:r>
            <a:r>
              <a:rPr lang="en-GB" dirty="0"/>
              <a:t>conflict later on.</a:t>
            </a:r>
            <a:endParaRPr lang="en-NZ" dirty="0"/>
          </a:p>
          <a:p>
            <a:endParaRPr lang="en-NZ" dirty="0"/>
          </a:p>
        </p:txBody>
      </p:sp>
    </p:spTree>
    <p:extLst>
      <p:ext uri="{BB962C8B-B14F-4D97-AF65-F5344CB8AC3E}">
        <p14:creationId xmlns:p14="http://schemas.microsoft.com/office/powerpoint/2010/main" val="364256116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RISKS ASSOCIATED WITH </a:t>
            </a:r>
            <a:r>
              <a:rPr lang="en-GB" dirty="0" smtClean="0"/>
              <a:t>LIVING</a:t>
            </a:r>
            <a:endParaRPr lang="en-NZ" dirty="0"/>
          </a:p>
        </p:txBody>
      </p:sp>
      <p:sp>
        <p:nvSpPr>
          <p:cNvPr id="3" name="Content Placeholder 2"/>
          <p:cNvSpPr>
            <a:spLocks noGrp="1"/>
          </p:cNvSpPr>
          <p:nvPr>
            <p:ph idx="1"/>
          </p:nvPr>
        </p:nvSpPr>
        <p:spPr/>
        <p:txBody>
          <a:bodyPr>
            <a:normAutofit/>
          </a:bodyPr>
          <a:lstStyle/>
          <a:p>
            <a:r>
              <a:rPr lang="en-GB" dirty="0" smtClean="0"/>
              <a:t>There </a:t>
            </a:r>
            <a:r>
              <a:rPr lang="en-GB" dirty="0"/>
              <a:t>are many potential areas where things can go wrong, or accidents can happen.  Planning ahead for the unexpected is very important, especially for the self employed.</a:t>
            </a:r>
            <a:endParaRPr lang="en-NZ" dirty="0"/>
          </a:p>
          <a:p>
            <a:r>
              <a:rPr lang="en-GB" dirty="0"/>
              <a:t> </a:t>
            </a:r>
            <a:r>
              <a:rPr lang="en-GB" dirty="0" smtClean="0"/>
              <a:t>Something </a:t>
            </a:r>
            <a:r>
              <a:rPr lang="en-GB" dirty="0"/>
              <a:t>that people do not often think about are the “risks associated with living”, the questions these risks bring about, i.e.</a:t>
            </a:r>
            <a:endParaRPr lang="en-NZ" dirty="0"/>
          </a:p>
          <a:p>
            <a:pPr lvl="1"/>
            <a:r>
              <a:rPr lang="en-GB" dirty="0"/>
              <a:t>Serious accidents</a:t>
            </a:r>
            <a:endParaRPr lang="en-NZ" dirty="0"/>
          </a:p>
          <a:p>
            <a:pPr lvl="1"/>
            <a:r>
              <a:rPr lang="en-GB" dirty="0"/>
              <a:t>Premature death</a:t>
            </a:r>
            <a:endParaRPr lang="en-NZ" dirty="0"/>
          </a:p>
          <a:p>
            <a:pPr lvl="1"/>
            <a:r>
              <a:rPr lang="en-GB" dirty="0"/>
              <a:t>Long-term illness</a:t>
            </a:r>
            <a:endParaRPr lang="en-NZ" dirty="0"/>
          </a:p>
          <a:p>
            <a:pPr lvl="1"/>
            <a:r>
              <a:rPr lang="en-GB" dirty="0"/>
              <a:t>Marriage break-up</a:t>
            </a:r>
            <a:endParaRPr lang="en-NZ" dirty="0"/>
          </a:p>
          <a:p>
            <a:pPr lvl="1"/>
            <a:r>
              <a:rPr lang="en-GB" dirty="0"/>
              <a:t>Mental incapacity</a:t>
            </a:r>
            <a:endParaRPr lang="en-NZ" dirty="0"/>
          </a:p>
          <a:p>
            <a:endParaRPr lang="en-NZ" dirty="0"/>
          </a:p>
        </p:txBody>
      </p:sp>
    </p:spTree>
    <p:extLst>
      <p:ext uri="{BB962C8B-B14F-4D97-AF65-F5344CB8AC3E}">
        <p14:creationId xmlns:p14="http://schemas.microsoft.com/office/powerpoint/2010/main" val="93288957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80160"/>
            <a:ext cx="10820400" cy="4938525"/>
          </a:xfrm>
        </p:spPr>
        <p:txBody>
          <a:bodyPr>
            <a:normAutofit/>
          </a:bodyPr>
          <a:lstStyle/>
          <a:p>
            <a:pPr lvl="2"/>
            <a:r>
              <a:rPr lang="en-GB" i="1" dirty="0"/>
              <a:t>Who will manage the business?</a:t>
            </a:r>
            <a:endParaRPr lang="en-NZ" dirty="0"/>
          </a:p>
          <a:p>
            <a:pPr lvl="2"/>
            <a:r>
              <a:rPr lang="en-GB" i="1" dirty="0"/>
              <a:t>How do we pay for medical care?</a:t>
            </a:r>
            <a:endParaRPr lang="en-NZ" dirty="0"/>
          </a:p>
          <a:p>
            <a:pPr lvl="2"/>
            <a:r>
              <a:rPr lang="en-GB" i="1" dirty="0"/>
              <a:t>Is there a loss of income?</a:t>
            </a:r>
            <a:endParaRPr lang="en-NZ" dirty="0"/>
          </a:p>
          <a:p>
            <a:pPr lvl="2"/>
            <a:r>
              <a:rPr lang="en-GB" i="1" dirty="0"/>
              <a:t>Can we afford replacement labour?</a:t>
            </a:r>
            <a:endParaRPr lang="en-NZ" dirty="0"/>
          </a:p>
          <a:p>
            <a:pPr lvl="2"/>
            <a:r>
              <a:rPr lang="en-GB" i="1" dirty="0"/>
              <a:t>Will our affairs be managed as we would wish?</a:t>
            </a:r>
            <a:endParaRPr lang="en-NZ" dirty="0"/>
          </a:p>
          <a:p>
            <a:pPr lvl="2"/>
            <a:r>
              <a:rPr lang="en-GB" i="1" dirty="0"/>
              <a:t>Will those left be disadvantaged?</a:t>
            </a:r>
            <a:endParaRPr lang="en-NZ" dirty="0"/>
          </a:p>
          <a:p>
            <a:pPr lvl="2"/>
            <a:r>
              <a:rPr lang="en-GB" i="1" dirty="0"/>
              <a:t>If the business is sold, will the assets be divided fairly?</a:t>
            </a:r>
            <a:endParaRPr lang="en-NZ" dirty="0"/>
          </a:p>
          <a:p>
            <a:pPr lvl="2"/>
            <a:r>
              <a:rPr lang="en-GB" i="1" dirty="0" smtClean="0"/>
              <a:t>Is </a:t>
            </a:r>
            <a:r>
              <a:rPr lang="en-GB" i="1" dirty="0"/>
              <a:t>succession planned for?</a:t>
            </a:r>
            <a:endParaRPr lang="en-NZ" dirty="0"/>
          </a:p>
          <a:p>
            <a:pPr marL="0" indent="0">
              <a:buNone/>
            </a:pPr>
            <a:r>
              <a:rPr lang="en-GB" dirty="0"/>
              <a:t>These are all questions we should think about </a:t>
            </a:r>
            <a:r>
              <a:rPr lang="en-GB" dirty="0" smtClean="0"/>
              <a:t>&amp; </a:t>
            </a:r>
            <a:r>
              <a:rPr lang="en-GB" dirty="0"/>
              <a:t>plan for </a:t>
            </a:r>
            <a:r>
              <a:rPr lang="en-GB" b="1" dirty="0"/>
              <a:t>early</a:t>
            </a:r>
            <a:r>
              <a:rPr lang="en-GB" dirty="0"/>
              <a:t> in our business life.  Planning ahead will help in preventing any misunderstandings, potential conflict, financial hardship, </a:t>
            </a:r>
            <a:r>
              <a:rPr lang="en-GB" dirty="0" smtClean="0"/>
              <a:t>&amp; </a:t>
            </a:r>
            <a:r>
              <a:rPr lang="en-GB" dirty="0"/>
              <a:t>will ensure smooth continuity should the unexpected occur, without placing a drain on those left behind.</a:t>
            </a:r>
            <a:endParaRPr lang="en-NZ" dirty="0"/>
          </a:p>
          <a:p>
            <a:pPr marL="0" indent="0">
              <a:buNone/>
            </a:pPr>
            <a:endParaRPr lang="en-NZ" dirty="0"/>
          </a:p>
          <a:p>
            <a:pPr marL="0" indent="0">
              <a:buNone/>
            </a:pPr>
            <a:r>
              <a:rPr lang="en-GB" dirty="0"/>
              <a:t>There are numerous tools we can use, or put in place to plan ahead.</a:t>
            </a:r>
            <a:endParaRPr lang="en-NZ" dirty="0"/>
          </a:p>
        </p:txBody>
      </p:sp>
    </p:spTree>
    <p:extLst>
      <p:ext uri="{BB962C8B-B14F-4D97-AF65-F5344CB8AC3E}">
        <p14:creationId xmlns:p14="http://schemas.microsoft.com/office/powerpoint/2010/main" val="342645532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INSURANCE</a:t>
            </a:r>
            <a:endParaRPr lang="en-NZ" dirty="0"/>
          </a:p>
        </p:txBody>
      </p:sp>
      <p:sp>
        <p:nvSpPr>
          <p:cNvPr id="3" name="Content Placeholder 2"/>
          <p:cNvSpPr>
            <a:spLocks noGrp="1"/>
          </p:cNvSpPr>
          <p:nvPr>
            <p:ph idx="1"/>
          </p:nvPr>
        </p:nvSpPr>
        <p:spPr/>
        <p:txBody>
          <a:bodyPr>
            <a:normAutofit fontScale="85000" lnSpcReduction="20000"/>
          </a:bodyPr>
          <a:lstStyle/>
          <a:p>
            <a:pPr marL="0" indent="0">
              <a:buNone/>
            </a:pPr>
            <a:r>
              <a:rPr lang="en-GB" dirty="0" smtClean="0"/>
              <a:t>ACC – Accident Compensation Corporation. The </a:t>
            </a:r>
            <a:r>
              <a:rPr lang="en-GB" dirty="0"/>
              <a:t>ACC system is in place to protect </a:t>
            </a:r>
            <a:r>
              <a:rPr lang="en-GB" dirty="0" smtClean="0"/>
              <a:t>&amp; </a:t>
            </a:r>
            <a:r>
              <a:rPr lang="en-GB" dirty="0"/>
              <a:t>assist employers </a:t>
            </a:r>
            <a:r>
              <a:rPr lang="en-GB" dirty="0" smtClean="0"/>
              <a:t>&amp; </a:t>
            </a:r>
            <a:r>
              <a:rPr lang="en-GB" dirty="0"/>
              <a:t>employees in case of accident, but the system has limitations in relation to the self employed.  It is therefore important that the self employed understand their rights under the ACC Act, </a:t>
            </a:r>
            <a:r>
              <a:rPr lang="en-GB" dirty="0" smtClean="0"/>
              <a:t>&amp; </a:t>
            </a:r>
            <a:r>
              <a:rPr lang="en-GB" dirty="0"/>
              <a:t>understand any limitations that could result.  I.e. different business or ownership structures in place may affect ACC entitlements in the case of an accident.</a:t>
            </a:r>
            <a:endParaRPr lang="en-NZ" dirty="0"/>
          </a:p>
          <a:p>
            <a:pPr marL="0" indent="0">
              <a:buNone/>
            </a:pPr>
            <a:r>
              <a:rPr lang="en-GB" dirty="0"/>
              <a:t> </a:t>
            </a:r>
            <a:endParaRPr lang="en-NZ" dirty="0"/>
          </a:p>
          <a:p>
            <a:pPr marL="0" indent="0">
              <a:buNone/>
            </a:pPr>
            <a:r>
              <a:rPr lang="en-GB" dirty="0" smtClean="0"/>
              <a:t>There are various </a:t>
            </a:r>
            <a:r>
              <a:rPr lang="en-GB" dirty="0"/>
              <a:t>forms of insurance on offer provide a useful </a:t>
            </a:r>
            <a:r>
              <a:rPr lang="en-GB" dirty="0" smtClean="0"/>
              <a:t>&amp; </a:t>
            </a:r>
            <a:r>
              <a:rPr lang="en-GB" dirty="0"/>
              <a:t>cost effective method of protecting you </a:t>
            </a:r>
            <a:r>
              <a:rPr lang="en-GB" dirty="0" smtClean="0"/>
              <a:t>&amp; </a:t>
            </a:r>
            <a:r>
              <a:rPr lang="en-GB" dirty="0"/>
              <a:t>your family’s assets.</a:t>
            </a:r>
            <a:endParaRPr lang="en-NZ" dirty="0"/>
          </a:p>
          <a:p>
            <a:r>
              <a:rPr lang="en-GB" dirty="0" smtClean="0"/>
              <a:t>Term </a:t>
            </a:r>
            <a:r>
              <a:rPr lang="en-GB" dirty="0"/>
              <a:t>Life </a:t>
            </a:r>
            <a:r>
              <a:rPr lang="en-GB" dirty="0" smtClean="0"/>
              <a:t>Insurance</a:t>
            </a:r>
          </a:p>
          <a:p>
            <a:r>
              <a:rPr lang="en-GB" dirty="0" smtClean="0"/>
              <a:t>Income </a:t>
            </a:r>
            <a:r>
              <a:rPr lang="en-GB" dirty="0"/>
              <a:t>Protection </a:t>
            </a:r>
            <a:r>
              <a:rPr lang="en-GB" dirty="0" smtClean="0"/>
              <a:t>Insurance</a:t>
            </a:r>
          </a:p>
          <a:p>
            <a:r>
              <a:rPr lang="en-GB" dirty="0" smtClean="0"/>
              <a:t>Medical Insurance</a:t>
            </a:r>
          </a:p>
          <a:p>
            <a:r>
              <a:rPr lang="en-GB" dirty="0" smtClean="0"/>
              <a:t>Critical Care Insurance</a:t>
            </a:r>
          </a:p>
          <a:p>
            <a:r>
              <a:rPr lang="en-GB" dirty="0" smtClean="0"/>
              <a:t>Mortgage Protection Insurance</a:t>
            </a:r>
          </a:p>
          <a:p>
            <a:r>
              <a:rPr lang="en-GB" dirty="0" smtClean="0"/>
              <a:t>Wills</a:t>
            </a:r>
            <a:endParaRPr lang="en-NZ" dirty="0"/>
          </a:p>
        </p:txBody>
      </p:sp>
    </p:spTree>
    <p:extLst>
      <p:ext uri="{BB962C8B-B14F-4D97-AF65-F5344CB8AC3E}">
        <p14:creationId xmlns:p14="http://schemas.microsoft.com/office/powerpoint/2010/main" val="27692639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Governance structures</a:t>
            </a:r>
          </a:p>
        </p:txBody>
      </p:sp>
      <p:sp>
        <p:nvSpPr>
          <p:cNvPr id="3" name="Content Placeholder 2"/>
          <p:cNvSpPr>
            <a:spLocks noGrp="1"/>
          </p:cNvSpPr>
          <p:nvPr>
            <p:ph idx="1"/>
          </p:nvPr>
        </p:nvSpPr>
        <p:spPr/>
        <p:txBody>
          <a:bodyPr>
            <a:normAutofit lnSpcReduction="10000"/>
          </a:bodyPr>
          <a:lstStyle/>
          <a:p>
            <a:pPr lvl="0"/>
            <a:r>
              <a:rPr lang="en-NZ" sz="2400" dirty="0"/>
              <a:t>Using the </a:t>
            </a:r>
            <a:r>
              <a:rPr lang="en-NZ" sz="2400" dirty="0">
                <a:hlinkClick r:id="rId2"/>
              </a:rPr>
              <a:t>Institute of Directors in NZ</a:t>
            </a:r>
            <a:r>
              <a:rPr lang="en-NZ" sz="2400" dirty="0"/>
              <a:t> website </a:t>
            </a:r>
            <a:r>
              <a:rPr lang="en-NZ" sz="1800" u="sng" dirty="0">
                <a:hlinkClick r:id="rId3"/>
              </a:rPr>
              <a:t>https://www.iod.org.nz/FirstBoards/What-is-governance</a:t>
            </a:r>
            <a:r>
              <a:rPr lang="en-NZ" sz="1800" u="sng" dirty="0"/>
              <a:t> </a:t>
            </a:r>
            <a:r>
              <a:rPr lang="en-NZ" sz="2400" dirty="0"/>
              <a:t>which has published detailed guidelines on the principles of governance &amp; the responsibilities of boards, </a:t>
            </a:r>
            <a:r>
              <a:rPr lang="en-NZ" sz="2400" dirty="0" smtClean="0"/>
              <a:t>you </a:t>
            </a:r>
            <a:r>
              <a:rPr lang="en-NZ" sz="2400" dirty="0"/>
              <a:t>are to answer the following questions; </a:t>
            </a:r>
            <a:endParaRPr lang="en-NZ" sz="3600" dirty="0"/>
          </a:p>
          <a:p>
            <a:pPr lvl="1"/>
            <a:r>
              <a:rPr lang="en-NZ" dirty="0"/>
              <a:t>What is governance?</a:t>
            </a:r>
            <a:endParaRPr lang="en-NZ" sz="3200" dirty="0"/>
          </a:p>
          <a:p>
            <a:pPr lvl="1"/>
            <a:r>
              <a:rPr lang="en-NZ" dirty="0"/>
              <a:t>What are the governance structure options?</a:t>
            </a:r>
            <a:endParaRPr lang="en-NZ" sz="3200" dirty="0"/>
          </a:p>
          <a:p>
            <a:pPr lvl="1"/>
            <a:r>
              <a:rPr lang="en-NZ" dirty="0"/>
              <a:t>What is the difference between a Board of Directors &amp; an Advisory Board?</a:t>
            </a:r>
            <a:endParaRPr lang="en-NZ" sz="3200" dirty="0"/>
          </a:p>
          <a:p>
            <a:pPr lvl="1"/>
            <a:r>
              <a:rPr lang="en-NZ" dirty="0"/>
              <a:t>How do they both work?</a:t>
            </a:r>
            <a:endParaRPr lang="en-NZ" sz="3200" dirty="0"/>
          </a:p>
          <a:p>
            <a:pPr lvl="1"/>
            <a:r>
              <a:rPr lang="en-NZ" dirty="0"/>
              <a:t>What are the advantages &amp; disadvantages of each? </a:t>
            </a:r>
            <a:endParaRPr lang="en-NZ" sz="3200" dirty="0"/>
          </a:p>
          <a:p>
            <a:pPr lvl="0"/>
            <a:r>
              <a:rPr lang="en-NZ" sz="2400" dirty="0"/>
              <a:t>Using this website </a:t>
            </a:r>
            <a:r>
              <a:rPr lang="en-NZ" sz="1800" u="sng" dirty="0">
                <a:hlinkClick r:id="rId4"/>
              </a:rPr>
              <a:t>https://www.tpk.govt.nz/en/whakamahia/effective-governance/what-is-governance/</a:t>
            </a:r>
            <a:r>
              <a:rPr lang="en-NZ" sz="2400" dirty="0"/>
              <a:t>  how is Maori governance any different to normal governance? </a:t>
            </a:r>
            <a:endParaRPr lang="en-NZ" sz="3600" dirty="0"/>
          </a:p>
        </p:txBody>
      </p:sp>
    </p:spTree>
    <p:extLst>
      <p:ext uri="{BB962C8B-B14F-4D97-AF65-F5344CB8AC3E}">
        <p14:creationId xmlns:p14="http://schemas.microsoft.com/office/powerpoint/2010/main" val="181446223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Purpose of Governance</a:t>
            </a:r>
            <a:endParaRPr lang="en-NZ" dirty="0"/>
          </a:p>
        </p:txBody>
      </p:sp>
      <p:sp>
        <p:nvSpPr>
          <p:cNvPr id="3" name="Content Placeholder 2"/>
          <p:cNvSpPr>
            <a:spLocks noGrp="1"/>
          </p:cNvSpPr>
          <p:nvPr>
            <p:ph idx="1"/>
          </p:nvPr>
        </p:nvSpPr>
        <p:spPr>
          <a:xfrm>
            <a:off x="1484310" y="2103121"/>
            <a:ext cx="10018713" cy="3688080"/>
          </a:xfrm>
        </p:spPr>
        <p:txBody>
          <a:bodyPr/>
          <a:lstStyle/>
          <a:p>
            <a:r>
              <a:rPr lang="en-NZ" dirty="0" smtClean="0"/>
              <a:t>To provide leadership for the organisation or business</a:t>
            </a:r>
          </a:p>
          <a:p>
            <a:r>
              <a:rPr lang="en-NZ" dirty="0" smtClean="0"/>
              <a:t>To ensure continuous improvement of the organisation or business</a:t>
            </a:r>
          </a:p>
          <a:p>
            <a:r>
              <a:rPr lang="en-NZ" dirty="0" smtClean="0"/>
              <a:t>By adding value to the organisation or business </a:t>
            </a:r>
          </a:p>
          <a:p>
            <a:r>
              <a:rPr lang="en-NZ" dirty="0" smtClean="0"/>
              <a:t>To ensure the business is knowledgeable, critical, strategic, and courageous</a:t>
            </a:r>
          </a:p>
          <a:p>
            <a:r>
              <a:rPr lang="en-NZ" dirty="0" smtClean="0"/>
              <a:t>To ensure the long-term sustainability of the </a:t>
            </a:r>
            <a:r>
              <a:rPr lang="en-NZ" dirty="0"/>
              <a:t>organisation </a:t>
            </a:r>
            <a:r>
              <a:rPr lang="en-NZ" dirty="0" smtClean="0"/>
              <a:t>or </a:t>
            </a:r>
            <a:r>
              <a:rPr lang="en-NZ" dirty="0"/>
              <a:t>business</a:t>
            </a:r>
          </a:p>
        </p:txBody>
      </p:sp>
    </p:spTree>
    <p:extLst>
      <p:ext uri="{BB962C8B-B14F-4D97-AF65-F5344CB8AC3E}">
        <p14:creationId xmlns:p14="http://schemas.microsoft.com/office/powerpoint/2010/main" val="778779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SOLE TRADER (PROPRIERTORSHIP</a:t>
            </a:r>
            <a:r>
              <a:rPr lang="en-GB" dirty="0" smtClean="0"/>
              <a:t>)</a:t>
            </a:r>
            <a:endParaRPr lang="en-NZ" dirty="0"/>
          </a:p>
        </p:txBody>
      </p:sp>
      <p:sp>
        <p:nvSpPr>
          <p:cNvPr id="3" name="Content Placeholder 2"/>
          <p:cNvSpPr>
            <a:spLocks noGrp="1"/>
          </p:cNvSpPr>
          <p:nvPr>
            <p:ph idx="1"/>
          </p:nvPr>
        </p:nvSpPr>
        <p:spPr/>
        <p:txBody>
          <a:bodyPr>
            <a:normAutofit/>
          </a:bodyPr>
          <a:lstStyle/>
          <a:p>
            <a:r>
              <a:rPr lang="en-GB" dirty="0" smtClean="0"/>
              <a:t>The </a:t>
            </a:r>
            <a:r>
              <a:rPr lang="en-GB" dirty="0"/>
              <a:t>owner owns </a:t>
            </a:r>
            <a:r>
              <a:rPr lang="en-GB" dirty="0" smtClean="0"/>
              <a:t>&amp; </a:t>
            </a:r>
            <a:r>
              <a:rPr lang="en-GB" dirty="0"/>
              <a:t>manages the business, assumes all the risks, </a:t>
            </a:r>
            <a:r>
              <a:rPr lang="en-GB" dirty="0" smtClean="0"/>
              <a:t>&amp; </a:t>
            </a:r>
            <a:r>
              <a:rPr lang="en-GB" dirty="0"/>
              <a:t>receives all the </a:t>
            </a:r>
            <a:r>
              <a:rPr lang="en-GB" dirty="0" smtClean="0"/>
              <a:t>profits &amp; carries </a:t>
            </a:r>
            <a:r>
              <a:rPr lang="en-GB" dirty="0"/>
              <a:t>any </a:t>
            </a:r>
            <a:r>
              <a:rPr lang="en-GB" dirty="0" smtClean="0"/>
              <a:t>losses.</a:t>
            </a:r>
            <a:endParaRPr lang="en-NZ" dirty="0"/>
          </a:p>
          <a:p>
            <a:r>
              <a:rPr lang="en-GB" dirty="0" smtClean="0"/>
              <a:t>The </a:t>
            </a:r>
            <a:r>
              <a:rPr lang="en-GB" dirty="0"/>
              <a:t>owner acquires </a:t>
            </a:r>
            <a:r>
              <a:rPr lang="en-GB" dirty="0" smtClean="0"/>
              <a:t>&amp; </a:t>
            </a:r>
            <a:r>
              <a:rPr lang="en-GB" dirty="0"/>
              <a:t>organises the necessary resources, provides the management, </a:t>
            </a:r>
            <a:r>
              <a:rPr lang="en-GB" dirty="0" smtClean="0"/>
              <a:t>&amp; </a:t>
            </a:r>
            <a:r>
              <a:rPr lang="en-GB" dirty="0"/>
              <a:t>is responsible for the success or failure of the business as well as all the business debts.</a:t>
            </a:r>
            <a:endParaRPr lang="en-NZ" dirty="0"/>
          </a:p>
          <a:p>
            <a:r>
              <a:rPr lang="en-GB" dirty="0" smtClean="0"/>
              <a:t>A </a:t>
            </a:r>
            <a:r>
              <a:rPr lang="en-GB" dirty="0"/>
              <a:t>sole proprietorship is established simply by starting the business as such.  </a:t>
            </a:r>
            <a:endParaRPr lang="en-GB" dirty="0" smtClean="0"/>
          </a:p>
          <a:p>
            <a:r>
              <a:rPr lang="en-GB" dirty="0" smtClean="0"/>
              <a:t>The </a:t>
            </a:r>
            <a:r>
              <a:rPr lang="en-GB" dirty="0"/>
              <a:t>business can be of any size, with any maximum size governed purely by the owner’s ability to acquire </a:t>
            </a:r>
            <a:r>
              <a:rPr lang="en-GB" dirty="0" smtClean="0"/>
              <a:t>&amp; </a:t>
            </a:r>
            <a:r>
              <a:rPr lang="en-GB" dirty="0"/>
              <a:t>manage the necessary resources.</a:t>
            </a:r>
            <a:endParaRPr lang="en-NZ" dirty="0"/>
          </a:p>
          <a:p>
            <a:r>
              <a:rPr lang="en-GB" dirty="0" smtClean="0"/>
              <a:t>There </a:t>
            </a:r>
            <a:r>
              <a:rPr lang="en-GB" dirty="0"/>
              <a:t>can be any number of employees, additional management may be hired, </a:t>
            </a:r>
            <a:r>
              <a:rPr lang="en-GB" dirty="0" smtClean="0"/>
              <a:t>&amp; </a:t>
            </a:r>
            <a:r>
              <a:rPr lang="en-GB" dirty="0"/>
              <a:t>the sole trader does not necessarily need to own any assets at all</a:t>
            </a:r>
            <a:r>
              <a:rPr lang="en-GB" dirty="0" smtClean="0"/>
              <a:t>.</a:t>
            </a:r>
            <a:endParaRPr lang="en-NZ" dirty="0"/>
          </a:p>
        </p:txBody>
      </p:sp>
    </p:spTree>
    <p:extLst>
      <p:ext uri="{BB962C8B-B14F-4D97-AF65-F5344CB8AC3E}">
        <p14:creationId xmlns:p14="http://schemas.microsoft.com/office/powerpoint/2010/main" val="293757202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Key Roles of Governance</a:t>
            </a:r>
            <a:endParaRPr lang="en-NZ" dirty="0"/>
          </a:p>
        </p:txBody>
      </p:sp>
      <p:sp>
        <p:nvSpPr>
          <p:cNvPr id="3" name="Content Placeholder 2"/>
          <p:cNvSpPr>
            <a:spLocks noGrp="1"/>
          </p:cNvSpPr>
          <p:nvPr>
            <p:ph idx="1"/>
          </p:nvPr>
        </p:nvSpPr>
        <p:spPr>
          <a:xfrm>
            <a:off x="1484310" y="2050869"/>
            <a:ext cx="10018713" cy="3740331"/>
          </a:xfrm>
        </p:spPr>
        <p:txBody>
          <a:bodyPr/>
          <a:lstStyle/>
          <a:p>
            <a:r>
              <a:rPr lang="en-NZ" dirty="0" smtClean="0"/>
              <a:t>To maintain and grow trust and confidence in the business and its role in society. </a:t>
            </a:r>
          </a:p>
          <a:p>
            <a:r>
              <a:rPr lang="en-NZ" dirty="0" smtClean="0"/>
              <a:t>To maximise value and performance of </a:t>
            </a:r>
            <a:r>
              <a:rPr lang="en-NZ" dirty="0"/>
              <a:t>the organisation </a:t>
            </a:r>
            <a:r>
              <a:rPr lang="en-NZ" dirty="0" smtClean="0"/>
              <a:t>or </a:t>
            </a:r>
            <a:r>
              <a:rPr lang="en-NZ" dirty="0"/>
              <a:t>business. </a:t>
            </a:r>
          </a:p>
        </p:txBody>
      </p:sp>
    </p:spTree>
    <p:extLst>
      <p:ext uri="{BB962C8B-B14F-4D97-AF65-F5344CB8AC3E}">
        <p14:creationId xmlns:p14="http://schemas.microsoft.com/office/powerpoint/2010/main" val="218057136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764373"/>
            <a:ext cx="9677400" cy="1293028"/>
          </a:xfrm>
        </p:spPr>
        <p:txBody>
          <a:bodyPr/>
          <a:lstStyle/>
          <a:p>
            <a:r>
              <a:rPr lang="en-NZ" dirty="0" smtClean="0"/>
              <a:t>Principles of Good </a:t>
            </a:r>
            <a:r>
              <a:rPr lang="en-NZ" dirty="0"/>
              <a:t>G</a:t>
            </a:r>
            <a:r>
              <a:rPr lang="en-NZ" dirty="0" smtClean="0"/>
              <a:t>overnance</a:t>
            </a:r>
            <a:endParaRPr lang="en-NZ" dirty="0"/>
          </a:p>
        </p:txBody>
      </p:sp>
      <p:sp>
        <p:nvSpPr>
          <p:cNvPr id="3" name="Content Placeholder 2"/>
          <p:cNvSpPr>
            <a:spLocks noGrp="1"/>
          </p:cNvSpPr>
          <p:nvPr>
            <p:ph idx="1"/>
          </p:nvPr>
        </p:nvSpPr>
        <p:spPr>
          <a:xfrm>
            <a:off x="1484310" y="2090057"/>
            <a:ext cx="10018713" cy="3701143"/>
          </a:xfrm>
        </p:spPr>
        <p:txBody>
          <a:bodyPr/>
          <a:lstStyle/>
          <a:p>
            <a:pPr marL="0" indent="0">
              <a:buNone/>
            </a:pPr>
            <a:r>
              <a:rPr lang="en-NZ" dirty="0" smtClean="0"/>
              <a:t>Principles of </a:t>
            </a:r>
          </a:p>
          <a:p>
            <a:pPr lvl="2"/>
            <a:r>
              <a:rPr lang="en-NZ" dirty="0" smtClean="0"/>
              <a:t>Responsibility</a:t>
            </a:r>
          </a:p>
          <a:p>
            <a:pPr lvl="2"/>
            <a:r>
              <a:rPr lang="en-NZ" dirty="0" smtClean="0"/>
              <a:t>Accountability</a:t>
            </a:r>
          </a:p>
          <a:p>
            <a:pPr lvl="2"/>
            <a:r>
              <a:rPr lang="en-NZ" dirty="0" smtClean="0"/>
              <a:t>Fairness</a:t>
            </a:r>
          </a:p>
          <a:p>
            <a:pPr lvl="2"/>
            <a:r>
              <a:rPr lang="en-NZ" dirty="0" smtClean="0"/>
              <a:t>Transparency</a:t>
            </a:r>
          </a:p>
          <a:p>
            <a:pPr marL="914400" lvl="2" indent="0">
              <a:buNone/>
            </a:pPr>
            <a:r>
              <a:rPr lang="en-NZ" dirty="0" smtClean="0"/>
              <a:t>(RAFT)</a:t>
            </a:r>
          </a:p>
          <a:p>
            <a:pPr marL="0" indent="0">
              <a:buNone/>
            </a:pPr>
            <a:r>
              <a:rPr lang="en-NZ" dirty="0" smtClean="0"/>
              <a:t>This is universal and applies to all organisations. </a:t>
            </a:r>
          </a:p>
        </p:txBody>
      </p:sp>
    </p:spTree>
    <p:extLst>
      <p:ext uri="{BB962C8B-B14F-4D97-AF65-F5344CB8AC3E}">
        <p14:creationId xmlns:p14="http://schemas.microsoft.com/office/powerpoint/2010/main" val="208075754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343" y="764373"/>
            <a:ext cx="10395857" cy="1293028"/>
          </a:xfrm>
        </p:spPr>
        <p:txBody>
          <a:bodyPr/>
          <a:lstStyle/>
          <a:p>
            <a:r>
              <a:rPr lang="en-NZ" dirty="0" smtClean="0"/>
              <a:t>Advantages of Good Governance. </a:t>
            </a:r>
            <a:endParaRPr lang="en-NZ" dirty="0"/>
          </a:p>
        </p:txBody>
      </p:sp>
      <p:sp>
        <p:nvSpPr>
          <p:cNvPr id="3" name="Content Placeholder 2"/>
          <p:cNvSpPr>
            <a:spLocks noGrp="1"/>
          </p:cNvSpPr>
          <p:nvPr>
            <p:ph idx="1"/>
          </p:nvPr>
        </p:nvSpPr>
        <p:spPr>
          <a:xfrm>
            <a:off x="1484310" y="2024743"/>
            <a:ext cx="10018713" cy="4010297"/>
          </a:xfrm>
        </p:spPr>
        <p:txBody>
          <a:bodyPr>
            <a:normAutofit/>
          </a:bodyPr>
          <a:lstStyle/>
          <a:p>
            <a:pPr marL="0" indent="0">
              <a:buNone/>
            </a:pPr>
            <a:r>
              <a:rPr lang="en-NZ" dirty="0" smtClean="0"/>
              <a:t>To ensure; </a:t>
            </a:r>
          </a:p>
          <a:p>
            <a:r>
              <a:rPr lang="en-NZ" dirty="0" smtClean="0"/>
              <a:t>Growth</a:t>
            </a:r>
            <a:r>
              <a:rPr lang="en-NZ" dirty="0"/>
              <a:t>, </a:t>
            </a:r>
            <a:endParaRPr lang="en-NZ" dirty="0" smtClean="0"/>
          </a:p>
          <a:p>
            <a:r>
              <a:rPr lang="en-NZ" dirty="0" smtClean="0"/>
              <a:t>Risk management, </a:t>
            </a:r>
          </a:p>
          <a:p>
            <a:r>
              <a:rPr lang="en-NZ" dirty="0" smtClean="0"/>
              <a:t>Ethics</a:t>
            </a:r>
            <a:r>
              <a:rPr lang="en-NZ" dirty="0"/>
              <a:t>, </a:t>
            </a:r>
            <a:endParaRPr lang="en-NZ" dirty="0" smtClean="0"/>
          </a:p>
          <a:p>
            <a:r>
              <a:rPr lang="en-NZ" dirty="0" smtClean="0"/>
              <a:t>Board meetings, </a:t>
            </a:r>
          </a:p>
          <a:p>
            <a:r>
              <a:rPr lang="en-NZ" dirty="0" smtClean="0"/>
              <a:t>Advisory boards, </a:t>
            </a:r>
          </a:p>
          <a:p>
            <a:r>
              <a:rPr lang="en-NZ" dirty="0" smtClean="0"/>
              <a:t>Succession planning, </a:t>
            </a:r>
            <a:r>
              <a:rPr lang="en-NZ" dirty="0"/>
              <a:t>and </a:t>
            </a:r>
            <a:endParaRPr lang="en-NZ" dirty="0" smtClean="0"/>
          </a:p>
          <a:p>
            <a:r>
              <a:rPr lang="en-NZ" dirty="0" smtClean="0"/>
              <a:t>Exit </a:t>
            </a:r>
            <a:r>
              <a:rPr lang="en-NZ" dirty="0"/>
              <a:t>strategies. </a:t>
            </a:r>
          </a:p>
        </p:txBody>
      </p:sp>
    </p:spTree>
    <p:extLst>
      <p:ext uri="{BB962C8B-B14F-4D97-AF65-F5344CB8AC3E}">
        <p14:creationId xmlns:p14="http://schemas.microsoft.com/office/powerpoint/2010/main" val="379301404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338943"/>
          </a:xfrm>
        </p:spPr>
        <p:txBody>
          <a:bodyPr/>
          <a:lstStyle/>
          <a:p>
            <a:r>
              <a:rPr lang="en-NZ" dirty="0" smtClean="0"/>
              <a:t>Types of Governance</a:t>
            </a:r>
            <a:endParaRPr lang="en-NZ" dirty="0"/>
          </a:p>
        </p:txBody>
      </p:sp>
      <p:sp>
        <p:nvSpPr>
          <p:cNvPr id="3" name="Content Placeholder 2"/>
          <p:cNvSpPr>
            <a:spLocks noGrp="1"/>
          </p:cNvSpPr>
          <p:nvPr>
            <p:ph idx="1"/>
          </p:nvPr>
        </p:nvSpPr>
        <p:spPr>
          <a:xfrm>
            <a:off x="1484310" y="2272937"/>
            <a:ext cx="10018713" cy="4245429"/>
          </a:xfrm>
        </p:spPr>
        <p:txBody>
          <a:bodyPr>
            <a:normAutofit/>
          </a:bodyPr>
          <a:lstStyle/>
          <a:p>
            <a:pPr marL="457200" indent="-457200">
              <a:buFont typeface="+mj-lt"/>
              <a:buAutoNum type="arabicPeriod"/>
            </a:pPr>
            <a:r>
              <a:rPr lang="en-NZ" dirty="0" smtClean="0"/>
              <a:t>Corporate </a:t>
            </a:r>
          </a:p>
          <a:p>
            <a:pPr lvl="1"/>
            <a:r>
              <a:rPr lang="en-NZ" dirty="0" smtClean="0"/>
              <a:t>e.g</a:t>
            </a:r>
            <a:r>
              <a:rPr lang="en-NZ" dirty="0"/>
              <a:t>.</a:t>
            </a:r>
            <a:r>
              <a:rPr lang="en-NZ" dirty="0" smtClean="0"/>
              <a:t> boards of companies</a:t>
            </a:r>
          </a:p>
          <a:p>
            <a:pPr marL="457200" indent="-457200">
              <a:buFont typeface="+mj-lt"/>
              <a:buAutoNum type="arabicPeriod"/>
            </a:pPr>
            <a:r>
              <a:rPr lang="en-NZ" dirty="0" smtClean="0"/>
              <a:t>Non-corporate </a:t>
            </a:r>
          </a:p>
          <a:p>
            <a:pPr lvl="1"/>
            <a:r>
              <a:rPr lang="en-NZ" dirty="0" smtClean="0"/>
              <a:t>e.g</a:t>
            </a:r>
            <a:r>
              <a:rPr lang="en-NZ" dirty="0"/>
              <a:t>. boards of</a:t>
            </a:r>
            <a:endParaRPr lang="en-NZ" dirty="0" smtClean="0"/>
          </a:p>
          <a:p>
            <a:pPr lvl="2"/>
            <a:r>
              <a:rPr lang="en-NZ" dirty="0" smtClean="0"/>
              <a:t>a </a:t>
            </a:r>
            <a:r>
              <a:rPr lang="en-NZ" dirty="0"/>
              <a:t>public </a:t>
            </a:r>
            <a:r>
              <a:rPr lang="en-NZ" dirty="0" smtClean="0"/>
              <a:t>company; </a:t>
            </a:r>
          </a:p>
          <a:p>
            <a:pPr lvl="2"/>
            <a:r>
              <a:rPr lang="en-NZ" dirty="0" smtClean="0"/>
              <a:t>a </a:t>
            </a:r>
            <a:r>
              <a:rPr lang="en-NZ" dirty="0"/>
              <a:t>private, limited or closely held </a:t>
            </a:r>
            <a:r>
              <a:rPr lang="en-NZ" dirty="0" smtClean="0"/>
              <a:t>company; </a:t>
            </a:r>
          </a:p>
          <a:p>
            <a:pPr lvl="2"/>
            <a:r>
              <a:rPr lang="en-NZ" dirty="0" smtClean="0"/>
              <a:t>a </a:t>
            </a:r>
            <a:r>
              <a:rPr lang="en-NZ" dirty="0"/>
              <a:t>family </a:t>
            </a:r>
            <a:r>
              <a:rPr lang="en-NZ" dirty="0" smtClean="0"/>
              <a:t>business; </a:t>
            </a:r>
          </a:p>
          <a:p>
            <a:pPr lvl="2"/>
            <a:r>
              <a:rPr lang="en-NZ" dirty="0" smtClean="0"/>
              <a:t>or a </a:t>
            </a:r>
            <a:r>
              <a:rPr lang="en-NZ" dirty="0"/>
              <a:t>non-profit, not for profit, or tax-exempt </a:t>
            </a:r>
            <a:r>
              <a:rPr lang="en-NZ" dirty="0" smtClean="0"/>
              <a:t>entity.</a:t>
            </a:r>
            <a:r>
              <a:rPr lang="en-NZ" dirty="0"/>
              <a:t> </a:t>
            </a:r>
            <a:endParaRPr lang="en-NZ" dirty="0" smtClean="0"/>
          </a:p>
          <a:p>
            <a:endParaRPr lang="en-NZ" dirty="0"/>
          </a:p>
          <a:p>
            <a:endParaRPr lang="en-NZ" dirty="0"/>
          </a:p>
        </p:txBody>
      </p:sp>
    </p:spTree>
    <p:extLst>
      <p:ext uri="{BB962C8B-B14F-4D97-AF65-F5344CB8AC3E}">
        <p14:creationId xmlns:p14="http://schemas.microsoft.com/office/powerpoint/2010/main" val="179330312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74321"/>
            <a:ext cx="10018713" cy="1554480"/>
          </a:xfrm>
        </p:spPr>
        <p:txBody>
          <a:bodyPr/>
          <a:lstStyle/>
          <a:p>
            <a:r>
              <a:rPr lang="en-NZ" dirty="0" smtClean="0"/>
              <a:t>Corporate Governance	</a:t>
            </a:r>
            <a:endParaRPr lang="en-NZ" dirty="0"/>
          </a:p>
        </p:txBody>
      </p:sp>
      <p:sp>
        <p:nvSpPr>
          <p:cNvPr id="3" name="Content Placeholder 2"/>
          <p:cNvSpPr>
            <a:spLocks noGrp="1"/>
          </p:cNvSpPr>
          <p:nvPr>
            <p:ph idx="1"/>
          </p:nvPr>
        </p:nvSpPr>
        <p:spPr>
          <a:xfrm>
            <a:off x="1484310" y="1828801"/>
            <a:ext cx="10018713" cy="4389119"/>
          </a:xfrm>
        </p:spPr>
        <p:txBody>
          <a:bodyPr>
            <a:normAutofit/>
          </a:bodyPr>
          <a:lstStyle/>
          <a:p>
            <a:r>
              <a:rPr lang="en-NZ" dirty="0"/>
              <a:t>Exists to help organisations achieve their fundamental purpose.  For </a:t>
            </a:r>
            <a:r>
              <a:rPr lang="en-NZ" dirty="0" smtClean="0"/>
              <a:t>companies, </a:t>
            </a:r>
            <a:r>
              <a:rPr lang="en-NZ" dirty="0"/>
              <a:t>this is to maximise shareholder value, for other organisations it might be to pursue policy, non-profit, public good, or commercial objectives. </a:t>
            </a:r>
          </a:p>
          <a:p>
            <a:r>
              <a:rPr lang="en-NZ" dirty="0" smtClean="0"/>
              <a:t>Defined as “the framework of rules, relationships, systems, and processes within and by which authority is exercised and controlled within corporations”</a:t>
            </a:r>
          </a:p>
          <a:p>
            <a:r>
              <a:rPr lang="en-NZ" dirty="0" smtClean="0"/>
              <a:t>Provides the structure through which the objectives of the company are set, and the means of attaining those objectives and monitoring performance are determined. </a:t>
            </a:r>
          </a:p>
        </p:txBody>
      </p:sp>
    </p:spTree>
    <p:extLst>
      <p:ext uri="{BB962C8B-B14F-4D97-AF65-F5344CB8AC3E}">
        <p14:creationId xmlns:p14="http://schemas.microsoft.com/office/powerpoint/2010/main" val="145130522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Advantages of Good </a:t>
            </a:r>
            <a:r>
              <a:rPr lang="en-NZ" dirty="0"/>
              <a:t>C</a:t>
            </a:r>
            <a:r>
              <a:rPr lang="en-NZ" dirty="0" smtClean="0"/>
              <a:t>orporate Governance.</a:t>
            </a:r>
            <a:endParaRPr lang="en-NZ" dirty="0"/>
          </a:p>
        </p:txBody>
      </p:sp>
      <p:sp>
        <p:nvSpPr>
          <p:cNvPr id="3" name="Content Placeholder 2"/>
          <p:cNvSpPr>
            <a:spLocks noGrp="1"/>
          </p:cNvSpPr>
          <p:nvPr>
            <p:ph idx="1"/>
          </p:nvPr>
        </p:nvSpPr>
        <p:spPr>
          <a:xfrm>
            <a:off x="1484310" y="2050869"/>
            <a:ext cx="10018713" cy="4376057"/>
          </a:xfrm>
        </p:spPr>
        <p:txBody>
          <a:bodyPr>
            <a:normAutofit/>
          </a:bodyPr>
          <a:lstStyle/>
          <a:p>
            <a:r>
              <a:rPr lang="en-NZ" dirty="0" smtClean="0"/>
              <a:t>Provide organisational leadership</a:t>
            </a:r>
          </a:p>
          <a:p>
            <a:r>
              <a:rPr lang="en-NZ" dirty="0" smtClean="0"/>
              <a:t>Ensure accountability and transparency</a:t>
            </a:r>
          </a:p>
          <a:p>
            <a:r>
              <a:rPr lang="en-NZ" dirty="0" smtClean="0"/>
              <a:t>Lowering cost of capital and increasing value of the company</a:t>
            </a:r>
          </a:p>
          <a:p>
            <a:r>
              <a:rPr lang="en-NZ" dirty="0" smtClean="0"/>
              <a:t>Producing better operational performance through better allocation of resources and better management</a:t>
            </a:r>
          </a:p>
          <a:p>
            <a:r>
              <a:rPr lang="en-NZ" dirty="0" smtClean="0"/>
              <a:t>Reducing the risk of financial crisis that can affect economic and social costs</a:t>
            </a:r>
          </a:p>
          <a:p>
            <a:r>
              <a:rPr lang="en-NZ" dirty="0" smtClean="0"/>
              <a:t>Ensuring stakeholder relationships are managed. </a:t>
            </a:r>
          </a:p>
        </p:txBody>
      </p:sp>
    </p:spTree>
    <p:extLst>
      <p:ext uri="{BB962C8B-B14F-4D97-AF65-F5344CB8AC3E}">
        <p14:creationId xmlns:p14="http://schemas.microsoft.com/office/powerpoint/2010/main" val="256487928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Non-Corporate </a:t>
            </a:r>
            <a:r>
              <a:rPr lang="en-NZ" dirty="0"/>
              <a:t>Governance</a:t>
            </a:r>
          </a:p>
        </p:txBody>
      </p:sp>
      <p:sp>
        <p:nvSpPr>
          <p:cNvPr id="3" name="Content Placeholder 2"/>
          <p:cNvSpPr>
            <a:spLocks noGrp="1"/>
          </p:cNvSpPr>
          <p:nvPr>
            <p:ph idx="1"/>
          </p:nvPr>
        </p:nvSpPr>
        <p:spPr>
          <a:xfrm>
            <a:off x="1484310" y="2666999"/>
            <a:ext cx="10298387" cy="3124201"/>
          </a:xfrm>
        </p:spPr>
        <p:txBody>
          <a:bodyPr/>
          <a:lstStyle/>
          <a:p>
            <a:r>
              <a:rPr lang="en-NZ" dirty="0" smtClean="0"/>
              <a:t>Non-profit or Not for Profit (NFP) boards e.g. Incorporated Societies, Charitable Trusts, Charities</a:t>
            </a:r>
          </a:p>
          <a:p>
            <a:r>
              <a:rPr lang="en-NZ" dirty="0" smtClean="0"/>
              <a:t>Established to benefit the community or members but nor profit or gain can be given to the members.</a:t>
            </a:r>
          </a:p>
          <a:p>
            <a:r>
              <a:rPr lang="en-NZ" dirty="0" smtClean="0"/>
              <a:t>Experience high levels of stakeholder scrutiny including the public &amp; the government </a:t>
            </a:r>
            <a:endParaRPr lang="en-NZ" dirty="0"/>
          </a:p>
        </p:txBody>
      </p:sp>
    </p:spTree>
    <p:extLst>
      <p:ext uri="{BB962C8B-B14F-4D97-AF65-F5344CB8AC3E}">
        <p14:creationId xmlns:p14="http://schemas.microsoft.com/office/powerpoint/2010/main" val="44690753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35132"/>
            <a:ext cx="10018713" cy="1528354"/>
          </a:xfrm>
        </p:spPr>
        <p:txBody>
          <a:bodyPr/>
          <a:lstStyle/>
          <a:p>
            <a:r>
              <a:rPr lang="en-NZ" dirty="0" smtClean="0"/>
              <a:t>Maori Governance</a:t>
            </a:r>
            <a:endParaRPr lang="en-NZ" dirty="0"/>
          </a:p>
        </p:txBody>
      </p:sp>
      <p:sp>
        <p:nvSpPr>
          <p:cNvPr id="3" name="Content Placeholder 2"/>
          <p:cNvSpPr>
            <a:spLocks noGrp="1"/>
          </p:cNvSpPr>
          <p:nvPr>
            <p:ph idx="1"/>
          </p:nvPr>
        </p:nvSpPr>
        <p:spPr>
          <a:xfrm>
            <a:off x="744583" y="1554480"/>
            <a:ext cx="11090365" cy="5303520"/>
          </a:xfrm>
        </p:spPr>
        <p:txBody>
          <a:bodyPr>
            <a:normAutofit/>
          </a:bodyPr>
          <a:lstStyle/>
          <a:p>
            <a:r>
              <a:rPr lang="en-NZ" dirty="0" smtClean="0"/>
              <a:t>Types of Maori entities</a:t>
            </a:r>
          </a:p>
          <a:p>
            <a:pPr lvl="1"/>
            <a:r>
              <a:rPr lang="en-NZ" dirty="0" smtClean="0"/>
              <a:t>Iwi or </a:t>
            </a:r>
            <a:r>
              <a:rPr lang="en-NZ" dirty="0" err="1" smtClean="0"/>
              <a:t>hapu</a:t>
            </a:r>
            <a:r>
              <a:rPr lang="en-NZ" dirty="0" smtClean="0"/>
              <a:t> including post settlement governance entities (PSGEs), Maori Trust Boards and incorporated societies </a:t>
            </a:r>
          </a:p>
          <a:p>
            <a:pPr lvl="1"/>
            <a:r>
              <a:rPr lang="en-NZ" dirty="0" smtClean="0"/>
              <a:t>Maori Land Court trusts, Maori Incorporations, Maori reservations</a:t>
            </a:r>
          </a:p>
          <a:p>
            <a:pPr lvl="1"/>
            <a:r>
              <a:rPr lang="en-NZ" dirty="0" smtClean="0"/>
              <a:t>National, pan-tribal and urban authorities</a:t>
            </a:r>
          </a:p>
          <a:p>
            <a:pPr lvl="1"/>
            <a:r>
              <a:rPr lang="en-NZ" dirty="0" smtClean="0"/>
              <a:t>Charitable trusts</a:t>
            </a:r>
          </a:p>
          <a:p>
            <a:pPr lvl="1"/>
            <a:r>
              <a:rPr lang="en-NZ" dirty="0" smtClean="0"/>
              <a:t>Commercial operations</a:t>
            </a:r>
          </a:p>
          <a:p>
            <a:r>
              <a:rPr lang="en-NZ" dirty="0" smtClean="0"/>
              <a:t>Provides values in whakapapa (genealogy), linking Maori to the land, tikanga (customs), </a:t>
            </a:r>
            <a:r>
              <a:rPr lang="en-NZ" dirty="0" err="1" smtClean="0"/>
              <a:t>manakitanga</a:t>
            </a:r>
            <a:r>
              <a:rPr lang="en-NZ" dirty="0" smtClean="0"/>
              <a:t> (hospitality) &amp; kaitiakitanga (guardianship)</a:t>
            </a:r>
          </a:p>
          <a:p>
            <a:r>
              <a:rPr lang="en-NZ" dirty="0" smtClean="0"/>
              <a:t>Ensures procedural aspects like </a:t>
            </a:r>
            <a:r>
              <a:rPr lang="en-NZ" dirty="0" err="1" smtClean="0"/>
              <a:t>kawa</a:t>
            </a:r>
            <a:r>
              <a:rPr lang="en-NZ" dirty="0" smtClean="0"/>
              <a:t> (protocols), use of te reo, </a:t>
            </a:r>
            <a:r>
              <a:rPr lang="en-NZ" dirty="0" err="1" smtClean="0"/>
              <a:t>karakia</a:t>
            </a:r>
            <a:r>
              <a:rPr lang="en-NZ" dirty="0" smtClean="0"/>
              <a:t> (prayers), </a:t>
            </a:r>
            <a:r>
              <a:rPr lang="en-NZ" dirty="0" err="1" smtClean="0"/>
              <a:t>koha</a:t>
            </a:r>
            <a:r>
              <a:rPr lang="en-NZ" dirty="0" smtClean="0"/>
              <a:t> (donations), &amp; </a:t>
            </a:r>
            <a:r>
              <a:rPr lang="en-NZ" dirty="0" err="1" smtClean="0"/>
              <a:t>tangihanga</a:t>
            </a:r>
            <a:r>
              <a:rPr lang="en-NZ" dirty="0" smtClean="0"/>
              <a:t> (bereavement leave)</a:t>
            </a:r>
            <a:endParaRPr lang="en-NZ" dirty="0"/>
          </a:p>
        </p:txBody>
      </p:sp>
    </p:spTree>
    <p:extLst>
      <p:ext uri="{BB962C8B-B14F-4D97-AF65-F5344CB8AC3E}">
        <p14:creationId xmlns:p14="http://schemas.microsoft.com/office/powerpoint/2010/main" val="340459216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457201"/>
            <a:ext cx="10018713" cy="1436914"/>
          </a:xfrm>
        </p:spPr>
        <p:txBody>
          <a:bodyPr/>
          <a:lstStyle/>
          <a:p>
            <a:r>
              <a:rPr lang="en-NZ" dirty="0" smtClean="0"/>
              <a:t>How does Governance differ from Management?</a:t>
            </a:r>
            <a:endParaRPr lang="en-NZ" dirty="0"/>
          </a:p>
        </p:txBody>
      </p:sp>
      <p:sp>
        <p:nvSpPr>
          <p:cNvPr id="3" name="Content Placeholder 2"/>
          <p:cNvSpPr>
            <a:spLocks noGrp="1"/>
          </p:cNvSpPr>
          <p:nvPr>
            <p:ph idx="1"/>
          </p:nvPr>
        </p:nvSpPr>
        <p:spPr>
          <a:xfrm>
            <a:off x="1484310" y="1894115"/>
            <a:ext cx="10018713" cy="4349931"/>
          </a:xfrm>
        </p:spPr>
        <p:txBody>
          <a:bodyPr>
            <a:normAutofit/>
          </a:bodyPr>
          <a:lstStyle/>
          <a:p>
            <a:r>
              <a:rPr lang="en-NZ" dirty="0" smtClean="0"/>
              <a:t>Governance</a:t>
            </a:r>
          </a:p>
          <a:p>
            <a:pPr lvl="1"/>
            <a:r>
              <a:rPr lang="en-NZ" dirty="0" smtClean="0"/>
              <a:t>Defines leadership role, sets plans, policies and high ethical standards</a:t>
            </a:r>
          </a:p>
          <a:p>
            <a:pPr lvl="1"/>
            <a:r>
              <a:rPr lang="en-NZ" dirty="0" smtClean="0"/>
              <a:t>Longer term focus and a helicopter view</a:t>
            </a:r>
          </a:p>
          <a:p>
            <a:pPr lvl="1"/>
            <a:r>
              <a:rPr lang="en-NZ" dirty="0" smtClean="0"/>
              <a:t>Monitors and holds management to account</a:t>
            </a:r>
            <a:endParaRPr lang="en-NZ" dirty="0"/>
          </a:p>
          <a:p>
            <a:r>
              <a:rPr lang="en-NZ" dirty="0" smtClean="0"/>
              <a:t>Management</a:t>
            </a:r>
          </a:p>
          <a:p>
            <a:pPr lvl="1"/>
            <a:r>
              <a:rPr lang="en-NZ" dirty="0" smtClean="0"/>
              <a:t>Executes board approved strategy</a:t>
            </a:r>
          </a:p>
          <a:p>
            <a:pPr lvl="1"/>
            <a:r>
              <a:rPr lang="en-NZ" dirty="0" smtClean="0"/>
              <a:t>Works to the business plan</a:t>
            </a:r>
          </a:p>
          <a:p>
            <a:pPr lvl="1"/>
            <a:r>
              <a:rPr lang="en-NZ" dirty="0" smtClean="0"/>
              <a:t>Has a day to day operational focus</a:t>
            </a:r>
          </a:p>
        </p:txBody>
      </p:sp>
    </p:spTree>
    <p:extLst>
      <p:ext uri="{BB962C8B-B14F-4D97-AF65-F5344CB8AC3E}">
        <p14:creationId xmlns:p14="http://schemas.microsoft.com/office/powerpoint/2010/main" val="4033652122"/>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783771"/>
            <a:ext cx="10018713" cy="1332412"/>
          </a:xfrm>
        </p:spPr>
        <p:txBody>
          <a:bodyPr/>
          <a:lstStyle/>
          <a:p>
            <a:r>
              <a:rPr lang="en-NZ" dirty="0" smtClean="0"/>
              <a:t>Board of Directors</a:t>
            </a:r>
            <a:endParaRPr lang="en-NZ" dirty="0"/>
          </a:p>
        </p:txBody>
      </p:sp>
      <p:sp>
        <p:nvSpPr>
          <p:cNvPr id="3" name="Content Placeholder 2"/>
          <p:cNvSpPr>
            <a:spLocks noGrp="1"/>
          </p:cNvSpPr>
          <p:nvPr>
            <p:ph idx="1"/>
          </p:nvPr>
        </p:nvSpPr>
        <p:spPr>
          <a:xfrm>
            <a:off x="1484310" y="2259873"/>
            <a:ext cx="10018713" cy="4219303"/>
          </a:xfrm>
        </p:spPr>
        <p:txBody>
          <a:bodyPr>
            <a:normAutofit/>
          </a:bodyPr>
          <a:lstStyle/>
          <a:p>
            <a:r>
              <a:rPr lang="en-NZ" dirty="0"/>
              <a:t>C</a:t>
            </a:r>
            <a:r>
              <a:rPr lang="en-NZ" dirty="0" smtClean="0"/>
              <a:t>an </a:t>
            </a:r>
            <a:r>
              <a:rPr lang="en-NZ" dirty="0"/>
              <a:t>also be </a:t>
            </a:r>
            <a:r>
              <a:rPr lang="en-NZ" dirty="0" smtClean="0"/>
              <a:t>called board of governors,</a:t>
            </a:r>
            <a:r>
              <a:rPr lang="en-NZ" dirty="0"/>
              <a:t> board of managers, </a:t>
            </a:r>
            <a:r>
              <a:rPr lang="en-NZ" dirty="0" smtClean="0"/>
              <a:t>board of regents,</a:t>
            </a:r>
            <a:r>
              <a:rPr lang="en-NZ" dirty="0"/>
              <a:t> board of </a:t>
            </a:r>
            <a:r>
              <a:rPr lang="en-NZ" dirty="0" smtClean="0"/>
              <a:t>trustees, </a:t>
            </a:r>
            <a:r>
              <a:rPr lang="en-NZ" dirty="0"/>
              <a:t>or board of visitors. It may also be called "the executive board" and is often simply referred to as "the board</a:t>
            </a:r>
            <a:r>
              <a:rPr lang="en-NZ" dirty="0" smtClean="0"/>
              <a:t>".</a:t>
            </a:r>
            <a:endParaRPr lang="en-NZ" dirty="0"/>
          </a:p>
          <a:p>
            <a:r>
              <a:rPr lang="en-NZ" dirty="0" smtClean="0"/>
              <a:t>Usually a board of directors manages a company on behalf of the owners – the shareholders. </a:t>
            </a:r>
          </a:p>
          <a:p>
            <a:r>
              <a:rPr lang="en-NZ" dirty="0" smtClean="0"/>
              <a:t>Directors are agents of the company’s owners, charged with fulfilling the company’s purpose. </a:t>
            </a:r>
          </a:p>
        </p:txBody>
      </p:sp>
    </p:spTree>
    <p:extLst>
      <p:ext uri="{BB962C8B-B14F-4D97-AF65-F5344CB8AC3E}">
        <p14:creationId xmlns:p14="http://schemas.microsoft.com/office/powerpoint/2010/main" val="17204106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Advantages of </a:t>
            </a:r>
            <a:r>
              <a:rPr lang="en-GB" dirty="0" smtClean="0"/>
              <a:t>SOLE </a:t>
            </a:r>
            <a:r>
              <a:rPr lang="en-GB" dirty="0"/>
              <a:t>TRADER </a:t>
            </a:r>
            <a:endParaRPr lang="en-NZ" dirty="0"/>
          </a:p>
        </p:txBody>
      </p:sp>
      <p:sp>
        <p:nvSpPr>
          <p:cNvPr id="3" name="Content Placeholder 2"/>
          <p:cNvSpPr>
            <a:spLocks noGrp="1"/>
          </p:cNvSpPr>
          <p:nvPr>
            <p:ph idx="1"/>
          </p:nvPr>
        </p:nvSpPr>
        <p:spPr/>
        <p:txBody>
          <a:bodyPr>
            <a:normAutofit fontScale="92500"/>
          </a:bodyPr>
          <a:lstStyle/>
          <a:p>
            <a:pPr lvl="0"/>
            <a:r>
              <a:rPr lang="en-GB" dirty="0" smtClean="0"/>
              <a:t>The </a:t>
            </a:r>
            <a:r>
              <a:rPr lang="en-GB" dirty="0"/>
              <a:t>simplicity of the business structure, </a:t>
            </a:r>
            <a:r>
              <a:rPr lang="en-GB" dirty="0" smtClean="0"/>
              <a:t>&amp; </a:t>
            </a:r>
            <a:r>
              <a:rPr lang="en-GB" dirty="0"/>
              <a:t>the freedom the owner has in operating the business.  </a:t>
            </a:r>
            <a:endParaRPr lang="en-GB" dirty="0" smtClean="0"/>
          </a:p>
          <a:p>
            <a:pPr lvl="0"/>
            <a:r>
              <a:rPr lang="en-GB" dirty="0" smtClean="0"/>
              <a:t>All </a:t>
            </a:r>
            <a:r>
              <a:rPr lang="en-GB" dirty="0"/>
              <a:t>profits belong to the owner.</a:t>
            </a:r>
            <a:endParaRPr lang="en-NZ" dirty="0"/>
          </a:p>
          <a:p>
            <a:pPr lvl="0"/>
            <a:r>
              <a:rPr lang="en-GB" dirty="0" smtClean="0"/>
              <a:t>Ease </a:t>
            </a:r>
            <a:r>
              <a:rPr lang="en-GB" dirty="0"/>
              <a:t>of information.  There are no legal formalities involved in getting into business as a sole trader, </a:t>
            </a:r>
            <a:r>
              <a:rPr lang="en-GB" dirty="0" smtClean="0"/>
              <a:t>&amp; </a:t>
            </a:r>
            <a:r>
              <a:rPr lang="en-GB" dirty="0"/>
              <a:t>hence no legal costs.</a:t>
            </a:r>
            <a:endParaRPr lang="en-NZ" dirty="0"/>
          </a:p>
          <a:p>
            <a:pPr lvl="0"/>
            <a:r>
              <a:rPr lang="en-GB" dirty="0" smtClean="0"/>
              <a:t>Being </a:t>
            </a:r>
            <a:r>
              <a:rPr lang="en-GB" dirty="0"/>
              <a:t>“one’s own boss”.  A sole proprietorship is very flexible, with management decisions able to be based solely on the owner’s judgement, without consultation, with minimum effort, time </a:t>
            </a:r>
            <a:r>
              <a:rPr lang="en-GB" dirty="0" smtClean="0"/>
              <a:t>&amp; </a:t>
            </a:r>
            <a:r>
              <a:rPr lang="en-GB" dirty="0"/>
              <a:t>legal complications.  The work a sole trader puts in is for himself, not for others, although success depends primarily on the competence of the owner.  If a sole trader retires or sells the business, there are no legal complications, provided all debts are settled, </a:t>
            </a:r>
            <a:r>
              <a:rPr lang="en-GB" dirty="0" smtClean="0"/>
              <a:t>&amp; </a:t>
            </a:r>
            <a:r>
              <a:rPr lang="en-GB" dirty="0"/>
              <a:t>contracts are honoured.</a:t>
            </a:r>
            <a:endParaRPr lang="en-NZ" dirty="0"/>
          </a:p>
          <a:p>
            <a:pPr lvl="0"/>
            <a:r>
              <a:rPr lang="en-GB" dirty="0" smtClean="0"/>
              <a:t>Compliance </a:t>
            </a:r>
            <a:r>
              <a:rPr lang="en-GB" dirty="0"/>
              <a:t>requirements are low due to the simple structure.</a:t>
            </a:r>
            <a:endParaRPr lang="en-NZ" dirty="0"/>
          </a:p>
          <a:p>
            <a:endParaRPr lang="en-NZ" dirty="0"/>
          </a:p>
        </p:txBody>
      </p:sp>
    </p:spTree>
    <p:extLst>
      <p:ext uri="{BB962C8B-B14F-4D97-AF65-F5344CB8AC3E}">
        <p14:creationId xmlns:p14="http://schemas.microsoft.com/office/powerpoint/2010/main" val="417345083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Board Competencies</a:t>
            </a:r>
            <a:endParaRPr lang="en-NZ" dirty="0"/>
          </a:p>
        </p:txBody>
      </p:sp>
      <p:sp>
        <p:nvSpPr>
          <p:cNvPr id="3" name="Content Placeholder 2"/>
          <p:cNvSpPr>
            <a:spLocks noGrp="1"/>
          </p:cNvSpPr>
          <p:nvPr>
            <p:ph idx="1"/>
          </p:nvPr>
        </p:nvSpPr>
        <p:spPr/>
        <p:txBody>
          <a:bodyPr/>
          <a:lstStyle/>
          <a:p>
            <a:pPr marL="0" indent="0">
              <a:buNone/>
            </a:pPr>
            <a:r>
              <a:rPr lang="en-NZ" dirty="0" smtClean="0"/>
              <a:t>These competencies are required from the Board as a collective group of people</a:t>
            </a:r>
          </a:p>
          <a:p>
            <a:r>
              <a:rPr lang="en-NZ" dirty="0" smtClean="0"/>
              <a:t>Strategic and performance leadership</a:t>
            </a:r>
          </a:p>
          <a:p>
            <a:r>
              <a:rPr lang="en-NZ" dirty="0" smtClean="0"/>
              <a:t>Business acumen</a:t>
            </a:r>
          </a:p>
          <a:p>
            <a:r>
              <a:rPr lang="en-NZ" dirty="0" smtClean="0"/>
              <a:t>Informed decision making</a:t>
            </a:r>
          </a:p>
          <a:p>
            <a:r>
              <a:rPr lang="en-NZ" dirty="0" smtClean="0"/>
              <a:t>Communication</a:t>
            </a:r>
          </a:p>
        </p:txBody>
      </p:sp>
    </p:spTree>
    <p:extLst>
      <p:ext uri="{BB962C8B-B14F-4D97-AF65-F5344CB8AC3E}">
        <p14:creationId xmlns:p14="http://schemas.microsoft.com/office/powerpoint/2010/main" val="4393003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Types of </a:t>
            </a:r>
            <a:r>
              <a:rPr lang="en-NZ" dirty="0" smtClean="0"/>
              <a:t>Directors </a:t>
            </a:r>
            <a:r>
              <a:rPr lang="en-NZ" dirty="0"/>
              <a:t>on </a:t>
            </a:r>
            <a:r>
              <a:rPr lang="en-NZ" dirty="0" smtClean="0"/>
              <a:t>Boards</a:t>
            </a:r>
            <a:endParaRPr lang="en-NZ" dirty="0"/>
          </a:p>
        </p:txBody>
      </p:sp>
      <p:sp>
        <p:nvSpPr>
          <p:cNvPr id="3" name="Content Placeholder 2"/>
          <p:cNvSpPr>
            <a:spLocks noGrp="1"/>
          </p:cNvSpPr>
          <p:nvPr>
            <p:ph idx="1"/>
          </p:nvPr>
        </p:nvSpPr>
        <p:spPr>
          <a:xfrm>
            <a:off x="1484310" y="2666999"/>
            <a:ext cx="10018713" cy="3681550"/>
          </a:xfrm>
        </p:spPr>
        <p:txBody>
          <a:bodyPr>
            <a:normAutofit lnSpcReduction="10000"/>
          </a:bodyPr>
          <a:lstStyle/>
          <a:p>
            <a:r>
              <a:rPr lang="en-NZ" dirty="0" smtClean="0"/>
              <a:t>Executive </a:t>
            </a:r>
            <a:r>
              <a:rPr lang="en-NZ" dirty="0"/>
              <a:t>– a company executive who is also a director of the same company e.g. CEO or CFO.  Provide a greater depth of company knowledge. </a:t>
            </a:r>
          </a:p>
          <a:p>
            <a:r>
              <a:rPr lang="en-NZ" dirty="0"/>
              <a:t>Non-executive – not employed by the same company.  Provide independent judgement and outside experience and objectivity to all issues, but has an understanding of the industry.  E.g. a soil scientist on </a:t>
            </a:r>
            <a:r>
              <a:rPr lang="en-NZ" dirty="0" err="1"/>
              <a:t>Ballance</a:t>
            </a:r>
            <a:r>
              <a:rPr lang="en-NZ" dirty="0"/>
              <a:t> </a:t>
            </a:r>
            <a:r>
              <a:rPr lang="en-NZ" dirty="0" err="1"/>
              <a:t>AgriNutrients</a:t>
            </a:r>
            <a:r>
              <a:rPr lang="en-NZ" dirty="0"/>
              <a:t> Board.  </a:t>
            </a:r>
          </a:p>
          <a:p>
            <a:r>
              <a:rPr lang="en-NZ" dirty="0"/>
              <a:t>Independent – they are independent of management and of usually of that type of business. </a:t>
            </a:r>
            <a:r>
              <a:rPr lang="en-NZ" dirty="0" smtClean="0"/>
              <a:t>E.g. a person who does not have children at a school, does not work at a school and does not work in the education industry but is on a school’s Board of Trustees.  They bring fresh thinking and new perspectives to the business. </a:t>
            </a:r>
            <a:endParaRPr lang="en-NZ" dirty="0"/>
          </a:p>
          <a:p>
            <a:endParaRPr lang="en-NZ" dirty="0"/>
          </a:p>
        </p:txBody>
      </p:sp>
    </p:spTree>
    <p:extLst>
      <p:ext uri="{BB962C8B-B14F-4D97-AF65-F5344CB8AC3E}">
        <p14:creationId xmlns:p14="http://schemas.microsoft.com/office/powerpoint/2010/main" val="160461279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What is an Advisory Board?</a:t>
            </a:r>
            <a:endParaRPr lang="en-NZ" dirty="0"/>
          </a:p>
        </p:txBody>
      </p:sp>
      <p:sp>
        <p:nvSpPr>
          <p:cNvPr id="3" name="Content Placeholder 2"/>
          <p:cNvSpPr>
            <a:spLocks noGrp="1"/>
          </p:cNvSpPr>
          <p:nvPr>
            <p:ph idx="1"/>
          </p:nvPr>
        </p:nvSpPr>
        <p:spPr/>
        <p:txBody>
          <a:bodyPr/>
          <a:lstStyle/>
          <a:p>
            <a:r>
              <a:rPr lang="en-NZ" dirty="0" smtClean="0"/>
              <a:t>Advisory boards provide advice and / or guidance to boards of directors or senior managers</a:t>
            </a:r>
          </a:p>
          <a:p>
            <a:r>
              <a:rPr lang="en-NZ" dirty="0" smtClean="0"/>
              <a:t> They do not make decisions and have no authority to govern</a:t>
            </a:r>
          </a:p>
          <a:p>
            <a:r>
              <a:rPr lang="en-NZ" dirty="0" smtClean="0"/>
              <a:t>They are usually made up of skilled and experienced individuals that augments the board and management</a:t>
            </a:r>
          </a:p>
          <a:p>
            <a:endParaRPr lang="en-NZ" dirty="0"/>
          </a:p>
        </p:txBody>
      </p:sp>
    </p:spTree>
    <p:extLst>
      <p:ext uri="{BB962C8B-B14F-4D97-AF65-F5344CB8AC3E}">
        <p14:creationId xmlns:p14="http://schemas.microsoft.com/office/powerpoint/2010/main" val="249787747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352698"/>
            <a:ext cx="10018713" cy="1449976"/>
          </a:xfrm>
        </p:spPr>
        <p:txBody>
          <a:bodyPr/>
          <a:lstStyle/>
          <a:p>
            <a:r>
              <a:rPr lang="en-NZ" dirty="0" smtClean="0"/>
              <a:t>Four Pillars of Governance</a:t>
            </a:r>
            <a:endParaRPr lang="en-NZ" dirty="0"/>
          </a:p>
        </p:txBody>
      </p:sp>
      <p:sp>
        <p:nvSpPr>
          <p:cNvPr id="3" name="Content Placeholder 2"/>
          <p:cNvSpPr>
            <a:spLocks noGrp="1"/>
          </p:cNvSpPr>
          <p:nvPr>
            <p:ph idx="1"/>
          </p:nvPr>
        </p:nvSpPr>
        <p:spPr>
          <a:xfrm>
            <a:off x="1484310" y="1632858"/>
            <a:ext cx="10018713" cy="4976948"/>
          </a:xfrm>
        </p:spPr>
        <p:txBody>
          <a:bodyPr>
            <a:normAutofit/>
          </a:bodyPr>
          <a:lstStyle/>
          <a:p>
            <a:pPr marL="0" indent="0">
              <a:buNone/>
            </a:pPr>
            <a:r>
              <a:rPr lang="en-NZ" dirty="0" smtClean="0"/>
              <a:t>The Board of Directors adds value by:</a:t>
            </a:r>
          </a:p>
          <a:p>
            <a:pPr marL="0" indent="0">
              <a:buNone/>
            </a:pPr>
            <a:r>
              <a:rPr lang="en-NZ" dirty="0" smtClean="0"/>
              <a:t>1. Determining purpose</a:t>
            </a:r>
          </a:p>
          <a:p>
            <a:pPr lvl="1"/>
            <a:r>
              <a:rPr lang="en-NZ" dirty="0" smtClean="0"/>
              <a:t>Purpose, goals and objectives, strategy, sustainable.</a:t>
            </a:r>
          </a:p>
          <a:p>
            <a:pPr marL="0" indent="0">
              <a:buNone/>
            </a:pPr>
            <a:r>
              <a:rPr lang="en-NZ" dirty="0" smtClean="0"/>
              <a:t>2. An </a:t>
            </a:r>
            <a:r>
              <a:rPr lang="en-NZ" dirty="0"/>
              <a:t>e</a:t>
            </a:r>
            <a:r>
              <a:rPr lang="en-NZ" dirty="0" smtClean="0"/>
              <a:t>ffective governance culture</a:t>
            </a:r>
          </a:p>
          <a:p>
            <a:pPr lvl="1"/>
            <a:r>
              <a:rPr lang="en-NZ" dirty="0" smtClean="0"/>
              <a:t>Sets the culture, tone, and ethics</a:t>
            </a:r>
          </a:p>
          <a:p>
            <a:pPr marL="0" indent="0">
              <a:buNone/>
            </a:pPr>
            <a:r>
              <a:rPr lang="en-NZ" dirty="0" smtClean="0"/>
              <a:t>3. </a:t>
            </a:r>
            <a:r>
              <a:rPr lang="en-NZ" dirty="0"/>
              <a:t>Holding</a:t>
            </a:r>
            <a:r>
              <a:rPr lang="en-NZ" dirty="0" smtClean="0"/>
              <a:t> to account</a:t>
            </a:r>
          </a:p>
          <a:p>
            <a:pPr lvl="1"/>
            <a:r>
              <a:rPr lang="en-NZ" dirty="0"/>
              <a:t>Holds management </a:t>
            </a:r>
            <a:r>
              <a:rPr lang="en-NZ" dirty="0" smtClean="0"/>
              <a:t>to account using purpose &amp; strategy, &amp; oversees &amp; </a:t>
            </a:r>
            <a:r>
              <a:rPr lang="en-NZ" dirty="0"/>
              <a:t>monitors </a:t>
            </a:r>
            <a:r>
              <a:rPr lang="en-NZ" dirty="0" smtClean="0"/>
              <a:t>risk</a:t>
            </a:r>
          </a:p>
          <a:p>
            <a:pPr marL="0" indent="0">
              <a:buNone/>
            </a:pPr>
            <a:r>
              <a:rPr lang="en-NZ" dirty="0" smtClean="0"/>
              <a:t>4. Effective compliance</a:t>
            </a:r>
          </a:p>
          <a:p>
            <a:pPr lvl="1"/>
            <a:r>
              <a:rPr lang="en-NZ" dirty="0" smtClean="0"/>
              <a:t>Has a high standard of compliance and ensures </a:t>
            </a:r>
            <a:r>
              <a:rPr lang="en-NZ" dirty="0"/>
              <a:t>the  business is solvent  </a:t>
            </a:r>
            <a:endParaRPr lang="en-NZ" dirty="0" smtClean="0"/>
          </a:p>
        </p:txBody>
      </p:sp>
    </p:spTree>
    <p:extLst>
      <p:ext uri="{BB962C8B-B14F-4D97-AF65-F5344CB8AC3E}">
        <p14:creationId xmlns:p14="http://schemas.microsoft.com/office/powerpoint/2010/main" val="233043529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74320"/>
            <a:ext cx="10018713" cy="1423851"/>
          </a:xfrm>
        </p:spPr>
        <p:txBody>
          <a:bodyPr/>
          <a:lstStyle/>
          <a:p>
            <a:r>
              <a:rPr lang="en-NZ" dirty="0" smtClean="0"/>
              <a:t>Pillar One: Determining purpose</a:t>
            </a:r>
            <a:endParaRPr lang="en-NZ" dirty="0"/>
          </a:p>
        </p:txBody>
      </p:sp>
      <p:sp>
        <p:nvSpPr>
          <p:cNvPr id="3" name="Content Placeholder 2"/>
          <p:cNvSpPr>
            <a:spLocks noGrp="1"/>
          </p:cNvSpPr>
          <p:nvPr>
            <p:ph idx="1"/>
          </p:nvPr>
        </p:nvSpPr>
        <p:spPr>
          <a:xfrm>
            <a:off x="1484310" y="1698171"/>
            <a:ext cx="10018713" cy="4402183"/>
          </a:xfrm>
        </p:spPr>
        <p:txBody>
          <a:bodyPr>
            <a:normAutofit/>
          </a:bodyPr>
          <a:lstStyle/>
          <a:p>
            <a:r>
              <a:rPr lang="en-NZ" dirty="0" smtClean="0"/>
              <a:t>Defines the </a:t>
            </a:r>
            <a:r>
              <a:rPr lang="en-NZ" dirty="0"/>
              <a:t>business’ purpose, </a:t>
            </a:r>
            <a:r>
              <a:rPr lang="en-NZ" dirty="0" smtClean="0"/>
              <a:t>includes mission, vision, values, and principles. </a:t>
            </a:r>
          </a:p>
          <a:p>
            <a:r>
              <a:rPr lang="en-NZ" dirty="0" smtClean="0"/>
              <a:t> Sets goals </a:t>
            </a:r>
            <a:r>
              <a:rPr lang="en-NZ" dirty="0"/>
              <a:t>and </a:t>
            </a:r>
            <a:r>
              <a:rPr lang="en-NZ" dirty="0" smtClean="0"/>
              <a:t>objectives and planning actions that will achieve them. </a:t>
            </a:r>
          </a:p>
          <a:p>
            <a:r>
              <a:rPr lang="en-NZ" dirty="0" smtClean="0"/>
              <a:t>Ownership </a:t>
            </a:r>
            <a:r>
              <a:rPr lang="en-NZ" dirty="0"/>
              <a:t>of strategic </a:t>
            </a:r>
            <a:r>
              <a:rPr lang="en-NZ" dirty="0" smtClean="0"/>
              <a:t>direction – understands the business environment and is able to add enhanced value to management operations. </a:t>
            </a:r>
          </a:p>
          <a:p>
            <a:r>
              <a:rPr lang="en-NZ" dirty="0" smtClean="0"/>
              <a:t>To remain competitive and sustainable in the long term, purpose beyond profit is important. </a:t>
            </a:r>
          </a:p>
          <a:p>
            <a:r>
              <a:rPr lang="en-NZ" dirty="0" smtClean="0"/>
              <a:t>Watch an example of Pillar 1 from </a:t>
            </a:r>
            <a:r>
              <a:rPr lang="en-NZ" dirty="0" err="1" smtClean="0"/>
              <a:t>Maniapoto</a:t>
            </a:r>
            <a:r>
              <a:rPr lang="en-NZ" dirty="0" smtClean="0"/>
              <a:t> Maori Trust Board </a:t>
            </a:r>
            <a:r>
              <a:rPr lang="en-NZ" dirty="0">
                <a:hlinkClick r:id="rId2"/>
              </a:rPr>
              <a:t>http://</a:t>
            </a:r>
            <a:r>
              <a:rPr lang="en-NZ" dirty="0" smtClean="0">
                <a:hlinkClick r:id="rId2"/>
              </a:rPr>
              <a:t>bit.ly/2BdHi2m</a:t>
            </a:r>
            <a:r>
              <a:rPr lang="en-NZ" dirty="0" smtClean="0"/>
              <a:t> or </a:t>
            </a:r>
            <a:r>
              <a:rPr lang="en-NZ" dirty="0"/>
              <a:t>ACC </a:t>
            </a:r>
            <a:r>
              <a:rPr lang="en-NZ" dirty="0">
                <a:hlinkClick r:id="rId3"/>
              </a:rPr>
              <a:t>http://</a:t>
            </a:r>
            <a:r>
              <a:rPr lang="en-NZ" dirty="0" smtClean="0">
                <a:hlinkClick r:id="rId3"/>
              </a:rPr>
              <a:t>bit.ly/2E5AL8k</a:t>
            </a:r>
            <a:r>
              <a:rPr lang="en-NZ" dirty="0" smtClean="0"/>
              <a:t> </a:t>
            </a:r>
            <a:endParaRPr lang="en-NZ" dirty="0"/>
          </a:p>
        </p:txBody>
      </p:sp>
    </p:spTree>
    <p:extLst>
      <p:ext uri="{BB962C8B-B14F-4D97-AF65-F5344CB8AC3E}">
        <p14:creationId xmlns:p14="http://schemas.microsoft.com/office/powerpoint/2010/main" val="13528016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182189"/>
          </a:xfrm>
        </p:spPr>
        <p:txBody>
          <a:bodyPr>
            <a:normAutofit fontScale="90000"/>
          </a:bodyPr>
          <a:lstStyle/>
          <a:p>
            <a:r>
              <a:rPr lang="en-NZ" dirty="0"/>
              <a:t>Pillar </a:t>
            </a:r>
            <a:r>
              <a:rPr lang="en-NZ" dirty="0" smtClean="0"/>
              <a:t>Two: </a:t>
            </a:r>
            <a:r>
              <a:rPr lang="en-NZ" dirty="0"/>
              <a:t>An effective governance culture</a:t>
            </a:r>
          </a:p>
        </p:txBody>
      </p:sp>
      <p:sp>
        <p:nvSpPr>
          <p:cNvPr id="3" name="Content Placeholder 2"/>
          <p:cNvSpPr>
            <a:spLocks noGrp="1"/>
          </p:cNvSpPr>
          <p:nvPr>
            <p:ph idx="1"/>
          </p:nvPr>
        </p:nvSpPr>
        <p:spPr>
          <a:xfrm>
            <a:off x="1484310" y="1959429"/>
            <a:ext cx="10018713" cy="4741817"/>
          </a:xfrm>
        </p:spPr>
        <p:txBody>
          <a:bodyPr>
            <a:normAutofit/>
          </a:bodyPr>
          <a:lstStyle/>
          <a:p>
            <a:r>
              <a:rPr lang="en-NZ" dirty="0" smtClean="0"/>
              <a:t>Adds value by acting as a team with a high performance culture committed to engaged, quality governance of the entity</a:t>
            </a:r>
          </a:p>
          <a:p>
            <a:r>
              <a:rPr lang="en-NZ" dirty="0" smtClean="0"/>
              <a:t>Sets the tone from the top</a:t>
            </a:r>
          </a:p>
          <a:p>
            <a:r>
              <a:rPr lang="en-NZ" dirty="0" smtClean="0"/>
              <a:t>Ensures consistent integrity and sound ethical behaviour. </a:t>
            </a:r>
          </a:p>
          <a:p>
            <a:r>
              <a:rPr lang="en-NZ" dirty="0" smtClean="0"/>
              <a:t>Supports open debate, diversity, thoughtful </a:t>
            </a:r>
            <a:r>
              <a:rPr lang="en-NZ" dirty="0"/>
              <a:t>challenge and constructive </a:t>
            </a:r>
            <a:r>
              <a:rPr lang="en-NZ" dirty="0" smtClean="0"/>
              <a:t>dissent</a:t>
            </a:r>
          </a:p>
          <a:p>
            <a:r>
              <a:rPr lang="en-NZ" dirty="0" smtClean="0"/>
              <a:t>Characterised by effective relationships between directors and with management, shareholders and stakeholders</a:t>
            </a:r>
          </a:p>
          <a:p>
            <a:r>
              <a:rPr lang="en-NZ" dirty="0" smtClean="0"/>
              <a:t>Developed and fostered through a combination of good relationships, architecture and processes</a:t>
            </a:r>
          </a:p>
          <a:p>
            <a:r>
              <a:rPr lang="en-NZ" dirty="0"/>
              <a:t>Watch an example of Pillar </a:t>
            </a:r>
            <a:r>
              <a:rPr lang="en-NZ" dirty="0" smtClean="0"/>
              <a:t>2 </a:t>
            </a:r>
            <a:r>
              <a:rPr lang="en-NZ" dirty="0"/>
              <a:t>from </a:t>
            </a:r>
            <a:r>
              <a:rPr lang="en-NZ" dirty="0" smtClean="0"/>
              <a:t> </a:t>
            </a:r>
            <a:r>
              <a:rPr lang="en-NZ" dirty="0" smtClean="0">
                <a:hlinkClick r:id="rId2"/>
              </a:rPr>
              <a:t>http</a:t>
            </a:r>
            <a:r>
              <a:rPr lang="en-NZ" dirty="0">
                <a:hlinkClick r:id="rId2"/>
              </a:rPr>
              <a:t>://</a:t>
            </a:r>
            <a:r>
              <a:rPr lang="en-NZ" dirty="0" smtClean="0">
                <a:hlinkClick r:id="rId2"/>
              </a:rPr>
              <a:t>bit.ly/2EHURGT</a:t>
            </a:r>
            <a:r>
              <a:rPr lang="en-NZ" dirty="0" smtClean="0"/>
              <a:t> or </a:t>
            </a:r>
            <a:r>
              <a:rPr lang="en-NZ" dirty="0">
                <a:hlinkClick r:id="rId3"/>
              </a:rPr>
              <a:t>http://</a:t>
            </a:r>
            <a:r>
              <a:rPr lang="en-NZ" dirty="0" smtClean="0">
                <a:hlinkClick r:id="rId3"/>
              </a:rPr>
              <a:t>bit.ly/2nNNPYX</a:t>
            </a:r>
            <a:r>
              <a:rPr lang="en-NZ" dirty="0" smtClean="0"/>
              <a:t> </a:t>
            </a:r>
            <a:endParaRPr lang="en-NZ" dirty="0"/>
          </a:p>
        </p:txBody>
      </p:sp>
    </p:spTree>
    <p:extLst>
      <p:ext uri="{BB962C8B-B14F-4D97-AF65-F5344CB8AC3E}">
        <p14:creationId xmlns:p14="http://schemas.microsoft.com/office/powerpoint/2010/main" val="217992428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Pillar </a:t>
            </a:r>
            <a:r>
              <a:rPr lang="en-NZ" dirty="0" smtClean="0"/>
              <a:t>Three: </a:t>
            </a:r>
            <a:r>
              <a:rPr lang="en-NZ" dirty="0"/>
              <a:t>Holding to </a:t>
            </a:r>
            <a:r>
              <a:rPr lang="en-NZ" dirty="0" smtClean="0"/>
              <a:t>account</a:t>
            </a:r>
            <a:endParaRPr lang="en-NZ" dirty="0"/>
          </a:p>
        </p:txBody>
      </p:sp>
      <p:sp>
        <p:nvSpPr>
          <p:cNvPr id="3" name="Content Placeholder 2"/>
          <p:cNvSpPr>
            <a:spLocks noGrp="1"/>
          </p:cNvSpPr>
          <p:nvPr>
            <p:ph idx="1"/>
          </p:nvPr>
        </p:nvSpPr>
        <p:spPr>
          <a:xfrm>
            <a:off x="1484310" y="2438399"/>
            <a:ext cx="10018713" cy="3352801"/>
          </a:xfrm>
        </p:spPr>
        <p:txBody>
          <a:bodyPr/>
          <a:lstStyle/>
          <a:p>
            <a:r>
              <a:rPr lang="en-NZ" dirty="0"/>
              <a:t>Holds management </a:t>
            </a:r>
            <a:r>
              <a:rPr lang="en-NZ" dirty="0" smtClean="0"/>
              <a:t>accountable </a:t>
            </a:r>
            <a:r>
              <a:rPr lang="en-NZ" dirty="0"/>
              <a:t>through informed, astute, effective and independent oversight</a:t>
            </a:r>
          </a:p>
          <a:p>
            <a:r>
              <a:rPr lang="en-NZ" dirty="0"/>
              <a:t>Ensures purpose and strategy are understood by management and implemented</a:t>
            </a:r>
          </a:p>
          <a:p>
            <a:r>
              <a:rPr lang="en-NZ" dirty="0"/>
              <a:t>Oversees and monitors risk </a:t>
            </a:r>
            <a:r>
              <a:rPr lang="en-NZ" dirty="0" smtClean="0"/>
              <a:t>management</a:t>
            </a:r>
          </a:p>
          <a:p>
            <a:r>
              <a:rPr lang="en-NZ" dirty="0"/>
              <a:t>Watch </a:t>
            </a:r>
            <a:r>
              <a:rPr lang="en-NZ" dirty="0" smtClean="0"/>
              <a:t>and read about an </a:t>
            </a:r>
            <a:r>
              <a:rPr lang="en-NZ" dirty="0"/>
              <a:t>example of Pillar </a:t>
            </a:r>
            <a:r>
              <a:rPr lang="en-NZ" dirty="0" smtClean="0"/>
              <a:t>3 </a:t>
            </a:r>
            <a:r>
              <a:rPr lang="en-NZ" dirty="0"/>
              <a:t>from </a:t>
            </a:r>
            <a:r>
              <a:rPr lang="en-NZ" dirty="0" smtClean="0">
                <a:hlinkClick r:id="rId2"/>
              </a:rPr>
              <a:t>http</a:t>
            </a:r>
            <a:r>
              <a:rPr lang="en-NZ" dirty="0">
                <a:hlinkClick r:id="rId2"/>
              </a:rPr>
              <a:t>://</a:t>
            </a:r>
            <a:r>
              <a:rPr lang="en-NZ" dirty="0" smtClean="0">
                <a:hlinkClick r:id="rId2"/>
              </a:rPr>
              <a:t>bit.ly/2C1tGE8</a:t>
            </a:r>
            <a:r>
              <a:rPr lang="en-NZ" dirty="0" smtClean="0"/>
              <a:t> </a:t>
            </a:r>
            <a:endParaRPr lang="en-NZ" dirty="0"/>
          </a:p>
          <a:p>
            <a:endParaRPr lang="en-NZ" dirty="0"/>
          </a:p>
        </p:txBody>
      </p:sp>
    </p:spTree>
    <p:extLst>
      <p:ext uri="{BB962C8B-B14F-4D97-AF65-F5344CB8AC3E}">
        <p14:creationId xmlns:p14="http://schemas.microsoft.com/office/powerpoint/2010/main" val="101106591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Pillar </a:t>
            </a:r>
            <a:r>
              <a:rPr lang="en-NZ" dirty="0" smtClean="0"/>
              <a:t>Four: </a:t>
            </a:r>
            <a:r>
              <a:rPr lang="en-NZ" dirty="0"/>
              <a:t>Effective </a:t>
            </a:r>
            <a:r>
              <a:rPr lang="en-NZ" dirty="0" smtClean="0"/>
              <a:t>compliance</a:t>
            </a:r>
            <a:endParaRPr lang="en-NZ" dirty="0"/>
          </a:p>
        </p:txBody>
      </p:sp>
      <p:sp>
        <p:nvSpPr>
          <p:cNvPr id="3" name="Content Placeholder 2"/>
          <p:cNvSpPr>
            <a:spLocks noGrp="1"/>
          </p:cNvSpPr>
          <p:nvPr>
            <p:ph idx="1"/>
          </p:nvPr>
        </p:nvSpPr>
        <p:spPr/>
        <p:txBody>
          <a:bodyPr>
            <a:normAutofit/>
          </a:bodyPr>
          <a:lstStyle/>
          <a:p>
            <a:r>
              <a:rPr lang="en-NZ" dirty="0" smtClean="0"/>
              <a:t>Ensures </a:t>
            </a:r>
            <a:r>
              <a:rPr lang="en-NZ" dirty="0"/>
              <a:t>the  business is solvent </a:t>
            </a:r>
          </a:p>
          <a:p>
            <a:r>
              <a:rPr lang="en-NZ" dirty="0" smtClean="0"/>
              <a:t>Provides financial reports, company records and information, and processes such as annual meetings</a:t>
            </a:r>
          </a:p>
          <a:p>
            <a:r>
              <a:rPr lang="en-NZ" dirty="0" smtClean="0"/>
              <a:t>Has </a:t>
            </a:r>
            <a:r>
              <a:rPr lang="en-NZ" dirty="0"/>
              <a:t>a high standard of </a:t>
            </a:r>
            <a:r>
              <a:rPr lang="en-NZ" dirty="0" smtClean="0"/>
              <a:t>compliance with regulatory environments</a:t>
            </a:r>
          </a:p>
          <a:p>
            <a:r>
              <a:rPr lang="en-NZ" dirty="0" smtClean="0"/>
              <a:t>Complying with their duties and responsibilities and the letter of the law</a:t>
            </a:r>
            <a:endParaRPr lang="en-NZ" dirty="0"/>
          </a:p>
          <a:p>
            <a:r>
              <a:rPr lang="en-NZ" dirty="0"/>
              <a:t>Watch and read about an example of Pillar </a:t>
            </a:r>
            <a:r>
              <a:rPr lang="en-NZ" dirty="0" smtClean="0"/>
              <a:t>4 from </a:t>
            </a:r>
            <a:r>
              <a:rPr lang="en-NZ" dirty="0" smtClean="0">
                <a:hlinkClick r:id="rId2"/>
              </a:rPr>
              <a:t>https</a:t>
            </a:r>
            <a:r>
              <a:rPr lang="en-NZ" dirty="0">
                <a:hlinkClick r:id="rId2"/>
              </a:rPr>
              <a:t>://</a:t>
            </a:r>
            <a:r>
              <a:rPr lang="en-NZ" dirty="0" smtClean="0">
                <a:hlinkClick r:id="rId2"/>
              </a:rPr>
              <a:t>accntu.re/2GSBkEk</a:t>
            </a:r>
            <a:r>
              <a:rPr lang="en-NZ" dirty="0" smtClean="0"/>
              <a:t> </a:t>
            </a:r>
            <a:endParaRPr lang="en-NZ" dirty="0"/>
          </a:p>
          <a:p>
            <a:endParaRPr lang="en-NZ" dirty="0"/>
          </a:p>
        </p:txBody>
      </p:sp>
    </p:spTree>
    <p:extLst>
      <p:ext uri="{BB962C8B-B14F-4D97-AF65-F5344CB8AC3E}">
        <p14:creationId xmlns:p14="http://schemas.microsoft.com/office/powerpoint/2010/main" val="1776656761"/>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5474" y="764373"/>
            <a:ext cx="10160726" cy="1293028"/>
          </a:xfrm>
        </p:spPr>
        <p:txBody>
          <a:bodyPr>
            <a:normAutofit/>
          </a:bodyPr>
          <a:lstStyle/>
          <a:p>
            <a:r>
              <a:rPr lang="en-NZ" dirty="0"/>
              <a:t>Strategic needs of governance structures.</a:t>
            </a:r>
          </a:p>
        </p:txBody>
      </p:sp>
      <p:sp>
        <p:nvSpPr>
          <p:cNvPr id="3" name="Content Placeholder 2"/>
          <p:cNvSpPr>
            <a:spLocks noGrp="1"/>
          </p:cNvSpPr>
          <p:nvPr>
            <p:ph idx="1"/>
          </p:nvPr>
        </p:nvSpPr>
        <p:spPr/>
        <p:txBody>
          <a:bodyPr>
            <a:normAutofit lnSpcReduction="10000"/>
          </a:bodyPr>
          <a:lstStyle/>
          <a:p>
            <a:pPr marL="0" indent="0">
              <a:buNone/>
            </a:pPr>
            <a:r>
              <a:rPr lang="en-NZ" dirty="0"/>
              <a:t>Examples of strategic needs include: strategic goals, capital needs, tax advantages &amp; asset protection </a:t>
            </a:r>
          </a:p>
          <a:p>
            <a:r>
              <a:rPr lang="en-NZ" dirty="0"/>
              <a:t>Planning options for governance structures.</a:t>
            </a:r>
          </a:p>
          <a:p>
            <a:pPr lvl="0"/>
            <a:r>
              <a:rPr lang="en-NZ" dirty="0"/>
              <a:t>Taxation issues</a:t>
            </a:r>
          </a:p>
          <a:p>
            <a:pPr lvl="0"/>
            <a:r>
              <a:rPr lang="en-NZ" dirty="0"/>
              <a:t>Capital requirements</a:t>
            </a:r>
          </a:p>
          <a:p>
            <a:pPr lvl="0"/>
            <a:r>
              <a:rPr lang="en-NZ" dirty="0"/>
              <a:t>Exposure to risk.</a:t>
            </a:r>
          </a:p>
          <a:p>
            <a:pPr lvl="0"/>
            <a:r>
              <a:rPr lang="en-NZ" dirty="0"/>
              <a:t>Individual’s exposure to risk, </a:t>
            </a:r>
          </a:p>
          <a:p>
            <a:r>
              <a:rPr lang="en-NZ" dirty="0" smtClean="0"/>
              <a:t>Possible </a:t>
            </a:r>
            <a:r>
              <a:rPr lang="en-NZ" dirty="0"/>
              <a:t>future acquisitions</a:t>
            </a:r>
            <a:r>
              <a:rPr lang="en-NZ" dirty="0" smtClean="0"/>
              <a:t>.</a:t>
            </a:r>
          </a:p>
          <a:p>
            <a:endParaRPr lang="en-NZ" dirty="0"/>
          </a:p>
          <a:p>
            <a:pPr marL="0" indent="0">
              <a:buNone/>
            </a:pPr>
            <a:r>
              <a:rPr lang="en-NZ" dirty="0" smtClean="0"/>
              <a:t>These are similar to the notes earlier in this PPT. </a:t>
            </a:r>
            <a:endParaRPr lang="en-NZ" dirty="0"/>
          </a:p>
        </p:txBody>
      </p:sp>
    </p:spTree>
    <p:extLst>
      <p:ext uri="{BB962C8B-B14F-4D97-AF65-F5344CB8AC3E}">
        <p14:creationId xmlns:p14="http://schemas.microsoft.com/office/powerpoint/2010/main" val="269464141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dirty="0"/>
              <a:t>Evaluate business structures </a:t>
            </a:r>
          </a:p>
        </p:txBody>
      </p:sp>
      <p:sp>
        <p:nvSpPr>
          <p:cNvPr id="3" name="Content Placeholder 2"/>
          <p:cNvSpPr>
            <a:spLocks noGrp="1"/>
          </p:cNvSpPr>
          <p:nvPr>
            <p:ph idx="1"/>
          </p:nvPr>
        </p:nvSpPr>
        <p:spPr/>
        <p:txBody>
          <a:bodyPr>
            <a:normAutofit lnSpcReduction="10000"/>
          </a:bodyPr>
          <a:lstStyle/>
          <a:p>
            <a:pPr marL="0" indent="0">
              <a:buNone/>
            </a:pPr>
            <a:r>
              <a:rPr lang="en-NZ" dirty="0"/>
              <a:t>Every business should consider which structure provides the most advantages, taking into account;</a:t>
            </a:r>
          </a:p>
          <a:p>
            <a:pPr lvl="0"/>
            <a:r>
              <a:rPr lang="en-NZ" dirty="0"/>
              <a:t>The size &amp; complexity of the business.</a:t>
            </a:r>
          </a:p>
          <a:p>
            <a:pPr lvl="0"/>
            <a:r>
              <a:rPr lang="en-NZ" dirty="0"/>
              <a:t>The level of risk &amp; need for creditor protection.</a:t>
            </a:r>
          </a:p>
          <a:p>
            <a:pPr lvl="0"/>
            <a:r>
              <a:rPr lang="en-NZ" dirty="0"/>
              <a:t>Statutory &amp; compliance requirements.</a:t>
            </a:r>
          </a:p>
          <a:p>
            <a:pPr lvl="0"/>
            <a:r>
              <a:rPr lang="en-NZ" dirty="0"/>
              <a:t>Tax effectiveness.</a:t>
            </a:r>
          </a:p>
          <a:p>
            <a:pPr lvl="0"/>
            <a:r>
              <a:rPr lang="en-NZ" dirty="0"/>
              <a:t>Anticipated profits / losses.</a:t>
            </a:r>
          </a:p>
          <a:p>
            <a:pPr lvl="0"/>
            <a:r>
              <a:rPr lang="en-NZ" dirty="0"/>
              <a:t>Potential future growth.</a:t>
            </a:r>
          </a:p>
          <a:p>
            <a:pPr lvl="0"/>
            <a:r>
              <a:rPr lang="en-NZ" dirty="0"/>
              <a:t>Flexibility.</a:t>
            </a:r>
          </a:p>
          <a:p>
            <a:r>
              <a:rPr lang="en-NZ" dirty="0"/>
              <a:t>Personal &amp; family circumstances (including other assets.)</a:t>
            </a:r>
          </a:p>
        </p:txBody>
      </p:sp>
    </p:spTree>
    <p:extLst>
      <p:ext uri="{BB962C8B-B14F-4D97-AF65-F5344CB8AC3E}">
        <p14:creationId xmlns:p14="http://schemas.microsoft.com/office/powerpoint/2010/main" val="1724139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Disadvantages </a:t>
            </a:r>
            <a:r>
              <a:rPr lang="en-GB" dirty="0"/>
              <a:t>of SOLE TRADER </a:t>
            </a:r>
            <a:endParaRPr lang="en-NZ" dirty="0"/>
          </a:p>
        </p:txBody>
      </p:sp>
      <p:sp>
        <p:nvSpPr>
          <p:cNvPr id="3" name="Content Placeholder 2"/>
          <p:cNvSpPr>
            <a:spLocks noGrp="1"/>
          </p:cNvSpPr>
          <p:nvPr>
            <p:ph idx="1"/>
          </p:nvPr>
        </p:nvSpPr>
        <p:spPr/>
        <p:txBody>
          <a:bodyPr>
            <a:normAutofit fontScale="77500" lnSpcReduction="20000"/>
          </a:bodyPr>
          <a:lstStyle/>
          <a:p>
            <a:pPr lvl="0"/>
            <a:r>
              <a:rPr lang="en-GB" dirty="0"/>
              <a:t>Owners are personally liable for any legal difficulties, </a:t>
            </a:r>
            <a:r>
              <a:rPr lang="en-GB" dirty="0" smtClean="0"/>
              <a:t>&amp; </a:t>
            </a:r>
            <a:r>
              <a:rPr lang="en-GB" dirty="0"/>
              <a:t>for any debts incurred by the business.  Creditors have the right to not only the assets of the business, but also to any personal assets to fulfil any unpaid financial obligations.</a:t>
            </a:r>
            <a:endParaRPr lang="en-NZ" dirty="0"/>
          </a:p>
          <a:p>
            <a:r>
              <a:rPr lang="en-GB" dirty="0" smtClean="0"/>
              <a:t>The </a:t>
            </a:r>
            <a:r>
              <a:rPr lang="en-GB" dirty="0"/>
              <a:t>size of the business is limited by the capital available to the single owner.  Sole traders often find it difficult to get loans.  Banks often require sole traders to mortgage private assets.  Presenting winning credible business plans is essential in gaining the confidence of lenders.</a:t>
            </a:r>
            <a:endParaRPr lang="en-NZ" dirty="0"/>
          </a:p>
          <a:p>
            <a:r>
              <a:rPr lang="en-GB" dirty="0"/>
              <a:t>As there is only one owner to contribute capital, </a:t>
            </a:r>
            <a:r>
              <a:rPr lang="en-GB" dirty="0" smtClean="0"/>
              <a:t>&amp; </a:t>
            </a:r>
            <a:r>
              <a:rPr lang="en-GB" dirty="0"/>
              <a:t>only one person’s skills available, growth in the business may be limited.</a:t>
            </a:r>
            <a:endParaRPr lang="en-NZ" dirty="0"/>
          </a:p>
          <a:p>
            <a:r>
              <a:rPr lang="en-GB" dirty="0" smtClean="0"/>
              <a:t>Taxation </a:t>
            </a:r>
            <a:r>
              <a:rPr lang="en-GB" dirty="0"/>
              <a:t>disadvantages.  If the business is a great success, high tax liabilities could result.  If this is the case, other business structures may benefit.</a:t>
            </a:r>
            <a:endParaRPr lang="en-NZ" dirty="0"/>
          </a:p>
          <a:p>
            <a:r>
              <a:rPr lang="en-GB" dirty="0" smtClean="0"/>
              <a:t>Poor </a:t>
            </a:r>
            <a:r>
              <a:rPr lang="en-GB" dirty="0"/>
              <a:t>business continuity; it is difficult to bring sons or daughters into the business on any basis other than as employees.</a:t>
            </a:r>
            <a:endParaRPr lang="en-NZ" dirty="0"/>
          </a:p>
          <a:p>
            <a:r>
              <a:rPr lang="en-GB" dirty="0"/>
              <a:t>The death of the owner also terminates the business, which means that it may need to be reorganised under new ownership.  This can be time consuming </a:t>
            </a:r>
            <a:r>
              <a:rPr lang="en-GB" dirty="0" smtClean="0"/>
              <a:t>&amp; </a:t>
            </a:r>
            <a:r>
              <a:rPr lang="en-GB" dirty="0"/>
              <a:t>costly.</a:t>
            </a:r>
            <a:endParaRPr lang="en-NZ" dirty="0"/>
          </a:p>
          <a:p>
            <a:r>
              <a:rPr lang="en-GB" dirty="0" smtClean="0"/>
              <a:t>The </a:t>
            </a:r>
            <a:r>
              <a:rPr lang="en-GB" dirty="0"/>
              <a:t>impact of the Property Relationships Act (1976) can be significant if steps are not taken to contract out of the Act</a:t>
            </a:r>
            <a:r>
              <a:rPr lang="en-GB" dirty="0" smtClean="0"/>
              <a:t>.</a:t>
            </a:r>
            <a:endParaRPr lang="en-NZ" dirty="0"/>
          </a:p>
        </p:txBody>
      </p:sp>
    </p:spTree>
    <p:extLst>
      <p:ext uri="{BB962C8B-B14F-4D97-AF65-F5344CB8AC3E}">
        <p14:creationId xmlns:p14="http://schemas.microsoft.com/office/powerpoint/2010/main" val="226642981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Evaluate business structures </a:t>
            </a:r>
          </a:p>
        </p:txBody>
      </p:sp>
      <p:sp>
        <p:nvSpPr>
          <p:cNvPr id="3" name="Content Placeholder 2"/>
          <p:cNvSpPr>
            <a:spLocks noGrp="1"/>
          </p:cNvSpPr>
          <p:nvPr>
            <p:ph idx="1"/>
          </p:nvPr>
        </p:nvSpPr>
        <p:spPr/>
        <p:txBody>
          <a:bodyPr/>
          <a:lstStyle/>
          <a:p>
            <a:r>
              <a:rPr lang="en-NZ" dirty="0"/>
              <a:t>Compare &amp; contrast social tensions &amp; opportunities from different ownership &amp; governance models in NZ. E.g., describe European / Pakeha family based farm ownership between 1840 – 2000 in NZ.  </a:t>
            </a:r>
            <a:endParaRPr lang="en-NZ" dirty="0" smtClean="0"/>
          </a:p>
          <a:p>
            <a:r>
              <a:rPr lang="en-NZ" dirty="0" smtClean="0"/>
              <a:t>Discuss </a:t>
            </a:r>
            <a:r>
              <a:rPr lang="en-NZ" dirty="0"/>
              <a:t>whether eldest son to eldest son tradition is still relevant today?  What recent factors have emerged &amp; how are decisions for future ownership of family farms being made today?</a:t>
            </a:r>
          </a:p>
          <a:p>
            <a:r>
              <a:rPr lang="en-NZ" dirty="0"/>
              <a:t>For a local business e.g. a farming enterprise, evaluate the business structure that it uses in terms of its advantages &amp; disadvantages.  Is this the best structure? Justify why or why not. </a:t>
            </a:r>
          </a:p>
        </p:txBody>
      </p:sp>
    </p:spTree>
    <p:extLst>
      <p:ext uri="{BB962C8B-B14F-4D97-AF65-F5344CB8AC3E}">
        <p14:creationId xmlns:p14="http://schemas.microsoft.com/office/powerpoint/2010/main" val="87557505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Evaluate business structures </a:t>
            </a:r>
          </a:p>
        </p:txBody>
      </p:sp>
      <p:sp>
        <p:nvSpPr>
          <p:cNvPr id="3" name="Content Placeholder 2"/>
          <p:cNvSpPr>
            <a:spLocks noGrp="1"/>
          </p:cNvSpPr>
          <p:nvPr>
            <p:ph idx="1"/>
          </p:nvPr>
        </p:nvSpPr>
        <p:spPr/>
        <p:txBody>
          <a:bodyPr/>
          <a:lstStyle/>
          <a:p>
            <a:pPr lvl="0"/>
            <a:r>
              <a:rPr lang="en-NZ" sz="2400" dirty="0"/>
              <a:t>Get a guest speaker in from a local business e.g. </a:t>
            </a:r>
            <a:r>
              <a:rPr lang="en-NZ" sz="2400" dirty="0" smtClean="0"/>
              <a:t>stock firm, grower organisation, dairy </a:t>
            </a:r>
            <a:r>
              <a:rPr lang="en-NZ" sz="2400" dirty="0"/>
              <a:t>farm, vineyard or orchard. </a:t>
            </a:r>
            <a:endParaRPr lang="en-NZ" sz="3600" dirty="0"/>
          </a:p>
          <a:p>
            <a:pPr lvl="1"/>
            <a:r>
              <a:rPr lang="en-NZ" dirty="0"/>
              <a:t>Find out what business structures they use &amp; why?  </a:t>
            </a:r>
            <a:endParaRPr lang="en-NZ" sz="3200" dirty="0"/>
          </a:p>
          <a:p>
            <a:pPr lvl="1"/>
            <a:r>
              <a:rPr lang="en-NZ" dirty="0"/>
              <a:t>What are the advantages &amp; disadvantages of this business structure? </a:t>
            </a:r>
            <a:endParaRPr lang="en-NZ" sz="3200" dirty="0"/>
          </a:p>
          <a:p>
            <a:pPr lvl="1"/>
            <a:r>
              <a:rPr lang="en-NZ" dirty="0"/>
              <a:t>What impacts does it have on their business?  Short or long-term impacts? </a:t>
            </a:r>
            <a:endParaRPr lang="en-NZ" sz="3200" dirty="0"/>
          </a:p>
          <a:p>
            <a:pPr lvl="1"/>
            <a:r>
              <a:rPr lang="en-NZ" dirty="0"/>
              <a:t>Are they likely to change the structure? If so, why?  If not, why not?</a:t>
            </a:r>
          </a:p>
        </p:txBody>
      </p:sp>
    </p:spTree>
    <p:extLst>
      <p:ext uri="{BB962C8B-B14F-4D97-AF65-F5344CB8AC3E}">
        <p14:creationId xmlns:p14="http://schemas.microsoft.com/office/powerpoint/2010/main" val="1212594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PARTNERSHIPS</a:t>
            </a:r>
            <a:endParaRPr lang="en-NZ" dirty="0"/>
          </a:p>
        </p:txBody>
      </p:sp>
      <p:sp>
        <p:nvSpPr>
          <p:cNvPr id="3" name="Content Placeholder 2"/>
          <p:cNvSpPr>
            <a:spLocks noGrp="1"/>
          </p:cNvSpPr>
          <p:nvPr>
            <p:ph idx="1"/>
          </p:nvPr>
        </p:nvSpPr>
        <p:spPr/>
        <p:txBody>
          <a:bodyPr>
            <a:normAutofit/>
          </a:bodyPr>
          <a:lstStyle/>
          <a:p>
            <a:r>
              <a:rPr lang="en-GB" dirty="0"/>
              <a:t>A partnership is an association of 2 or more persons who share the ownership of a business that is operating for profit.</a:t>
            </a:r>
            <a:endParaRPr lang="en-NZ" dirty="0"/>
          </a:p>
          <a:p>
            <a:r>
              <a:rPr lang="en-GB" dirty="0"/>
              <a:t> </a:t>
            </a:r>
            <a:r>
              <a:rPr lang="en-GB" dirty="0" smtClean="0"/>
              <a:t>The </a:t>
            </a:r>
            <a:r>
              <a:rPr lang="en-GB" dirty="0"/>
              <a:t>common types of partnerships </a:t>
            </a:r>
            <a:r>
              <a:rPr lang="en-GB" dirty="0" smtClean="0"/>
              <a:t>are</a:t>
            </a:r>
            <a:r>
              <a:rPr lang="en-GB" dirty="0"/>
              <a:t>;</a:t>
            </a:r>
            <a:endParaRPr lang="en-NZ" dirty="0"/>
          </a:p>
          <a:p>
            <a:pPr lvl="1"/>
            <a:r>
              <a:rPr lang="en-GB" dirty="0"/>
              <a:t>Husband / Wife partnerships, where all business profits </a:t>
            </a:r>
            <a:r>
              <a:rPr lang="en-GB" dirty="0" smtClean="0"/>
              <a:t>&amp; </a:t>
            </a:r>
            <a:r>
              <a:rPr lang="en-GB" dirty="0"/>
              <a:t>losses are shared between them.</a:t>
            </a:r>
            <a:endParaRPr lang="en-NZ" dirty="0"/>
          </a:p>
          <a:p>
            <a:pPr lvl="1"/>
            <a:r>
              <a:rPr lang="en-GB" dirty="0"/>
              <a:t>Equity partnerships; where a number of people with similar objectives join forces as partners, to invest in a venture that none have the resources or skills to do alone.</a:t>
            </a:r>
            <a:endParaRPr lang="en-NZ" dirty="0"/>
          </a:p>
          <a:p>
            <a:r>
              <a:rPr lang="en-GB" dirty="0"/>
              <a:t> </a:t>
            </a:r>
            <a:r>
              <a:rPr lang="en-GB" dirty="0" smtClean="0"/>
              <a:t>No </a:t>
            </a:r>
            <a:r>
              <a:rPr lang="en-GB" dirty="0"/>
              <a:t>legal formalities are required to form a partnership; (the structure is governed by the Partnership Act 1908) but a documented partnership agreement (or deed) should be drawn up.  This will ensure that the partners have considered all points before entering into the partnership.</a:t>
            </a:r>
            <a:endParaRPr lang="en-NZ" dirty="0"/>
          </a:p>
          <a:p>
            <a:endParaRPr lang="en-NZ" dirty="0"/>
          </a:p>
        </p:txBody>
      </p:sp>
    </p:spTree>
    <p:extLst>
      <p:ext uri="{BB962C8B-B14F-4D97-AF65-F5344CB8AC3E}">
        <p14:creationId xmlns:p14="http://schemas.microsoft.com/office/powerpoint/2010/main" val="1397446435"/>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7798</TotalTime>
  <Words>7450</Words>
  <Application>Microsoft Office PowerPoint</Application>
  <PresentationFormat>Widescreen</PresentationFormat>
  <Paragraphs>604</Paragraphs>
  <Slides>81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81</vt:i4>
      </vt:variant>
    </vt:vector>
  </HeadingPairs>
  <TitlesOfParts>
    <vt:vector size="84" baseType="lpstr">
      <vt:lpstr>Arial</vt:lpstr>
      <vt:lpstr>Century Gothic</vt:lpstr>
      <vt:lpstr>Vapor Trail</vt:lpstr>
      <vt:lpstr>Business Structures</vt:lpstr>
      <vt:lpstr>What is the Big Picture?</vt:lpstr>
      <vt:lpstr>Ownership Structures</vt:lpstr>
      <vt:lpstr>Ownership Structures</vt:lpstr>
      <vt:lpstr>Ownership Structures</vt:lpstr>
      <vt:lpstr>SOLE TRADER (PROPRIERTORSHIP)</vt:lpstr>
      <vt:lpstr>Advantages of SOLE TRADER </vt:lpstr>
      <vt:lpstr>Disadvantages of SOLE TRADER </vt:lpstr>
      <vt:lpstr>PARTNERSHIPS</vt:lpstr>
      <vt:lpstr>PowerPoint Presentation</vt:lpstr>
      <vt:lpstr>Advantages of PARTNERSHIPS</vt:lpstr>
      <vt:lpstr>Disadvantages of PARTNERSHIPS</vt:lpstr>
      <vt:lpstr>Incorporation</vt:lpstr>
      <vt:lpstr>PowerPoint Presentation</vt:lpstr>
      <vt:lpstr>Advantages of Incorporation</vt:lpstr>
      <vt:lpstr>Disadvantages of Incorporation</vt:lpstr>
      <vt:lpstr>LIMITED LIABILITY COMPANIES</vt:lpstr>
      <vt:lpstr>PowerPoint Presentation</vt:lpstr>
      <vt:lpstr>Advantages of LIMITED LIABILITY COMPANIES </vt:lpstr>
      <vt:lpstr>disadvantages of LIMITED LIABILITY COMPANIES</vt:lpstr>
      <vt:lpstr>Not for profit organisations (NFP)</vt:lpstr>
      <vt:lpstr>PowerPoint Presentation</vt:lpstr>
      <vt:lpstr>PowerPoint Presentation</vt:lpstr>
      <vt:lpstr>Trust</vt:lpstr>
      <vt:lpstr>PowerPoint Presentation</vt:lpstr>
      <vt:lpstr>Types of trust</vt:lpstr>
      <vt:lpstr>Advantages of trust</vt:lpstr>
      <vt:lpstr>Disadvantages of trust</vt:lpstr>
      <vt:lpstr>Maori Agribusiness </vt:lpstr>
      <vt:lpstr>Māori Land Trusts &amp; Incorporations</vt:lpstr>
      <vt:lpstr>PowerPoint Presentation</vt:lpstr>
      <vt:lpstr>PowerPoint Presentation</vt:lpstr>
      <vt:lpstr>The benefits of Maori Incorporation</vt:lpstr>
      <vt:lpstr>Cooperative</vt:lpstr>
      <vt:lpstr>Cooperative</vt:lpstr>
      <vt:lpstr>Cooperative  principles </vt:lpstr>
      <vt:lpstr>Advantages of cooperative</vt:lpstr>
      <vt:lpstr>disadvantages of cooperative</vt:lpstr>
      <vt:lpstr>NZ co-operatives</vt:lpstr>
      <vt:lpstr>Strategic needs of ownership structures</vt:lpstr>
      <vt:lpstr>Example 1.  Ballance Agri-Nutrients</vt:lpstr>
      <vt:lpstr>Example 2.  Hangawera Station</vt:lpstr>
      <vt:lpstr>Planning options for ownership structures.</vt:lpstr>
      <vt:lpstr>CHOOSING THE MOST APPROPRIATE ownership structure</vt:lpstr>
      <vt:lpstr>1. Taxation</vt:lpstr>
      <vt:lpstr>2. Financial exposure</vt:lpstr>
      <vt:lpstr>3. Transfer of Assets / Succession Planning</vt:lpstr>
      <vt:lpstr>Activities</vt:lpstr>
      <vt:lpstr>Example 1.  A limited liability company</vt:lpstr>
      <vt:lpstr>Example 2.  Ballance Agri-Nutrients</vt:lpstr>
      <vt:lpstr>Example 3.  Hangawera Station</vt:lpstr>
      <vt:lpstr>Succession planning </vt:lpstr>
      <vt:lpstr>Succession planning  Asset Protection &amp; Succession</vt:lpstr>
      <vt:lpstr>REASONS FOR ESTATE PLANNING</vt:lpstr>
      <vt:lpstr>RISKS ASSOCIATED WITH LIVING</vt:lpstr>
      <vt:lpstr>PowerPoint Presentation</vt:lpstr>
      <vt:lpstr>INSURANCE</vt:lpstr>
      <vt:lpstr>Governance structures</vt:lpstr>
      <vt:lpstr>Purpose of Governance</vt:lpstr>
      <vt:lpstr>Key Roles of Governance</vt:lpstr>
      <vt:lpstr>Principles of Good Governance</vt:lpstr>
      <vt:lpstr>Advantages of Good Governance. </vt:lpstr>
      <vt:lpstr>Types of Governance</vt:lpstr>
      <vt:lpstr>Corporate Governance </vt:lpstr>
      <vt:lpstr>Advantages of Good Corporate Governance.</vt:lpstr>
      <vt:lpstr>Non-Corporate Governance</vt:lpstr>
      <vt:lpstr>Maori Governance</vt:lpstr>
      <vt:lpstr>How does Governance differ from Management?</vt:lpstr>
      <vt:lpstr>Board of Directors</vt:lpstr>
      <vt:lpstr>Board Competencies</vt:lpstr>
      <vt:lpstr>Types of Directors on Boards</vt:lpstr>
      <vt:lpstr>What is an Advisory Board?</vt:lpstr>
      <vt:lpstr>Four Pillars of Governance</vt:lpstr>
      <vt:lpstr>Pillar One: Determining purpose</vt:lpstr>
      <vt:lpstr>Pillar Two: An effective governance culture</vt:lpstr>
      <vt:lpstr>Pillar Three: Holding to account</vt:lpstr>
      <vt:lpstr>Pillar Four: Effective compliance</vt:lpstr>
      <vt:lpstr>Strategic needs of governance structures.</vt:lpstr>
      <vt:lpstr>Evaluate business structures </vt:lpstr>
      <vt:lpstr>Evaluate business structures </vt:lpstr>
      <vt:lpstr>Evaluate business structures </vt:lpstr>
    </vt:vector>
  </TitlesOfParts>
  <Company>St Pauls Collegiate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Structures</dc:title>
  <dc:creator>Kerry Allen</dc:creator>
  <cp:lastModifiedBy>Kerry Allen</cp:lastModifiedBy>
  <cp:revision>60</cp:revision>
  <dcterms:created xsi:type="dcterms:W3CDTF">2018-03-11T20:39:23Z</dcterms:created>
  <dcterms:modified xsi:type="dcterms:W3CDTF">2018-12-22T01:16:42Z</dcterms:modified>
</cp:coreProperties>
</file>