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m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5" r:id="rId4"/>
    <p:sldId id="258" r:id="rId5"/>
    <p:sldId id="266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C30246-92B3-4182-BE86-874A3EE681F8}" type="datetimeFigureOut">
              <a:rPr lang="en-NZ" smtClean="0"/>
              <a:t>14/04/13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FFF7B6-8BE6-4D05-9153-F98748DEF3E8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pomap.co.n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stivals" TargetMode="External"/><Relationship Id="rId4" Type="http://schemas.openxmlformats.org/officeDocument/2006/relationships/hyperlink" Target="http://en.wikipedia.org/wiki/Olympics" TargetMode="External"/><Relationship Id="rId5" Type="http://schemas.openxmlformats.org/officeDocument/2006/relationships/hyperlink" Target="http://en.wikipedia.org/wiki/Charitable_organizatio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Target_audien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NZ" dirty="0" smtClean="0"/>
              <a:t>Event management from a</a:t>
            </a:r>
            <a:br>
              <a:rPr lang="en-NZ" dirty="0" smtClean="0"/>
            </a:br>
            <a:r>
              <a:rPr lang="en-NZ" dirty="0" smtClean="0"/>
              <a:t>geographic perspective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6400800" cy="3600400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5" name="Picture 4" descr="C:\Users\mlarnder.WESTLAKEGIRLS.014\AppData\Local\Microsoft\Windows\Temporary Internet Files\Content.IE5\SDMTG6T1\MP900448292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1926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8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620688"/>
            <a:ext cx="7680960" cy="556675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Essential </a:t>
            </a:r>
            <a:r>
              <a:rPr lang="en-NZ" sz="3200" dirty="0"/>
              <a:t>services, contractors, food </a:t>
            </a:r>
            <a:r>
              <a:rPr lang="en-NZ" sz="3200" dirty="0" smtClean="0"/>
              <a:t>vendors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Cleaning &amp;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Waste management</a:t>
            </a:r>
            <a:endParaRPr lang="en-NZ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/>
              <a:t>Marketing and </a:t>
            </a:r>
            <a:r>
              <a:rPr lang="en-NZ" sz="3200" dirty="0" smtClean="0"/>
              <a:t>promotion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Invitations/ticketing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On the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After the event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200" dirty="0" smtClean="0"/>
              <a:t>Post event evaluation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85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600" b="1" u="sng" dirty="0" smtClean="0"/>
              <a:t>1 Cost benefit analysis:</a:t>
            </a:r>
          </a:p>
          <a:p>
            <a:r>
              <a:rPr lang="en-NZ" sz="2400" dirty="0"/>
              <a:t>Cost-benefit analysis (CBA) is the </a:t>
            </a:r>
            <a:r>
              <a:rPr lang="en-NZ" sz="2400" dirty="0" smtClean="0"/>
              <a:t>assessment </a:t>
            </a:r>
            <a:r>
              <a:rPr lang="en-NZ" sz="2400" dirty="0"/>
              <a:t>of the benefits and costs (i.e</a:t>
            </a:r>
            <a:r>
              <a:rPr lang="en-NZ" sz="2400" dirty="0" smtClean="0"/>
              <a:t>.,</a:t>
            </a:r>
            <a:r>
              <a:rPr lang="en-NZ" dirty="0" smtClean="0"/>
              <a:t> </a:t>
            </a:r>
            <a:r>
              <a:rPr lang="en-NZ" sz="2400" dirty="0" smtClean="0"/>
              <a:t>pros </a:t>
            </a:r>
            <a:r>
              <a:rPr lang="en-NZ" sz="2400" dirty="0"/>
              <a:t>and cons, advantages and </a:t>
            </a:r>
            <a:r>
              <a:rPr lang="en-NZ" sz="2400" dirty="0" smtClean="0"/>
              <a:t>disadvantages)</a:t>
            </a:r>
            <a:r>
              <a:rPr lang="en-NZ" dirty="0" smtClean="0"/>
              <a:t> </a:t>
            </a:r>
            <a:r>
              <a:rPr lang="en-NZ" sz="2400" dirty="0" smtClean="0"/>
              <a:t>associated </a:t>
            </a:r>
            <a:r>
              <a:rPr lang="en-NZ" sz="2400" dirty="0"/>
              <a:t>with a particular choice</a:t>
            </a:r>
            <a:r>
              <a:rPr lang="en-NZ" sz="2400" dirty="0" smtClean="0"/>
              <a:t>.</a:t>
            </a:r>
            <a:endParaRPr lang="en-NZ" sz="2400" dirty="0"/>
          </a:p>
          <a:p>
            <a:r>
              <a:rPr lang="en-NZ" sz="2400" dirty="0"/>
              <a:t>Benefits and costs may be monetary or</a:t>
            </a:r>
          </a:p>
          <a:p>
            <a:pPr marL="0" indent="0">
              <a:buNone/>
            </a:pPr>
            <a:r>
              <a:rPr lang="en-NZ" sz="2400" dirty="0" smtClean="0"/>
              <a:t>      non-monetary</a:t>
            </a:r>
            <a:r>
              <a:rPr lang="en-NZ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Decision making tools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88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48680"/>
            <a:ext cx="7680960" cy="5976664"/>
          </a:xfrm>
        </p:spPr>
        <p:txBody>
          <a:bodyPr>
            <a:normAutofit lnSpcReduction="10000"/>
          </a:bodyPr>
          <a:lstStyle/>
          <a:p>
            <a:r>
              <a:rPr lang="en-NZ" b="1" u="sng" dirty="0"/>
              <a:t>Steps in Cost - Effectiveness and Cost - Benefit Analysis</a:t>
            </a:r>
            <a:endParaRPr lang="en-NZ" dirty="0"/>
          </a:p>
          <a:p>
            <a:r>
              <a:rPr lang="en-NZ" dirty="0"/>
              <a:t>1. Set the framework for the analysis</a:t>
            </a:r>
          </a:p>
          <a:p>
            <a:r>
              <a:rPr lang="en-NZ" dirty="0"/>
              <a:t>2. Decide whose costs and benefits should be recognized</a:t>
            </a:r>
          </a:p>
          <a:p>
            <a:r>
              <a:rPr lang="en-NZ" dirty="0"/>
              <a:t>3. Identify and categorize costs and benefits</a:t>
            </a:r>
          </a:p>
          <a:p>
            <a:r>
              <a:rPr lang="en-NZ" dirty="0"/>
              <a:t>4. Project costs and benefits over the life of the program, if applicable</a:t>
            </a:r>
          </a:p>
          <a:p>
            <a:r>
              <a:rPr lang="en-NZ" dirty="0"/>
              <a:t>5. Monetize (place a dollar value on) costs</a:t>
            </a:r>
          </a:p>
          <a:p>
            <a:r>
              <a:rPr lang="en-NZ" dirty="0"/>
              <a:t>6. Quantify benefits in terms of units of effectiveness (for CEA), or monetize benefits (for CBA)</a:t>
            </a:r>
          </a:p>
          <a:p>
            <a:r>
              <a:rPr lang="en-NZ" dirty="0"/>
              <a:t>7. Discount costs and benefits to obtain present values</a:t>
            </a:r>
          </a:p>
          <a:p>
            <a:r>
              <a:rPr lang="en-NZ" dirty="0"/>
              <a:t>8. Compute a cost - effectiveness ratio (for CEA) or a net present value (for CBA)</a:t>
            </a:r>
          </a:p>
          <a:p>
            <a:r>
              <a:rPr lang="en-NZ" dirty="0"/>
              <a:t>9. Perform sensitivity analysis</a:t>
            </a:r>
          </a:p>
          <a:p>
            <a:r>
              <a:rPr lang="en-NZ" dirty="0"/>
              <a:t>10. Make a recommendation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156987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 Decision making matrix: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/>
              <a:t>Decision making </a:t>
            </a:r>
            <a:r>
              <a:rPr lang="en-NZ" dirty="0" smtClean="0"/>
              <a:t>tools</a:t>
            </a:r>
            <a:br>
              <a:rPr lang="en-NZ" dirty="0" smtClean="0"/>
            </a:br>
            <a:r>
              <a:rPr lang="en-NZ" sz="2700" b="1" u="sng" dirty="0" smtClean="0"/>
              <a:t>2 Decision making matrix</a:t>
            </a:r>
            <a:endParaRPr lang="en-NZ" sz="27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41395"/>
              </p:ext>
            </p:extLst>
          </p:nvPr>
        </p:nvGraphicFramePr>
        <p:xfrm>
          <a:off x="323528" y="1916832"/>
          <a:ext cx="8064896" cy="253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509776">
                <a:tc gridSpan="8">
                  <a:txBody>
                    <a:bodyPr/>
                    <a:lstStyle/>
                    <a:p>
                      <a:r>
                        <a:rPr lang="en-NZ" dirty="0" smtClean="0"/>
                        <a:t>Factors</a:t>
                      </a:r>
                      <a:r>
                        <a:rPr lang="en-NZ" baseline="0" dirty="0" smtClean="0"/>
                        <a:t>/criteria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Seating</a:t>
                      </a:r>
                      <a:r>
                        <a:rPr lang="en-NZ" baseline="0" dirty="0" smtClean="0"/>
                        <a:t> capacity</a:t>
                      </a:r>
                    </a:p>
                    <a:p>
                      <a:r>
                        <a:rPr lang="en-NZ" baseline="0" dirty="0" smtClean="0"/>
                        <a:t>*3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Parking</a:t>
                      </a:r>
                    </a:p>
                    <a:p>
                      <a:r>
                        <a:rPr lang="en-NZ" dirty="0" smtClean="0"/>
                        <a:t>*2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Acoustics</a:t>
                      </a:r>
                    </a:p>
                    <a:p>
                      <a:r>
                        <a:rPr lang="en-NZ" sz="1600" dirty="0" smtClean="0"/>
                        <a:t>*2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Sound</a:t>
                      </a:r>
                    </a:p>
                    <a:p>
                      <a:r>
                        <a:rPr lang="en-NZ" dirty="0" smtClean="0"/>
                        <a:t>System</a:t>
                      </a:r>
                    </a:p>
                    <a:p>
                      <a:r>
                        <a:rPr lang="en-NZ" dirty="0" smtClean="0"/>
                        <a:t>*1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Availability</a:t>
                      </a:r>
                    </a:p>
                    <a:p>
                      <a:r>
                        <a:rPr lang="en-NZ" sz="1400" dirty="0" smtClean="0"/>
                        <a:t>*3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Hire </a:t>
                      </a:r>
                    </a:p>
                    <a:p>
                      <a:r>
                        <a:rPr lang="en-NZ" dirty="0" smtClean="0"/>
                        <a:t>Charges</a:t>
                      </a:r>
                    </a:p>
                    <a:p>
                      <a:r>
                        <a:rPr lang="en-NZ" dirty="0" smtClean="0"/>
                        <a:t>*2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Score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Venue 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200 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Venue</a:t>
                      </a:r>
                      <a:r>
                        <a:rPr lang="en-NZ" baseline="0" dirty="0" smtClean="0"/>
                        <a:t> 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500=2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Venue 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1000=5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4725144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Steps:</a:t>
            </a:r>
          </a:p>
          <a:p>
            <a:r>
              <a:rPr lang="en-NZ" sz="1600" dirty="0" smtClean="0"/>
              <a:t>1 	Give each venue a score of 1-5 ( 5 high) for </a:t>
            </a:r>
          </a:p>
          <a:p>
            <a:r>
              <a:rPr lang="en-NZ" sz="1600" dirty="0" smtClean="0"/>
              <a:t>	each criteria.</a:t>
            </a:r>
          </a:p>
          <a:p>
            <a:pPr marL="457200" indent="-457200">
              <a:buAutoNum type="arabicPlain" startAt="2"/>
            </a:pPr>
            <a:r>
              <a:rPr lang="en-NZ" sz="1600" dirty="0" smtClean="0"/>
              <a:t>          Add up the totals – highest  score = best   </a:t>
            </a:r>
          </a:p>
          <a:p>
            <a:r>
              <a:rPr lang="en-NZ" sz="1600" dirty="0" smtClean="0"/>
              <a:t>                      venue</a:t>
            </a:r>
          </a:p>
          <a:p>
            <a:r>
              <a:rPr lang="en-NZ" sz="1600" dirty="0" smtClean="0"/>
              <a:t>3	 Criteria can be weighted and details added 		in each box to give a more in depth 	information.</a:t>
            </a:r>
          </a:p>
        </p:txBody>
      </p:sp>
    </p:spTree>
    <p:extLst>
      <p:ext uri="{BB962C8B-B14F-4D97-AF65-F5344CB8AC3E}">
        <p14:creationId xmlns:p14="http://schemas.microsoft.com/office/powerpoint/2010/main" val="235757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Go to </a:t>
            </a:r>
            <a:r>
              <a:rPr lang="en-NZ" dirty="0">
                <a:hlinkClick r:id="rId2"/>
              </a:rPr>
              <a:t>http://www.topomap.co.nz</a:t>
            </a:r>
            <a:r>
              <a:rPr lang="en-NZ" dirty="0" smtClean="0">
                <a:hlinkClick r:id="rId2"/>
              </a:rPr>
              <a:t>/</a:t>
            </a:r>
            <a:r>
              <a:rPr lang="en-NZ" dirty="0" smtClean="0"/>
              <a:t> using this resource select a location for a marathon.</a:t>
            </a:r>
          </a:p>
          <a:p>
            <a:r>
              <a:rPr lang="en-NZ" dirty="0" smtClean="0"/>
              <a:t>Select a  suitable site.</a:t>
            </a:r>
          </a:p>
          <a:p>
            <a:r>
              <a:rPr lang="en-NZ" dirty="0" smtClean="0"/>
              <a:t>Draw a précis map to show: start point, administration area, facilities, parking, route of marathon, 1</a:t>
            </a:r>
            <a:r>
              <a:rPr lang="en-NZ" baseline="30000" dirty="0" smtClean="0"/>
              <a:t>st</a:t>
            </a:r>
            <a:r>
              <a:rPr lang="en-NZ" dirty="0" smtClean="0"/>
              <a:t> aid stations, water stations, finish point </a:t>
            </a:r>
            <a:r>
              <a:rPr lang="en-NZ" dirty="0" err="1" smtClean="0"/>
              <a:t>etc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Spatial planning exercise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34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/>
              <a:t>EVENT MANAGEMENT FROM A GEOGRAPHIC </a:t>
            </a:r>
            <a:r>
              <a:rPr lang="en-NZ" b="1" dirty="0" smtClean="0"/>
              <a:t>PERSPECTIVE</a:t>
            </a:r>
          </a:p>
          <a:p>
            <a:endParaRPr lang="en-NZ" dirty="0"/>
          </a:p>
          <a:p>
            <a:r>
              <a:rPr lang="en-NZ" sz="2400" dirty="0"/>
              <a:t>Geography is the study of people and their interaction with their natural and cultural environments. Studying event management from a </a:t>
            </a:r>
            <a:r>
              <a:rPr lang="en-NZ" sz="2400" dirty="0">
                <a:solidFill>
                  <a:srgbClr val="FF0000"/>
                </a:solidFill>
              </a:rPr>
              <a:t>geographic perspective </a:t>
            </a:r>
            <a:r>
              <a:rPr lang="en-NZ" sz="2400" dirty="0"/>
              <a:t>involves looking at the </a:t>
            </a:r>
            <a:r>
              <a:rPr lang="en-NZ" sz="2400" dirty="0">
                <a:solidFill>
                  <a:srgbClr val="FF0000"/>
                </a:solidFill>
              </a:rPr>
              <a:t>spatial component </a:t>
            </a:r>
            <a:r>
              <a:rPr lang="en-NZ" sz="2400" dirty="0"/>
              <a:t>of the event and how people </a:t>
            </a:r>
            <a:r>
              <a:rPr lang="en-NZ" sz="2400" dirty="0">
                <a:solidFill>
                  <a:srgbClr val="FF0000"/>
                </a:solidFill>
              </a:rPr>
              <a:t>interact with the environment </a:t>
            </a:r>
            <a:r>
              <a:rPr lang="en-NZ" sz="2400" dirty="0"/>
              <a:t>(this can be either/or/both cultural and natural. The study will include key geographic concepts such </a:t>
            </a:r>
            <a:r>
              <a:rPr lang="en-NZ" sz="2400" dirty="0" smtClean="0"/>
              <a:t>as </a:t>
            </a:r>
            <a:r>
              <a:rPr lang="en-NZ" sz="2400" dirty="0">
                <a:solidFill>
                  <a:srgbClr val="FF0000"/>
                </a:solidFill>
              </a:rPr>
              <a:t>perspectives, change </a:t>
            </a:r>
            <a:r>
              <a:rPr lang="en-NZ" sz="2400" dirty="0"/>
              <a:t>and</a:t>
            </a:r>
            <a:r>
              <a:rPr lang="en-NZ" sz="2400" dirty="0">
                <a:solidFill>
                  <a:srgbClr val="FF0000"/>
                </a:solidFill>
              </a:rPr>
              <a:t> sustainability. </a:t>
            </a:r>
            <a:endParaRPr lang="en-NZ" sz="2400" dirty="0" smtClean="0">
              <a:solidFill>
                <a:srgbClr val="FF0000"/>
              </a:solidFill>
            </a:endParaRPr>
          </a:p>
          <a:p>
            <a:endParaRPr lang="en-NZ" sz="2400" i="1" dirty="0">
              <a:solidFill>
                <a:srgbClr val="0070C0"/>
              </a:solidFill>
            </a:endParaRPr>
          </a:p>
          <a:p>
            <a:r>
              <a:rPr lang="en-NZ" sz="2400" i="1" dirty="0" smtClean="0">
                <a:solidFill>
                  <a:srgbClr val="0070C0"/>
                </a:solidFill>
              </a:rPr>
              <a:t>As </a:t>
            </a:r>
            <a:r>
              <a:rPr lang="en-NZ" sz="2400" i="1" dirty="0">
                <a:solidFill>
                  <a:srgbClr val="0070C0"/>
                </a:solidFill>
              </a:rPr>
              <a:t>geographers we are interested in the where the event takes place, the processes involved in planning the event and the social, economic/ environmental impacts of the event</a:t>
            </a:r>
            <a:r>
              <a:rPr lang="en-NZ" sz="2400" i="1" dirty="0" smtClean="0">
                <a:solidFill>
                  <a:srgbClr val="0070C0"/>
                </a:solidFill>
              </a:rPr>
              <a:t>.</a:t>
            </a:r>
            <a:endParaRPr lang="en-NZ" sz="24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871" y="515719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TASK: </a:t>
            </a:r>
          </a:p>
          <a:p>
            <a:r>
              <a:rPr lang="en-NZ" dirty="0" smtClean="0"/>
              <a:t>1 Write a definition of all the terms in red and draw an representative  symbol</a:t>
            </a:r>
            <a:r>
              <a:rPr lang="en-NZ" dirty="0"/>
              <a:t> </a:t>
            </a:r>
            <a:r>
              <a:rPr lang="en-NZ" dirty="0" smtClean="0"/>
              <a:t>for each.</a:t>
            </a:r>
          </a:p>
        </p:txBody>
      </p:sp>
    </p:spTree>
    <p:extLst>
      <p:ext uri="{BB962C8B-B14F-4D97-AF65-F5344CB8AC3E}">
        <p14:creationId xmlns:p14="http://schemas.microsoft.com/office/powerpoint/2010/main" val="3257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408712" cy="34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69515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Write a description of the  Wellington 7’s</a:t>
            </a:r>
          </a:p>
          <a:p>
            <a:r>
              <a:rPr lang="en-NZ" sz="3200" dirty="0" smtClean="0"/>
              <a:t> from a Geographical perspective:</a:t>
            </a:r>
          </a:p>
          <a:p>
            <a:r>
              <a:rPr lang="en-NZ" sz="3200" dirty="0" smtClean="0"/>
              <a:t>Include concepts such as location,</a:t>
            </a:r>
          </a:p>
          <a:p>
            <a:r>
              <a:rPr lang="en-NZ" sz="3200" dirty="0" smtClean="0"/>
              <a:t> perspectives, interaction, sustainability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474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74345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 smtClean="0"/>
              <a:t>Event management involves studying the intricacies of the brand, identifying the </a:t>
            </a:r>
            <a:r>
              <a:rPr lang="en-NZ" sz="2000" u="sng" dirty="0" smtClean="0">
                <a:hlinkClick r:id="rId2" tooltip="Target audience"/>
              </a:rPr>
              <a:t>target audience</a:t>
            </a:r>
            <a:r>
              <a:rPr lang="en-NZ" sz="2000" dirty="0" smtClean="0"/>
              <a:t>, devising the event concept, planning the logistics and coordinating the technical aspects before actually launching the event. Post-event analysis and ensuring a return on investment have become significant drivers for the event industry</a:t>
            </a:r>
          </a:p>
          <a:p>
            <a:endParaRPr lang="en-NZ" sz="2000" dirty="0" smtClean="0"/>
          </a:p>
          <a:p>
            <a:r>
              <a:rPr lang="en-NZ" sz="2000" dirty="0" smtClean="0"/>
              <a:t>The recent growth of </a:t>
            </a:r>
            <a:r>
              <a:rPr lang="en-NZ" sz="2000" u="sng" dirty="0" smtClean="0">
                <a:hlinkClick r:id="rId3" tooltip="Festivals"/>
              </a:rPr>
              <a:t>festivals</a:t>
            </a:r>
            <a:r>
              <a:rPr lang="en-NZ" sz="2000" dirty="0" smtClean="0"/>
              <a:t> and events as an industry around the world means that the management can no longer be </a:t>
            </a:r>
            <a:r>
              <a:rPr lang="en-NZ" sz="2000" i="1" dirty="0" smtClean="0"/>
              <a:t>ad hoc</a:t>
            </a:r>
            <a:r>
              <a:rPr lang="en-NZ" sz="2000" dirty="0" smtClean="0"/>
              <a:t>. Events and festivals, such as the Olympics have a large impact on their communities and, in some cases, the whole country.</a:t>
            </a:r>
          </a:p>
          <a:p>
            <a:endParaRPr lang="en-NZ" sz="2000" dirty="0" smtClean="0"/>
          </a:p>
          <a:p>
            <a:r>
              <a:rPr lang="en-NZ" sz="2000" dirty="0" smtClean="0"/>
              <a:t>The industry now includes events of all sizes from the </a:t>
            </a:r>
            <a:r>
              <a:rPr lang="en-NZ" sz="2000" u="sng" dirty="0" smtClean="0">
                <a:hlinkClick r:id="rId4" tooltip="Olympics"/>
              </a:rPr>
              <a:t>Olympics</a:t>
            </a:r>
            <a:r>
              <a:rPr lang="en-NZ" sz="2000" dirty="0" smtClean="0"/>
              <a:t> down to a breakfast meeting for ten business people. Many industries, </a:t>
            </a:r>
            <a:r>
              <a:rPr lang="en-NZ" sz="2000" u="sng" dirty="0" smtClean="0">
                <a:hlinkClick r:id="rId5" tooltip="Charitable organization"/>
              </a:rPr>
              <a:t>charitable organizations</a:t>
            </a:r>
            <a:r>
              <a:rPr lang="en-NZ" sz="2000" dirty="0" smtClean="0"/>
              <a:t>, and interest groups will hold events of some size in order to market themselves, build business relationships, raise money or celebrate.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66969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7680960" cy="5040560"/>
          </a:xfrm>
        </p:spPr>
        <p:txBody>
          <a:bodyPr>
            <a:normAutofit fontScale="32500" lnSpcReduction="20000"/>
          </a:bodyPr>
          <a:lstStyle/>
          <a:p>
            <a:r>
              <a:rPr lang="en-NZ" sz="9000" dirty="0" smtClean="0"/>
              <a:t>Perspectives are made up of 3 parts: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9000" dirty="0" smtClean="0"/>
              <a:t>What a person thinks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9000" dirty="0" smtClean="0"/>
              <a:t>Why they think this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9000" dirty="0" smtClean="0"/>
              <a:t>The world view that shapes this perspectives</a:t>
            </a:r>
          </a:p>
          <a:p>
            <a:pPr marL="342900" indent="-342900">
              <a:buFont typeface="+mj-lt"/>
              <a:buAutoNum type="arabicPeriod"/>
            </a:pPr>
            <a:endParaRPr lang="en-NZ" sz="9000" dirty="0"/>
          </a:p>
          <a:p>
            <a:r>
              <a:rPr lang="en-NZ" sz="9000" b="1" dirty="0" smtClean="0"/>
              <a:t>Perspectives </a:t>
            </a:r>
            <a:r>
              <a:rPr lang="en-NZ" sz="9000" b="1" dirty="0"/>
              <a:t>include but are not limited to:</a:t>
            </a:r>
            <a:endParaRPr lang="en-NZ" sz="9000" dirty="0"/>
          </a:p>
          <a:p>
            <a:r>
              <a:rPr lang="en-NZ" sz="9000" b="1" dirty="0" smtClean="0"/>
              <a:t>Scientific, Maori/ethnic, gender, age, feminist, cultural,</a:t>
            </a:r>
            <a:r>
              <a:rPr lang="en-NZ" sz="9000" b="1" dirty="0"/>
              <a:t> </a:t>
            </a:r>
            <a:r>
              <a:rPr lang="en-NZ" sz="9000" b="1" dirty="0" smtClean="0"/>
              <a:t>humanitarian, environmental,</a:t>
            </a:r>
            <a:r>
              <a:rPr lang="en-NZ" sz="9000" b="1" dirty="0"/>
              <a:t> </a:t>
            </a:r>
            <a:r>
              <a:rPr lang="en-NZ" sz="9000" b="1" dirty="0" smtClean="0"/>
              <a:t>socialist,</a:t>
            </a:r>
            <a:r>
              <a:rPr lang="en-NZ" sz="9000" b="1" dirty="0"/>
              <a:t> </a:t>
            </a:r>
            <a:r>
              <a:rPr lang="en-NZ" sz="9000" b="1" dirty="0" smtClean="0"/>
              <a:t>capitalist.</a:t>
            </a:r>
            <a:endParaRPr lang="en-NZ" sz="9000" b="1" dirty="0"/>
          </a:p>
          <a:p>
            <a:r>
              <a:rPr lang="en-NZ" b="1" dirty="0"/>
              <a:t/>
            </a:r>
            <a:br>
              <a:rPr lang="en-NZ" b="1" dirty="0"/>
            </a:b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Perspectives impact on planning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815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04664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3200" dirty="0" smtClean="0"/>
              <a:t>For schools who have Click </a:t>
            </a:r>
            <a:r>
              <a:rPr lang="en-NZ" sz="3200" dirty="0"/>
              <a:t>View</a:t>
            </a:r>
            <a:r>
              <a:rPr lang="en-NZ" sz="3200" dirty="0" smtClean="0"/>
              <a:t>:</a:t>
            </a:r>
          </a:p>
          <a:p>
            <a:r>
              <a:rPr lang="en-NZ" sz="3200" dirty="0" smtClean="0"/>
              <a:t> </a:t>
            </a:r>
            <a:r>
              <a:rPr lang="en-NZ" sz="3200" dirty="0"/>
              <a:t>Event Management : A case study .</a:t>
            </a:r>
            <a:endParaRPr lang="en-NZ" sz="32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 smtClean="0"/>
          </a:p>
        </p:txBody>
      </p:sp>
      <p:pic>
        <p:nvPicPr>
          <p:cNvPr id="4" name="Event Management - Introduction - Event Managemen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3128486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type of resources are required in event management?</a:t>
            </a:r>
          </a:p>
          <a:p>
            <a:r>
              <a:rPr lang="en-NZ" sz="3600" dirty="0" smtClean="0"/>
              <a:t>Money</a:t>
            </a:r>
          </a:p>
          <a:p>
            <a:r>
              <a:rPr lang="en-NZ" sz="3600" dirty="0" smtClean="0"/>
              <a:t>People – both paid and volunteers</a:t>
            </a:r>
          </a:p>
          <a:p>
            <a:r>
              <a:rPr lang="en-NZ" sz="3600" dirty="0" smtClean="0"/>
              <a:t>Machinery</a:t>
            </a:r>
          </a:p>
          <a:p>
            <a:r>
              <a:rPr lang="en-NZ" sz="3600" dirty="0" smtClean="0"/>
              <a:t>Infrastructure</a:t>
            </a:r>
          </a:p>
          <a:p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395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8953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Leadership</a:t>
            </a:r>
            <a:endParaRPr lang="en-NZ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Key characteristics: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4000" dirty="0" smtClean="0"/>
              <a:t>Good interpersonal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4000" dirty="0" smtClean="0"/>
              <a:t>Good informational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4000" dirty="0" smtClean="0"/>
              <a:t>Knowledge of decision making strategies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4000" dirty="0" smtClean="0"/>
              <a:t>Ability to keep the vision alive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311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9685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sz="3800" dirty="0"/>
              <a:t>Seeing the want/need - setting goals and </a:t>
            </a:r>
            <a:r>
              <a:rPr lang="en-NZ" sz="3800" dirty="0" smtClean="0"/>
              <a:t>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 smtClean="0"/>
              <a:t>Forming </a:t>
            </a:r>
            <a:r>
              <a:rPr lang="en-NZ" sz="3800" dirty="0"/>
              <a:t>an organising </a:t>
            </a:r>
            <a:r>
              <a:rPr lang="en-NZ" sz="3800" dirty="0" smtClean="0"/>
              <a:t>committee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 smtClean="0"/>
              <a:t>Allocating committee responsibilities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 smtClean="0"/>
              <a:t>Deciding on dates and </a:t>
            </a:r>
            <a:r>
              <a:rPr lang="en-NZ" sz="3800" dirty="0"/>
              <a:t> </a:t>
            </a:r>
            <a:r>
              <a:rPr lang="en-NZ" sz="3800" dirty="0" smtClean="0"/>
              <a:t>plan a time-line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 smtClean="0"/>
              <a:t>Budgeting – grants/sponsorship/fundraising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/>
              <a:t>Location/venue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3800" dirty="0"/>
              <a:t>Risk management, security plan, traffic management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itchFamily="34" charset="0"/>
              <a:buChar char="•"/>
            </a:pPr>
            <a:endParaRPr lang="en-NZ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Event planning components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311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782</Words>
  <Application>Microsoft Macintosh PowerPoint</Application>
  <PresentationFormat>On-screen Show (4:3)</PresentationFormat>
  <Paragraphs>114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Event management from a geographic perspective</vt:lpstr>
      <vt:lpstr>PowerPoint Presentation</vt:lpstr>
      <vt:lpstr>PowerPoint Presentation</vt:lpstr>
      <vt:lpstr>PowerPoint Presentation</vt:lpstr>
      <vt:lpstr>Perspectives impact on planning</vt:lpstr>
      <vt:lpstr>PowerPoint Presentation</vt:lpstr>
      <vt:lpstr>PowerPoint Presentation</vt:lpstr>
      <vt:lpstr>PowerPoint Presentation</vt:lpstr>
      <vt:lpstr>Event planning components</vt:lpstr>
      <vt:lpstr>PowerPoint Presentation</vt:lpstr>
      <vt:lpstr>Decision making tools</vt:lpstr>
      <vt:lpstr>PowerPoint Presentation</vt:lpstr>
      <vt:lpstr>Decision making tools 2 Decision making matrix</vt:lpstr>
      <vt:lpstr>Spatial planning exercise</vt:lpstr>
    </vt:vector>
  </TitlesOfParts>
  <Company>Westlake Girls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management from a geographic perspective</dc:title>
  <dc:creator>Michele Larnder</dc:creator>
  <cp:lastModifiedBy>Jane Evans</cp:lastModifiedBy>
  <cp:revision>17</cp:revision>
  <dcterms:created xsi:type="dcterms:W3CDTF">2013-01-31T23:00:31Z</dcterms:created>
  <dcterms:modified xsi:type="dcterms:W3CDTF">2013-04-14T00:05:43Z</dcterms:modified>
</cp:coreProperties>
</file>