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5842" name="Group 2"/>
          <p:cNvGrpSpPr>
            <a:grpSpLocks/>
          </p:cNvGrpSpPr>
          <p:nvPr/>
        </p:nvGrpSpPr>
        <p:grpSpPr bwMode="auto">
          <a:xfrm>
            <a:off x="0" y="0"/>
            <a:ext cx="8763000" cy="5943600"/>
            <a:chOff x="0" y="0"/>
            <a:chExt cx="5520" cy="3744"/>
          </a:xfrm>
        </p:grpSpPr>
        <p:sp>
          <p:nvSpPr>
            <p:cNvPr id="35843"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35844" name="Group 4"/>
            <p:cNvGrpSpPr>
              <a:grpSpLocks/>
            </p:cNvGrpSpPr>
            <p:nvPr userDrawn="1"/>
          </p:nvGrpSpPr>
          <p:grpSpPr bwMode="auto">
            <a:xfrm>
              <a:off x="0" y="2208"/>
              <a:ext cx="5520" cy="1536"/>
              <a:chOff x="0" y="2208"/>
              <a:chExt cx="5520" cy="1536"/>
            </a:xfrm>
          </p:grpSpPr>
          <p:sp>
            <p:nvSpPr>
              <p:cNvPr id="35845"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46"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47"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endParaRPr lang="en-US"/>
              </a:p>
            </p:txBody>
          </p:sp>
        </p:grpSp>
        <p:grpSp>
          <p:nvGrpSpPr>
            <p:cNvPr id="35848" name="Group 8"/>
            <p:cNvGrpSpPr>
              <a:grpSpLocks/>
            </p:cNvGrpSpPr>
            <p:nvPr userDrawn="1"/>
          </p:nvGrpSpPr>
          <p:grpSpPr bwMode="auto">
            <a:xfrm>
              <a:off x="400" y="336"/>
              <a:ext cx="5088" cy="192"/>
              <a:chOff x="400" y="336"/>
              <a:chExt cx="5088" cy="192"/>
            </a:xfrm>
          </p:grpSpPr>
          <p:sp>
            <p:nvSpPr>
              <p:cNvPr id="35849"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35850"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endParaRPr lang="en-US"/>
              </a:p>
            </p:txBody>
          </p:sp>
        </p:grpSp>
      </p:grpSp>
      <p:sp>
        <p:nvSpPr>
          <p:cNvPr id="35851" name="Rectangle 11"/>
          <p:cNvSpPr>
            <a:spLocks noGrp="1" noChangeArrowheads="1"/>
          </p:cNvSpPr>
          <p:nvPr>
            <p:ph type="ctrTitle"/>
          </p:nvPr>
        </p:nvSpPr>
        <p:spPr>
          <a:xfrm>
            <a:off x="2057400" y="1143000"/>
            <a:ext cx="6629400" cy="2209800"/>
          </a:xfrm>
        </p:spPr>
        <p:txBody>
          <a:bodyPr/>
          <a:lstStyle>
            <a:lvl1pPr>
              <a:defRPr sz="4800"/>
            </a:lvl1pPr>
          </a:lstStyle>
          <a:p>
            <a:r>
              <a:rPr lang="en-US"/>
              <a:t>Click to edit Master title style</a:t>
            </a:r>
          </a:p>
        </p:txBody>
      </p:sp>
      <p:sp>
        <p:nvSpPr>
          <p:cNvPr id="35852"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r>
              <a:rPr lang="en-US"/>
              <a:t>Click to edit Master subtitle style</a:t>
            </a:r>
          </a:p>
        </p:txBody>
      </p:sp>
      <p:sp>
        <p:nvSpPr>
          <p:cNvPr id="35853" name="Rectangle 13"/>
          <p:cNvSpPr>
            <a:spLocks noGrp="1" noChangeArrowheads="1"/>
          </p:cNvSpPr>
          <p:nvPr>
            <p:ph type="dt" sz="half" idx="2"/>
          </p:nvPr>
        </p:nvSpPr>
        <p:spPr>
          <a:xfrm>
            <a:off x="912813" y="6251575"/>
            <a:ext cx="1905000" cy="457200"/>
          </a:xfrm>
        </p:spPr>
        <p:txBody>
          <a:bodyPr/>
          <a:lstStyle>
            <a:lvl1pPr>
              <a:defRPr/>
            </a:lvl1pPr>
          </a:lstStyle>
          <a:p>
            <a:fld id="{8CDBBF00-45DA-4B67-97B9-5D8A70AC254D}" type="datetimeFigureOut">
              <a:rPr lang="en-NZ"/>
              <a:pPr/>
              <a:t>1/05/2018</a:t>
            </a:fld>
            <a:endParaRPr lang="en-US"/>
          </a:p>
        </p:txBody>
      </p:sp>
      <p:sp>
        <p:nvSpPr>
          <p:cNvPr id="35854" name="Rectangle 14"/>
          <p:cNvSpPr>
            <a:spLocks noGrp="1" noChangeArrowheads="1"/>
          </p:cNvSpPr>
          <p:nvPr>
            <p:ph type="ftr" sz="quarter" idx="3"/>
          </p:nvPr>
        </p:nvSpPr>
        <p:spPr>
          <a:xfrm>
            <a:off x="3354388" y="6248400"/>
            <a:ext cx="2895600" cy="457200"/>
          </a:xfrm>
        </p:spPr>
        <p:txBody>
          <a:bodyPr/>
          <a:lstStyle>
            <a:lvl1pPr>
              <a:defRPr/>
            </a:lvl1pPr>
          </a:lstStyle>
          <a:p>
            <a:endParaRPr lang="en-US"/>
          </a:p>
        </p:txBody>
      </p:sp>
      <p:sp>
        <p:nvSpPr>
          <p:cNvPr id="35855" name="Rectangle 15"/>
          <p:cNvSpPr>
            <a:spLocks noGrp="1" noChangeArrowheads="1"/>
          </p:cNvSpPr>
          <p:nvPr>
            <p:ph type="sldNum" sz="quarter" idx="4"/>
          </p:nvPr>
        </p:nvSpPr>
        <p:spPr/>
        <p:txBody>
          <a:bodyPr/>
          <a:lstStyle>
            <a:lvl1pPr>
              <a:defRPr/>
            </a:lvl1pPr>
          </a:lstStyle>
          <a:p>
            <a:fld id="{3A999479-95DC-4BF4-B0D3-D3EE89D75D6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33ABCED-0EC0-43F2-920E-D40C9FFEF827}" type="datetimeFigureOut">
              <a:rPr lang="en-NZ"/>
              <a:pPr/>
              <a:t>1/05/2018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E25E297-DD68-4EDF-B0D8-B0AE6F27C49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DC647FC9-2C62-48D4-B35F-B79ABFEFE9AC}" type="datetimeFigureOut">
              <a:rPr lang="en-NZ"/>
              <a:pPr/>
              <a:t>1/05/2018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B8333C-1B46-4E61-B9D6-485DBE5208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3AD14CF4-30EE-4D9C-8E4C-56867C0C6D89}" type="datetimeFigureOut">
              <a:rPr lang="en-NZ"/>
              <a:pPr/>
              <a:t>1/05/2018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A99C6C-0A0B-4831-8ECF-F855EB4239D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FFC56E70-B2B3-421D-97B6-4F19FFBFEB8F}" type="datetimeFigureOut">
              <a:rPr lang="en-NZ"/>
              <a:pPr/>
              <a:t>1/05/2018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1B4461-D17B-411C-AF71-5DF46C79FE8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2C0D4B61-BCD2-43D0-AE08-75E020A9DD73}" type="datetimeFigureOut">
              <a:rPr lang="en-NZ"/>
              <a:pPr/>
              <a:t>1/05/2018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696DA0A-6466-401F-889B-93E640327E8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DD17C797-8D28-458A-9BE2-8CE687B5E308}" type="datetimeFigureOut">
              <a:rPr lang="en-NZ"/>
              <a:pPr/>
              <a:t>1/05/2018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00C0819-48F0-45A6-BC9C-D5AEE22301F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16D372E2-8226-43CA-B89D-4DB8A56D4382}" type="datetimeFigureOut">
              <a:rPr lang="en-NZ"/>
              <a:pPr/>
              <a:t>1/05/2018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015E2F0-3945-43C6-A501-A2B376AED9A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E579916-543D-4F52-8318-0A678C7E482A}" type="datetimeFigureOut">
              <a:rPr lang="en-NZ"/>
              <a:pPr/>
              <a:t>1/05/2018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5896083-7502-4BB1-B9AA-C8DD11ACA68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EE953CA3-F98C-4213-A9B5-4BE168F3AF05}" type="datetimeFigureOut">
              <a:rPr lang="en-NZ"/>
              <a:pPr/>
              <a:t>1/05/2018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58710B9-B575-4266-8369-0E11A6BD7CA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C199A6CB-13D9-4F84-8B05-7ED4A179581B}" type="datetimeFigureOut">
              <a:rPr lang="en-NZ"/>
              <a:pPr/>
              <a:t>1/05/2018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F0B1682-1E10-434F-A037-081CCE27AD2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8686800" cy="4876800"/>
            <a:chOff x="0" y="0"/>
            <a:chExt cx="5472" cy="3072"/>
          </a:xfrm>
        </p:grpSpPr>
        <p:sp>
          <p:nvSpPr>
            <p:cNvPr id="3481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endParaRPr lang="en-US" sz="2400">
                <a:latin typeface="Times New Roman" pitchFamily="18" charset="0"/>
              </a:endParaRPr>
            </a:p>
          </p:txBody>
        </p:sp>
        <p:grpSp>
          <p:nvGrpSpPr>
            <p:cNvPr id="34820" name="Group 4"/>
            <p:cNvGrpSpPr>
              <a:grpSpLocks/>
            </p:cNvGrpSpPr>
            <p:nvPr/>
          </p:nvGrpSpPr>
          <p:grpSpPr bwMode="auto">
            <a:xfrm>
              <a:off x="240" y="893"/>
              <a:ext cx="5232" cy="115"/>
              <a:chOff x="240" y="893"/>
              <a:chExt cx="5232" cy="115"/>
            </a:xfrm>
          </p:grpSpPr>
          <p:sp>
            <p:nvSpPr>
              <p:cNvPr id="3482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endParaRPr lang="en-US" sz="2400">
                  <a:latin typeface="Times New Roman" pitchFamily="18" charset="0"/>
                </a:endParaRPr>
              </a:p>
            </p:txBody>
          </p:sp>
          <p:sp>
            <p:nvSpPr>
              <p:cNvPr id="3482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endParaRPr lang="en-US"/>
              </a:p>
            </p:txBody>
          </p:sp>
        </p:grpSp>
      </p:grpSp>
      <p:sp>
        <p:nvSpPr>
          <p:cNvPr id="34823"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24"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42A66C49-663C-4A3F-B5B5-55E077777BD3}" type="datetimeFigureOut">
              <a:rPr lang="en-NZ"/>
              <a:pPr/>
              <a:t>1/05/2018</a:t>
            </a:fld>
            <a:endParaRPr lang="en-US"/>
          </a:p>
        </p:txBody>
      </p:sp>
      <p:sp>
        <p:nvSpPr>
          <p:cNvPr id="3482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34827" name="Rectangle 11"/>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32C67981-B449-4F65-885D-A0F789AD86D2}" type="slidenum">
              <a:rPr lang="en-US"/>
              <a:pPr/>
              <a:t>‹#›</a:t>
            </a:fld>
            <a:endParaRPr lang="en-US"/>
          </a:p>
        </p:txBody>
      </p:sp>
      <p:sp>
        <p:nvSpPr>
          <p:cNvPr id="3482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idx="4294967295"/>
          </p:nvPr>
        </p:nvSpPr>
        <p:spPr>
          <a:xfrm>
            <a:off x="755650" y="333375"/>
            <a:ext cx="7772400" cy="1470025"/>
          </a:xfrm>
        </p:spPr>
        <p:txBody>
          <a:bodyPr/>
          <a:lstStyle/>
          <a:p>
            <a:r>
              <a:rPr lang="en-NZ" sz="4800"/>
              <a:t>Cash Flow</a:t>
            </a:r>
          </a:p>
        </p:txBody>
      </p:sp>
      <p:sp>
        <p:nvSpPr>
          <p:cNvPr id="3" name="Subtitle 2"/>
          <p:cNvSpPr>
            <a:spLocks noGrp="1"/>
          </p:cNvSpPr>
          <p:nvPr>
            <p:ph type="subTitle" idx="4294967295"/>
          </p:nvPr>
        </p:nvSpPr>
        <p:spPr>
          <a:xfrm>
            <a:off x="1778000" y="3889375"/>
            <a:ext cx="6045200" cy="1754188"/>
          </a:xfrm>
        </p:spPr>
        <p:txBody>
          <a:bodyPr>
            <a:normAutofit/>
          </a:bodyPr>
          <a:lstStyle/>
          <a:p>
            <a:pPr marL="0" indent="0" algn="ctr">
              <a:buFont typeface="Wingdings" pitchFamily="2" charset="2"/>
              <a:buNone/>
            </a:pPr>
            <a:endParaRPr lang="en-NZ">
              <a:solidFill>
                <a:srgbClr val="898989"/>
              </a:solidFill>
            </a:endParaRPr>
          </a:p>
        </p:txBody>
      </p:sp>
      <p:pic>
        <p:nvPicPr>
          <p:cNvPr id="13315" name="Picture 2" descr="http://3.bp.blogspot.com/-6KLbRYyVXNU/Ta4nCn-ZpWI/AAAAAAAAACA/ary3TKS5pOQ/s1600/cashflow.jpg"/>
          <p:cNvPicPr>
            <a:picLocks noChangeAspect="1" noChangeArrowheads="1"/>
          </p:cNvPicPr>
          <p:nvPr/>
        </p:nvPicPr>
        <p:blipFill>
          <a:blip r:embed="rId2"/>
          <a:srcRect/>
          <a:stretch>
            <a:fillRect/>
          </a:stretch>
        </p:blipFill>
        <p:spPr bwMode="auto">
          <a:xfrm>
            <a:off x="2124075" y="1700213"/>
            <a:ext cx="4448175" cy="4705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p:txBody>
          <a:bodyPr/>
          <a:lstStyle/>
          <a:p>
            <a:r>
              <a:rPr lang="en-NZ"/>
              <a:t>Causes of Cash Flow problems</a:t>
            </a:r>
          </a:p>
        </p:txBody>
      </p:sp>
      <p:sp>
        <p:nvSpPr>
          <p:cNvPr id="24578" name="Content Placeholder 2"/>
          <p:cNvSpPr>
            <a:spLocks noGrp="1"/>
          </p:cNvSpPr>
          <p:nvPr>
            <p:ph idx="4294967295"/>
          </p:nvPr>
        </p:nvSpPr>
        <p:spPr/>
        <p:txBody>
          <a:bodyPr/>
          <a:lstStyle/>
          <a:p>
            <a:r>
              <a:rPr lang="en-NZ" b="1">
                <a:solidFill>
                  <a:srgbClr val="FF0000"/>
                </a:solidFill>
              </a:rPr>
              <a:t>Unexpected Events – </a:t>
            </a:r>
            <a:r>
              <a:rPr lang="en-NZ"/>
              <a:t>Unforeseen events such as a dip in demand or the fixing of an asset could lead to cash flow problems.</a:t>
            </a:r>
          </a:p>
          <a:p>
            <a:pPr>
              <a:buFont typeface="Wingdings" pitchFamily="2" charset="2"/>
              <a:buNone/>
            </a:pPr>
            <a:r>
              <a:rPr lang="en-NZ"/>
              <a:t> </a:t>
            </a:r>
          </a:p>
          <a:p>
            <a:pPr>
              <a:buFont typeface="Wingdings" pitchFamily="2" charset="2"/>
              <a:buNone/>
            </a:pPr>
            <a:endParaRPr lang="en-NZ"/>
          </a:p>
        </p:txBody>
      </p:sp>
      <p:pic>
        <p:nvPicPr>
          <p:cNvPr id="24579" name="Picture 2" descr="http://bgnentrepreneur.net/wp-content/uploads/2011/05/recession2.jpg"/>
          <p:cNvPicPr>
            <a:picLocks noChangeAspect="1" noChangeArrowheads="1"/>
          </p:cNvPicPr>
          <p:nvPr/>
        </p:nvPicPr>
        <p:blipFill>
          <a:blip r:embed="rId2"/>
          <a:srcRect/>
          <a:stretch>
            <a:fillRect/>
          </a:stretch>
        </p:blipFill>
        <p:spPr bwMode="auto">
          <a:xfrm>
            <a:off x="2268538" y="3284538"/>
            <a:ext cx="4730750" cy="3154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idx="4294967295"/>
          </p:nvPr>
        </p:nvSpPr>
        <p:spPr/>
        <p:txBody>
          <a:bodyPr/>
          <a:lstStyle/>
          <a:p>
            <a:r>
              <a:rPr lang="en-NZ"/>
              <a:t>Activity</a:t>
            </a:r>
          </a:p>
        </p:txBody>
      </p:sp>
      <p:sp>
        <p:nvSpPr>
          <p:cNvPr id="25602" name="Content Placeholder 2"/>
          <p:cNvSpPr>
            <a:spLocks noGrp="1"/>
          </p:cNvSpPr>
          <p:nvPr>
            <p:ph idx="4294967295"/>
          </p:nvPr>
        </p:nvSpPr>
        <p:spPr/>
        <p:txBody>
          <a:bodyPr/>
          <a:lstStyle/>
          <a:p>
            <a:endParaRPr lang="en-NZ" dirty="0"/>
          </a:p>
        </p:txBody>
      </p:sp>
      <p:pic>
        <p:nvPicPr>
          <p:cNvPr id="25603" name="Picture 2" descr="http://www.politicolnews.com/wp-content/uploads/2011/02/gas_price_cartoon.jpg"/>
          <p:cNvPicPr>
            <a:picLocks noChangeAspect="1" noChangeArrowheads="1"/>
          </p:cNvPicPr>
          <p:nvPr/>
        </p:nvPicPr>
        <p:blipFill>
          <a:blip r:embed="rId2"/>
          <a:srcRect/>
          <a:stretch>
            <a:fillRect/>
          </a:stretch>
        </p:blipFill>
        <p:spPr bwMode="auto">
          <a:xfrm>
            <a:off x="1619250" y="2420938"/>
            <a:ext cx="5976938" cy="4076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p:txBody>
          <a:bodyPr/>
          <a:lstStyle/>
          <a:p>
            <a:r>
              <a:rPr lang="en-NZ"/>
              <a:t>Increasing Cash Flows</a:t>
            </a:r>
          </a:p>
        </p:txBody>
      </p:sp>
      <p:sp>
        <p:nvSpPr>
          <p:cNvPr id="3" name="Content Placeholder 2"/>
          <p:cNvSpPr>
            <a:spLocks noGrp="1"/>
          </p:cNvSpPr>
          <p:nvPr>
            <p:ph idx="4294967295"/>
          </p:nvPr>
        </p:nvSpPr>
        <p:spPr/>
        <p:txBody>
          <a:bodyPr/>
          <a:lstStyle/>
          <a:p>
            <a:r>
              <a:rPr lang="en-NZ"/>
              <a:t>How could you increase cash flow?</a:t>
            </a:r>
          </a:p>
          <a:p>
            <a:pPr>
              <a:buFont typeface="Wingdings" pitchFamily="2" charset="2"/>
              <a:buNone/>
            </a:pPr>
            <a:r>
              <a:rPr lang="en-NZ"/>
              <a:t>	- Bank Overdraft</a:t>
            </a:r>
          </a:p>
          <a:p>
            <a:pPr>
              <a:buFont typeface="Wingdings" pitchFamily="2" charset="2"/>
              <a:buNone/>
            </a:pPr>
            <a:r>
              <a:rPr lang="en-NZ"/>
              <a:t>	- Short term Loan</a:t>
            </a:r>
          </a:p>
          <a:p>
            <a:pPr>
              <a:buFont typeface="Wingdings" pitchFamily="2" charset="2"/>
              <a:buNone/>
            </a:pPr>
            <a:r>
              <a:rPr lang="en-NZ"/>
              <a:t>	- Sell Assets</a:t>
            </a:r>
          </a:p>
          <a:p>
            <a:pPr>
              <a:buFont typeface="Wingdings" pitchFamily="2" charset="2"/>
              <a:buNone/>
            </a:pPr>
            <a:r>
              <a:rPr lang="en-NZ"/>
              <a:t>	- Sale and Lease Back</a:t>
            </a:r>
          </a:p>
          <a:p>
            <a:pPr>
              <a:buFont typeface="Wingdings" pitchFamily="2" charset="2"/>
              <a:buNone/>
            </a:pPr>
            <a:r>
              <a:rPr lang="en-NZ"/>
              <a:t>	- Reduce credit terms</a:t>
            </a:r>
            <a:br>
              <a:rPr lang="en-NZ"/>
            </a:br>
            <a:r>
              <a:rPr lang="en-NZ"/>
              <a:t>- Debt Factoring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p:txBody>
          <a:bodyPr/>
          <a:lstStyle/>
          <a:p>
            <a:r>
              <a:rPr lang="en-NZ"/>
              <a:t>Reducing Cash outflows</a:t>
            </a:r>
          </a:p>
        </p:txBody>
      </p:sp>
      <p:sp>
        <p:nvSpPr>
          <p:cNvPr id="3" name="Content Placeholder 2"/>
          <p:cNvSpPr>
            <a:spLocks noGrp="1"/>
          </p:cNvSpPr>
          <p:nvPr>
            <p:ph idx="4294967295"/>
          </p:nvPr>
        </p:nvSpPr>
        <p:spPr/>
        <p:txBody>
          <a:bodyPr/>
          <a:lstStyle/>
          <a:p>
            <a:r>
              <a:rPr lang="en-NZ"/>
              <a:t>How could we reduce cash outflows?</a:t>
            </a:r>
          </a:p>
          <a:p>
            <a:pPr>
              <a:buFont typeface="Wingdings" pitchFamily="2" charset="2"/>
              <a:buNone/>
            </a:pPr>
            <a:r>
              <a:rPr lang="en-NZ"/>
              <a:t>	- Delay payments to suppliers</a:t>
            </a:r>
          </a:p>
          <a:p>
            <a:pPr>
              <a:buFont typeface="Wingdings" pitchFamily="2" charset="2"/>
              <a:buNone/>
            </a:pPr>
            <a:r>
              <a:rPr lang="en-NZ"/>
              <a:t>	- Delay spending on capital equipment</a:t>
            </a:r>
          </a:p>
          <a:p>
            <a:pPr>
              <a:buFont typeface="Wingdings" pitchFamily="2" charset="2"/>
              <a:buNone/>
            </a:pPr>
            <a:r>
              <a:rPr lang="en-NZ"/>
              <a:t>	- Lease instead of buy</a:t>
            </a:r>
          </a:p>
          <a:p>
            <a:pPr>
              <a:buFont typeface="Wingdings" pitchFamily="2" charset="2"/>
              <a:buNone/>
            </a:pPr>
            <a:r>
              <a:rPr lang="en-NZ"/>
              <a:t>	- Cut spending ie advertising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p:txBody>
          <a:bodyPr/>
          <a:lstStyle/>
          <a:p>
            <a:r>
              <a:rPr lang="en-NZ"/>
              <a:t>Working Capital</a:t>
            </a:r>
          </a:p>
        </p:txBody>
      </p:sp>
      <p:sp>
        <p:nvSpPr>
          <p:cNvPr id="28674" name="Content Placeholder 2"/>
          <p:cNvSpPr>
            <a:spLocks noGrp="1"/>
          </p:cNvSpPr>
          <p:nvPr>
            <p:ph idx="4294967295"/>
          </p:nvPr>
        </p:nvSpPr>
        <p:spPr/>
        <p:txBody>
          <a:bodyPr/>
          <a:lstStyle/>
          <a:p>
            <a:r>
              <a:rPr lang="en-NZ"/>
              <a:t>Working Capital is Current Assets (Bank, Debtors, Inventory) minus Current Liabilities (Creditors, short term loan).</a:t>
            </a:r>
          </a:p>
          <a:p>
            <a:r>
              <a:rPr lang="en-NZ"/>
              <a:t>We need to manage our working capital to ensure we can always meet our current obligations.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idx="4294967295"/>
          </p:nvPr>
        </p:nvSpPr>
        <p:spPr/>
        <p:txBody>
          <a:bodyPr/>
          <a:lstStyle/>
          <a:p>
            <a:r>
              <a:rPr lang="en-NZ"/>
              <a:t>Working Capital</a:t>
            </a:r>
          </a:p>
        </p:txBody>
      </p:sp>
      <p:sp>
        <p:nvSpPr>
          <p:cNvPr id="29698" name="Content Placeholder 2"/>
          <p:cNvSpPr>
            <a:spLocks noGrp="1"/>
          </p:cNvSpPr>
          <p:nvPr>
            <p:ph idx="4294967295"/>
          </p:nvPr>
        </p:nvSpPr>
        <p:spPr/>
        <p:txBody>
          <a:bodyPr/>
          <a:lstStyle/>
          <a:p>
            <a:r>
              <a:rPr lang="en-NZ" b="1">
                <a:solidFill>
                  <a:srgbClr val="FF0000"/>
                </a:solidFill>
              </a:rPr>
              <a:t>Debtors</a:t>
            </a:r>
          </a:p>
          <a:p>
            <a:pPr>
              <a:buFont typeface="Wingdings" pitchFamily="2" charset="2"/>
              <a:buNone/>
            </a:pPr>
            <a:r>
              <a:rPr lang="en-NZ"/>
              <a:t>	- </a:t>
            </a:r>
            <a:r>
              <a:rPr lang="en-NZ" b="1"/>
              <a:t>Not extending credit to customers – </a:t>
            </a:r>
            <a:r>
              <a:rPr lang="en-NZ"/>
              <a:t>risky business especially if your competitors are doing it.</a:t>
            </a:r>
          </a:p>
          <a:p>
            <a:pPr>
              <a:buFont typeface="Wingdings" pitchFamily="2" charset="2"/>
              <a:buNone/>
            </a:pPr>
            <a:r>
              <a:rPr lang="en-NZ"/>
              <a:t>	- Credit Checking</a:t>
            </a:r>
          </a:p>
          <a:p>
            <a:pPr>
              <a:buFont typeface="Wingdings" pitchFamily="2" charset="2"/>
              <a:buNone/>
            </a:pPr>
            <a:r>
              <a:rPr lang="en-NZ"/>
              <a:t>	- Discount for prompt payment.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p:txBody>
          <a:bodyPr/>
          <a:lstStyle/>
          <a:p>
            <a:r>
              <a:rPr lang="en-NZ"/>
              <a:t>Working Capital</a:t>
            </a:r>
          </a:p>
        </p:txBody>
      </p:sp>
      <p:sp>
        <p:nvSpPr>
          <p:cNvPr id="3" name="Content Placeholder 2"/>
          <p:cNvSpPr>
            <a:spLocks noGrp="1"/>
          </p:cNvSpPr>
          <p:nvPr>
            <p:ph idx="4294967295"/>
          </p:nvPr>
        </p:nvSpPr>
        <p:spPr/>
        <p:txBody>
          <a:bodyPr>
            <a:normAutofit/>
          </a:bodyPr>
          <a:lstStyle/>
          <a:p>
            <a:r>
              <a:rPr lang="en-NZ" sz="2600" b="1">
                <a:solidFill>
                  <a:srgbClr val="FF0000"/>
                </a:solidFill>
              </a:rPr>
              <a:t>Credit</a:t>
            </a:r>
          </a:p>
          <a:p>
            <a:pPr>
              <a:buFont typeface="Wingdings" pitchFamily="2" charset="2"/>
              <a:buNone/>
            </a:pPr>
            <a:r>
              <a:rPr lang="en-NZ" sz="2600"/>
              <a:t>	- Increasing the range of goods you buy on credit.</a:t>
            </a:r>
          </a:p>
          <a:p>
            <a:pPr>
              <a:buFont typeface="Wingdings" pitchFamily="2" charset="2"/>
              <a:buNone/>
            </a:pPr>
            <a:r>
              <a:rPr lang="en-NZ" sz="2600"/>
              <a:t>	- Extend your period of time taken to pay.</a:t>
            </a:r>
          </a:p>
          <a:p>
            <a:r>
              <a:rPr lang="en-NZ" sz="2600" b="1">
                <a:solidFill>
                  <a:srgbClr val="FF0000"/>
                </a:solidFill>
              </a:rPr>
              <a:t>Inventory</a:t>
            </a:r>
          </a:p>
          <a:p>
            <a:pPr>
              <a:buFont typeface="Wingdings" pitchFamily="2" charset="2"/>
              <a:buNone/>
            </a:pPr>
            <a:r>
              <a:rPr lang="en-NZ" sz="2600"/>
              <a:t>	- Smaller Inventory levels</a:t>
            </a:r>
          </a:p>
          <a:p>
            <a:pPr>
              <a:buFont typeface="Wingdings" pitchFamily="2" charset="2"/>
              <a:buNone/>
            </a:pPr>
            <a:r>
              <a:rPr lang="en-NZ" sz="2600"/>
              <a:t>	- JIT inventory handling</a:t>
            </a:r>
          </a:p>
          <a:p>
            <a:pPr>
              <a:buFont typeface="Wingdings" pitchFamily="2" charset="2"/>
              <a:buNone/>
            </a:pPr>
            <a:r>
              <a:rPr lang="en-NZ" sz="2600"/>
              <a:t>	- efficient inventory control</a:t>
            </a:r>
          </a:p>
          <a:p>
            <a:pPr>
              <a:buFont typeface="Wingdings" pitchFamily="2" charset="2"/>
              <a:buNone/>
            </a:pPr>
            <a:r>
              <a:rPr lang="en-NZ" sz="2600"/>
              <a:t>	- Increase technology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idx="4294967295"/>
          </p:nvPr>
        </p:nvSpPr>
        <p:spPr/>
        <p:txBody>
          <a:bodyPr/>
          <a:lstStyle/>
          <a:p>
            <a:r>
              <a:rPr lang="en-NZ"/>
              <a:t>Working Capital</a:t>
            </a:r>
          </a:p>
        </p:txBody>
      </p:sp>
      <p:sp>
        <p:nvSpPr>
          <p:cNvPr id="3" name="Content Placeholder 2"/>
          <p:cNvSpPr>
            <a:spLocks noGrp="1"/>
          </p:cNvSpPr>
          <p:nvPr>
            <p:ph idx="4294967295"/>
          </p:nvPr>
        </p:nvSpPr>
        <p:spPr/>
        <p:txBody>
          <a:bodyPr>
            <a:normAutofit/>
          </a:bodyPr>
          <a:lstStyle/>
          <a:p>
            <a:pPr>
              <a:lnSpc>
                <a:spcPct val="90000"/>
              </a:lnSpc>
            </a:pPr>
            <a:r>
              <a:rPr lang="en-NZ" b="1">
                <a:solidFill>
                  <a:srgbClr val="FF0000"/>
                </a:solidFill>
              </a:rPr>
              <a:t>Cash </a:t>
            </a:r>
          </a:p>
          <a:p>
            <a:pPr>
              <a:lnSpc>
                <a:spcPct val="90000"/>
              </a:lnSpc>
              <a:buFont typeface="Wingdings" pitchFamily="2" charset="2"/>
              <a:buNone/>
            </a:pPr>
            <a:r>
              <a:rPr lang="en-NZ"/>
              <a:t>	- Cash flow forecasts</a:t>
            </a:r>
          </a:p>
          <a:p>
            <a:pPr>
              <a:lnSpc>
                <a:spcPct val="90000"/>
              </a:lnSpc>
              <a:buFont typeface="Wingdings" pitchFamily="2" charset="2"/>
              <a:buNone/>
            </a:pPr>
            <a:r>
              <a:rPr lang="en-NZ"/>
              <a:t>	- Wise use of excess cash</a:t>
            </a:r>
          </a:p>
          <a:p>
            <a:pPr>
              <a:lnSpc>
                <a:spcPct val="90000"/>
              </a:lnSpc>
              <a:buFont typeface="Wingdings" pitchFamily="2" charset="2"/>
              <a:buNone/>
            </a:pPr>
            <a:r>
              <a:rPr lang="en-NZ"/>
              <a:t>	- planning for periods of insufficient cash</a:t>
            </a:r>
          </a:p>
          <a:p>
            <a:pPr>
              <a:lnSpc>
                <a:spcPct val="90000"/>
              </a:lnSpc>
            </a:pPr>
            <a:r>
              <a:rPr lang="en-NZ" b="1">
                <a:solidFill>
                  <a:srgbClr val="FF0000"/>
                </a:solidFill>
              </a:rPr>
              <a:t>Evaluation – </a:t>
            </a:r>
            <a:r>
              <a:rPr lang="en-NZ"/>
              <a:t>The type of business will impact how much working capital you will need to run your business.  Remember that the efficient running of all business departments will help increase cash flows.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idx="4294967295"/>
          </p:nvPr>
        </p:nvSpPr>
        <p:spPr/>
        <p:txBody>
          <a:bodyPr/>
          <a:lstStyle/>
          <a:p>
            <a:r>
              <a:rPr lang="en-NZ"/>
              <a:t>Cash Flow</a:t>
            </a:r>
          </a:p>
        </p:txBody>
      </p:sp>
      <p:sp>
        <p:nvSpPr>
          <p:cNvPr id="3" name="Content Placeholder 2"/>
          <p:cNvSpPr>
            <a:spLocks noGrp="1"/>
          </p:cNvSpPr>
          <p:nvPr>
            <p:ph idx="4294967295"/>
          </p:nvPr>
        </p:nvSpPr>
        <p:spPr/>
        <p:txBody>
          <a:bodyPr/>
          <a:lstStyle/>
          <a:p>
            <a:r>
              <a:rPr lang="en-NZ"/>
              <a:t>The sum of cash payments (inflows) to a business less the sum of cash payments (outflows).</a:t>
            </a:r>
          </a:p>
          <a:p>
            <a:r>
              <a:rPr lang="en-NZ"/>
              <a:t>Is Cash flow important to a business?</a:t>
            </a:r>
          </a:p>
          <a:p>
            <a:pPr>
              <a:buFont typeface="Wingdings" pitchFamily="2" charset="2"/>
              <a:buNone/>
            </a:pPr>
            <a:r>
              <a:rPr lang="en-NZ"/>
              <a:t>	- Yes, because it is the finance available to pay all the day to day expenses of a business, if the business doesn't have enough cash they could be forced into liquidation.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p:txBody>
          <a:bodyPr/>
          <a:lstStyle/>
          <a:p>
            <a:r>
              <a:rPr lang="en-NZ"/>
              <a:t>Cash Vs Profit</a:t>
            </a:r>
          </a:p>
        </p:txBody>
      </p:sp>
      <p:sp>
        <p:nvSpPr>
          <p:cNvPr id="16386" name="Content Placeholder 2"/>
          <p:cNvSpPr>
            <a:spLocks noGrp="1"/>
          </p:cNvSpPr>
          <p:nvPr>
            <p:ph idx="4294967295"/>
          </p:nvPr>
        </p:nvSpPr>
        <p:spPr/>
        <p:txBody>
          <a:bodyPr/>
          <a:lstStyle/>
          <a:p>
            <a:r>
              <a:rPr lang="en-NZ"/>
              <a:t>Cash is the amount received into the bank account, where as your profit includes all revenue and expenses regardless off whether you have received or given payment. </a:t>
            </a:r>
          </a:p>
          <a:p>
            <a:r>
              <a:rPr lang="en-NZ"/>
              <a:t>EG – Andrew Buys stock for $3000 paying in cash and sells them on credit for $7000 and wont receive payment for 2 months.</a:t>
            </a:r>
          </a:p>
          <a:p>
            <a:pPr>
              <a:buFont typeface="Wingdings" pitchFamily="2" charset="2"/>
              <a:buNone/>
            </a:pPr>
            <a:endParaRPr lang="en-NZ"/>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p:txBody>
          <a:bodyPr/>
          <a:lstStyle/>
          <a:p>
            <a:r>
              <a:rPr lang="en-NZ"/>
              <a:t>Cash Flow</a:t>
            </a:r>
          </a:p>
        </p:txBody>
      </p:sp>
      <p:sp>
        <p:nvSpPr>
          <p:cNvPr id="3" name="Content Placeholder 2"/>
          <p:cNvSpPr>
            <a:spLocks noGrp="1"/>
          </p:cNvSpPr>
          <p:nvPr>
            <p:ph idx="4294967295"/>
          </p:nvPr>
        </p:nvSpPr>
        <p:spPr/>
        <p:txBody>
          <a:bodyPr>
            <a:normAutofit/>
          </a:bodyPr>
          <a:lstStyle/>
          <a:p>
            <a:pPr>
              <a:lnSpc>
                <a:spcPct val="80000"/>
              </a:lnSpc>
            </a:pPr>
            <a:r>
              <a:rPr lang="en-NZ" sz="2600"/>
              <a:t>EG – Andrew Buys stock for $3000 paying in cash and sells them on credit for $7000 and wont receive payment for 2 months.</a:t>
            </a:r>
          </a:p>
          <a:p>
            <a:pPr>
              <a:lnSpc>
                <a:spcPct val="80000"/>
              </a:lnSpc>
            </a:pPr>
            <a:r>
              <a:rPr lang="en-NZ" sz="2600"/>
              <a:t>What Profit did he receive?</a:t>
            </a:r>
          </a:p>
          <a:p>
            <a:pPr>
              <a:lnSpc>
                <a:spcPct val="80000"/>
              </a:lnSpc>
              <a:buFont typeface="Wingdings" pitchFamily="2" charset="2"/>
              <a:buNone/>
            </a:pPr>
            <a:r>
              <a:rPr lang="en-NZ" sz="2600"/>
              <a:t>	</a:t>
            </a:r>
            <a:r>
              <a:rPr lang="en-NZ" sz="2600">
                <a:solidFill>
                  <a:srgbClr val="FF0000"/>
                </a:solidFill>
              </a:rPr>
              <a:t>$4000 revenue has been recorded increasing profit.</a:t>
            </a:r>
          </a:p>
          <a:p>
            <a:pPr>
              <a:lnSpc>
                <a:spcPct val="80000"/>
              </a:lnSpc>
            </a:pPr>
            <a:r>
              <a:rPr lang="en-NZ" sz="2600"/>
              <a:t>What was his cash flow position?</a:t>
            </a:r>
          </a:p>
          <a:p>
            <a:pPr>
              <a:lnSpc>
                <a:spcPct val="80000"/>
              </a:lnSpc>
              <a:buFont typeface="Wingdings" pitchFamily="2" charset="2"/>
              <a:buNone/>
            </a:pPr>
            <a:r>
              <a:rPr lang="en-NZ" sz="2600"/>
              <a:t>	</a:t>
            </a:r>
            <a:r>
              <a:rPr lang="en-NZ" sz="2600">
                <a:solidFill>
                  <a:srgbClr val="FF0000"/>
                </a:solidFill>
              </a:rPr>
              <a:t>Negative outflow of $3000, this could mean he will be short of cash to pay day to day running expenses.</a:t>
            </a:r>
          </a:p>
          <a:p>
            <a:pPr lvl="1">
              <a:lnSpc>
                <a:spcPct val="80000"/>
              </a:lnSpc>
              <a:buFont typeface="Wingdings" pitchFamily="2" charset="2"/>
              <a:buNone/>
            </a:pPr>
            <a:endParaRPr lang="en-NZ" sz="23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p:txBody>
          <a:bodyPr/>
          <a:lstStyle/>
          <a:p>
            <a:r>
              <a:rPr lang="en-NZ"/>
              <a:t>Forecasting Cash Flow</a:t>
            </a:r>
          </a:p>
        </p:txBody>
      </p:sp>
      <p:sp>
        <p:nvSpPr>
          <p:cNvPr id="18434" name="Content Placeholder 2"/>
          <p:cNvSpPr>
            <a:spLocks noGrp="1"/>
          </p:cNvSpPr>
          <p:nvPr>
            <p:ph idx="4294967295"/>
          </p:nvPr>
        </p:nvSpPr>
        <p:spPr/>
        <p:txBody>
          <a:bodyPr/>
          <a:lstStyle/>
          <a:p>
            <a:r>
              <a:rPr lang="en-NZ"/>
              <a:t>This is usually done on a month by month basis and will start with cash inflow forecasting.</a:t>
            </a:r>
          </a:p>
          <a:p>
            <a:r>
              <a:rPr lang="en-NZ"/>
              <a:t>Cash Inflows</a:t>
            </a:r>
          </a:p>
          <a:p>
            <a:pPr lvl="1"/>
            <a:r>
              <a:rPr lang="en-NZ"/>
              <a:t>Owners own cash(capital) injection </a:t>
            </a:r>
          </a:p>
          <a:p>
            <a:pPr lvl="1"/>
            <a:r>
              <a:rPr lang="en-NZ"/>
              <a:t> Bank Loan payments</a:t>
            </a:r>
          </a:p>
          <a:p>
            <a:pPr lvl="1"/>
            <a:r>
              <a:rPr lang="en-NZ"/>
              <a:t> Customers Cash Purchases</a:t>
            </a:r>
          </a:p>
          <a:p>
            <a:pPr lvl="1"/>
            <a:r>
              <a:rPr lang="en-NZ"/>
              <a:t> Debtor payments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p:txBody>
          <a:bodyPr/>
          <a:lstStyle/>
          <a:p>
            <a:r>
              <a:rPr lang="en-NZ"/>
              <a:t>Forecasting Cash Flows</a:t>
            </a:r>
          </a:p>
        </p:txBody>
      </p:sp>
      <p:sp>
        <p:nvSpPr>
          <p:cNvPr id="19458" name="Content Placeholder 2"/>
          <p:cNvSpPr>
            <a:spLocks noGrp="1"/>
          </p:cNvSpPr>
          <p:nvPr>
            <p:ph idx="4294967295"/>
          </p:nvPr>
        </p:nvSpPr>
        <p:spPr/>
        <p:txBody>
          <a:bodyPr/>
          <a:lstStyle/>
          <a:p>
            <a:r>
              <a:rPr lang="en-NZ"/>
              <a:t>Cash Outflows</a:t>
            </a:r>
          </a:p>
          <a:p>
            <a:pPr lvl="1"/>
            <a:r>
              <a:rPr lang="en-NZ"/>
              <a:t>Lease Payments for premises</a:t>
            </a:r>
          </a:p>
          <a:p>
            <a:pPr lvl="1"/>
            <a:r>
              <a:rPr lang="en-NZ"/>
              <a:t>Rent Payments</a:t>
            </a:r>
          </a:p>
          <a:p>
            <a:pPr lvl="1"/>
            <a:r>
              <a:rPr lang="en-NZ"/>
              <a:t>Other expenses (electricity, water, telephone etc)</a:t>
            </a:r>
          </a:p>
          <a:p>
            <a:pPr lvl="1"/>
            <a:r>
              <a:rPr lang="en-NZ"/>
              <a:t>Wages/Salaries</a:t>
            </a:r>
          </a:p>
          <a:p>
            <a:pPr lvl="1"/>
            <a:r>
              <a:rPr lang="en-NZ"/>
              <a:t>Variable costs like cleaning materials, credit offered by suppliers.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p:txBody>
          <a:bodyPr/>
          <a:lstStyle/>
          <a:p>
            <a:r>
              <a:rPr lang="en-NZ"/>
              <a:t>Forecasting is it useful </a:t>
            </a:r>
          </a:p>
        </p:txBody>
      </p:sp>
      <p:sp>
        <p:nvSpPr>
          <p:cNvPr id="21506" name="Content Placeholder 2"/>
          <p:cNvSpPr>
            <a:spLocks noGrp="1"/>
          </p:cNvSpPr>
          <p:nvPr>
            <p:ph idx="4294967295"/>
          </p:nvPr>
        </p:nvSpPr>
        <p:spPr/>
        <p:txBody>
          <a:bodyPr/>
          <a:lstStyle/>
          <a:p>
            <a:r>
              <a:rPr lang="en-NZ"/>
              <a:t>If your forecast is accurate you can plan more effectively for times where you will have negative cash flow, and put plans in place to get an overdraft or a loan.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p:txBody>
          <a:bodyPr/>
          <a:lstStyle/>
          <a:p>
            <a:r>
              <a:rPr lang="en-NZ"/>
              <a:t>Limitations</a:t>
            </a:r>
          </a:p>
        </p:txBody>
      </p:sp>
      <p:sp>
        <p:nvSpPr>
          <p:cNvPr id="3" name="Content Placeholder 2"/>
          <p:cNvSpPr>
            <a:spLocks noGrp="1"/>
          </p:cNvSpPr>
          <p:nvPr>
            <p:ph idx="4294967295"/>
          </p:nvPr>
        </p:nvSpPr>
        <p:spPr/>
        <p:txBody>
          <a:bodyPr>
            <a:normAutofit/>
          </a:bodyPr>
          <a:lstStyle/>
          <a:p>
            <a:pPr>
              <a:lnSpc>
                <a:spcPct val="90000"/>
              </a:lnSpc>
            </a:pPr>
            <a:r>
              <a:rPr lang="en-NZ"/>
              <a:t>Remember the business environment is dynamic and changes at a rapid pace so being accurate can be difficult.</a:t>
            </a:r>
          </a:p>
          <a:p>
            <a:pPr>
              <a:lnSpc>
                <a:spcPct val="90000"/>
              </a:lnSpc>
            </a:pPr>
            <a:r>
              <a:rPr lang="en-NZ"/>
              <a:t>Mistakes can be made by inexperienced staff or over estimations. (prudence is paramount)</a:t>
            </a:r>
          </a:p>
          <a:p>
            <a:pPr>
              <a:lnSpc>
                <a:spcPct val="90000"/>
              </a:lnSpc>
            </a:pPr>
            <a:r>
              <a:rPr lang="en-NZ"/>
              <a:t>Unexpected cost increaes can throw it out i.e. Transport.</a:t>
            </a:r>
          </a:p>
          <a:p>
            <a:pPr>
              <a:lnSpc>
                <a:spcPct val="90000"/>
              </a:lnSpc>
            </a:pPr>
            <a:r>
              <a:rPr lang="en-NZ"/>
              <a:t>Lack of market research can lead to over or underestimation of sales.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idx="4294967295"/>
          </p:nvPr>
        </p:nvSpPr>
        <p:spPr/>
        <p:txBody>
          <a:bodyPr/>
          <a:lstStyle/>
          <a:p>
            <a:r>
              <a:rPr lang="en-NZ"/>
              <a:t>Causes of Cash Flow problems</a:t>
            </a:r>
          </a:p>
        </p:txBody>
      </p:sp>
      <p:sp>
        <p:nvSpPr>
          <p:cNvPr id="3" name="Content Placeholder 2"/>
          <p:cNvSpPr>
            <a:spLocks noGrp="1"/>
          </p:cNvSpPr>
          <p:nvPr>
            <p:ph idx="4294967295"/>
          </p:nvPr>
        </p:nvSpPr>
        <p:spPr/>
        <p:txBody>
          <a:bodyPr>
            <a:normAutofit/>
          </a:bodyPr>
          <a:lstStyle/>
          <a:p>
            <a:pPr>
              <a:lnSpc>
                <a:spcPct val="90000"/>
              </a:lnSpc>
            </a:pPr>
            <a:r>
              <a:rPr lang="en-NZ" b="1">
                <a:solidFill>
                  <a:srgbClr val="FF0000"/>
                </a:solidFill>
              </a:rPr>
              <a:t>Lack of Planning – </a:t>
            </a:r>
            <a:r>
              <a:rPr lang="en-NZ"/>
              <a:t>without a forecast your business could quickly get into trouble.</a:t>
            </a:r>
          </a:p>
          <a:p>
            <a:pPr>
              <a:lnSpc>
                <a:spcPct val="90000"/>
              </a:lnSpc>
            </a:pPr>
            <a:r>
              <a:rPr lang="en-NZ" b="1">
                <a:solidFill>
                  <a:srgbClr val="FF0000"/>
                </a:solidFill>
              </a:rPr>
              <a:t>Poor Credit control – </a:t>
            </a:r>
            <a:r>
              <a:rPr lang="en-NZ"/>
              <a:t>not receiving payment because of poor procedures with customers could increase bad debts.</a:t>
            </a:r>
          </a:p>
          <a:p>
            <a:pPr>
              <a:lnSpc>
                <a:spcPct val="90000"/>
              </a:lnSpc>
            </a:pPr>
            <a:r>
              <a:rPr lang="en-NZ" b="1">
                <a:solidFill>
                  <a:srgbClr val="FF0000"/>
                </a:solidFill>
              </a:rPr>
              <a:t>Allowing customers too long to pay</a:t>
            </a:r>
            <a:r>
              <a:rPr lang="en-NZ"/>
              <a:t> </a:t>
            </a:r>
          </a:p>
          <a:p>
            <a:pPr>
              <a:lnSpc>
                <a:spcPct val="90000"/>
              </a:lnSpc>
            </a:pPr>
            <a:r>
              <a:rPr lang="en-NZ" b="1">
                <a:solidFill>
                  <a:srgbClr val="FF0000"/>
                </a:solidFill>
              </a:rPr>
              <a:t>Expanding too quickly – </a:t>
            </a:r>
            <a:r>
              <a:rPr lang="en-NZ"/>
              <a:t>paying the increased costs of expansion can lead to cash  flow shortages.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Layers</Template>
  <TotalTime>131</TotalTime>
  <Words>457</Words>
  <Application>Microsoft Office PowerPoint</Application>
  <PresentationFormat>On-screen Show (4:3)</PresentationFormat>
  <Paragraphs>80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Times New Roman</vt:lpstr>
      <vt:lpstr>Wingdings</vt:lpstr>
      <vt:lpstr>Layers</vt:lpstr>
      <vt:lpstr>Cash Flow</vt:lpstr>
      <vt:lpstr>Cash Flow</vt:lpstr>
      <vt:lpstr>Cash Vs Profit</vt:lpstr>
      <vt:lpstr>Cash Flow</vt:lpstr>
      <vt:lpstr>Forecasting Cash Flow</vt:lpstr>
      <vt:lpstr>Forecasting Cash Flows</vt:lpstr>
      <vt:lpstr>Forecasting is it useful </vt:lpstr>
      <vt:lpstr>Limitations</vt:lpstr>
      <vt:lpstr>Causes of Cash Flow problems</vt:lpstr>
      <vt:lpstr>Causes of Cash Flow problems</vt:lpstr>
      <vt:lpstr>Activity</vt:lpstr>
      <vt:lpstr>Increasing Cash Flows</vt:lpstr>
      <vt:lpstr>Reducing Cash outflows</vt:lpstr>
      <vt:lpstr>Working Capital</vt:lpstr>
      <vt:lpstr>Working Capital</vt:lpstr>
      <vt:lpstr>Working Capital</vt:lpstr>
      <vt:lpstr>Working Capital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Cash Flow</dc:title>
  <dc:creator>Owner</dc:creator>
  <cp:lastModifiedBy>Angela Bromwich</cp:lastModifiedBy>
  <cp:revision>14</cp:revision>
  <dcterms:created xsi:type="dcterms:W3CDTF">2011-07-22T22:42:04Z</dcterms:created>
  <dcterms:modified xsi:type="dcterms:W3CDTF">2018-05-01T06:54:10Z</dcterms:modified>
</cp:coreProperties>
</file>