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ppt/notesSlides/notesSlide312.xml" ContentType="application/vnd.openxmlformats-officedocument.presentationml.notesSlide+xml"/>
  <Override PartName="/ppt/notesSlides/notesSlide313.xml" ContentType="application/vnd.openxmlformats-officedocument.presentationml.notesSlide+xml"/>
  <Override PartName="/ppt/notesSlides/notesSlide314.xml" ContentType="application/vnd.openxmlformats-officedocument.presentationml.notesSlide+xml"/>
  <Override PartName="/ppt/notesSlides/notesSlide315.xml" ContentType="application/vnd.openxmlformats-officedocument.presentationml.notesSlide+xml"/>
  <Override PartName="/ppt/notesSlides/notesSlide316.xml" ContentType="application/vnd.openxmlformats-officedocument.presentationml.notesSlide+xml"/>
  <Override PartName="/ppt/notesSlides/notesSlide317.xml" ContentType="application/vnd.openxmlformats-officedocument.presentationml.notesSlide+xml"/>
  <Override PartName="/ppt/notesSlides/notesSlide318.xml" ContentType="application/vnd.openxmlformats-officedocument.presentationml.notesSlide+xml"/>
  <Override PartName="/ppt/notesSlides/notesSlide319.xml" ContentType="application/vnd.openxmlformats-officedocument.presentationml.notesSlide+xml"/>
  <Override PartName="/ppt/notesSlides/notesSlide320.xml" ContentType="application/vnd.openxmlformats-officedocument.presentationml.notesSlide+xml"/>
  <Override PartName="/ppt/notesSlides/notesSlide321.xml" ContentType="application/vnd.openxmlformats-officedocument.presentationml.notesSlide+xml"/>
  <Override PartName="/ppt/notesSlides/notesSlide322.xml" ContentType="application/vnd.openxmlformats-officedocument.presentationml.notesSlide+xml"/>
  <Override PartName="/ppt/notesSlides/notesSlide3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32"/>
  </p:notesMasterIdLst>
  <p:sldIdLst>
    <p:sldId id="256" r:id="rId2"/>
    <p:sldId id="575"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589"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 id="398" r:id="rId146"/>
    <p:sldId id="399" r:id="rId147"/>
    <p:sldId id="400" r:id="rId148"/>
    <p:sldId id="401" r:id="rId149"/>
    <p:sldId id="402" r:id="rId150"/>
    <p:sldId id="403" r:id="rId151"/>
    <p:sldId id="404" r:id="rId152"/>
    <p:sldId id="405" r:id="rId153"/>
    <p:sldId id="406" r:id="rId154"/>
    <p:sldId id="407" r:id="rId155"/>
    <p:sldId id="408" r:id="rId156"/>
    <p:sldId id="409" r:id="rId157"/>
    <p:sldId id="410" r:id="rId158"/>
    <p:sldId id="411" r:id="rId159"/>
    <p:sldId id="412" r:id="rId160"/>
    <p:sldId id="413" r:id="rId161"/>
    <p:sldId id="414" r:id="rId162"/>
    <p:sldId id="415" r:id="rId163"/>
    <p:sldId id="416" r:id="rId164"/>
    <p:sldId id="417" r:id="rId165"/>
    <p:sldId id="418" r:id="rId166"/>
    <p:sldId id="419" r:id="rId167"/>
    <p:sldId id="420" r:id="rId168"/>
    <p:sldId id="421" r:id="rId169"/>
    <p:sldId id="422" r:id="rId170"/>
    <p:sldId id="423" r:id="rId171"/>
    <p:sldId id="424" r:id="rId172"/>
    <p:sldId id="425" r:id="rId173"/>
    <p:sldId id="426" r:id="rId174"/>
    <p:sldId id="427" r:id="rId175"/>
    <p:sldId id="428" r:id="rId176"/>
    <p:sldId id="429" r:id="rId177"/>
    <p:sldId id="430" r:id="rId178"/>
    <p:sldId id="431" r:id="rId179"/>
    <p:sldId id="432" r:id="rId180"/>
    <p:sldId id="433" r:id="rId181"/>
    <p:sldId id="434" r:id="rId182"/>
    <p:sldId id="435" r:id="rId183"/>
    <p:sldId id="436" r:id="rId184"/>
    <p:sldId id="437" r:id="rId185"/>
    <p:sldId id="438" r:id="rId186"/>
    <p:sldId id="439" r:id="rId187"/>
    <p:sldId id="440" r:id="rId188"/>
    <p:sldId id="441" r:id="rId189"/>
    <p:sldId id="442" r:id="rId190"/>
    <p:sldId id="443" r:id="rId191"/>
    <p:sldId id="444" r:id="rId192"/>
    <p:sldId id="445" r:id="rId193"/>
    <p:sldId id="446" r:id="rId194"/>
    <p:sldId id="447" r:id="rId195"/>
    <p:sldId id="448" r:id="rId196"/>
    <p:sldId id="449" r:id="rId197"/>
    <p:sldId id="450" r:id="rId198"/>
    <p:sldId id="451" r:id="rId199"/>
    <p:sldId id="452" r:id="rId200"/>
    <p:sldId id="453" r:id="rId201"/>
    <p:sldId id="454" r:id="rId202"/>
    <p:sldId id="455" r:id="rId203"/>
    <p:sldId id="456" r:id="rId204"/>
    <p:sldId id="457" r:id="rId205"/>
    <p:sldId id="458" r:id="rId206"/>
    <p:sldId id="459" r:id="rId207"/>
    <p:sldId id="460" r:id="rId208"/>
    <p:sldId id="461" r:id="rId209"/>
    <p:sldId id="462" r:id="rId210"/>
    <p:sldId id="463" r:id="rId211"/>
    <p:sldId id="464" r:id="rId212"/>
    <p:sldId id="465" r:id="rId213"/>
    <p:sldId id="466" r:id="rId214"/>
    <p:sldId id="467" r:id="rId215"/>
    <p:sldId id="468" r:id="rId216"/>
    <p:sldId id="469" r:id="rId217"/>
    <p:sldId id="470" r:id="rId218"/>
    <p:sldId id="471" r:id="rId219"/>
    <p:sldId id="472" r:id="rId220"/>
    <p:sldId id="473" r:id="rId221"/>
    <p:sldId id="474" r:id="rId222"/>
    <p:sldId id="475" r:id="rId223"/>
    <p:sldId id="476" r:id="rId224"/>
    <p:sldId id="477" r:id="rId225"/>
    <p:sldId id="478" r:id="rId226"/>
    <p:sldId id="479" r:id="rId227"/>
    <p:sldId id="480" r:id="rId228"/>
    <p:sldId id="481" r:id="rId229"/>
    <p:sldId id="482" r:id="rId230"/>
    <p:sldId id="483" r:id="rId231"/>
    <p:sldId id="484" r:id="rId232"/>
    <p:sldId id="485" r:id="rId233"/>
    <p:sldId id="486" r:id="rId234"/>
    <p:sldId id="487" r:id="rId235"/>
    <p:sldId id="488" r:id="rId236"/>
    <p:sldId id="489" r:id="rId237"/>
    <p:sldId id="490" r:id="rId238"/>
    <p:sldId id="491" r:id="rId239"/>
    <p:sldId id="492" r:id="rId240"/>
    <p:sldId id="493" r:id="rId241"/>
    <p:sldId id="494" r:id="rId242"/>
    <p:sldId id="495" r:id="rId243"/>
    <p:sldId id="496" r:id="rId244"/>
    <p:sldId id="497" r:id="rId245"/>
    <p:sldId id="498" r:id="rId246"/>
    <p:sldId id="499" r:id="rId247"/>
    <p:sldId id="500" r:id="rId248"/>
    <p:sldId id="501" r:id="rId249"/>
    <p:sldId id="502" r:id="rId250"/>
    <p:sldId id="503" r:id="rId251"/>
    <p:sldId id="504" r:id="rId252"/>
    <p:sldId id="505" r:id="rId253"/>
    <p:sldId id="506" r:id="rId254"/>
    <p:sldId id="507" r:id="rId255"/>
    <p:sldId id="508" r:id="rId256"/>
    <p:sldId id="509" r:id="rId257"/>
    <p:sldId id="510" r:id="rId258"/>
    <p:sldId id="511" r:id="rId259"/>
    <p:sldId id="512" r:id="rId260"/>
    <p:sldId id="513" r:id="rId261"/>
    <p:sldId id="514" r:id="rId262"/>
    <p:sldId id="515" r:id="rId263"/>
    <p:sldId id="516" r:id="rId264"/>
    <p:sldId id="517" r:id="rId265"/>
    <p:sldId id="518" r:id="rId266"/>
    <p:sldId id="519" r:id="rId267"/>
    <p:sldId id="520" r:id="rId268"/>
    <p:sldId id="521" r:id="rId269"/>
    <p:sldId id="522" r:id="rId270"/>
    <p:sldId id="523" r:id="rId271"/>
    <p:sldId id="524" r:id="rId272"/>
    <p:sldId id="525" r:id="rId273"/>
    <p:sldId id="526" r:id="rId274"/>
    <p:sldId id="527" r:id="rId275"/>
    <p:sldId id="528" r:id="rId276"/>
    <p:sldId id="529" r:id="rId277"/>
    <p:sldId id="530" r:id="rId278"/>
    <p:sldId id="531" r:id="rId279"/>
    <p:sldId id="532" r:id="rId280"/>
    <p:sldId id="533" r:id="rId281"/>
    <p:sldId id="534" r:id="rId282"/>
    <p:sldId id="535" r:id="rId283"/>
    <p:sldId id="536" r:id="rId284"/>
    <p:sldId id="537" r:id="rId285"/>
    <p:sldId id="538" r:id="rId286"/>
    <p:sldId id="539" r:id="rId287"/>
    <p:sldId id="540" r:id="rId288"/>
    <p:sldId id="541" r:id="rId289"/>
    <p:sldId id="542" r:id="rId290"/>
    <p:sldId id="543" r:id="rId291"/>
    <p:sldId id="544" r:id="rId292"/>
    <p:sldId id="545" r:id="rId293"/>
    <p:sldId id="546" r:id="rId294"/>
    <p:sldId id="547" r:id="rId295"/>
    <p:sldId id="548" r:id="rId296"/>
    <p:sldId id="549" r:id="rId297"/>
    <p:sldId id="550" r:id="rId298"/>
    <p:sldId id="551" r:id="rId299"/>
    <p:sldId id="552" r:id="rId300"/>
    <p:sldId id="553" r:id="rId301"/>
    <p:sldId id="554" r:id="rId302"/>
    <p:sldId id="555" r:id="rId303"/>
    <p:sldId id="556" r:id="rId304"/>
    <p:sldId id="557" r:id="rId305"/>
    <p:sldId id="558" r:id="rId306"/>
    <p:sldId id="559" r:id="rId307"/>
    <p:sldId id="560" r:id="rId308"/>
    <p:sldId id="561" r:id="rId309"/>
    <p:sldId id="562" r:id="rId310"/>
    <p:sldId id="563" r:id="rId311"/>
    <p:sldId id="564" r:id="rId312"/>
    <p:sldId id="565" r:id="rId313"/>
    <p:sldId id="566" r:id="rId314"/>
    <p:sldId id="567" r:id="rId315"/>
    <p:sldId id="568" r:id="rId316"/>
    <p:sldId id="569" r:id="rId317"/>
    <p:sldId id="570" r:id="rId318"/>
    <p:sldId id="571" r:id="rId319"/>
    <p:sldId id="572" r:id="rId320"/>
    <p:sldId id="573" r:id="rId321"/>
    <p:sldId id="574" r:id="rId322"/>
    <p:sldId id="577" r:id="rId323"/>
    <p:sldId id="578" r:id="rId324"/>
    <p:sldId id="580" r:id="rId325"/>
    <p:sldId id="581" r:id="rId326"/>
    <p:sldId id="583" r:id="rId327"/>
    <p:sldId id="584" r:id="rId328"/>
    <p:sldId id="585" r:id="rId329"/>
    <p:sldId id="586" r:id="rId330"/>
    <p:sldId id="588" r:id="rId33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slide" Target="slides/slide302.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324" Type="http://schemas.openxmlformats.org/officeDocument/2006/relationships/slide" Target="slides/slide323.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slide" Target="slides/slide313.xml"/><Relationship Id="rId335"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tableStyles" Target="tableStyles.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slide" Target="slides/slide301.xml"/><Relationship Id="rId307" Type="http://schemas.openxmlformats.org/officeDocument/2006/relationships/slide" Target="slides/slide306.xml"/><Relationship Id="rId323" Type="http://schemas.openxmlformats.org/officeDocument/2006/relationships/slide" Target="slides/slide322.xml"/><Relationship Id="rId328" Type="http://schemas.openxmlformats.org/officeDocument/2006/relationships/slide" Target="slides/slide32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slide" Target="slides/slide312.xml"/><Relationship Id="rId318" Type="http://schemas.openxmlformats.org/officeDocument/2006/relationships/slide" Target="slides/slide317.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33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notesMaster" Target="notesMasters/notesMaster1.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97.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98.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99.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300.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301.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302.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303.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304.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305.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306.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307.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308.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309.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310.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311.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312.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313.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314.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_rels/notesSlide315.xml.rels><?xml version="1.0" encoding="UTF-8" standalone="yes"?>
<Relationships xmlns="http://schemas.openxmlformats.org/package/2006/relationships"><Relationship Id="rId2" Type="http://schemas.openxmlformats.org/officeDocument/2006/relationships/slide" Target="../slides/slide316.xml"/><Relationship Id="rId1" Type="http://schemas.openxmlformats.org/officeDocument/2006/relationships/notesMaster" Target="../notesMasters/notesMaster1.xml"/></Relationships>
</file>

<file path=ppt/notesSlides/_rels/notesSlide316.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317.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318.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319.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320.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321.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322.xml.rels><?xml version="1.0" encoding="UTF-8" standalone="yes"?>
<Relationships xmlns="http://schemas.openxmlformats.org/package/2006/relationships"><Relationship Id="rId2" Type="http://schemas.openxmlformats.org/officeDocument/2006/relationships/slide" Target="../slides/slide323.xml"/><Relationship Id="rId1" Type="http://schemas.openxmlformats.org/officeDocument/2006/relationships/notesMaster" Target="../notesMasters/notesMaster1.xml"/></Relationships>
</file>

<file path=ppt/notesSlides/_rels/notesSlide323.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7a5aa48681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7a5aa48681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7b8bd5bb88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7b8bd5bb88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7943a886be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7943a886b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7943a886b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7943a886b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943a886b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943a886b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7943a886be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7943a886be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7943a886be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7943a886b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7943a886be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7943a886be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7943a886be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7943a886be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7943a886be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7943a886be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7943a886be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7943a886be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7945cd25a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7945cd25a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7945cd25a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7945cd25a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7945cd25a2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7945cd25a2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7945cd25a2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7945cd25a2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7945cd25a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945cd25a2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a:extLst>
            <a:ext uri="{FF2B5EF4-FFF2-40B4-BE49-F238E27FC236}">
              <a16:creationId xmlns:a16="http://schemas.microsoft.com/office/drawing/2014/main" id="{87EF17CB-D0E7-A5B5-86A6-997587A2399E}"/>
            </a:ext>
          </a:extLst>
        </p:cNvPr>
        <p:cNvGrpSpPr/>
        <p:nvPr/>
      </p:nvGrpSpPr>
      <p:grpSpPr>
        <a:xfrm>
          <a:off x="0" y="0"/>
          <a:ext cx="0" cy="0"/>
          <a:chOff x="0" y="0"/>
          <a:chExt cx="0" cy="0"/>
        </a:xfrm>
      </p:grpSpPr>
      <p:sp>
        <p:nvSpPr>
          <p:cNvPr id="159" name="Google Shape;159;g7945cd25a2_0_24:notes">
            <a:extLst>
              <a:ext uri="{FF2B5EF4-FFF2-40B4-BE49-F238E27FC236}">
                <a16:creationId xmlns:a16="http://schemas.microsoft.com/office/drawing/2014/main" id="{D1D639EC-AF72-BF69-28A1-5AB7DE65D4D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7945cd25a2_0_24:notes">
            <a:extLst>
              <a:ext uri="{FF2B5EF4-FFF2-40B4-BE49-F238E27FC236}">
                <a16:creationId xmlns:a16="http://schemas.microsoft.com/office/drawing/2014/main" id="{E42E4D18-1C2C-371C-FC7B-55D5A28167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82514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7945cd25a2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7945cd25a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7945cd25a2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7945cd25a2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7945cd25a2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7945cd25a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794a2e489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794a2e489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794a2e4897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794a2e4897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794a2e4897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794a2e4897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794a2e4897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794a2e4897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794a2e4897_2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794a2e4897_2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794a2e4897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794a2e4897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794a2e489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794a2e489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794a2e4897_2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794a2e4897_2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794a2e4897_2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794a2e4897_2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794a2e489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794a2e489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794a2e4897_2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3" name="Google Shape;253;g794a2e4897_2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794a2e4897_2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794a2e4897_2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794a2e489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794a2e489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794a2e4897_2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794a2e4897_2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794a2e4897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794a2e489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794a2e4897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794a2e4897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794a2e4897_2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794a2e4897_2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794a2e4897_2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794a2e4897_2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7bc32cfc5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7bc32cfc5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794a2e4897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794a2e489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794a2e4897_2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794a2e4897_2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794a2e4897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794a2e4897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794a2e4897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794a2e4897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794a2e4897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794a2e4897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794a2e4897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794a2e4897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794a2e4897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794a2e4897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794a2e4897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794a2e4897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794a2e4897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794a2e4897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794a2e4897_2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794a2e4897_2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794a2e4897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9" name="Google Shape;379;g794a2e4897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794a2e4897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794a2e4897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794a2e4897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794a2e4897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794a2e4897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794a2e4897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794a2e4897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794a2e4897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g794a2e4897_0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2" name="Google Shape;412;g794a2e4897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794a2e4897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794a2e4897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794a2e4897_0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794a2e4897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794a2e4897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794a2e4897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794a2e4897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794a2e4897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794a2e4897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794a2e4897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794a2e4897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794a2e4897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7a51da128c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7a51da128c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7a51da128c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7a51da128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794a2e4897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794a2e4897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794a2e489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794a2e489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7a51da128c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7a51da128c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7a51da128c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5" name="Google Shape;495;g7a51da128c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7a51da128c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 name="Google Shape;502;g7a51da128c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7a51da128c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9" name="Google Shape;509;g7a51da128c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794a2e4897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794a2e4897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7a51da128c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2" name="Google Shape;522;g7a51da128c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7a51da128c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7a51da128c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7c438c458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6" name="Google Shape;536;g7c438c458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8164bc7fd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8164bc7f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794a2e4897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794a2e489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7a51da128c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7a51da128c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7a51da128c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7a51da128c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7c438c4580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4" name="Google Shape;574;g7c438c458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6d743a031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6d743a031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794a2e4897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794a2e4897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7a51da128c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7a51da128c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7a51da128c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7a51da128c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7a51da128c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7a51da128c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794a2e4897_0_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794a2e4897_0_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7a51da128c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7a51da128c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794a2e4897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1" name="Google Shape;631;g794a2e4897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7a51da128c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9" name="Google Shape;639;g7a51da128c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7a51da128c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6" name="Google Shape;646;g7a51da128c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7a51da128c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3" name="Google Shape;653;g7a51da128c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7a51da128c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0" name="Google Shape;660;g7a51da128c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7a51da128c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7a51da128c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g7a51da128c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3" name="Google Shape;673;g7a51da128c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6d743a031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0" name="Google Shape;680;g6d743a031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794a2e4897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8" name="Google Shape;688;g794a2e4897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7a51da128c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7a51da128c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g7a51da128c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1" name="Google Shape;701;g7a51da128c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7a51da128c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6" name="Google Shape;706;g7a51da128c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g794a2e4897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1" name="Google Shape;711;g794a2e4897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794a2e4897_2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794a2e4897_2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g794a2e4897_2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3" name="Google Shape;723;g794a2e4897_2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794a2e4897_2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794a2e4897_2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g7c0cbb9786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7" name="Google Shape;737;g7c0cbb9786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7a5aa4868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7a5aa4868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7a5aa4868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2" name="Google Shape;752;g7a5aa4868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g7a5aa48681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9" name="Google Shape;759;g7a5aa4868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g7a5aa48681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5" name="Google Shape;765;g7a5aa48681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
        <p:cNvGrpSpPr/>
        <p:nvPr/>
      </p:nvGrpSpPr>
      <p:grpSpPr>
        <a:xfrm>
          <a:off x="0" y="0"/>
          <a:ext cx="0" cy="0"/>
          <a:chOff x="0" y="0"/>
          <a:chExt cx="0" cy="0"/>
        </a:xfrm>
      </p:grpSpPr>
      <p:sp>
        <p:nvSpPr>
          <p:cNvPr id="771" name="Google Shape;771;g7b4edd91e3_0_3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2" name="Google Shape;772;g7b4edd91e3_0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g7b4edd91e3_0_3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8" name="Google Shape;778;g7b4edd91e3_0_3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g7a5aa48681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5" name="Google Shape;785;g7a5aa48681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g7a5aa48681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2" name="Google Shape;792;g7a5aa4868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g7a5aa48681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9" name="Google Shape;799;g7a5aa48681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g7a5aa48681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6" name="Google Shape;806;g7a5aa48681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g7a6040bbaf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3" name="Google Shape;813;g7a6040bbaf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7a6040bbaf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7a6040bbaf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7a6040bbaf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7a6040bbaf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7a6040bbaf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7a6040bbaf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7a6040bbaf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 name="Google Shape;840;g7a6040bbaf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g7a6040bbaf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7" name="Google Shape;847;g7a6040bbaf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g7a6040bbaf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4" name="Google Shape;854;g7a6040bbaf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g7a6040bbaf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1" name="Google Shape;861;g7a6040bbaf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7a6040bbaf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8" name="Google Shape;868;g7a6040bbaf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4"/>
        <p:cNvGrpSpPr/>
        <p:nvPr/>
      </p:nvGrpSpPr>
      <p:grpSpPr>
        <a:xfrm>
          <a:off x="0" y="0"/>
          <a:ext cx="0" cy="0"/>
          <a:chOff x="0" y="0"/>
          <a:chExt cx="0" cy="0"/>
        </a:xfrm>
      </p:grpSpPr>
      <p:sp>
        <p:nvSpPr>
          <p:cNvPr id="875" name="Google Shape;875;g7a6040bbaf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6" name="Google Shape;876;g7a6040bbaf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7a6040bbaf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3" name="Google Shape;883;g7a6040bbaf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7a6040bbaf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7a6040bbaf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g6d743a0313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7" name="Google Shape;897;g6d743a0313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g6c025772b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6" name="Google Shape;906;g6c025772b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g7a6040bbaf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3" name="Google Shape;913;g7a6040bbaf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g6d743a0313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0" name="Google Shape;920;g6d743a0313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6c025772b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8" name="Google Shape;928;g6c025772b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g7b4edd91e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4" name="Google Shape;934;g7b4edd91e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9"/>
        <p:cNvGrpSpPr/>
        <p:nvPr/>
      </p:nvGrpSpPr>
      <p:grpSpPr>
        <a:xfrm>
          <a:off x="0" y="0"/>
          <a:ext cx="0" cy="0"/>
          <a:chOff x="0" y="0"/>
          <a:chExt cx="0" cy="0"/>
        </a:xfrm>
      </p:grpSpPr>
      <p:sp>
        <p:nvSpPr>
          <p:cNvPr id="940" name="Google Shape;940;g7b4edd91e3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1" name="Google Shape;941;g7b4edd91e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g7b4edd91e3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7" name="Google Shape;947;g7b4edd91e3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g7b4edd91e3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4" name="Google Shape;954;g7b4edd91e3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7b4edd91e3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1" name="Google Shape;961;g7b4edd91e3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7b4edd91e3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7" name="Google Shape;967;g7b4edd91e3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2"/>
        <p:cNvGrpSpPr/>
        <p:nvPr/>
      </p:nvGrpSpPr>
      <p:grpSpPr>
        <a:xfrm>
          <a:off x="0" y="0"/>
          <a:ext cx="0" cy="0"/>
          <a:chOff x="0" y="0"/>
          <a:chExt cx="0" cy="0"/>
        </a:xfrm>
      </p:grpSpPr>
      <p:sp>
        <p:nvSpPr>
          <p:cNvPr id="973" name="Google Shape;973;g6d743a0313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4" name="Google Shape;974;g6d743a0313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g7b4edd91e3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2" name="Google Shape;982;g7b4edd91e3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g7b4edd91e3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9" name="Google Shape;989;g7b4edd91e3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7b4edd91e3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6" name="Google Shape;996;g7b4edd91e3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g7b4edd91e3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2" name="Google Shape;1002;g7b4edd91e3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7b4edd91e3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9" name="Google Shape;1009;g7b4edd91e3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3"/>
        <p:cNvGrpSpPr/>
        <p:nvPr/>
      </p:nvGrpSpPr>
      <p:grpSpPr>
        <a:xfrm>
          <a:off x="0" y="0"/>
          <a:ext cx="0" cy="0"/>
          <a:chOff x="0" y="0"/>
          <a:chExt cx="0" cy="0"/>
        </a:xfrm>
      </p:grpSpPr>
      <p:sp>
        <p:nvSpPr>
          <p:cNvPr id="1014" name="Google Shape;1014;g7b8bd5bb88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5" name="Google Shape;1015;g7b8bd5bb88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0"/>
        <p:cNvGrpSpPr/>
        <p:nvPr/>
      </p:nvGrpSpPr>
      <p:grpSpPr>
        <a:xfrm>
          <a:off x="0" y="0"/>
          <a:ext cx="0" cy="0"/>
          <a:chOff x="0" y="0"/>
          <a:chExt cx="0" cy="0"/>
        </a:xfrm>
      </p:grpSpPr>
      <p:sp>
        <p:nvSpPr>
          <p:cNvPr id="1021" name="Google Shape;1021;g7b8bd5bb88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2" name="Google Shape;1022;g7b8bd5bb88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7b4edd91e3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g7b4edd91e3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7b8bd5bb88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7" name="Google Shape;1037;g7b8bd5bb88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7b8bd5bb88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4" name="Google Shape;1044;g7b8bd5bb88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g7b8bd5bb88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1" name="Google Shape;1051;g7b8bd5bb88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g7b8bd5bb88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7" name="Google Shape;1057;g7b8bd5bb88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g7b4edd91e3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4" name="Google Shape;1064;g7b4edd91e3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g7b4edd91e3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1" name="Google Shape;1071;g7b4edd91e3_0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g7b4edd91e3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8" name="Google Shape;1078;g7b4edd91e3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3"/>
        <p:cNvGrpSpPr/>
        <p:nvPr/>
      </p:nvGrpSpPr>
      <p:grpSpPr>
        <a:xfrm>
          <a:off x="0" y="0"/>
          <a:ext cx="0" cy="0"/>
          <a:chOff x="0" y="0"/>
          <a:chExt cx="0" cy="0"/>
        </a:xfrm>
      </p:grpSpPr>
      <p:sp>
        <p:nvSpPr>
          <p:cNvPr id="1084" name="Google Shape;1084;g7b4edd91e3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5" name="Google Shape;1085;g7b4edd91e3_0_2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g7b4edd91e3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2" name="Google Shape;1092;g7b4edd91e3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6"/>
        <p:cNvGrpSpPr/>
        <p:nvPr/>
      </p:nvGrpSpPr>
      <p:grpSpPr>
        <a:xfrm>
          <a:off x="0" y="0"/>
          <a:ext cx="0" cy="0"/>
          <a:chOff x="0" y="0"/>
          <a:chExt cx="0" cy="0"/>
        </a:xfrm>
      </p:grpSpPr>
      <p:sp>
        <p:nvSpPr>
          <p:cNvPr id="1097" name="Google Shape;1097;g7b4edd91e3_0_3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8" name="Google Shape;1098;g7b4edd91e3_0_3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3"/>
        <p:cNvGrpSpPr/>
        <p:nvPr/>
      </p:nvGrpSpPr>
      <p:grpSpPr>
        <a:xfrm>
          <a:off x="0" y="0"/>
          <a:ext cx="0" cy="0"/>
          <a:chOff x="0" y="0"/>
          <a:chExt cx="0" cy="0"/>
        </a:xfrm>
      </p:grpSpPr>
      <p:sp>
        <p:nvSpPr>
          <p:cNvPr id="1104" name="Google Shape;1104;g7b4edd91e3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5" name="Google Shape;1105;g7b4edd91e3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0"/>
        <p:cNvGrpSpPr/>
        <p:nvPr/>
      </p:nvGrpSpPr>
      <p:grpSpPr>
        <a:xfrm>
          <a:off x="0" y="0"/>
          <a:ext cx="0" cy="0"/>
          <a:chOff x="0" y="0"/>
          <a:chExt cx="0" cy="0"/>
        </a:xfrm>
      </p:grpSpPr>
      <p:sp>
        <p:nvSpPr>
          <p:cNvPr id="1111" name="Google Shape;1111;g7b4edd91e3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2" name="Google Shape;1112;g7b4edd91e3_0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g7b4edd91e3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9" name="Google Shape;1119;g7b4edd91e3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3"/>
        <p:cNvGrpSpPr/>
        <p:nvPr/>
      </p:nvGrpSpPr>
      <p:grpSpPr>
        <a:xfrm>
          <a:off x="0" y="0"/>
          <a:ext cx="0" cy="0"/>
          <a:chOff x="0" y="0"/>
          <a:chExt cx="0" cy="0"/>
        </a:xfrm>
      </p:grpSpPr>
      <p:sp>
        <p:nvSpPr>
          <p:cNvPr id="1124" name="Google Shape;1124;g7b4edd91e3_0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5" name="Google Shape;1125;g7b4edd91e3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0"/>
        <p:cNvGrpSpPr/>
        <p:nvPr/>
      </p:nvGrpSpPr>
      <p:grpSpPr>
        <a:xfrm>
          <a:off x="0" y="0"/>
          <a:ext cx="0" cy="0"/>
          <a:chOff x="0" y="0"/>
          <a:chExt cx="0" cy="0"/>
        </a:xfrm>
      </p:grpSpPr>
      <p:sp>
        <p:nvSpPr>
          <p:cNvPr id="1131" name="Google Shape;1131;g7b4edd91e3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2" name="Google Shape;1132;g7b4edd91e3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g7b4edd91e3_0_2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8" name="Google Shape;1138;g7b4edd91e3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g7b4edd91e3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5" name="Google Shape;1145;g7b4edd91e3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g7b4edd91e3_0_3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1" name="Google Shape;1151;g7b4edd91e3_0_3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g6d743a0313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 name="Google Shape;1158;g6d743a0313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g7b4edd91e3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7" name="Google Shape;1167;g7b4edd91e3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1"/>
        <p:cNvGrpSpPr/>
        <p:nvPr/>
      </p:nvGrpSpPr>
      <p:grpSpPr>
        <a:xfrm>
          <a:off x="0" y="0"/>
          <a:ext cx="0" cy="0"/>
          <a:chOff x="0" y="0"/>
          <a:chExt cx="0" cy="0"/>
        </a:xfrm>
      </p:grpSpPr>
      <p:sp>
        <p:nvSpPr>
          <p:cNvPr id="1172" name="Google Shape;1172;g7b4edd91e3_0_3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3" name="Google Shape;1173;g7b4edd91e3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8"/>
        <p:cNvGrpSpPr/>
        <p:nvPr/>
      </p:nvGrpSpPr>
      <p:grpSpPr>
        <a:xfrm>
          <a:off x="0" y="0"/>
          <a:ext cx="0" cy="0"/>
          <a:chOff x="0" y="0"/>
          <a:chExt cx="0" cy="0"/>
        </a:xfrm>
      </p:grpSpPr>
      <p:sp>
        <p:nvSpPr>
          <p:cNvPr id="1179" name="Google Shape;1179;g7b4edd91e3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0" name="Google Shape;1180;g7b4edd91e3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g7b4edd91e3_0_3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6" name="Google Shape;1186;g7b4edd91e3_0_3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g7b4edd91e3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3" name="Google Shape;1193;g7b4edd91e3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7b4edd91e3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9" name="Google Shape;1199;g7b4edd91e3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4"/>
        <p:cNvGrpSpPr/>
        <p:nvPr/>
      </p:nvGrpSpPr>
      <p:grpSpPr>
        <a:xfrm>
          <a:off x="0" y="0"/>
          <a:ext cx="0" cy="0"/>
          <a:chOff x="0" y="0"/>
          <a:chExt cx="0" cy="0"/>
        </a:xfrm>
      </p:grpSpPr>
      <p:sp>
        <p:nvSpPr>
          <p:cNvPr id="1205" name="Google Shape;1205;g7b4edd91e3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6" name="Google Shape;1206;g7b4edd91e3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0"/>
        <p:cNvGrpSpPr/>
        <p:nvPr/>
      </p:nvGrpSpPr>
      <p:grpSpPr>
        <a:xfrm>
          <a:off x="0" y="0"/>
          <a:ext cx="0" cy="0"/>
          <a:chOff x="0" y="0"/>
          <a:chExt cx="0" cy="0"/>
        </a:xfrm>
      </p:grpSpPr>
      <p:sp>
        <p:nvSpPr>
          <p:cNvPr id="1211" name="Google Shape;1211;g7b4edd91e3_0_3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2" name="Google Shape;1212;g7b4edd91e3_0_3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7"/>
        <p:cNvGrpSpPr/>
        <p:nvPr/>
      </p:nvGrpSpPr>
      <p:grpSpPr>
        <a:xfrm>
          <a:off x="0" y="0"/>
          <a:ext cx="0" cy="0"/>
          <a:chOff x="0" y="0"/>
          <a:chExt cx="0" cy="0"/>
        </a:xfrm>
      </p:grpSpPr>
      <p:sp>
        <p:nvSpPr>
          <p:cNvPr id="1218" name="Google Shape;1218;g6d743a0313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9" name="Google Shape;1219;g6d743a0313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7"/>
        <p:cNvGrpSpPr/>
        <p:nvPr/>
      </p:nvGrpSpPr>
      <p:grpSpPr>
        <a:xfrm>
          <a:off x="0" y="0"/>
          <a:ext cx="0" cy="0"/>
          <a:chOff x="0" y="0"/>
          <a:chExt cx="0" cy="0"/>
        </a:xfrm>
      </p:grpSpPr>
      <p:sp>
        <p:nvSpPr>
          <p:cNvPr id="1228" name="Google Shape;1228;g7b4edd91e3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9" name="Google Shape;1229;g7b4edd91e3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g7b4edd91e3_0_3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5" name="Google Shape;1235;g7b4edd91e3_0_3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g7b4edd91e3_0_1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2" name="Google Shape;1242;g7b4edd91e3_0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g7b4edd91e3_0_3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9" name="Google Shape;1249;g7b4edd91e3_0_3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4"/>
        <p:cNvGrpSpPr/>
        <p:nvPr/>
      </p:nvGrpSpPr>
      <p:grpSpPr>
        <a:xfrm>
          <a:off x="0" y="0"/>
          <a:ext cx="0" cy="0"/>
          <a:chOff x="0" y="0"/>
          <a:chExt cx="0" cy="0"/>
        </a:xfrm>
      </p:grpSpPr>
      <p:sp>
        <p:nvSpPr>
          <p:cNvPr id="1255" name="Google Shape;1255;g7b4edd91e3_0_3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6" name="Google Shape;1256;g7b4edd91e3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1"/>
        <p:cNvGrpSpPr/>
        <p:nvPr/>
      </p:nvGrpSpPr>
      <p:grpSpPr>
        <a:xfrm>
          <a:off x="0" y="0"/>
          <a:ext cx="0" cy="0"/>
          <a:chOff x="0" y="0"/>
          <a:chExt cx="0" cy="0"/>
        </a:xfrm>
      </p:grpSpPr>
      <p:sp>
        <p:nvSpPr>
          <p:cNvPr id="1262" name="Google Shape;1262;g7b4edd91e3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3" name="Google Shape;1263;g7b4edd91e3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g7b8bd5bb88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0" name="Google Shape;1270;g7b8bd5bb88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5"/>
        <p:cNvGrpSpPr/>
        <p:nvPr/>
      </p:nvGrpSpPr>
      <p:grpSpPr>
        <a:xfrm>
          <a:off x="0" y="0"/>
          <a:ext cx="0" cy="0"/>
          <a:chOff x="0" y="0"/>
          <a:chExt cx="0" cy="0"/>
        </a:xfrm>
      </p:grpSpPr>
      <p:sp>
        <p:nvSpPr>
          <p:cNvPr id="1276" name="Google Shape;1276;g7b4edd91e3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7" name="Google Shape;1277;g7b4edd91e3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1"/>
        <p:cNvGrpSpPr/>
        <p:nvPr/>
      </p:nvGrpSpPr>
      <p:grpSpPr>
        <a:xfrm>
          <a:off x="0" y="0"/>
          <a:ext cx="0" cy="0"/>
          <a:chOff x="0" y="0"/>
          <a:chExt cx="0" cy="0"/>
        </a:xfrm>
      </p:grpSpPr>
      <p:sp>
        <p:nvSpPr>
          <p:cNvPr id="1282" name="Google Shape;1282;g7b8bd5bb88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3" name="Google Shape;1283;g7b8bd5bb88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g6d743a0313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0" name="Google Shape;1290;g6d743a0313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p:cNvGrpSpPr/>
        <p:nvPr/>
      </p:nvGrpSpPr>
      <p:grpSpPr>
        <a:xfrm>
          <a:off x="0" y="0"/>
          <a:ext cx="0" cy="0"/>
          <a:chOff x="0" y="0"/>
          <a:chExt cx="0" cy="0"/>
        </a:xfrm>
      </p:grpSpPr>
      <p:sp>
        <p:nvSpPr>
          <p:cNvPr id="1298" name="Google Shape;1298;g7b4edd91e3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9" name="Google Shape;1299;g7b4edd91e3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3"/>
        <p:cNvGrpSpPr/>
        <p:nvPr/>
      </p:nvGrpSpPr>
      <p:grpSpPr>
        <a:xfrm>
          <a:off x="0" y="0"/>
          <a:ext cx="0" cy="0"/>
          <a:chOff x="0" y="0"/>
          <a:chExt cx="0" cy="0"/>
        </a:xfrm>
      </p:grpSpPr>
      <p:sp>
        <p:nvSpPr>
          <p:cNvPr id="1304" name="Google Shape;1304;g7b4edd91e3_0_2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5" name="Google Shape;1305;g7b4edd91e3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g6d743a0313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2" name="Google Shape;1312;g6d743a0313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9"/>
        <p:cNvGrpSpPr/>
        <p:nvPr/>
      </p:nvGrpSpPr>
      <p:grpSpPr>
        <a:xfrm>
          <a:off x="0" y="0"/>
          <a:ext cx="0" cy="0"/>
          <a:chOff x="0" y="0"/>
          <a:chExt cx="0" cy="0"/>
        </a:xfrm>
      </p:grpSpPr>
      <p:sp>
        <p:nvSpPr>
          <p:cNvPr id="1320" name="Google Shape;1320;g7b4edd91e3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1" name="Google Shape;1321;g7b4edd91e3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6"/>
        <p:cNvGrpSpPr/>
        <p:nvPr/>
      </p:nvGrpSpPr>
      <p:grpSpPr>
        <a:xfrm>
          <a:off x="0" y="0"/>
          <a:ext cx="0" cy="0"/>
          <a:chOff x="0" y="0"/>
          <a:chExt cx="0" cy="0"/>
        </a:xfrm>
      </p:grpSpPr>
      <p:sp>
        <p:nvSpPr>
          <p:cNvPr id="1327" name="Google Shape;1327;g7b4edd91e3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8" name="Google Shape;1328;g7b4edd91e3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3"/>
        <p:cNvGrpSpPr/>
        <p:nvPr/>
      </p:nvGrpSpPr>
      <p:grpSpPr>
        <a:xfrm>
          <a:off x="0" y="0"/>
          <a:ext cx="0" cy="0"/>
          <a:chOff x="0" y="0"/>
          <a:chExt cx="0" cy="0"/>
        </a:xfrm>
      </p:grpSpPr>
      <p:sp>
        <p:nvSpPr>
          <p:cNvPr id="1334" name="Google Shape;1334;g7b4edd91e3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5" name="Google Shape;1335;g7b4edd91e3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9"/>
        <p:cNvGrpSpPr/>
        <p:nvPr/>
      </p:nvGrpSpPr>
      <p:grpSpPr>
        <a:xfrm>
          <a:off x="0" y="0"/>
          <a:ext cx="0" cy="0"/>
          <a:chOff x="0" y="0"/>
          <a:chExt cx="0" cy="0"/>
        </a:xfrm>
      </p:grpSpPr>
      <p:sp>
        <p:nvSpPr>
          <p:cNvPr id="1340" name="Google Shape;1340;g7b4edd91e3_0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1" name="Google Shape;1341;g7b4edd91e3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g7b4edd91e3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8" name="Google Shape;1348;g7b4edd91e3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2"/>
        <p:cNvGrpSpPr/>
        <p:nvPr/>
      </p:nvGrpSpPr>
      <p:grpSpPr>
        <a:xfrm>
          <a:off x="0" y="0"/>
          <a:ext cx="0" cy="0"/>
          <a:chOff x="0" y="0"/>
          <a:chExt cx="0" cy="0"/>
        </a:xfrm>
      </p:grpSpPr>
      <p:sp>
        <p:nvSpPr>
          <p:cNvPr id="1353" name="Google Shape;1353;g7b4edd91e3_0_2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4" name="Google Shape;1354;g7b4edd91e3_0_2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9"/>
        <p:cNvGrpSpPr/>
        <p:nvPr/>
      </p:nvGrpSpPr>
      <p:grpSpPr>
        <a:xfrm>
          <a:off x="0" y="0"/>
          <a:ext cx="0" cy="0"/>
          <a:chOff x="0" y="0"/>
          <a:chExt cx="0" cy="0"/>
        </a:xfrm>
      </p:grpSpPr>
      <p:sp>
        <p:nvSpPr>
          <p:cNvPr id="1360" name="Google Shape;1360;g7b4edd91e3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1" name="Google Shape;1361;g7b4edd91e3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5"/>
        <p:cNvGrpSpPr/>
        <p:nvPr/>
      </p:nvGrpSpPr>
      <p:grpSpPr>
        <a:xfrm>
          <a:off x="0" y="0"/>
          <a:ext cx="0" cy="0"/>
          <a:chOff x="0" y="0"/>
          <a:chExt cx="0" cy="0"/>
        </a:xfrm>
      </p:grpSpPr>
      <p:sp>
        <p:nvSpPr>
          <p:cNvPr id="1366" name="Google Shape;1366;g7b4edd91e3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7" name="Google Shape;1367;g7b4edd91e3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2"/>
        <p:cNvGrpSpPr/>
        <p:nvPr/>
      </p:nvGrpSpPr>
      <p:grpSpPr>
        <a:xfrm>
          <a:off x="0" y="0"/>
          <a:ext cx="0" cy="0"/>
          <a:chOff x="0" y="0"/>
          <a:chExt cx="0" cy="0"/>
        </a:xfrm>
      </p:grpSpPr>
      <p:sp>
        <p:nvSpPr>
          <p:cNvPr id="1373" name="Google Shape;1373;g6d743a0313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4" name="Google Shape;1374;g6d743a0313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0"/>
        <p:cNvGrpSpPr/>
        <p:nvPr/>
      </p:nvGrpSpPr>
      <p:grpSpPr>
        <a:xfrm>
          <a:off x="0" y="0"/>
          <a:ext cx="0" cy="0"/>
          <a:chOff x="0" y="0"/>
          <a:chExt cx="0" cy="0"/>
        </a:xfrm>
      </p:grpSpPr>
      <p:sp>
        <p:nvSpPr>
          <p:cNvPr id="1381" name="Google Shape;1381;g7b4edd91e3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2" name="Google Shape;1382;g7b4edd91e3_0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6"/>
        <p:cNvGrpSpPr/>
        <p:nvPr/>
      </p:nvGrpSpPr>
      <p:grpSpPr>
        <a:xfrm>
          <a:off x="0" y="0"/>
          <a:ext cx="0" cy="0"/>
          <a:chOff x="0" y="0"/>
          <a:chExt cx="0" cy="0"/>
        </a:xfrm>
      </p:grpSpPr>
      <p:sp>
        <p:nvSpPr>
          <p:cNvPr id="1387" name="Google Shape;1387;g7b4edd91e3_0_4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8" name="Google Shape;1388;g7b4edd91e3_0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3"/>
        <p:cNvGrpSpPr/>
        <p:nvPr/>
      </p:nvGrpSpPr>
      <p:grpSpPr>
        <a:xfrm>
          <a:off x="0" y="0"/>
          <a:ext cx="0" cy="0"/>
          <a:chOff x="0" y="0"/>
          <a:chExt cx="0" cy="0"/>
        </a:xfrm>
      </p:grpSpPr>
      <p:sp>
        <p:nvSpPr>
          <p:cNvPr id="1394" name="Google Shape;1394;g7b4edd91e3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5" name="Google Shape;1395;g7b4edd91e3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0"/>
        <p:cNvGrpSpPr/>
        <p:nvPr/>
      </p:nvGrpSpPr>
      <p:grpSpPr>
        <a:xfrm>
          <a:off x="0" y="0"/>
          <a:ext cx="0" cy="0"/>
          <a:chOff x="0" y="0"/>
          <a:chExt cx="0" cy="0"/>
        </a:xfrm>
      </p:grpSpPr>
      <p:sp>
        <p:nvSpPr>
          <p:cNvPr id="1401" name="Google Shape;1401;g7b4edd91e3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2" name="Google Shape;1402;g7b4edd91e3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7"/>
        <p:cNvGrpSpPr/>
        <p:nvPr/>
      </p:nvGrpSpPr>
      <p:grpSpPr>
        <a:xfrm>
          <a:off x="0" y="0"/>
          <a:ext cx="0" cy="0"/>
          <a:chOff x="0" y="0"/>
          <a:chExt cx="0" cy="0"/>
        </a:xfrm>
      </p:grpSpPr>
      <p:sp>
        <p:nvSpPr>
          <p:cNvPr id="1408" name="Google Shape;1408;g7b4edd91e3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9" name="Google Shape;1409;g7b4edd91e3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g7b4edd91e3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6" name="Google Shape;1416;g7b4edd91e3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1"/>
        <p:cNvGrpSpPr/>
        <p:nvPr/>
      </p:nvGrpSpPr>
      <p:grpSpPr>
        <a:xfrm>
          <a:off x="0" y="0"/>
          <a:ext cx="0" cy="0"/>
          <a:chOff x="0" y="0"/>
          <a:chExt cx="0" cy="0"/>
        </a:xfrm>
      </p:grpSpPr>
      <p:sp>
        <p:nvSpPr>
          <p:cNvPr id="1422" name="Google Shape;1422;g7b4edd91e3_0_4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3" name="Google Shape;1423;g7b4edd91e3_0_4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7b4edd91e3_0_4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7b4edd91e3_0_4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4"/>
        <p:cNvGrpSpPr/>
        <p:nvPr/>
      </p:nvGrpSpPr>
      <p:grpSpPr>
        <a:xfrm>
          <a:off x="0" y="0"/>
          <a:ext cx="0" cy="0"/>
          <a:chOff x="0" y="0"/>
          <a:chExt cx="0" cy="0"/>
        </a:xfrm>
      </p:grpSpPr>
      <p:sp>
        <p:nvSpPr>
          <p:cNvPr id="1435" name="Google Shape;1435;g7b8bd5bb8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6" name="Google Shape;1436;g7b8bd5bb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1"/>
        <p:cNvGrpSpPr/>
        <p:nvPr/>
      </p:nvGrpSpPr>
      <p:grpSpPr>
        <a:xfrm>
          <a:off x="0" y="0"/>
          <a:ext cx="0" cy="0"/>
          <a:chOff x="0" y="0"/>
          <a:chExt cx="0" cy="0"/>
        </a:xfrm>
      </p:grpSpPr>
      <p:sp>
        <p:nvSpPr>
          <p:cNvPr id="1442" name="Google Shape;1442;g7b8bd5bb88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3" name="Google Shape;1443;g7b8bd5bb88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8"/>
        <p:cNvGrpSpPr/>
        <p:nvPr/>
      </p:nvGrpSpPr>
      <p:grpSpPr>
        <a:xfrm>
          <a:off x="0" y="0"/>
          <a:ext cx="0" cy="0"/>
          <a:chOff x="0" y="0"/>
          <a:chExt cx="0" cy="0"/>
        </a:xfrm>
      </p:grpSpPr>
      <p:sp>
        <p:nvSpPr>
          <p:cNvPr id="1449" name="Google Shape;1449;g7b8bd5bb8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0" name="Google Shape;1450;g7b8bd5bb8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5"/>
        <p:cNvGrpSpPr/>
        <p:nvPr/>
      </p:nvGrpSpPr>
      <p:grpSpPr>
        <a:xfrm>
          <a:off x="0" y="0"/>
          <a:ext cx="0" cy="0"/>
          <a:chOff x="0" y="0"/>
          <a:chExt cx="0" cy="0"/>
        </a:xfrm>
      </p:grpSpPr>
      <p:sp>
        <p:nvSpPr>
          <p:cNvPr id="1456" name="Google Shape;1456;g7b8bd5bb88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7" name="Google Shape;1457;g7b8bd5bb8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2"/>
        <p:cNvGrpSpPr/>
        <p:nvPr/>
      </p:nvGrpSpPr>
      <p:grpSpPr>
        <a:xfrm>
          <a:off x="0" y="0"/>
          <a:ext cx="0" cy="0"/>
          <a:chOff x="0" y="0"/>
          <a:chExt cx="0" cy="0"/>
        </a:xfrm>
      </p:grpSpPr>
      <p:sp>
        <p:nvSpPr>
          <p:cNvPr id="1463" name="Google Shape;1463;g7b8bd5bb88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4" name="Google Shape;1464;g7b8bd5bb88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9"/>
        <p:cNvGrpSpPr/>
        <p:nvPr/>
      </p:nvGrpSpPr>
      <p:grpSpPr>
        <a:xfrm>
          <a:off x="0" y="0"/>
          <a:ext cx="0" cy="0"/>
          <a:chOff x="0" y="0"/>
          <a:chExt cx="0" cy="0"/>
        </a:xfrm>
      </p:grpSpPr>
      <p:sp>
        <p:nvSpPr>
          <p:cNvPr id="1470" name="Google Shape;1470;g7b8bd5bb88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1" name="Google Shape;1471;g7b8bd5bb88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6"/>
        <p:cNvGrpSpPr/>
        <p:nvPr/>
      </p:nvGrpSpPr>
      <p:grpSpPr>
        <a:xfrm>
          <a:off x="0" y="0"/>
          <a:ext cx="0" cy="0"/>
          <a:chOff x="0" y="0"/>
          <a:chExt cx="0" cy="0"/>
        </a:xfrm>
      </p:grpSpPr>
      <p:sp>
        <p:nvSpPr>
          <p:cNvPr id="1477" name="Google Shape;1477;g7c0cbb9786_0_3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8" name="Google Shape;1478;g7c0cbb9786_0_3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5"/>
        <p:cNvGrpSpPr/>
        <p:nvPr/>
      </p:nvGrpSpPr>
      <p:grpSpPr>
        <a:xfrm>
          <a:off x="0" y="0"/>
          <a:ext cx="0" cy="0"/>
          <a:chOff x="0" y="0"/>
          <a:chExt cx="0" cy="0"/>
        </a:xfrm>
      </p:grpSpPr>
      <p:sp>
        <p:nvSpPr>
          <p:cNvPr id="1486" name="Google Shape;1486;g7b8bd5bb88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7" name="Google Shape;1487;g7b8bd5bb88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1"/>
        <p:cNvGrpSpPr/>
        <p:nvPr/>
      </p:nvGrpSpPr>
      <p:grpSpPr>
        <a:xfrm>
          <a:off x="0" y="0"/>
          <a:ext cx="0" cy="0"/>
          <a:chOff x="0" y="0"/>
          <a:chExt cx="0" cy="0"/>
        </a:xfrm>
      </p:grpSpPr>
      <p:sp>
        <p:nvSpPr>
          <p:cNvPr id="1492" name="Google Shape;1492;g7b8bd5bb88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3" name="Google Shape;1493;g7b8bd5bb88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8"/>
        <p:cNvGrpSpPr/>
        <p:nvPr/>
      </p:nvGrpSpPr>
      <p:grpSpPr>
        <a:xfrm>
          <a:off x="0" y="0"/>
          <a:ext cx="0" cy="0"/>
          <a:chOff x="0" y="0"/>
          <a:chExt cx="0" cy="0"/>
        </a:xfrm>
      </p:grpSpPr>
      <p:sp>
        <p:nvSpPr>
          <p:cNvPr id="1499" name="Google Shape;1499;g7b8bd5bb88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0" name="Google Shape;1500;g7b8bd5bb88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g7b8bd5bb88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7" name="Google Shape;1507;g7b8bd5bb88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1"/>
        <p:cNvGrpSpPr/>
        <p:nvPr/>
      </p:nvGrpSpPr>
      <p:grpSpPr>
        <a:xfrm>
          <a:off x="0" y="0"/>
          <a:ext cx="0" cy="0"/>
          <a:chOff x="0" y="0"/>
          <a:chExt cx="0" cy="0"/>
        </a:xfrm>
      </p:grpSpPr>
      <p:sp>
        <p:nvSpPr>
          <p:cNvPr id="1512" name="Google Shape;1512;g7b8bd5bb88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3" name="Google Shape;1513;g7b8bd5bb88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8"/>
        <p:cNvGrpSpPr/>
        <p:nvPr/>
      </p:nvGrpSpPr>
      <p:grpSpPr>
        <a:xfrm>
          <a:off x="0" y="0"/>
          <a:ext cx="0" cy="0"/>
          <a:chOff x="0" y="0"/>
          <a:chExt cx="0" cy="0"/>
        </a:xfrm>
      </p:grpSpPr>
      <p:sp>
        <p:nvSpPr>
          <p:cNvPr id="1519" name="Google Shape;1519;g7b8bd5bb88_0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0" name="Google Shape;1520;g7b8bd5bb8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5"/>
        <p:cNvGrpSpPr/>
        <p:nvPr/>
      </p:nvGrpSpPr>
      <p:grpSpPr>
        <a:xfrm>
          <a:off x="0" y="0"/>
          <a:ext cx="0" cy="0"/>
          <a:chOff x="0" y="0"/>
          <a:chExt cx="0" cy="0"/>
        </a:xfrm>
      </p:grpSpPr>
      <p:sp>
        <p:nvSpPr>
          <p:cNvPr id="1526" name="Google Shape;1526;g7b8bd5bb88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7" name="Google Shape;1527;g7b8bd5bb88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1"/>
        <p:cNvGrpSpPr/>
        <p:nvPr/>
      </p:nvGrpSpPr>
      <p:grpSpPr>
        <a:xfrm>
          <a:off x="0" y="0"/>
          <a:ext cx="0" cy="0"/>
          <a:chOff x="0" y="0"/>
          <a:chExt cx="0" cy="0"/>
        </a:xfrm>
      </p:grpSpPr>
      <p:sp>
        <p:nvSpPr>
          <p:cNvPr id="1532" name="Google Shape;1532;g7b8bd5bb88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3" name="Google Shape;1533;g7b8bd5bb88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8"/>
        <p:cNvGrpSpPr/>
        <p:nvPr/>
      </p:nvGrpSpPr>
      <p:grpSpPr>
        <a:xfrm>
          <a:off x="0" y="0"/>
          <a:ext cx="0" cy="0"/>
          <a:chOff x="0" y="0"/>
          <a:chExt cx="0" cy="0"/>
        </a:xfrm>
      </p:grpSpPr>
      <p:sp>
        <p:nvSpPr>
          <p:cNvPr id="1539" name="Google Shape;1539;g7c0cbb9786_0_3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0" name="Google Shape;1540;g7c0cbb9786_0_3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7"/>
        <p:cNvGrpSpPr/>
        <p:nvPr/>
      </p:nvGrpSpPr>
      <p:grpSpPr>
        <a:xfrm>
          <a:off x="0" y="0"/>
          <a:ext cx="0" cy="0"/>
          <a:chOff x="0" y="0"/>
          <a:chExt cx="0" cy="0"/>
        </a:xfrm>
      </p:grpSpPr>
      <p:sp>
        <p:nvSpPr>
          <p:cNvPr id="1548" name="Google Shape;1548;g7bc32cfc56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9" name="Google Shape;1549;g7bc32cfc5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4"/>
        <p:cNvGrpSpPr/>
        <p:nvPr/>
      </p:nvGrpSpPr>
      <p:grpSpPr>
        <a:xfrm>
          <a:off x="0" y="0"/>
          <a:ext cx="0" cy="0"/>
          <a:chOff x="0" y="0"/>
          <a:chExt cx="0" cy="0"/>
        </a:xfrm>
      </p:grpSpPr>
      <p:sp>
        <p:nvSpPr>
          <p:cNvPr id="1555" name="Google Shape;1555;g7bc32cfc56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6" name="Google Shape;1556;g7bc32cfc5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1"/>
        <p:cNvGrpSpPr/>
        <p:nvPr/>
      </p:nvGrpSpPr>
      <p:grpSpPr>
        <a:xfrm>
          <a:off x="0" y="0"/>
          <a:ext cx="0" cy="0"/>
          <a:chOff x="0" y="0"/>
          <a:chExt cx="0" cy="0"/>
        </a:xfrm>
      </p:grpSpPr>
      <p:sp>
        <p:nvSpPr>
          <p:cNvPr id="1562" name="Google Shape;1562;g7c0cbb9786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3" name="Google Shape;1563;g7c0cbb9786_0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0"/>
        <p:cNvGrpSpPr/>
        <p:nvPr/>
      </p:nvGrpSpPr>
      <p:grpSpPr>
        <a:xfrm>
          <a:off x="0" y="0"/>
          <a:ext cx="0" cy="0"/>
          <a:chOff x="0" y="0"/>
          <a:chExt cx="0" cy="0"/>
        </a:xfrm>
      </p:grpSpPr>
      <p:sp>
        <p:nvSpPr>
          <p:cNvPr id="1571" name="Google Shape;1571;g7bc32cfc56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2" name="Google Shape;1572;g7bc32cfc56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7"/>
        <p:cNvGrpSpPr/>
        <p:nvPr/>
      </p:nvGrpSpPr>
      <p:grpSpPr>
        <a:xfrm>
          <a:off x="0" y="0"/>
          <a:ext cx="0" cy="0"/>
          <a:chOff x="0" y="0"/>
          <a:chExt cx="0" cy="0"/>
        </a:xfrm>
      </p:grpSpPr>
      <p:sp>
        <p:nvSpPr>
          <p:cNvPr id="1578" name="Google Shape;1578;g7bc32cfc56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9" name="Google Shape;1579;g7bc32cfc56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4"/>
        <p:cNvGrpSpPr/>
        <p:nvPr/>
      </p:nvGrpSpPr>
      <p:grpSpPr>
        <a:xfrm>
          <a:off x="0" y="0"/>
          <a:ext cx="0" cy="0"/>
          <a:chOff x="0" y="0"/>
          <a:chExt cx="0" cy="0"/>
        </a:xfrm>
      </p:grpSpPr>
      <p:sp>
        <p:nvSpPr>
          <p:cNvPr id="1585" name="Google Shape;1585;g7bc32cfc56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6" name="Google Shape;1586;g7bc32cfc56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1"/>
        <p:cNvGrpSpPr/>
        <p:nvPr/>
      </p:nvGrpSpPr>
      <p:grpSpPr>
        <a:xfrm>
          <a:off x="0" y="0"/>
          <a:ext cx="0" cy="0"/>
          <a:chOff x="0" y="0"/>
          <a:chExt cx="0" cy="0"/>
        </a:xfrm>
      </p:grpSpPr>
      <p:sp>
        <p:nvSpPr>
          <p:cNvPr id="1592" name="Google Shape;1592;g7bc32cfc56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3" name="Google Shape;1593;g7bc32cfc56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8"/>
        <p:cNvGrpSpPr/>
        <p:nvPr/>
      </p:nvGrpSpPr>
      <p:grpSpPr>
        <a:xfrm>
          <a:off x="0" y="0"/>
          <a:ext cx="0" cy="0"/>
          <a:chOff x="0" y="0"/>
          <a:chExt cx="0" cy="0"/>
        </a:xfrm>
      </p:grpSpPr>
      <p:sp>
        <p:nvSpPr>
          <p:cNvPr id="1599" name="Google Shape;1599;g7bc32cfc56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0" name="Google Shape;1600;g7bc32cfc56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5"/>
        <p:cNvGrpSpPr/>
        <p:nvPr/>
      </p:nvGrpSpPr>
      <p:grpSpPr>
        <a:xfrm>
          <a:off x="0" y="0"/>
          <a:ext cx="0" cy="0"/>
          <a:chOff x="0" y="0"/>
          <a:chExt cx="0" cy="0"/>
        </a:xfrm>
      </p:grpSpPr>
      <p:sp>
        <p:nvSpPr>
          <p:cNvPr id="1606" name="Google Shape;1606;g7bc32cfc5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7" name="Google Shape;1607;g7bc32cfc56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2"/>
        <p:cNvGrpSpPr/>
        <p:nvPr/>
      </p:nvGrpSpPr>
      <p:grpSpPr>
        <a:xfrm>
          <a:off x="0" y="0"/>
          <a:ext cx="0" cy="0"/>
          <a:chOff x="0" y="0"/>
          <a:chExt cx="0" cy="0"/>
        </a:xfrm>
      </p:grpSpPr>
      <p:sp>
        <p:nvSpPr>
          <p:cNvPr id="1613" name="Google Shape;1613;g7bc32cfc56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4" name="Google Shape;1614;g7bc32cfc56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9"/>
        <p:cNvGrpSpPr/>
        <p:nvPr/>
      </p:nvGrpSpPr>
      <p:grpSpPr>
        <a:xfrm>
          <a:off x="0" y="0"/>
          <a:ext cx="0" cy="0"/>
          <a:chOff x="0" y="0"/>
          <a:chExt cx="0" cy="0"/>
        </a:xfrm>
      </p:grpSpPr>
      <p:sp>
        <p:nvSpPr>
          <p:cNvPr id="1620" name="Google Shape;1620;g7bc32cfc56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1" name="Google Shape;1621;g7bc32cfc56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6"/>
        <p:cNvGrpSpPr/>
        <p:nvPr/>
      </p:nvGrpSpPr>
      <p:grpSpPr>
        <a:xfrm>
          <a:off x="0" y="0"/>
          <a:ext cx="0" cy="0"/>
          <a:chOff x="0" y="0"/>
          <a:chExt cx="0" cy="0"/>
        </a:xfrm>
      </p:grpSpPr>
      <p:sp>
        <p:nvSpPr>
          <p:cNvPr id="1627" name="Google Shape;1627;g7bc32cfc56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8" name="Google Shape;1628;g7bc32cfc56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3"/>
        <p:cNvGrpSpPr/>
        <p:nvPr/>
      </p:nvGrpSpPr>
      <p:grpSpPr>
        <a:xfrm>
          <a:off x="0" y="0"/>
          <a:ext cx="0" cy="0"/>
          <a:chOff x="0" y="0"/>
          <a:chExt cx="0" cy="0"/>
        </a:xfrm>
      </p:grpSpPr>
      <p:sp>
        <p:nvSpPr>
          <p:cNvPr id="1634" name="Google Shape;1634;g7bc32cfc56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5" name="Google Shape;1635;g7bc32cfc56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0"/>
        <p:cNvGrpSpPr/>
        <p:nvPr/>
      </p:nvGrpSpPr>
      <p:grpSpPr>
        <a:xfrm>
          <a:off x="0" y="0"/>
          <a:ext cx="0" cy="0"/>
          <a:chOff x="0" y="0"/>
          <a:chExt cx="0" cy="0"/>
        </a:xfrm>
      </p:grpSpPr>
      <p:sp>
        <p:nvSpPr>
          <p:cNvPr id="1641" name="Google Shape;1641;g7bc32cfc56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2" name="Google Shape;1642;g7bc32cfc56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7"/>
        <p:cNvGrpSpPr/>
        <p:nvPr/>
      </p:nvGrpSpPr>
      <p:grpSpPr>
        <a:xfrm>
          <a:off x="0" y="0"/>
          <a:ext cx="0" cy="0"/>
          <a:chOff x="0" y="0"/>
          <a:chExt cx="0" cy="0"/>
        </a:xfrm>
      </p:grpSpPr>
      <p:sp>
        <p:nvSpPr>
          <p:cNvPr id="1648" name="Google Shape;1648;g7c0cbb9786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9" name="Google Shape;1649;g7c0cbb9786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6"/>
        <p:cNvGrpSpPr/>
        <p:nvPr/>
      </p:nvGrpSpPr>
      <p:grpSpPr>
        <a:xfrm>
          <a:off x="0" y="0"/>
          <a:ext cx="0" cy="0"/>
          <a:chOff x="0" y="0"/>
          <a:chExt cx="0" cy="0"/>
        </a:xfrm>
      </p:grpSpPr>
      <p:sp>
        <p:nvSpPr>
          <p:cNvPr id="1657" name="Google Shape;1657;g7bd0d51c5a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8" name="Google Shape;1658;g7bd0d51c5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g7bd0d51c5a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4" name="Google Shape;1664;g7bd0d51c5a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9"/>
        <p:cNvGrpSpPr/>
        <p:nvPr/>
      </p:nvGrpSpPr>
      <p:grpSpPr>
        <a:xfrm>
          <a:off x="0" y="0"/>
          <a:ext cx="0" cy="0"/>
          <a:chOff x="0" y="0"/>
          <a:chExt cx="0" cy="0"/>
        </a:xfrm>
      </p:grpSpPr>
      <p:sp>
        <p:nvSpPr>
          <p:cNvPr id="1670" name="Google Shape;1670;g7bd0d51c5a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1" name="Google Shape;1671;g7bd0d51c5a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5"/>
        <p:cNvGrpSpPr/>
        <p:nvPr/>
      </p:nvGrpSpPr>
      <p:grpSpPr>
        <a:xfrm>
          <a:off x="0" y="0"/>
          <a:ext cx="0" cy="0"/>
          <a:chOff x="0" y="0"/>
          <a:chExt cx="0" cy="0"/>
        </a:xfrm>
      </p:grpSpPr>
      <p:sp>
        <p:nvSpPr>
          <p:cNvPr id="1676" name="Google Shape;1676;g7bd0d51c5a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7" name="Google Shape;1677;g7bd0d51c5a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2"/>
        <p:cNvGrpSpPr/>
        <p:nvPr/>
      </p:nvGrpSpPr>
      <p:grpSpPr>
        <a:xfrm>
          <a:off x="0" y="0"/>
          <a:ext cx="0" cy="0"/>
          <a:chOff x="0" y="0"/>
          <a:chExt cx="0" cy="0"/>
        </a:xfrm>
      </p:grpSpPr>
      <p:sp>
        <p:nvSpPr>
          <p:cNvPr id="1683" name="Google Shape;1683;g7c0cbb9786_0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4" name="Google Shape;1684;g7c0cbb9786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g7bd0d51c5a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3" name="Google Shape;1693;g7bd0d51c5a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7"/>
        <p:cNvGrpSpPr/>
        <p:nvPr/>
      </p:nvGrpSpPr>
      <p:grpSpPr>
        <a:xfrm>
          <a:off x="0" y="0"/>
          <a:ext cx="0" cy="0"/>
          <a:chOff x="0" y="0"/>
          <a:chExt cx="0" cy="0"/>
        </a:xfrm>
      </p:grpSpPr>
      <p:sp>
        <p:nvSpPr>
          <p:cNvPr id="1698" name="Google Shape;1698;g7bd0d51c5a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9" name="Google Shape;1699;g7bd0d51c5a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4"/>
        <p:cNvGrpSpPr/>
        <p:nvPr/>
      </p:nvGrpSpPr>
      <p:grpSpPr>
        <a:xfrm>
          <a:off x="0" y="0"/>
          <a:ext cx="0" cy="0"/>
          <a:chOff x="0" y="0"/>
          <a:chExt cx="0" cy="0"/>
        </a:xfrm>
      </p:grpSpPr>
      <p:sp>
        <p:nvSpPr>
          <p:cNvPr id="1705" name="Google Shape;1705;g7bd0d51c5a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6" name="Google Shape;1706;g7bd0d51c5a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0"/>
        <p:cNvGrpSpPr/>
        <p:nvPr/>
      </p:nvGrpSpPr>
      <p:grpSpPr>
        <a:xfrm>
          <a:off x="0" y="0"/>
          <a:ext cx="0" cy="0"/>
          <a:chOff x="0" y="0"/>
          <a:chExt cx="0" cy="0"/>
        </a:xfrm>
      </p:grpSpPr>
      <p:sp>
        <p:nvSpPr>
          <p:cNvPr id="1711" name="Google Shape;1711;g7bd0d51c5a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2" name="Google Shape;1712;g7bd0d51c5a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7"/>
        <p:cNvGrpSpPr/>
        <p:nvPr/>
      </p:nvGrpSpPr>
      <p:grpSpPr>
        <a:xfrm>
          <a:off x="0" y="0"/>
          <a:ext cx="0" cy="0"/>
          <a:chOff x="0" y="0"/>
          <a:chExt cx="0" cy="0"/>
        </a:xfrm>
      </p:grpSpPr>
      <p:sp>
        <p:nvSpPr>
          <p:cNvPr id="1718" name="Google Shape;1718;g7c0cbb9786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9" name="Google Shape;1719;g7c0cbb9786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3"/>
        <p:cNvGrpSpPr/>
        <p:nvPr/>
      </p:nvGrpSpPr>
      <p:grpSpPr>
        <a:xfrm>
          <a:off x="0" y="0"/>
          <a:ext cx="0" cy="0"/>
          <a:chOff x="0" y="0"/>
          <a:chExt cx="0" cy="0"/>
        </a:xfrm>
      </p:grpSpPr>
      <p:sp>
        <p:nvSpPr>
          <p:cNvPr id="1724" name="Google Shape;1724;g7c0cbb978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5" name="Google Shape;1725;g7c0cbb978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0"/>
        <p:cNvGrpSpPr/>
        <p:nvPr/>
      </p:nvGrpSpPr>
      <p:grpSpPr>
        <a:xfrm>
          <a:off x="0" y="0"/>
          <a:ext cx="0" cy="0"/>
          <a:chOff x="0" y="0"/>
          <a:chExt cx="0" cy="0"/>
        </a:xfrm>
      </p:grpSpPr>
      <p:sp>
        <p:nvSpPr>
          <p:cNvPr id="1731" name="Google Shape;1731;g7c0cbb9786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2" name="Google Shape;1732;g7c0cbb9786_0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0"/>
        <p:cNvGrpSpPr/>
        <p:nvPr/>
      </p:nvGrpSpPr>
      <p:grpSpPr>
        <a:xfrm>
          <a:off x="0" y="0"/>
          <a:ext cx="0" cy="0"/>
          <a:chOff x="0" y="0"/>
          <a:chExt cx="0" cy="0"/>
        </a:xfrm>
      </p:grpSpPr>
      <p:sp>
        <p:nvSpPr>
          <p:cNvPr id="1741" name="Google Shape;1741;g7c0cbb9786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2" name="Google Shape;1742;g7c0cbb9786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6"/>
        <p:cNvGrpSpPr/>
        <p:nvPr/>
      </p:nvGrpSpPr>
      <p:grpSpPr>
        <a:xfrm>
          <a:off x="0" y="0"/>
          <a:ext cx="0" cy="0"/>
          <a:chOff x="0" y="0"/>
          <a:chExt cx="0" cy="0"/>
        </a:xfrm>
      </p:grpSpPr>
      <p:sp>
        <p:nvSpPr>
          <p:cNvPr id="1747" name="Google Shape;1747;g7c0cbb9786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8" name="Google Shape;1748;g7c0cbb9786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3"/>
        <p:cNvGrpSpPr/>
        <p:nvPr/>
      </p:nvGrpSpPr>
      <p:grpSpPr>
        <a:xfrm>
          <a:off x="0" y="0"/>
          <a:ext cx="0" cy="0"/>
          <a:chOff x="0" y="0"/>
          <a:chExt cx="0" cy="0"/>
        </a:xfrm>
      </p:grpSpPr>
      <p:sp>
        <p:nvSpPr>
          <p:cNvPr id="1754" name="Google Shape;1754;g7c0cbb9786_0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5" name="Google Shape;1755;g7c0cbb9786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2"/>
        <p:cNvGrpSpPr/>
        <p:nvPr/>
      </p:nvGrpSpPr>
      <p:grpSpPr>
        <a:xfrm>
          <a:off x="0" y="0"/>
          <a:ext cx="0" cy="0"/>
          <a:chOff x="0" y="0"/>
          <a:chExt cx="0" cy="0"/>
        </a:xfrm>
      </p:grpSpPr>
      <p:sp>
        <p:nvSpPr>
          <p:cNvPr id="1763" name="Google Shape;1763;g7c0cbb9786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4" name="Google Shape;1764;g7c0cbb9786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8"/>
        <p:cNvGrpSpPr/>
        <p:nvPr/>
      </p:nvGrpSpPr>
      <p:grpSpPr>
        <a:xfrm>
          <a:off x="0" y="0"/>
          <a:ext cx="0" cy="0"/>
          <a:chOff x="0" y="0"/>
          <a:chExt cx="0" cy="0"/>
        </a:xfrm>
      </p:grpSpPr>
      <p:sp>
        <p:nvSpPr>
          <p:cNvPr id="1769" name="Google Shape;1769;g7c0cbb9786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0" name="Google Shape;1770;g7c0cbb9786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5"/>
        <p:cNvGrpSpPr/>
        <p:nvPr/>
      </p:nvGrpSpPr>
      <p:grpSpPr>
        <a:xfrm>
          <a:off x="0" y="0"/>
          <a:ext cx="0" cy="0"/>
          <a:chOff x="0" y="0"/>
          <a:chExt cx="0" cy="0"/>
        </a:xfrm>
      </p:grpSpPr>
      <p:sp>
        <p:nvSpPr>
          <p:cNvPr id="1776" name="Google Shape;1776;g7c0cbb9786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7" name="Google Shape;1777;g7c0cbb9786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1"/>
        <p:cNvGrpSpPr/>
        <p:nvPr/>
      </p:nvGrpSpPr>
      <p:grpSpPr>
        <a:xfrm>
          <a:off x="0" y="0"/>
          <a:ext cx="0" cy="0"/>
          <a:chOff x="0" y="0"/>
          <a:chExt cx="0" cy="0"/>
        </a:xfrm>
      </p:grpSpPr>
      <p:sp>
        <p:nvSpPr>
          <p:cNvPr id="1782" name="Google Shape;1782;g7c0cbb9786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3" name="Google Shape;1783;g7c0cbb9786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8"/>
        <p:cNvGrpSpPr/>
        <p:nvPr/>
      </p:nvGrpSpPr>
      <p:grpSpPr>
        <a:xfrm>
          <a:off x="0" y="0"/>
          <a:ext cx="0" cy="0"/>
          <a:chOff x="0" y="0"/>
          <a:chExt cx="0" cy="0"/>
        </a:xfrm>
      </p:grpSpPr>
      <p:sp>
        <p:nvSpPr>
          <p:cNvPr id="1789" name="Google Shape;1789;g7c0cbb9786_0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0" name="Google Shape;1790;g7c0cbb9786_0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8"/>
        <p:cNvGrpSpPr/>
        <p:nvPr/>
      </p:nvGrpSpPr>
      <p:grpSpPr>
        <a:xfrm>
          <a:off x="0" y="0"/>
          <a:ext cx="0" cy="0"/>
          <a:chOff x="0" y="0"/>
          <a:chExt cx="0" cy="0"/>
        </a:xfrm>
      </p:grpSpPr>
      <p:sp>
        <p:nvSpPr>
          <p:cNvPr id="1799" name="Google Shape;1799;g7c0cbb9786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0" name="Google Shape;1800;g7c0cbb9786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4"/>
        <p:cNvGrpSpPr/>
        <p:nvPr/>
      </p:nvGrpSpPr>
      <p:grpSpPr>
        <a:xfrm>
          <a:off x="0" y="0"/>
          <a:ext cx="0" cy="0"/>
          <a:chOff x="0" y="0"/>
          <a:chExt cx="0" cy="0"/>
        </a:xfrm>
      </p:grpSpPr>
      <p:sp>
        <p:nvSpPr>
          <p:cNvPr id="1805" name="Google Shape;1805;g7c0cbb9786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6" name="Google Shape;1806;g7c0cbb9786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1"/>
        <p:cNvGrpSpPr/>
        <p:nvPr/>
      </p:nvGrpSpPr>
      <p:grpSpPr>
        <a:xfrm>
          <a:off x="0" y="0"/>
          <a:ext cx="0" cy="0"/>
          <a:chOff x="0" y="0"/>
          <a:chExt cx="0" cy="0"/>
        </a:xfrm>
      </p:grpSpPr>
      <p:sp>
        <p:nvSpPr>
          <p:cNvPr id="1812" name="Google Shape;1812;g7c0cbb9786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3" name="Google Shape;1813;g7c0cbb9786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7"/>
        <p:cNvGrpSpPr/>
        <p:nvPr/>
      </p:nvGrpSpPr>
      <p:grpSpPr>
        <a:xfrm>
          <a:off x="0" y="0"/>
          <a:ext cx="0" cy="0"/>
          <a:chOff x="0" y="0"/>
          <a:chExt cx="0" cy="0"/>
        </a:xfrm>
      </p:grpSpPr>
      <p:sp>
        <p:nvSpPr>
          <p:cNvPr id="1818" name="Google Shape;1818;g7c0cbb9786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9" name="Google Shape;1819;g7c0cbb9786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4"/>
        <p:cNvGrpSpPr/>
        <p:nvPr/>
      </p:nvGrpSpPr>
      <p:grpSpPr>
        <a:xfrm>
          <a:off x="0" y="0"/>
          <a:ext cx="0" cy="0"/>
          <a:chOff x="0" y="0"/>
          <a:chExt cx="0" cy="0"/>
        </a:xfrm>
      </p:grpSpPr>
      <p:sp>
        <p:nvSpPr>
          <p:cNvPr id="1825" name="Google Shape;1825;g7c0cbb9786_0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6" name="Google Shape;1826;g7c0cbb9786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3"/>
        <p:cNvGrpSpPr/>
        <p:nvPr/>
      </p:nvGrpSpPr>
      <p:grpSpPr>
        <a:xfrm>
          <a:off x="0" y="0"/>
          <a:ext cx="0" cy="0"/>
          <a:chOff x="0" y="0"/>
          <a:chExt cx="0" cy="0"/>
        </a:xfrm>
      </p:grpSpPr>
      <p:sp>
        <p:nvSpPr>
          <p:cNvPr id="1834" name="Google Shape;1834;g7c0cbb9786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5" name="Google Shape;1835;g7c0cbb9786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9"/>
        <p:cNvGrpSpPr/>
        <p:nvPr/>
      </p:nvGrpSpPr>
      <p:grpSpPr>
        <a:xfrm>
          <a:off x="0" y="0"/>
          <a:ext cx="0" cy="0"/>
          <a:chOff x="0" y="0"/>
          <a:chExt cx="0" cy="0"/>
        </a:xfrm>
      </p:grpSpPr>
      <p:sp>
        <p:nvSpPr>
          <p:cNvPr id="1840" name="Google Shape;1840;g7c0cbb9786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1" name="Google Shape;1841;g7c0cbb9786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6"/>
        <p:cNvGrpSpPr/>
        <p:nvPr/>
      </p:nvGrpSpPr>
      <p:grpSpPr>
        <a:xfrm>
          <a:off x="0" y="0"/>
          <a:ext cx="0" cy="0"/>
          <a:chOff x="0" y="0"/>
          <a:chExt cx="0" cy="0"/>
        </a:xfrm>
      </p:grpSpPr>
      <p:sp>
        <p:nvSpPr>
          <p:cNvPr id="1847" name="Google Shape;1847;g7c0cbb9786_0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8" name="Google Shape;1848;g7c0cbb9786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6"/>
        <p:cNvGrpSpPr/>
        <p:nvPr/>
      </p:nvGrpSpPr>
      <p:grpSpPr>
        <a:xfrm>
          <a:off x="0" y="0"/>
          <a:ext cx="0" cy="0"/>
          <a:chOff x="0" y="0"/>
          <a:chExt cx="0" cy="0"/>
        </a:xfrm>
      </p:grpSpPr>
      <p:sp>
        <p:nvSpPr>
          <p:cNvPr id="1857" name="Google Shape;1857;g7c0cbb9786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8" name="Google Shape;1858;g7c0cbb9786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2"/>
        <p:cNvGrpSpPr/>
        <p:nvPr/>
      </p:nvGrpSpPr>
      <p:grpSpPr>
        <a:xfrm>
          <a:off x="0" y="0"/>
          <a:ext cx="0" cy="0"/>
          <a:chOff x="0" y="0"/>
          <a:chExt cx="0" cy="0"/>
        </a:xfrm>
      </p:grpSpPr>
      <p:sp>
        <p:nvSpPr>
          <p:cNvPr id="1863" name="Google Shape;1863;g7c0cbb9786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4" name="Google Shape;1864;g7c0cbb9786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9"/>
        <p:cNvGrpSpPr/>
        <p:nvPr/>
      </p:nvGrpSpPr>
      <p:grpSpPr>
        <a:xfrm>
          <a:off x="0" y="0"/>
          <a:ext cx="0" cy="0"/>
          <a:chOff x="0" y="0"/>
          <a:chExt cx="0" cy="0"/>
        </a:xfrm>
      </p:grpSpPr>
      <p:sp>
        <p:nvSpPr>
          <p:cNvPr id="1870" name="Google Shape;1870;g7c0cbb9786_0_3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1" name="Google Shape;1871;g7c0cbb9786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7"/>
        <p:cNvGrpSpPr/>
        <p:nvPr/>
      </p:nvGrpSpPr>
      <p:grpSpPr>
        <a:xfrm>
          <a:off x="0" y="0"/>
          <a:ext cx="0" cy="0"/>
          <a:chOff x="0" y="0"/>
          <a:chExt cx="0" cy="0"/>
        </a:xfrm>
      </p:grpSpPr>
      <p:sp>
        <p:nvSpPr>
          <p:cNvPr id="1878" name="Google Shape;1878;g7c0cbb9786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9" name="Google Shape;1879;g7c0cbb9786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3"/>
        <p:cNvGrpSpPr/>
        <p:nvPr/>
      </p:nvGrpSpPr>
      <p:grpSpPr>
        <a:xfrm>
          <a:off x="0" y="0"/>
          <a:ext cx="0" cy="0"/>
          <a:chOff x="0" y="0"/>
          <a:chExt cx="0" cy="0"/>
        </a:xfrm>
      </p:grpSpPr>
      <p:sp>
        <p:nvSpPr>
          <p:cNvPr id="1884" name="Google Shape;1884;g7c0cbb9786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5" name="Google Shape;1885;g7c0cbb9786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0"/>
        <p:cNvGrpSpPr/>
        <p:nvPr/>
      </p:nvGrpSpPr>
      <p:grpSpPr>
        <a:xfrm>
          <a:off x="0" y="0"/>
          <a:ext cx="0" cy="0"/>
          <a:chOff x="0" y="0"/>
          <a:chExt cx="0" cy="0"/>
        </a:xfrm>
      </p:grpSpPr>
      <p:sp>
        <p:nvSpPr>
          <p:cNvPr id="1891" name="Google Shape;1891;g7c0cbb9786_0_3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2" name="Google Shape;1892;g7c0cbb9786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9"/>
        <p:cNvGrpSpPr/>
        <p:nvPr/>
      </p:nvGrpSpPr>
      <p:grpSpPr>
        <a:xfrm>
          <a:off x="0" y="0"/>
          <a:ext cx="0" cy="0"/>
          <a:chOff x="0" y="0"/>
          <a:chExt cx="0" cy="0"/>
        </a:xfrm>
      </p:grpSpPr>
      <p:sp>
        <p:nvSpPr>
          <p:cNvPr id="1900" name="Google Shape;1900;g7c0cbb9786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1" name="Google Shape;1901;g7c0cbb9786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5"/>
        <p:cNvGrpSpPr/>
        <p:nvPr/>
      </p:nvGrpSpPr>
      <p:grpSpPr>
        <a:xfrm>
          <a:off x="0" y="0"/>
          <a:ext cx="0" cy="0"/>
          <a:chOff x="0" y="0"/>
          <a:chExt cx="0" cy="0"/>
        </a:xfrm>
      </p:grpSpPr>
      <p:sp>
        <p:nvSpPr>
          <p:cNvPr id="1906" name="Google Shape;1906;g7c0cbb9786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7" name="Google Shape;1907;g7c0cbb9786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2"/>
        <p:cNvGrpSpPr/>
        <p:nvPr/>
      </p:nvGrpSpPr>
      <p:grpSpPr>
        <a:xfrm>
          <a:off x="0" y="0"/>
          <a:ext cx="0" cy="0"/>
          <a:chOff x="0" y="0"/>
          <a:chExt cx="0" cy="0"/>
        </a:xfrm>
      </p:grpSpPr>
      <p:sp>
        <p:nvSpPr>
          <p:cNvPr id="1913" name="Google Shape;1913;g7c0cbb9786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4" name="Google Shape;1914;g7c0cbb9786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8"/>
        <p:cNvGrpSpPr/>
        <p:nvPr/>
      </p:nvGrpSpPr>
      <p:grpSpPr>
        <a:xfrm>
          <a:off x="0" y="0"/>
          <a:ext cx="0" cy="0"/>
          <a:chOff x="0" y="0"/>
          <a:chExt cx="0" cy="0"/>
        </a:xfrm>
      </p:grpSpPr>
      <p:sp>
        <p:nvSpPr>
          <p:cNvPr id="1919" name="Google Shape;1919;g7c0cbb9786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0" name="Google Shape;1920;g7c0cbb9786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5"/>
        <p:cNvGrpSpPr/>
        <p:nvPr/>
      </p:nvGrpSpPr>
      <p:grpSpPr>
        <a:xfrm>
          <a:off x="0" y="0"/>
          <a:ext cx="0" cy="0"/>
          <a:chOff x="0" y="0"/>
          <a:chExt cx="0" cy="0"/>
        </a:xfrm>
      </p:grpSpPr>
      <p:sp>
        <p:nvSpPr>
          <p:cNvPr id="1926" name="Google Shape;1926;g7c0cbb9786_0_2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7" name="Google Shape;1927;g7c0cbb9786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4"/>
        <p:cNvGrpSpPr/>
        <p:nvPr/>
      </p:nvGrpSpPr>
      <p:grpSpPr>
        <a:xfrm>
          <a:off x="0" y="0"/>
          <a:ext cx="0" cy="0"/>
          <a:chOff x="0" y="0"/>
          <a:chExt cx="0" cy="0"/>
        </a:xfrm>
      </p:grpSpPr>
      <p:sp>
        <p:nvSpPr>
          <p:cNvPr id="1935" name="Google Shape;1935;g7c0cbb9786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6" name="Google Shape;1936;g7c0cbb9786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0"/>
        <p:cNvGrpSpPr/>
        <p:nvPr/>
      </p:nvGrpSpPr>
      <p:grpSpPr>
        <a:xfrm>
          <a:off x="0" y="0"/>
          <a:ext cx="0" cy="0"/>
          <a:chOff x="0" y="0"/>
          <a:chExt cx="0" cy="0"/>
        </a:xfrm>
      </p:grpSpPr>
      <p:sp>
        <p:nvSpPr>
          <p:cNvPr id="1941" name="Google Shape;1941;g7c0cbb9786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2" name="Google Shape;1942;g7c0cbb9786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7"/>
        <p:cNvGrpSpPr/>
        <p:nvPr/>
      </p:nvGrpSpPr>
      <p:grpSpPr>
        <a:xfrm>
          <a:off x="0" y="0"/>
          <a:ext cx="0" cy="0"/>
          <a:chOff x="0" y="0"/>
          <a:chExt cx="0" cy="0"/>
        </a:xfrm>
      </p:grpSpPr>
      <p:sp>
        <p:nvSpPr>
          <p:cNvPr id="1948" name="Google Shape;1948;g7c0cbb9786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9" name="Google Shape;1949;g7c0cbb9786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7"/>
        <p:cNvGrpSpPr/>
        <p:nvPr/>
      </p:nvGrpSpPr>
      <p:grpSpPr>
        <a:xfrm>
          <a:off x="0" y="0"/>
          <a:ext cx="0" cy="0"/>
          <a:chOff x="0" y="0"/>
          <a:chExt cx="0" cy="0"/>
        </a:xfrm>
      </p:grpSpPr>
      <p:sp>
        <p:nvSpPr>
          <p:cNvPr id="1958" name="Google Shape;1958;g7c0cbb9786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9" name="Google Shape;1959;g7c0cbb9786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3"/>
        <p:cNvGrpSpPr/>
        <p:nvPr/>
      </p:nvGrpSpPr>
      <p:grpSpPr>
        <a:xfrm>
          <a:off x="0" y="0"/>
          <a:ext cx="0" cy="0"/>
          <a:chOff x="0" y="0"/>
          <a:chExt cx="0" cy="0"/>
        </a:xfrm>
      </p:grpSpPr>
      <p:sp>
        <p:nvSpPr>
          <p:cNvPr id="1964" name="Google Shape;1964;g7c0cbb9786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5" name="Google Shape;1965;g7c0cbb9786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0"/>
        <p:cNvGrpSpPr/>
        <p:nvPr/>
      </p:nvGrpSpPr>
      <p:grpSpPr>
        <a:xfrm>
          <a:off x="0" y="0"/>
          <a:ext cx="0" cy="0"/>
          <a:chOff x="0" y="0"/>
          <a:chExt cx="0" cy="0"/>
        </a:xfrm>
      </p:grpSpPr>
      <p:sp>
        <p:nvSpPr>
          <p:cNvPr id="1971" name="Google Shape;1971;g7c0cbb9786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2" name="Google Shape;1972;g7c0cbb9786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6"/>
        <p:cNvGrpSpPr/>
        <p:nvPr/>
      </p:nvGrpSpPr>
      <p:grpSpPr>
        <a:xfrm>
          <a:off x="0" y="0"/>
          <a:ext cx="0" cy="0"/>
          <a:chOff x="0" y="0"/>
          <a:chExt cx="0" cy="0"/>
        </a:xfrm>
      </p:grpSpPr>
      <p:sp>
        <p:nvSpPr>
          <p:cNvPr id="1977" name="Google Shape;1977;g7c0cbb9786_0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8" name="Google Shape;1978;g7c0cbb9786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3"/>
        <p:cNvGrpSpPr/>
        <p:nvPr/>
      </p:nvGrpSpPr>
      <p:grpSpPr>
        <a:xfrm>
          <a:off x="0" y="0"/>
          <a:ext cx="0" cy="0"/>
          <a:chOff x="0" y="0"/>
          <a:chExt cx="0" cy="0"/>
        </a:xfrm>
      </p:grpSpPr>
      <p:sp>
        <p:nvSpPr>
          <p:cNvPr id="1984" name="Google Shape;1984;g7c0cbb9786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5" name="Google Shape;1985;g7c0cbb9786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2"/>
        <p:cNvGrpSpPr/>
        <p:nvPr/>
      </p:nvGrpSpPr>
      <p:grpSpPr>
        <a:xfrm>
          <a:off x="0" y="0"/>
          <a:ext cx="0" cy="0"/>
          <a:chOff x="0" y="0"/>
          <a:chExt cx="0" cy="0"/>
        </a:xfrm>
      </p:grpSpPr>
      <p:sp>
        <p:nvSpPr>
          <p:cNvPr id="1993" name="Google Shape;1993;g7c0cbb9786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4" name="Google Shape;1994;g7c0cbb9786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9"/>
        <p:cNvGrpSpPr/>
        <p:nvPr/>
      </p:nvGrpSpPr>
      <p:grpSpPr>
        <a:xfrm>
          <a:off x="0" y="0"/>
          <a:ext cx="0" cy="0"/>
          <a:chOff x="0" y="0"/>
          <a:chExt cx="0" cy="0"/>
        </a:xfrm>
      </p:grpSpPr>
      <p:sp>
        <p:nvSpPr>
          <p:cNvPr id="2000" name="Google Shape;2000;g7c0cbb9786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1" name="Google Shape;2001;g7c0cbb9786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6"/>
        <p:cNvGrpSpPr/>
        <p:nvPr/>
      </p:nvGrpSpPr>
      <p:grpSpPr>
        <a:xfrm>
          <a:off x="0" y="0"/>
          <a:ext cx="0" cy="0"/>
          <a:chOff x="0" y="0"/>
          <a:chExt cx="0" cy="0"/>
        </a:xfrm>
      </p:grpSpPr>
      <p:sp>
        <p:nvSpPr>
          <p:cNvPr id="2007" name="Google Shape;2007;g7c0cbb9786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8" name="Google Shape;2008;g7c0cbb9786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3"/>
        <p:cNvGrpSpPr/>
        <p:nvPr/>
      </p:nvGrpSpPr>
      <p:grpSpPr>
        <a:xfrm>
          <a:off x="0" y="0"/>
          <a:ext cx="0" cy="0"/>
          <a:chOff x="0" y="0"/>
          <a:chExt cx="0" cy="0"/>
        </a:xfrm>
      </p:grpSpPr>
      <p:sp>
        <p:nvSpPr>
          <p:cNvPr id="2014" name="Google Shape;2014;g7c0cbb9786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5" name="Google Shape;2015;g7c0cbb9786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1"/>
        <p:cNvGrpSpPr/>
        <p:nvPr/>
      </p:nvGrpSpPr>
      <p:grpSpPr>
        <a:xfrm>
          <a:off x="0" y="0"/>
          <a:ext cx="0" cy="0"/>
          <a:chOff x="0" y="0"/>
          <a:chExt cx="0" cy="0"/>
        </a:xfrm>
      </p:grpSpPr>
      <p:sp>
        <p:nvSpPr>
          <p:cNvPr id="2022" name="Google Shape;2022;g7c0cbb9786_0_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3" name="Google Shape;2023;g7c0cbb9786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7"/>
        <p:cNvGrpSpPr/>
        <p:nvPr/>
      </p:nvGrpSpPr>
      <p:grpSpPr>
        <a:xfrm>
          <a:off x="0" y="0"/>
          <a:ext cx="0" cy="0"/>
          <a:chOff x="0" y="0"/>
          <a:chExt cx="0" cy="0"/>
        </a:xfrm>
      </p:grpSpPr>
      <p:sp>
        <p:nvSpPr>
          <p:cNvPr id="2028" name="Google Shape;2028;g7c0cbb9786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9" name="Google Shape;2029;g7c0cbb9786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4"/>
        <p:cNvGrpSpPr/>
        <p:nvPr/>
      </p:nvGrpSpPr>
      <p:grpSpPr>
        <a:xfrm>
          <a:off x="0" y="0"/>
          <a:ext cx="0" cy="0"/>
          <a:chOff x="0" y="0"/>
          <a:chExt cx="0" cy="0"/>
        </a:xfrm>
      </p:grpSpPr>
      <p:sp>
        <p:nvSpPr>
          <p:cNvPr id="2035" name="Google Shape;2035;g7c0cbb9786_0_2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6" name="Google Shape;2036;g7c0cbb9786_0_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4"/>
        <p:cNvGrpSpPr/>
        <p:nvPr/>
      </p:nvGrpSpPr>
      <p:grpSpPr>
        <a:xfrm>
          <a:off x="0" y="0"/>
          <a:ext cx="0" cy="0"/>
          <a:chOff x="0" y="0"/>
          <a:chExt cx="0" cy="0"/>
        </a:xfrm>
      </p:grpSpPr>
      <p:sp>
        <p:nvSpPr>
          <p:cNvPr id="2045" name="Google Shape;2045;g7c0cbb9786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6" name="Google Shape;2046;g7c0cbb9786_0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1"/>
        <p:cNvGrpSpPr/>
        <p:nvPr/>
      </p:nvGrpSpPr>
      <p:grpSpPr>
        <a:xfrm>
          <a:off x="0" y="0"/>
          <a:ext cx="0" cy="0"/>
          <a:chOff x="0" y="0"/>
          <a:chExt cx="0" cy="0"/>
        </a:xfrm>
      </p:grpSpPr>
      <p:sp>
        <p:nvSpPr>
          <p:cNvPr id="2052" name="Google Shape;2052;g6d743a0313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3" name="Google Shape;2053;g6d743a0313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7"/>
        <p:cNvGrpSpPr/>
        <p:nvPr/>
      </p:nvGrpSpPr>
      <p:grpSpPr>
        <a:xfrm>
          <a:off x="0" y="0"/>
          <a:ext cx="0" cy="0"/>
          <a:chOff x="0" y="0"/>
          <a:chExt cx="0" cy="0"/>
        </a:xfrm>
      </p:grpSpPr>
      <p:sp>
        <p:nvSpPr>
          <p:cNvPr id="2058" name="Google Shape;2058;g6d743a0313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9" name="Google Shape;2059;g6d743a0313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4"/>
        <p:cNvGrpSpPr/>
        <p:nvPr/>
      </p:nvGrpSpPr>
      <p:grpSpPr>
        <a:xfrm>
          <a:off x="0" y="0"/>
          <a:ext cx="0" cy="0"/>
          <a:chOff x="0" y="0"/>
          <a:chExt cx="0" cy="0"/>
        </a:xfrm>
      </p:grpSpPr>
      <p:sp>
        <p:nvSpPr>
          <p:cNvPr id="2065" name="Google Shape;2065;g6d743a0313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6" name="Google Shape;2066;g6d743a0313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0"/>
        <p:cNvGrpSpPr/>
        <p:nvPr/>
      </p:nvGrpSpPr>
      <p:grpSpPr>
        <a:xfrm>
          <a:off x="0" y="0"/>
          <a:ext cx="0" cy="0"/>
          <a:chOff x="0" y="0"/>
          <a:chExt cx="0" cy="0"/>
        </a:xfrm>
      </p:grpSpPr>
      <p:sp>
        <p:nvSpPr>
          <p:cNvPr id="2071" name="Google Shape;2071;g6d743a0313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2" name="Google Shape;2072;g6d743a0313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7"/>
        <p:cNvGrpSpPr/>
        <p:nvPr/>
      </p:nvGrpSpPr>
      <p:grpSpPr>
        <a:xfrm>
          <a:off x="0" y="0"/>
          <a:ext cx="0" cy="0"/>
          <a:chOff x="0" y="0"/>
          <a:chExt cx="0" cy="0"/>
        </a:xfrm>
      </p:grpSpPr>
      <p:sp>
        <p:nvSpPr>
          <p:cNvPr id="2078" name="Google Shape;2078;g6d743a0313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9" name="Google Shape;2079;g6d743a0313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3"/>
        <p:cNvGrpSpPr/>
        <p:nvPr/>
      </p:nvGrpSpPr>
      <p:grpSpPr>
        <a:xfrm>
          <a:off x="0" y="0"/>
          <a:ext cx="0" cy="0"/>
          <a:chOff x="0" y="0"/>
          <a:chExt cx="0" cy="0"/>
        </a:xfrm>
      </p:grpSpPr>
      <p:sp>
        <p:nvSpPr>
          <p:cNvPr id="2084" name="Google Shape;2084;g6d743a0313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5" name="Google Shape;2085;g6d743a0313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0"/>
        <p:cNvGrpSpPr/>
        <p:nvPr/>
      </p:nvGrpSpPr>
      <p:grpSpPr>
        <a:xfrm>
          <a:off x="0" y="0"/>
          <a:ext cx="0" cy="0"/>
          <a:chOff x="0" y="0"/>
          <a:chExt cx="0" cy="0"/>
        </a:xfrm>
      </p:grpSpPr>
      <p:sp>
        <p:nvSpPr>
          <p:cNvPr id="2091" name="Google Shape;2091;g6d743a0313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2" name="Google Shape;2092;g6d743a0313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6"/>
        <p:cNvGrpSpPr/>
        <p:nvPr/>
      </p:nvGrpSpPr>
      <p:grpSpPr>
        <a:xfrm>
          <a:off x="0" y="0"/>
          <a:ext cx="0" cy="0"/>
          <a:chOff x="0" y="0"/>
          <a:chExt cx="0" cy="0"/>
        </a:xfrm>
      </p:grpSpPr>
      <p:sp>
        <p:nvSpPr>
          <p:cNvPr id="2097" name="Google Shape;2097;g6d743a0313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8" name="Google Shape;2098;g6d743a0313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3"/>
        <p:cNvGrpSpPr/>
        <p:nvPr/>
      </p:nvGrpSpPr>
      <p:grpSpPr>
        <a:xfrm>
          <a:off x="0" y="0"/>
          <a:ext cx="0" cy="0"/>
          <a:chOff x="0" y="0"/>
          <a:chExt cx="0" cy="0"/>
        </a:xfrm>
      </p:grpSpPr>
      <p:sp>
        <p:nvSpPr>
          <p:cNvPr id="2104" name="Google Shape;2104;g6d743a0313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5" name="Google Shape;2105;g6d743a0313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9"/>
        <p:cNvGrpSpPr/>
        <p:nvPr/>
      </p:nvGrpSpPr>
      <p:grpSpPr>
        <a:xfrm>
          <a:off x="0" y="0"/>
          <a:ext cx="0" cy="0"/>
          <a:chOff x="0" y="0"/>
          <a:chExt cx="0" cy="0"/>
        </a:xfrm>
      </p:grpSpPr>
      <p:sp>
        <p:nvSpPr>
          <p:cNvPr id="2110" name="Google Shape;2110;g6d743a0313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1" name="Google Shape;2111;g6d743a0313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6"/>
        <p:cNvGrpSpPr/>
        <p:nvPr/>
      </p:nvGrpSpPr>
      <p:grpSpPr>
        <a:xfrm>
          <a:off x="0" y="0"/>
          <a:ext cx="0" cy="0"/>
          <a:chOff x="0" y="0"/>
          <a:chExt cx="0" cy="0"/>
        </a:xfrm>
      </p:grpSpPr>
      <p:sp>
        <p:nvSpPr>
          <p:cNvPr id="2117" name="Google Shape;2117;g6d743a0313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8" name="Google Shape;2118;g6d743a0313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2"/>
        <p:cNvGrpSpPr/>
        <p:nvPr/>
      </p:nvGrpSpPr>
      <p:grpSpPr>
        <a:xfrm>
          <a:off x="0" y="0"/>
          <a:ext cx="0" cy="0"/>
          <a:chOff x="0" y="0"/>
          <a:chExt cx="0" cy="0"/>
        </a:xfrm>
      </p:grpSpPr>
      <p:sp>
        <p:nvSpPr>
          <p:cNvPr id="2123" name="Google Shape;2123;g6d743a0313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4" name="Google Shape;2124;g6d743a0313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9"/>
        <p:cNvGrpSpPr/>
        <p:nvPr/>
      </p:nvGrpSpPr>
      <p:grpSpPr>
        <a:xfrm>
          <a:off x="0" y="0"/>
          <a:ext cx="0" cy="0"/>
          <a:chOff x="0" y="0"/>
          <a:chExt cx="0" cy="0"/>
        </a:xfrm>
      </p:grpSpPr>
      <p:sp>
        <p:nvSpPr>
          <p:cNvPr id="2130" name="Google Shape;2130;g6d743a0313_0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1" name="Google Shape;2131;g6d743a0313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9"/>
        <p:cNvGrpSpPr/>
        <p:nvPr/>
      </p:nvGrpSpPr>
      <p:grpSpPr>
        <a:xfrm>
          <a:off x="0" y="0"/>
          <a:ext cx="0" cy="0"/>
          <a:chOff x="0" y="0"/>
          <a:chExt cx="0" cy="0"/>
        </a:xfrm>
      </p:grpSpPr>
      <p:sp>
        <p:nvSpPr>
          <p:cNvPr id="2140" name="Google Shape;2140;g6d743a0313_0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1" name="Google Shape;2141;g6d743a0313_0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5"/>
        <p:cNvGrpSpPr/>
        <p:nvPr/>
      </p:nvGrpSpPr>
      <p:grpSpPr>
        <a:xfrm>
          <a:off x="0" y="0"/>
          <a:ext cx="0" cy="0"/>
          <a:chOff x="0" y="0"/>
          <a:chExt cx="0" cy="0"/>
        </a:xfrm>
      </p:grpSpPr>
      <p:sp>
        <p:nvSpPr>
          <p:cNvPr id="2146" name="Google Shape;2146;g6d743a0313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7" name="Google Shape;2147;g6d743a0313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2"/>
        <p:cNvGrpSpPr/>
        <p:nvPr/>
      </p:nvGrpSpPr>
      <p:grpSpPr>
        <a:xfrm>
          <a:off x="0" y="0"/>
          <a:ext cx="0" cy="0"/>
          <a:chOff x="0" y="0"/>
          <a:chExt cx="0" cy="0"/>
        </a:xfrm>
      </p:grpSpPr>
      <p:sp>
        <p:nvSpPr>
          <p:cNvPr id="2153" name="Google Shape;2153;g6d743a0313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4" name="Google Shape;2154;g6d743a0313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8"/>
        <p:cNvGrpSpPr/>
        <p:nvPr/>
      </p:nvGrpSpPr>
      <p:grpSpPr>
        <a:xfrm>
          <a:off x="0" y="0"/>
          <a:ext cx="0" cy="0"/>
          <a:chOff x="0" y="0"/>
          <a:chExt cx="0" cy="0"/>
        </a:xfrm>
      </p:grpSpPr>
      <p:sp>
        <p:nvSpPr>
          <p:cNvPr id="2159" name="Google Shape;2159;g6d743a0313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0" name="Google Shape;2160;g6d743a0313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5"/>
        <p:cNvGrpSpPr/>
        <p:nvPr/>
      </p:nvGrpSpPr>
      <p:grpSpPr>
        <a:xfrm>
          <a:off x="0" y="0"/>
          <a:ext cx="0" cy="0"/>
          <a:chOff x="0" y="0"/>
          <a:chExt cx="0" cy="0"/>
        </a:xfrm>
      </p:grpSpPr>
      <p:sp>
        <p:nvSpPr>
          <p:cNvPr id="2166" name="Google Shape;2166;g6d743a0313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7" name="Google Shape;2167;g6d743a0313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6"/>
        <p:cNvGrpSpPr/>
        <p:nvPr/>
      </p:nvGrpSpPr>
      <p:grpSpPr>
        <a:xfrm>
          <a:off x="0" y="0"/>
          <a:ext cx="0" cy="0"/>
          <a:chOff x="0" y="0"/>
          <a:chExt cx="0" cy="0"/>
        </a:xfrm>
      </p:grpSpPr>
      <p:sp>
        <p:nvSpPr>
          <p:cNvPr id="2177" name="Google Shape;2177;g6d743a0313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8" name="Google Shape;2178;g6d743a0313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2"/>
        <p:cNvGrpSpPr/>
        <p:nvPr/>
      </p:nvGrpSpPr>
      <p:grpSpPr>
        <a:xfrm>
          <a:off x="0" y="0"/>
          <a:ext cx="0" cy="0"/>
          <a:chOff x="0" y="0"/>
          <a:chExt cx="0" cy="0"/>
        </a:xfrm>
      </p:grpSpPr>
      <p:sp>
        <p:nvSpPr>
          <p:cNvPr id="2183" name="Google Shape;2183;g6d743a0313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4" name="Google Shape;2184;g6d743a0313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9"/>
        <p:cNvGrpSpPr/>
        <p:nvPr/>
      </p:nvGrpSpPr>
      <p:grpSpPr>
        <a:xfrm>
          <a:off x="0" y="0"/>
          <a:ext cx="0" cy="0"/>
          <a:chOff x="0" y="0"/>
          <a:chExt cx="0" cy="0"/>
        </a:xfrm>
      </p:grpSpPr>
      <p:sp>
        <p:nvSpPr>
          <p:cNvPr id="2190" name="Google Shape;2190;g6d743a0313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1" name="Google Shape;2191;g6d743a0313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6"/>
        <p:cNvGrpSpPr/>
        <p:nvPr/>
      </p:nvGrpSpPr>
      <p:grpSpPr>
        <a:xfrm>
          <a:off x="0" y="0"/>
          <a:ext cx="0" cy="0"/>
          <a:chOff x="0" y="0"/>
          <a:chExt cx="0" cy="0"/>
        </a:xfrm>
      </p:grpSpPr>
      <p:sp>
        <p:nvSpPr>
          <p:cNvPr id="2197" name="Google Shape;2197;g6d743a0313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8" name="Google Shape;2198;g6d743a0313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2"/>
        <p:cNvGrpSpPr/>
        <p:nvPr/>
      </p:nvGrpSpPr>
      <p:grpSpPr>
        <a:xfrm>
          <a:off x="0" y="0"/>
          <a:ext cx="0" cy="0"/>
          <a:chOff x="0" y="0"/>
          <a:chExt cx="0" cy="0"/>
        </a:xfrm>
      </p:grpSpPr>
      <p:sp>
        <p:nvSpPr>
          <p:cNvPr id="2203" name="Google Shape;2203;g6d743a031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4" name="Google Shape;2204;g6d743a031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9"/>
        <p:cNvGrpSpPr/>
        <p:nvPr/>
      </p:nvGrpSpPr>
      <p:grpSpPr>
        <a:xfrm>
          <a:off x="0" y="0"/>
          <a:ext cx="0" cy="0"/>
          <a:chOff x="0" y="0"/>
          <a:chExt cx="0" cy="0"/>
        </a:xfrm>
      </p:grpSpPr>
      <p:sp>
        <p:nvSpPr>
          <p:cNvPr id="2210" name="Google Shape;2210;g6d743a0313_0_2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1" name="Google Shape;2211;g6d743a0313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9"/>
        <p:cNvGrpSpPr/>
        <p:nvPr/>
      </p:nvGrpSpPr>
      <p:grpSpPr>
        <a:xfrm>
          <a:off x="0" y="0"/>
          <a:ext cx="0" cy="0"/>
          <a:chOff x="0" y="0"/>
          <a:chExt cx="0" cy="0"/>
        </a:xfrm>
      </p:grpSpPr>
      <p:sp>
        <p:nvSpPr>
          <p:cNvPr id="2220" name="Google Shape;2220;g6d743a0313_0_2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1" name="Google Shape;2221;g6d743a0313_0_2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5"/>
        <p:cNvGrpSpPr/>
        <p:nvPr/>
      </p:nvGrpSpPr>
      <p:grpSpPr>
        <a:xfrm>
          <a:off x="0" y="0"/>
          <a:ext cx="0" cy="0"/>
          <a:chOff x="0" y="0"/>
          <a:chExt cx="0" cy="0"/>
        </a:xfrm>
      </p:grpSpPr>
      <p:sp>
        <p:nvSpPr>
          <p:cNvPr id="2226" name="Google Shape;2226;g6d743a0313_0_2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7" name="Google Shape;2227;g6d743a0313_0_2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2"/>
        <p:cNvGrpSpPr/>
        <p:nvPr/>
      </p:nvGrpSpPr>
      <p:grpSpPr>
        <a:xfrm>
          <a:off x="0" y="0"/>
          <a:ext cx="0" cy="0"/>
          <a:chOff x="0" y="0"/>
          <a:chExt cx="0" cy="0"/>
        </a:xfrm>
      </p:grpSpPr>
      <p:sp>
        <p:nvSpPr>
          <p:cNvPr id="2233" name="Google Shape;2233;g6d743a0313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4" name="Google Shape;2234;g6d743a0313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8"/>
        <p:cNvGrpSpPr/>
        <p:nvPr/>
      </p:nvGrpSpPr>
      <p:grpSpPr>
        <a:xfrm>
          <a:off x="0" y="0"/>
          <a:ext cx="0" cy="0"/>
          <a:chOff x="0" y="0"/>
          <a:chExt cx="0" cy="0"/>
        </a:xfrm>
      </p:grpSpPr>
      <p:sp>
        <p:nvSpPr>
          <p:cNvPr id="2239" name="Google Shape;2239;g6d743a0313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0" name="Google Shape;2240;g6d743a0313_0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5"/>
        <p:cNvGrpSpPr/>
        <p:nvPr/>
      </p:nvGrpSpPr>
      <p:grpSpPr>
        <a:xfrm>
          <a:off x="0" y="0"/>
          <a:ext cx="0" cy="0"/>
          <a:chOff x="0" y="0"/>
          <a:chExt cx="0" cy="0"/>
        </a:xfrm>
      </p:grpSpPr>
      <p:sp>
        <p:nvSpPr>
          <p:cNvPr id="2246" name="Google Shape;2246;g6d743a0313_0_2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7" name="Google Shape;2247;g6d743a0313_0_2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4"/>
        <p:cNvGrpSpPr/>
        <p:nvPr/>
      </p:nvGrpSpPr>
      <p:grpSpPr>
        <a:xfrm>
          <a:off x="0" y="0"/>
          <a:ext cx="0" cy="0"/>
          <a:chOff x="0" y="0"/>
          <a:chExt cx="0" cy="0"/>
        </a:xfrm>
      </p:grpSpPr>
      <p:sp>
        <p:nvSpPr>
          <p:cNvPr id="2255" name="Google Shape;2255;g6d743a0313_0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6" name="Google Shape;2256;g6d743a0313_0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0"/>
        <p:cNvGrpSpPr/>
        <p:nvPr/>
      </p:nvGrpSpPr>
      <p:grpSpPr>
        <a:xfrm>
          <a:off x="0" y="0"/>
          <a:ext cx="0" cy="0"/>
          <a:chOff x="0" y="0"/>
          <a:chExt cx="0" cy="0"/>
        </a:xfrm>
      </p:grpSpPr>
      <p:sp>
        <p:nvSpPr>
          <p:cNvPr id="2261" name="Google Shape;2261;g6d743a0313_0_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2" name="Google Shape;2262;g6d743a0313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4"/>
        <p:cNvGrpSpPr/>
        <p:nvPr/>
      </p:nvGrpSpPr>
      <p:grpSpPr>
        <a:xfrm>
          <a:off x="0" y="0"/>
          <a:ext cx="0" cy="0"/>
          <a:chOff x="0" y="0"/>
          <a:chExt cx="0" cy="0"/>
        </a:xfrm>
      </p:grpSpPr>
      <p:sp>
        <p:nvSpPr>
          <p:cNvPr id="2255" name="Google Shape;2255;g6d743a0313_0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6" name="Google Shape;2256;g6d743a0313_0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048199"/>
      </p:ext>
    </p:extLst>
  </p:cSld>
  <p:clrMapOvr>
    <a:masterClrMapping/>
  </p:clrMapOvr>
</p:notes>
</file>

<file path=ppt/notesSlides/notesSlide3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4"/>
        <p:cNvGrpSpPr/>
        <p:nvPr/>
      </p:nvGrpSpPr>
      <p:grpSpPr>
        <a:xfrm>
          <a:off x="0" y="0"/>
          <a:ext cx="0" cy="0"/>
          <a:chOff x="0" y="0"/>
          <a:chExt cx="0" cy="0"/>
        </a:xfrm>
      </p:grpSpPr>
      <p:sp>
        <p:nvSpPr>
          <p:cNvPr id="2255" name="Google Shape;2255;g6d743a0313_0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6" name="Google Shape;2256;g6d743a0313_0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033299"/>
      </p:ext>
    </p:extLst>
  </p:cSld>
  <p:clrMapOvr>
    <a:masterClrMapping/>
  </p:clrMapOvr>
</p:notes>
</file>

<file path=ppt/notesSlides/notesSlide3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4"/>
        <p:cNvGrpSpPr/>
        <p:nvPr/>
      </p:nvGrpSpPr>
      <p:grpSpPr>
        <a:xfrm>
          <a:off x="0" y="0"/>
          <a:ext cx="0" cy="0"/>
          <a:chOff x="0" y="0"/>
          <a:chExt cx="0" cy="0"/>
        </a:xfrm>
      </p:grpSpPr>
      <p:sp>
        <p:nvSpPr>
          <p:cNvPr id="2255" name="Google Shape;2255;g6d743a0313_0_3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6" name="Google Shape;2256;g6d743a0313_0_3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5473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g5fRkgL_T3Q"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En8MY4A3z4g"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OiCE_1qBd78"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hyperlink" Target="http://www.youtube.com/watch?v=O7UWUSwTDqM"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3XYBjbxx0ak"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6--RR-TwfSI"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www.youtube.com/watch?v=K6XFWwND1dg"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http://www.youtube.com/watch?v=pQSOZmGjfpQ"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3" Type="http://schemas.openxmlformats.org/officeDocument/2006/relationships/hyperlink" Target="http://www.youtube.com/watch?v=ta0mxNComV4"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hyperlink" Target="http://www.youtube.com/watch?v=sbewvwkQUeY"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video" Target="https://player.vimeo.com/video/1183605000?app_id=122963" TargetMode="External"/><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hyperlink" Target="http://www.youtube.com/watch?v=et33AaoZZCQ"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hyperlink" Target="http://www.youtube.com/watch?v=01gc6wTqUYA"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7.jpg"/></Relationships>
</file>

<file path=ppt/slides/_rels/slide28.xml.rels><?xml version="1.0" encoding="UTF-8" standalone="yes"?>
<Relationships xmlns="http://schemas.openxmlformats.org/package/2006/relationships"><Relationship Id="rId3" Type="http://schemas.openxmlformats.org/officeDocument/2006/relationships/hyperlink" Target="http://www.youtube.com/watch?v=-PwwhBPDEEk"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www.youtube.com/watch?v=ubVOwO5O6Dc"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30.jpg"/></Relationships>
</file>

<file path=ppt/slides/_rels/slide31.xml.rels><?xml version="1.0" encoding="UTF-8" standalone="yes"?>
<Relationships xmlns="http://schemas.openxmlformats.org/package/2006/relationships"><Relationship Id="rId3" Type="http://schemas.openxmlformats.org/officeDocument/2006/relationships/hyperlink" Target="http://www.youtube.com/watch?v=5ZqHsBNSpzc"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Cheese"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hyperlink" Target="https://en.wikipedia.org/wiki/Yoghurt"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www.youtube.com/watch?v=gUpXfG8C7So"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3.jpg"/></Relationships>
</file>

<file path=ppt/slides/_rels/slide34.xml.rels><?xml version="1.0" encoding="UTF-8" standalone="yes"?>
<Relationships xmlns="http://schemas.openxmlformats.org/package/2006/relationships"><Relationship Id="rId3" Type="http://schemas.openxmlformats.org/officeDocument/2006/relationships/hyperlink" Target="http://www.youtube.com/watch?v=jiI-u5FQpo0"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34.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www.youtube.com/watch?v=14gz_9VeOio"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35.jpg"/></Relationships>
</file>

<file path=ppt/slides/_rels/slide37.xml.rels><?xml version="1.0" encoding="UTF-8" standalone="yes"?>
<Relationships xmlns="http://schemas.openxmlformats.org/package/2006/relationships"><Relationship Id="rId3" Type="http://schemas.openxmlformats.org/officeDocument/2006/relationships/hyperlink" Target="https://www.google.com/search?client=firefox-b-d&amp;sa=X&amp;biw=1368&amp;bih=776&amp;q=Nadia+Lim&amp;stick=H4sIAAAAAAAAAOPgE-LVT9c3NEwqL8wti8-qUuLWz9U3MDQqMjKuTNNSz0620k8qLc7MSy0uhjPi8wtSixJLMvPzrNLyS_NSUosWsXL6JaZkJir4ZOYCABv-7rtTAAAA&amp;ved=2ahUKEwjYyez46IjmAhXFyDgGHQ1yAD4QmxMoATAlegQICxAN" TargetMode="External"/><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hyperlink" Target="https://www.google.com/search?client=firefox-b-d&amp;sa=X&amp;biw=1368&amp;bih=776&amp;q=Cecilia+Robinson&amp;stick=H4sIAAAAAAAAAOPgE-LVT9c3NEwqL8wti8-qUoJw0w1ykuPTq0y01LOTrfSTSosz81KLi-GM-PyC1KLEksz8PKu0_NK8lNSiRawCzqnJmTmZiQpB-UmZecX5eQDfEe6sXAAAAA&amp;ved=2ahUKEwjYyez46IjmAhXFyDgGHQ1yAD4QmxMoAzAlegQICxAP" TargetMode="External"/><Relationship Id="rId4" Type="http://schemas.openxmlformats.org/officeDocument/2006/relationships/hyperlink" Target="https://www.google.com/search?client=firefox-b-d&amp;sa=X&amp;biw=1368&amp;bih=776&amp;q=Theresa+Gattung&amp;stick=H4sIAAAAAAAAAOPgE-LVT9c3NEwqL8wti8-qUuLUz9U3SK40MKnQUs9OttJPKi3OzEstLoYz4vMLUosSSzLz86zS8kvzUlKLFrHyh2SkFqUWJyq4J5aUlOalAwDfxo-MVwAAAA&amp;ved=2ahUKEwjYyez46IjmAhXFyDgGHQ1yAD4QmxMoAjAlegQICxAO"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youtube.com/watch?v=zl6Abirx4FQ"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37.jpg"/></Relationships>
</file>

<file path=ppt/slides/_rels/slide39.xml.rels><?xml version="1.0" encoding="UTF-8" standalone="yes"?>
<Relationships xmlns="http://schemas.openxmlformats.org/package/2006/relationships"><Relationship Id="rId3" Type="http://schemas.openxmlformats.org/officeDocument/2006/relationships/hyperlink" Target="http://www.youtube.com/watch?v=yyjFkpIEW1c"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38.jpg"/></Relationships>
</file>

<file path=ppt/slides/_rels/slide40.xml.rels><?xml version="1.0" encoding="UTF-8" standalone="yes"?>
<Relationships xmlns="http://schemas.openxmlformats.org/package/2006/relationships"><Relationship Id="rId3" Type="http://schemas.openxmlformats.org/officeDocument/2006/relationships/hyperlink" Target="http://www.youtube.com/watch?v=8rstDESyMTQ"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39.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www.youtube.com/watch?v=4Y2D2KBBqVQ"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40.jpg"/></Relationships>
</file>

<file path=ppt/slides/_rels/slide44.xml.rels><?xml version="1.0" encoding="UTF-8" standalone="yes"?>
<Relationships xmlns="http://schemas.openxmlformats.org/package/2006/relationships"><Relationship Id="rId3" Type="http://schemas.openxmlformats.org/officeDocument/2006/relationships/hyperlink" Target="http://www.youtube.com/watch?v=GQdYuhyZzN4"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41.jp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46.xml.rels><?xml version="1.0" encoding="UTF-8" standalone="yes"?>
<Relationships xmlns="http://schemas.openxmlformats.org/package/2006/relationships"><Relationship Id="rId3" Type="http://schemas.openxmlformats.org/officeDocument/2006/relationships/hyperlink" Target="http://www.youtube.com/watch?v=UIMvrB2edqM"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44.jpg"/></Relationships>
</file>

<file path=ppt/slides/_rels/slide47.xml.rels><?xml version="1.0" encoding="UTF-8" standalone="yes"?>
<Relationships xmlns="http://schemas.openxmlformats.org/package/2006/relationships"><Relationship Id="rId3" Type="http://schemas.openxmlformats.org/officeDocument/2006/relationships/hyperlink" Target="http://www.youtube.com/watch?v=-Xpyo9oIeX0"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45.jpg"/></Relationships>
</file>

<file path=ppt/slides/_rels/slide48.xml.rels><?xml version="1.0" encoding="UTF-8" standalone="yes"?>
<Relationships xmlns="http://schemas.openxmlformats.org/package/2006/relationships"><Relationship Id="rId3" Type="http://schemas.openxmlformats.org/officeDocument/2006/relationships/hyperlink" Target="http://www.youtube.com/watch?v=3Q6aL7hDwrc"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46.jpg"/></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hyperlink" Target="http://www.youtube.com/watch?v=zfCRkEByctc"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49.jp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www.youtube.com/watch?v=BefPLu-v3y4"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50.jpg"/></Relationships>
</file>

<file path=ppt/slides/_rels/slide54.xml.rels><?xml version="1.0" encoding="UTF-8" standalone="yes"?>
<Relationships xmlns="http://schemas.openxmlformats.org/package/2006/relationships"><Relationship Id="rId3" Type="http://schemas.openxmlformats.org/officeDocument/2006/relationships/hyperlink" Target="http://www.youtube.com/watch?v=o88v5MLDZfs" TargetMode="External"/><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openxmlformats.org/officeDocument/2006/relationships/image" Target="../media/image51.jp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www.youtube.com/watch?v=C3cWOJXUDHw" TargetMode="External"/><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52.jpg"/></Relationships>
</file>

<file path=ppt/slides/_rels/slide57.xml.rels><?xml version="1.0" encoding="UTF-8" standalone="yes"?>
<Relationships xmlns="http://schemas.openxmlformats.org/package/2006/relationships"><Relationship Id="rId3" Type="http://schemas.openxmlformats.org/officeDocument/2006/relationships/hyperlink" Target="http://www.youtube.com/watch?v=rG2AiiTPyew" TargetMode="External"/><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53.jpg"/></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http://www.youtube.com/watch?v=zt4kBq6CE94" TargetMode="External"/><Relationship Id="rId2" Type="http://schemas.openxmlformats.org/officeDocument/2006/relationships/notesSlide" Target="../notesSlides/notesSlide58.xml"/><Relationship Id="rId1" Type="http://schemas.openxmlformats.org/officeDocument/2006/relationships/slideLayout" Target="../slideLayouts/slideLayout3.xml"/><Relationship Id="rId4" Type="http://schemas.openxmlformats.org/officeDocument/2006/relationships/image" Target="../media/image55.jpg"/></Relationships>
</file>

<file path=ppt/slides/_rels/slide60.xml.rels><?xml version="1.0" encoding="UTF-8" standalone="yes"?>
<Relationships xmlns="http://schemas.openxmlformats.org/package/2006/relationships"><Relationship Id="rId3" Type="http://schemas.openxmlformats.org/officeDocument/2006/relationships/hyperlink" Target="http://www.youtube.com/watch?v=7QCOb5fvcLc" TargetMode="External"/><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56.jpg"/></Relationships>
</file>

<file path=ppt/slides/_rels/slide61.xml.rels><?xml version="1.0" encoding="UTF-8" standalone="yes"?>
<Relationships xmlns="http://schemas.openxmlformats.org/package/2006/relationships"><Relationship Id="rId3" Type="http://schemas.openxmlformats.org/officeDocument/2006/relationships/hyperlink" Target="https://en.wikipedia.org/wiki/Asahi_Breweries"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62.xml.rels><?xml version="1.0" encoding="UTF-8" standalone="yes"?>
<Relationships xmlns="http://schemas.openxmlformats.org/package/2006/relationships"><Relationship Id="rId3" Type="http://schemas.openxmlformats.org/officeDocument/2006/relationships/hyperlink" Target="http://www.youtube.com/watch?v=DLu2Jk4muow" TargetMode="External"/><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58.jp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65.xml.rels><?xml version="1.0" encoding="UTF-8" standalone="yes"?>
<Relationships xmlns="http://schemas.openxmlformats.org/package/2006/relationships"><Relationship Id="rId3" Type="http://schemas.openxmlformats.org/officeDocument/2006/relationships/hyperlink" Target="http://www.youtube.com/watch?v=UG3N6QRbHyI" TargetMode="External"/><Relationship Id="rId2" Type="http://schemas.openxmlformats.org/officeDocument/2006/relationships/notesSlide" Target="../notesSlides/notesSlide64.xml"/><Relationship Id="rId1" Type="http://schemas.openxmlformats.org/officeDocument/2006/relationships/slideLayout" Target="../slideLayouts/slideLayout3.xml"/><Relationship Id="rId4" Type="http://schemas.openxmlformats.org/officeDocument/2006/relationships/image" Target="../media/image61.jpg"/></Relationships>
</file>

<file path=ppt/slides/_rels/slide66.xml.rels><?xml version="1.0" encoding="UTF-8" standalone="yes"?>
<Relationships xmlns="http://schemas.openxmlformats.org/package/2006/relationships"><Relationship Id="rId3" Type="http://schemas.openxmlformats.org/officeDocument/2006/relationships/hyperlink" Target="http://www.youtube.com/watch?v=QXv1Z3YDvrE" TargetMode="External"/><Relationship Id="rId2" Type="http://schemas.openxmlformats.org/officeDocument/2006/relationships/notesSlide" Target="../notesSlides/notesSlide65.xml"/><Relationship Id="rId1" Type="http://schemas.openxmlformats.org/officeDocument/2006/relationships/slideLayout" Target="../slideLayouts/slideLayout3.xml"/><Relationship Id="rId4" Type="http://schemas.openxmlformats.org/officeDocument/2006/relationships/image" Target="../media/image62.jpg"/></Relationships>
</file>

<file path=ppt/slides/_rels/slide6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hyperlink" Target="http://www.youtube.com/watch?v=G63Gk9BnpkU" TargetMode="External"/><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64.jpg"/></Relationships>
</file>

<file path=ppt/slides/_rels/slide69.xml.rels><?xml version="1.0" encoding="UTF-8" standalone="yes"?>
<Relationships xmlns="http://schemas.openxmlformats.org/package/2006/relationships"><Relationship Id="rId3" Type="http://schemas.openxmlformats.org/officeDocument/2006/relationships/hyperlink" Target="http://www.youtube.com/watch?v=jQtkh-lQp7Y" TargetMode="External"/><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image" Target="../media/image65.jpg"/></Relationships>
</file>

<file path=ppt/slides/_rels/slide70.xml.rels><?xml version="1.0" encoding="UTF-8" standalone="yes"?>
<Relationships xmlns="http://schemas.openxmlformats.org/package/2006/relationships"><Relationship Id="rId3" Type="http://schemas.openxmlformats.org/officeDocument/2006/relationships/hyperlink" Target="http://www.youtube.com/watch?v=ECAnGSQK4ko" TargetMode="External"/><Relationship Id="rId2" Type="http://schemas.openxmlformats.org/officeDocument/2006/relationships/notesSlide" Target="../notesSlides/notesSlide69.xml"/><Relationship Id="rId1" Type="http://schemas.openxmlformats.org/officeDocument/2006/relationships/slideLayout" Target="../slideLayouts/slideLayout3.xml"/><Relationship Id="rId4" Type="http://schemas.openxmlformats.org/officeDocument/2006/relationships/image" Target="../media/image66.jpg"/></Relationships>
</file>

<file path=ppt/slides/_rels/slide71.xml.rels><?xml version="1.0" encoding="UTF-8" standalone="yes"?>
<Relationships xmlns="http://schemas.openxmlformats.org/package/2006/relationships"><Relationship Id="rId3" Type="http://schemas.openxmlformats.org/officeDocument/2006/relationships/hyperlink" Target="http://www.youtube.com/watch?v=h-Lx2ihpGbc" TargetMode="External"/><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image" Target="../media/image67.jp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hyperlink" Target="http://www.youtube.com/watch?v=GSr2lbutlSw" TargetMode="External"/><Relationship Id="rId2" Type="http://schemas.openxmlformats.org/officeDocument/2006/relationships/notesSlide" Target="../notesSlides/notesSlide72.xml"/><Relationship Id="rId1" Type="http://schemas.openxmlformats.org/officeDocument/2006/relationships/slideLayout" Target="../slideLayouts/slideLayout3.xml"/><Relationship Id="rId4" Type="http://schemas.openxmlformats.org/officeDocument/2006/relationships/image" Target="../media/image68.jp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3.xml"/><Relationship Id="rId1" Type="http://schemas.openxmlformats.org/officeDocument/2006/relationships/video" Target="https://www.youtube.com/embed/k2ewLCaWdW4?feature=oembed" TargetMode="External"/><Relationship Id="rId4" Type="http://schemas.openxmlformats.org/officeDocument/2006/relationships/image" Target="../media/image69.jpeg"/></Relationships>
</file>

<file path=ppt/slides/_rels/slide75.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74.xml"/><Relationship Id="rId1" Type="http://schemas.openxmlformats.org/officeDocument/2006/relationships/slideLayout" Target="../slideLayouts/slideLayout3.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7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hyperlink" Target="http://www.youtube.com/watch?v=xRMVafD1Jmk" TargetMode="External"/><Relationship Id="rId2" Type="http://schemas.openxmlformats.org/officeDocument/2006/relationships/notesSlide" Target="../notesSlides/notesSlide77.xml"/><Relationship Id="rId1" Type="http://schemas.openxmlformats.org/officeDocument/2006/relationships/slideLayout" Target="../slideLayouts/slideLayout3.xml"/><Relationship Id="rId4" Type="http://schemas.openxmlformats.org/officeDocument/2006/relationships/image" Target="../media/image76.jpg"/></Relationships>
</file>

<file path=ppt/slides/_rels/slide79.xml.rels><?xml version="1.0" encoding="UTF-8" standalone="yes"?>
<Relationships xmlns="http://schemas.openxmlformats.org/package/2006/relationships"><Relationship Id="rId3" Type="http://schemas.openxmlformats.org/officeDocument/2006/relationships/hyperlink" Target="http://www.youtube.com/watch?v=js1xDiBPCYI" TargetMode="External"/><Relationship Id="rId2" Type="http://schemas.openxmlformats.org/officeDocument/2006/relationships/notesSlide" Target="../notesSlides/notesSlide78.xml"/><Relationship Id="rId1" Type="http://schemas.openxmlformats.org/officeDocument/2006/relationships/slideLayout" Target="../slideLayouts/slideLayout3.xml"/><Relationship Id="rId4" Type="http://schemas.openxmlformats.org/officeDocument/2006/relationships/image" Target="../media/image77.jpg"/></Relationships>
</file>

<file path=ppt/slides/_rels/slide8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9.xml"/><Relationship Id="rId1" Type="http://schemas.openxmlformats.org/officeDocument/2006/relationships/slideLayout" Target="../slideLayouts/slideLayout3.xml"/><Relationship Id="rId5" Type="http://schemas.openxmlformats.org/officeDocument/2006/relationships/image" Target="../media/image80.png"/><Relationship Id="rId4" Type="http://schemas.openxmlformats.org/officeDocument/2006/relationships/image" Target="../media/image79.png"/></Relationships>
</file>

<file path=ppt/slides/_rels/slide8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hyperlink" Target="https://en.wikipedia.org/wiki/Wool" TargetMode="External"/><Relationship Id="rId2" Type="http://schemas.openxmlformats.org/officeDocument/2006/relationships/notesSlide" Target="../notesSlides/notesSlide81.xml"/><Relationship Id="rId1" Type="http://schemas.openxmlformats.org/officeDocument/2006/relationships/slideLayout" Target="../slideLayouts/slideLayout3.xml"/><Relationship Id="rId4" Type="http://schemas.openxmlformats.org/officeDocument/2006/relationships/image" Target="../media/image82.png"/></Relationships>
</file>

<file path=ppt/slides/_rels/slide83.xml.rels><?xml version="1.0" encoding="UTF-8" standalone="yes"?>
<Relationships xmlns="http://schemas.openxmlformats.org/package/2006/relationships"><Relationship Id="rId3" Type="http://schemas.openxmlformats.org/officeDocument/2006/relationships/hyperlink" Target="http://www.youtube.com/watch?v=dMCqgvD0rvc" TargetMode="External"/><Relationship Id="rId2" Type="http://schemas.openxmlformats.org/officeDocument/2006/relationships/notesSlide" Target="../notesSlides/notesSlide82.xml"/><Relationship Id="rId1" Type="http://schemas.openxmlformats.org/officeDocument/2006/relationships/slideLayout" Target="../slideLayouts/slideLayout3.xml"/><Relationship Id="rId4" Type="http://schemas.openxmlformats.org/officeDocument/2006/relationships/image" Target="../media/image83.jpg"/></Relationships>
</file>

<file path=ppt/slides/_rels/slide84.xml.rels><?xml version="1.0" encoding="UTF-8" standalone="yes"?>
<Relationships xmlns="http://schemas.openxmlformats.org/package/2006/relationships"><Relationship Id="rId3" Type="http://schemas.openxmlformats.org/officeDocument/2006/relationships/hyperlink" Target="http://www.youtube.com/watch?v=jlB31fZ24u0" TargetMode="External"/><Relationship Id="rId2" Type="http://schemas.openxmlformats.org/officeDocument/2006/relationships/notesSlide" Target="../notesSlides/notesSlide83.xml"/><Relationship Id="rId1" Type="http://schemas.openxmlformats.org/officeDocument/2006/relationships/slideLayout" Target="../slideLayouts/slideLayout3.xml"/><Relationship Id="rId4" Type="http://schemas.openxmlformats.org/officeDocument/2006/relationships/image" Target="../media/image84.jpg"/></Relationships>
</file>

<file path=ppt/slides/_rels/slide85.xml.rels><?xml version="1.0" encoding="UTF-8" standalone="yes"?>
<Relationships xmlns="http://schemas.openxmlformats.org/package/2006/relationships"><Relationship Id="rId3" Type="http://schemas.openxmlformats.org/officeDocument/2006/relationships/hyperlink" Target="http://www.youtube.com/watch?v=SzFMCnNH4QE" TargetMode="External"/><Relationship Id="rId2" Type="http://schemas.openxmlformats.org/officeDocument/2006/relationships/notesSlide" Target="../notesSlides/notesSlide84.xml"/><Relationship Id="rId1" Type="http://schemas.openxmlformats.org/officeDocument/2006/relationships/slideLayout" Target="../slideLayouts/slideLayout3.xml"/><Relationship Id="rId4" Type="http://schemas.openxmlformats.org/officeDocument/2006/relationships/image" Target="../media/image85.jp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7.xml"/><Relationship Id="rId1" Type="http://schemas.openxmlformats.org/officeDocument/2006/relationships/slideLayout" Target="../slideLayouts/slideLayout3.xml"/><Relationship Id="rId4" Type="http://schemas.openxmlformats.org/officeDocument/2006/relationships/image" Target="../media/image88.png"/></Relationships>
</file>

<file path=ppt/slides/_rels/slide89.xml.rels><?xml version="1.0" encoding="UTF-8" standalone="yes"?>
<Relationships xmlns="http://schemas.openxmlformats.org/package/2006/relationships"><Relationship Id="rId3" Type="http://schemas.openxmlformats.org/officeDocument/2006/relationships/hyperlink" Target="http://www.youtube.com/watch?v=shuH-aNyiKY" TargetMode="External"/><Relationship Id="rId2" Type="http://schemas.openxmlformats.org/officeDocument/2006/relationships/notesSlide" Target="../notesSlides/notesSlide88.xml"/><Relationship Id="rId1" Type="http://schemas.openxmlformats.org/officeDocument/2006/relationships/slideLayout" Target="../slideLayouts/slideLayout3.xml"/><Relationship Id="rId4" Type="http://schemas.openxmlformats.org/officeDocument/2006/relationships/image" Target="../media/image89.jpg"/></Relationships>
</file>

<file path=ppt/slides/_rels/slide90.xml.rels><?xml version="1.0" encoding="UTF-8" standalone="yes"?>
<Relationships xmlns="http://schemas.openxmlformats.org/package/2006/relationships"><Relationship Id="rId3" Type="http://schemas.openxmlformats.org/officeDocument/2006/relationships/hyperlink" Target="http://www.youtube.com/watch?v=e1KJmpvc708" TargetMode="External"/><Relationship Id="rId2" Type="http://schemas.openxmlformats.org/officeDocument/2006/relationships/notesSlide" Target="../notesSlides/notesSlide89.xml"/><Relationship Id="rId1" Type="http://schemas.openxmlformats.org/officeDocument/2006/relationships/slideLayout" Target="../slideLayouts/slideLayout3.xml"/><Relationship Id="rId4" Type="http://schemas.openxmlformats.org/officeDocument/2006/relationships/image" Target="../media/image90.jpg"/></Relationships>
</file>

<file path=ppt/slides/_rels/slide9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hyperlink" Target="https://www.youtube.com/watch?v=Sb8PTWKCcEk" TargetMode="External"/><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image" Target="../media/image92.jp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hyperlink" Target="http://www.youtube.com/watch?v=2xqmrXElHwY" TargetMode="External"/><Relationship Id="rId2" Type="http://schemas.openxmlformats.org/officeDocument/2006/relationships/notesSlide" Target="../notesSlides/notesSlide93.xml"/><Relationship Id="rId1" Type="http://schemas.openxmlformats.org/officeDocument/2006/relationships/slideLayout" Target="../slideLayouts/slideLayout3.xml"/><Relationship Id="rId4" Type="http://schemas.openxmlformats.org/officeDocument/2006/relationships/image" Target="../media/image93.jpg"/></Relationships>
</file>

<file path=ppt/slides/_rels/slide9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4.xml"/><Relationship Id="rId1" Type="http://schemas.openxmlformats.org/officeDocument/2006/relationships/slideLayout" Target="../slideLayouts/slideLayout3.xml"/><Relationship Id="rId4" Type="http://schemas.openxmlformats.org/officeDocument/2006/relationships/image" Target="../media/image95.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hyperlink" Target="http://www.youtube.com/watch?v=5WlQHwF5_5c" TargetMode="External"/><Relationship Id="rId2" Type="http://schemas.openxmlformats.org/officeDocument/2006/relationships/notesSlide" Target="../notesSlides/notesSlide96.xml"/><Relationship Id="rId1" Type="http://schemas.openxmlformats.org/officeDocument/2006/relationships/slideLayout" Target="../slideLayouts/slideLayout3.xml"/><Relationship Id="rId4" Type="http://schemas.openxmlformats.org/officeDocument/2006/relationships/image" Target="../media/image96.jpg"/></Relationships>
</file>

<file path=ppt/slides/_rels/slide9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97.xml"/><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99.xml"/><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hyperlink" Target="http://www.youtube.com/watch?v=SoXfQD9ol6A" TargetMode="External"/><Relationship Id="rId2" Type="http://schemas.openxmlformats.org/officeDocument/2006/relationships/notesSlide" Target="../notesSlides/notesSlide100.xml"/><Relationship Id="rId1" Type="http://schemas.openxmlformats.org/officeDocument/2006/relationships/slideLayout" Target="../slideLayouts/slideLayout3.xml"/><Relationship Id="rId4" Type="http://schemas.openxmlformats.org/officeDocument/2006/relationships/image" Target="../media/image99.jpg"/></Relationships>
</file>

<file path=ppt/slides/_rels/slide102.xml.rels><?xml version="1.0" encoding="UTF-8" standalone="yes"?>
<Relationships xmlns="http://schemas.openxmlformats.org/package/2006/relationships"><Relationship Id="rId3" Type="http://schemas.openxmlformats.org/officeDocument/2006/relationships/hyperlink" Target="http://www.youtube.com/watch?v=h5vuNw-xc1c" TargetMode="External"/><Relationship Id="rId2" Type="http://schemas.openxmlformats.org/officeDocument/2006/relationships/notesSlide" Target="../notesSlides/notesSlide101.xml"/><Relationship Id="rId1" Type="http://schemas.openxmlformats.org/officeDocument/2006/relationships/slideLayout" Target="../slideLayouts/slideLayout3.xml"/><Relationship Id="rId4" Type="http://schemas.openxmlformats.org/officeDocument/2006/relationships/image" Target="../media/image100.jpg"/></Relationships>
</file>

<file path=ppt/slides/_rels/slide103.xml.rels><?xml version="1.0" encoding="UTF-8" standalone="yes"?>
<Relationships xmlns="http://schemas.openxmlformats.org/package/2006/relationships"><Relationship Id="rId3" Type="http://schemas.openxmlformats.org/officeDocument/2006/relationships/hyperlink" Target="http://www.youtube.com/watch?v=SV_VGcenaZM" TargetMode="External"/><Relationship Id="rId2" Type="http://schemas.openxmlformats.org/officeDocument/2006/relationships/notesSlide" Target="../notesSlides/notesSlide102.xml"/><Relationship Id="rId1" Type="http://schemas.openxmlformats.org/officeDocument/2006/relationships/slideLayout" Target="../slideLayouts/slideLayout3.xml"/><Relationship Id="rId4" Type="http://schemas.openxmlformats.org/officeDocument/2006/relationships/image" Target="../media/image101.jpg"/></Relationships>
</file>

<file path=ppt/slides/_rels/slide10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3.xml"/><Relationship Id="rId1" Type="http://schemas.openxmlformats.org/officeDocument/2006/relationships/slideLayout" Target="../slideLayouts/slideLayout3.xml"/><Relationship Id="rId5" Type="http://schemas.openxmlformats.org/officeDocument/2006/relationships/image" Target="../media/image104.png"/><Relationship Id="rId4" Type="http://schemas.openxmlformats.org/officeDocument/2006/relationships/image" Target="../media/image103.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3" Type="http://schemas.openxmlformats.org/officeDocument/2006/relationships/hyperlink" Target="http://www.youtube.com/watch?v=e3ZHwd-LOO8" TargetMode="External"/><Relationship Id="rId2" Type="http://schemas.openxmlformats.org/officeDocument/2006/relationships/notesSlide" Target="../notesSlides/notesSlide105.xml"/><Relationship Id="rId1" Type="http://schemas.openxmlformats.org/officeDocument/2006/relationships/slideLayout" Target="../slideLayouts/slideLayout3.xml"/><Relationship Id="rId4" Type="http://schemas.openxmlformats.org/officeDocument/2006/relationships/image" Target="../media/image105.jp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hyperlink" Target="https://www.youtube.com/watch?v=LMbZdz46M3I" TargetMode="External"/><Relationship Id="rId2" Type="http://schemas.openxmlformats.org/officeDocument/2006/relationships/notesSlide" Target="../notesSlides/notesSlide107.xml"/><Relationship Id="rId1" Type="http://schemas.openxmlformats.org/officeDocument/2006/relationships/slideLayout" Target="../slideLayouts/slideLayout3.xml"/><Relationship Id="rId4" Type="http://schemas.openxmlformats.org/officeDocument/2006/relationships/image" Target="../media/image106.jp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3" Type="http://schemas.openxmlformats.org/officeDocument/2006/relationships/hyperlink" Target="http://www.youtube.com/watch?v=GJ2Bfa_KLBU" TargetMode="External"/><Relationship Id="rId2" Type="http://schemas.openxmlformats.org/officeDocument/2006/relationships/notesSlide" Target="../notesSlides/notesSlide109.xml"/><Relationship Id="rId1" Type="http://schemas.openxmlformats.org/officeDocument/2006/relationships/slideLayout" Target="../slideLayouts/slideLayout3.xml"/><Relationship Id="rId4" Type="http://schemas.openxmlformats.org/officeDocument/2006/relationships/image" Target="../media/image107.jpg"/></Relationships>
</file>

<file path=ppt/slides/_rels/slide11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3" Type="http://schemas.openxmlformats.org/officeDocument/2006/relationships/hyperlink" Target="http://www.youtube.com/watch?v=cACzSaqGpOw" TargetMode="External"/><Relationship Id="rId2" Type="http://schemas.openxmlformats.org/officeDocument/2006/relationships/notesSlide" Target="../notesSlides/notesSlide111.xml"/><Relationship Id="rId1" Type="http://schemas.openxmlformats.org/officeDocument/2006/relationships/slideLayout" Target="../slideLayouts/slideLayout3.xml"/><Relationship Id="rId4" Type="http://schemas.openxmlformats.org/officeDocument/2006/relationships/image" Target="../media/image109.jpg"/></Relationships>
</file>

<file path=ppt/slides/_rels/slide113.xml.rels><?xml version="1.0" encoding="UTF-8" standalone="yes"?>
<Relationships xmlns="http://schemas.openxmlformats.org/package/2006/relationships"><Relationship Id="rId3" Type="http://schemas.openxmlformats.org/officeDocument/2006/relationships/hyperlink" Target="http://www.youtube.com/watch?v=5Rm8d60z3H4" TargetMode="External"/><Relationship Id="rId2" Type="http://schemas.openxmlformats.org/officeDocument/2006/relationships/notesSlide" Target="../notesSlides/notesSlide112.xml"/><Relationship Id="rId1" Type="http://schemas.openxmlformats.org/officeDocument/2006/relationships/slideLayout" Target="../slideLayouts/slideLayout3.xml"/><Relationship Id="rId4" Type="http://schemas.openxmlformats.org/officeDocument/2006/relationships/image" Target="../media/image110.jpg"/></Relationships>
</file>

<file path=ppt/slides/_rels/slide114.xml.rels><?xml version="1.0" encoding="UTF-8" standalone="yes"?>
<Relationships xmlns="http://schemas.openxmlformats.org/package/2006/relationships"><Relationship Id="rId3" Type="http://schemas.openxmlformats.org/officeDocument/2006/relationships/hyperlink" Target="http://www.youtube.com/watch?v=_xodf7-wSzw" TargetMode="External"/><Relationship Id="rId2" Type="http://schemas.openxmlformats.org/officeDocument/2006/relationships/notesSlide" Target="../notesSlides/notesSlide113.xml"/><Relationship Id="rId1" Type="http://schemas.openxmlformats.org/officeDocument/2006/relationships/slideLayout" Target="../slideLayouts/slideLayout3.xml"/><Relationship Id="rId4" Type="http://schemas.openxmlformats.org/officeDocument/2006/relationships/image" Target="../media/image111.jpg"/></Relationships>
</file>

<file path=ppt/slides/_rels/slide11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3" Type="http://schemas.openxmlformats.org/officeDocument/2006/relationships/hyperlink" Target="http://www.youtube.com/watch?v=WqF63Xd-J4I" TargetMode="External"/><Relationship Id="rId2" Type="http://schemas.openxmlformats.org/officeDocument/2006/relationships/notesSlide" Target="../notesSlides/notesSlide115.xml"/><Relationship Id="rId1" Type="http://schemas.openxmlformats.org/officeDocument/2006/relationships/slideLayout" Target="../slideLayouts/slideLayout3.xml"/><Relationship Id="rId4" Type="http://schemas.openxmlformats.org/officeDocument/2006/relationships/image" Target="../media/image113.jpg"/></Relationships>
</file>

<file path=ppt/slides/_rels/slide11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3" Type="http://schemas.openxmlformats.org/officeDocument/2006/relationships/hyperlink" Target="http://www.youtube.com/watch?v=McK3UPjmsmg" TargetMode="External"/><Relationship Id="rId2" Type="http://schemas.openxmlformats.org/officeDocument/2006/relationships/notesSlide" Target="../notesSlides/notesSlide118.xml"/><Relationship Id="rId1" Type="http://schemas.openxmlformats.org/officeDocument/2006/relationships/slideLayout" Target="../slideLayouts/slideLayout3.xml"/><Relationship Id="rId4" Type="http://schemas.openxmlformats.org/officeDocument/2006/relationships/image" Target="../media/image116.jpg"/></Relationships>
</file>

<file path=ppt/slides/_rels/slide120.xml.rels><?xml version="1.0" encoding="UTF-8" standalone="yes"?>
<Relationships xmlns="http://schemas.openxmlformats.org/package/2006/relationships"><Relationship Id="rId3" Type="http://schemas.openxmlformats.org/officeDocument/2006/relationships/hyperlink" Target="http://www.youtube.com/watch?v=jOyei-UMvgo" TargetMode="External"/><Relationship Id="rId2" Type="http://schemas.openxmlformats.org/officeDocument/2006/relationships/notesSlide" Target="../notesSlides/notesSlide119.xml"/><Relationship Id="rId1" Type="http://schemas.openxmlformats.org/officeDocument/2006/relationships/slideLayout" Target="../slideLayouts/slideLayout3.xml"/><Relationship Id="rId4" Type="http://schemas.openxmlformats.org/officeDocument/2006/relationships/image" Target="../media/image117.jpg"/></Relationships>
</file>

<file path=ppt/slides/_rels/slide121.xml.rels><?xml version="1.0" encoding="UTF-8" standalone="yes"?>
<Relationships xmlns="http://schemas.openxmlformats.org/package/2006/relationships"><Relationship Id="rId3" Type="http://schemas.openxmlformats.org/officeDocument/2006/relationships/hyperlink" Target="https://en.wikipedia.org/wiki/New_Zealand_Exchange" TargetMode="External"/><Relationship Id="rId2" Type="http://schemas.openxmlformats.org/officeDocument/2006/relationships/notesSlide" Target="../notesSlides/notesSlide120.xml"/><Relationship Id="rId1" Type="http://schemas.openxmlformats.org/officeDocument/2006/relationships/slideLayout" Target="../slideLayouts/slideLayout3.xml"/><Relationship Id="rId4" Type="http://schemas.openxmlformats.org/officeDocument/2006/relationships/image" Target="../media/image118.png"/></Relationships>
</file>

<file path=ppt/slides/_rels/slide122.xml.rels><?xml version="1.0" encoding="UTF-8" standalone="yes"?>
<Relationships xmlns="http://schemas.openxmlformats.org/package/2006/relationships"><Relationship Id="rId3" Type="http://schemas.openxmlformats.org/officeDocument/2006/relationships/hyperlink" Target="http://www.youtube.com/watch?v=tBlGMHsh4wU" TargetMode="External"/><Relationship Id="rId2" Type="http://schemas.openxmlformats.org/officeDocument/2006/relationships/notesSlide" Target="../notesSlides/notesSlide121.xml"/><Relationship Id="rId1" Type="http://schemas.openxmlformats.org/officeDocument/2006/relationships/slideLayout" Target="../slideLayouts/slideLayout3.xml"/><Relationship Id="rId4" Type="http://schemas.openxmlformats.org/officeDocument/2006/relationships/image" Target="../media/image119.jpg"/></Relationships>
</file>

<file path=ppt/slides/_rels/slide12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22.xml"/><Relationship Id="rId1" Type="http://schemas.openxmlformats.org/officeDocument/2006/relationships/slideLayout" Target="../slideLayouts/slideLayout3.xml"/><Relationship Id="rId4" Type="http://schemas.openxmlformats.org/officeDocument/2006/relationships/image" Target="../media/image121.png"/></Relationships>
</file>

<file path=ppt/slides/_rels/slide124.xml.rels><?xml version="1.0" encoding="UTF-8" standalone="yes"?>
<Relationships xmlns="http://schemas.openxmlformats.org/package/2006/relationships"><Relationship Id="rId3" Type="http://schemas.openxmlformats.org/officeDocument/2006/relationships/hyperlink" Target="http://www.youtube.com/watch?v=C592OjBBnvg" TargetMode="External"/><Relationship Id="rId2" Type="http://schemas.openxmlformats.org/officeDocument/2006/relationships/notesSlide" Target="../notesSlides/notesSlide123.xml"/><Relationship Id="rId1" Type="http://schemas.openxmlformats.org/officeDocument/2006/relationships/slideLayout" Target="../slideLayouts/slideLayout3.xml"/><Relationship Id="rId4" Type="http://schemas.openxmlformats.org/officeDocument/2006/relationships/image" Target="../media/image122.jpg"/></Relationships>
</file>

<file path=ppt/slides/_rels/slide125.xml.rels><?xml version="1.0" encoding="UTF-8" standalone="yes"?>
<Relationships xmlns="http://schemas.openxmlformats.org/package/2006/relationships"><Relationship Id="rId3" Type="http://schemas.openxmlformats.org/officeDocument/2006/relationships/hyperlink" Target="https://www.whitestonecheese.com/products/guided-tour-cheese-tasting" TargetMode="External"/><Relationship Id="rId2" Type="http://schemas.openxmlformats.org/officeDocument/2006/relationships/notesSlide" Target="../notesSlides/notesSlide124.xml"/><Relationship Id="rId1" Type="http://schemas.openxmlformats.org/officeDocument/2006/relationships/slideLayout" Target="../slideLayouts/slideLayout3.xml"/><Relationship Id="rId4" Type="http://schemas.openxmlformats.org/officeDocument/2006/relationships/image" Target="../media/image123.png"/></Relationships>
</file>

<file path=ppt/slides/_rels/slide126.xml.rels><?xml version="1.0" encoding="UTF-8" standalone="yes"?>
<Relationships xmlns="http://schemas.openxmlformats.org/package/2006/relationships"><Relationship Id="rId3" Type="http://schemas.openxmlformats.org/officeDocument/2006/relationships/hyperlink" Target="http://www.youtube.com/watch?v=fVrRzUhimi8" TargetMode="External"/><Relationship Id="rId2" Type="http://schemas.openxmlformats.org/officeDocument/2006/relationships/notesSlide" Target="../notesSlides/notesSlide125.xml"/><Relationship Id="rId1" Type="http://schemas.openxmlformats.org/officeDocument/2006/relationships/slideLayout" Target="../slideLayouts/slideLayout3.xml"/><Relationship Id="rId4" Type="http://schemas.openxmlformats.org/officeDocument/2006/relationships/image" Target="../media/image124.jpg"/></Relationships>
</file>

<file path=ppt/slides/_rels/slide12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26.xml"/><Relationship Id="rId1" Type="http://schemas.openxmlformats.org/officeDocument/2006/relationships/slideLayout" Target="../slideLayouts/slideLayout3.xml"/><Relationship Id="rId5" Type="http://schemas.openxmlformats.org/officeDocument/2006/relationships/image" Target="../media/image127.png"/><Relationship Id="rId4" Type="http://schemas.openxmlformats.org/officeDocument/2006/relationships/image" Target="../media/image126.png"/></Relationships>
</file>

<file path=ppt/slides/_rels/slide12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3" Type="http://schemas.openxmlformats.org/officeDocument/2006/relationships/hyperlink" Target="http://www.youtube.com/watch?v=En3u1PaE1jk" TargetMode="External"/><Relationship Id="rId2" Type="http://schemas.openxmlformats.org/officeDocument/2006/relationships/notesSlide" Target="../notesSlides/notesSlide128.xml"/><Relationship Id="rId1" Type="http://schemas.openxmlformats.org/officeDocument/2006/relationships/slideLayout" Target="../slideLayouts/slideLayout3.xml"/><Relationship Id="rId4" Type="http://schemas.openxmlformats.org/officeDocument/2006/relationships/image" Target="../media/image129.jpg"/></Relationships>
</file>

<file path=ppt/slides/_rels/slide13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29.xml"/><Relationship Id="rId1" Type="http://schemas.openxmlformats.org/officeDocument/2006/relationships/slideLayout" Target="../slideLayouts/slideLayout3.xml"/><Relationship Id="rId4" Type="http://schemas.openxmlformats.org/officeDocument/2006/relationships/image" Target="../media/image131.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3" Type="http://schemas.openxmlformats.org/officeDocument/2006/relationships/hyperlink" Target="http://www.youtube.com/watch?v=o1SCXgQP1Hk" TargetMode="External"/><Relationship Id="rId2" Type="http://schemas.openxmlformats.org/officeDocument/2006/relationships/notesSlide" Target="../notesSlides/notesSlide131.xml"/><Relationship Id="rId1" Type="http://schemas.openxmlformats.org/officeDocument/2006/relationships/slideLayout" Target="../slideLayouts/slideLayout3.xml"/><Relationship Id="rId4" Type="http://schemas.openxmlformats.org/officeDocument/2006/relationships/image" Target="../media/image132.jp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3" Type="http://schemas.openxmlformats.org/officeDocument/2006/relationships/hyperlink" Target="http://www.youtube.com/watch?v=DA1r4SqVg_0" TargetMode="External"/><Relationship Id="rId2" Type="http://schemas.openxmlformats.org/officeDocument/2006/relationships/notesSlide" Target="../notesSlides/notesSlide133.xml"/><Relationship Id="rId1" Type="http://schemas.openxmlformats.org/officeDocument/2006/relationships/slideLayout" Target="../slideLayouts/slideLayout3.xml"/><Relationship Id="rId4" Type="http://schemas.openxmlformats.org/officeDocument/2006/relationships/image" Target="../media/image133.jpg"/></Relationships>
</file>

<file path=ppt/slides/_rels/slide135.xml.rels><?xml version="1.0" encoding="UTF-8" standalone="yes"?>
<Relationships xmlns="http://schemas.openxmlformats.org/package/2006/relationships"><Relationship Id="rId3" Type="http://schemas.openxmlformats.org/officeDocument/2006/relationships/hyperlink" Target="http://www.youtube.com/watch?v=dbvlfc3tw_w" TargetMode="External"/><Relationship Id="rId2" Type="http://schemas.openxmlformats.org/officeDocument/2006/relationships/notesSlide" Target="../notesSlides/notesSlide134.xml"/><Relationship Id="rId1" Type="http://schemas.openxmlformats.org/officeDocument/2006/relationships/slideLayout" Target="../slideLayouts/slideLayout3.xml"/><Relationship Id="rId4" Type="http://schemas.openxmlformats.org/officeDocument/2006/relationships/image" Target="../media/image134.jpg"/></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3" Type="http://schemas.openxmlformats.org/officeDocument/2006/relationships/hyperlink" Target="http://www.youtube.com/watch?v=hi_Adr4gcJg" TargetMode="External"/><Relationship Id="rId2" Type="http://schemas.openxmlformats.org/officeDocument/2006/relationships/notesSlide" Target="../notesSlides/notesSlide136.xml"/><Relationship Id="rId1" Type="http://schemas.openxmlformats.org/officeDocument/2006/relationships/slideLayout" Target="../slideLayouts/slideLayout3.xml"/><Relationship Id="rId4" Type="http://schemas.openxmlformats.org/officeDocument/2006/relationships/image" Target="../media/image135.jpg"/></Relationships>
</file>

<file path=ppt/slides/_rels/slide13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37.xml"/><Relationship Id="rId1" Type="http://schemas.openxmlformats.org/officeDocument/2006/relationships/slideLayout" Target="../slideLayouts/slideLayout3.xml"/><Relationship Id="rId4" Type="http://schemas.openxmlformats.org/officeDocument/2006/relationships/image" Target="../media/image137.png"/></Relationships>
</file>

<file path=ppt/slides/_rels/slide13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38.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3" Type="http://schemas.openxmlformats.org/officeDocument/2006/relationships/hyperlink" Target="http://www.youtube.com/watch?v=ahMUn8DqdtQ" TargetMode="External"/><Relationship Id="rId2" Type="http://schemas.openxmlformats.org/officeDocument/2006/relationships/notesSlide" Target="../notesSlides/notesSlide139.xml"/><Relationship Id="rId1" Type="http://schemas.openxmlformats.org/officeDocument/2006/relationships/slideLayout" Target="../slideLayouts/slideLayout3.xml"/><Relationship Id="rId4" Type="http://schemas.openxmlformats.org/officeDocument/2006/relationships/image" Target="../media/image139.jpg"/></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3" Type="http://schemas.openxmlformats.org/officeDocument/2006/relationships/hyperlink" Target="http://www.youtube.com/watch?v=aKxQSIpSAbs" TargetMode="External"/><Relationship Id="rId2" Type="http://schemas.openxmlformats.org/officeDocument/2006/relationships/notesSlide" Target="../notesSlides/notesSlide141.xml"/><Relationship Id="rId1" Type="http://schemas.openxmlformats.org/officeDocument/2006/relationships/slideLayout" Target="../slideLayouts/slideLayout3.xml"/><Relationship Id="rId4" Type="http://schemas.openxmlformats.org/officeDocument/2006/relationships/image" Target="../media/image140.jpg"/></Relationships>
</file>

<file path=ppt/slides/_rels/slide14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42.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3" Type="http://schemas.openxmlformats.org/officeDocument/2006/relationships/hyperlink" Target="http://www.youtube.com/watch?v=NBDrR-JHmpQ" TargetMode="External"/><Relationship Id="rId2" Type="http://schemas.openxmlformats.org/officeDocument/2006/relationships/notesSlide" Target="../notesSlides/notesSlide143.xml"/><Relationship Id="rId1" Type="http://schemas.openxmlformats.org/officeDocument/2006/relationships/slideLayout" Target="../slideLayouts/slideLayout3.xml"/><Relationship Id="rId4" Type="http://schemas.openxmlformats.org/officeDocument/2006/relationships/image" Target="../media/image142.jpg"/></Relationships>
</file>

<file path=ppt/slides/_rels/slide145.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44.xml"/><Relationship Id="rId1" Type="http://schemas.openxmlformats.org/officeDocument/2006/relationships/slideLayout" Target="../slideLayouts/slideLayout3.xml"/><Relationship Id="rId4" Type="http://schemas.openxmlformats.org/officeDocument/2006/relationships/image" Target="../media/image144.png"/></Relationships>
</file>

<file path=ppt/slides/_rels/slide146.xml.rels><?xml version="1.0" encoding="UTF-8" standalone="yes"?>
<Relationships xmlns="http://schemas.openxmlformats.org/package/2006/relationships"><Relationship Id="rId3" Type="http://schemas.openxmlformats.org/officeDocument/2006/relationships/hyperlink" Target="http://www.youtube.com/watch?v=14bv8xNccm4" TargetMode="External"/><Relationship Id="rId2" Type="http://schemas.openxmlformats.org/officeDocument/2006/relationships/notesSlide" Target="../notesSlides/notesSlide145.xml"/><Relationship Id="rId1" Type="http://schemas.openxmlformats.org/officeDocument/2006/relationships/slideLayout" Target="../slideLayouts/slideLayout3.xml"/><Relationship Id="rId4" Type="http://schemas.openxmlformats.org/officeDocument/2006/relationships/image" Target="../media/image145.jpg"/></Relationships>
</file>

<file path=ppt/slides/_rels/slide147.xml.rels><?xml version="1.0" encoding="UTF-8" standalone="yes"?>
<Relationships xmlns="http://schemas.openxmlformats.org/package/2006/relationships"><Relationship Id="rId3" Type="http://schemas.openxmlformats.org/officeDocument/2006/relationships/hyperlink" Target="http://www.youtube.com/watch?v=BtaKhAjdCkQ" TargetMode="External"/><Relationship Id="rId2" Type="http://schemas.openxmlformats.org/officeDocument/2006/relationships/notesSlide" Target="../notesSlides/notesSlide146.xml"/><Relationship Id="rId1" Type="http://schemas.openxmlformats.org/officeDocument/2006/relationships/slideLayout" Target="../slideLayouts/slideLayout3.xml"/><Relationship Id="rId4" Type="http://schemas.openxmlformats.org/officeDocument/2006/relationships/image" Target="../media/image146.jpg"/></Relationships>
</file>

<file path=ppt/slides/_rels/slide148.xml.rels><?xml version="1.0" encoding="UTF-8" standalone="yes"?>
<Relationships xmlns="http://schemas.openxmlformats.org/package/2006/relationships"><Relationship Id="rId3" Type="http://schemas.openxmlformats.org/officeDocument/2006/relationships/hyperlink" Target="http://www.youtube.com/watch?v=xDd0nqCBUSE" TargetMode="External"/><Relationship Id="rId2" Type="http://schemas.openxmlformats.org/officeDocument/2006/relationships/notesSlide" Target="../notesSlides/notesSlide147.xml"/><Relationship Id="rId1" Type="http://schemas.openxmlformats.org/officeDocument/2006/relationships/slideLayout" Target="../slideLayouts/slideLayout3.xml"/><Relationship Id="rId4" Type="http://schemas.openxmlformats.org/officeDocument/2006/relationships/image" Target="../media/image147.jp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3" Type="http://schemas.openxmlformats.org/officeDocument/2006/relationships/hyperlink" Target="http://www.youtube.com/watch?v=NXdhqIdbh_c" TargetMode="External"/><Relationship Id="rId2" Type="http://schemas.openxmlformats.org/officeDocument/2006/relationships/notesSlide" Target="../notesSlides/notesSlide149.xml"/><Relationship Id="rId1" Type="http://schemas.openxmlformats.org/officeDocument/2006/relationships/slideLayout" Target="../slideLayouts/slideLayout3.xml"/><Relationship Id="rId4" Type="http://schemas.openxmlformats.org/officeDocument/2006/relationships/image" Target="../media/image148.jpg"/></Relationships>
</file>

<file path=ppt/slides/_rels/slide151.xml.rels><?xml version="1.0" encoding="UTF-8" standalone="yes"?>
<Relationships xmlns="http://schemas.openxmlformats.org/package/2006/relationships"><Relationship Id="rId3" Type="http://schemas.openxmlformats.org/officeDocument/2006/relationships/hyperlink" Target="https://lewisfarms.co.nz/" TargetMode="External"/><Relationship Id="rId2" Type="http://schemas.openxmlformats.org/officeDocument/2006/relationships/notesSlide" Target="../notesSlides/notesSlide150.xml"/><Relationship Id="rId1" Type="http://schemas.openxmlformats.org/officeDocument/2006/relationships/slideLayout" Target="../slideLayouts/slideLayout3.xml"/><Relationship Id="rId4" Type="http://schemas.openxmlformats.org/officeDocument/2006/relationships/image" Target="../media/image149.png"/></Relationships>
</file>

<file path=ppt/slides/_rels/slide152.xml.rels><?xml version="1.0" encoding="UTF-8" standalone="yes"?>
<Relationships xmlns="http://schemas.openxmlformats.org/package/2006/relationships"><Relationship Id="rId3" Type="http://schemas.openxmlformats.org/officeDocument/2006/relationships/hyperlink" Target="http://www.youtube.com/watch?v=n7h5nlSR8Vs" TargetMode="External"/><Relationship Id="rId2" Type="http://schemas.openxmlformats.org/officeDocument/2006/relationships/notesSlide" Target="../notesSlides/notesSlide151.xml"/><Relationship Id="rId1" Type="http://schemas.openxmlformats.org/officeDocument/2006/relationships/slideLayout" Target="../slideLayouts/slideLayout3.xml"/><Relationship Id="rId4" Type="http://schemas.openxmlformats.org/officeDocument/2006/relationships/image" Target="../media/image150.jpg"/></Relationships>
</file>

<file path=ppt/slides/_rels/slide153.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52.xml"/><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3" Type="http://schemas.openxmlformats.org/officeDocument/2006/relationships/hyperlink" Target="http://www.youtube.com/watch?v=1df5o1eE3Qw" TargetMode="External"/><Relationship Id="rId2" Type="http://schemas.openxmlformats.org/officeDocument/2006/relationships/notesSlide" Target="../notesSlides/notesSlide153.xml"/><Relationship Id="rId1" Type="http://schemas.openxmlformats.org/officeDocument/2006/relationships/slideLayout" Target="../slideLayouts/slideLayout3.xml"/><Relationship Id="rId4" Type="http://schemas.openxmlformats.org/officeDocument/2006/relationships/image" Target="../media/image152.jpg"/></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3" Type="http://schemas.openxmlformats.org/officeDocument/2006/relationships/hyperlink" Target="http://www.youtube.com/watch?v=CQUz46URj6w" TargetMode="External"/><Relationship Id="rId2" Type="http://schemas.openxmlformats.org/officeDocument/2006/relationships/notesSlide" Target="../notesSlides/notesSlide155.xml"/><Relationship Id="rId1" Type="http://schemas.openxmlformats.org/officeDocument/2006/relationships/slideLayout" Target="../slideLayouts/slideLayout3.xml"/><Relationship Id="rId4" Type="http://schemas.openxmlformats.org/officeDocument/2006/relationships/image" Target="../media/image153.jpg"/></Relationships>
</file>

<file path=ppt/slides/_rels/slide15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56.xml"/><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3" Type="http://schemas.openxmlformats.org/officeDocument/2006/relationships/hyperlink" Target="http://www.youtube.com/watch?v=RjgPFCDveJQ" TargetMode="External"/><Relationship Id="rId2" Type="http://schemas.openxmlformats.org/officeDocument/2006/relationships/notesSlide" Target="../notesSlides/notesSlide157.xml"/><Relationship Id="rId1" Type="http://schemas.openxmlformats.org/officeDocument/2006/relationships/slideLayout" Target="../slideLayouts/slideLayout3.xml"/><Relationship Id="rId4" Type="http://schemas.openxmlformats.org/officeDocument/2006/relationships/image" Target="../media/image155.jpg"/></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3" Type="http://schemas.openxmlformats.org/officeDocument/2006/relationships/hyperlink" Target="http://www.youtube.com/watch?v=Q1uH0HyZtm8" TargetMode="External"/><Relationship Id="rId2" Type="http://schemas.openxmlformats.org/officeDocument/2006/relationships/notesSlide" Target="../notesSlides/notesSlide159.xml"/><Relationship Id="rId1" Type="http://schemas.openxmlformats.org/officeDocument/2006/relationships/slideLayout" Target="../slideLayouts/slideLayout3.xml"/><Relationship Id="rId4" Type="http://schemas.openxmlformats.org/officeDocument/2006/relationships/image" Target="../media/image156.jpg"/></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3" Type="http://schemas.openxmlformats.org/officeDocument/2006/relationships/hyperlink" Target="http://www.youtube.com/watch?v=CTXRLAcnWbo" TargetMode="External"/><Relationship Id="rId2" Type="http://schemas.openxmlformats.org/officeDocument/2006/relationships/notesSlide" Target="../notesSlides/notesSlide161.xml"/><Relationship Id="rId1" Type="http://schemas.openxmlformats.org/officeDocument/2006/relationships/slideLayout" Target="../slideLayouts/slideLayout3.xml"/><Relationship Id="rId4" Type="http://schemas.openxmlformats.org/officeDocument/2006/relationships/image" Target="../media/image157.jpg"/></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3" Type="http://schemas.openxmlformats.org/officeDocument/2006/relationships/hyperlink" Target="http://www.youtube.com/watch?v=Y10t9zTE_0M" TargetMode="External"/><Relationship Id="rId2" Type="http://schemas.openxmlformats.org/officeDocument/2006/relationships/notesSlide" Target="../notesSlides/notesSlide163.xml"/><Relationship Id="rId1" Type="http://schemas.openxmlformats.org/officeDocument/2006/relationships/slideLayout" Target="../slideLayouts/slideLayout3.xml"/><Relationship Id="rId4" Type="http://schemas.openxmlformats.org/officeDocument/2006/relationships/image" Target="../media/image158.jpg"/></Relationships>
</file>

<file path=ppt/slides/_rels/slide16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64.xml"/><Relationship Id="rId1" Type="http://schemas.openxmlformats.org/officeDocument/2006/relationships/slideLayout" Target="../slideLayouts/slideLayout3.xml"/><Relationship Id="rId5" Type="http://schemas.openxmlformats.org/officeDocument/2006/relationships/image" Target="../media/image161.png"/><Relationship Id="rId4" Type="http://schemas.openxmlformats.org/officeDocument/2006/relationships/image" Target="../media/image160.png"/></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3" Type="http://schemas.openxmlformats.org/officeDocument/2006/relationships/hyperlink" Target="http://www.youtube.com/watch?v=vDDp_gWJuno" TargetMode="External"/><Relationship Id="rId2" Type="http://schemas.openxmlformats.org/officeDocument/2006/relationships/notesSlide" Target="../notesSlides/notesSlide166.xml"/><Relationship Id="rId1" Type="http://schemas.openxmlformats.org/officeDocument/2006/relationships/slideLayout" Target="../slideLayouts/slideLayout3.xml"/><Relationship Id="rId4" Type="http://schemas.openxmlformats.org/officeDocument/2006/relationships/image" Target="../media/image162.jpg"/></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3" Type="http://schemas.openxmlformats.org/officeDocument/2006/relationships/hyperlink" Target="http://www.youtube.com/watch?v=Ds1VGSWtQfA" TargetMode="External"/><Relationship Id="rId2" Type="http://schemas.openxmlformats.org/officeDocument/2006/relationships/notesSlide" Target="../notesSlides/notesSlide168.xml"/><Relationship Id="rId1" Type="http://schemas.openxmlformats.org/officeDocument/2006/relationships/slideLayout" Target="../slideLayouts/slideLayout3.xml"/><Relationship Id="rId4" Type="http://schemas.openxmlformats.org/officeDocument/2006/relationships/image" Target="../media/image163.jp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3" Type="http://schemas.openxmlformats.org/officeDocument/2006/relationships/hyperlink" Target="http://www.youtube.com/watch?v=YV-gNnG9bJM" TargetMode="External"/><Relationship Id="rId2" Type="http://schemas.openxmlformats.org/officeDocument/2006/relationships/notesSlide" Target="../notesSlides/notesSlide170.xml"/><Relationship Id="rId1" Type="http://schemas.openxmlformats.org/officeDocument/2006/relationships/slideLayout" Target="../slideLayouts/slideLayout3.xml"/><Relationship Id="rId4" Type="http://schemas.openxmlformats.org/officeDocument/2006/relationships/image" Target="../media/image164.jpg"/></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3" Type="http://schemas.openxmlformats.org/officeDocument/2006/relationships/hyperlink" Target="http://www.youtube.com/watch?v=swQTBxTc2Dg" TargetMode="External"/><Relationship Id="rId2" Type="http://schemas.openxmlformats.org/officeDocument/2006/relationships/notesSlide" Target="../notesSlides/notesSlide172.xml"/><Relationship Id="rId1" Type="http://schemas.openxmlformats.org/officeDocument/2006/relationships/slideLayout" Target="../slideLayouts/slideLayout3.xml"/><Relationship Id="rId4" Type="http://schemas.openxmlformats.org/officeDocument/2006/relationships/image" Target="../media/image165.jpg"/></Relationships>
</file>

<file path=ppt/slides/_rels/slide174.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73.xml"/><Relationship Id="rId1" Type="http://schemas.openxmlformats.org/officeDocument/2006/relationships/slideLayout" Target="../slideLayouts/slideLayout3.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3" Type="http://schemas.openxmlformats.org/officeDocument/2006/relationships/hyperlink" Target="http://www.youtube.com/watch?v=ZofQqevIIZA" TargetMode="External"/><Relationship Id="rId2" Type="http://schemas.openxmlformats.org/officeDocument/2006/relationships/notesSlide" Target="../notesSlides/notesSlide175.xml"/><Relationship Id="rId1" Type="http://schemas.openxmlformats.org/officeDocument/2006/relationships/slideLayout" Target="../slideLayouts/slideLayout3.xml"/><Relationship Id="rId4" Type="http://schemas.openxmlformats.org/officeDocument/2006/relationships/image" Target="../media/image170.jpg"/></Relationships>
</file>

<file path=ppt/slides/_rels/slide177.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76.xml"/><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3" Type="http://schemas.openxmlformats.org/officeDocument/2006/relationships/hyperlink" Target="http://www.youtube.com/watch?v=vcS6lIKnv3o" TargetMode="External"/><Relationship Id="rId2" Type="http://schemas.openxmlformats.org/officeDocument/2006/relationships/notesSlide" Target="../notesSlides/notesSlide177.xml"/><Relationship Id="rId1" Type="http://schemas.openxmlformats.org/officeDocument/2006/relationships/slideLayout" Target="../slideLayouts/slideLayout3.xml"/><Relationship Id="rId4" Type="http://schemas.openxmlformats.org/officeDocument/2006/relationships/image" Target="../media/image172.jpg"/></Relationships>
</file>

<file path=ppt/slides/_rels/slide179.xml.rels><?xml version="1.0" encoding="UTF-8" standalone="yes"?>
<Relationships xmlns="http://schemas.openxmlformats.org/package/2006/relationships"><Relationship Id="rId3" Type="http://schemas.openxmlformats.org/officeDocument/2006/relationships/hyperlink" Target="http://www.youtube.com/watch?v=8-cFbhd9bVI" TargetMode="External"/><Relationship Id="rId2" Type="http://schemas.openxmlformats.org/officeDocument/2006/relationships/notesSlide" Target="../notesSlides/notesSlide178.xml"/><Relationship Id="rId1" Type="http://schemas.openxmlformats.org/officeDocument/2006/relationships/slideLayout" Target="../slideLayouts/slideLayout3.xml"/><Relationship Id="rId4" Type="http://schemas.openxmlformats.org/officeDocument/2006/relationships/image" Target="../media/image173.jpg"/></Relationships>
</file>

<file path=ppt/slides/_rels/slide18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179.xml"/><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3" Type="http://schemas.openxmlformats.org/officeDocument/2006/relationships/hyperlink" Target="http://www.youtube.com/watch?v=uPQ92a7MC5A" TargetMode="External"/><Relationship Id="rId2" Type="http://schemas.openxmlformats.org/officeDocument/2006/relationships/notesSlide" Target="../notesSlides/notesSlide180.xml"/><Relationship Id="rId1" Type="http://schemas.openxmlformats.org/officeDocument/2006/relationships/slideLayout" Target="../slideLayouts/slideLayout3.xml"/><Relationship Id="rId4" Type="http://schemas.openxmlformats.org/officeDocument/2006/relationships/image" Target="../media/image175.jpg"/></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3" Type="http://schemas.openxmlformats.org/officeDocument/2006/relationships/hyperlink" Target="http://www.youtube.com/watch?v=wGV664utGKs" TargetMode="External"/><Relationship Id="rId2" Type="http://schemas.openxmlformats.org/officeDocument/2006/relationships/notesSlide" Target="../notesSlides/notesSlide182.xml"/><Relationship Id="rId1" Type="http://schemas.openxmlformats.org/officeDocument/2006/relationships/slideLayout" Target="../slideLayouts/slideLayout3.xml"/><Relationship Id="rId4" Type="http://schemas.openxmlformats.org/officeDocument/2006/relationships/image" Target="../media/image176.jpg"/></Relationships>
</file>

<file path=ppt/slides/_rels/slide184.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83.xml"/><Relationship Id="rId1" Type="http://schemas.openxmlformats.org/officeDocument/2006/relationships/slideLayout" Target="../slideLayouts/slideLayout3.xml"/><Relationship Id="rId5" Type="http://schemas.openxmlformats.org/officeDocument/2006/relationships/image" Target="../media/image179.png"/><Relationship Id="rId4" Type="http://schemas.openxmlformats.org/officeDocument/2006/relationships/image" Target="../media/image178.png"/></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3" Type="http://schemas.openxmlformats.org/officeDocument/2006/relationships/hyperlink" Target="http://www.youtube.com/watch?v=9soNBBAXJfQ" TargetMode="External"/><Relationship Id="rId2" Type="http://schemas.openxmlformats.org/officeDocument/2006/relationships/notesSlide" Target="../notesSlides/notesSlide185.xml"/><Relationship Id="rId1" Type="http://schemas.openxmlformats.org/officeDocument/2006/relationships/slideLayout" Target="../slideLayouts/slideLayout3.xml"/><Relationship Id="rId4" Type="http://schemas.openxmlformats.org/officeDocument/2006/relationships/image" Target="../media/image180.jpg"/></Relationships>
</file>

<file path=ppt/slides/_rels/slide187.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186.xml"/><Relationship Id="rId1" Type="http://schemas.openxmlformats.org/officeDocument/2006/relationships/slideLayout" Target="../slideLayouts/slideLayout3.xml"/><Relationship Id="rId5" Type="http://schemas.openxmlformats.org/officeDocument/2006/relationships/image" Target="../media/image183.png"/><Relationship Id="rId4" Type="http://schemas.openxmlformats.org/officeDocument/2006/relationships/image" Target="../media/image182.png"/></Relationships>
</file>

<file path=ppt/slides/_rels/slide18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87.xml"/><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3" Type="http://schemas.openxmlformats.org/officeDocument/2006/relationships/hyperlink" Target="http://www.youtube.com/watch?v=Mqv7XIgRRqc" TargetMode="External"/><Relationship Id="rId2" Type="http://schemas.openxmlformats.org/officeDocument/2006/relationships/notesSlide" Target="../notesSlides/notesSlide188.xml"/><Relationship Id="rId1" Type="http://schemas.openxmlformats.org/officeDocument/2006/relationships/slideLayout" Target="../slideLayouts/slideLayout3.xml"/><Relationship Id="rId4" Type="http://schemas.openxmlformats.org/officeDocument/2006/relationships/image" Target="../media/image185.jpg"/></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3" Type="http://schemas.openxmlformats.org/officeDocument/2006/relationships/hyperlink" Target="http://www.youtube.com/watch?v=T4cRmI1SYf4" TargetMode="External"/><Relationship Id="rId2" Type="http://schemas.openxmlformats.org/officeDocument/2006/relationships/notesSlide" Target="../notesSlides/notesSlide190.xml"/><Relationship Id="rId1" Type="http://schemas.openxmlformats.org/officeDocument/2006/relationships/slideLayout" Target="../slideLayouts/slideLayout3.xml"/><Relationship Id="rId4" Type="http://schemas.openxmlformats.org/officeDocument/2006/relationships/image" Target="../media/image186.jpg"/></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3" Type="http://schemas.openxmlformats.org/officeDocument/2006/relationships/hyperlink" Target="http://www.youtube.com/watch?v=ob1PlIDP1Ag" TargetMode="External"/><Relationship Id="rId2" Type="http://schemas.openxmlformats.org/officeDocument/2006/relationships/notesSlide" Target="../notesSlides/notesSlide192.xml"/><Relationship Id="rId1" Type="http://schemas.openxmlformats.org/officeDocument/2006/relationships/slideLayout" Target="../slideLayouts/slideLayout3.xml"/><Relationship Id="rId4" Type="http://schemas.openxmlformats.org/officeDocument/2006/relationships/image" Target="../media/image187.jpg"/></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3.xml"/></Relationships>
</file>

<file path=ppt/slides/_rels/slide195.xml.rels><?xml version="1.0" encoding="UTF-8" standalone="yes"?>
<Relationships xmlns="http://schemas.openxmlformats.org/package/2006/relationships"><Relationship Id="rId3" Type="http://schemas.openxmlformats.org/officeDocument/2006/relationships/hyperlink" Target="http://www.youtube.com/watch?v=sTfwkDfW6OI" TargetMode="External"/><Relationship Id="rId2" Type="http://schemas.openxmlformats.org/officeDocument/2006/relationships/notesSlide" Target="../notesSlides/notesSlide194.xml"/><Relationship Id="rId1" Type="http://schemas.openxmlformats.org/officeDocument/2006/relationships/slideLayout" Target="../slideLayouts/slideLayout3.xml"/><Relationship Id="rId4" Type="http://schemas.openxmlformats.org/officeDocument/2006/relationships/image" Target="../media/image188.jpg"/></Relationships>
</file>

<file path=ppt/slides/_rels/slide196.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195.xml"/><Relationship Id="rId1" Type="http://schemas.openxmlformats.org/officeDocument/2006/relationships/slideLayout" Target="../slideLayouts/slideLayout3.xml"/><Relationship Id="rId4" Type="http://schemas.openxmlformats.org/officeDocument/2006/relationships/image" Target="../media/image190.png"/></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3" Type="http://schemas.openxmlformats.org/officeDocument/2006/relationships/hyperlink" Target="http://www.youtube.com/watch?v=iea3LqR37g4" TargetMode="External"/><Relationship Id="rId2" Type="http://schemas.openxmlformats.org/officeDocument/2006/relationships/notesSlide" Target="../notesSlides/notesSlide197.xml"/><Relationship Id="rId1" Type="http://schemas.openxmlformats.org/officeDocument/2006/relationships/slideLayout" Target="../slideLayouts/slideLayout3.xml"/><Relationship Id="rId4" Type="http://schemas.openxmlformats.org/officeDocument/2006/relationships/image" Target="../media/image191.jpg"/></Relationships>
</file>

<file path=ppt/slides/_rels/slide199.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98.xml"/><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3" Type="http://schemas.openxmlformats.org/officeDocument/2006/relationships/hyperlink" Target="http://www.youtube.com/watch?v=B-G-bUtThgQ" TargetMode="External"/><Relationship Id="rId2" Type="http://schemas.openxmlformats.org/officeDocument/2006/relationships/notesSlide" Target="../notesSlides/notesSlide199.xml"/><Relationship Id="rId1" Type="http://schemas.openxmlformats.org/officeDocument/2006/relationships/slideLayout" Target="../slideLayouts/slideLayout3.xml"/><Relationship Id="rId4" Type="http://schemas.openxmlformats.org/officeDocument/2006/relationships/image" Target="../media/image193.jpg"/></Relationships>
</file>

<file path=ppt/slides/_rels/slide201.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200.xml"/><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3" Type="http://schemas.openxmlformats.org/officeDocument/2006/relationships/hyperlink" Target="http://www.youtube.com/watch?v=S-UPC3NhBWY" TargetMode="External"/><Relationship Id="rId2" Type="http://schemas.openxmlformats.org/officeDocument/2006/relationships/notesSlide" Target="../notesSlides/notesSlide201.xml"/><Relationship Id="rId1" Type="http://schemas.openxmlformats.org/officeDocument/2006/relationships/slideLayout" Target="../slideLayouts/slideLayout3.xml"/><Relationship Id="rId4" Type="http://schemas.openxmlformats.org/officeDocument/2006/relationships/image" Target="../media/image195.jpg"/></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3" Type="http://schemas.openxmlformats.org/officeDocument/2006/relationships/hyperlink" Target="http://www.youtube.com/watch?v=BhlNT7biEqU" TargetMode="External"/><Relationship Id="rId2" Type="http://schemas.openxmlformats.org/officeDocument/2006/relationships/notesSlide" Target="../notesSlides/notesSlide203.xml"/><Relationship Id="rId1" Type="http://schemas.openxmlformats.org/officeDocument/2006/relationships/slideLayout" Target="../slideLayouts/slideLayout3.xml"/><Relationship Id="rId4" Type="http://schemas.openxmlformats.org/officeDocument/2006/relationships/image" Target="../media/image196.jpg"/></Relationships>
</file>

<file path=ppt/slides/_rels/slide205.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204.xml"/><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3" Type="http://schemas.openxmlformats.org/officeDocument/2006/relationships/hyperlink" Target="http://www.youtube.com/watch?v=FscL8D_L6rQ" TargetMode="External"/><Relationship Id="rId2" Type="http://schemas.openxmlformats.org/officeDocument/2006/relationships/notesSlide" Target="../notesSlides/notesSlide205.xml"/><Relationship Id="rId1" Type="http://schemas.openxmlformats.org/officeDocument/2006/relationships/slideLayout" Target="../slideLayouts/slideLayout3.xml"/><Relationship Id="rId4" Type="http://schemas.openxmlformats.org/officeDocument/2006/relationships/image" Target="../media/image198.jpg"/></Relationships>
</file>

<file path=ppt/slides/_rels/slide207.xml.rels><?xml version="1.0" encoding="UTF-8" standalone="yes"?>
<Relationships xmlns="http://schemas.openxmlformats.org/package/2006/relationships"><Relationship Id="rId3" Type="http://schemas.openxmlformats.org/officeDocument/2006/relationships/hyperlink" Target="http://www.youtube.com/watch?v=e7St7sdAqao" TargetMode="External"/><Relationship Id="rId2" Type="http://schemas.openxmlformats.org/officeDocument/2006/relationships/notesSlide" Target="../notesSlides/notesSlide206.xml"/><Relationship Id="rId1" Type="http://schemas.openxmlformats.org/officeDocument/2006/relationships/slideLayout" Target="../slideLayouts/slideLayout3.xml"/><Relationship Id="rId4" Type="http://schemas.openxmlformats.org/officeDocument/2006/relationships/image" Target="../media/image199.jpg"/></Relationships>
</file>

<file path=ppt/slides/_rels/slide208.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207.xml"/><Relationship Id="rId1" Type="http://schemas.openxmlformats.org/officeDocument/2006/relationships/slideLayout" Target="../slideLayouts/slideLayout3.xml"/></Relationships>
</file>

<file path=ppt/slides/_rels/slide209.xml.rels><?xml version="1.0" encoding="UTF-8" standalone="yes"?>
<Relationships xmlns="http://schemas.openxmlformats.org/package/2006/relationships"><Relationship Id="rId3" Type="http://schemas.openxmlformats.org/officeDocument/2006/relationships/hyperlink" Target="http://www.youtube.com/watch?v=X7zTis7oP8U" TargetMode="External"/><Relationship Id="rId2" Type="http://schemas.openxmlformats.org/officeDocument/2006/relationships/notesSlide" Target="../notesSlides/notesSlide208.xml"/><Relationship Id="rId1" Type="http://schemas.openxmlformats.org/officeDocument/2006/relationships/slideLayout" Target="../slideLayouts/slideLayout3.xml"/><Relationship Id="rId4" Type="http://schemas.openxmlformats.org/officeDocument/2006/relationships/image" Target="../media/image201.jpg"/></Relationships>
</file>

<file path=ppt/slides/_rels/slide210.xml.rels><?xml version="1.0" encoding="UTF-8" standalone="yes"?>
<Relationships xmlns="http://schemas.openxmlformats.org/package/2006/relationships"><Relationship Id="rId3" Type="http://schemas.openxmlformats.org/officeDocument/2006/relationships/hyperlink" Target="http://www.youtube.com/watch?v=oW-5n2FVeDk" TargetMode="External"/><Relationship Id="rId2" Type="http://schemas.openxmlformats.org/officeDocument/2006/relationships/notesSlide" Target="../notesSlides/notesSlide209.xml"/><Relationship Id="rId1" Type="http://schemas.openxmlformats.org/officeDocument/2006/relationships/slideLayout" Target="../slideLayouts/slideLayout3.xml"/><Relationship Id="rId4" Type="http://schemas.openxmlformats.org/officeDocument/2006/relationships/image" Target="../media/image202.jpg"/></Relationships>
</file>

<file path=ppt/slides/_rels/slide211.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210.xml"/><Relationship Id="rId1" Type="http://schemas.openxmlformats.org/officeDocument/2006/relationships/slideLayout" Target="../slideLayouts/slideLayout3.xml"/><Relationship Id="rId5" Type="http://schemas.openxmlformats.org/officeDocument/2006/relationships/image" Target="../media/image205.png"/><Relationship Id="rId4" Type="http://schemas.openxmlformats.org/officeDocument/2006/relationships/image" Target="../media/image204.png"/></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3" Type="http://schemas.openxmlformats.org/officeDocument/2006/relationships/hyperlink" Target="http://www.youtube.com/watch?v=lnA-b3Z9nb4" TargetMode="External"/><Relationship Id="rId2" Type="http://schemas.openxmlformats.org/officeDocument/2006/relationships/notesSlide" Target="../notesSlides/notesSlide212.xml"/><Relationship Id="rId1" Type="http://schemas.openxmlformats.org/officeDocument/2006/relationships/slideLayout" Target="../slideLayouts/slideLayout3.xml"/><Relationship Id="rId4" Type="http://schemas.openxmlformats.org/officeDocument/2006/relationships/image" Target="../media/image206.jpg"/></Relationships>
</file>

<file path=ppt/slides/_rels/slide214.xml.rels><?xml version="1.0" encoding="UTF-8" standalone="yes"?>
<Relationships xmlns="http://schemas.openxmlformats.org/package/2006/relationships"><Relationship Id="rId3" Type="http://schemas.openxmlformats.org/officeDocument/2006/relationships/hyperlink" Target="http://www.youtube.com/watch?v=W1ZsLrR03Pg" TargetMode="External"/><Relationship Id="rId2" Type="http://schemas.openxmlformats.org/officeDocument/2006/relationships/notesSlide" Target="../notesSlides/notesSlide213.xml"/><Relationship Id="rId1" Type="http://schemas.openxmlformats.org/officeDocument/2006/relationships/slideLayout" Target="../slideLayouts/slideLayout3.xml"/><Relationship Id="rId4" Type="http://schemas.openxmlformats.org/officeDocument/2006/relationships/image" Target="../media/image207.jpg"/></Relationships>
</file>

<file path=ppt/slides/_rels/slide215.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3.xml"/></Relationships>
</file>

<file path=ppt/slides/_rels/slide216.xml.rels><?xml version="1.0" encoding="UTF-8" standalone="yes"?>
<Relationships xmlns="http://schemas.openxmlformats.org/package/2006/relationships"><Relationship Id="rId3" Type="http://schemas.openxmlformats.org/officeDocument/2006/relationships/hyperlink" Target="http://www.youtube.com/watch?v=tfhS-e9sesc" TargetMode="External"/><Relationship Id="rId2" Type="http://schemas.openxmlformats.org/officeDocument/2006/relationships/notesSlide" Target="../notesSlides/notesSlide215.xml"/><Relationship Id="rId1" Type="http://schemas.openxmlformats.org/officeDocument/2006/relationships/slideLayout" Target="../slideLayouts/slideLayout3.xml"/><Relationship Id="rId4" Type="http://schemas.openxmlformats.org/officeDocument/2006/relationships/image" Target="../media/image208.jpg"/></Relationships>
</file>

<file path=ppt/slides/_rels/slide217.xml.rels><?xml version="1.0" encoding="UTF-8" standalone="yes"?>
<Relationships xmlns="http://schemas.openxmlformats.org/package/2006/relationships"><Relationship Id="rId3" Type="http://schemas.openxmlformats.org/officeDocument/2006/relationships/hyperlink" Target="http://www.youtube.com/watch?v=dy5Qq8pKKGM" TargetMode="External"/><Relationship Id="rId2" Type="http://schemas.openxmlformats.org/officeDocument/2006/relationships/notesSlide" Target="../notesSlides/notesSlide216.xml"/><Relationship Id="rId1" Type="http://schemas.openxmlformats.org/officeDocument/2006/relationships/slideLayout" Target="../slideLayouts/slideLayout3.xml"/><Relationship Id="rId4" Type="http://schemas.openxmlformats.org/officeDocument/2006/relationships/image" Target="../media/image209.jpg"/></Relationships>
</file>

<file path=ppt/slides/_rels/slide218.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3.xml"/></Relationships>
</file>

<file path=ppt/slides/_rels/slide219.xml.rels><?xml version="1.0" encoding="UTF-8" standalone="yes"?>
<Relationships xmlns="http://schemas.openxmlformats.org/package/2006/relationships"><Relationship Id="rId3" Type="http://schemas.openxmlformats.org/officeDocument/2006/relationships/hyperlink" Target="http://www.youtube.com/watch?v=06lRxNaF3Sg" TargetMode="External"/><Relationship Id="rId2" Type="http://schemas.openxmlformats.org/officeDocument/2006/relationships/notesSlide" Target="../notesSlides/notesSlide218.xml"/><Relationship Id="rId1" Type="http://schemas.openxmlformats.org/officeDocument/2006/relationships/slideLayout" Target="../slideLayouts/slideLayout3.xml"/><Relationship Id="rId4" Type="http://schemas.openxmlformats.org/officeDocument/2006/relationships/image" Target="../media/image210.jpg"/></Relationships>
</file>

<file path=ppt/slides/_rels/slide220.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219.xml"/><Relationship Id="rId1" Type="http://schemas.openxmlformats.org/officeDocument/2006/relationships/slideLayout" Target="../slideLayouts/slideLayout3.xml"/><Relationship Id="rId5" Type="http://schemas.openxmlformats.org/officeDocument/2006/relationships/image" Target="../media/image213.png"/><Relationship Id="rId4" Type="http://schemas.openxmlformats.org/officeDocument/2006/relationships/image" Target="../media/image212.png"/></Relationships>
</file>

<file path=ppt/slides/_rels/slide22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notesSlide" Target="../notesSlides/notesSlide220.xml"/><Relationship Id="rId1" Type="http://schemas.openxmlformats.org/officeDocument/2006/relationships/slideLayout" Target="../slideLayouts/slideLayout3.xml"/></Relationships>
</file>

<file path=ppt/slides/_rels/slide222.xml.rels><?xml version="1.0" encoding="UTF-8" standalone="yes"?>
<Relationships xmlns="http://schemas.openxmlformats.org/package/2006/relationships"><Relationship Id="rId3" Type="http://schemas.openxmlformats.org/officeDocument/2006/relationships/hyperlink" Target="http://www.youtube.com/watch?v=0MC5TgSJKJs" TargetMode="External"/><Relationship Id="rId2" Type="http://schemas.openxmlformats.org/officeDocument/2006/relationships/notesSlide" Target="../notesSlides/notesSlide221.xml"/><Relationship Id="rId1" Type="http://schemas.openxmlformats.org/officeDocument/2006/relationships/slideLayout" Target="../slideLayouts/slideLayout3.xml"/><Relationship Id="rId4" Type="http://schemas.openxmlformats.org/officeDocument/2006/relationships/image" Target="../media/image215.jpg"/></Relationships>
</file>

<file path=ppt/slides/_rels/slide223.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222.xml"/><Relationship Id="rId1" Type="http://schemas.openxmlformats.org/officeDocument/2006/relationships/slideLayout" Target="../slideLayouts/slideLayout3.xml"/><Relationship Id="rId5" Type="http://schemas.openxmlformats.org/officeDocument/2006/relationships/image" Target="../media/image218.png"/><Relationship Id="rId4" Type="http://schemas.openxmlformats.org/officeDocument/2006/relationships/image" Target="../media/image217.png"/></Relationships>
</file>

<file path=ppt/slides/_rels/slide224.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223.xml"/><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3" Type="http://schemas.openxmlformats.org/officeDocument/2006/relationships/hyperlink" Target="http://www.youtube.com/watch?v=H8ffSvE5kIk" TargetMode="External"/><Relationship Id="rId2" Type="http://schemas.openxmlformats.org/officeDocument/2006/relationships/notesSlide" Target="../notesSlides/notesSlide224.xml"/><Relationship Id="rId1" Type="http://schemas.openxmlformats.org/officeDocument/2006/relationships/slideLayout" Target="../slideLayouts/slideLayout3.xml"/><Relationship Id="rId4" Type="http://schemas.openxmlformats.org/officeDocument/2006/relationships/image" Target="../media/image220.jpg"/></Relationships>
</file>

<file path=ppt/slides/_rels/slide226.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225.xml"/><Relationship Id="rId1" Type="http://schemas.openxmlformats.org/officeDocument/2006/relationships/slideLayout" Target="../slideLayouts/slideLayout3.xml"/></Relationships>
</file>

<file path=ppt/slides/_rels/slide227.xml.rels><?xml version="1.0" encoding="UTF-8" standalone="yes"?>
<Relationships xmlns="http://schemas.openxmlformats.org/package/2006/relationships"><Relationship Id="rId3" Type="http://schemas.openxmlformats.org/officeDocument/2006/relationships/hyperlink" Target="http://www.youtube.com/watch?v=Qz0X5ok0f_A" TargetMode="External"/><Relationship Id="rId2" Type="http://schemas.openxmlformats.org/officeDocument/2006/relationships/notesSlide" Target="../notesSlides/notesSlide226.xml"/><Relationship Id="rId1" Type="http://schemas.openxmlformats.org/officeDocument/2006/relationships/slideLayout" Target="../slideLayouts/slideLayout3.xml"/><Relationship Id="rId4" Type="http://schemas.openxmlformats.org/officeDocument/2006/relationships/image" Target="../media/image222.jpg"/></Relationships>
</file>

<file path=ppt/slides/_rels/slide228.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227.xml"/><Relationship Id="rId1" Type="http://schemas.openxmlformats.org/officeDocument/2006/relationships/slideLayout" Target="../slideLayouts/slideLayout3.xml"/></Relationships>
</file>

<file path=ppt/slides/_rels/slide229.xml.rels><?xml version="1.0" encoding="UTF-8" standalone="yes"?>
<Relationships xmlns="http://schemas.openxmlformats.org/package/2006/relationships"><Relationship Id="rId3" Type="http://schemas.openxmlformats.org/officeDocument/2006/relationships/hyperlink" Target="http://www.youtube.com/watch?v=dWvxiLoU-u8" TargetMode="External"/><Relationship Id="rId2" Type="http://schemas.openxmlformats.org/officeDocument/2006/relationships/notesSlide" Target="../notesSlides/notesSlide228.xml"/><Relationship Id="rId1" Type="http://schemas.openxmlformats.org/officeDocument/2006/relationships/slideLayout" Target="../slideLayouts/slideLayout3.xml"/><Relationship Id="rId4" Type="http://schemas.openxmlformats.org/officeDocument/2006/relationships/image" Target="../media/image224.jpg"/></Relationships>
</file>

<file path=ppt/slides/_rels/slide230.xml.rels><?xml version="1.0" encoding="UTF-8" standalone="yes"?>
<Relationships xmlns="http://schemas.openxmlformats.org/package/2006/relationships"><Relationship Id="rId3" Type="http://schemas.openxmlformats.org/officeDocument/2006/relationships/hyperlink" Target="http://www.youtube.com/watch?v=SWRXTPtf1Sk" TargetMode="External"/><Relationship Id="rId2" Type="http://schemas.openxmlformats.org/officeDocument/2006/relationships/notesSlide" Target="../notesSlides/notesSlide229.xml"/><Relationship Id="rId1" Type="http://schemas.openxmlformats.org/officeDocument/2006/relationships/slideLayout" Target="../slideLayouts/slideLayout3.xml"/><Relationship Id="rId4" Type="http://schemas.openxmlformats.org/officeDocument/2006/relationships/image" Target="../media/image225.jpg"/></Relationships>
</file>

<file path=ppt/slides/_rels/slide231.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230.xml"/><Relationship Id="rId1" Type="http://schemas.openxmlformats.org/officeDocument/2006/relationships/slideLayout" Target="../slideLayouts/slideLayout3.xml"/></Relationships>
</file>

<file path=ppt/slides/_rels/slide232.xml.rels><?xml version="1.0" encoding="UTF-8" standalone="yes"?>
<Relationships xmlns="http://schemas.openxmlformats.org/package/2006/relationships"><Relationship Id="rId3" Type="http://schemas.openxmlformats.org/officeDocument/2006/relationships/hyperlink" Target="http://www.youtube.com/watch?v=tkJVA96-bIc" TargetMode="External"/><Relationship Id="rId2" Type="http://schemas.openxmlformats.org/officeDocument/2006/relationships/notesSlide" Target="../notesSlides/notesSlide231.xml"/><Relationship Id="rId1" Type="http://schemas.openxmlformats.org/officeDocument/2006/relationships/slideLayout" Target="../slideLayouts/slideLayout3.xml"/><Relationship Id="rId4" Type="http://schemas.openxmlformats.org/officeDocument/2006/relationships/image" Target="../media/image227.jpg"/></Relationships>
</file>

<file path=ppt/slides/_rels/slide233.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232.xml"/><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3" Type="http://schemas.openxmlformats.org/officeDocument/2006/relationships/hyperlink" Target="http://www.youtube.com/watch?v=HYLySog_78Y" TargetMode="External"/><Relationship Id="rId2" Type="http://schemas.openxmlformats.org/officeDocument/2006/relationships/notesSlide" Target="../notesSlides/notesSlide233.xml"/><Relationship Id="rId1" Type="http://schemas.openxmlformats.org/officeDocument/2006/relationships/slideLayout" Target="../slideLayouts/slideLayout3.xml"/><Relationship Id="rId4" Type="http://schemas.openxmlformats.org/officeDocument/2006/relationships/image" Target="../media/image229.jpg"/></Relationships>
</file>

<file path=ppt/slides/_rels/slide235.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234.xml"/><Relationship Id="rId1" Type="http://schemas.openxmlformats.org/officeDocument/2006/relationships/slideLayout" Target="../slideLayouts/slideLayout3.xml"/><Relationship Id="rId5" Type="http://schemas.openxmlformats.org/officeDocument/2006/relationships/image" Target="../media/image232.png"/><Relationship Id="rId4" Type="http://schemas.openxmlformats.org/officeDocument/2006/relationships/image" Target="../media/image231.png"/></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35.xml"/><Relationship Id="rId1" Type="http://schemas.openxmlformats.org/officeDocument/2006/relationships/slideLayout" Target="../slideLayouts/slideLayout3.xml"/></Relationships>
</file>

<file path=ppt/slides/_rels/slide237.xml.rels><?xml version="1.0" encoding="UTF-8" standalone="yes"?>
<Relationships xmlns="http://schemas.openxmlformats.org/package/2006/relationships"><Relationship Id="rId3" Type="http://schemas.openxmlformats.org/officeDocument/2006/relationships/hyperlink" Target="http://www.youtube.com/watch?v=bP39Mdr76jY" TargetMode="External"/><Relationship Id="rId2" Type="http://schemas.openxmlformats.org/officeDocument/2006/relationships/notesSlide" Target="../notesSlides/notesSlide236.xml"/><Relationship Id="rId1" Type="http://schemas.openxmlformats.org/officeDocument/2006/relationships/slideLayout" Target="../slideLayouts/slideLayout3.xml"/><Relationship Id="rId4" Type="http://schemas.openxmlformats.org/officeDocument/2006/relationships/image" Target="../media/image233.jpg"/></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3.xml"/></Relationships>
</file>

<file path=ppt/slides/_rels/slide239.xml.rels><?xml version="1.0" encoding="UTF-8" standalone="yes"?>
<Relationships xmlns="http://schemas.openxmlformats.org/package/2006/relationships"><Relationship Id="rId3" Type="http://schemas.openxmlformats.org/officeDocument/2006/relationships/hyperlink" Target="http://www.youtube.com/watch?v=OZd-wvwN0rc" TargetMode="External"/><Relationship Id="rId2" Type="http://schemas.openxmlformats.org/officeDocument/2006/relationships/notesSlide" Target="../notesSlides/notesSlide238.xml"/><Relationship Id="rId1" Type="http://schemas.openxmlformats.org/officeDocument/2006/relationships/slideLayout" Target="../slideLayouts/slideLayout3.xml"/><Relationship Id="rId4" Type="http://schemas.openxmlformats.org/officeDocument/2006/relationships/image" Target="../media/image234.jpg"/></Relationships>
</file>

<file path=ppt/slides/_rels/slide240.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notesSlide" Target="../notesSlides/notesSlide239.xml"/><Relationship Id="rId1" Type="http://schemas.openxmlformats.org/officeDocument/2006/relationships/slideLayout" Target="../slideLayouts/slideLayout3.xml"/><Relationship Id="rId5" Type="http://schemas.openxmlformats.org/officeDocument/2006/relationships/image" Target="../media/image237.png"/><Relationship Id="rId4" Type="http://schemas.openxmlformats.org/officeDocument/2006/relationships/image" Target="../media/image236.png"/></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3.xml"/></Relationships>
</file>

<file path=ppt/slides/_rels/slide242.xml.rels><?xml version="1.0" encoding="UTF-8" standalone="yes"?>
<Relationships xmlns="http://schemas.openxmlformats.org/package/2006/relationships"><Relationship Id="rId3" Type="http://schemas.openxmlformats.org/officeDocument/2006/relationships/hyperlink" Target="http://www.youtube.com/watch?v=aaVzswrzEtc" TargetMode="External"/><Relationship Id="rId2" Type="http://schemas.openxmlformats.org/officeDocument/2006/relationships/notesSlide" Target="../notesSlides/notesSlide241.xml"/><Relationship Id="rId1" Type="http://schemas.openxmlformats.org/officeDocument/2006/relationships/slideLayout" Target="../slideLayouts/slideLayout3.xml"/><Relationship Id="rId4" Type="http://schemas.openxmlformats.org/officeDocument/2006/relationships/image" Target="../media/image238.jpg"/></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3.xml"/></Relationships>
</file>

<file path=ppt/slides/_rels/slide244.xml.rels><?xml version="1.0" encoding="UTF-8" standalone="yes"?>
<Relationships xmlns="http://schemas.openxmlformats.org/package/2006/relationships"><Relationship Id="rId3" Type="http://schemas.openxmlformats.org/officeDocument/2006/relationships/hyperlink" Target="http://www.youtube.com/watch?v=DedRrEph9OA" TargetMode="External"/><Relationship Id="rId2" Type="http://schemas.openxmlformats.org/officeDocument/2006/relationships/notesSlide" Target="../notesSlides/notesSlide243.xml"/><Relationship Id="rId1" Type="http://schemas.openxmlformats.org/officeDocument/2006/relationships/slideLayout" Target="../slideLayouts/slideLayout3.xml"/><Relationship Id="rId4" Type="http://schemas.openxmlformats.org/officeDocument/2006/relationships/image" Target="../media/image239.jpg"/></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3.xml"/></Relationships>
</file>

<file path=ppt/slides/_rels/slide246.xml.rels><?xml version="1.0" encoding="UTF-8" standalone="yes"?>
<Relationships xmlns="http://schemas.openxmlformats.org/package/2006/relationships"><Relationship Id="rId3" Type="http://schemas.openxmlformats.org/officeDocument/2006/relationships/hyperlink" Target="http://www.youtube.com/watch?v=ggp32ySEXaw" TargetMode="External"/><Relationship Id="rId2" Type="http://schemas.openxmlformats.org/officeDocument/2006/relationships/notesSlide" Target="../notesSlides/notesSlide245.xml"/><Relationship Id="rId1" Type="http://schemas.openxmlformats.org/officeDocument/2006/relationships/slideLayout" Target="../slideLayouts/slideLayout3.xml"/><Relationship Id="rId4" Type="http://schemas.openxmlformats.org/officeDocument/2006/relationships/image" Target="../media/image240.jpg"/></Relationships>
</file>

<file path=ppt/slides/_rels/slide247.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246.xml"/><Relationship Id="rId1" Type="http://schemas.openxmlformats.org/officeDocument/2006/relationships/slideLayout" Target="../slideLayouts/slideLayout3.xml"/><Relationship Id="rId6" Type="http://schemas.openxmlformats.org/officeDocument/2006/relationships/image" Target="../media/image244.png"/><Relationship Id="rId5" Type="http://schemas.openxmlformats.org/officeDocument/2006/relationships/image" Target="../media/image243.png"/><Relationship Id="rId4" Type="http://schemas.openxmlformats.org/officeDocument/2006/relationships/image" Target="../media/image242.png"/></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3.xml"/></Relationships>
</file>

<file path=ppt/slides/_rels/slide249.xml.rels><?xml version="1.0" encoding="UTF-8" standalone="yes"?>
<Relationships xmlns="http://schemas.openxmlformats.org/package/2006/relationships"><Relationship Id="rId3" Type="http://schemas.openxmlformats.org/officeDocument/2006/relationships/hyperlink" Target="http://www.youtube.com/watch?v=DpBo3trz2c8" TargetMode="External"/><Relationship Id="rId2" Type="http://schemas.openxmlformats.org/officeDocument/2006/relationships/notesSlide" Target="../notesSlides/notesSlide248.xml"/><Relationship Id="rId1" Type="http://schemas.openxmlformats.org/officeDocument/2006/relationships/slideLayout" Target="../slideLayouts/slideLayout3.xml"/><Relationship Id="rId4" Type="http://schemas.openxmlformats.org/officeDocument/2006/relationships/image" Target="../media/image245.jpg"/></Relationships>
</file>

<file path=ppt/slides/_rels/slide250.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notesSlide" Target="../notesSlides/notesSlide249.xml"/><Relationship Id="rId1" Type="http://schemas.openxmlformats.org/officeDocument/2006/relationships/slideLayout" Target="../slideLayouts/slideLayout3.xml"/><Relationship Id="rId5" Type="http://schemas.openxmlformats.org/officeDocument/2006/relationships/image" Target="../media/image248.png"/><Relationship Id="rId4" Type="http://schemas.openxmlformats.org/officeDocument/2006/relationships/image" Target="../media/image247.png"/></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3.xml"/></Relationships>
</file>

<file path=ppt/slides/_rels/slide252.xml.rels><?xml version="1.0" encoding="UTF-8" standalone="yes"?>
<Relationships xmlns="http://schemas.openxmlformats.org/package/2006/relationships"><Relationship Id="rId3" Type="http://schemas.openxmlformats.org/officeDocument/2006/relationships/hyperlink" Target="http://www.youtube.com/watch?v=OWhAj210QE0" TargetMode="External"/><Relationship Id="rId2" Type="http://schemas.openxmlformats.org/officeDocument/2006/relationships/notesSlide" Target="../notesSlides/notesSlide251.xml"/><Relationship Id="rId1" Type="http://schemas.openxmlformats.org/officeDocument/2006/relationships/slideLayout" Target="../slideLayouts/slideLayout3.xml"/><Relationship Id="rId4" Type="http://schemas.openxmlformats.org/officeDocument/2006/relationships/image" Target="../media/image249.jpg"/></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3.xml"/></Relationships>
</file>

<file path=ppt/slides/_rels/slide254.xml.rels><?xml version="1.0" encoding="UTF-8" standalone="yes"?>
<Relationships xmlns="http://schemas.openxmlformats.org/package/2006/relationships"><Relationship Id="rId3" Type="http://schemas.openxmlformats.org/officeDocument/2006/relationships/hyperlink" Target="http://www.youtube.com/watch?v=TbP3mzfJUxg" TargetMode="External"/><Relationship Id="rId2" Type="http://schemas.openxmlformats.org/officeDocument/2006/relationships/notesSlide" Target="../notesSlides/notesSlide253.xml"/><Relationship Id="rId1" Type="http://schemas.openxmlformats.org/officeDocument/2006/relationships/slideLayout" Target="../slideLayouts/slideLayout3.xml"/><Relationship Id="rId4" Type="http://schemas.openxmlformats.org/officeDocument/2006/relationships/image" Target="../media/image250.jpg"/></Relationships>
</file>

<file path=ppt/slides/_rels/slide255.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254.xml"/><Relationship Id="rId1" Type="http://schemas.openxmlformats.org/officeDocument/2006/relationships/slideLayout" Target="../slideLayouts/slideLayout3.xml"/><Relationship Id="rId6" Type="http://schemas.openxmlformats.org/officeDocument/2006/relationships/image" Target="../media/image254.png"/><Relationship Id="rId5" Type="http://schemas.openxmlformats.org/officeDocument/2006/relationships/image" Target="../media/image253.png"/><Relationship Id="rId4" Type="http://schemas.openxmlformats.org/officeDocument/2006/relationships/image" Target="../media/image252.png"/></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5.xml"/><Relationship Id="rId1" Type="http://schemas.openxmlformats.org/officeDocument/2006/relationships/slideLayout" Target="../slideLayouts/slideLayout3.xml"/></Relationships>
</file>

<file path=ppt/slides/_rels/slide257.xml.rels><?xml version="1.0" encoding="UTF-8" standalone="yes"?>
<Relationships xmlns="http://schemas.openxmlformats.org/package/2006/relationships"><Relationship Id="rId3" Type="http://schemas.openxmlformats.org/officeDocument/2006/relationships/hyperlink" Target="http://www.youtube.com/watch?v=UK1BRtBZovg" TargetMode="External"/><Relationship Id="rId2" Type="http://schemas.openxmlformats.org/officeDocument/2006/relationships/notesSlide" Target="../notesSlides/notesSlide256.xml"/><Relationship Id="rId1" Type="http://schemas.openxmlformats.org/officeDocument/2006/relationships/slideLayout" Target="../slideLayouts/slideLayout3.xml"/><Relationship Id="rId4" Type="http://schemas.openxmlformats.org/officeDocument/2006/relationships/image" Target="../media/image255.jpg"/></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3.xml"/></Relationships>
</file>

<file path=ppt/slides/_rels/slide259.xml.rels><?xml version="1.0" encoding="UTF-8" standalone="yes"?>
<Relationships xmlns="http://schemas.openxmlformats.org/package/2006/relationships"><Relationship Id="rId3" Type="http://schemas.openxmlformats.org/officeDocument/2006/relationships/hyperlink" Target="http://www.youtube.com/watch?v=Jf7_VWYdeiU" TargetMode="External"/><Relationship Id="rId2" Type="http://schemas.openxmlformats.org/officeDocument/2006/relationships/notesSlide" Target="../notesSlides/notesSlide258.xml"/><Relationship Id="rId1" Type="http://schemas.openxmlformats.org/officeDocument/2006/relationships/slideLayout" Target="../slideLayouts/slideLayout3.xml"/><Relationship Id="rId4" Type="http://schemas.openxmlformats.org/officeDocument/2006/relationships/image" Target="../media/image256.jpg"/></Relationships>
</file>

<file path=ppt/slides/_rels/slide260.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notesSlide" Target="../notesSlides/notesSlide259.xml"/><Relationship Id="rId1" Type="http://schemas.openxmlformats.org/officeDocument/2006/relationships/slideLayout" Target="../slideLayouts/slideLayout3.xml"/><Relationship Id="rId5" Type="http://schemas.openxmlformats.org/officeDocument/2006/relationships/image" Target="../media/image259.png"/><Relationship Id="rId4" Type="http://schemas.openxmlformats.org/officeDocument/2006/relationships/image" Target="../media/image258.png"/></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3.xml"/></Relationships>
</file>

<file path=ppt/slides/_rels/slide262.xml.rels><?xml version="1.0" encoding="UTF-8" standalone="yes"?>
<Relationships xmlns="http://schemas.openxmlformats.org/package/2006/relationships"><Relationship Id="rId3" Type="http://schemas.openxmlformats.org/officeDocument/2006/relationships/hyperlink" Target="http://www.youtube.com/watch?v=_wSggamnej8" TargetMode="External"/><Relationship Id="rId2" Type="http://schemas.openxmlformats.org/officeDocument/2006/relationships/notesSlide" Target="../notesSlides/notesSlide261.xml"/><Relationship Id="rId1" Type="http://schemas.openxmlformats.org/officeDocument/2006/relationships/slideLayout" Target="../slideLayouts/slideLayout3.xml"/><Relationship Id="rId4" Type="http://schemas.openxmlformats.org/officeDocument/2006/relationships/image" Target="../media/image260.jpg"/></Relationships>
</file>

<file path=ppt/slides/_rels/slide263.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notesSlide" Target="../notesSlides/notesSlide262.xml"/><Relationship Id="rId1" Type="http://schemas.openxmlformats.org/officeDocument/2006/relationships/slideLayout" Target="../slideLayouts/slideLayout3.xml"/><Relationship Id="rId6" Type="http://schemas.openxmlformats.org/officeDocument/2006/relationships/image" Target="../media/image264.png"/><Relationship Id="rId5" Type="http://schemas.openxmlformats.org/officeDocument/2006/relationships/image" Target="../media/image263.png"/><Relationship Id="rId4" Type="http://schemas.openxmlformats.org/officeDocument/2006/relationships/image" Target="../media/image262.png"/></Relationships>
</file>

<file path=ppt/slides/_rels/slide264.xml.rels><?xml version="1.0" encoding="UTF-8" standalone="yes"?>
<Relationships xmlns="http://schemas.openxmlformats.org/package/2006/relationships"><Relationship Id="rId3" Type="http://schemas.openxmlformats.org/officeDocument/2006/relationships/hyperlink" Target="https://en.wikipedia.org/wiki/Christchurch" TargetMode="External"/><Relationship Id="rId2" Type="http://schemas.openxmlformats.org/officeDocument/2006/relationships/notesSlide" Target="../notesSlides/notesSlide263.xml"/><Relationship Id="rId1" Type="http://schemas.openxmlformats.org/officeDocument/2006/relationships/slideLayout" Target="../slideLayouts/slideLayout3.xml"/></Relationships>
</file>

<file path=ppt/slides/_rels/slide265.xml.rels><?xml version="1.0" encoding="UTF-8" standalone="yes"?>
<Relationships xmlns="http://schemas.openxmlformats.org/package/2006/relationships"><Relationship Id="rId3" Type="http://schemas.openxmlformats.org/officeDocument/2006/relationships/hyperlink" Target="http://www.youtube.com/watch?v=gnjUdmfM4qw" TargetMode="External"/><Relationship Id="rId2" Type="http://schemas.openxmlformats.org/officeDocument/2006/relationships/notesSlide" Target="../notesSlides/notesSlide264.xml"/><Relationship Id="rId1" Type="http://schemas.openxmlformats.org/officeDocument/2006/relationships/slideLayout" Target="../slideLayouts/slideLayout3.xml"/><Relationship Id="rId4" Type="http://schemas.openxmlformats.org/officeDocument/2006/relationships/image" Target="../media/image265.jpg"/></Relationships>
</file>

<file path=ppt/slides/_rels/slide266.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265.xml"/><Relationship Id="rId1" Type="http://schemas.openxmlformats.org/officeDocument/2006/relationships/slideLayout" Target="../slideLayouts/slideLayout3.xml"/><Relationship Id="rId4" Type="http://schemas.openxmlformats.org/officeDocument/2006/relationships/image" Target="../media/image267.png"/></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66.xml"/><Relationship Id="rId1" Type="http://schemas.openxmlformats.org/officeDocument/2006/relationships/slideLayout" Target="../slideLayouts/slideLayout3.xml"/></Relationships>
</file>

<file path=ppt/slides/_rels/slide268.xml.rels><?xml version="1.0" encoding="UTF-8" standalone="yes"?>
<Relationships xmlns="http://schemas.openxmlformats.org/package/2006/relationships"><Relationship Id="rId3" Type="http://schemas.openxmlformats.org/officeDocument/2006/relationships/hyperlink" Target="http://www.youtube.com/watch?v=9h0JbX2Ph8w" TargetMode="External"/><Relationship Id="rId2" Type="http://schemas.openxmlformats.org/officeDocument/2006/relationships/notesSlide" Target="../notesSlides/notesSlide267.xml"/><Relationship Id="rId1" Type="http://schemas.openxmlformats.org/officeDocument/2006/relationships/slideLayout" Target="../slideLayouts/slideLayout3.xml"/><Relationship Id="rId4" Type="http://schemas.openxmlformats.org/officeDocument/2006/relationships/image" Target="../media/image268.jpg"/></Relationships>
</file>

<file path=ppt/slides/_rels/slide269.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notesSlide" Target="../notesSlides/notesSlide268.xml"/><Relationship Id="rId1" Type="http://schemas.openxmlformats.org/officeDocument/2006/relationships/slideLayout" Target="../slideLayouts/slideLayout3.xml"/><Relationship Id="rId5" Type="http://schemas.openxmlformats.org/officeDocument/2006/relationships/image" Target="../media/image271.png"/><Relationship Id="rId4" Type="http://schemas.openxmlformats.org/officeDocument/2006/relationships/image" Target="../media/image270.png"/></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69.xml"/><Relationship Id="rId1" Type="http://schemas.openxmlformats.org/officeDocument/2006/relationships/slideLayout" Target="../slideLayouts/slideLayout3.xml"/></Relationships>
</file>

<file path=ppt/slides/_rels/slide271.xml.rels><?xml version="1.0" encoding="UTF-8" standalone="yes"?>
<Relationships xmlns="http://schemas.openxmlformats.org/package/2006/relationships"><Relationship Id="rId3" Type="http://schemas.openxmlformats.org/officeDocument/2006/relationships/hyperlink" Target="http://www.youtube.com/watch?v=yiyvmxD05DE" TargetMode="External"/><Relationship Id="rId2" Type="http://schemas.openxmlformats.org/officeDocument/2006/relationships/notesSlide" Target="../notesSlides/notesSlide270.xml"/><Relationship Id="rId1" Type="http://schemas.openxmlformats.org/officeDocument/2006/relationships/slideLayout" Target="../slideLayouts/slideLayout3.xml"/><Relationship Id="rId4" Type="http://schemas.openxmlformats.org/officeDocument/2006/relationships/image" Target="../media/image272.jpg"/></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71.xml"/><Relationship Id="rId1" Type="http://schemas.openxmlformats.org/officeDocument/2006/relationships/slideLayout" Target="../slideLayouts/slideLayout3.xml"/></Relationships>
</file>

<file path=ppt/slides/_rels/slide273.xml.rels><?xml version="1.0" encoding="UTF-8" standalone="yes"?>
<Relationships xmlns="http://schemas.openxmlformats.org/package/2006/relationships"><Relationship Id="rId3" Type="http://schemas.openxmlformats.org/officeDocument/2006/relationships/hyperlink" Target="http://www.youtube.com/watch?v=DvD0qhViBbw" TargetMode="External"/><Relationship Id="rId2" Type="http://schemas.openxmlformats.org/officeDocument/2006/relationships/notesSlide" Target="../notesSlides/notesSlide272.xml"/><Relationship Id="rId1" Type="http://schemas.openxmlformats.org/officeDocument/2006/relationships/slideLayout" Target="../slideLayouts/slideLayout3.xml"/><Relationship Id="rId4" Type="http://schemas.openxmlformats.org/officeDocument/2006/relationships/image" Target="../media/image273.jpg"/></Relationships>
</file>

<file path=ppt/slides/_rels/slide274.xml.rels><?xml version="1.0" encoding="UTF-8" standalone="yes"?>
<Relationships xmlns="http://schemas.openxmlformats.org/package/2006/relationships"><Relationship Id="rId3" Type="http://schemas.openxmlformats.org/officeDocument/2006/relationships/image" Target="../media/image274.png"/><Relationship Id="rId2" Type="http://schemas.openxmlformats.org/officeDocument/2006/relationships/notesSlide" Target="../notesSlides/notesSlide273.xml"/><Relationship Id="rId1" Type="http://schemas.openxmlformats.org/officeDocument/2006/relationships/slideLayout" Target="../slideLayouts/slideLayout3.xml"/><Relationship Id="rId5" Type="http://schemas.openxmlformats.org/officeDocument/2006/relationships/image" Target="../media/image276.png"/><Relationship Id="rId4" Type="http://schemas.openxmlformats.org/officeDocument/2006/relationships/image" Target="../media/image275.png"/></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74.xml"/><Relationship Id="rId1" Type="http://schemas.openxmlformats.org/officeDocument/2006/relationships/slideLayout" Target="../slideLayouts/slideLayout3.xml"/></Relationships>
</file>

<file path=ppt/slides/_rels/slide276.xml.rels><?xml version="1.0" encoding="UTF-8" standalone="yes"?>
<Relationships xmlns="http://schemas.openxmlformats.org/package/2006/relationships"><Relationship Id="rId3" Type="http://schemas.openxmlformats.org/officeDocument/2006/relationships/hyperlink" Target="http://www.youtube.com/watch?v=Q3-vwopK0hg" TargetMode="External"/><Relationship Id="rId2" Type="http://schemas.openxmlformats.org/officeDocument/2006/relationships/notesSlide" Target="../notesSlides/notesSlide275.xml"/><Relationship Id="rId1" Type="http://schemas.openxmlformats.org/officeDocument/2006/relationships/slideLayout" Target="../slideLayouts/slideLayout3.xml"/><Relationship Id="rId4" Type="http://schemas.openxmlformats.org/officeDocument/2006/relationships/image" Target="../media/image277.jpg"/></Relationships>
</file>

<file path=ppt/slides/_rels/slide277.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notesSlide" Target="../notesSlides/notesSlide276.xml"/><Relationship Id="rId1" Type="http://schemas.openxmlformats.org/officeDocument/2006/relationships/slideLayout" Target="../slideLayouts/slideLayout3.xml"/><Relationship Id="rId6" Type="http://schemas.openxmlformats.org/officeDocument/2006/relationships/image" Target="../media/image281.png"/><Relationship Id="rId5" Type="http://schemas.openxmlformats.org/officeDocument/2006/relationships/image" Target="../media/image280.png"/><Relationship Id="rId4" Type="http://schemas.openxmlformats.org/officeDocument/2006/relationships/image" Target="../media/image279.png"/></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77.xml"/><Relationship Id="rId1" Type="http://schemas.openxmlformats.org/officeDocument/2006/relationships/slideLayout" Target="../slideLayouts/slideLayout3.xml"/></Relationships>
</file>

<file path=ppt/slides/_rels/slide279.xml.rels><?xml version="1.0" encoding="UTF-8" standalone="yes"?>
<Relationships xmlns="http://schemas.openxmlformats.org/package/2006/relationships"><Relationship Id="rId3" Type="http://schemas.openxmlformats.org/officeDocument/2006/relationships/hyperlink" Target="http://www.youtube.com/watch?v=UBTY_DtfiTM" TargetMode="External"/><Relationship Id="rId2" Type="http://schemas.openxmlformats.org/officeDocument/2006/relationships/notesSlide" Target="../notesSlides/notesSlide278.xml"/><Relationship Id="rId1" Type="http://schemas.openxmlformats.org/officeDocument/2006/relationships/slideLayout" Target="../slideLayouts/slideLayout3.xml"/><Relationship Id="rId4" Type="http://schemas.openxmlformats.org/officeDocument/2006/relationships/image" Target="../media/image282.jpg"/></Relationships>
</file>

<file path=ppt/slides/_rels/slide280.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3.xml"/></Relationships>
</file>

<file path=ppt/slides/_rels/slide281.xml.rels><?xml version="1.0" encoding="UTF-8" standalone="yes"?>
<Relationships xmlns="http://schemas.openxmlformats.org/package/2006/relationships"><Relationship Id="rId3" Type="http://schemas.openxmlformats.org/officeDocument/2006/relationships/hyperlink" Target="http://www.youtube.com/watch?v=T5NttKcBQ8Q" TargetMode="External"/><Relationship Id="rId2" Type="http://schemas.openxmlformats.org/officeDocument/2006/relationships/notesSlide" Target="../notesSlides/notesSlide280.xml"/><Relationship Id="rId1" Type="http://schemas.openxmlformats.org/officeDocument/2006/relationships/slideLayout" Target="../slideLayouts/slideLayout3.xml"/><Relationship Id="rId4" Type="http://schemas.openxmlformats.org/officeDocument/2006/relationships/image" Target="../media/image283.jpg"/></Relationships>
</file>

<file path=ppt/slides/_rels/slide282.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281.xml"/><Relationship Id="rId1" Type="http://schemas.openxmlformats.org/officeDocument/2006/relationships/slideLayout" Target="../slideLayouts/slideLayout3.xml"/><Relationship Id="rId5" Type="http://schemas.openxmlformats.org/officeDocument/2006/relationships/image" Target="../media/image286.png"/><Relationship Id="rId4" Type="http://schemas.openxmlformats.org/officeDocument/2006/relationships/image" Target="../media/image285.png"/></Relationships>
</file>

<file path=ppt/slides/_rels/slide283.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notesSlide" Target="../notesSlides/notesSlide282.xml"/><Relationship Id="rId1" Type="http://schemas.openxmlformats.org/officeDocument/2006/relationships/slideLayout" Target="../slideLayouts/slideLayout3.xml"/></Relationships>
</file>

<file path=ppt/slides/_rels/slide284.xml.rels><?xml version="1.0" encoding="UTF-8" standalone="yes"?>
<Relationships xmlns="http://schemas.openxmlformats.org/package/2006/relationships"><Relationship Id="rId3" Type="http://schemas.openxmlformats.org/officeDocument/2006/relationships/hyperlink" Target="http://www.youtube.com/watch?v=L-q9_1bdErU" TargetMode="External"/><Relationship Id="rId2" Type="http://schemas.openxmlformats.org/officeDocument/2006/relationships/notesSlide" Target="../notesSlides/notesSlide283.xml"/><Relationship Id="rId1" Type="http://schemas.openxmlformats.org/officeDocument/2006/relationships/slideLayout" Target="../slideLayouts/slideLayout3.xml"/><Relationship Id="rId4" Type="http://schemas.openxmlformats.org/officeDocument/2006/relationships/image" Target="../media/image288.jpg"/></Relationships>
</file>

<file path=ppt/slides/_rels/slide285.xml.rels><?xml version="1.0" encoding="UTF-8" standalone="yes"?>
<Relationships xmlns="http://schemas.openxmlformats.org/package/2006/relationships"><Relationship Id="rId3" Type="http://schemas.openxmlformats.org/officeDocument/2006/relationships/hyperlink" Target="http://www.youtube.com/watch?v=pvObfrm6v0c" TargetMode="External"/><Relationship Id="rId2" Type="http://schemas.openxmlformats.org/officeDocument/2006/relationships/notesSlide" Target="../notesSlides/notesSlide284.xml"/><Relationship Id="rId1" Type="http://schemas.openxmlformats.org/officeDocument/2006/relationships/slideLayout" Target="../slideLayouts/slideLayout3.xml"/><Relationship Id="rId4" Type="http://schemas.openxmlformats.org/officeDocument/2006/relationships/image" Target="../media/image289.jpg"/></Relationships>
</file>

<file path=ppt/slides/_rels/slide286.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285.xml"/><Relationship Id="rId1" Type="http://schemas.openxmlformats.org/officeDocument/2006/relationships/slideLayout" Target="../slideLayouts/slideLayout3.xml"/><Relationship Id="rId4" Type="http://schemas.openxmlformats.org/officeDocument/2006/relationships/image" Target="../media/image291.png"/></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86.xml"/><Relationship Id="rId1" Type="http://schemas.openxmlformats.org/officeDocument/2006/relationships/slideLayout" Target="../slideLayouts/slideLayout3.xml"/></Relationships>
</file>

<file path=ppt/slides/_rels/slide288.xml.rels><?xml version="1.0" encoding="UTF-8" standalone="yes"?>
<Relationships xmlns="http://schemas.openxmlformats.org/package/2006/relationships"><Relationship Id="rId3" Type="http://schemas.openxmlformats.org/officeDocument/2006/relationships/hyperlink" Target="http://www.youtube.com/watch?v=q7Xz-FwDx0c" TargetMode="External"/><Relationship Id="rId2" Type="http://schemas.openxmlformats.org/officeDocument/2006/relationships/notesSlide" Target="../notesSlides/notesSlide287.xml"/><Relationship Id="rId1" Type="http://schemas.openxmlformats.org/officeDocument/2006/relationships/slideLayout" Target="../slideLayouts/slideLayout3.xml"/><Relationship Id="rId4" Type="http://schemas.openxmlformats.org/officeDocument/2006/relationships/image" Target="../media/image292.jpg"/></Relationships>
</file>

<file path=ppt/slides/_rels/slide289.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notesSlide" Target="../notesSlides/notesSlide288.xml"/><Relationship Id="rId1" Type="http://schemas.openxmlformats.org/officeDocument/2006/relationships/slideLayout" Target="../slideLayouts/slideLayout3.xml"/><Relationship Id="rId6" Type="http://schemas.openxmlformats.org/officeDocument/2006/relationships/image" Target="../media/image296.png"/><Relationship Id="rId5" Type="http://schemas.openxmlformats.org/officeDocument/2006/relationships/image" Target="../media/image295.png"/><Relationship Id="rId4" Type="http://schemas.openxmlformats.org/officeDocument/2006/relationships/image" Target="../media/image294.png"/></Relationships>
</file>

<file path=ppt/slides/_rels/slide290.xml.rels><?xml version="1.0" encoding="UTF-8" standalone="yes"?>
<Relationships xmlns="http://schemas.openxmlformats.org/package/2006/relationships"><Relationship Id="rId3" Type="http://schemas.openxmlformats.org/officeDocument/2006/relationships/hyperlink" Target="http://www.youtube.com/watch?v=MBtfDbRvRco" TargetMode="External"/><Relationship Id="rId2" Type="http://schemas.openxmlformats.org/officeDocument/2006/relationships/notesSlide" Target="../notesSlides/notesSlide289.xml"/><Relationship Id="rId1" Type="http://schemas.openxmlformats.org/officeDocument/2006/relationships/slideLayout" Target="../slideLayouts/slideLayout3.xml"/><Relationship Id="rId4" Type="http://schemas.openxmlformats.org/officeDocument/2006/relationships/image" Target="../media/image297.jpg"/></Relationships>
</file>

<file path=ppt/slides/_rels/slide291.xml.rels><?xml version="1.0" encoding="UTF-8" standalone="yes"?>
<Relationships xmlns="http://schemas.openxmlformats.org/package/2006/relationships"><Relationship Id="rId2" Type="http://schemas.openxmlformats.org/officeDocument/2006/relationships/notesSlide" Target="../notesSlides/notesSlide290.xml"/><Relationship Id="rId1" Type="http://schemas.openxmlformats.org/officeDocument/2006/relationships/slideLayout" Target="../slideLayouts/slideLayout3.xml"/></Relationships>
</file>

<file path=ppt/slides/_rels/slide292.xml.rels><?xml version="1.0" encoding="UTF-8" standalone="yes"?>
<Relationships xmlns="http://schemas.openxmlformats.org/package/2006/relationships"><Relationship Id="rId3" Type="http://schemas.openxmlformats.org/officeDocument/2006/relationships/hyperlink" Target="http://www.youtube.com/watch?v=Limg83izjf0" TargetMode="External"/><Relationship Id="rId2" Type="http://schemas.openxmlformats.org/officeDocument/2006/relationships/notesSlide" Target="../notesSlides/notesSlide291.xml"/><Relationship Id="rId1" Type="http://schemas.openxmlformats.org/officeDocument/2006/relationships/slideLayout" Target="../slideLayouts/slideLayout3.xml"/><Relationship Id="rId4" Type="http://schemas.openxmlformats.org/officeDocument/2006/relationships/image" Target="../media/image298.jpg"/></Relationships>
</file>

<file path=ppt/slides/_rels/slide293.xml.rels><?xml version="1.0" encoding="UTF-8" standalone="yes"?>
<Relationships xmlns="http://schemas.openxmlformats.org/package/2006/relationships"><Relationship Id="rId2" Type="http://schemas.openxmlformats.org/officeDocument/2006/relationships/notesSlide" Target="../notesSlides/notesSlide292.xml"/><Relationship Id="rId1" Type="http://schemas.openxmlformats.org/officeDocument/2006/relationships/slideLayout" Target="../slideLayouts/slideLayout3.xml"/></Relationships>
</file>

<file path=ppt/slides/_rels/slide294.xml.rels><?xml version="1.0" encoding="UTF-8" standalone="yes"?>
<Relationships xmlns="http://schemas.openxmlformats.org/package/2006/relationships"><Relationship Id="rId3" Type="http://schemas.openxmlformats.org/officeDocument/2006/relationships/hyperlink" Target="http://www.youtube.com/watch?v=NqqWG5pmvUE" TargetMode="External"/><Relationship Id="rId2" Type="http://schemas.openxmlformats.org/officeDocument/2006/relationships/notesSlide" Target="../notesSlides/notesSlide293.xml"/><Relationship Id="rId1" Type="http://schemas.openxmlformats.org/officeDocument/2006/relationships/slideLayout" Target="../slideLayouts/slideLayout3.xml"/><Relationship Id="rId4" Type="http://schemas.openxmlformats.org/officeDocument/2006/relationships/image" Target="../media/image299.jpg"/></Relationships>
</file>

<file path=ppt/slides/_rels/slide295.xml.rels><?xml version="1.0" encoding="UTF-8" standalone="yes"?>
<Relationships xmlns="http://schemas.openxmlformats.org/package/2006/relationships"><Relationship Id="rId2" Type="http://schemas.openxmlformats.org/officeDocument/2006/relationships/notesSlide" Target="../notesSlides/notesSlide294.xml"/><Relationship Id="rId1" Type="http://schemas.openxmlformats.org/officeDocument/2006/relationships/slideLayout" Target="../slideLayouts/slideLayout3.xml"/></Relationships>
</file>

<file path=ppt/slides/_rels/slide296.xml.rels><?xml version="1.0" encoding="UTF-8" standalone="yes"?>
<Relationships xmlns="http://schemas.openxmlformats.org/package/2006/relationships"><Relationship Id="rId3" Type="http://schemas.openxmlformats.org/officeDocument/2006/relationships/hyperlink" Target="http://www.youtube.com/watch?v=IVNjtaPIjKI" TargetMode="External"/><Relationship Id="rId2" Type="http://schemas.openxmlformats.org/officeDocument/2006/relationships/notesSlide" Target="../notesSlides/notesSlide295.xml"/><Relationship Id="rId1" Type="http://schemas.openxmlformats.org/officeDocument/2006/relationships/slideLayout" Target="../slideLayouts/slideLayout3.xml"/><Relationship Id="rId4" Type="http://schemas.openxmlformats.org/officeDocument/2006/relationships/image" Target="../media/image300.jpg"/></Relationships>
</file>

<file path=ppt/slides/_rels/slide297.xml.rels><?xml version="1.0" encoding="UTF-8" standalone="yes"?>
<Relationships xmlns="http://schemas.openxmlformats.org/package/2006/relationships"><Relationship Id="rId2" Type="http://schemas.openxmlformats.org/officeDocument/2006/relationships/notesSlide" Target="../notesSlides/notesSlide296.xml"/><Relationship Id="rId1" Type="http://schemas.openxmlformats.org/officeDocument/2006/relationships/slideLayout" Target="../slideLayouts/slideLayout3.xml"/></Relationships>
</file>

<file path=ppt/slides/_rels/slide298.xml.rels><?xml version="1.0" encoding="UTF-8" standalone="yes"?>
<Relationships xmlns="http://schemas.openxmlformats.org/package/2006/relationships"><Relationship Id="rId3" Type="http://schemas.openxmlformats.org/officeDocument/2006/relationships/hyperlink" Target="http://www.youtube.com/watch?v=93EJj37URQg" TargetMode="External"/><Relationship Id="rId2" Type="http://schemas.openxmlformats.org/officeDocument/2006/relationships/notesSlide" Target="../notesSlides/notesSlide297.xml"/><Relationship Id="rId1" Type="http://schemas.openxmlformats.org/officeDocument/2006/relationships/slideLayout" Target="../slideLayouts/slideLayout3.xml"/><Relationship Id="rId4" Type="http://schemas.openxmlformats.org/officeDocument/2006/relationships/image" Target="../media/image301.jpg"/></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298.xml"/><Relationship Id="rId1" Type="http://schemas.openxmlformats.org/officeDocument/2006/relationships/slideLayout" Target="../slideLayouts/slideLayout3.xml"/></Relationships>
</file>

<file path=ppt/slides/_rels/slide300.xml.rels><?xml version="1.0" encoding="UTF-8" standalone="yes"?>
<Relationships xmlns="http://schemas.openxmlformats.org/package/2006/relationships"><Relationship Id="rId3" Type="http://schemas.openxmlformats.org/officeDocument/2006/relationships/hyperlink" Target="http://www.youtube.com/watch?v=A-20g0K8-os" TargetMode="External"/><Relationship Id="rId2" Type="http://schemas.openxmlformats.org/officeDocument/2006/relationships/notesSlide" Target="../notesSlides/notesSlide299.xml"/><Relationship Id="rId1" Type="http://schemas.openxmlformats.org/officeDocument/2006/relationships/slideLayout" Target="../slideLayouts/slideLayout3.xml"/><Relationship Id="rId4" Type="http://schemas.openxmlformats.org/officeDocument/2006/relationships/image" Target="../media/image302.jpg"/></Relationships>
</file>

<file path=ppt/slides/_rels/slide301.xml.rels><?xml version="1.0" encoding="UTF-8" standalone="yes"?>
<Relationships xmlns="http://schemas.openxmlformats.org/package/2006/relationships"><Relationship Id="rId2" Type="http://schemas.openxmlformats.org/officeDocument/2006/relationships/notesSlide" Target="../notesSlides/notesSlide300.xml"/><Relationship Id="rId1" Type="http://schemas.openxmlformats.org/officeDocument/2006/relationships/slideLayout" Target="../slideLayouts/slideLayout3.xml"/></Relationships>
</file>

<file path=ppt/slides/_rels/slide302.xml.rels><?xml version="1.0" encoding="UTF-8" standalone="yes"?>
<Relationships xmlns="http://schemas.openxmlformats.org/package/2006/relationships"><Relationship Id="rId3" Type="http://schemas.openxmlformats.org/officeDocument/2006/relationships/hyperlink" Target="http://www.youtube.com/watch?v=A8uclbxSnF8" TargetMode="External"/><Relationship Id="rId2" Type="http://schemas.openxmlformats.org/officeDocument/2006/relationships/notesSlide" Target="../notesSlides/notesSlide301.xml"/><Relationship Id="rId1" Type="http://schemas.openxmlformats.org/officeDocument/2006/relationships/slideLayout" Target="../slideLayouts/slideLayout3.xml"/><Relationship Id="rId4" Type="http://schemas.openxmlformats.org/officeDocument/2006/relationships/image" Target="../media/image303.jpg"/></Relationships>
</file>

<file path=ppt/slides/_rels/slide303.xml.rels><?xml version="1.0" encoding="UTF-8" standalone="yes"?>
<Relationships xmlns="http://schemas.openxmlformats.org/package/2006/relationships"><Relationship Id="rId3" Type="http://schemas.openxmlformats.org/officeDocument/2006/relationships/image" Target="../media/image304.png"/><Relationship Id="rId2" Type="http://schemas.openxmlformats.org/officeDocument/2006/relationships/notesSlide" Target="../notesSlides/notesSlide302.xml"/><Relationship Id="rId1" Type="http://schemas.openxmlformats.org/officeDocument/2006/relationships/slideLayout" Target="../slideLayouts/slideLayout3.xml"/><Relationship Id="rId6" Type="http://schemas.openxmlformats.org/officeDocument/2006/relationships/image" Target="../media/image307.png"/><Relationship Id="rId5" Type="http://schemas.openxmlformats.org/officeDocument/2006/relationships/image" Target="../media/image306.png"/><Relationship Id="rId4" Type="http://schemas.openxmlformats.org/officeDocument/2006/relationships/image" Target="../media/image305.png"/></Relationships>
</file>

<file path=ppt/slides/_rels/slide304.xml.rels><?xml version="1.0" encoding="UTF-8" standalone="yes"?>
<Relationships xmlns="http://schemas.openxmlformats.org/package/2006/relationships"><Relationship Id="rId2" Type="http://schemas.openxmlformats.org/officeDocument/2006/relationships/notesSlide" Target="../notesSlides/notesSlide303.xml"/><Relationship Id="rId1" Type="http://schemas.openxmlformats.org/officeDocument/2006/relationships/slideLayout" Target="../slideLayouts/slideLayout3.xml"/></Relationships>
</file>

<file path=ppt/slides/_rels/slide305.xml.rels><?xml version="1.0" encoding="UTF-8" standalone="yes"?>
<Relationships xmlns="http://schemas.openxmlformats.org/package/2006/relationships"><Relationship Id="rId3" Type="http://schemas.openxmlformats.org/officeDocument/2006/relationships/hyperlink" Target="http://www.youtube.com/watch?v=m29gxLHCdmg" TargetMode="External"/><Relationship Id="rId2" Type="http://schemas.openxmlformats.org/officeDocument/2006/relationships/notesSlide" Target="../notesSlides/notesSlide304.xml"/><Relationship Id="rId1" Type="http://schemas.openxmlformats.org/officeDocument/2006/relationships/slideLayout" Target="../slideLayouts/slideLayout3.xml"/><Relationship Id="rId4" Type="http://schemas.openxmlformats.org/officeDocument/2006/relationships/image" Target="../media/image308.jpg"/></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305.xml"/><Relationship Id="rId1" Type="http://schemas.openxmlformats.org/officeDocument/2006/relationships/slideLayout" Target="../slideLayouts/slideLayout3.xml"/></Relationships>
</file>

<file path=ppt/slides/_rels/slide307.xml.rels><?xml version="1.0" encoding="UTF-8" standalone="yes"?>
<Relationships xmlns="http://schemas.openxmlformats.org/package/2006/relationships"><Relationship Id="rId3" Type="http://schemas.openxmlformats.org/officeDocument/2006/relationships/hyperlink" Target="http://www.youtube.com/watch?v=yPl3uAuAWmQ" TargetMode="External"/><Relationship Id="rId2" Type="http://schemas.openxmlformats.org/officeDocument/2006/relationships/notesSlide" Target="../notesSlides/notesSlide306.xml"/><Relationship Id="rId1" Type="http://schemas.openxmlformats.org/officeDocument/2006/relationships/slideLayout" Target="../slideLayouts/slideLayout3.xml"/><Relationship Id="rId4" Type="http://schemas.openxmlformats.org/officeDocument/2006/relationships/image" Target="../media/image309.jpg"/></Relationships>
</file>

<file path=ppt/slides/_rels/slide308.xml.rels><?xml version="1.0" encoding="UTF-8" standalone="yes"?>
<Relationships xmlns="http://schemas.openxmlformats.org/package/2006/relationships"><Relationship Id="rId3" Type="http://schemas.openxmlformats.org/officeDocument/2006/relationships/image" Target="../media/image310.png"/><Relationship Id="rId7" Type="http://schemas.openxmlformats.org/officeDocument/2006/relationships/image" Target="../media/image314.png"/><Relationship Id="rId2" Type="http://schemas.openxmlformats.org/officeDocument/2006/relationships/notesSlide" Target="../notesSlides/notesSlide307.xml"/><Relationship Id="rId1" Type="http://schemas.openxmlformats.org/officeDocument/2006/relationships/slideLayout" Target="../slideLayouts/slideLayout3.xml"/><Relationship Id="rId6" Type="http://schemas.openxmlformats.org/officeDocument/2006/relationships/image" Target="../media/image313.png"/><Relationship Id="rId5" Type="http://schemas.openxmlformats.org/officeDocument/2006/relationships/image" Target="../media/image312.png"/><Relationship Id="rId4" Type="http://schemas.openxmlformats.org/officeDocument/2006/relationships/image" Target="../media/image311.png"/></Relationships>
</file>

<file path=ppt/slides/_rels/slide309.xml.rels><?xml version="1.0" encoding="UTF-8" standalone="yes"?>
<Relationships xmlns="http://schemas.openxmlformats.org/package/2006/relationships"><Relationship Id="rId2" Type="http://schemas.openxmlformats.org/officeDocument/2006/relationships/notesSlide" Target="../notesSlides/notesSlide308.xml"/><Relationship Id="rId1" Type="http://schemas.openxmlformats.org/officeDocument/2006/relationships/slideLayout" Target="../slideLayouts/slideLayout3.xml"/></Relationships>
</file>

<file path=ppt/slides/_rels/slide310.xml.rels><?xml version="1.0" encoding="UTF-8" standalone="yes"?>
<Relationships xmlns="http://schemas.openxmlformats.org/package/2006/relationships"><Relationship Id="rId3" Type="http://schemas.openxmlformats.org/officeDocument/2006/relationships/hyperlink" Target="http://www.youtube.com/watch?v=3s1qNnpt3YM" TargetMode="External"/><Relationship Id="rId2" Type="http://schemas.openxmlformats.org/officeDocument/2006/relationships/notesSlide" Target="../notesSlides/notesSlide309.xml"/><Relationship Id="rId1" Type="http://schemas.openxmlformats.org/officeDocument/2006/relationships/slideLayout" Target="../slideLayouts/slideLayout3.xml"/><Relationship Id="rId4" Type="http://schemas.openxmlformats.org/officeDocument/2006/relationships/image" Target="../media/image315.jpg"/></Relationships>
</file>

<file path=ppt/slides/_rels/slide311.xml.rels><?xml version="1.0" encoding="UTF-8" standalone="yes"?>
<Relationships xmlns="http://schemas.openxmlformats.org/package/2006/relationships"><Relationship Id="rId3" Type="http://schemas.openxmlformats.org/officeDocument/2006/relationships/hyperlink" Target="http://www.youtube.com/watch?v=2kwidT0wnzY" TargetMode="External"/><Relationship Id="rId2" Type="http://schemas.openxmlformats.org/officeDocument/2006/relationships/notesSlide" Target="../notesSlides/notesSlide310.xml"/><Relationship Id="rId1" Type="http://schemas.openxmlformats.org/officeDocument/2006/relationships/slideLayout" Target="../slideLayouts/slideLayout3.xml"/><Relationship Id="rId4" Type="http://schemas.openxmlformats.org/officeDocument/2006/relationships/image" Target="../media/image316.jpg"/></Relationships>
</file>

<file path=ppt/slides/_rels/slide312.xml.rels><?xml version="1.0" encoding="UTF-8" standalone="yes"?>
<Relationships xmlns="http://schemas.openxmlformats.org/package/2006/relationships"><Relationship Id="rId2" Type="http://schemas.openxmlformats.org/officeDocument/2006/relationships/notesSlide" Target="../notesSlides/notesSlide311.xml"/><Relationship Id="rId1" Type="http://schemas.openxmlformats.org/officeDocument/2006/relationships/slideLayout" Target="../slideLayouts/slideLayout3.xml"/></Relationships>
</file>

<file path=ppt/slides/_rels/slide313.xml.rels><?xml version="1.0" encoding="UTF-8" standalone="yes"?>
<Relationships xmlns="http://schemas.openxmlformats.org/package/2006/relationships"><Relationship Id="rId3" Type="http://schemas.openxmlformats.org/officeDocument/2006/relationships/hyperlink" Target="http://www.youtube.com/watch?v=_2GyGkzFcDk" TargetMode="External"/><Relationship Id="rId2" Type="http://schemas.openxmlformats.org/officeDocument/2006/relationships/notesSlide" Target="../notesSlides/notesSlide312.xml"/><Relationship Id="rId1" Type="http://schemas.openxmlformats.org/officeDocument/2006/relationships/slideLayout" Target="../slideLayouts/slideLayout3.xml"/><Relationship Id="rId4" Type="http://schemas.openxmlformats.org/officeDocument/2006/relationships/image" Target="../media/image317.jpg"/></Relationships>
</file>

<file path=ppt/slides/_rels/slide314.xml.rels><?xml version="1.0" encoding="UTF-8" standalone="yes"?>
<Relationships xmlns="http://schemas.openxmlformats.org/package/2006/relationships"><Relationship Id="rId3" Type="http://schemas.openxmlformats.org/officeDocument/2006/relationships/image" Target="../media/image318.png"/><Relationship Id="rId2" Type="http://schemas.openxmlformats.org/officeDocument/2006/relationships/notesSlide" Target="../notesSlides/notesSlide313.xml"/><Relationship Id="rId1" Type="http://schemas.openxmlformats.org/officeDocument/2006/relationships/slideLayout" Target="../slideLayouts/slideLayout3.xml"/><Relationship Id="rId6" Type="http://schemas.openxmlformats.org/officeDocument/2006/relationships/image" Target="../media/image321.png"/><Relationship Id="rId5" Type="http://schemas.openxmlformats.org/officeDocument/2006/relationships/image" Target="../media/image320.png"/><Relationship Id="rId4" Type="http://schemas.openxmlformats.org/officeDocument/2006/relationships/image" Target="../media/image319.png"/></Relationships>
</file>

<file path=ppt/slides/_rels/slide315.xml.rels><?xml version="1.0" encoding="UTF-8" standalone="yes"?>
<Relationships xmlns="http://schemas.openxmlformats.org/package/2006/relationships"><Relationship Id="rId2" Type="http://schemas.openxmlformats.org/officeDocument/2006/relationships/notesSlide" Target="../notesSlides/notesSlide314.xml"/><Relationship Id="rId1" Type="http://schemas.openxmlformats.org/officeDocument/2006/relationships/slideLayout" Target="../slideLayouts/slideLayout3.xml"/></Relationships>
</file>

<file path=ppt/slides/_rels/slide316.xml.rels><?xml version="1.0" encoding="UTF-8" standalone="yes"?>
<Relationships xmlns="http://schemas.openxmlformats.org/package/2006/relationships"><Relationship Id="rId3" Type="http://schemas.openxmlformats.org/officeDocument/2006/relationships/hyperlink" Target="http://www.youtube.com/watch?v=NTy1oGcoAR0" TargetMode="External"/><Relationship Id="rId2" Type="http://schemas.openxmlformats.org/officeDocument/2006/relationships/notesSlide" Target="../notesSlides/notesSlide315.xml"/><Relationship Id="rId1" Type="http://schemas.openxmlformats.org/officeDocument/2006/relationships/slideLayout" Target="../slideLayouts/slideLayout3.xml"/><Relationship Id="rId4" Type="http://schemas.openxmlformats.org/officeDocument/2006/relationships/image" Target="../media/image322.jpg"/></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316.xml"/><Relationship Id="rId1" Type="http://schemas.openxmlformats.org/officeDocument/2006/relationships/slideLayout" Target="../slideLayouts/slideLayout3.xml"/></Relationships>
</file>

<file path=ppt/slides/_rels/slide318.xml.rels><?xml version="1.0" encoding="UTF-8" standalone="yes"?>
<Relationships xmlns="http://schemas.openxmlformats.org/package/2006/relationships"><Relationship Id="rId3" Type="http://schemas.openxmlformats.org/officeDocument/2006/relationships/hyperlink" Target="http://www.youtube.com/watch?v=JOHh_cwiIQQ" TargetMode="External"/><Relationship Id="rId2" Type="http://schemas.openxmlformats.org/officeDocument/2006/relationships/notesSlide" Target="../notesSlides/notesSlide317.xml"/><Relationship Id="rId1" Type="http://schemas.openxmlformats.org/officeDocument/2006/relationships/slideLayout" Target="../slideLayouts/slideLayout3.xml"/><Relationship Id="rId4" Type="http://schemas.openxmlformats.org/officeDocument/2006/relationships/image" Target="../media/image323.jpg"/></Relationships>
</file>

<file path=ppt/slides/_rels/slide319.xml.rels><?xml version="1.0" encoding="UTF-8" standalone="yes"?>
<Relationships xmlns="http://schemas.openxmlformats.org/package/2006/relationships"><Relationship Id="rId3" Type="http://schemas.openxmlformats.org/officeDocument/2006/relationships/image" Target="../media/image324.png"/><Relationship Id="rId2" Type="http://schemas.openxmlformats.org/officeDocument/2006/relationships/notesSlide" Target="../notesSlides/notesSlide318.xml"/><Relationship Id="rId1" Type="http://schemas.openxmlformats.org/officeDocument/2006/relationships/slideLayout" Target="../slideLayouts/slideLayout3.xml"/><Relationship Id="rId5" Type="http://schemas.openxmlformats.org/officeDocument/2006/relationships/image" Target="../media/image326.png"/><Relationship Id="rId4" Type="http://schemas.openxmlformats.org/officeDocument/2006/relationships/image" Target="../media/image325.png"/></Relationships>
</file>

<file path=ppt/slides/_rels/slide320.xml.rels><?xml version="1.0" encoding="UTF-8" standalone="yes"?>
<Relationships xmlns="http://schemas.openxmlformats.org/package/2006/relationships"><Relationship Id="rId2" Type="http://schemas.openxmlformats.org/officeDocument/2006/relationships/notesSlide" Target="../notesSlides/notesSlide319.xml"/><Relationship Id="rId1" Type="http://schemas.openxmlformats.org/officeDocument/2006/relationships/slideLayout" Target="../slideLayouts/slideLayout3.xml"/></Relationships>
</file>

<file path=ppt/slides/_rels/slide321.xml.rels><?xml version="1.0" encoding="UTF-8" standalone="yes"?>
<Relationships xmlns="http://schemas.openxmlformats.org/package/2006/relationships"><Relationship Id="rId3" Type="http://schemas.openxmlformats.org/officeDocument/2006/relationships/hyperlink" Target="http://www.youtube.com/watch?v=bsAt9dBB1wE" TargetMode="External"/><Relationship Id="rId2" Type="http://schemas.openxmlformats.org/officeDocument/2006/relationships/notesSlide" Target="../notesSlides/notesSlide320.xml"/><Relationship Id="rId1" Type="http://schemas.openxmlformats.org/officeDocument/2006/relationships/slideLayout" Target="../slideLayouts/slideLayout3.xml"/><Relationship Id="rId4" Type="http://schemas.openxmlformats.org/officeDocument/2006/relationships/image" Target="../media/image327.jpg"/></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321.xml"/><Relationship Id="rId1" Type="http://schemas.openxmlformats.org/officeDocument/2006/relationships/slideLayout" Target="../slideLayouts/slideLayout3.xml"/></Relationships>
</file>

<file path=ppt/slides/_rels/slide323.xml.rels><?xml version="1.0" encoding="UTF-8" standalone="yes"?>
<Relationships xmlns="http://schemas.openxmlformats.org/package/2006/relationships"><Relationship Id="rId3" Type="http://schemas.openxmlformats.org/officeDocument/2006/relationships/notesSlide" Target="../notesSlides/notesSlide322.xml"/><Relationship Id="rId2" Type="http://schemas.openxmlformats.org/officeDocument/2006/relationships/slideLayout" Target="../slideLayouts/slideLayout3.xml"/><Relationship Id="rId1" Type="http://schemas.openxmlformats.org/officeDocument/2006/relationships/video" Target="https://www.youtube.com/embed/uo8rvQ_IaMQ?start=253&amp;feature=oembed" TargetMode="External"/><Relationship Id="rId4" Type="http://schemas.openxmlformats.org/officeDocument/2006/relationships/image" Target="../media/image328.jpeg"/></Relationships>
</file>

<file path=ppt/slides/_rels/slide324.xml.rels><?xml version="1.0" encoding="UTF-8" standalone="yes"?>
<Relationships xmlns="http://schemas.openxmlformats.org/package/2006/relationships"><Relationship Id="rId3" Type="http://schemas.openxmlformats.org/officeDocument/2006/relationships/notesSlide" Target="../notesSlides/notesSlide323.xml"/><Relationship Id="rId2" Type="http://schemas.openxmlformats.org/officeDocument/2006/relationships/slideLayout" Target="../slideLayouts/slideLayout3.xml"/><Relationship Id="rId1" Type="http://schemas.openxmlformats.org/officeDocument/2006/relationships/video" Target="https://player.vimeo.com/video/465241242?h=36b529db1d&amp;app_id=122963" TargetMode="External"/><Relationship Id="rId4" Type="http://schemas.openxmlformats.org/officeDocument/2006/relationships/image" Target="../media/image329.jpeg"/></Relationships>
</file>

<file path=ppt/slides/_rels/slide325.xml.rels><?xml version="1.0" encoding="UTF-8" standalone="yes"?>
<Relationships xmlns="http://schemas.openxmlformats.org/package/2006/relationships"><Relationship Id="rId3" Type="http://schemas.openxmlformats.org/officeDocument/2006/relationships/image" Target="../media/image330.jpeg"/><Relationship Id="rId2" Type="http://schemas.openxmlformats.org/officeDocument/2006/relationships/slideLayout" Target="../slideLayouts/slideLayout3.xml"/><Relationship Id="rId1" Type="http://schemas.openxmlformats.org/officeDocument/2006/relationships/video" Target="https://www.youtube.com/embed/z-nBFQdsEac?feature=oembed" TargetMode="External"/><Relationship Id="rId4" Type="http://schemas.openxmlformats.org/officeDocument/2006/relationships/image" Target="../media/image331.png"/></Relationships>
</file>

<file path=ppt/slides/_rels/slide326.xml.rels><?xml version="1.0" encoding="UTF-8" standalone="yes"?>
<Relationships xmlns="http://schemas.openxmlformats.org/package/2006/relationships"><Relationship Id="rId3" Type="http://schemas.openxmlformats.org/officeDocument/2006/relationships/image" Target="../media/image332.jpeg"/><Relationship Id="rId2" Type="http://schemas.openxmlformats.org/officeDocument/2006/relationships/slideLayout" Target="../slideLayouts/slideLayout3.xml"/><Relationship Id="rId1" Type="http://schemas.openxmlformats.org/officeDocument/2006/relationships/video" Target="https://www.youtube.com/embed/1c4Hv5t5QNk?feature=oembed" TargetMode="External"/></Relationships>
</file>

<file path=ppt/slides/_rels/slide327.xml.rels><?xml version="1.0" encoding="UTF-8" standalone="yes"?>
<Relationships xmlns="http://schemas.openxmlformats.org/package/2006/relationships"><Relationship Id="rId3" Type="http://schemas.openxmlformats.org/officeDocument/2006/relationships/image" Target="../media/image333.jpeg"/><Relationship Id="rId2" Type="http://schemas.openxmlformats.org/officeDocument/2006/relationships/slideLayout" Target="../slideLayouts/slideLayout3.xml"/><Relationship Id="rId1" Type="http://schemas.openxmlformats.org/officeDocument/2006/relationships/video" Target="https://www.youtube.com/embed/kCT_Tu61hnc?feature=oembed" TargetMode="External"/></Relationships>
</file>

<file path=ppt/slides/_rels/slide328.xml.rels><?xml version="1.0" encoding="UTF-8" standalone="yes"?>
<Relationships xmlns="http://schemas.openxmlformats.org/package/2006/relationships"><Relationship Id="rId3" Type="http://schemas.openxmlformats.org/officeDocument/2006/relationships/image" Target="../media/image334.jpeg"/><Relationship Id="rId2" Type="http://schemas.openxmlformats.org/officeDocument/2006/relationships/slideLayout" Target="../slideLayouts/slideLayout3.xml"/><Relationship Id="rId1" Type="http://schemas.openxmlformats.org/officeDocument/2006/relationships/video" Target="https://www.youtube.com/embed/70Wa68sDhUg?feature=oembed" TargetMode="External"/></Relationships>
</file>

<file path=ppt/slides/_rels/slide329.xml.rels><?xml version="1.0" encoding="UTF-8" standalone="yes"?>
<Relationships xmlns="http://schemas.openxmlformats.org/package/2006/relationships"><Relationship Id="rId3" Type="http://schemas.openxmlformats.org/officeDocument/2006/relationships/image" Target="../media/image335.png"/><Relationship Id="rId2" Type="http://schemas.openxmlformats.org/officeDocument/2006/relationships/hyperlink" Target="https://www.facebook.com/watch/?v=1602167250230193" TargetMode="External"/><Relationship Id="rId1" Type="http://schemas.openxmlformats.org/officeDocument/2006/relationships/slideLayout" Target="../slideLayouts/slideLayout3.xml"/><Relationship Id="rId4" Type="http://schemas.openxmlformats.org/officeDocument/2006/relationships/image" Target="../media/image336.png"/></Relationships>
</file>

<file path=ppt/slides/_rels/slide330.xml.rels><?xml version="1.0" encoding="UTF-8" standalone="yes"?>
<Relationships xmlns="http://schemas.openxmlformats.org/package/2006/relationships"><Relationship Id="rId3" Type="http://schemas.openxmlformats.org/officeDocument/2006/relationships/hyperlink" Target="https://fb.watch/sML6lmGX2T/" TargetMode="External"/><Relationship Id="rId2" Type="http://schemas.openxmlformats.org/officeDocument/2006/relationships/hyperlink" Target="https://youtu.be/6TAw_0ybWsw" TargetMode="External"/><Relationship Id="rId1" Type="http://schemas.openxmlformats.org/officeDocument/2006/relationships/slideLayout" Target="../slideLayouts/slideLayout3.xml"/><Relationship Id="rId6" Type="http://schemas.openxmlformats.org/officeDocument/2006/relationships/image" Target="../media/image338.jpeg"/><Relationship Id="rId5" Type="http://schemas.openxmlformats.org/officeDocument/2006/relationships/image" Target="../media/image337.png"/><Relationship Id="rId4" Type="http://schemas.openxmlformats.org/officeDocument/2006/relationships/hyperlink" Target="https://www.youtube.com/watch?v=Fs3EXsJ4fS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FF00"/>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0" y="167800"/>
            <a:ext cx="8520600" cy="1797300"/>
          </a:xfrm>
          <a:prstGeom prst="rect">
            <a:avLst/>
          </a:prstGeom>
          <a:solidFill>
            <a:srgbClr val="00FF00"/>
          </a:solidFill>
        </p:spPr>
        <p:txBody>
          <a:bodyPr spcFirstLastPara="1" wrap="square" lIns="91425" tIns="91425" rIns="91425" bIns="91425" anchor="b" anchorCtr="0">
            <a:noAutofit/>
          </a:bodyPr>
          <a:lstStyle/>
          <a:p>
            <a:pPr marL="0" lvl="0" indent="0" algn="ctr" rtl="0">
              <a:spcBef>
                <a:spcPts val="0"/>
              </a:spcBef>
              <a:spcAft>
                <a:spcPts val="0"/>
              </a:spcAft>
              <a:buNone/>
            </a:pPr>
            <a:r>
              <a:rPr lang="en-GB" b="1" dirty="0"/>
              <a:t>Agribusiness </a:t>
            </a:r>
            <a:r>
              <a:rPr lang="en-GB" b="1"/>
              <a:t>Examples 2025</a:t>
            </a:r>
            <a:endParaRPr b="1" dirty="0"/>
          </a:p>
        </p:txBody>
      </p:sp>
      <p:sp>
        <p:nvSpPr>
          <p:cNvPr id="55" name="Google Shape;55;p13"/>
          <p:cNvSpPr txBox="1">
            <a:spLocks noGrp="1"/>
          </p:cNvSpPr>
          <p:nvPr>
            <p:ph type="subTitle" idx="1"/>
          </p:nvPr>
        </p:nvSpPr>
        <p:spPr>
          <a:xfrm>
            <a:off x="311700" y="1829425"/>
            <a:ext cx="8520600" cy="3090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p:txBody>
      </p:sp>
      <p:pic>
        <p:nvPicPr>
          <p:cNvPr id="56" name="Google Shape;56;p13"/>
          <p:cNvPicPr preferRelativeResize="0"/>
          <p:nvPr/>
        </p:nvPicPr>
        <p:blipFill>
          <a:blip r:embed="rId3">
            <a:alphaModFix/>
          </a:blip>
          <a:stretch>
            <a:fillRect/>
          </a:stretch>
        </p:blipFill>
        <p:spPr>
          <a:xfrm>
            <a:off x="2280375" y="1965100"/>
            <a:ext cx="5077500" cy="2954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60059"/>
            <a:ext cx="8520600" cy="4639111"/>
          </a:xfrm>
        </p:spPr>
        <p:txBody>
          <a:bodyPr/>
          <a:lstStyle/>
          <a:p>
            <a:pPr algn="l"/>
            <a:r>
              <a:rPr lang="en-NZ" sz="1600" b="1" u="sng" dirty="0"/>
              <a:t>Lesson Starters for Agribusiness</a:t>
            </a:r>
            <a:br>
              <a:rPr lang="en-NZ" sz="1600" b="1" u="sng" dirty="0"/>
            </a:br>
            <a:br>
              <a:rPr lang="en-NZ" sz="1400" dirty="0"/>
            </a:br>
            <a:r>
              <a:rPr lang="en-NZ" sz="1600" u="sng" dirty="0"/>
              <a:t>Created by Leeann Morgan, Hamilton Boys High School.</a:t>
            </a:r>
            <a:br>
              <a:rPr lang="en-NZ" sz="1600" u="sng" dirty="0"/>
            </a:br>
            <a:br>
              <a:rPr lang="en-NZ" sz="1600" dirty="0"/>
            </a:br>
            <a:r>
              <a:rPr lang="en-NZ" sz="1600" dirty="0"/>
              <a:t>These slides cover over 100 Agribusinesses, each Agribusiness has a few slides outlining what the business is, and a video clip or two about the business.</a:t>
            </a:r>
            <a:br>
              <a:rPr lang="en-NZ" sz="1600" dirty="0"/>
            </a:br>
            <a:r>
              <a:rPr lang="en-NZ" sz="1600" dirty="0"/>
              <a:t> </a:t>
            </a:r>
            <a:br>
              <a:rPr lang="en-NZ" sz="1600" dirty="0"/>
            </a:br>
            <a:r>
              <a:rPr lang="en-NZ" sz="1600" dirty="0"/>
              <a:t>The intent of the power point is to open each lesson throughout the year by showcasing a new Agribusiness. The order the businesses is not necessarily important nor does it need to be specific to the topic you are covering, instead it can be used to introduce the variety of Agribusiness and to start discussions around product, brand recognition, innovation, and marketing. </a:t>
            </a:r>
            <a:br>
              <a:rPr lang="en-NZ" sz="1600" dirty="0"/>
            </a:br>
            <a:r>
              <a:rPr lang="en-NZ" sz="1600" dirty="0"/>
              <a:t>The PPT also provides the opportunity to highlight the breadth of career opportunities throughout the sector and the scope for diversification and opportunities across the sectors. This in itself can help to dispel the myths and poor perception of the industry and working within it.</a:t>
            </a:r>
            <a:br>
              <a:rPr lang="en-NZ" sz="1600" dirty="0"/>
            </a:br>
            <a:r>
              <a:rPr lang="en-NZ" sz="1600" dirty="0"/>
              <a:t>If it is possible, bring the product in for students to sample – nothing like tasting or experiencing the product to bring tangible learning experiences into the classroom.</a:t>
            </a:r>
          </a:p>
        </p:txBody>
      </p:sp>
    </p:spTree>
    <p:extLst>
      <p:ext uri="{BB962C8B-B14F-4D97-AF65-F5344CB8AC3E}">
        <p14:creationId xmlns:p14="http://schemas.microsoft.com/office/powerpoint/2010/main" val="122516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NZ Inside Story - Food</a:t>
            </a:r>
            <a:endParaRPr b="1"/>
          </a:p>
        </p:txBody>
      </p:sp>
      <p:sp>
        <p:nvSpPr>
          <p:cNvPr id="62" name="Google Shape;62;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63" name="Google Shape;63;p14" descr="Many would argue that products are only as good as the people and place they come from. As kaitiaki, guardians, of people, place and planet, we are committed to looking after our land and sea for future generations. Looking for a place that produces world-class produce while still looking after the environment? We know a place. www.newzealand.com #AnotherAmazingNZStory&#10;&#10;This film is part of the New Zealand Inside Stories series profiling our amazing food and beverages. Featuring local and global chefs, food and wine producers and food entrepreneurs all talking about the unique attributes that sets our food apart. From the highest omega lamb in the world to world-leading wines, New Zealand produces and exports premium food and beverages to all corners of the planet!&#10;&#10;Find out more: https://www.nzstory.govt.nz/stories/inside-stories-food-and-beverage-film/" title="New Zealand's Inside Stories Food &amp; Beverage Film">
            <a:hlinkClick r:id="rId3"/>
          </p:cNvPr>
          <p:cNvPicPr preferRelativeResize="0"/>
          <p:nvPr/>
        </p:nvPicPr>
        <p:blipFill>
          <a:blip r:embed="rId4">
            <a:alphaModFix/>
          </a:blip>
          <a:stretch>
            <a:fillRect/>
          </a:stretch>
        </p:blipFill>
        <p:spPr>
          <a:xfrm>
            <a:off x="1507825" y="1146175"/>
            <a:ext cx="4572000" cy="3429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Science and Technology in Agribusinesses</a:t>
            </a:r>
            <a:endParaRPr b="1"/>
          </a:p>
        </p:txBody>
      </p:sp>
      <p:sp>
        <p:nvSpPr>
          <p:cNvPr id="69" name="Google Shape;69;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70" name="Google Shape;70;p15" descr="Our Primary Industry Champions talk about how science and technology are being used in the primary industries. &#10;&#10;Growing Our Future&#10;&#10;Working in the primary industries, you can help feed the world, build a sustainable future or help find solutions to some of the world's most pressing problems like biosecurity risks, animal welfare and the effects of climate change.&#10;&#10;Find out more: mpi.govt.nz/funding-and-programmes/other-programmes" title="Science and technology in the primary industries">
            <a:hlinkClick r:id="rId3"/>
          </p:cNvPr>
          <p:cNvPicPr preferRelativeResize="0"/>
          <p:nvPr/>
        </p:nvPicPr>
        <p:blipFill>
          <a:blip r:embed="rId4">
            <a:alphaModFix/>
          </a:blip>
          <a:stretch>
            <a:fillRect/>
          </a:stretch>
        </p:blipFill>
        <p:spPr>
          <a:xfrm>
            <a:off x="1460375" y="1284300"/>
            <a:ext cx="4572000" cy="3429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220350"/>
            <a:ext cx="8520600" cy="7233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sz="3400" b="1"/>
              <a:t>Envy Apples</a:t>
            </a:r>
            <a:endParaRPr sz="3400" b="1"/>
          </a:p>
        </p:txBody>
      </p:sp>
      <p:sp>
        <p:nvSpPr>
          <p:cNvPr id="76" name="Google Shape;76;p16"/>
          <p:cNvSpPr txBox="1">
            <a:spLocks noGrp="1"/>
          </p:cNvSpPr>
          <p:nvPr>
            <p:ph type="body" idx="1"/>
          </p:nvPr>
        </p:nvSpPr>
        <p:spPr>
          <a:xfrm>
            <a:off x="311700" y="943650"/>
            <a:ext cx="8520600" cy="4066500"/>
          </a:xfrm>
          <a:prstGeom prst="rect">
            <a:avLst/>
          </a:prstGeom>
        </p:spPr>
        <p:txBody>
          <a:bodyPr spcFirstLastPara="1" wrap="square" lIns="91425" tIns="91425" rIns="91425" bIns="91425" anchor="t" anchorCtr="0">
            <a:noAutofit/>
          </a:bodyPr>
          <a:lstStyle/>
          <a:p>
            <a:pPr marL="457200" lvl="0" indent="-393700" algn="l" rtl="0">
              <a:lnSpc>
                <a:spcPct val="100000"/>
              </a:lnSpc>
              <a:spcBef>
                <a:spcPts val="0"/>
              </a:spcBef>
              <a:spcAft>
                <a:spcPts val="0"/>
              </a:spcAft>
              <a:buSzPts val="2600"/>
              <a:buAutoNum type="arabicPeriod"/>
            </a:pPr>
            <a:r>
              <a:rPr lang="en-GB" sz="2600" dirty="0"/>
              <a:t>Developed in NZ by </a:t>
            </a:r>
            <a:r>
              <a:rPr lang="en-GB" sz="2600" dirty="0" err="1"/>
              <a:t>HortResearch</a:t>
            </a:r>
            <a:r>
              <a:rPr lang="en-GB" sz="2600" dirty="0"/>
              <a:t> in 2009</a:t>
            </a:r>
            <a:endParaRPr sz="2600" dirty="0"/>
          </a:p>
          <a:p>
            <a:pPr marL="457200" lvl="0" indent="-393700" algn="l" rtl="0">
              <a:lnSpc>
                <a:spcPct val="100000"/>
              </a:lnSpc>
              <a:spcBef>
                <a:spcPts val="0"/>
              </a:spcBef>
              <a:spcAft>
                <a:spcPts val="0"/>
              </a:spcAft>
              <a:buSzPts val="2600"/>
              <a:buAutoNum type="arabicPeriod"/>
            </a:pPr>
            <a:r>
              <a:rPr lang="en-GB" sz="2600" dirty="0"/>
              <a:t>Genetically a cross between Braeburn and Royal Gala apples</a:t>
            </a:r>
            <a:endParaRPr sz="2600" dirty="0"/>
          </a:p>
          <a:p>
            <a:pPr marL="457200" lvl="0" indent="-393700" algn="l" rtl="0">
              <a:lnSpc>
                <a:spcPct val="100000"/>
              </a:lnSpc>
              <a:spcBef>
                <a:spcPts val="0"/>
              </a:spcBef>
              <a:spcAft>
                <a:spcPts val="0"/>
              </a:spcAft>
              <a:buSzPts val="2600"/>
              <a:buAutoNum type="arabicPeriod"/>
            </a:pPr>
            <a:r>
              <a:rPr lang="en-GB" sz="2600" dirty="0"/>
              <a:t>Developed for US Market - crisp bite,                          sweet flesh that doesn’t brown</a:t>
            </a:r>
            <a:endParaRPr sz="2600" dirty="0"/>
          </a:p>
          <a:p>
            <a:pPr marL="457200" lvl="0" indent="-393700" algn="l" rtl="0">
              <a:lnSpc>
                <a:spcPct val="100000"/>
              </a:lnSpc>
              <a:spcBef>
                <a:spcPts val="0"/>
              </a:spcBef>
              <a:spcAft>
                <a:spcPts val="0"/>
              </a:spcAft>
              <a:buSzPts val="2600"/>
              <a:buAutoNum type="arabicPeriod"/>
            </a:pPr>
            <a:r>
              <a:rPr lang="en-GB" sz="2600" dirty="0"/>
              <a:t>Grown in both NZ and USA to                                       have year round supply</a:t>
            </a:r>
            <a:endParaRPr sz="2600" dirty="0"/>
          </a:p>
          <a:p>
            <a:pPr marL="457200" lvl="0" indent="-393700" algn="l" rtl="0">
              <a:lnSpc>
                <a:spcPct val="100000"/>
              </a:lnSpc>
              <a:spcBef>
                <a:spcPts val="0"/>
              </a:spcBef>
              <a:spcAft>
                <a:spcPts val="0"/>
              </a:spcAft>
              <a:buSzPts val="2600"/>
              <a:buAutoNum type="arabicPeriod"/>
            </a:pPr>
            <a:r>
              <a:rPr lang="en-GB" sz="2600" dirty="0"/>
              <a:t>Expected to export 2 million                                        cartons of apples by 2020.</a:t>
            </a:r>
            <a:endParaRPr sz="2600" dirty="0"/>
          </a:p>
        </p:txBody>
      </p:sp>
      <p:pic>
        <p:nvPicPr>
          <p:cNvPr id="77" name="Google Shape;77;p16"/>
          <p:cNvPicPr preferRelativeResize="0"/>
          <p:nvPr/>
        </p:nvPicPr>
        <p:blipFill>
          <a:blip r:embed="rId3">
            <a:alphaModFix/>
          </a:blip>
          <a:stretch>
            <a:fillRect/>
          </a:stretch>
        </p:blipFill>
        <p:spPr>
          <a:xfrm>
            <a:off x="5958225" y="1887225"/>
            <a:ext cx="2874075" cy="2976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179725"/>
            <a:ext cx="8520600" cy="6516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sz="3000" b="1"/>
              <a:t>Envy Apple Video</a:t>
            </a:r>
            <a:endParaRPr sz="3000" b="1"/>
          </a:p>
        </p:txBody>
      </p:sp>
      <p:sp>
        <p:nvSpPr>
          <p:cNvPr id="83" name="Google Shape;83;p17"/>
          <p:cNvSpPr txBox="1">
            <a:spLocks noGrp="1"/>
          </p:cNvSpPr>
          <p:nvPr>
            <p:ph type="body" idx="1"/>
          </p:nvPr>
        </p:nvSpPr>
        <p:spPr>
          <a:xfrm>
            <a:off x="311700" y="831325"/>
            <a:ext cx="8520600" cy="4178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84" name="Google Shape;84;p17" title="ENVY apples the complete package">
            <a:hlinkClick r:id="rId3"/>
          </p:cNvPr>
          <p:cNvPicPr preferRelativeResize="0"/>
          <p:nvPr/>
        </p:nvPicPr>
        <p:blipFill>
          <a:blip r:embed="rId4">
            <a:alphaModFix/>
          </a:blip>
          <a:stretch>
            <a:fillRect/>
          </a:stretch>
        </p:blipFill>
        <p:spPr>
          <a:xfrm>
            <a:off x="2286000" y="1206175"/>
            <a:ext cx="4572000" cy="3429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311700" y="1641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Envy Apple - American TV Review</a:t>
            </a:r>
            <a:endParaRPr b="1"/>
          </a:p>
        </p:txBody>
      </p:sp>
      <p:sp>
        <p:nvSpPr>
          <p:cNvPr id="90" name="Google Shape;90;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91" name="Google Shape;91;p18" descr="When you think about apples you probably think about the fall. Well think again!" title="Tip Of The Day: Envy Apples">
            <a:hlinkClick r:id="rId3"/>
          </p:cNvPr>
          <p:cNvPicPr preferRelativeResize="0"/>
          <p:nvPr/>
        </p:nvPicPr>
        <p:blipFill>
          <a:blip r:embed="rId4">
            <a:alphaModFix/>
          </a:blip>
          <a:stretch>
            <a:fillRect/>
          </a:stretch>
        </p:blipFill>
        <p:spPr>
          <a:xfrm>
            <a:off x="2286000" y="1146175"/>
            <a:ext cx="4572000" cy="3429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266750" y="1754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Whittakers Chocolate</a:t>
            </a:r>
            <a:endParaRPr b="1"/>
          </a:p>
        </p:txBody>
      </p:sp>
      <p:sp>
        <p:nvSpPr>
          <p:cNvPr id="97" name="Google Shape;97;p19"/>
          <p:cNvSpPr txBox="1">
            <a:spLocks noGrp="1"/>
          </p:cNvSpPr>
          <p:nvPr>
            <p:ph type="body" idx="1"/>
          </p:nvPr>
        </p:nvSpPr>
        <p:spPr>
          <a:xfrm>
            <a:off x="311700" y="748125"/>
            <a:ext cx="8520600" cy="4295700"/>
          </a:xfrm>
          <a:prstGeom prst="rect">
            <a:avLst/>
          </a:prstGeom>
        </p:spPr>
        <p:txBody>
          <a:bodyPr spcFirstLastPara="1" wrap="square" lIns="91425" tIns="91425" rIns="91425" bIns="91425" anchor="t" anchorCtr="0">
            <a:noAutofit/>
          </a:bodyPr>
          <a:lstStyle/>
          <a:p>
            <a:pPr marL="457200" lvl="0" indent="-406400" algn="l" rtl="0">
              <a:spcBef>
                <a:spcPts val="0"/>
              </a:spcBef>
              <a:spcAft>
                <a:spcPts val="0"/>
              </a:spcAft>
              <a:buSzPts val="2800"/>
              <a:buChar char="-"/>
            </a:pPr>
            <a:r>
              <a:rPr lang="en-GB" sz="2800" dirty="0"/>
              <a:t>Company started in 1890 by James Whittaker</a:t>
            </a:r>
            <a:endParaRPr sz="2800" dirty="0"/>
          </a:p>
          <a:p>
            <a:pPr marL="457200" lvl="0" indent="-406400" algn="l" rtl="0">
              <a:spcBef>
                <a:spcPts val="0"/>
              </a:spcBef>
              <a:spcAft>
                <a:spcPts val="0"/>
              </a:spcAft>
              <a:buSzPts val="2800"/>
              <a:buChar char="-"/>
            </a:pPr>
            <a:r>
              <a:rPr lang="en-GB" sz="2800" dirty="0"/>
              <a:t>Iconic Peanut Slab developed in 1950</a:t>
            </a:r>
            <a:endParaRPr sz="2800" dirty="0"/>
          </a:p>
          <a:p>
            <a:pPr marL="457200" lvl="0" indent="-406400" algn="l" rtl="0">
              <a:spcBef>
                <a:spcPts val="0"/>
              </a:spcBef>
              <a:spcAft>
                <a:spcPts val="0"/>
              </a:spcAft>
              <a:buSzPts val="2800"/>
              <a:buChar char="-"/>
            </a:pPr>
            <a:r>
              <a:rPr lang="en-GB" sz="2800" dirty="0"/>
              <a:t>NZ’s favourite chocolate</a:t>
            </a:r>
            <a:endParaRPr sz="2800" dirty="0"/>
          </a:p>
          <a:p>
            <a:pPr marL="457200" lvl="0" indent="-406400" algn="l" rtl="0">
              <a:spcBef>
                <a:spcPts val="0"/>
              </a:spcBef>
              <a:spcAft>
                <a:spcPts val="0"/>
              </a:spcAft>
              <a:buSzPts val="2800"/>
              <a:buChar char="-"/>
            </a:pPr>
            <a:r>
              <a:rPr lang="en-GB" sz="2800" dirty="0"/>
              <a:t>Voted NZ’s most trusted brand for                      past 7 years</a:t>
            </a:r>
            <a:endParaRPr sz="2800" dirty="0"/>
          </a:p>
          <a:p>
            <a:pPr marL="457200" lvl="0" indent="-406400" algn="l" rtl="0">
              <a:spcBef>
                <a:spcPts val="0"/>
              </a:spcBef>
              <a:spcAft>
                <a:spcPts val="0"/>
              </a:spcAft>
              <a:buSzPts val="2800"/>
              <a:buChar char="-"/>
            </a:pPr>
            <a:r>
              <a:rPr lang="en-GB" sz="2800" dirty="0"/>
              <a:t>30% of chocolate exported</a:t>
            </a:r>
            <a:endParaRPr sz="2800" dirty="0"/>
          </a:p>
          <a:p>
            <a:pPr marL="457200" lvl="0" indent="-406400" algn="l" rtl="0">
              <a:spcBef>
                <a:spcPts val="0"/>
              </a:spcBef>
              <a:spcAft>
                <a:spcPts val="0"/>
              </a:spcAft>
              <a:buSzPts val="2800"/>
              <a:buChar char="-"/>
            </a:pPr>
            <a:r>
              <a:rPr lang="en-GB" sz="2800" dirty="0"/>
              <a:t>Works with other NZ firms </a:t>
            </a:r>
            <a:r>
              <a:rPr lang="en-GB" sz="2800" dirty="0" err="1"/>
              <a:t>e.g</a:t>
            </a:r>
            <a:r>
              <a:rPr lang="en-GB" sz="2800" dirty="0"/>
              <a:t> L&amp;P,                     Tip Top and the All Blacks</a:t>
            </a:r>
            <a:endParaRPr sz="2800" dirty="0"/>
          </a:p>
        </p:txBody>
      </p:sp>
      <p:pic>
        <p:nvPicPr>
          <p:cNvPr id="98" name="Google Shape;98;p19"/>
          <p:cNvPicPr preferRelativeResize="0"/>
          <p:nvPr/>
        </p:nvPicPr>
        <p:blipFill>
          <a:blip r:embed="rId3">
            <a:alphaModFix/>
          </a:blip>
          <a:stretch>
            <a:fillRect/>
          </a:stretch>
        </p:blipFill>
        <p:spPr>
          <a:xfrm>
            <a:off x="6290725" y="1772276"/>
            <a:ext cx="2639725" cy="1967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266750" y="2203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Whittakers Video</a:t>
            </a:r>
            <a:endParaRPr b="1"/>
          </a:p>
        </p:txBody>
      </p:sp>
      <p:sp>
        <p:nvSpPr>
          <p:cNvPr id="104" name="Google Shape;104;p20"/>
          <p:cNvSpPr txBox="1">
            <a:spLocks noGrp="1"/>
          </p:cNvSpPr>
          <p:nvPr>
            <p:ph type="body" idx="1"/>
          </p:nvPr>
        </p:nvSpPr>
        <p:spPr>
          <a:xfrm>
            <a:off x="311700" y="793050"/>
            <a:ext cx="8520600" cy="3775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05" name="Google Shape;105;p20" descr="Full story: http://www.newshub.co.nz/home/money/2017/07/chocolate-business-booming-for-whittaker-s-but-not-expanding-to-dunedin.html&#10;&#10;For all footage l​​icencing enquiries please visit: http://www.mediaworks.co.nz/home/contact-us/commercial-footage-request.html" title="Inside Whittaker's New Zealand chocolate factory | Newshub">
            <a:hlinkClick r:id="rId3"/>
          </p:cNvPr>
          <p:cNvPicPr preferRelativeResize="0"/>
          <p:nvPr/>
        </p:nvPicPr>
        <p:blipFill>
          <a:blip r:embed="rId4">
            <a:alphaModFix/>
          </a:blip>
          <a:stretch>
            <a:fillRect/>
          </a:stretch>
        </p:blipFill>
        <p:spPr>
          <a:xfrm>
            <a:off x="2364625" y="1139850"/>
            <a:ext cx="4572000" cy="3429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2540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Sweet As Popcorn</a:t>
            </a:r>
            <a:endParaRPr b="1"/>
          </a:p>
        </p:txBody>
      </p:sp>
      <p:sp>
        <p:nvSpPr>
          <p:cNvPr id="111" name="Google Shape;111;p21"/>
          <p:cNvSpPr txBox="1">
            <a:spLocks noGrp="1"/>
          </p:cNvSpPr>
          <p:nvPr>
            <p:ph type="body" idx="1"/>
          </p:nvPr>
        </p:nvSpPr>
        <p:spPr>
          <a:xfrm>
            <a:off x="311700" y="876200"/>
            <a:ext cx="8520600" cy="4089000"/>
          </a:xfrm>
          <a:prstGeom prst="rect">
            <a:avLst/>
          </a:prstGeom>
        </p:spPr>
        <p:txBody>
          <a:bodyPr spcFirstLastPara="1" wrap="square" lIns="91425" tIns="91425" rIns="91425" bIns="91425" anchor="t" anchorCtr="0">
            <a:noAutofit/>
          </a:bodyPr>
          <a:lstStyle/>
          <a:p>
            <a:pPr marL="457200" lvl="0" indent="-393700" algn="l" rtl="0">
              <a:spcBef>
                <a:spcPts val="0"/>
              </a:spcBef>
              <a:spcAft>
                <a:spcPts val="0"/>
              </a:spcAft>
              <a:buSzPts val="2600"/>
              <a:buAutoNum type="arabicPeriod"/>
            </a:pPr>
            <a:r>
              <a:rPr lang="en-GB" sz="2600" dirty="0"/>
              <a:t>Company started in Raglan in 2010</a:t>
            </a:r>
            <a:endParaRPr sz="2600" dirty="0"/>
          </a:p>
          <a:p>
            <a:pPr marL="457200" lvl="0" indent="-393700" algn="l" rtl="0">
              <a:spcBef>
                <a:spcPts val="0"/>
              </a:spcBef>
              <a:spcAft>
                <a:spcPts val="0"/>
              </a:spcAft>
              <a:buSzPts val="2600"/>
              <a:buAutoNum type="arabicPeriod"/>
            </a:pPr>
            <a:r>
              <a:rPr lang="en-GB" sz="2600" dirty="0"/>
              <a:t>Initial sales were at weekend markets</a:t>
            </a:r>
            <a:endParaRPr sz="2600" dirty="0"/>
          </a:p>
          <a:p>
            <a:pPr marL="457200" lvl="0" indent="-393700" algn="l" rtl="0">
              <a:spcBef>
                <a:spcPts val="0"/>
              </a:spcBef>
              <a:spcAft>
                <a:spcPts val="0"/>
              </a:spcAft>
              <a:buSzPts val="2600"/>
              <a:buAutoNum type="arabicPeriod"/>
            </a:pPr>
            <a:r>
              <a:rPr lang="en-GB" sz="2600" dirty="0"/>
              <a:t>Aim to offer a healthy snack alternative</a:t>
            </a:r>
            <a:endParaRPr sz="2600" dirty="0"/>
          </a:p>
          <a:p>
            <a:pPr marL="457200" lvl="0" indent="-393700" algn="l" rtl="0">
              <a:spcBef>
                <a:spcPts val="0"/>
              </a:spcBef>
              <a:spcAft>
                <a:spcPts val="0"/>
              </a:spcAft>
              <a:buSzPts val="2600"/>
              <a:buAutoNum type="arabicPeriod"/>
            </a:pPr>
            <a:r>
              <a:rPr lang="en-GB" sz="2600" dirty="0"/>
              <a:t>Exporting to Australia, USA and Asia</a:t>
            </a:r>
            <a:endParaRPr sz="2600" dirty="0"/>
          </a:p>
          <a:p>
            <a:pPr marL="457200" lvl="0" indent="-393700" algn="l" rtl="0">
              <a:spcBef>
                <a:spcPts val="0"/>
              </a:spcBef>
              <a:spcAft>
                <a:spcPts val="0"/>
              </a:spcAft>
              <a:buSzPts val="2600"/>
              <a:buAutoNum type="arabicPeriod"/>
            </a:pPr>
            <a:r>
              <a:rPr lang="en-GB" sz="2600" dirty="0"/>
              <a:t>Uses no advertising - all word of mouth</a:t>
            </a:r>
            <a:endParaRPr sz="2600" dirty="0"/>
          </a:p>
          <a:p>
            <a:pPr marL="457200" lvl="0" indent="-393700" algn="l" rtl="0">
              <a:spcBef>
                <a:spcPts val="0"/>
              </a:spcBef>
              <a:spcAft>
                <a:spcPts val="0"/>
              </a:spcAft>
              <a:buSzPts val="2600"/>
              <a:buAutoNum type="arabicPeriod"/>
            </a:pPr>
            <a:r>
              <a:rPr lang="en-GB" sz="2600" dirty="0"/>
              <a:t>Dairy and gluten free with a gourmet taste</a:t>
            </a:r>
            <a:endParaRPr sz="2600" dirty="0"/>
          </a:p>
          <a:p>
            <a:pPr marL="457200" lvl="0" indent="-393700" algn="l" rtl="0">
              <a:spcBef>
                <a:spcPts val="0"/>
              </a:spcBef>
              <a:spcAft>
                <a:spcPts val="0"/>
              </a:spcAft>
              <a:buSzPts val="2600"/>
              <a:buAutoNum type="arabicPeriod"/>
            </a:pPr>
            <a:r>
              <a:rPr lang="en-GB" sz="2600" dirty="0"/>
              <a:t>Sold in over 1000 NZ shops including BP and Z Stations</a:t>
            </a:r>
            <a:endParaRPr sz="2600" dirty="0"/>
          </a:p>
        </p:txBody>
      </p:sp>
      <p:pic>
        <p:nvPicPr>
          <p:cNvPr id="112" name="Google Shape;112;p21"/>
          <p:cNvPicPr preferRelativeResize="0"/>
          <p:nvPr/>
        </p:nvPicPr>
        <p:blipFill>
          <a:blip r:embed="rId3">
            <a:alphaModFix/>
          </a:blip>
          <a:stretch>
            <a:fillRect/>
          </a:stretch>
        </p:blipFill>
        <p:spPr>
          <a:xfrm>
            <a:off x="6895975" y="929013"/>
            <a:ext cx="2114550" cy="2162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Sweet As Popcorn Interview</a:t>
            </a:r>
            <a:endParaRPr b="1"/>
          </a:p>
        </p:txBody>
      </p:sp>
      <p:sp>
        <p:nvSpPr>
          <p:cNvPr id="118" name="Google Shape;118;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19" name="Google Shape;119;p22" descr="Welcome to the Pivot Point Interviews.   Here we talk with people about how they have managed their way through this journey of life, through the good times and the tough.  It's through these Pivot Points we define our lives.  But what makes us succeed?  What makes &#10;&#10;Bill Neal talks with us on true grit, the stuff that it takes to make any business, in fact just about anything worth doing.   His life has taken many turns, from professional baseball athlete to food manufacturer, and through it all he has shown courage, self belief and determination.&#10;&#10;His current business Sweet As Popcorn (http://www.sweetaspopcorn.co.nz/) has really taken off.  It's been his passion and drive.&#10;&#10;Please support this channel through our Patreon channel https://www.patreon.com/thepivotpoint/overview" title="The Pivot Point Interviews - Bill Neal Sweet As Popcorn">
            <a:hlinkClick r:id="rId3"/>
          </p:cNvPr>
          <p:cNvPicPr preferRelativeResize="0"/>
          <p:nvPr/>
        </p:nvPicPr>
        <p:blipFill>
          <a:blip r:embed="rId4">
            <a:alphaModFix/>
          </a:blip>
          <a:stretch>
            <a:fillRect/>
          </a:stretch>
        </p:blipFill>
        <p:spPr>
          <a:xfrm>
            <a:off x="2016400" y="1329075"/>
            <a:ext cx="4572000" cy="3429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3"/>
          <p:cNvSpPr txBox="1">
            <a:spLocks noGrp="1"/>
          </p:cNvSpPr>
          <p:nvPr>
            <p:ph type="title"/>
          </p:nvPr>
        </p:nvSpPr>
        <p:spPr>
          <a:xfrm>
            <a:off x="311700" y="2315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Oete Goat Farm</a:t>
            </a:r>
            <a:endParaRPr b="1"/>
          </a:p>
        </p:txBody>
      </p:sp>
      <p:sp>
        <p:nvSpPr>
          <p:cNvPr id="125" name="Google Shape;125;p23"/>
          <p:cNvSpPr txBox="1">
            <a:spLocks noGrp="1"/>
          </p:cNvSpPr>
          <p:nvPr>
            <p:ph type="body" idx="1"/>
          </p:nvPr>
        </p:nvSpPr>
        <p:spPr>
          <a:xfrm>
            <a:off x="311700" y="804275"/>
            <a:ext cx="8520600" cy="4126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One of NZ's largest goat farms with 3000 does</a:t>
            </a:r>
            <a:endParaRPr sz="2400"/>
          </a:p>
          <a:p>
            <a:pPr marL="457200" lvl="0" indent="-381000" algn="l" rtl="0">
              <a:spcBef>
                <a:spcPts val="0"/>
              </a:spcBef>
              <a:spcAft>
                <a:spcPts val="0"/>
              </a:spcAft>
              <a:buSzPts val="2400"/>
              <a:buChar char="-"/>
            </a:pPr>
            <a:r>
              <a:rPr lang="en-GB" sz="2400"/>
              <a:t>Great online presence - facebook and instagram</a:t>
            </a:r>
            <a:endParaRPr sz="2400"/>
          </a:p>
          <a:p>
            <a:pPr marL="457200" lvl="0" indent="-381000" algn="l" rtl="0">
              <a:spcBef>
                <a:spcPts val="0"/>
              </a:spcBef>
              <a:spcAft>
                <a:spcPts val="0"/>
              </a:spcAft>
              <a:buSzPts val="2400"/>
              <a:buChar char="-"/>
            </a:pPr>
            <a:r>
              <a:rPr lang="en-GB" sz="2400"/>
              <a:t>Farm in Pukekohe, South Auckland</a:t>
            </a:r>
            <a:endParaRPr sz="2400"/>
          </a:p>
          <a:p>
            <a:pPr marL="457200" lvl="0" indent="-381000" algn="l" rtl="0">
              <a:spcBef>
                <a:spcPts val="0"/>
              </a:spcBef>
              <a:spcAft>
                <a:spcPts val="0"/>
              </a:spcAft>
              <a:buSzPts val="2400"/>
              <a:buChar char="-"/>
            </a:pPr>
            <a:r>
              <a:rPr lang="en-GB" sz="2400"/>
              <a:t>Goat farms smaller than dairy farms - very sustainable</a:t>
            </a:r>
            <a:endParaRPr sz="2400"/>
          </a:p>
          <a:p>
            <a:pPr marL="457200" lvl="0" indent="-406400" algn="l" rtl="0">
              <a:spcBef>
                <a:spcPts val="0"/>
              </a:spcBef>
              <a:spcAft>
                <a:spcPts val="0"/>
              </a:spcAft>
              <a:buSzPts val="2800"/>
              <a:buChar char="-"/>
            </a:pPr>
            <a:r>
              <a:rPr lang="en-GB" sz="2400"/>
              <a:t>Rolling paddocks used to cut and carry grass to</a:t>
            </a:r>
            <a:r>
              <a:rPr lang="en-GB" sz="2800"/>
              <a:t> </a:t>
            </a:r>
            <a:r>
              <a:rPr lang="en-GB" sz="2400"/>
              <a:t>goats</a:t>
            </a:r>
            <a:r>
              <a:rPr lang="en-GB" sz="2800"/>
              <a:t> </a:t>
            </a:r>
            <a:endParaRPr sz="2800"/>
          </a:p>
          <a:p>
            <a:pPr marL="457200" lvl="0" indent="-381000" algn="l" rtl="0">
              <a:spcBef>
                <a:spcPts val="0"/>
              </a:spcBef>
              <a:spcAft>
                <a:spcPts val="0"/>
              </a:spcAft>
              <a:buSzPts val="2400"/>
              <a:buChar char="-"/>
            </a:pPr>
            <a:r>
              <a:rPr lang="en-GB" sz="2400"/>
              <a:t>High animal welfare practices</a:t>
            </a:r>
            <a:endParaRPr sz="2400"/>
          </a:p>
          <a:p>
            <a:pPr marL="457200" lvl="0" indent="0" algn="l" rtl="0">
              <a:spcBef>
                <a:spcPts val="1600"/>
              </a:spcBef>
              <a:spcAft>
                <a:spcPts val="1600"/>
              </a:spcAft>
              <a:buNone/>
            </a:pPr>
            <a:endParaRPr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Oete Goat Farm</a:t>
            </a:r>
            <a:endParaRPr b="1"/>
          </a:p>
        </p:txBody>
      </p:sp>
      <p:sp>
        <p:nvSpPr>
          <p:cNvPr id="131" name="Google Shape;131;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Video </a:t>
            </a:r>
            <a:endParaRPr/>
          </a:p>
          <a:p>
            <a:pPr marL="0" lvl="0" indent="0" algn="l" rtl="0">
              <a:spcBef>
                <a:spcPts val="1600"/>
              </a:spcBef>
              <a:spcAft>
                <a:spcPts val="1600"/>
              </a:spcAft>
              <a:buNone/>
            </a:pPr>
            <a:endParaRPr/>
          </a:p>
        </p:txBody>
      </p:sp>
      <p:pic>
        <p:nvPicPr>
          <p:cNvPr id="132" name="Google Shape;132;p24" descr="OETE Goat Farm Pukekohe, New Zealand" title="vid1">
            <a:hlinkClick r:id="rId3"/>
          </p:cNvPr>
          <p:cNvPicPr preferRelativeResize="0"/>
          <p:nvPr/>
        </p:nvPicPr>
        <p:blipFill>
          <a:blip r:embed="rId4">
            <a:alphaModFix/>
          </a:blip>
          <a:stretch>
            <a:fillRect/>
          </a:stretch>
        </p:blipFill>
        <p:spPr>
          <a:xfrm>
            <a:off x="2200575" y="1146175"/>
            <a:ext cx="4572000" cy="3429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5"/>
          <p:cNvSpPr txBox="1">
            <a:spLocks noGrp="1"/>
          </p:cNvSpPr>
          <p:nvPr>
            <p:ph type="title" idx="4294967295"/>
          </p:nvPr>
        </p:nvSpPr>
        <p:spPr>
          <a:xfrm>
            <a:off x="311700" y="1982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Zespri Kiwifruit</a:t>
            </a:r>
            <a:endParaRPr/>
          </a:p>
        </p:txBody>
      </p:sp>
      <p:pic>
        <p:nvPicPr>
          <p:cNvPr id="138" name="Google Shape;138;p25"/>
          <p:cNvPicPr preferRelativeResize="0"/>
          <p:nvPr/>
        </p:nvPicPr>
        <p:blipFill>
          <a:blip r:embed="rId3">
            <a:alphaModFix/>
          </a:blip>
          <a:stretch>
            <a:fillRect/>
          </a:stretch>
        </p:blipFill>
        <p:spPr>
          <a:xfrm>
            <a:off x="230388" y="198275"/>
            <a:ext cx="8683224" cy="4516601"/>
          </a:xfrm>
          <a:prstGeom prst="rect">
            <a:avLst/>
          </a:prstGeom>
          <a:noFill/>
          <a:ln>
            <a:noFill/>
          </a:ln>
        </p:spPr>
      </p:pic>
      <p:pic>
        <p:nvPicPr>
          <p:cNvPr id="4" name="Picture 3">
            <a:extLst>
              <a:ext uri="{FF2B5EF4-FFF2-40B4-BE49-F238E27FC236}">
                <a16:creationId xmlns:a16="http://schemas.microsoft.com/office/drawing/2014/main" id="{A6F4D3CE-9802-407E-8F57-5F6DEC81B6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3966" y="3343208"/>
            <a:ext cx="1845148" cy="154830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26"/>
          <p:cNvPicPr preferRelativeResize="0"/>
          <p:nvPr/>
        </p:nvPicPr>
        <p:blipFill>
          <a:blip r:embed="rId3">
            <a:alphaModFix/>
          </a:blip>
          <a:stretch>
            <a:fillRect/>
          </a:stretch>
        </p:blipFill>
        <p:spPr>
          <a:xfrm>
            <a:off x="152400" y="152400"/>
            <a:ext cx="8692150" cy="4791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7"/>
          <p:cNvSpPr txBox="1">
            <a:spLocks noGrp="1"/>
          </p:cNvSpPr>
          <p:nvPr>
            <p:ph type="title"/>
          </p:nvPr>
        </p:nvSpPr>
        <p:spPr>
          <a:xfrm>
            <a:off x="311700" y="179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Zespri Adverts - International</a:t>
            </a:r>
            <a:endParaRPr b="1"/>
          </a:p>
        </p:txBody>
      </p:sp>
      <p:sp>
        <p:nvSpPr>
          <p:cNvPr id="149" name="Google Shape;149;p27"/>
          <p:cNvSpPr txBox="1">
            <a:spLocks noGrp="1"/>
          </p:cNvSpPr>
          <p:nvPr>
            <p:ph type="body" idx="1"/>
          </p:nvPr>
        </p:nvSpPr>
        <p:spPr>
          <a:xfrm>
            <a:off x="311700" y="752000"/>
            <a:ext cx="8520600" cy="3816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India - 2016</a:t>
            </a:r>
            <a:endParaRPr/>
          </a:p>
        </p:txBody>
      </p:sp>
      <p:pic>
        <p:nvPicPr>
          <p:cNvPr id="150" name="Google Shape;150;p27" descr="Pata hai Zespri Kiwifruit ka Taste Kaisa? &#10;&#10;Watch Harshaali Malhotra, Munni from Bajrangi Bhaijaa, explain the taste of Zespri's delicious taste. Just Cut, Scoop and Be Zurprised!" title="Zespri Kiwifruit India TV Commercial 2016">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8"/>
          <p:cNvSpPr txBox="1">
            <a:spLocks noGrp="1"/>
          </p:cNvSpPr>
          <p:nvPr>
            <p:ph type="title"/>
          </p:nvPr>
        </p:nvSpPr>
        <p:spPr>
          <a:xfrm>
            <a:off x="311700" y="2362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Zespri Adverts - International</a:t>
            </a:r>
            <a:endParaRPr b="1"/>
          </a:p>
        </p:txBody>
      </p:sp>
      <p:sp>
        <p:nvSpPr>
          <p:cNvPr id="156" name="Google Shape;156;p28"/>
          <p:cNvSpPr txBox="1">
            <a:spLocks noGrp="1"/>
          </p:cNvSpPr>
          <p:nvPr>
            <p:ph type="body" idx="1"/>
          </p:nvPr>
        </p:nvSpPr>
        <p:spPr>
          <a:xfrm>
            <a:off x="311700" y="768675"/>
            <a:ext cx="8520600" cy="3800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Singapore - 2016</a:t>
            </a:r>
            <a:endParaRPr/>
          </a:p>
        </p:txBody>
      </p:sp>
      <p:pic>
        <p:nvPicPr>
          <p:cNvPr id="157" name="Google Shape;157;p28" descr="What could these menacing-looking guys possibly have in common with Zespri Green Kiwifruit? Well, they're both #SweeterThanYouThink. Watch and see.  &#10;&#10;http://www.sweeterthanyouthink.com" title="Sweeter Than You Think - Zespri Singapore">
            <a:hlinkClick r:id="rId3"/>
          </p:cNvPr>
          <p:cNvPicPr preferRelativeResize="0"/>
          <p:nvPr/>
        </p:nvPicPr>
        <p:blipFill>
          <a:blip r:embed="rId4">
            <a:alphaModFix/>
          </a:blip>
          <a:stretch>
            <a:fillRect/>
          </a:stretch>
        </p:blipFill>
        <p:spPr>
          <a:xfrm>
            <a:off x="2646625" y="1236850"/>
            <a:ext cx="4572000" cy="3429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9"/>
          <p:cNvSpPr txBox="1">
            <a:spLocks noGrp="1"/>
          </p:cNvSpPr>
          <p:nvPr>
            <p:ph type="title"/>
          </p:nvPr>
        </p:nvSpPr>
        <p:spPr>
          <a:xfrm>
            <a:off x="311700" y="4260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Zespri Adverts - International</a:t>
            </a:r>
            <a:endParaRPr b="1"/>
          </a:p>
        </p:txBody>
      </p:sp>
      <p:sp>
        <p:nvSpPr>
          <p:cNvPr id="163" name="Google Shape;163;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Australia 2018</a:t>
            </a:r>
            <a:endParaRPr/>
          </a:p>
        </p:txBody>
      </p:sp>
      <p:pic>
        <p:nvPicPr>
          <p:cNvPr id="164" name="Google Shape;164;p29" descr="Have a fresh start to your morning and Go For Gold with Zespri! See how Zespri SunGold Kiwifruit is the winning combination of nutrition and great taste. Mornings will never be the same! &#10;&#10;‪#‎ZespriAU‬ ‪#‎ZespriKiwifruit‬ ‪#‎ZespriGoForGold‬" title="Zespri SunGold 2016 TVC - Zespri Australia">
            <a:hlinkClick r:id="rId3"/>
          </p:cNvPr>
          <p:cNvPicPr preferRelativeResize="0"/>
          <p:nvPr/>
        </p:nvPicPr>
        <p:blipFill>
          <a:blip r:embed="rId4">
            <a:alphaModFix/>
          </a:blip>
          <a:stretch>
            <a:fillRect/>
          </a:stretch>
        </p:blipFill>
        <p:spPr>
          <a:xfrm>
            <a:off x="2361900" y="1146175"/>
            <a:ext cx="4572000" cy="3429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1">
          <a:extLst>
            <a:ext uri="{FF2B5EF4-FFF2-40B4-BE49-F238E27FC236}">
              <a16:creationId xmlns:a16="http://schemas.microsoft.com/office/drawing/2014/main" id="{F0360CF4-C914-D43B-EA80-FAC234D876DF}"/>
            </a:ext>
          </a:extLst>
        </p:cNvPr>
        <p:cNvGrpSpPr/>
        <p:nvPr/>
      </p:nvGrpSpPr>
      <p:grpSpPr>
        <a:xfrm>
          <a:off x="0" y="0"/>
          <a:ext cx="0" cy="0"/>
          <a:chOff x="0" y="0"/>
          <a:chExt cx="0" cy="0"/>
        </a:xfrm>
      </p:grpSpPr>
      <p:sp>
        <p:nvSpPr>
          <p:cNvPr id="162" name="Google Shape;162;p29">
            <a:extLst>
              <a:ext uri="{FF2B5EF4-FFF2-40B4-BE49-F238E27FC236}">
                <a16:creationId xmlns:a16="http://schemas.microsoft.com/office/drawing/2014/main" id="{7CAC87E6-22C9-595A-5E89-DF7D3B67A3B7}"/>
              </a:ext>
            </a:extLst>
          </p:cNvPr>
          <p:cNvSpPr txBox="1">
            <a:spLocks noGrp="1"/>
          </p:cNvSpPr>
          <p:nvPr>
            <p:ph type="title"/>
          </p:nvPr>
        </p:nvSpPr>
        <p:spPr>
          <a:xfrm>
            <a:off x="311700" y="4260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dirty="0"/>
              <a:t>Zespri Adverts – Nutritional </a:t>
            </a:r>
            <a:endParaRPr b="1" dirty="0"/>
          </a:p>
        </p:txBody>
      </p:sp>
      <p:sp>
        <p:nvSpPr>
          <p:cNvPr id="163" name="Google Shape;163;p29">
            <a:extLst>
              <a:ext uri="{FF2B5EF4-FFF2-40B4-BE49-F238E27FC236}">
                <a16:creationId xmlns:a16="http://schemas.microsoft.com/office/drawing/2014/main" id="{74A0DF29-18EF-DAAA-4395-08D7E672A74C}"/>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dirty="0"/>
              <a:t>New Zealand 2026</a:t>
            </a:r>
            <a:endParaRPr dirty="0"/>
          </a:p>
        </p:txBody>
      </p:sp>
      <p:pic>
        <p:nvPicPr>
          <p:cNvPr id="6" name="Online Media 5" title="Zespri Grown For Good Brand Film">
            <a:hlinkClick r:id="" action="ppaction://media"/>
            <a:extLst>
              <a:ext uri="{FF2B5EF4-FFF2-40B4-BE49-F238E27FC236}">
                <a16:creationId xmlns:a16="http://schemas.microsoft.com/office/drawing/2014/main" id="{8AEF9F0F-11B8-73CC-FCCB-ABE1788A5FF1}"/>
              </a:ext>
            </a:extLst>
          </p:cNvPr>
          <p:cNvPicPr>
            <a:picLocks noRot="1" noChangeAspect="1"/>
          </p:cNvPicPr>
          <p:nvPr>
            <a:videoFile r:link="rId1"/>
          </p:nvPr>
        </p:nvPicPr>
        <p:blipFill>
          <a:blip r:embed="rId4"/>
          <a:stretch>
            <a:fillRect/>
          </a:stretch>
        </p:blipFill>
        <p:spPr>
          <a:xfrm>
            <a:off x="2549912" y="1495929"/>
            <a:ext cx="6000440" cy="3379942"/>
          </a:xfrm>
          <a:prstGeom prst="rect">
            <a:avLst/>
          </a:prstGeom>
        </p:spPr>
      </p:pic>
    </p:spTree>
    <p:extLst>
      <p:ext uri="{BB962C8B-B14F-4D97-AF65-F5344CB8AC3E}">
        <p14:creationId xmlns:p14="http://schemas.microsoft.com/office/powerpoint/2010/main" val="197711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3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Allbirds - sneakers</a:t>
            </a:r>
            <a:endParaRPr b="1"/>
          </a:p>
        </p:txBody>
      </p:sp>
      <p:sp>
        <p:nvSpPr>
          <p:cNvPr id="170" name="Google Shape;170;p30"/>
          <p:cNvSpPr txBox="1">
            <a:spLocks noGrp="1"/>
          </p:cNvSpPr>
          <p:nvPr>
            <p:ph type="body" idx="1"/>
          </p:nvPr>
        </p:nvSpPr>
        <p:spPr>
          <a:xfrm>
            <a:off x="311700" y="1017725"/>
            <a:ext cx="8520600" cy="39645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SzPts val="2200"/>
              <a:buChar char="-"/>
            </a:pPr>
            <a:r>
              <a:rPr lang="en-GB" sz="2200" dirty="0"/>
              <a:t>Company started in 2014</a:t>
            </a:r>
            <a:endParaRPr sz="2200" dirty="0"/>
          </a:p>
          <a:p>
            <a:pPr marL="457200" lvl="0" indent="-368300" algn="l" rtl="0">
              <a:spcBef>
                <a:spcPts val="0"/>
              </a:spcBef>
              <a:spcAft>
                <a:spcPts val="0"/>
              </a:spcAft>
              <a:buSzPts val="2200"/>
              <a:buChar char="-"/>
            </a:pPr>
            <a:r>
              <a:rPr lang="en-GB" sz="2200" dirty="0"/>
              <a:t>Idea to make a shoe out of merino wool - The Wool Runner</a:t>
            </a:r>
            <a:endParaRPr sz="2200" dirty="0"/>
          </a:p>
          <a:p>
            <a:pPr marL="457200" lvl="0" indent="-368300" algn="l" rtl="0">
              <a:spcBef>
                <a:spcPts val="0"/>
              </a:spcBef>
              <a:spcAft>
                <a:spcPts val="0"/>
              </a:spcAft>
              <a:buSzPts val="2200"/>
              <a:buChar char="-"/>
            </a:pPr>
            <a:r>
              <a:rPr lang="en-GB" sz="2200" dirty="0"/>
              <a:t>“World’s most comfortable shoe” branding</a:t>
            </a:r>
            <a:endParaRPr sz="2200" dirty="0"/>
          </a:p>
          <a:p>
            <a:pPr marL="457200" lvl="0" indent="-368300" algn="l" rtl="0">
              <a:spcBef>
                <a:spcPts val="0"/>
              </a:spcBef>
              <a:spcAft>
                <a:spcPts val="0"/>
              </a:spcAft>
              <a:buSzPts val="2200"/>
              <a:buChar char="-"/>
            </a:pPr>
            <a:r>
              <a:rPr lang="en-GB" sz="2200" dirty="0"/>
              <a:t>Now uses other recyclable materials with laces made from plastic bottles and  soles made from renewable caster bean oil</a:t>
            </a:r>
            <a:endParaRPr sz="2200" dirty="0"/>
          </a:p>
          <a:p>
            <a:pPr marL="457200" lvl="0" indent="-368300" algn="l" rtl="0">
              <a:spcBef>
                <a:spcPts val="0"/>
              </a:spcBef>
              <a:spcAft>
                <a:spcPts val="0"/>
              </a:spcAft>
              <a:buSzPts val="2200"/>
              <a:buChar char="-"/>
            </a:pPr>
            <a:r>
              <a:rPr lang="en-GB" sz="2200" dirty="0"/>
              <a:t>New shoe is The Tree Runner made from eucalyptus trees</a:t>
            </a:r>
            <a:endParaRPr sz="2200" dirty="0"/>
          </a:p>
          <a:p>
            <a:pPr marL="457200" lvl="0" indent="-368300" algn="l" rtl="0">
              <a:spcBef>
                <a:spcPts val="0"/>
              </a:spcBef>
              <a:spcAft>
                <a:spcPts val="0"/>
              </a:spcAft>
              <a:buSzPts val="2200"/>
              <a:buChar char="-"/>
            </a:pPr>
            <a:r>
              <a:rPr lang="en-GB" sz="2200" dirty="0"/>
              <a:t>Very popular with celebrities e.g. Mark </a:t>
            </a:r>
            <a:r>
              <a:rPr lang="en-GB" sz="2200" dirty="0" err="1"/>
              <a:t>Zuckberg</a:t>
            </a:r>
            <a:r>
              <a:rPr lang="en-GB" sz="2200" dirty="0"/>
              <a:t> &amp; Jennifer Garner</a:t>
            </a:r>
            <a:endParaRPr sz="2200" dirty="0"/>
          </a:p>
          <a:p>
            <a:pPr marL="457200" lvl="0" indent="-368300" algn="l" rtl="0">
              <a:spcBef>
                <a:spcPts val="0"/>
              </a:spcBef>
              <a:spcAft>
                <a:spcPts val="0"/>
              </a:spcAft>
              <a:buSzPts val="2200"/>
              <a:buChar char="-"/>
            </a:pPr>
            <a:r>
              <a:rPr lang="en-GB" sz="2200" dirty="0"/>
              <a:t>Recent company value $1.4 billion </a:t>
            </a:r>
            <a:endParaRPr sz="2200" dirty="0"/>
          </a:p>
        </p:txBody>
      </p:sp>
      <p:pic>
        <p:nvPicPr>
          <p:cNvPr id="171" name="Google Shape;171;p30"/>
          <p:cNvPicPr preferRelativeResize="0"/>
          <p:nvPr/>
        </p:nvPicPr>
        <p:blipFill>
          <a:blip r:embed="rId3">
            <a:alphaModFix/>
          </a:blip>
          <a:stretch>
            <a:fillRect/>
          </a:stretch>
        </p:blipFill>
        <p:spPr>
          <a:xfrm>
            <a:off x="5877287" y="3915865"/>
            <a:ext cx="2660865" cy="106636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1"/>
          <p:cNvSpPr txBox="1">
            <a:spLocks noGrp="1"/>
          </p:cNvSpPr>
          <p:nvPr>
            <p:ph type="title"/>
          </p:nvPr>
        </p:nvSpPr>
        <p:spPr>
          <a:xfrm>
            <a:off x="311700" y="2742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Allbirds and Celebrities</a:t>
            </a:r>
            <a:endParaRPr b="1"/>
          </a:p>
        </p:txBody>
      </p:sp>
      <p:sp>
        <p:nvSpPr>
          <p:cNvPr id="177" name="Google Shape;177;p31"/>
          <p:cNvSpPr txBox="1">
            <a:spLocks noGrp="1"/>
          </p:cNvSpPr>
          <p:nvPr>
            <p:ph type="body" idx="1"/>
          </p:nvPr>
        </p:nvSpPr>
        <p:spPr>
          <a:xfrm>
            <a:off x="311700" y="846900"/>
            <a:ext cx="8520600" cy="4106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78" name="Google Shape;178;p31"/>
          <p:cNvPicPr preferRelativeResize="0"/>
          <p:nvPr/>
        </p:nvPicPr>
        <p:blipFill>
          <a:blip r:embed="rId3">
            <a:alphaModFix/>
          </a:blip>
          <a:stretch>
            <a:fillRect/>
          </a:stretch>
        </p:blipFill>
        <p:spPr>
          <a:xfrm>
            <a:off x="311700" y="855064"/>
            <a:ext cx="2513143" cy="4106701"/>
          </a:xfrm>
          <a:prstGeom prst="rect">
            <a:avLst/>
          </a:prstGeom>
          <a:noFill/>
          <a:ln>
            <a:noFill/>
          </a:ln>
        </p:spPr>
      </p:pic>
      <p:pic>
        <p:nvPicPr>
          <p:cNvPr id="179" name="Google Shape;179;p31"/>
          <p:cNvPicPr preferRelativeResize="0"/>
          <p:nvPr/>
        </p:nvPicPr>
        <p:blipFill>
          <a:blip r:embed="rId4">
            <a:alphaModFix/>
          </a:blip>
          <a:stretch>
            <a:fillRect/>
          </a:stretch>
        </p:blipFill>
        <p:spPr>
          <a:xfrm>
            <a:off x="2718707" y="846901"/>
            <a:ext cx="6113592" cy="4106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Allbirds</a:t>
            </a:r>
            <a:endParaRPr b="1"/>
          </a:p>
        </p:txBody>
      </p:sp>
      <p:sp>
        <p:nvSpPr>
          <p:cNvPr id="185" name="Google Shape;185;p32"/>
          <p:cNvSpPr txBox="1">
            <a:spLocks noGrp="1"/>
          </p:cNvSpPr>
          <p:nvPr>
            <p:ph type="body" idx="1"/>
          </p:nvPr>
        </p:nvSpPr>
        <p:spPr>
          <a:xfrm>
            <a:off x="311700" y="1017725"/>
            <a:ext cx="8520600" cy="3907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86" name="Google Shape;186;p32" descr="Use this link to get 2 months of Skillshare for free: https://skl.sh/ourchangingclimate2&#10;&#10;In this Our Changing Climate environmental video essay, I look at why Allbirds has become so popular. Specifically, I look at how Allbirds have used sustainably sourced materials like wool and eucalyptus tree fiber to create their wool runner shoes that are both environmentally conscious and comfortable. Allbirds’s wool runners and tree toppers show that innovation and creativity in a stagnant market can lead to highly popular and sustainable solutions. Ultimately, Allbirds shows that in order to create popular products that are sustainable and innovative, you need to be creative and work against the status quo.&#10;&#10;Help me make more videos like this via Patreon: http://bit.ly/2iz4lIV&#10;Twitter: https://twitter.com/OurClimateNow&#10;Facebook: https://www.facebook.com/occvideos/&#10;Instagram: https://www.instagram.com/occ.climate/&#10;Email me for freelancing or business inquiries: occ.climate@gmail.com&#10;&#10;I use Artlist.io for all my music. You can get 2 months free of Artlist.io with this link: https://artlist.io/Charlie-278823&#10;_______&#10;&#10;Resources:&#10;1. How Allbirds Created a Sustainable Supply Chain (Sourcing Journal): https://sourcingjournal.com/footwear/footwear-brands/allbirdss-kickstarter-success-story-98945/&#10;2. Exclusive: Allbirds imposed a carbon tax on itself–and your brand should, too (Fast Company): https://www.fastcompany.com/90337778/why-allbirds-imposed-a-carbon-tax-on-itself-and-your-brand-should-too&#10;3. The Future Is Sweet - And Sustainable - For Allbirds (Forbes): https://www.forbes.com/sites/edfenergyexchange/2018/08/09/the-future-is-sweet-and-sustainable-for-allbirds/#217f1c86ae1c&#10;4. Comfy Shoes Helped Allbirds Become a $1.4 Billion Company, but It's Never Been Just About Shoes (Inc.): https://www.inc.com/cameron-albert-deitch/allbirds-2018-company-of-the-year-nominee.html&#10;5. Tim Brown, Allbirds - Building a new category, from the customer up (NZTEvideo via YouTube): https://youtu.be/Bfmpza_X4XM&#10;6. Allbirds Goes Greener with its Tree Line featuring TENCEL™ (Tencel): https://www.tencel.com/news-and-events/allbirds-goes-greener-with-its-tree-line-featuring-tencel&#10;7. Allbirds' statement on climate change (Allbirds): https://www.allbirds.com/pages/our-commitment?utm_source=Shopify&amp;utm_medium=email&amp;utm_campaign=bc&amp;utm_source=Shopify&amp;utm_campaign=14b7c1047d-bc_4%2F22+Earth+Day+Carbon+Fund+%28US%29&amp;utm_medium=email&amp;utm_term=0_b4e74ce71f-14b7c1047d-136426017&amp;mc_cid=14b7c1047d&amp;mc_eid=c33bb6eb2b&#10;8. ZQ Natural Fibre FAQs (ZQ): https://www.discoverzq.com/faqs&#10;&#10;#Allbirds #Sustainability #OCC" title="Why are Allbirds so popular?">
            <a:hlinkClick r:id="rId3"/>
          </p:cNvPr>
          <p:cNvPicPr preferRelativeResize="0"/>
          <p:nvPr/>
        </p:nvPicPr>
        <p:blipFill>
          <a:blip r:embed="rId4">
            <a:alphaModFix/>
          </a:blip>
          <a:stretch>
            <a:fillRect/>
          </a:stretch>
        </p:blipFill>
        <p:spPr>
          <a:xfrm>
            <a:off x="2286000" y="1256975"/>
            <a:ext cx="4572000" cy="3429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dirty="0"/>
              <a:t>Fonterra</a:t>
            </a:r>
            <a:endParaRPr b="1" dirty="0"/>
          </a:p>
        </p:txBody>
      </p:sp>
      <p:sp>
        <p:nvSpPr>
          <p:cNvPr id="192" name="Google Shape;192;p33"/>
          <p:cNvSpPr txBox="1">
            <a:spLocks noGrp="1"/>
          </p:cNvSpPr>
          <p:nvPr>
            <p:ph type="body" idx="1"/>
          </p:nvPr>
        </p:nvSpPr>
        <p:spPr>
          <a:xfrm>
            <a:off x="311700" y="1017725"/>
            <a:ext cx="8520600" cy="3945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93" name="Google Shape;193;p33"/>
          <p:cNvPicPr preferRelativeResize="0"/>
          <p:nvPr/>
        </p:nvPicPr>
        <p:blipFill>
          <a:blip r:embed="rId3">
            <a:alphaModFix/>
          </a:blip>
          <a:stretch>
            <a:fillRect/>
          </a:stretch>
        </p:blipFill>
        <p:spPr>
          <a:xfrm>
            <a:off x="311700" y="1017725"/>
            <a:ext cx="8520601" cy="38765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p34"/>
          <p:cNvPicPr preferRelativeResize="0"/>
          <p:nvPr/>
        </p:nvPicPr>
        <p:blipFill>
          <a:blip r:embed="rId3">
            <a:alphaModFix/>
          </a:blip>
          <a:stretch>
            <a:fillRect/>
          </a:stretch>
        </p:blipFill>
        <p:spPr>
          <a:xfrm>
            <a:off x="152400" y="152400"/>
            <a:ext cx="8187989" cy="48387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5"/>
          <p:cNvPicPr preferRelativeResize="0"/>
          <p:nvPr/>
        </p:nvPicPr>
        <p:blipFill>
          <a:blip r:embed="rId3">
            <a:alphaModFix/>
          </a:blip>
          <a:stretch>
            <a:fillRect/>
          </a:stretch>
        </p:blipFill>
        <p:spPr>
          <a:xfrm>
            <a:off x="152400" y="152400"/>
            <a:ext cx="8406877" cy="483869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36"/>
          <p:cNvPicPr preferRelativeResize="0"/>
          <p:nvPr/>
        </p:nvPicPr>
        <p:blipFill>
          <a:blip r:embed="rId3">
            <a:alphaModFix/>
          </a:blip>
          <a:stretch>
            <a:fillRect/>
          </a:stretch>
        </p:blipFill>
        <p:spPr>
          <a:xfrm>
            <a:off x="152400" y="152400"/>
            <a:ext cx="8825433" cy="483870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Fonterra Clips</a:t>
            </a:r>
            <a:endParaRPr b="1"/>
          </a:p>
        </p:txBody>
      </p:sp>
      <p:sp>
        <p:nvSpPr>
          <p:cNvPr id="214" name="Google Shape;214;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- 2011</a:t>
            </a:r>
            <a:endParaRPr/>
          </a:p>
        </p:txBody>
      </p:sp>
      <p:pic>
        <p:nvPicPr>
          <p:cNvPr id="215" name="Google Shape;215;p37" descr="A short promo clip outlining the Fonterra Documentary series." title="Fonterra Documentary Promo">
            <a:hlinkClick r:id="rId3"/>
          </p:cNvPr>
          <p:cNvPicPr preferRelativeResize="0"/>
          <p:nvPr/>
        </p:nvPicPr>
        <p:blipFill>
          <a:blip r:embed="rId4">
            <a:alphaModFix/>
          </a:blip>
          <a:stretch>
            <a:fillRect/>
          </a:stretch>
        </p:blipFill>
        <p:spPr>
          <a:xfrm>
            <a:off x="2437825" y="1341225"/>
            <a:ext cx="4572000" cy="3429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Fonterra Clips</a:t>
            </a:r>
            <a:endParaRPr b="1"/>
          </a:p>
        </p:txBody>
      </p:sp>
      <p:sp>
        <p:nvSpPr>
          <p:cNvPr id="221" name="Google Shape;221;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22" name="Google Shape;222;p38" descr="Follow Fonterra’s farmer owners, Cara Gregan and her daughter Anna’s journey to taste test our mozzarella in Beijing.&#10;www.fonterra.com/fromheretoeverywhere" title="Mozzarella innovation - Fonterra farmers' journey from rural Canterbury to Beijing">
            <a:hlinkClick r:id="rId3"/>
          </p:cNvPr>
          <p:cNvPicPr preferRelativeResize="0"/>
          <p:nvPr/>
        </p:nvPicPr>
        <p:blipFill>
          <a:blip r:embed="rId4">
            <a:alphaModFix/>
          </a:blip>
          <a:stretch>
            <a:fillRect/>
          </a:stretch>
        </p:blipFill>
        <p:spPr>
          <a:xfrm>
            <a:off x="2191100" y="1198875"/>
            <a:ext cx="4572000" cy="3429000"/>
          </a:xfrm>
          <a:prstGeom prst="rect">
            <a:avLst/>
          </a:prstGeom>
          <a:noFill/>
          <a:ln>
            <a:noFill/>
          </a:ln>
        </p:spPr>
      </p:pic>
      <p:pic>
        <p:nvPicPr>
          <p:cNvPr id="5" name="Google Shape;222;p38" descr="Follow Fonterra’s farmer owners, Cara Gregan and her daughter Anna’s journey to taste test our mozzarella in Beijing.&#10;www.fonterra.com/fromheretoeverywhere" title="Mozzarella innovation - Fonterra farmers' journey from rural Canterbury to Beijing">
            <a:hlinkClick r:id="rId3"/>
            <a:extLst>
              <a:ext uri="{FF2B5EF4-FFF2-40B4-BE49-F238E27FC236}">
                <a16:creationId xmlns:a16="http://schemas.microsoft.com/office/drawing/2014/main" id="{CA857F71-A036-423E-A67E-D3BE6840DF75}"/>
              </a:ext>
            </a:extLst>
          </p:cNvPr>
          <p:cNvPicPr preferRelativeResize="0"/>
          <p:nvPr/>
        </p:nvPicPr>
        <p:blipFill>
          <a:blip r:embed="rId4">
            <a:alphaModFix/>
          </a:blip>
          <a:stretch>
            <a:fillRect/>
          </a:stretch>
        </p:blipFill>
        <p:spPr>
          <a:xfrm>
            <a:off x="2191100" y="1139875"/>
            <a:ext cx="4572000" cy="3429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Invivo Wine</a:t>
            </a:r>
            <a:endParaRPr b="1"/>
          </a:p>
        </p:txBody>
      </p:sp>
      <p:sp>
        <p:nvSpPr>
          <p:cNvPr id="228" name="Google Shape;228;p39"/>
          <p:cNvSpPr txBox="1">
            <a:spLocks noGrp="1"/>
          </p:cNvSpPr>
          <p:nvPr>
            <p:ph type="body" idx="1"/>
          </p:nvPr>
        </p:nvSpPr>
        <p:spPr>
          <a:xfrm>
            <a:off x="311700" y="1017725"/>
            <a:ext cx="8520600" cy="3954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AutoNum type="arabicPeriod"/>
            </a:pPr>
            <a:r>
              <a:rPr lang="en-GB" sz="2400"/>
              <a:t>Began in 2008</a:t>
            </a:r>
            <a:endParaRPr sz="2400"/>
          </a:p>
          <a:p>
            <a:pPr marL="457200" lvl="0" indent="-381000" algn="l" rtl="0">
              <a:spcBef>
                <a:spcPts val="0"/>
              </a:spcBef>
              <a:spcAft>
                <a:spcPts val="0"/>
              </a:spcAft>
              <a:buSzPts val="2400"/>
              <a:buAutoNum type="arabicPeriod"/>
            </a:pPr>
            <a:r>
              <a:rPr lang="en-GB" sz="2400"/>
              <a:t>First equity crowdfunded winery - $4.7 million</a:t>
            </a:r>
            <a:endParaRPr sz="2400"/>
          </a:p>
          <a:p>
            <a:pPr marL="457200" lvl="0" indent="-381000" algn="l" rtl="0">
              <a:spcBef>
                <a:spcPts val="0"/>
              </a:spcBef>
              <a:spcAft>
                <a:spcPts val="0"/>
              </a:spcAft>
              <a:buSzPts val="2400"/>
              <a:buAutoNum type="arabicPeriod"/>
            </a:pPr>
            <a:r>
              <a:rPr lang="en-GB" sz="2400"/>
              <a:t>Pairs with celebrities e.g Graham Norton and Sarah Jessica Parker to sell their wine</a:t>
            </a:r>
            <a:endParaRPr sz="2400"/>
          </a:p>
          <a:p>
            <a:pPr marL="457200" lvl="0" indent="-381000" algn="l" rtl="0">
              <a:spcBef>
                <a:spcPts val="0"/>
              </a:spcBef>
              <a:spcAft>
                <a:spcPts val="0"/>
              </a:spcAft>
              <a:buSzPts val="2400"/>
              <a:buAutoNum type="arabicPeriod"/>
            </a:pPr>
            <a:r>
              <a:rPr lang="en-GB" sz="2400"/>
              <a:t>Located in Te Kauwhata</a:t>
            </a:r>
            <a:endParaRPr sz="2400"/>
          </a:p>
          <a:p>
            <a:pPr marL="457200" lvl="0" indent="-381000" algn="l" rtl="0">
              <a:spcBef>
                <a:spcPts val="0"/>
              </a:spcBef>
              <a:spcAft>
                <a:spcPts val="0"/>
              </a:spcAft>
              <a:buSzPts val="2400"/>
              <a:buAutoNum type="arabicPeriod"/>
            </a:pPr>
            <a:r>
              <a:rPr lang="en-GB" sz="2400"/>
              <a:t>Branding “we make wine our mates                                would drink”</a:t>
            </a:r>
            <a:endParaRPr sz="2400"/>
          </a:p>
          <a:p>
            <a:pPr marL="457200" lvl="0" indent="-381000" algn="l" rtl="0">
              <a:spcBef>
                <a:spcPts val="0"/>
              </a:spcBef>
              <a:spcAft>
                <a:spcPts val="0"/>
              </a:spcAft>
              <a:buSzPts val="2400"/>
              <a:buAutoNum type="arabicPeriod"/>
            </a:pPr>
            <a:r>
              <a:rPr lang="en-GB" sz="2400"/>
              <a:t>Now added Gin to the mix								</a:t>
            </a:r>
            <a:endParaRPr sz="2400"/>
          </a:p>
          <a:p>
            <a:pPr marL="0" lvl="0" indent="0" algn="l" rtl="0">
              <a:spcBef>
                <a:spcPts val="1600"/>
              </a:spcBef>
              <a:spcAft>
                <a:spcPts val="1600"/>
              </a:spcAft>
              <a:buNone/>
            </a:pPr>
            <a:endParaRPr/>
          </a:p>
        </p:txBody>
      </p:sp>
      <p:pic>
        <p:nvPicPr>
          <p:cNvPr id="229" name="Google Shape;229;p39"/>
          <p:cNvPicPr preferRelativeResize="0"/>
          <p:nvPr/>
        </p:nvPicPr>
        <p:blipFill>
          <a:blip r:embed="rId3">
            <a:alphaModFix/>
          </a:blip>
          <a:stretch>
            <a:fillRect/>
          </a:stretch>
        </p:blipFill>
        <p:spPr>
          <a:xfrm>
            <a:off x="6509263" y="2734438"/>
            <a:ext cx="2143125" cy="21431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4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Invivo Clips</a:t>
            </a:r>
            <a:endParaRPr b="1"/>
          </a:p>
        </p:txBody>
      </p:sp>
      <p:sp>
        <p:nvSpPr>
          <p:cNvPr id="235" name="Google Shape;235;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36" name="Google Shape;236;p40" descr="Welcome to our new home! Take a look around...&#10;&#10;GET THE LATEST FROM INVIVO...&#10;Facebook: https://www.facebook.com/InvivoWines&#10;Instagram: https://instagram.com/invivowines/&#10;Twitter: https://twitter.com/invivowines&#10;Snapchat: invivowines" title="Invivo's new 114-year-old home | Invivo Wines">
            <a:hlinkClick r:id="rId3"/>
          </p:cNvPr>
          <p:cNvPicPr preferRelativeResize="0"/>
          <p:nvPr/>
        </p:nvPicPr>
        <p:blipFill>
          <a:blip r:embed="rId4">
            <a:alphaModFix/>
          </a:blip>
          <a:stretch>
            <a:fillRect/>
          </a:stretch>
        </p:blipFill>
        <p:spPr>
          <a:xfrm>
            <a:off x="2191100" y="1217875"/>
            <a:ext cx="4572000" cy="3429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4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Invivo Clips</a:t>
            </a:r>
            <a:endParaRPr b="1"/>
          </a:p>
        </p:txBody>
      </p:sp>
      <p:sp>
        <p:nvSpPr>
          <p:cNvPr id="242" name="Google Shape;242;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43" name="Google Shape;243;p41" descr="UK chat show star Graham Norton has been moonlighting as a winemaker. This year he’s gone hands-on, and added his “Norton Hemisphere” magic to Invivo’s Southern Hemisphere Sauvignon Blanc grapes – by personally blending his 2015 vintage!  For more details, visit: http://invivowines.com/gn15/&#10;&#10;GET THE LATEST FROM INVIVO...&#10;Facebook: https://www.facebook.com/InvivoWines&#10;Instagram: https://instagram.com/invivowines/&#10;Twitter: https://twitter.com/invivowines&#10;Snapchat: invivowines" title="Graham Norton: new chief winemaker for NZ’s Invivo Wines #GN15 | Invivo Wines">
            <a:hlinkClick r:id="rId3"/>
          </p:cNvPr>
          <p:cNvPicPr preferRelativeResize="0"/>
          <p:nvPr/>
        </p:nvPicPr>
        <p:blipFill>
          <a:blip r:embed="rId4">
            <a:alphaModFix/>
          </a:blip>
          <a:stretch>
            <a:fillRect/>
          </a:stretch>
        </p:blipFill>
        <p:spPr>
          <a:xfrm>
            <a:off x="2219575" y="1322250"/>
            <a:ext cx="4572000" cy="3429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4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Kapiti</a:t>
            </a:r>
            <a:endParaRPr b="1"/>
          </a:p>
        </p:txBody>
      </p:sp>
      <p:sp>
        <p:nvSpPr>
          <p:cNvPr id="249" name="Google Shape;249;p42"/>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Company started in 1984</a:t>
            </a:r>
            <a:endParaRPr sz="2400"/>
          </a:p>
          <a:p>
            <a:pPr marL="457200" lvl="0" indent="-381000" algn="l" rtl="0">
              <a:spcBef>
                <a:spcPts val="0"/>
              </a:spcBef>
              <a:spcAft>
                <a:spcPts val="0"/>
              </a:spcAft>
              <a:buSzPts val="2400"/>
              <a:buChar char="-"/>
            </a:pPr>
            <a:r>
              <a:rPr lang="en-GB" sz="2400"/>
              <a:t>Makes </a:t>
            </a:r>
            <a:r>
              <a:rPr lang="en-GB" sz="1100">
                <a:solidFill>
                  <a:schemeClr val="dk1"/>
                </a:solidFill>
              </a:rPr>
              <a:t> </a:t>
            </a:r>
            <a:r>
              <a:rPr lang="en-GB" sz="2400">
                <a:solidFill>
                  <a:srgbClr val="000000"/>
                </a:solidFill>
              </a:rPr>
              <a:t>gourmet</a:t>
            </a:r>
            <a:r>
              <a:rPr lang="en-GB" sz="2400">
                <a:solidFill>
                  <a:srgbClr val="000000"/>
                </a:solidFill>
                <a:uFill>
                  <a:noFill/>
                </a:uFill>
                <a:hlinkClick r:id="rId3"/>
              </a:rPr>
              <a:t> cheeses</a:t>
            </a:r>
            <a:r>
              <a:rPr lang="en-GB" sz="2400">
                <a:solidFill>
                  <a:srgbClr val="000000"/>
                </a:solidFill>
              </a:rPr>
              <a:t>,</a:t>
            </a:r>
            <a:r>
              <a:rPr lang="en-GB" sz="2400">
                <a:solidFill>
                  <a:srgbClr val="000000"/>
                </a:solidFill>
                <a:uFill>
                  <a:noFill/>
                </a:uFill>
                <a:hlinkClick r:id="rId4"/>
              </a:rPr>
              <a:t> yoghurts</a:t>
            </a:r>
            <a:r>
              <a:rPr lang="en-GB" sz="2400">
                <a:solidFill>
                  <a:srgbClr val="000000"/>
                </a:solidFill>
              </a:rPr>
              <a:t> and other dairy products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Sells products both in NZ and overseas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2005 Kapiti bought by Fonterra			</a:t>
            </a:r>
            <a:endParaRPr sz="2400">
              <a:solidFill>
                <a:srgbClr val="000000"/>
              </a:solidFill>
            </a:endParaRPr>
          </a:p>
          <a:p>
            <a:pPr marL="0" lvl="0" indent="0" algn="l" rtl="0">
              <a:spcBef>
                <a:spcPts val="1600"/>
              </a:spcBef>
              <a:spcAft>
                <a:spcPts val="1600"/>
              </a:spcAft>
              <a:buNone/>
            </a:pPr>
            <a:endParaRPr/>
          </a:p>
        </p:txBody>
      </p:sp>
      <p:pic>
        <p:nvPicPr>
          <p:cNvPr id="250" name="Google Shape;250;p42"/>
          <p:cNvPicPr preferRelativeResize="0"/>
          <p:nvPr/>
        </p:nvPicPr>
        <p:blipFill>
          <a:blip r:embed="rId5">
            <a:alphaModFix/>
          </a:blip>
          <a:stretch>
            <a:fillRect/>
          </a:stretch>
        </p:blipFill>
        <p:spPr>
          <a:xfrm>
            <a:off x="6171425" y="2905063"/>
            <a:ext cx="2362200" cy="19335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4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Kapiti Clips</a:t>
            </a:r>
            <a:endParaRPr b="1"/>
          </a:p>
        </p:txBody>
      </p:sp>
      <p:sp>
        <p:nvSpPr>
          <p:cNvPr id="256" name="Google Shape;256;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57" name="Google Shape;257;p43" descr="Kapiti Cheese was founded in the lower north island nearly 30 years ago and is available in selected New World stores.&#10;&#10;Your local New World is 100% kiwi owned and operated, New World offers you a warm welcome and convenient supermarket shopping - all under one roof. So drop into New World and experience a world of freshness, choice and value!&#10;&#10;Find us online or follow us on Facebook for all our latest deals and promotions, plus heaps of great recipes!&#10;https://www.facebook.com/newworld&#10;http://www.newworld.co.nz/" title="Meet our Growers - Kapiti - New World">
            <a:hlinkClick r:id="rId3"/>
          </p:cNvPr>
          <p:cNvPicPr preferRelativeResize="0"/>
          <p:nvPr/>
        </p:nvPicPr>
        <p:blipFill>
          <a:blip r:embed="rId4">
            <a:alphaModFix/>
          </a:blip>
          <a:stretch>
            <a:fillRect/>
          </a:stretch>
        </p:blipFill>
        <p:spPr>
          <a:xfrm>
            <a:off x="2286000" y="1146175"/>
            <a:ext cx="4572000" cy="3429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Kapiti Icecream Advert</a:t>
            </a:r>
            <a:endParaRPr b="1"/>
          </a:p>
        </p:txBody>
      </p:sp>
      <p:sp>
        <p:nvSpPr>
          <p:cNvPr id="263" name="Google Shape;263;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2010 </a:t>
            </a:r>
            <a:endParaRPr/>
          </a:p>
        </p:txBody>
      </p:sp>
      <p:pic>
        <p:nvPicPr>
          <p:cNvPr id="264" name="Google Shape;264;p44" descr="Kapiti Ice Cream ad. Directed by Helena Brooks at Flying Fish" title="Kapiti Ice Cream Commercial - Mix it up">
            <a:hlinkClick r:id="rId3"/>
          </p:cNvPr>
          <p:cNvPicPr preferRelativeResize="0"/>
          <p:nvPr/>
        </p:nvPicPr>
        <p:blipFill>
          <a:blip r:embed="rId4">
            <a:alphaModFix/>
          </a:blip>
          <a:stretch>
            <a:fillRect/>
          </a:stretch>
        </p:blipFill>
        <p:spPr>
          <a:xfrm>
            <a:off x="1526800" y="1284275"/>
            <a:ext cx="4572000" cy="3429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Bostocks Chicken</a:t>
            </a:r>
            <a:endParaRPr b="1"/>
          </a:p>
        </p:txBody>
      </p:sp>
      <p:sp>
        <p:nvSpPr>
          <p:cNvPr id="270" name="Google Shape;270;p45"/>
          <p:cNvSpPr txBox="1">
            <a:spLocks noGrp="1"/>
          </p:cNvSpPr>
          <p:nvPr>
            <p:ph type="body" idx="1"/>
          </p:nvPr>
        </p:nvSpPr>
        <p:spPr>
          <a:xfrm>
            <a:off x="311700" y="1017725"/>
            <a:ext cx="8520600" cy="3936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Bostock Brothers Organic Free Range Chickens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Located in Hawkes Bay in an apple orchard</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Advertised as : Antibiotic free, Hormone free, GMO free, Chemical free and Chlorine free</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Completely compostable packaging - if you don’t have a home compost, can return packaging to them to compost</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Selling online and at local supermarkets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Smart online presence</a:t>
            </a:r>
            <a:endParaRPr sz="2400">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4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Bostocks Clips</a:t>
            </a:r>
            <a:endParaRPr b="1"/>
          </a:p>
        </p:txBody>
      </p:sp>
      <p:sp>
        <p:nvSpPr>
          <p:cNvPr id="276" name="Google Shape;276;p4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2017</a:t>
            </a:r>
            <a:endParaRPr/>
          </a:p>
        </p:txBody>
      </p:sp>
      <p:pic>
        <p:nvPicPr>
          <p:cNvPr id="277" name="Google Shape;277;p46" descr="Ben Bostock has begun one of the few organic free range meat chicken farms in New Zealand" title="Bostock's Organic Free Range Chickens">
            <a:hlinkClick r:id="rId3"/>
          </p:cNvPr>
          <p:cNvPicPr preferRelativeResize="0"/>
          <p:nvPr/>
        </p:nvPicPr>
        <p:blipFill>
          <a:blip r:embed="rId4">
            <a:alphaModFix/>
          </a:blip>
          <a:stretch>
            <a:fillRect/>
          </a:stretch>
        </p:blipFill>
        <p:spPr>
          <a:xfrm>
            <a:off x="2286000" y="1265325"/>
            <a:ext cx="4572000" cy="3429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My Food Bag</a:t>
            </a:r>
            <a:endParaRPr b="1"/>
          </a:p>
        </p:txBody>
      </p:sp>
      <p:sp>
        <p:nvSpPr>
          <p:cNvPr id="283" name="Google Shape;283;p47"/>
          <p:cNvSpPr txBox="1">
            <a:spLocks noGrp="1"/>
          </p:cNvSpPr>
          <p:nvPr>
            <p:ph type="body" idx="1"/>
          </p:nvPr>
        </p:nvSpPr>
        <p:spPr>
          <a:xfrm>
            <a:off x="311700" y="1017725"/>
            <a:ext cx="8520600" cy="3936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Founded in 2012</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Meal kit home delivery service </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Founders include </a:t>
            </a:r>
            <a:r>
              <a:rPr lang="en-GB" sz="2400">
                <a:solidFill>
                  <a:srgbClr val="000000"/>
                </a:solidFill>
                <a:uFill>
                  <a:noFill/>
                </a:uFill>
                <a:hlinkClick r:id="rId3"/>
              </a:rPr>
              <a:t>Nadia Lim</a:t>
            </a:r>
            <a:r>
              <a:rPr lang="en-GB" sz="2400">
                <a:solidFill>
                  <a:srgbClr val="000000"/>
                </a:solidFill>
              </a:rPr>
              <a:t> (winner of Masterchef,</a:t>
            </a:r>
            <a:r>
              <a:rPr lang="en-GB" sz="2400">
                <a:solidFill>
                  <a:srgbClr val="000000"/>
                </a:solidFill>
                <a:uFill>
                  <a:noFill/>
                </a:uFill>
                <a:hlinkClick r:id="rId4"/>
              </a:rPr>
              <a:t> Theresa Gattung</a:t>
            </a:r>
            <a:r>
              <a:rPr lang="en-GB" sz="2400">
                <a:solidFill>
                  <a:srgbClr val="000000"/>
                </a:solidFill>
              </a:rPr>
              <a:t> (ex CEO of Spark),</a:t>
            </a:r>
            <a:r>
              <a:rPr lang="en-GB" sz="2400">
                <a:solidFill>
                  <a:srgbClr val="000000"/>
                </a:solidFill>
                <a:uFill>
                  <a:noFill/>
                </a:uFill>
                <a:hlinkClick r:id="rId5"/>
              </a:rPr>
              <a:t> Cecilia Robinson</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Now employs 120 staff and is a multimillion dollar company</a:t>
            </a:r>
            <a:endParaRPr sz="2400">
              <a:solidFill>
                <a:srgbClr val="000000"/>
              </a:solidFill>
            </a:endParaRPr>
          </a:p>
          <a:p>
            <a:pPr marL="457200" lvl="0" indent="0" algn="l" rtl="0">
              <a:spcBef>
                <a:spcPts val="1600"/>
              </a:spcBef>
              <a:spcAft>
                <a:spcPts val="1600"/>
              </a:spcAft>
              <a:buNone/>
            </a:pPr>
            <a:r>
              <a:rPr lang="en-GB" sz="2400">
                <a:solidFill>
                  <a:srgbClr val="000000"/>
                </a:solidFill>
              </a:rPr>
              <a:t>									</a:t>
            </a:r>
            <a:endParaRPr sz="2400">
              <a:solidFill>
                <a:srgbClr val="000000"/>
              </a:solidFill>
            </a:endParaRPr>
          </a:p>
        </p:txBody>
      </p:sp>
      <p:pic>
        <p:nvPicPr>
          <p:cNvPr id="284" name="Google Shape;284;p47"/>
          <p:cNvPicPr preferRelativeResize="0"/>
          <p:nvPr/>
        </p:nvPicPr>
        <p:blipFill>
          <a:blip r:embed="rId6">
            <a:alphaModFix/>
          </a:blip>
          <a:stretch>
            <a:fillRect/>
          </a:stretch>
        </p:blipFill>
        <p:spPr>
          <a:xfrm>
            <a:off x="6076475" y="3323638"/>
            <a:ext cx="2705100" cy="16859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My Food Bag Clips</a:t>
            </a:r>
            <a:endParaRPr b="1"/>
          </a:p>
        </p:txBody>
      </p:sp>
      <p:sp>
        <p:nvSpPr>
          <p:cNvPr id="290" name="Google Shape;290;p4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Nadia Lim interview</a:t>
            </a:r>
            <a:endParaRPr/>
          </a:p>
        </p:txBody>
      </p:sp>
      <p:pic>
        <p:nvPicPr>
          <p:cNvPr id="291" name="Google Shape;291;p48" descr="Nadia Lim talks to Oompher about her journey from Jamie Oliver fan, to one of NZ’s most loved chefs and founder of My Food Bag.&#10;&#10;For more Wise Words, see the full interview at oompher.com - https://www.oompher.com/wise-words/cuisine/" title="Nadia Lim, chef and owner of My Food Bag - Wise Words highlights">
            <a:hlinkClick r:id="rId3"/>
          </p:cNvPr>
          <p:cNvPicPr preferRelativeResize="0"/>
          <p:nvPr/>
        </p:nvPicPr>
        <p:blipFill>
          <a:blip r:embed="rId4">
            <a:alphaModFix/>
          </a:blip>
          <a:stretch>
            <a:fillRect/>
          </a:stretch>
        </p:blipFill>
        <p:spPr>
          <a:xfrm>
            <a:off x="2542225" y="1265325"/>
            <a:ext cx="4572000" cy="3429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My Food Bag Adverts</a:t>
            </a:r>
            <a:endParaRPr b="1"/>
          </a:p>
        </p:txBody>
      </p:sp>
      <p:sp>
        <p:nvSpPr>
          <p:cNvPr id="297" name="Google Shape;297;p4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2013 </a:t>
            </a:r>
            <a:endParaRPr/>
          </a:p>
        </p:txBody>
      </p:sp>
      <p:pic>
        <p:nvPicPr>
          <p:cNvPr id="298" name="Google Shape;298;p49" descr="Excited to give you a preview of our super cool new TV commercial which will air Sunday 23 June TV1. Watch out for it and let us know what you think!" title="My Food Bag Television Commercial">
            <a:hlinkClick r:id="rId3"/>
          </p:cNvPr>
          <p:cNvPicPr preferRelativeResize="0"/>
          <p:nvPr/>
        </p:nvPicPr>
        <p:blipFill>
          <a:blip r:embed="rId4">
            <a:alphaModFix/>
          </a:blip>
          <a:stretch>
            <a:fillRect/>
          </a:stretch>
        </p:blipFill>
        <p:spPr>
          <a:xfrm>
            <a:off x="1820975" y="1322250"/>
            <a:ext cx="4572000" cy="3429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5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My Food Bag - Express Bag Advert</a:t>
            </a:r>
            <a:endParaRPr b="1"/>
          </a:p>
        </p:txBody>
      </p:sp>
      <p:sp>
        <p:nvSpPr>
          <p:cNvPr id="304" name="Google Shape;304;p5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2016 </a:t>
            </a:r>
            <a:endParaRPr/>
          </a:p>
        </p:txBody>
      </p:sp>
      <p:pic>
        <p:nvPicPr>
          <p:cNvPr id="305" name="Google Shape;305;p50" descr="Nadia introduces our brand new, My Express Bag! Delicious recipes that make use of pre-prepped and fresh ingredients so dinner is ready in 30 minutes or less. Learn more at myfoodbag.co.nz." title="My Food Bag - About My Express Bag">
            <a:hlinkClick r:id="rId3"/>
          </p:cNvPr>
          <p:cNvPicPr preferRelativeResize="0"/>
          <p:nvPr/>
        </p:nvPicPr>
        <p:blipFill>
          <a:blip r:embed="rId4">
            <a:alphaModFix/>
          </a:blip>
          <a:stretch>
            <a:fillRect/>
          </a:stretch>
        </p:blipFill>
        <p:spPr>
          <a:xfrm>
            <a:off x="1963350" y="1293800"/>
            <a:ext cx="4572000" cy="3429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5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Key reasons for My Food Bag’s success</a:t>
            </a:r>
            <a:endParaRPr b="1"/>
          </a:p>
        </p:txBody>
      </p:sp>
      <p:sp>
        <p:nvSpPr>
          <p:cNvPr id="311" name="Google Shape;311;p51"/>
          <p:cNvSpPr txBox="1">
            <a:spLocks noGrp="1"/>
          </p:cNvSpPr>
          <p:nvPr>
            <p:ph type="body" idx="1"/>
          </p:nvPr>
        </p:nvSpPr>
        <p:spPr>
          <a:xfrm>
            <a:off x="311700" y="1152475"/>
            <a:ext cx="8520600" cy="3791100"/>
          </a:xfrm>
          <a:prstGeom prst="rect">
            <a:avLst/>
          </a:prstGeom>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r>
              <a:rPr lang="en-GB" sz="3000" dirty="0">
                <a:solidFill>
                  <a:schemeClr val="dk1"/>
                </a:solidFill>
              </a:rPr>
              <a:t>•	</a:t>
            </a:r>
            <a:r>
              <a:rPr lang="en-GB" sz="2400" dirty="0">
                <a:solidFill>
                  <a:schemeClr val="dk1"/>
                </a:solidFill>
              </a:rPr>
              <a:t>Delivers recipes and ingredients to customers</a:t>
            </a:r>
            <a:endParaRPr sz="2400" dirty="0">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en-GB" sz="2400" dirty="0">
                <a:solidFill>
                  <a:schemeClr val="dk1"/>
                </a:solidFill>
              </a:rPr>
              <a:t>•	No food waste</a:t>
            </a:r>
            <a:endParaRPr sz="2400" dirty="0">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en-GB" sz="2400" dirty="0">
                <a:solidFill>
                  <a:schemeClr val="dk1"/>
                </a:solidFill>
              </a:rPr>
              <a:t>•	No shopping </a:t>
            </a:r>
            <a:endParaRPr sz="2400" dirty="0">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en-GB" sz="2400" dirty="0">
                <a:solidFill>
                  <a:schemeClr val="dk1"/>
                </a:solidFill>
              </a:rPr>
              <a:t>•	Great quality food</a:t>
            </a:r>
            <a:endParaRPr sz="2400" dirty="0">
              <a:solidFill>
                <a:schemeClr val="dk1"/>
              </a:solidFill>
            </a:endParaRPr>
          </a:p>
          <a:p>
            <a:pPr marL="0" lvl="0" indent="0" algn="l" rtl="0">
              <a:lnSpc>
                <a:spcPct val="90000"/>
              </a:lnSpc>
              <a:spcBef>
                <a:spcPts val="1000"/>
              </a:spcBef>
              <a:spcAft>
                <a:spcPts val="0"/>
              </a:spcAft>
              <a:buNone/>
            </a:pPr>
            <a:r>
              <a:rPr lang="en-GB" sz="2400" dirty="0">
                <a:solidFill>
                  <a:schemeClr val="dk1"/>
                </a:solidFill>
              </a:rPr>
              <a:t>•	Quick meal preparation and cooking</a:t>
            </a:r>
            <a:endParaRPr sz="2400" dirty="0">
              <a:solidFill>
                <a:schemeClr val="dk1"/>
              </a:solidFill>
            </a:endParaRPr>
          </a:p>
          <a:p>
            <a:pPr marL="0" lvl="0" indent="0" algn="l" rtl="0">
              <a:lnSpc>
                <a:spcPct val="90000"/>
              </a:lnSpc>
              <a:spcBef>
                <a:spcPts val="1000"/>
              </a:spcBef>
              <a:spcAft>
                <a:spcPts val="0"/>
              </a:spcAft>
              <a:buClr>
                <a:schemeClr val="dk1"/>
              </a:buClr>
              <a:buSzPts val="1100"/>
              <a:buFont typeface="Arial"/>
              <a:buNone/>
            </a:pPr>
            <a:endParaRPr sz="400" dirty="0">
              <a:solidFill>
                <a:schemeClr val="dk1"/>
              </a:solidFill>
            </a:endParaRPr>
          </a:p>
          <a:p>
            <a:pPr marL="0" lvl="0" indent="0" algn="l" rtl="0">
              <a:lnSpc>
                <a:spcPct val="90000"/>
              </a:lnSpc>
              <a:spcBef>
                <a:spcPts val="0"/>
              </a:spcBef>
              <a:spcAft>
                <a:spcPts val="0"/>
              </a:spcAft>
              <a:buNone/>
            </a:pPr>
            <a:r>
              <a:rPr lang="en-GB" sz="2400" dirty="0">
                <a:solidFill>
                  <a:schemeClr val="dk1"/>
                </a:solidFill>
              </a:rPr>
              <a:t>•	Expanded to include lower priced option in 2016 </a:t>
            </a:r>
          </a:p>
          <a:p>
            <a:pPr marL="0" lvl="0" indent="0" algn="l" rtl="0">
              <a:lnSpc>
                <a:spcPct val="90000"/>
              </a:lnSpc>
              <a:spcBef>
                <a:spcPts val="0"/>
              </a:spcBef>
              <a:spcAft>
                <a:spcPts val="0"/>
              </a:spcAft>
              <a:buNone/>
            </a:pPr>
            <a:r>
              <a:rPr lang="en-GB" sz="2400" dirty="0">
                <a:solidFill>
                  <a:schemeClr val="dk1"/>
                </a:solidFill>
              </a:rPr>
              <a:t>             – Bargain Box</a:t>
            </a:r>
            <a:endParaRPr sz="2400" dirty="0">
              <a:solidFill>
                <a:schemeClr val="dk1"/>
              </a:solidFill>
            </a:endParaRPr>
          </a:p>
          <a:p>
            <a:pPr marL="0" lvl="0" indent="0" algn="l" rtl="0">
              <a:spcBef>
                <a:spcPts val="0"/>
              </a:spcBef>
              <a:spcAft>
                <a:spcPts val="1600"/>
              </a:spcAft>
              <a:buNone/>
            </a:pPr>
            <a:endParaRP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5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Dairy Goat Co-Op</a:t>
            </a:r>
            <a:endParaRPr b="1"/>
          </a:p>
        </p:txBody>
      </p:sp>
      <p:sp>
        <p:nvSpPr>
          <p:cNvPr id="317" name="Google Shape;317;p52"/>
          <p:cNvSpPr txBox="1">
            <a:spLocks noGrp="1"/>
          </p:cNvSpPr>
          <p:nvPr>
            <p:ph type="body" idx="1"/>
          </p:nvPr>
        </p:nvSpPr>
        <p:spPr>
          <a:xfrm>
            <a:off x="311700" y="1017725"/>
            <a:ext cx="8520600" cy="3878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dirty="0"/>
              <a:t>Owned by 71 Goat Farmers</a:t>
            </a:r>
            <a:endParaRPr sz="2400" dirty="0"/>
          </a:p>
          <a:p>
            <a:pPr marL="457200" lvl="0" indent="-381000" algn="l" rtl="0">
              <a:spcBef>
                <a:spcPts val="0"/>
              </a:spcBef>
              <a:spcAft>
                <a:spcPts val="0"/>
              </a:spcAft>
              <a:buSzPts val="2400"/>
              <a:buChar char="-"/>
            </a:pPr>
            <a:r>
              <a:rPr lang="en-GB" sz="2400" dirty="0"/>
              <a:t>Employs 120 staff</a:t>
            </a:r>
            <a:endParaRPr sz="2400" dirty="0"/>
          </a:p>
          <a:p>
            <a:pPr marL="457200" lvl="0" indent="-381000" algn="l" rtl="0">
              <a:spcBef>
                <a:spcPts val="0"/>
              </a:spcBef>
              <a:spcAft>
                <a:spcPts val="0"/>
              </a:spcAft>
              <a:buSzPts val="2400"/>
              <a:buChar char="-"/>
            </a:pPr>
            <a:r>
              <a:rPr lang="en-GB" sz="2400" dirty="0"/>
              <a:t>Located in Hamilton - around corner from Gallaghers</a:t>
            </a:r>
            <a:endParaRPr sz="2400" dirty="0"/>
          </a:p>
          <a:p>
            <a:pPr marL="457200" lvl="0" indent="-381000" algn="l" rtl="0">
              <a:spcBef>
                <a:spcPts val="0"/>
              </a:spcBef>
              <a:spcAft>
                <a:spcPts val="0"/>
              </a:spcAft>
              <a:buSzPts val="2400"/>
              <a:buChar char="-"/>
            </a:pPr>
            <a:r>
              <a:rPr lang="en-GB" sz="2400" dirty="0"/>
              <a:t>Goats milk has nutritional benefits - smaller fat globules easier to digest. One of the closest milks to human milk so makes great infant formula</a:t>
            </a:r>
            <a:endParaRPr sz="2400" dirty="0"/>
          </a:p>
          <a:p>
            <a:pPr marL="457200" lvl="0" indent="-381000" algn="l" rtl="0">
              <a:spcBef>
                <a:spcPts val="0"/>
              </a:spcBef>
              <a:spcAft>
                <a:spcPts val="0"/>
              </a:spcAft>
              <a:buSzPts val="2400"/>
              <a:buChar char="-"/>
            </a:pPr>
            <a:r>
              <a:rPr lang="en-GB" sz="2400" dirty="0"/>
              <a:t>Goat milk has greater milk </a:t>
            </a:r>
            <a:r>
              <a:rPr lang="en-GB" sz="2400" dirty="0" err="1"/>
              <a:t>payout</a:t>
            </a:r>
            <a:r>
              <a:rPr lang="en-GB" sz="2400" dirty="0"/>
              <a:t> - average of $15kg/</a:t>
            </a:r>
            <a:r>
              <a:rPr lang="en-GB" sz="2400" dirty="0" err="1"/>
              <a:t>ms</a:t>
            </a:r>
            <a:r>
              <a:rPr lang="en-GB" sz="2400" dirty="0"/>
              <a:t> compares to $6.50 for dairy cows</a:t>
            </a:r>
            <a:endParaRPr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Dairy Goat Co-Op Videos</a:t>
            </a:r>
            <a:endParaRPr b="1"/>
          </a:p>
        </p:txBody>
      </p:sp>
      <p:sp>
        <p:nvSpPr>
          <p:cNvPr id="323" name="Google Shape;323;p5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2017 </a:t>
            </a:r>
            <a:endParaRPr/>
          </a:p>
        </p:txBody>
      </p:sp>
      <p:pic>
        <p:nvPicPr>
          <p:cNvPr id="324" name="Google Shape;324;p53" title="Dairy Goat Co-operative We Are From NZ">
            <a:hlinkClick r:id="rId3"/>
          </p:cNvPr>
          <p:cNvPicPr preferRelativeResize="0"/>
          <p:nvPr/>
        </p:nvPicPr>
        <p:blipFill>
          <a:blip r:embed="rId4">
            <a:alphaModFix/>
          </a:blip>
          <a:stretch>
            <a:fillRect/>
          </a:stretch>
        </p:blipFill>
        <p:spPr>
          <a:xfrm>
            <a:off x="1745075" y="1217875"/>
            <a:ext cx="4572000" cy="3429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5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Dairy Goat Co-Op Videos</a:t>
            </a:r>
            <a:endParaRPr/>
          </a:p>
        </p:txBody>
      </p:sp>
      <p:sp>
        <p:nvSpPr>
          <p:cNvPr id="330" name="Google Shape;330;p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2018 </a:t>
            </a:r>
            <a:endParaRPr/>
          </a:p>
        </p:txBody>
      </p:sp>
      <p:pic>
        <p:nvPicPr>
          <p:cNvPr id="331" name="Google Shape;331;p54" title="Dairy Goat Co-operative Gently Made">
            <a:hlinkClick r:id="rId3"/>
          </p:cNvPr>
          <p:cNvPicPr preferRelativeResize="0"/>
          <p:nvPr/>
        </p:nvPicPr>
        <p:blipFill>
          <a:blip r:embed="rId4">
            <a:alphaModFix/>
          </a:blip>
          <a:stretch>
            <a:fillRect/>
          </a:stretch>
        </p:blipFill>
        <p:spPr>
          <a:xfrm>
            <a:off x="1896900" y="1198875"/>
            <a:ext cx="4572000" cy="34290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5"/>
          <p:cNvSpPr txBox="1">
            <a:spLocks noGrp="1"/>
          </p:cNvSpPr>
          <p:nvPr>
            <p:ph type="title"/>
          </p:nvPr>
        </p:nvSpPr>
        <p:spPr>
          <a:xfrm>
            <a:off x="311700" y="198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dirty="0"/>
              <a:t>Sealord</a:t>
            </a:r>
            <a:endParaRPr b="1" dirty="0"/>
          </a:p>
        </p:txBody>
      </p:sp>
      <p:sp>
        <p:nvSpPr>
          <p:cNvPr id="337" name="Google Shape;337;p55"/>
          <p:cNvSpPr txBox="1">
            <a:spLocks noGrp="1"/>
          </p:cNvSpPr>
          <p:nvPr>
            <p:ph type="body" idx="1"/>
          </p:nvPr>
        </p:nvSpPr>
        <p:spPr>
          <a:xfrm>
            <a:off x="311700" y="771000"/>
            <a:ext cx="8520600" cy="4211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dirty="0"/>
              <a:t>Founded in 1961</a:t>
            </a:r>
            <a:endParaRPr sz="2400" dirty="0"/>
          </a:p>
          <a:p>
            <a:pPr marL="457200" lvl="0" indent="-381000" algn="l" rtl="0">
              <a:spcBef>
                <a:spcPts val="0"/>
              </a:spcBef>
              <a:spcAft>
                <a:spcPts val="0"/>
              </a:spcAft>
              <a:buSzPts val="2400"/>
              <a:buChar char="-"/>
            </a:pPr>
            <a:r>
              <a:rPr lang="en-GB" sz="2400" dirty="0"/>
              <a:t>50% owned by all Māori through Moana New Zealand and 50% owned by Japanese fishing company </a:t>
            </a:r>
            <a:r>
              <a:rPr lang="en-GB" sz="2400" dirty="0" err="1"/>
              <a:t>Nissui</a:t>
            </a:r>
            <a:endParaRPr sz="2400" dirty="0"/>
          </a:p>
          <a:p>
            <a:pPr marL="457200" lvl="0" indent="-381000" algn="l" rtl="0">
              <a:spcBef>
                <a:spcPts val="0"/>
              </a:spcBef>
              <a:spcAft>
                <a:spcPts val="0"/>
              </a:spcAft>
              <a:buSzPts val="2400"/>
              <a:buChar char="-"/>
            </a:pPr>
            <a:r>
              <a:rPr lang="en-GB" sz="2400" dirty="0"/>
              <a:t>Branding: “Our passion is to provide great quality seafood from New Zealand to the world.”</a:t>
            </a:r>
            <a:endParaRPr sz="2400" dirty="0"/>
          </a:p>
          <a:p>
            <a:pPr marL="457200" lvl="0" indent="-381000" algn="l" rtl="0">
              <a:spcBef>
                <a:spcPts val="0"/>
              </a:spcBef>
              <a:spcAft>
                <a:spcPts val="0"/>
              </a:spcAft>
              <a:buSzPts val="2400"/>
              <a:buChar char="-"/>
            </a:pPr>
            <a:r>
              <a:rPr lang="en-GB" sz="2400" dirty="0"/>
              <a:t>Provide a range of different consumer products</a:t>
            </a:r>
            <a:endParaRPr sz="2400" dirty="0"/>
          </a:p>
          <a:p>
            <a:pPr marL="457200" lvl="0" indent="0" algn="l" rtl="0">
              <a:spcBef>
                <a:spcPts val="1600"/>
              </a:spcBef>
              <a:spcAft>
                <a:spcPts val="1600"/>
              </a:spcAft>
              <a:buNone/>
            </a:pPr>
            <a:endParaRPr sz="2400" dirty="0"/>
          </a:p>
        </p:txBody>
      </p:sp>
      <p:pic>
        <p:nvPicPr>
          <p:cNvPr id="338" name="Google Shape;338;p55"/>
          <p:cNvPicPr preferRelativeResize="0"/>
          <p:nvPr/>
        </p:nvPicPr>
        <p:blipFill>
          <a:blip r:embed="rId3">
            <a:alphaModFix/>
          </a:blip>
          <a:stretch>
            <a:fillRect/>
          </a:stretch>
        </p:blipFill>
        <p:spPr>
          <a:xfrm>
            <a:off x="901265" y="3439082"/>
            <a:ext cx="7548771" cy="1443161"/>
          </a:xfrm>
          <a:prstGeom prst="rect">
            <a:avLst/>
          </a:prstGeom>
          <a:noFill/>
          <a:ln>
            <a:noFill/>
          </a:ln>
        </p:spPr>
      </p:pic>
      <p:pic>
        <p:nvPicPr>
          <p:cNvPr id="1028" name="Picture 4" descr="Our Story &amp; Heritage | Sealord">
            <a:extLst>
              <a:ext uri="{FF2B5EF4-FFF2-40B4-BE49-F238E27FC236}">
                <a16:creationId xmlns:a16="http://schemas.microsoft.com/office/drawing/2014/main" id="{AB7B9871-43E8-4D05-895B-6A225DEE3D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17478" y="283155"/>
            <a:ext cx="1435912" cy="10755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6"/>
          <p:cNvSpPr txBox="1">
            <a:spLocks noGrp="1"/>
          </p:cNvSpPr>
          <p:nvPr>
            <p:ph type="title"/>
          </p:nvPr>
        </p:nvSpPr>
        <p:spPr>
          <a:xfrm>
            <a:off x="311700" y="1413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Sealord Clips</a:t>
            </a:r>
            <a:endParaRPr b="1"/>
          </a:p>
        </p:txBody>
      </p:sp>
      <p:sp>
        <p:nvSpPr>
          <p:cNvPr id="344" name="Google Shape;344;p56"/>
          <p:cNvSpPr txBox="1">
            <a:spLocks noGrp="1"/>
          </p:cNvSpPr>
          <p:nvPr>
            <p:ph type="body" idx="1"/>
          </p:nvPr>
        </p:nvSpPr>
        <p:spPr>
          <a:xfrm>
            <a:off x="311700" y="714050"/>
            <a:ext cx="8520600" cy="3854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2016 </a:t>
            </a:r>
            <a:endParaRPr/>
          </a:p>
        </p:txBody>
      </p:sp>
      <p:pic>
        <p:nvPicPr>
          <p:cNvPr id="345" name="Google Shape;345;p56" title="About Sealord">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5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Sealord Adverts</a:t>
            </a:r>
            <a:endParaRPr b="1"/>
          </a:p>
        </p:txBody>
      </p:sp>
      <p:sp>
        <p:nvSpPr>
          <p:cNvPr id="351" name="Google Shape;351;p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2017</a:t>
            </a:r>
            <a:endParaRPr/>
          </a:p>
        </p:txBody>
      </p:sp>
      <p:pic>
        <p:nvPicPr>
          <p:cNvPr id="352" name="Google Shape;352;p57" descr="Lucy thinks she sucks at swimming, but Dad knows the goodness in fish will help her get better. Watch how healthy eating and determination can go a long way!&#10;&#10;www.sealord.com" title="Sealord - Be Like a Fish">
            <a:hlinkClick r:id="rId3"/>
          </p:cNvPr>
          <p:cNvPicPr preferRelativeResize="0"/>
          <p:nvPr/>
        </p:nvPicPr>
        <p:blipFill>
          <a:blip r:embed="rId4">
            <a:alphaModFix/>
          </a:blip>
          <a:stretch>
            <a:fillRect/>
          </a:stretch>
        </p:blipFill>
        <p:spPr>
          <a:xfrm>
            <a:off x="2380900" y="1246325"/>
            <a:ext cx="4572000" cy="3429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Sealord TV Adverts</a:t>
            </a:r>
            <a:endParaRPr b="1"/>
          </a:p>
        </p:txBody>
      </p:sp>
      <p:sp>
        <p:nvSpPr>
          <p:cNvPr id="358" name="Google Shape;358;p5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2012 </a:t>
            </a:r>
            <a:endParaRPr/>
          </a:p>
        </p:txBody>
      </p:sp>
      <p:pic>
        <p:nvPicPr>
          <p:cNvPr id="359" name="Google Shape;359;p58" descr="Watch our new 30 second TV commercial starring our very own workers." title="Sealord 'We live for the sea' 30 sec TV commercial">
            <a:hlinkClick r:id="rId3"/>
          </p:cNvPr>
          <p:cNvPicPr preferRelativeResize="0"/>
          <p:nvPr/>
        </p:nvPicPr>
        <p:blipFill>
          <a:blip r:embed="rId4">
            <a:alphaModFix/>
          </a:blip>
          <a:stretch>
            <a:fillRect/>
          </a:stretch>
        </p:blipFill>
        <p:spPr>
          <a:xfrm>
            <a:off x="1906400" y="1198875"/>
            <a:ext cx="4572000" cy="3429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364" name="Google Shape;364;p59"/>
          <p:cNvPicPr preferRelativeResize="0"/>
          <p:nvPr/>
        </p:nvPicPr>
        <p:blipFill>
          <a:blip r:embed="rId3">
            <a:alphaModFix/>
          </a:blip>
          <a:stretch>
            <a:fillRect/>
          </a:stretch>
        </p:blipFill>
        <p:spPr>
          <a:xfrm>
            <a:off x="152400" y="228600"/>
            <a:ext cx="8839198" cy="460252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pic>
        <p:nvPicPr>
          <p:cNvPr id="369" name="Google Shape;369;p60"/>
          <p:cNvPicPr preferRelativeResize="0"/>
          <p:nvPr/>
        </p:nvPicPr>
        <p:blipFill>
          <a:blip r:embed="rId3">
            <a:alphaModFix/>
          </a:blip>
          <a:stretch>
            <a:fillRect/>
          </a:stretch>
        </p:blipFill>
        <p:spPr>
          <a:xfrm>
            <a:off x="152400" y="152400"/>
            <a:ext cx="8839204" cy="477852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6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Davies Food Clip</a:t>
            </a:r>
            <a:endParaRPr b="1"/>
          </a:p>
        </p:txBody>
      </p:sp>
      <p:sp>
        <p:nvSpPr>
          <p:cNvPr id="375" name="Google Shape;375;p6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376" name="Google Shape;376;p61" descr="A great story from Te Awamutu NZ.&#10;&#10;Who is Convex?&#10;Over our 40 years of operation we have built a strong international reputation for product innovation and have successfully developed a number of world-first technologies and products – including several slider innovations, the lap sealing process that is now used worldwide, and Econic® compostable packaging for coffee and dry foods.&#10;&#10;Want to learn more? &#10;Websites:&#10;https://www.convex.co.nz/&#10;https://www.econicpack.com/&#10;&#10;Facebook pages:&#10;https://www.facebook.com/ConvexInnova...&#10;https://www.facebook.com/myeconic/&#10;&#10;Or email the team here:&#10; enquiriesham@convex.co.nz" title="The POP n GOOD story">
            <a:hlinkClick r:id="rId3"/>
          </p:cNvPr>
          <p:cNvPicPr preferRelativeResize="0"/>
          <p:nvPr/>
        </p:nvPicPr>
        <p:blipFill>
          <a:blip r:embed="rId4">
            <a:alphaModFix/>
          </a:blip>
          <a:stretch>
            <a:fillRect/>
          </a:stretch>
        </p:blipFill>
        <p:spPr>
          <a:xfrm>
            <a:off x="1612225" y="1298000"/>
            <a:ext cx="4572000" cy="34290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62"/>
          <p:cNvSpPr txBox="1">
            <a:spLocks noGrp="1"/>
          </p:cNvSpPr>
          <p:nvPr>
            <p:ph type="title"/>
          </p:nvPr>
        </p:nvSpPr>
        <p:spPr>
          <a:xfrm>
            <a:off x="311700" y="179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Icebreaker</a:t>
            </a:r>
            <a:endParaRPr b="1"/>
          </a:p>
        </p:txBody>
      </p:sp>
      <p:sp>
        <p:nvSpPr>
          <p:cNvPr id="382" name="Google Shape;382;p62"/>
          <p:cNvSpPr txBox="1">
            <a:spLocks noGrp="1"/>
          </p:cNvSpPr>
          <p:nvPr>
            <p:ph type="body" idx="1"/>
          </p:nvPr>
        </p:nvSpPr>
        <p:spPr>
          <a:xfrm>
            <a:off x="311700" y="752000"/>
            <a:ext cx="8520600" cy="428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Iconic NZ Agribusiness example - value added product</a:t>
            </a:r>
            <a:endParaRPr sz="2400"/>
          </a:p>
          <a:p>
            <a:pPr marL="457200" lvl="0" indent="-381000" algn="l" rtl="0">
              <a:spcBef>
                <a:spcPts val="0"/>
              </a:spcBef>
              <a:spcAft>
                <a:spcPts val="0"/>
              </a:spcAft>
              <a:buSzPts val="2400"/>
              <a:buChar char="-"/>
            </a:pPr>
            <a:r>
              <a:rPr lang="en-GB" sz="2400"/>
              <a:t>Created in 1995 by 24 year old Jeremy Moon</a:t>
            </a:r>
            <a:endParaRPr sz="2400"/>
          </a:p>
          <a:p>
            <a:pPr marL="457200" lvl="0" indent="-381000" algn="l" rtl="0">
              <a:spcBef>
                <a:spcPts val="0"/>
              </a:spcBef>
              <a:spcAft>
                <a:spcPts val="0"/>
              </a:spcAft>
              <a:buSzPts val="2400"/>
              <a:buChar char="-"/>
            </a:pPr>
            <a:r>
              <a:rPr lang="en-GB" sz="2400"/>
              <a:t>Make sustainable merino wool outdoor wear</a:t>
            </a:r>
            <a:endParaRPr sz="2400"/>
          </a:p>
          <a:p>
            <a:pPr marL="457200" lvl="0" indent="-381000" algn="l" rtl="0">
              <a:spcBef>
                <a:spcPts val="0"/>
              </a:spcBef>
              <a:spcAft>
                <a:spcPts val="0"/>
              </a:spcAft>
              <a:buSzPts val="2400"/>
              <a:buChar char="-"/>
            </a:pPr>
            <a:r>
              <a:rPr lang="en-GB" sz="2400"/>
              <a:t>Hard sell initially as up against cheaper synthetic clothing made from petrochemical fibers</a:t>
            </a:r>
            <a:endParaRPr sz="2400"/>
          </a:p>
          <a:p>
            <a:pPr marL="457200" lvl="0" indent="-381000" algn="l" rtl="0">
              <a:spcBef>
                <a:spcPts val="0"/>
              </a:spcBef>
              <a:spcAft>
                <a:spcPts val="0"/>
              </a:spcAft>
              <a:buSzPts val="2400"/>
              <a:buChar char="-"/>
            </a:pPr>
            <a:r>
              <a:rPr lang="en-GB" sz="2400"/>
              <a:t>established long-term contracts with merino wool growers - new business model</a:t>
            </a:r>
            <a:endParaRPr sz="2400"/>
          </a:p>
          <a:p>
            <a:pPr marL="457200" lvl="0" indent="-381000" algn="l" rtl="0">
              <a:spcBef>
                <a:spcPts val="0"/>
              </a:spcBef>
              <a:spcAft>
                <a:spcPts val="0"/>
              </a:spcAft>
              <a:buSzPts val="2400"/>
              <a:buChar char="-"/>
            </a:pPr>
            <a:r>
              <a:rPr lang="en-GB" sz="2400"/>
              <a:t>introduced a ‘baacode’ on garments - allow wearers to trace the lineage of their garments right back to the sheep station it comes from        </a:t>
            </a:r>
            <a:endParaRPr sz="24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6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Icebreaker Video - Part One</a:t>
            </a:r>
            <a:endParaRPr b="1"/>
          </a:p>
        </p:txBody>
      </p:sp>
      <p:sp>
        <p:nvSpPr>
          <p:cNvPr id="388" name="Google Shape;388;p6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2011 </a:t>
            </a:r>
            <a:endParaRPr/>
          </a:p>
        </p:txBody>
      </p:sp>
      <p:pic>
        <p:nvPicPr>
          <p:cNvPr id="389" name="Google Shape;389;p63" descr="Fanny Kiefer, host of Studio 4 on Shaw TV chats with New Zealand entrepreneur Jeremy Moon about the origins of his Merino wool clothing company, Icebreaker." title="Jeremy Moon, Founder &amp; CEO of Icebreaker on Studio 4 with Fanny Kiefer Part 1 of 2">
            <a:hlinkClick r:id="rId3"/>
          </p:cNvPr>
          <p:cNvPicPr preferRelativeResize="0"/>
          <p:nvPr/>
        </p:nvPicPr>
        <p:blipFill>
          <a:blip r:embed="rId4">
            <a:alphaModFix/>
          </a:blip>
          <a:stretch>
            <a:fillRect/>
          </a:stretch>
        </p:blipFill>
        <p:spPr>
          <a:xfrm>
            <a:off x="2191100" y="1146175"/>
            <a:ext cx="4572000" cy="34290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Icebreaker Video - Part Two</a:t>
            </a:r>
            <a:endParaRPr/>
          </a:p>
        </p:txBody>
      </p:sp>
      <p:sp>
        <p:nvSpPr>
          <p:cNvPr id="395" name="Google Shape;395;p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2011</a:t>
            </a:r>
            <a:endParaRPr/>
          </a:p>
        </p:txBody>
      </p:sp>
      <p:pic>
        <p:nvPicPr>
          <p:cNvPr id="396" name="Google Shape;396;p64" descr="Fanny Kiefer, host of Studio 4 on Shaw TV chats with New Zealand entrepreneur Jeremy Moon about the origins of his Merino wool clothing company, Icebreaker." title="Jeremy Moon, Founder &amp; CEO of Icebreaker on Studio 4 with Fanny Kiefer Part 2 of 2">
            <a:hlinkClick r:id="rId3"/>
          </p:cNvPr>
          <p:cNvPicPr preferRelativeResize="0"/>
          <p:nvPr/>
        </p:nvPicPr>
        <p:blipFill>
          <a:blip r:embed="rId4">
            <a:alphaModFix/>
          </a:blip>
          <a:stretch>
            <a:fillRect/>
          </a:stretch>
        </p:blipFill>
        <p:spPr>
          <a:xfrm>
            <a:off x="2105675" y="1208375"/>
            <a:ext cx="4572000" cy="34290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5"/>
          <p:cNvSpPr txBox="1">
            <a:spLocks noGrp="1"/>
          </p:cNvSpPr>
          <p:nvPr>
            <p:ph type="title"/>
          </p:nvPr>
        </p:nvSpPr>
        <p:spPr>
          <a:xfrm>
            <a:off x="311700" y="198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Yashili</a:t>
            </a:r>
            <a:endParaRPr b="1"/>
          </a:p>
        </p:txBody>
      </p:sp>
      <p:sp>
        <p:nvSpPr>
          <p:cNvPr id="402" name="Google Shape;402;p65"/>
          <p:cNvSpPr txBox="1">
            <a:spLocks noGrp="1"/>
          </p:cNvSpPr>
          <p:nvPr>
            <p:ph type="body" idx="1"/>
          </p:nvPr>
        </p:nvSpPr>
        <p:spPr>
          <a:xfrm>
            <a:off x="311700" y="711150"/>
            <a:ext cx="8520600" cy="38577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SzPts val="2200"/>
              <a:buChar char="-"/>
            </a:pPr>
            <a:r>
              <a:rPr lang="en-GB" sz="2200" dirty="0"/>
              <a:t>Privately owned infant formula and soymilk products company in China - set up NZ production plant in Pokeno in 2014</a:t>
            </a:r>
            <a:endParaRPr sz="2200" dirty="0"/>
          </a:p>
          <a:p>
            <a:pPr marL="457200" lvl="0" indent="-368300" algn="l" rtl="0">
              <a:spcBef>
                <a:spcPts val="0"/>
              </a:spcBef>
              <a:spcAft>
                <a:spcPts val="0"/>
              </a:spcAft>
              <a:buSzPts val="2200"/>
              <a:buChar char="-"/>
            </a:pPr>
            <a:r>
              <a:rPr lang="en-GB" sz="2200" dirty="0"/>
              <a:t>NZ plant is the first one </a:t>
            </a:r>
            <a:r>
              <a:rPr lang="en-GB" sz="2200" dirty="0" err="1"/>
              <a:t>Yashili</a:t>
            </a:r>
            <a:r>
              <a:rPr lang="en-GB" sz="2200" dirty="0"/>
              <a:t> owns outside of China</a:t>
            </a:r>
            <a:endParaRPr sz="2200" dirty="0"/>
          </a:p>
          <a:p>
            <a:pPr marL="457200" lvl="0" indent="-368300" algn="l" rtl="0">
              <a:spcBef>
                <a:spcPts val="0"/>
              </a:spcBef>
              <a:spcAft>
                <a:spcPts val="0"/>
              </a:spcAft>
              <a:buSzPts val="2200"/>
              <a:buChar char="-"/>
            </a:pPr>
            <a:r>
              <a:rPr lang="en-GB" sz="2200" dirty="0"/>
              <a:t>Pokeno plant cost an estimated $210 million to build</a:t>
            </a:r>
            <a:endParaRPr sz="2200" dirty="0"/>
          </a:p>
          <a:p>
            <a:pPr marL="457200" lvl="0" indent="-368300" algn="l" rtl="0">
              <a:spcBef>
                <a:spcPts val="0"/>
              </a:spcBef>
              <a:spcAft>
                <a:spcPts val="0"/>
              </a:spcAft>
              <a:buSzPts val="2200"/>
              <a:buChar char="-"/>
            </a:pPr>
            <a:r>
              <a:rPr lang="en-GB" sz="2200" dirty="0" err="1"/>
              <a:t>Yashili</a:t>
            </a:r>
            <a:r>
              <a:rPr lang="en-GB" sz="2200" dirty="0"/>
              <a:t> has sourced all its milk for its infant formula products from New Zealand - Chinese customers pay a price premium for this - food security</a:t>
            </a:r>
            <a:endParaRPr sz="2200" dirty="0"/>
          </a:p>
          <a:p>
            <a:pPr marL="457200" lvl="0" indent="-368300" algn="l" rtl="0">
              <a:spcBef>
                <a:spcPts val="0"/>
              </a:spcBef>
              <a:spcAft>
                <a:spcPts val="0"/>
              </a:spcAft>
              <a:buSzPts val="2200"/>
              <a:buChar char="-"/>
            </a:pPr>
            <a:r>
              <a:rPr lang="en-GB" sz="2200" dirty="0"/>
              <a:t>Pokeno chosen as site for NZ operations as                                                close to both Tauranga and Auckland Ports                                                     for exports.</a:t>
            </a:r>
            <a:endParaRPr sz="2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6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Yashili Corporate Video</a:t>
            </a:r>
            <a:endParaRPr b="1"/>
          </a:p>
        </p:txBody>
      </p:sp>
      <p:sp>
        <p:nvSpPr>
          <p:cNvPr id="408" name="Google Shape;408;p6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2015 </a:t>
            </a:r>
            <a:endParaRPr/>
          </a:p>
        </p:txBody>
      </p:sp>
      <p:pic>
        <p:nvPicPr>
          <p:cNvPr id="409" name="Google Shape;409;p66" title="Yashili Corporate Video">
            <a:hlinkClick r:id="rId3"/>
          </p:cNvPr>
          <p:cNvPicPr preferRelativeResize="0"/>
          <p:nvPr/>
        </p:nvPicPr>
        <p:blipFill>
          <a:blip r:embed="rId4">
            <a:alphaModFix/>
          </a:blip>
          <a:stretch>
            <a:fillRect/>
          </a:stretch>
        </p:blipFill>
        <p:spPr>
          <a:xfrm>
            <a:off x="1944375" y="1246325"/>
            <a:ext cx="4572000" cy="34290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6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Yashili Corporate video</a:t>
            </a:r>
            <a:endParaRPr b="1"/>
          </a:p>
        </p:txBody>
      </p:sp>
      <p:sp>
        <p:nvSpPr>
          <p:cNvPr id="415" name="Google Shape;415;p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2019 </a:t>
            </a:r>
            <a:endParaRPr/>
          </a:p>
        </p:txBody>
      </p:sp>
      <p:pic>
        <p:nvPicPr>
          <p:cNvPr id="416" name="Google Shape;416;p67" title="Waikato District Council Yashili">
            <a:hlinkClick r:id="rId3"/>
          </p:cNvPr>
          <p:cNvPicPr preferRelativeResize="0"/>
          <p:nvPr/>
        </p:nvPicPr>
        <p:blipFill>
          <a:blip r:embed="rId4">
            <a:alphaModFix/>
          </a:blip>
          <a:stretch>
            <a:fillRect/>
          </a:stretch>
        </p:blipFill>
        <p:spPr>
          <a:xfrm>
            <a:off x="1896925" y="1198900"/>
            <a:ext cx="4572000" cy="3429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6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Leaderbrand</a:t>
            </a:r>
            <a:endParaRPr b="1"/>
          </a:p>
        </p:txBody>
      </p:sp>
      <p:sp>
        <p:nvSpPr>
          <p:cNvPr id="422" name="Google Shape;422;p68"/>
          <p:cNvSpPr txBox="1">
            <a:spLocks noGrp="1"/>
          </p:cNvSpPr>
          <p:nvPr>
            <p:ph type="body" idx="1"/>
          </p:nvPr>
        </p:nvSpPr>
        <p:spPr>
          <a:xfrm>
            <a:off x="311700" y="1017725"/>
            <a:ext cx="8520600" cy="3936000"/>
          </a:xfrm>
          <a:prstGeom prst="rect">
            <a:avLst/>
          </a:prstGeom>
        </p:spPr>
        <p:txBody>
          <a:bodyPr spcFirstLastPara="1" wrap="square" lIns="91425" tIns="91425" rIns="91425" bIns="91425" anchor="t" anchorCtr="0">
            <a:noAutofit/>
          </a:bodyPr>
          <a:lstStyle/>
          <a:p>
            <a:pPr marL="457200" lvl="0" indent="-368300" algn="l" rtl="0">
              <a:spcBef>
                <a:spcPts val="0"/>
              </a:spcBef>
              <a:spcAft>
                <a:spcPts val="0"/>
              </a:spcAft>
              <a:buSzPts val="2200"/>
              <a:buChar char="-"/>
            </a:pPr>
            <a:r>
              <a:rPr lang="en-GB" sz="2200"/>
              <a:t>Founded in 1975</a:t>
            </a:r>
            <a:endParaRPr sz="2200"/>
          </a:p>
          <a:p>
            <a:pPr marL="457200" lvl="0" indent="-368300" algn="l" rtl="0">
              <a:spcBef>
                <a:spcPts val="0"/>
              </a:spcBef>
              <a:spcAft>
                <a:spcPts val="0"/>
              </a:spcAft>
              <a:buSzPts val="2200"/>
              <a:buChar char="-"/>
            </a:pPr>
            <a:r>
              <a:rPr lang="en-GB" sz="2200"/>
              <a:t>Supplies all NZ supermarkets and Subways</a:t>
            </a:r>
            <a:endParaRPr sz="2200"/>
          </a:p>
          <a:p>
            <a:pPr marL="457200" lvl="0" indent="-368300" algn="l" rtl="0">
              <a:spcBef>
                <a:spcPts val="0"/>
              </a:spcBef>
              <a:spcAft>
                <a:spcPts val="0"/>
              </a:spcAft>
              <a:buSzPts val="2200"/>
              <a:buChar char="-"/>
            </a:pPr>
            <a:r>
              <a:rPr lang="en-GB" sz="2200"/>
              <a:t>grows approx 3,500ha of fresh produce each year for process, domestic and international customers</a:t>
            </a:r>
            <a:endParaRPr sz="2200"/>
          </a:p>
          <a:p>
            <a:pPr marL="457200" lvl="0" indent="-368300" algn="l" rtl="0">
              <a:spcBef>
                <a:spcPts val="0"/>
              </a:spcBef>
              <a:spcAft>
                <a:spcPts val="0"/>
              </a:spcAft>
              <a:buSzPts val="2200"/>
              <a:buChar char="-"/>
            </a:pPr>
            <a:r>
              <a:rPr lang="en-GB" sz="2200"/>
              <a:t>100% family owned and operated</a:t>
            </a:r>
            <a:endParaRPr sz="2200"/>
          </a:p>
          <a:p>
            <a:pPr marL="457200" lvl="0" indent="0" algn="l" rtl="0">
              <a:spcBef>
                <a:spcPts val="1600"/>
              </a:spcBef>
              <a:spcAft>
                <a:spcPts val="1600"/>
              </a:spcAft>
              <a:buNone/>
            </a:pPr>
            <a:endParaRPr/>
          </a:p>
        </p:txBody>
      </p:sp>
      <p:pic>
        <p:nvPicPr>
          <p:cNvPr id="423" name="Google Shape;423;p68"/>
          <p:cNvPicPr preferRelativeResize="0"/>
          <p:nvPr/>
        </p:nvPicPr>
        <p:blipFill>
          <a:blip r:embed="rId3">
            <a:alphaModFix/>
          </a:blip>
          <a:stretch>
            <a:fillRect/>
          </a:stretch>
        </p:blipFill>
        <p:spPr>
          <a:xfrm>
            <a:off x="797873" y="3076264"/>
            <a:ext cx="7548254" cy="1877461"/>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6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Leaderbrand clips</a:t>
            </a:r>
            <a:endParaRPr b="1"/>
          </a:p>
        </p:txBody>
      </p:sp>
      <p:sp>
        <p:nvSpPr>
          <p:cNvPr id="429" name="Google Shape;429;p6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2013 </a:t>
            </a:r>
            <a:endParaRPr/>
          </a:p>
        </p:txBody>
      </p:sp>
      <p:pic>
        <p:nvPicPr>
          <p:cNvPr id="430" name="Google Shape;430;p69" title="Leaderbrand Pouch Corn">
            <a:hlinkClick r:id="rId3"/>
          </p:cNvPr>
          <p:cNvPicPr preferRelativeResize="0"/>
          <p:nvPr/>
        </p:nvPicPr>
        <p:blipFill>
          <a:blip r:embed="rId4">
            <a:alphaModFix/>
          </a:blip>
          <a:stretch>
            <a:fillRect/>
          </a:stretch>
        </p:blipFill>
        <p:spPr>
          <a:xfrm>
            <a:off x="1878775" y="1317575"/>
            <a:ext cx="4572000" cy="34290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7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Leaderbrand clips</a:t>
            </a:r>
            <a:endParaRPr b="1"/>
          </a:p>
        </p:txBody>
      </p:sp>
      <p:sp>
        <p:nvSpPr>
          <p:cNvPr id="436" name="Google Shape;436;p7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2017</a:t>
            </a:r>
            <a:endParaRPr/>
          </a:p>
        </p:txBody>
      </p:sp>
      <p:pic>
        <p:nvPicPr>
          <p:cNvPr id="437" name="Google Shape;437;p70" title="LeaderBrand Pure’n Ezy Baby Beets">
            <a:hlinkClick r:id="rId3"/>
          </p:cNvPr>
          <p:cNvPicPr preferRelativeResize="0"/>
          <p:nvPr/>
        </p:nvPicPr>
        <p:blipFill>
          <a:blip r:embed="rId4">
            <a:alphaModFix/>
          </a:blip>
          <a:stretch>
            <a:fillRect/>
          </a:stretch>
        </p:blipFill>
        <p:spPr>
          <a:xfrm>
            <a:off x="2629300" y="1114725"/>
            <a:ext cx="4228700" cy="3171525"/>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7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Charlies</a:t>
            </a:r>
            <a:endParaRPr b="1"/>
          </a:p>
        </p:txBody>
      </p:sp>
      <p:sp>
        <p:nvSpPr>
          <p:cNvPr id="443" name="Google Shape;443;p71"/>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Started in 1999 by three friends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Market their products as "Honest", referring to the fact that the products are not from concentrate with no sugar added</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In July 2011, Japanese beverage                                         company</a:t>
            </a:r>
            <a:r>
              <a:rPr lang="en-GB" sz="2400">
                <a:solidFill>
                  <a:srgbClr val="000000"/>
                </a:solidFill>
                <a:uFill>
                  <a:noFill/>
                </a:uFill>
                <a:hlinkClick r:id="rId3"/>
              </a:rPr>
              <a:t> Asahi</a:t>
            </a:r>
            <a:r>
              <a:rPr lang="en-GB" sz="2400">
                <a:solidFill>
                  <a:srgbClr val="000000"/>
                </a:solidFill>
              </a:rPr>
              <a:t> acquired Charlie's                                   for $129 million</a:t>
            </a:r>
            <a:endParaRPr sz="2400">
              <a:solidFill>
                <a:srgbClr val="000000"/>
              </a:solidFill>
            </a:endParaRPr>
          </a:p>
        </p:txBody>
      </p:sp>
      <p:pic>
        <p:nvPicPr>
          <p:cNvPr id="444" name="Google Shape;444;p71"/>
          <p:cNvPicPr preferRelativeResize="0"/>
          <p:nvPr/>
        </p:nvPicPr>
        <p:blipFill>
          <a:blip r:embed="rId4">
            <a:alphaModFix/>
          </a:blip>
          <a:stretch>
            <a:fillRect/>
          </a:stretch>
        </p:blipFill>
        <p:spPr>
          <a:xfrm>
            <a:off x="6792625" y="2381975"/>
            <a:ext cx="1524000" cy="25900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7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Charlies Clip</a:t>
            </a:r>
            <a:endParaRPr b="1"/>
          </a:p>
        </p:txBody>
      </p:sp>
      <p:sp>
        <p:nvSpPr>
          <p:cNvPr id="450" name="Google Shape;450;p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2015 </a:t>
            </a:r>
            <a:endParaRPr/>
          </a:p>
        </p:txBody>
      </p:sp>
      <p:pic>
        <p:nvPicPr>
          <p:cNvPr id="451" name="Google Shape;451;p72" descr="Showcasing New Zealand businesses who inherently demonstrate the unique characteristics of New Zealand and those who do a great job at telling their story. Craig Cotton, CEO, The Better Drinks Co., shares how they used the New Zealand Story when talking about their business offshore and in particular when launching a new product and brand into a new market. &#10;&#10;Find out more about the New Zealand Story at www.nzstory.govt.nz/what-is-nz-story" title="The Better Drinks Co. | NZ Story Case Study">
            <a:hlinkClick r:id="rId3"/>
          </p:cNvPr>
          <p:cNvPicPr preferRelativeResize="0"/>
          <p:nvPr/>
        </p:nvPicPr>
        <p:blipFill>
          <a:blip r:embed="rId4">
            <a:alphaModFix/>
          </a:blip>
          <a:stretch>
            <a:fillRect/>
          </a:stretch>
        </p:blipFill>
        <p:spPr>
          <a:xfrm>
            <a:off x="1991825" y="1322250"/>
            <a:ext cx="4572000" cy="34290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73"/>
          <p:cNvSpPr txBox="1">
            <a:spLocks noGrp="1"/>
          </p:cNvSpPr>
          <p:nvPr>
            <p:ph type="title"/>
          </p:nvPr>
        </p:nvSpPr>
        <p:spPr>
          <a:xfrm>
            <a:off x="311700" y="1128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Firstlight Foods</a:t>
            </a:r>
            <a:endParaRPr b="1"/>
          </a:p>
        </p:txBody>
      </p:sp>
      <p:sp>
        <p:nvSpPr>
          <p:cNvPr id="457" name="Google Shape;457;p73"/>
          <p:cNvSpPr txBox="1">
            <a:spLocks noGrp="1"/>
          </p:cNvSpPr>
          <p:nvPr>
            <p:ph type="body" idx="1"/>
          </p:nvPr>
        </p:nvSpPr>
        <p:spPr>
          <a:xfrm>
            <a:off x="311700" y="685575"/>
            <a:ext cx="8520600" cy="4220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Started in 2003 - only retail supplier of Wagyu in NZ</a:t>
            </a:r>
            <a:endParaRPr sz="2400"/>
          </a:p>
          <a:p>
            <a:pPr marL="457200" lvl="0" indent="-381000" algn="l" rtl="0">
              <a:spcBef>
                <a:spcPts val="0"/>
              </a:spcBef>
              <a:spcAft>
                <a:spcPts val="0"/>
              </a:spcAft>
              <a:buSzPts val="2400"/>
              <a:buChar char="-"/>
            </a:pPr>
            <a:r>
              <a:rPr lang="en-GB" sz="2400"/>
              <a:t>Supply grass fed, free range wagyu beef and venison</a:t>
            </a:r>
            <a:endParaRPr sz="2400"/>
          </a:p>
          <a:p>
            <a:pPr marL="457200" lvl="0" indent="-381000" algn="l" rtl="0">
              <a:spcBef>
                <a:spcPts val="0"/>
              </a:spcBef>
              <a:spcAft>
                <a:spcPts val="0"/>
              </a:spcAft>
              <a:buSzPts val="2400"/>
              <a:buChar char="-"/>
            </a:pPr>
            <a:r>
              <a:rPr lang="en-GB" sz="2400"/>
              <a:t>Wagyu beef is a Japanese bred beef cattle that has fat distributed more evenly throughout the muscle of the animal</a:t>
            </a:r>
            <a:endParaRPr sz="2400"/>
          </a:p>
          <a:p>
            <a:pPr marL="457200" lvl="0" indent="-381000" algn="l" rtl="0">
              <a:spcBef>
                <a:spcPts val="0"/>
              </a:spcBef>
              <a:spcAft>
                <a:spcPts val="0"/>
              </a:spcAft>
              <a:buSzPts val="2400"/>
              <a:buChar char="-"/>
            </a:pPr>
            <a:r>
              <a:rPr lang="en-GB" sz="2400"/>
              <a:t>Most expensive beef in the world with Wagyu steak priced at $100 plus/kg</a:t>
            </a:r>
            <a:endParaRPr sz="2400"/>
          </a:p>
          <a:p>
            <a:pPr marL="457200" lvl="0" indent="-381000" algn="l" rtl="0">
              <a:spcBef>
                <a:spcPts val="0"/>
              </a:spcBef>
              <a:spcAft>
                <a:spcPts val="0"/>
              </a:spcAft>
              <a:buSzPts val="2400"/>
              <a:buChar char="-"/>
            </a:pPr>
            <a:r>
              <a:rPr lang="en-GB" sz="2400"/>
              <a:t>Extraordinary meat melts in your mouth.  Rich and buttery and unbelievably easy to cook</a:t>
            </a:r>
            <a:endParaRPr sz="24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7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Firstlight Foods Wagyu Beef</a:t>
            </a:r>
            <a:endParaRPr b="1"/>
          </a:p>
        </p:txBody>
      </p:sp>
      <p:sp>
        <p:nvSpPr>
          <p:cNvPr id="463" name="Google Shape;463;p7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464" name="Google Shape;464;p74"/>
          <p:cNvPicPr preferRelativeResize="0"/>
          <p:nvPr/>
        </p:nvPicPr>
        <p:blipFill>
          <a:blip r:embed="rId3">
            <a:alphaModFix/>
          </a:blip>
          <a:stretch>
            <a:fillRect/>
          </a:stretch>
        </p:blipFill>
        <p:spPr>
          <a:xfrm>
            <a:off x="5706836" y="1017725"/>
            <a:ext cx="3125464" cy="3815532"/>
          </a:xfrm>
          <a:prstGeom prst="rect">
            <a:avLst/>
          </a:prstGeom>
          <a:noFill/>
          <a:ln>
            <a:noFill/>
          </a:ln>
        </p:spPr>
      </p:pic>
      <p:pic>
        <p:nvPicPr>
          <p:cNvPr id="465" name="Google Shape;465;p74"/>
          <p:cNvPicPr preferRelativeResize="0"/>
          <p:nvPr/>
        </p:nvPicPr>
        <p:blipFill>
          <a:blip r:embed="rId4">
            <a:alphaModFix/>
          </a:blip>
          <a:stretch>
            <a:fillRect/>
          </a:stretch>
        </p:blipFill>
        <p:spPr>
          <a:xfrm>
            <a:off x="311700" y="1093926"/>
            <a:ext cx="5272671" cy="36045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5"/>
                                        </p:tgtEl>
                                        <p:attrNameLst>
                                          <p:attrName>style.visibility</p:attrName>
                                        </p:attrNameLst>
                                      </p:cBhvr>
                                      <p:to>
                                        <p:strVal val="visible"/>
                                      </p:to>
                                    </p:set>
                                    <p:animEffect transition="in" filter="fade">
                                      <p:cBhvr>
                                        <p:cTn id="7" dur="1000"/>
                                        <p:tgtEl>
                                          <p:spTgt spid="4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7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Firstlight Foods Clip</a:t>
            </a:r>
            <a:endParaRPr b="1"/>
          </a:p>
        </p:txBody>
      </p:sp>
      <p:sp>
        <p:nvSpPr>
          <p:cNvPr id="471" name="Google Shape;471;p7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2017</a:t>
            </a:r>
            <a:endParaRPr/>
          </a:p>
        </p:txBody>
      </p:sp>
      <p:pic>
        <p:nvPicPr>
          <p:cNvPr id="472" name="Google Shape;472;p75" descr="Mike Glazebrook is grass- finishing Wagyu Cattle for Firstlight Foods" title="Wagyu Beef for Firstlight Foods">
            <a:hlinkClick r:id="rId3"/>
          </p:cNvPr>
          <p:cNvPicPr preferRelativeResize="0"/>
          <p:nvPr/>
        </p:nvPicPr>
        <p:blipFill>
          <a:blip r:embed="rId4">
            <a:alphaModFix/>
          </a:blip>
          <a:stretch>
            <a:fillRect/>
          </a:stretch>
        </p:blipFill>
        <p:spPr>
          <a:xfrm>
            <a:off x="2286000" y="1293775"/>
            <a:ext cx="4572000" cy="34290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7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Firstlight foods clip</a:t>
            </a:r>
            <a:endParaRPr b="1"/>
          </a:p>
        </p:txBody>
      </p:sp>
      <p:sp>
        <p:nvSpPr>
          <p:cNvPr id="478" name="Google Shape;478;p7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2012 </a:t>
            </a:r>
            <a:endParaRPr/>
          </a:p>
        </p:txBody>
      </p:sp>
      <p:pic>
        <p:nvPicPr>
          <p:cNvPr id="479" name="Google Shape;479;p76" descr="FirstLight Foods produce 100% grass-fed Wagyu, on free-range pastures, as nature intended." title="FirstLight's New Zealand Story">
            <a:hlinkClick r:id="rId3"/>
          </p:cNvPr>
          <p:cNvPicPr preferRelativeResize="0"/>
          <p:nvPr/>
        </p:nvPicPr>
        <p:blipFill>
          <a:blip r:embed="rId4">
            <a:alphaModFix/>
          </a:blip>
          <a:stretch>
            <a:fillRect/>
          </a:stretch>
        </p:blipFill>
        <p:spPr>
          <a:xfrm>
            <a:off x="1450900" y="1198875"/>
            <a:ext cx="4572000" cy="34290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77"/>
          <p:cNvSpPr txBox="1">
            <a:spLocks noGrp="1"/>
          </p:cNvSpPr>
          <p:nvPr>
            <p:ph type="title"/>
          </p:nvPr>
        </p:nvSpPr>
        <p:spPr>
          <a:xfrm>
            <a:off x="311700" y="1866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Tip Top</a:t>
            </a:r>
            <a:endParaRPr b="1"/>
          </a:p>
        </p:txBody>
      </p:sp>
      <p:sp>
        <p:nvSpPr>
          <p:cNvPr id="485" name="Google Shape;485;p77"/>
          <p:cNvSpPr txBox="1">
            <a:spLocks noGrp="1"/>
          </p:cNvSpPr>
          <p:nvPr>
            <p:ph type="body" idx="1"/>
          </p:nvPr>
        </p:nvSpPr>
        <p:spPr>
          <a:xfrm>
            <a:off x="311700" y="759350"/>
            <a:ext cx="8520600" cy="4194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dirty="0">
                <a:solidFill>
                  <a:srgbClr val="000000"/>
                </a:solidFill>
              </a:rPr>
              <a:t>Started in 1936</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Famous for its TV adverts </a:t>
            </a:r>
            <a:r>
              <a:rPr lang="en-GB" sz="2400" dirty="0" err="1">
                <a:solidFill>
                  <a:srgbClr val="000000"/>
                </a:solidFill>
              </a:rPr>
              <a:t>e.g</a:t>
            </a:r>
            <a:r>
              <a:rPr lang="en-GB" sz="2400" dirty="0">
                <a:solidFill>
                  <a:srgbClr val="000000"/>
                </a:solidFill>
              </a:rPr>
              <a:t> </a:t>
            </a:r>
            <a:r>
              <a:rPr lang="en-GB" sz="2400" dirty="0" err="1">
                <a:solidFill>
                  <a:srgbClr val="000000"/>
                </a:solidFill>
              </a:rPr>
              <a:t>Fruji</a:t>
            </a:r>
            <a:r>
              <a:rPr lang="en-GB" sz="2400" dirty="0">
                <a:solidFill>
                  <a:srgbClr val="000000"/>
                </a:solidFill>
              </a:rPr>
              <a:t> ad in 1980s and VW Beetle ad in 1985</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2001 Fonterra buys the brand</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2011 Tip Top starts a 2 year process to ensure all colourings and flavourings used in their ice cream is natural</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2016 Tip Top makes 55 million litres of ice cream</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2019 Tip Top sold to global ice cream giant </a:t>
            </a:r>
            <a:r>
              <a:rPr lang="en-GB" sz="2400" dirty="0" err="1">
                <a:solidFill>
                  <a:srgbClr val="000000"/>
                </a:solidFill>
              </a:rPr>
              <a:t>Froneri</a:t>
            </a:r>
            <a:r>
              <a:rPr lang="en-GB" sz="2400" dirty="0">
                <a:solidFill>
                  <a:srgbClr val="000000"/>
                </a:solidFill>
              </a:rPr>
              <a:t> for $380 million</a:t>
            </a:r>
            <a:endParaRPr sz="2400" dirty="0">
              <a:solidFill>
                <a:srgbClr val="000000"/>
              </a:solidFill>
            </a:endParaRPr>
          </a:p>
        </p:txBody>
      </p:sp>
      <p:pic>
        <p:nvPicPr>
          <p:cNvPr id="4" name="Picture 3">
            <a:extLst>
              <a:ext uri="{FF2B5EF4-FFF2-40B4-BE49-F238E27FC236}">
                <a16:creationId xmlns:a16="http://schemas.microsoft.com/office/drawing/2014/main" id="{7006C0B4-9533-41B8-B122-44A20FD035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4954" y="1615134"/>
            <a:ext cx="1341108" cy="1241216"/>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7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Tip Top Clip</a:t>
            </a:r>
            <a:endParaRPr b="1"/>
          </a:p>
        </p:txBody>
      </p:sp>
      <p:sp>
        <p:nvSpPr>
          <p:cNvPr id="491" name="Google Shape;491;p78"/>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2016 </a:t>
            </a:r>
            <a:endParaRPr/>
          </a:p>
        </p:txBody>
      </p:sp>
      <p:pic>
        <p:nvPicPr>
          <p:cNvPr id="492" name="Google Shape;492;p78" descr="A trip to the Zoo is even better with an ice cream in your hand! Our friends at Tip Top Ice Cream have been making the most delicious ice cream for 80 years and are proudly palm oil-free – which is why we love them!" title="We all scream for Tip Top Ice Cream!">
            <a:hlinkClick r:id="rId3"/>
          </p:cNvPr>
          <p:cNvPicPr preferRelativeResize="0"/>
          <p:nvPr/>
        </p:nvPicPr>
        <p:blipFill>
          <a:blip r:embed="rId4">
            <a:alphaModFix/>
          </a:blip>
          <a:stretch>
            <a:fillRect/>
          </a:stretch>
        </p:blipFill>
        <p:spPr>
          <a:xfrm>
            <a:off x="2286000" y="1385225"/>
            <a:ext cx="4572000" cy="34290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7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Tip Top Adverts</a:t>
            </a:r>
            <a:endParaRPr b="1"/>
          </a:p>
        </p:txBody>
      </p:sp>
      <p:sp>
        <p:nvSpPr>
          <p:cNvPr id="498" name="Google Shape;498;p7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Fruju Iceblocks </a:t>
            </a:r>
            <a:endParaRPr/>
          </a:p>
        </p:txBody>
      </p:sp>
      <p:pic>
        <p:nvPicPr>
          <p:cNvPr id="499" name="Google Shape;499;p79" descr="Original version of the &quot;oooh aah&quot; Fruju ad from the 1980's, RARE version!" title="Fruju Commercial 'Ooh Aah!' 1980's">
            <a:hlinkClick r:id="rId3"/>
          </p:cNvPr>
          <p:cNvPicPr preferRelativeResize="0"/>
          <p:nvPr/>
        </p:nvPicPr>
        <p:blipFill>
          <a:blip r:embed="rId4">
            <a:alphaModFix/>
          </a:blip>
          <a:stretch>
            <a:fillRect/>
          </a:stretch>
        </p:blipFill>
        <p:spPr>
          <a:xfrm>
            <a:off x="2286000" y="1250425"/>
            <a:ext cx="4572000" cy="34290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8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Tip Top Adverts</a:t>
            </a:r>
            <a:endParaRPr b="1"/>
          </a:p>
        </p:txBody>
      </p:sp>
      <p:sp>
        <p:nvSpPr>
          <p:cNvPr id="505" name="Google Shape;505;p8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Trumpet</a:t>
            </a:r>
            <a:endParaRPr/>
          </a:p>
        </p:txBody>
      </p:sp>
      <p:pic>
        <p:nvPicPr>
          <p:cNvPr id="506" name="Google Shape;506;p80" title="OLD NEW ZEALAND TV ADS TIP TOP TRUMPET ICE CREAM WITH YOUNG RACHEL HUNTERl">
            <a:hlinkClick r:id="rId3"/>
          </p:cNvPr>
          <p:cNvPicPr preferRelativeResize="0"/>
          <p:nvPr/>
        </p:nvPicPr>
        <p:blipFill>
          <a:blip r:embed="rId4">
            <a:alphaModFix/>
          </a:blip>
          <a:stretch>
            <a:fillRect/>
          </a:stretch>
        </p:blipFill>
        <p:spPr>
          <a:xfrm>
            <a:off x="2286000" y="1351525"/>
            <a:ext cx="4572000" cy="34290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p8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Tip Top Advert</a:t>
            </a:r>
            <a:endParaRPr b="1"/>
          </a:p>
        </p:txBody>
      </p:sp>
      <p:sp>
        <p:nvSpPr>
          <p:cNvPr id="512" name="Google Shape;512;p8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2006</a:t>
            </a:r>
            <a:endParaRPr/>
          </a:p>
        </p:txBody>
      </p:sp>
      <p:pic>
        <p:nvPicPr>
          <p:cNvPr id="513" name="Google Shape;513;p81" descr="Tip Top Ice cream asks how far from the beach togs (Speedos) become undies?" title="Trumpet - Simplifying Summer - Togs or Undies?">
            <a:hlinkClick r:id="rId3"/>
          </p:cNvPr>
          <p:cNvPicPr preferRelativeResize="0"/>
          <p:nvPr/>
        </p:nvPicPr>
        <p:blipFill>
          <a:blip r:embed="rId4">
            <a:alphaModFix/>
          </a:blip>
          <a:stretch>
            <a:fillRect/>
          </a:stretch>
        </p:blipFill>
        <p:spPr>
          <a:xfrm>
            <a:off x="1982700" y="1205475"/>
            <a:ext cx="4572000" cy="34290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82"/>
          <p:cNvSpPr txBox="1">
            <a:spLocks noGrp="1"/>
          </p:cNvSpPr>
          <p:nvPr>
            <p:ph type="title"/>
          </p:nvPr>
        </p:nvSpPr>
        <p:spPr>
          <a:xfrm>
            <a:off x="311700" y="1417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Gallaghers</a:t>
            </a:r>
            <a:endParaRPr b="1"/>
          </a:p>
        </p:txBody>
      </p:sp>
      <p:sp>
        <p:nvSpPr>
          <p:cNvPr id="519" name="Google Shape;519;p82"/>
          <p:cNvSpPr txBox="1">
            <a:spLocks noGrp="1"/>
          </p:cNvSpPr>
          <p:nvPr>
            <p:ph type="body" idx="1"/>
          </p:nvPr>
        </p:nvSpPr>
        <p:spPr>
          <a:xfrm>
            <a:off x="311700" y="714425"/>
            <a:ext cx="8520600" cy="3854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Started in 1930s when Bill Gallagher invented an electrical circuit that gave a shock when the family horse rubbed the family car</a:t>
            </a:r>
            <a:endParaRPr sz="2400"/>
          </a:p>
          <a:p>
            <a:pPr marL="457200" lvl="0" indent="-381000" algn="l" rtl="0">
              <a:spcBef>
                <a:spcPts val="0"/>
              </a:spcBef>
              <a:spcAft>
                <a:spcPts val="0"/>
              </a:spcAft>
              <a:buSzPts val="2400"/>
              <a:buChar char="-"/>
            </a:pPr>
            <a:r>
              <a:rPr lang="en-GB" sz="2400"/>
              <a:t>Now have electric fences for elephants!</a:t>
            </a:r>
            <a:endParaRPr sz="2400"/>
          </a:p>
          <a:p>
            <a:pPr marL="457200" lvl="0" indent="-381000" algn="l" rtl="0">
              <a:spcBef>
                <a:spcPts val="0"/>
              </a:spcBef>
              <a:spcAft>
                <a:spcPts val="0"/>
              </a:spcAft>
              <a:buSzPts val="2400"/>
              <a:buChar char="-"/>
            </a:pPr>
            <a:r>
              <a:rPr lang="en-GB" sz="2400"/>
              <a:t>Also design security systems for US jails and Buckingham Palace</a:t>
            </a:r>
            <a:endParaRPr sz="2400"/>
          </a:p>
          <a:p>
            <a:pPr marL="457200" lvl="0" indent="-381000" algn="l" rtl="0">
              <a:spcBef>
                <a:spcPts val="0"/>
              </a:spcBef>
              <a:spcAft>
                <a:spcPts val="0"/>
              </a:spcAft>
              <a:buSzPts val="2400"/>
              <a:buChar char="-"/>
            </a:pPr>
            <a:r>
              <a:rPr lang="en-GB" sz="2400"/>
              <a:t>Waikato based and give large sums of money to the community e.g. Waikato Hospice and University</a:t>
            </a:r>
            <a:endParaRPr sz="24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8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Gallaghers Video</a:t>
            </a:r>
            <a:endParaRPr b="1"/>
          </a:p>
        </p:txBody>
      </p:sp>
      <p:sp>
        <p:nvSpPr>
          <p:cNvPr id="525" name="Google Shape;525;p8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2016 </a:t>
            </a:r>
            <a:endParaRPr/>
          </a:p>
        </p:txBody>
      </p:sp>
      <p:pic>
        <p:nvPicPr>
          <p:cNvPr id="526" name="Google Shape;526;p83" descr="From electric fences to global technological success - find out how we've taken the electric fence far beyond the farm in this short clip by the BBC's Mauricio Olmedo-Perez.&#10;&#10;Skip to 01.12 for the section on Gallagher." title="BBC World News Feature - Gallagher:  From Electric Fences to Global Technological Success">
            <a:hlinkClick r:id="rId3"/>
          </p:cNvPr>
          <p:cNvPicPr preferRelativeResize="0"/>
          <p:nvPr/>
        </p:nvPicPr>
        <p:blipFill>
          <a:blip r:embed="rId4">
            <a:alphaModFix/>
          </a:blip>
          <a:stretch>
            <a:fillRect/>
          </a:stretch>
        </p:blipFill>
        <p:spPr>
          <a:xfrm>
            <a:off x="2050100" y="1205475"/>
            <a:ext cx="4572000" cy="34290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8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Gallaghers Tour</a:t>
            </a:r>
            <a:endParaRPr b="1"/>
          </a:p>
        </p:txBody>
      </p:sp>
      <p:sp>
        <p:nvSpPr>
          <p:cNvPr id="532" name="Google Shape;532;p8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dirty="0"/>
              <a:t>2019</a:t>
            </a:r>
            <a:endParaRPr dirty="0"/>
          </a:p>
        </p:txBody>
      </p:sp>
      <p:pic>
        <p:nvPicPr>
          <p:cNvPr id="2" name="Online Media 1" title="Gallagher Animal Management New Zealand">
            <a:hlinkClick r:id="" action="ppaction://media"/>
            <a:extLst>
              <a:ext uri="{FF2B5EF4-FFF2-40B4-BE49-F238E27FC236}">
                <a16:creationId xmlns:a16="http://schemas.microsoft.com/office/drawing/2014/main" id="{5671F5CB-CA46-E59D-C49E-FF0DB9343443}"/>
              </a:ext>
            </a:extLst>
          </p:cNvPr>
          <p:cNvPicPr>
            <a:picLocks noRot="1" noChangeAspect="1"/>
          </p:cNvPicPr>
          <p:nvPr>
            <a:videoFile r:link="rId1"/>
          </p:nvPr>
        </p:nvPicPr>
        <p:blipFill>
          <a:blip r:embed="rId4"/>
          <a:stretch>
            <a:fillRect/>
          </a:stretch>
        </p:blipFill>
        <p:spPr>
          <a:xfrm>
            <a:off x="2390588" y="1224616"/>
            <a:ext cx="4362824" cy="32721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8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Gallaghers Products</a:t>
            </a:r>
            <a:endParaRPr b="1"/>
          </a:p>
        </p:txBody>
      </p:sp>
      <p:sp>
        <p:nvSpPr>
          <p:cNvPr id="539" name="Google Shape;539;p85"/>
          <p:cNvSpPr txBox="1">
            <a:spLocks noGrp="1"/>
          </p:cNvSpPr>
          <p:nvPr>
            <p:ph type="body" idx="1"/>
          </p:nvPr>
        </p:nvSpPr>
        <p:spPr>
          <a:xfrm>
            <a:off x="311700" y="1017725"/>
            <a:ext cx="8520600" cy="399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540" name="Google Shape;540;p85"/>
          <p:cNvPicPr preferRelativeResize="0"/>
          <p:nvPr/>
        </p:nvPicPr>
        <p:blipFill>
          <a:blip r:embed="rId3">
            <a:alphaModFix/>
          </a:blip>
          <a:stretch>
            <a:fillRect/>
          </a:stretch>
        </p:blipFill>
        <p:spPr>
          <a:xfrm>
            <a:off x="311688" y="1017725"/>
            <a:ext cx="2466975" cy="1847850"/>
          </a:xfrm>
          <a:prstGeom prst="rect">
            <a:avLst/>
          </a:prstGeom>
          <a:noFill/>
          <a:ln>
            <a:noFill/>
          </a:ln>
        </p:spPr>
      </p:pic>
      <p:pic>
        <p:nvPicPr>
          <p:cNvPr id="541" name="Google Shape;541;p85"/>
          <p:cNvPicPr preferRelativeResize="0"/>
          <p:nvPr/>
        </p:nvPicPr>
        <p:blipFill>
          <a:blip r:embed="rId4">
            <a:alphaModFix/>
          </a:blip>
          <a:stretch>
            <a:fillRect/>
          </a:stretch>
        </p:blipFill>
        <p:spPr>
          <a:xfrm>
            <a:off x="6403413" y="998675"/>
            <a:ext cx="2428875" cy="1885950"/>
          </a:xfrm>
          <a:prstGeom prst="rect">
            <a:avLst/>
          </a:prstGeom>
          <a:noFill/>
          <a:ln>
            <a:noFill/>
          </a:ln>
        </p:spPr>
      </p:pic>
      <p:pic>
        <p:nvPicPr>
          <p:cNvPr id="542" name="Google Shape;542;p85"/>
          <p:cNvPicPr preferRelativeResize="0"/>
          <p:nvPr/>
        </p:nvPicPr>
        <p:blipFill>
          <a:blip r:embed="rId5">
            <a:alphaModFix/>
          </a:blip>
          <a:stretch>
            <a:fillRect/>
          </a:stretch>
        </p:blipFill>
        <p:spPr>
          <a:xfrm>
            <a:off x="2982750" y="1184400"/>
            <a:ext cx="3009900" cy="2241425"/>
          </a:xfrm>
          <a:prstGeom prst="rect">
            <a:avLst/>
          </a:prstGeom>
          <a:noFill/>
          <a:ln>
            <a:noFill/>
          </a:ln>
        </p:spPr>
      </p:pic>
      <p:pic>
        <p:nvPicPr>
          <p:cNvPr id="543" name="Google Shape;543;p85"/>
          <p:cNvPicPr preferRelativeResize="0"/>
          <p:nvPr/>
        </p:nvPicPr>
        <p:blipFill>
          <a:blip r:embed="rId6">
            <a:alphaModFix/>
          </a:blip>
          <a:stretch>
            <a:fillRect/>
          </a:stretch>
        </p:blipFill>
        <p:spPr>
          <a:xfrm>
            <a:off x="5096050" y="3530225"/>
            <a:ext cx="3230675" cy="1210300"/>
          </a:xfrm>
          <a:prstGeom prst="rect">
            <a:avLst/>
          </a:prstGeom>
          <a:noFill/>
          <a:ln>
            <a:noFill/>
          </a:ln>
        </p:spPr>
      </p:pic>
      <p:pic>
        <p:nvPicPr>
          <p:cNvPr id="544" name="Google Shape;544;p85"/>
          <p:cNvPicPr preferRelativeResize="0"/>
          <p:nvPr/>
        </p:nvPicPr>
        <p:blipFill>
          <a:blip r:embed="rId7">
            <a:alphaModFix/>
          </a:blip>
          <a:stretch>
            <a:fillRect/>
          </a:stretch>
        </p:blipFill>
        <p:spPr>
          <a:xfrm>
            <a:off x="450675" y="3154513"/>
            <a:ext cx="2705100" cy="168592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8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0" name="Google Shape;550;p8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551" name="Google Shape;551;p86"/>
          <p:cNvPicPr preferRelativeResize="0"/>
          <p:nvPr/>
        </p:nvPicPr>
        <p:blipFill>
          <a:blip r:embed="rId3">
            <a:alphaModFix/>
          </a:blip>
          <a:stretch>
            <a:fillRect/>
          </a:stretch>
        </p:blipFill>
        <p:spPr>
          <a:xfrm>
            <a:off x="89250" y="111575"/>
            <a:ext cx="8992774" cy="4931500"/>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8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Yealands</a:t>
            </a:r>
            <a:endParaRPr b="1"/>
          </a:p>
        </p:txBody>
      </p:sp>
      <p:sp>
        <p:nvSpPr>
          <p:cNvPr id="557" name="Google Shape;557;p87"/>
          <p:cNvSpPr txBox="1">
            <a:spLocks noGrp="1"/>
          </p:cNvSpPr>
          <p:nvPr>
            <p:ph type="body" idx="1"/>
          </p:nvPr>
        </p:nvSpPr>
        <p:spPr>
          <a:xfrm>
            <a:off x="311700" y="1017725"/>
            <a:ext cx="8520600" cy="3947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dirty="0">
                <a:solidFill>
                  <a:srgbClr val="000000"/>
                </a:solidFill>
              </a:rPr>
              <a:t>Established in 2008 - 8/8/08</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Goal to be a global leader in sustainable wine production</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Export to over 80 countries</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Popular brands include </a:t>
            </a:r>
            <a:r>
              <a:rPr lang="en-GB" sz="2400" dirty="0" err="1">
                <a:solidFill>
                  <a:srgbClr val="000000"/>
                </a:solidFill>
              </a:rPr>
              <a:t>Babydoll</a:t>
            </a:r>
            <a:r>
              <a:rPr lang="en-GB" sz="2400" dirty="0">
                <a:solidFill>
                  <a:srgbClr val="000000"/>
                </a:solidFill>
              </a:rPr>
              <a:t> Wine and </a:t>
            </a:r>
            <a:r>
              <a:rPr lang="en-GB" sz="2400" dirty="0" err="1">
                <a:solidFill>
                  <a:srgbClr val="000000"/>
                </a:solidFill>
              </a:rPr>
              <a:t>Yealands</a:t>
            </a:r>
            <a:r>
              <a:rPr lang="en-GB" sz="2400" dirty="0">
                <a:solidFill>
                  <a:srgbClr val="000000"/>
                </a:solidFill>
              </a:rPr>
              <a:t> Estate</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Voted NZ’s favourite wine in 2018</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Fined $400,000 in 2018 for falsifying sugar records of wine destined for EU markets - 3.7 million litres of wine</a:t>
            </a:r>
            <a:endParaRPr sz="2400" dirty="0">
              <a:solidFill>
                <a:srgbClr val="000000"/>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8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Yealands Clips</a:t>
            </a:r>
            <a:endParaRPr b="1"/>
          </a:p>
        </p:txBody>
      </p:sp>
      <p:sp>
        <p:nvSpPr>
          <p:cNvPr id="563" name="Google Shape;563;p8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Sustainability</a:t>
            </a:r>
            <a:endParaRPr/>
          </a:p>
        </p:txBody>
      </p:sp>
      <p:pic>
        <p:nvPicPr>
          <p:cNvPr id="564" name="Google Shape;564;p88" title="The Most Sustainable Winery in the World, Yealands Family Wines, Marlborough Region">
            <a:hlinkClick r:id="rId3"/>
          </p:cNvPr>
          <p:cNvPicPr preferRelativeResize="0"/>
          <p:nvPr/>
        </p:nvPicPr>
        <p:blipFill>
          <a:blip r:embed="rId4">
            <a:alphaModFix/>
          </a:blip>
          <a:stretch>
            <a:fillRect/>
          </a:stretch>
        </p:blipFill>
        <p:spPr>
          <a:xfrm>
            <a:off x="2533125" y="1152475"/>
            <a:ext cx="4572000" cy="34290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8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Yealands Clips</a:t>
            </a:r>
            <a:endParaRPr b="1"/>
          </a:p>
        </p:txBody>
      </p:sp>
      <p:sp>
        <p:nvSpPr>
          <p:cNvPr id="570" name="Google Shape;570;p8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Babydoll Wine</a:t>
            </a:r>
            <a:endParaRPr/>
          </a:p>
        </p:txBody>
      </p:sp>
      <p:pic>
        <p:nvPicPr>
          <p:cNvPr id="571" name="Google Shape;571;p89" title="Sheep in the Vineyard   Yealands Family Wines Sustainability">
            <a:hlinkClick r:id="rId3"/>
          </p:cNvPr>
          <p:cNvPicPr preferRelativeResize="0"/>
          <p:nvPr/>
        </p:nvPicPr>
        <p:blipFill>
          <a:blip r:embed="rId4">
            <a:alphaModFix/>
          </a:blip>
          <a:stretch>
            <a:fillRect/>
          </a:stretch>
        </p:blipFill>
        <p:spPr>
          <a:xfrm>
            <a:off x="2375875" y="1205475"/>
            <a:ext cx="4572000" cy="34290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90"/>
          <p:cNvSpPr txBox="1">
            <a:spLocks noGrp="1"/>
          </p:cNvSpPr>
          <p:nvPr>
            <p:ph type="title"/>
          </p:nvPr>
        </p:nvSpPr>
        <p:spPr>
          <a:xfrm>
            <a:off x="311700" y="2457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Yealands Wines</a:t>
            </a:r>
            <a:endParaRPr b="1"/>
          </a:p>
        </p:txBody>
      </p:sp>
      <p:sp>
        <p:nvSpPr>
          <p:cNvPr id="577" name="Google Shape;577;p90"/>
          <p:cNvSpPr txBox="1">
            <a:spLocks noGrp="1"/>
          </p:cNvSpPr>
          <p:nvPr>
            <p:ph type="body" idx="1"/>
          </p:nvPr>
        </p:nvSpPr>
        <p:spPr>
          <a:xfrm>
            <a:off x="311700" y="768675"/>
            <a:ext cx="8520600" cy="4242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578" name="Google Shape;578;p90"/>
          <p:cNvPicPr preferRelativeResize="0"/>
          <p:nvPr/>
        </p:nvPicPr>
        <p:blipFill>
          <a:blip r:embed="rId3">
            <a:alphaModFix/>
          </a:blip>
          <a:stretch>
            <a:fillRect/>
          </a:stretch>
        </p:blipFill>
        <p:spPr>
          <a:xfrm>
            <a:off x="2217750" y="1470925"/>
            <a:ext cx="3907875" cy="2781300"/>
          </a:xfrm>
          <a:prstGeom prst="rect">
            <a:avLst/>
          </a:prstGeom>
          <a:noFill/>
          <a:ln>
            <a:noFill/>
          </a:ln>
        </p:spPr>
      </p:pic>
      <p:pic>
        <p:nvPicPr>
          <p:cNvPr id="579" name="Google Shape;579;p90"/>
          <p:cNvPicPr preferRelativeResize="0"/>
          <p:nvPr/>
        </p:nvPicPr>
        <p:blipFill>
          <a:blip r:embed="rId4">
            <a:alphaModFix/>
          </a:blip>
          <a:stretch>
            <a:fillRect/>
          </a:stretch>
        </p:blipFill>
        <p:spPr>
          <a:xfrm>
            <a:off x="379600" y="818450"/>
            <a:ext cx="1719450" cy="3005950"/>
          </a:xfrm>
          <a:prstGeom prst="rect">
            <a:avLst/>
          </a:prstGeom>
          <a:noFill/>
          <a:ln>
            <a:noFill/>
          </a:ln>
        </p:spPr>
      </p:pic>
      <p:pic>
        <p:nvPicPr>
          <p:cNvPr id="580" name="Google Shape;580;p90"/>
          <p:cNvPicPr preferRelativeResize="0"/>
          <p:nvPr/>
        </p:nvPicPr>
        <p:blipFill>
          <a:blip r:embed="rId5">
            <a:alphaModFix/>
          </a:blip>
          <a:stretch>
            <a:fillRect/>
          </a:stretch>
        </p:blipFill>
        <p:spPr>
          <a:xfrm>
            <a:off x="6174825" y="1166656"/>
            <a:ext cx="2657475" cy="249562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9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Yealands Wine - BabyDoll</a:t>
            </a:r>
            <a:endParaRPr b="1"/>
          </a:p>
        </p:txBody>
      </p:sp>
      <p:sp>
        <p:nvSpPr>
          <p:cNvPr id="586" name="Google Shape;586;p9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587" name="Google Shape;587;p91"/>
          <p:cNvPicPr preferRelativeResize="0"/>
          <p:nvPr/>
        </p:nvPicPr>
        <p:blipFill>
          <a:blip r:embed="rId3">
            <a:alphaModFix/>
          </a:blip>
          <a:stretch>
            <a:fillRect/>
          </a:stretch>
        </p:blipFill>
        <p:spPr>
          <a:xfrm>
            <a:off x="311700" y="1017725"/>
            <a:ext cx="8520600" cy="396445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9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Swanndri				</a:t>
            </a:r>
            <a:endParaRPr b="1"/>
          </a:p>
        </p:txBody>
      </p:sp>
      <p:sp>
        <p:nvSpPr>
          <p:cNvPr id="593" name="Google Shape;593;p92"/>
          <p:cNvSpPr txBox="1">
            <a:spLocks noGrp="1"/>
          </p:cNvSpPr>
          <p:nvPr>
            <p:ph type="body" idx="1"/>
          </p:nvPr>
        </p:nvSpPr>
        <p:spPr>
          <a:xfrm>
            <a:off x="311700" y="1017725"/>
            <a:ext cx="8520600" cy="3947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Iconic kiwi brand</a:t>
            </a:r>
            <a:endParaRPr sz="2400"/>
          </a:p>
          <a:p>
            <a:pPr marL="457200" lvl="0" indent="-381000" algn="l" rtl="0">
              <a:spcBef>
                <a:spcPts val="0"/>
              </a:spcBef>
              <a:spcAft>
                <a:spcPts val="0"/>
              </a:spcAft>
              <a:buSzPts val="2400"/>
              <a:buChar char="-"/>
            </a:pPr>
            <a:r>
              <a:rPr lang="en-GB" sz="2400"/>
              <a:t>Started in 1913</a:t>
            </a:r>
            <a:endParaRPr sz="2400"/>
          </a:p>
          <a:p>
            <a:pPr marL="457200" lvl="0" indent="-381000" algn="l" rtl="0">
              <a:spcBef>
                <a:spcPts val="0"/>
              </a:spcBef>
              <a:spcAft>
                <a:spcPts val="0"/>
              </a:spcAft>
              <a:buSzPts val="2400"/>
              <a:buChar char="-"/>
            </a:pPr>
            <a:r>
              <a:rPr lang="en-GB" sz="2400"/>
              <a:t>saw the need for clothing that would keep outdoors men and women warm in the harsh New Zealand environment</a:t>
            </a:r>
            <a:endParaRPr sz="2400"/>
          </a:p>
          <a:p>
            <a:pPr marL="457200" lvl="0" indent="-381000" algn="l" rtl="0">
              <a:spcBef>
                <a:spcPts val="0"/>
              </a:spcBef>
              <a:spcAft>
                <a:spcPts val="0"/>
              </a:spcAft>
              <a:buClr>
                <a:srgbClr val="000000"/>
              </a:buClr>
              <a:buSzPts val="2400"/>
              <a:buChar char="-"/>
            </a:pPr>
            <a:r>
              <a:rPr lang="en-GB" sz="2400">
                <a:solidFill>
                  <a:srgbClr val="000000"/>
                </a:solidFill>
              </a:rPr>
              <a:t>The classic "swanny" or bush shirt is a heavy, hooded,</a:t>
            </a:r>
            <a:r>
              <a:rPr lang="en-GB" sz="2400">
                <a:solidFill>
                  <a:srgbClr val="000000"/>
                </a:solidFill>
                <a:uFill>
                  <a:noFill/>
                </a:uFill>
                <a:hlinkClick r:id="rId3"/>
              </a:rPr>
              <a:t> woollen</a:t>
            </a:r>
            <a:r>
              <a:rPr lang="en-GB" sz="2400">
                <a:solidFill>
                  <a:srgbClr val="000000"/>
                </a:solidFill>
              </a:rPr>
              <a:t> garment with a lace up section at the neck</a:t>
            </a:r>
            <a:endParaRPr sz="2400">
              <a:solidFill>
                <a:srgbClr val="000000"/>
              </a:solidFill>
            </a:endParaRPr>
          </a:p>
          <a:p>
            <a:pPr marL="457200" lvl="0" indent="-381000" algn="l" rtl="0">
              <a:spcBef>
                <a:spcPts val="0"/>
              </a:spcBef>
              <a:spcAft>
                <a:spcPts val="0"/>
              </a:spcAft>
              <a:buSzPts val="2400"/>
              <a:buChar char="-"/>
            </a:pPr>
            <a:r>
              <a:rPr lang="en-GB" sz="2400"/>
              <a:t>Brand paired with Karen Walker in 2006</a:t>
            </a:r>
            <a:endParaRPr sz="2400"/>
          </a:p>
          <a:p>
            <a:pPr marL="457200" lvl="0" indent="-381000" algn="l" rtl="0">
              <a:spcBef>
                <a:spcPts val="0"/>
              </a:spcBef>
              <a:spcAft>
                <a:spcPts val="0"/>
              </a:spcAft>
              <a:buSzPts val="2400"/>
              <a:buChar char="-"/>
            </a:pPr>
            <a:r>
              <a:rPr lang="en-GB" sz="2400"/>
              <a:t>Swanndri has been outsourcing its production to China since 2005</a:t>
            </a:r>
            <a:endParaRPr sz="2400"/>
          </a:p>
        </p:txBody>
      </p:sp>
      <p:pic>
        <p:nvPicPr>
          <p:cNvPr id="594" name="Google Shape;594;p92"/>
          <p:cNvPicPr preferRelativeResize="0"/>
          <p:nvPr/>
        </p:nvPicPr>
        <p:blipFill>
          <a:blip r:embed="rId4">
            <a:alphaModFix/>
          </a:blip>
          <a:stretch>
            <a:fillRect/>
          </a:stretch>
        </p:blipFill>
        <p:spPr>
          <a:xfrm>
            <a:off x="6122800" y="146025"/>
            <a:ext cx="2762250" cy="160777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9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Swanndri Clip</a:t>
            </a:r>
            <a:endParaRPr b="1"/>
          </a:p>
        </p:txBody>
      </p:sp>
      <p:sp>
        <p:nvSpPr>
          <p:cNvPr id="600" name="Google Shape;600;p9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Advert </a:t>
            </a:r>
            <a:endParaRPr/>
          </a:p>
        </p:txBody>
      </p:sp>
      <p:pic>
        <p:nvPicPr>
          <p:cNvPr id="601" name="Google Shape;601;p93" descr="Making bloody awesome, reliable, hardworking and genuine product for over 100 years" title="Swanndri - Outdoors Everyday, Since 1913">
            <a:hlinkClick r:id="rId3"/>
          </p:cNvPr>
          <p:cNvPicPr preferRelativeResize="0"/>
          <p:nvPr/>
        </p:nvPicPr>
        <p:blipFill>
          <a:blip r:embed="rId4">
            <a:alphaModFix/>
          </a:blip>
          <a:stretch>
            <a:fillRect/>
          </a:stretch>
        </p:blipFill>
        <p:spPr>
          <a:xfrm>
            <a:off x="1937775" y="1146175"/>
            <a:ext cx="4572000" cy="34290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9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Swanndri Clip</a:t>
            </a:r>
            <a:endParaRPr b="1"/>
          </a:p>
        </p:txBody>
      </p:sp>
      <p:sp>
        <p:nvSpPr>
          <p:cNvPr id="607" name="Google Shape;607;p9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Advert </a:t>
            </a:r>
            <a:endParaRPr/>
          </a:p>
        </p:txBody>
      </p:sp>
      <p:pic>
        <p:nvPicPr>
          <p:cNvPr id="608" name="Google Shape;608;p94" descr="I was in Te Anau the other day at a store and I got a wee buzz (they say wee a lot down here) to see a label I had written for Swanndri urban range. We did some lovely words for Designworks  telling Swanndri's brand and product story, and also this attached video which was only used for internal purposes to position the urban range." title="Swanndri">
            <a:hlinkClick r:id="rId3"/>
          </p:cNvPr>
          <p:cNvPicPr preferRelativeResize="0"/>
          <p:nvPr/>
        </p:nvPicPr>
        <p:blipFill>
          <a:blip r:embed="rId4">
            <a:alphaModFix/>
          </a:blip>
          <a:stretch>
            <a:fillRect/>
          </a:stretch>
        </p:blipFill>
        <p:spPr>
          <a:xfrm>
            <a:off x="2005175" y="1216725"/>
            <a:ext cx="4572000" cy="342900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9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Swanndri and the Highlanders</a:t>
            </a:r>
            <a:endParaRPr b="1"/>
          </a:p>
        </p:txBody>
      </p:sp>
      <p:sp>
        <p:nvSpPr>
          <p:cNvPr id="614" name="Google Shape;614;p9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2018 </a:t>
            </a:r>
            <a:endParaRPr/>
          </a:p>
        </p:txBody>
      </p:sp>
      <p:pic>
        <p:nvPicPr>
          <p:cNvPr id="615" name="Google Shape;615;p95" descr="A few of the Highlanders Rugby boys made a welcomed visit to the Swanndri Store in Dunedin to try on some of our new gear!" title="Swanndri gets a visit from the Higlander boys...">
            <a:hlinkClick r:id="rId3"/>
          </p:cNvPr>
          <p:cNvPicPr preferRelativeResize="0"/>
          <p:nvPr/>
        </p:nvPicPr>
        <p:blipFill>
          <a:blip r:embed="rId4">
            <a:alphaModFix/>
          </a:blip>
          <a:stretch>
            <a:fillRect/>
          </a:stretch>
        </p:blipFill>
        <p:spPr>
          <a:xfrm>
            <a:off x="1735575" y="1261650"/>
            <a:ext cx="4572000" cy="34290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96"/>
          <p:cNvSpPr txBox="1">
            <a:spLocks noGrp="1"/>
          </p:cNvSpPr>
          <p:nvPr>
            <p:ph type="title"/>
          </p:nvPr>
        </p:nvSpPr>
        <p:spPr>
          <a:xfrm>
            <a:off x="311700" y="2765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Shoof</a:t>
            </a:r>
            <a:endParaRPr b="1"/>
          </a:p>
        </p:txBody>
      </p:sp>
      <p:sp>
        <p:nvSpPr>
          <p:cNvPr id="621" name="Google Shape;621;p96"/>
          <p:cNvSpPr txBox="1">
            <a:spLocks noGrp="1"/>
          </p:cNvSpPr>
          <p:nvPr>
            <p:ph type="body" idx="1"/>
          </p:nvPr>
        </p:nvSpPr>
        <p:spPr>
          <a:xfrm>
            <a:off x="311700" y="849225"/>
            <a:ext cx="8520600" cy="4014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Shoof was founded in 1973</a:t>
            </a:r>
            <a:endParaRPr sz="2400"/>
          </a:p>
          <a:p>
            <a:pPr marL="457200" lvl="0" indent="-381000" algn="l" rtl="0">
              <a:spcBef>
                <a:spcPts val="0"/>
              </a:spcBef>
              <a:spcAft>
                <a:spcPts val="0"/>
              </a:spcAft>
              <a:buSzPts val="2400"/>
              <a:buChar char="-"/>
            </a:pPr>
            <a:r>
              <a:rPr lang="en-GB" sz="2400"/>
              <a:t>Head Office still in Cambridge</a:t>
            </a:r>
            <a:endParaRPr sz="2400"/>
          </a:p>
          <a:p>
            <a:pPr marL="457200" lvl="0" indent="-381000" algn="l" rtl="0">
              <a:spcBef>
                <a:spcPts val="0"/>
              </a:spcBef>
              <a:spcAft>
                <a:spcPts val="0"/>
              </a:spcAft>
              <a:buSzPts val="2400"/>
              <a:buChar char="-"/>
            </a:pPr>
            <a:r>
              <a:rPr lang="en-GB" sz="2400"/>
              <a:t>Shoof is a developer, manufacturer, importer, exporter and marketer of veterinary and animal breeding equipment</a:t>
            </a:r>
            <a:endParaRPr sz="2400"/>
          </a:p>
          <a:p>
            <a:pPr marL="457200" lvl="0" indent="-381000" algn="l" rtl="0">
              <a:spcBef>
                <a:spcPts val="0"/>
              </a:spcBef>
              <a:spcAft>
                <a:spcPts val="0"/>
              </a:spcAft>
              <a:buSzPts val="2400"/>
              <a:buChar char="-"/>
            </a:pPr>
            <a:r>
              <a:rPr lang="en-GB" sz="2400"/>
              <a:t>Developed cow shoe idea to reduce cow lameness (shoe for a hoof)</a:t>
            </a:r>
            <a:endParaRPr sz="2400"/>
          </a:p>
          <a:p>
            <a:pPr marL="457200" lvl="0" indent="-381000" algn="l" rtl="0">
              <a:spcBef>
                <a:spcPts val="0"/>
              </a:spcBef>
              <a:spcAft>
                <a:spcPts val="0"/>
              </a:spcAft>
              <a:buSzPts val="2400"/>
              <a:buChar char="-"/>
            </a:pPr>
            <a:r>
              <a:rPr lang="en-GB" sz="2400"/>
              <a:t>Shoof now has 90 staff and a turnover of $25 million</a:t>
            </a:r>
            <a:endParaRPr sz="24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9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Shoof Model</a:t>
            </a:r>
            <a:endParaRPr b="1"/>
          </a:p>
        </p:txBody>
      </p:sp>
      <p:sp>
        <p:nvSpPr>
          <p:cNvPr id="627" name="Google Shape;627;p9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Shoe for a hoof</a:t>
            </a:r>
            <a:endParaRPr/>
          </a:p>
        </p:txBody>
      </p:sp>
      <p:pic>
        <p:nvPicPr>
          <p:cNvPr id="628" name="Google Shape;628;p97"/>
          <p:cNvPicPr preferRelativeResize="0"/>
          <p:nvPr/>
        </p:nvPicPr>
        <p:blipFill>
          <a:blip r:embed="rId3">
            <a:alphaModFix/>
          </a:blip>
          <a:stretch>
            <a:fillRect/>
          </a:stretch>
        </p:blipFill>
        <p:spPr>
          <a:xfrm>
            <a:off x="3004038" y="1017725"/>
            <a:ext cx="3711087" cy="367810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98"/>
          <p:cNvSpPr txBox="1">
            <a:spLocks noGrp="1"/>
          </p:cNvSpPr>
          <p:nvPr>
            <p:ph type="title"/>
          </p:nvPr>
        </p:nvSpPr>
        <p:spPr>
          <a:xfrm>
            <a:off x="311700" y="1979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Donovans Chocolate				</a:t>
            </a:r>
            <a:endParaRPr b="1"/>
          </a:p>
        </p:txBody>
      </p:sp>
      <p:sp>
        <p:nvSpPr>
          <p:cNvPr id="634" name="Google Shape;634;p98"/>
          <p:cNvSpPr txBox="1">
            <a:spLocks noGrp="1"/>
          </p:cNvSpPr>
          <p:nvPr>
            <p:ph type="body" idx="1"/>
          </p:nvPr>
        </p:nvSpPr>
        <p:spPr>
          <a:xfrm>
            <a:off x="311700" y="1017725"/>
            <a:ext cx="8520600" cy="3992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Waikato Chocolatier </a:t>
            </a:r>
            <a:endParaRPr sz="2400"/>
          </a:p>
          <a:p>
            <a:pPr marL="457200" lvl="0" indent="-381000" algn="l" rtl="0">
              <a:spcBef>
                <a:spcPts val="0"/>
              </a:spcBef>
              <a:spcAft>
                <a:spcPts val="0"/>
              </a:spcAft>
              <a:buSzPts val="2400"/>
              <a:buChar char="-"/>
            </a:pPr>
            <a:r>
              <a:rPr lang="en-GB" sz="2400"/>
              <a:t>Mixes Ghanaian cocoa with creamy New Zealand milk </a:t>
            </a:r>
            <a:endParaRPr sz="2400"/>
          </a:p>
          <a:p>
            <a:pPr marL="457200" lvl="0" indent="-381000" algn="l" rtl="0">
              <a:spcBef>
                <a:spcPts val="0"/>
              </a:spcBef>
              <a:spcAft>
                <a:spcPts val="0"/>
              </a:spcAft>
              <a:buSzPts val="2400"/>
              <a:buChar char="-"/>
            </a:pPr>
            <a:r>
              <a:rPr lang="en-GB" sz="2400"/>
              <a:t>Create premium products with unique kiwi inspired flavours that New Zealanders know and love</a:t>
            </a:r>
            <a:endParaRPr sz="2400"/>
          </a:p>
          <a:p>
            <a:pPr marL="457200" lvl="0" indent="-381000" algn="l" rtl="0">
              <a:spcBef>
                <a:spcPts val="0"/>
              </a:spcBef>
              <a:spcAft>
                <a:spcPts val="0"/>
              </a:spcAft>
              <a:buSzPts val="2400"/>
              <a:buChar char="-"/>
            </a:pPr>
            <a:r>
              <a:rPr lang="en-GB" sz="2400"/>
              <a:t>Sold at supermarkets and gift shops</a:t>
            </a:r>
            <a:endParaRPr sz="2400"/>
          </a:p>
          <a:p>
            <a:pPr marL="457200" lvl="0" indent="0" algn="l" rtl="0">
              <a:spcBef>
                <a:spcPts val="1600"/>
              </a:spcBef>
              <a:spcAft>
                <a:spcPts val="0"/>
              </a:spcAft>
              <a:buNone/>
            </a:pPr>
            <a:endParaRPr sz="2400"/>
          </a:p>
          <a:p>
            <a:pPr marL="457200" lvl="0" indent="0" algn="l" rtl="0">
              <a:spcBef>
                <a:spcPts val="1600"/>
              </a:spcBef>
              <a:spcAft>
                <a:spcPts val="1600"/>
              </a:spcAft>
              <a:buNone/>
            </a:pPr>
            <a:r>
              <a:rPr lang="en-GB" sz="2400"/>
              <a:t>									</a:t>
            </a:r>
            <a:endParaRPr sz="2400"/>
          </a:p>
        </p:txBody>
      </p:sp>
      <p:pic>
        <p:nvPicPr>
          <p:cNvPr id="635" name="Google Shape;635;p98"/>
          <p:cNvPicPr preferRelativeResize="0"/>
          <p:nvPr/>
        </p:nvPicPr>
        <p:blipFill>
          <a:blip r:embed="rId3">
            <a:alphaModFix/>
          </a:blip>
          <a:stretch>
            <a:fillRect/>
          </a:stretch>
        </p:blipFill>
        <p:spPr>
          <a:xfrm>
            <a:off x="5660475" y="145149"/>
            <a:ext cx="3171825" cy="1360125"/>
          </a:xfrm>
          <a:prstGeom prst="rect">
            <a:avLst/>
          </a:prstGeom>
          <a:noFill/>
          <a:ln>
            <a:noFill/>
          </a:ln>
        </p:spPr>
      </p:pic>
      <p:pic>
        <p:nvPicPr>
          <p:cNvPr id="636" name="Google Shape;636;p98"/>
          <p:cNvPicPr preferRelativeResize="0"/>
          <p:nvPr/>
        </p:nvPicPr>
        <p:blipFill>
          <a:blip r:embed="rId4">
            <a:alphaModFix/>
          </a:blip>
          <a:stretch>
            <a:fillRect/>
          </a:stretch>
        </p:blipFill>
        <p:spPr>
          <a:xfrm>
            <a:off x="5317563" y="3318613"/>
            <a:ext cx="3514725" cy="130492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9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Donovans Chocolate Clips</a:t>
            </a:r>
            <a:endParaRPr b="1"/>
          </a:p>
        </p:txBody>
      </p:sp>
      <p:sp>
        <p:nvSpPr>
          <p:cNvPr id="642" name="Google Shape;642;p9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643" name="Google Shape;643;p99" title="Donovans - New Zealand made, Gluten Free chocolates and fudges">
            <a:hlinkClick r:id="rId3"/>
          </p:cNvPr>
          <p:cNvPicPr preferRelativeResize="0"/>
          <p:nvPr/>
        </p:nvPicPr>
        <p:blipFill>
          <a:blip r:embed="rId4">
            <a:alphaModFix/>
          </a:blip>
          <a:stretch>
            <a:fillRect/>
          </a:stretch>
        </p:blipFill>
        <p:spPr>
          <a:xfrm>
            <a:off x="1701850" y="1317825"/>
            <a:ext cx="4572000" cy="342900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647"/>
        <p:cNvGrpSpPr/>
        <p:nvPr/>
      </p:nvGrpSpPr>
      <p:grpSpPr>
        <a:xfrm>
          <a:off x="0" y="0"/>
          <a:ext cx="0" cy="0"/>
          <a:chOff x="0" y="0"/>
          <a:chExt cx="0" cy="0"/>
        </a:xfrm>
      </p:grpSpPr>
      <p:sp>
        <p:nvSpPr>
          <p:cNvPr id="648" name="Google Shape;648;p10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Donovans Chocolate and Good George Brewery</a:t>
            </a:r>
            <a:endParaRPr b="1"/>
          </a:p>
        </p:txBody>
      </p:sp>
      <p:sp>
        <p:nvSpPr>
          <p:cNvPr id="649" name="Google Shape;649;p10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650" name="Google Shape;650;p100" descr="Donovans Rocky Road &quot;Black&quot; Stout from Good George Brewery. A Collaboration with Donovan's Chocolate.&#10;http://www.goodgeorge.co.nz/our-brews/&#10;5.0% ABV&#10;Appearance - Black&#10;Aroma - Coffee, chocolate, vanilla, raspberry&#10;Flavour - Dark chocolate and coffee, full and clean&#10;&#10;There's a reason Rocky Road is always the first thing to disappear at birthday parties. Chocolate, vanilla, raspberry - it's all the worlds greatest flavours in one godly mashup. The only way you could possibly improve it is by adding beer as well, and that's what we've done in this outrageous collaboration with Hamilton choc-heroes Donovans. We've brewed two versions, so try the black stout too and you'll be partying like it's your birthday." title="Donovans Rocky Road &quot;Black&quot; Stout - Good George Brewery">
            <a:hlinkClick r:id="rId3"/>
          </p:cNvPr>
          <p:cNvPicPr preferRelativeResize="0"/>
          <p:nvPr/>
        </p:nvPicPr>
        <p:blipFill>
          <a:blip r:embed="rId4">
            <a:alphaModFix/>
          </a:blip>
          <a:stretch>
            <a:fillRect/>
          </a:stretch>
        </p:blipFill>
        <p:spPr>
          <a:xfrm>
            <a:off x="1656950" y="1396450"/>
            <a:ext cx="4572000" cy="342900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10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Fix and Fogg - Peanut Butter   </a:t>
            </a:r>
            <a:endParaRPr b="1"/>
          </a:p>
        </p:txBody>
      </p:sp>
      <p:sp>
        <p:nvSpPr>
          <p:cNvPr id="656" name="Google Shape;656;p10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Started in 2014</a:t>
            </a:r>
            <a:endParaRPr sz="2400"/>
          </a:p>
          <a:p>
            <a:pPr marL="457200" lvl="0" indent="-381000" algn="l" rtl="0">
              <a:spcBef>
                <a:spcPts val="0"/>
              </a:spcBef>
              <a:spcAft>
                <a:spcPts val="0"/>
              </a:spcAft>
              <a:buSzPts val="2400"/>
              <a:buChar char="-"/>
            </a:pPr>
            <a:r>
              <a:rPr lang="en-GB" sz="2400"/>
              <a:t>Small boutique peanut butter makers</a:t>
            </a:r>
            <a:endParaRPr sz="2400"/>
          </a:p>
          <a:p>
            <a:pPr marL="457200" lvl="0" indent="-342900" algn="l" rtl="0">
              <a:spcBef>
                <a:spcPts val="0"/>
              </a:spcBef>
              <a:spcAft>
                <a:spcPts val="0"/>
              </a:spcAft>
              <a:buSzPts val="1800"/>
              <a:buChar char="-"/>
            </a:pPr>
            <a:r>
              <a:rPr lang="en-GB" sz="2400"/>
              <a:t>Owners were lawyers before starting business</a:t>
            </a:r>
            <a:r>
              <a:rPr lang="en-GB"/>
              <a:t> </a:t>
            </a:r>
            <a:endParaRPr/>
          </a:p>
          <a:p>
            <a:pPr marL="457200" lvl="0" indent="-381000" algn="l" rtl="0">
              <a:spcBef>
                <a:spcPts val="0"/>
              </a:spcBef>
              <a:spcAft>
                <a:spcPts val="0"/>
              </a:spcAft>
              <a:buSzPts val="2400"/>
              <a:buChar char="-"/>
            </a:pPr>
            <a:r>
              <a:rPr lang="en-GB" sz="2400"/>
              <a:t>Make every jar of Fix &amp; Fogg from start to finish in the factory in Wellington</a:t>
            </a:r>
            <a:endParaRPr sz="2400"/>
          </a:p>
          <a:p>
            <a:pPr marL="457200" lvl="0" indent="-381000" algn="l" rtl="0">
              <a:spcBef>
                <a:spcPts val="0"/>
              </a:spcBef>
              <a:spcAft>
                <a:spcPts val="0"/>
              </a:spcAft>
              <a:buSzPts val="2400"/>
              <a:buChar char="-"/>
            </a:pPr>
            <a:r>
              <a:rPr lang="en-GB" sz="2400"/>
              <a:t>Sustainable business with emphasis on reducing food waste and recycling</a:t>
            </a:r>
            <a:endParaRPr sz="2400"/>
          </a:p>
        </p:txBody>
      </p:sp>
      <p:pic>
        <p:nvPicPr>
          <p:cNvPr id="657" name="Google Shape;657;p101"/>
          <p:cNvPicPr preferRelativeResize="0"/>
          <p:nvPr/>
        </p:nvPicPr>
        <p:blipFill>
          <a:blip r:embed="rId3">
            <a:alphaModFix/>
          </a:blip>
          <a:stretch>
            <a:fillRect/>
          </a:stretch>
        </p:blipFill>
        <p:spPr>
          <a:xfrm>
            <a:off x="7270200" y="121120"/>
            <a:ext cx="1562100" cy="1844725"/>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10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Fix and Fogg Clips</a:t>
            </a:r>
            <a:endParaRPr b="1"/>
          </a:p>
        </p:txBody>
      </p:sp>
      <p:sp>
        <p:nvSpPr>
          <p:cNvPr id="663" name="Google Shape;663;p10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dirty="0"/>
              <a:t>2018 </a:t>
            </a:r>
            <a:endParaRPr dirty="0"/>
          </a:p>
        </p:txBody>
      </p:sp>
      <p:pic>
        <p:nvPicPr>
          <p:cNvPr id="664" name="Google Shape;664;p102" descr="The true beauty of New Zealand’s capital city is in the hidden gems encrusted at its fringes, in its alleyways, amongst the graffiti.&#10;&#10;Wellington’s premiere Nut Buttery (not a title for spoonerisms) is one of those gems, found in the flourishing Eva St alley (see: neighbours such as Six Barrel Soda, Subject Studios, Wellington Chocolate Factory). A small handstitched ‘Peanut Butter’ flag invites curiosity, and rewards those that investigate with the discovery of Fix &amp; Fogg.&#10;&#10;Read the story: http://www.whatsgoodblog.co.nz/fix-and-fogg/" title="WG Process: Peanut Butter with Fix &amp; Fogg">
            <a:hlinkClick r:id="rId3"/>
          </p:cNvPr>
          <p:cNvPicPr preferRelativeResize="0"/>
          <p:nvPr/>
        </p:nvPicPr>
        <p:blipFill>
          <a:blip r:embed="rId4">
            <a:alphaModFix/>
          </a:blip>
          <a:stretch>
            <a:fillRect/>
          </a:stretch>
        </p:blipFill>
        <p:spPr>
          <a:xfrm>
            <a:off x="1746800" y="1272875"/>
            <a:ext cx="4572000" cy="3429000"/>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103"/>
          <p:cNvSpPr txBox="1">
            <a:spLocks noGrp="1"/>
          </p:cNvSpPr>
          <p:nvPr>
            <p:ph type="title"/>
          </p:nvPr>
        </p:nvSpPr>
        <p:spPr>
          <a:xfrm>
            <a:off x="123575" y="445025"/>
            <a:ext cx="88968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Zealong Tea</a:t>
            </a:r>
            <a:endParaRPr b="1"/>
          </a:p>
        </p:txBody>
      </p:sp>
      <p:sp>
        <p:nvSpPr>
          <p:cNvPr id="670" name="Google Shape;670;p103"/>
          <p:cNvSpPr txBox="1">
            <a:spLocks noGrp="1"/>
          </p:cNvSpPr>
          <p:nvPr>
            <p:ph type="body" idx="1"/>
          </p:nvPr>
        </p:nvSpPr>
        <p:spPr>
          <a:xfrm>
            <a:off x="123575" y="1152475"/>
            <a:ext cx="88968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Zealong Tea Estate is the only commercial tea estate in New Zealand</a:t>
            </a:r>
            <a:endParaRPr sz="2400"/>
          </a:p>
          <a:p>
            <a:pPr marL="457200" lvl="0" indent="-381000" algn="l" rtl="0">
              <a:spcBef>
                <a:spcPts val="0"/>
              </a:spcBef>
              <a:spcAft>
                <a:spcPts val="0"/>
              </a:spcAft>
              <a:buSzPts val="2400"/>
              <a:buChar char="-"/>
            </a:pPr>
            <a:r>
              <a:rPr lang="en-GB" sz="2400"/>
              <a:t>Produces 100% organic tea</a:t>
            </a:r>
            <a:endParaRPr sz="2400"/>
          </a:p>
          <a:p>
            <a:pPr marL="457200" lvl="0" indent="-381000" algn="l" rtl="0">
              <a:spcBef>
                <a:spcPts val="0"/>
              </a:spcBef>
              <a:spcAft>
                <a:spcPts val="0"/>
              </a:spcAft>
              <a:buSzPts val="2400"/>
              <a:buChar char="-"/>
            </a:pPr>
            <a:r>
              <a:rPr lang="en-GB" sz="2400"/>
              <a:t>Zealong Tea sells at Harrods Department Store in London for                         One Euro = One gram of tea</a:t>
            </a:r>
            <a:endParaRPr sz="2400"/>
          </a:p>
          <a:p>
            <a:pPr marL="457200" lvl="0" indent="-381000" algn="l" rtl="0">
              <a:spcBef>
                <a:spcPts val="0"/>
              </a:spcBef>
              <a:spcAft>
                <a:spcPts val="0"/>
              </a:spcAft>
              <a:buSzPts val="2400"/>
              <a:buChar char="-"/>
            </a:pPr>
            <a:r>
              <a:rPr lang="en-GB" sz="2400"/>
              <a:t>Agritourism venture at the plantation in Hamilton</a:t>
            </a:r>
            <a:endParaRPr sz="2400"/>
          </a:p>
          <a:p>
            <a:pPr marL="457200" lvl="0" indent="-381000" algn="l" rtl="0">
              <a:spcBef>
                <a:spcPts val="0"/>
              </a:spcBef>
              <a:spcAft>
                <a:spcPts val="0"/>
              </a:spcAft>
              <a:buSzPts val="2400"/>
              <a:buChar char="-"/>
            </a:pPr>
            <a:r>
              <a:rPr lang="en-GB" sz="2400"/>
              <a:t>Estate cover 40 Ha and has one million tea plants</a:t>
            </a:r>
            <a:endParaRPr sz="240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10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Zealong Tea - Clip</a:t>
            </a:r>
            <a:endParaRPr b="1"/>
          </a:p>
        </p:txBody>
      </p:sp>
      <p:sp>
        <p:nvSpPr>
          <p:cNvPr id="676" name="Google Shape;676;p10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677" name="Google Shape;677;p104" descr="A flourishing green tea business in dairy country" title="Zealong Tea Plantation">
            <a:hlinkClick r:id="rId3"/>
          </p:cNvPr>
          <p:cNvPicPr preferRelativeResize="0"/>
          <p:nvPr/>
        </p:nvPicPr>
        <p:blipFill>
          <a:blip r:embed="rId4">
            <a:alphaModFix/>
          </a:blip>
          <a:stretch>
            <a:fillRect/>
          </a:stretch>
        </p:blipFill>
        <p:spPr>
          <a:xfrm>
            <a:off x="1623250" y="1227950"/>
            <a:ext cx="4572000" cy="34290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10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Zealong Tea Products</a:t>
            </a:r>
            <a:endParaRPr b="1"/>
          </a:p>
        </p:txBody>
      </p:sp>
      <p:sp>
        <p:nvSpPr>
          <p:cNvPr id="683" name="Google Shape;683;p105"/>
          <p:cNvSpPr txBox="1">
            <a:spLocks noGrp="1"/>
          </p:cNvSpPr>
          <p:nvPr>
            <p:ph type="body" idx="1"/>
          </p:nvPr>
        </p:nvSpPr>
        <p:spPr>
          <a:xfrm>
            <a:off x="311700" y="1017725"/>
            <a:ext cx="8520600" cy="3869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684" name="Google Shape;684;p105"/>
          <p:cNvPicPr preferRelativeResize="0"/>
          <p:nvPr/>
        </p:nvPicPr>
        <p:blipFill>
          <a:blip r:embed="rId3">
            <a:alphaModFix/>
          </a:blip>
          <a:stretch>
            <a:fillRect/>
          </a:stretch>
        </p:blipFill>
        <p:spPr>
          <a:xfrm>
            <a:off x="6110288" y="769488"/>
            <a:ext cx="2143125" cy="2143125"/>
          </a:xfrm>
          <a:prstGeom prst="rect">
            <a:avLst/>
          </a:prstGeom>
          <a:noFill/>
          <a:ln>
            <a:noFill/>
          </a:ln>
        </p:spPr>
      </p:pic>
      <p:pic>
        <p:nvPicPr>
          <p:cNvPr id="685" name="Google Shape;685;p105"/>
          <p:cNvPicPr preferRelativeResize="0"/>
          <p:nvPr/>
        </p:nvPicPr>
        <p:blipFill>
          <a:blip r:embed="rId4">
            <a:alphaModFix/>
          </a:blip>
          <a:stretch>
            <a:fillRect/>
          </a:stretch>
        </p:blipFill>
        <p:spPr>
          <a:xfrm>
            <a:off x="311700" y="1017725"/>
            <a:ext cx="5143500" cy="3908051"/>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106"/>
          <p:cNvSpPr txBox="1">
            <a:spLocks noGrp="1"/>
          </p:cNvSpPr>
          <p:nvPr>
            <p:ph type="title"/>
          </p:nvPr>
        </p:nvSpPr>
        <p:spPr>
          <a:xfrm>
            <a:off x="311700" y="1866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Miraka</a:t>
            </a:r>
            <a:endParaRPr b="1"/>
          </a:p>
        </p:txBody>
      </p:sp>
      <p:sp>
        <p:nvSpPr>
          <p:cNvPr id="691" name="Google Shape;691;p106"/>
          <p:cNvSpPr txBox="1">
            <a:spLocks noGrp="1"/>
          </p:cNvSpPr>
          <p:nvPr>
            <p:ph type="body" idx="1"/>
          </p:nvPr>
        </p:nvSpPr>
        <p:spPr>
          <a:xfrm>
            <a:off x="311700" y="759350"/>
            <a:ext cx="8520600" cy="4250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Miraka is  a dairy company owned by a group of Māori trusts and incorporations</a:t>
            </a:r>
            <a:endParaRPr sz="2400"/>
          </a:p>
          <a:p>
            <a:pPr marL="457200" lvl="0" indent="-381000" algn="l" rtl="0">
              <a:spcBef>
                <a:spcPts val="0"/>
              </a:spcBef>
              <a:spcAft>
                <a:spcPts val="0"/>
              </a:spcAft>
              <a:buSzPts val="2400"/>
              <a:buChar char="-"/>
            </a:pPr>
            <a:r>
              <a:rPr lang="en-GB" sz="2400"/>
              <a:t>Vision of 'nurturing our world'</a:t>
            </a:r>
            <a:endParaRPr sz="2400"/>
          </a:p>
          <a:p>
            <a:pPr marL="457200" lvl="0" indent="-381000" algn="l" rtl="0">
              <a:spcBef>
                <a:spcPts val="0"/>
              </a:spcBef>
              <a:spcAft>
                <a:spcPts val="0"/>
              </a:spcAft>
              <a:buSzPts val="2400"/>
              <a:buChar char="-"/>
            </a:pPr>
            <a:r>
              <a:rPr lang="en-GB" sz="2400"/>
              <a:t>Located in Mokai, 30km northwest of Taupō</a:t>
            </a:r>
            <a:endParaRPr sz="2400"/>
          </a:p>
          <a:p>
            <a:pPr marL="457200" lvl="0" indent="-381000" algn="l" rtl="0">
              <a:spcBef>
                <a:spcPts val="0"/>
              </a:spcBef>
              <a:spcAft>
                <a:spcPts val="0"/>
              </a:spcAft>
              <a:buSzPts val="2400"/>
              <a:buChar char="-"/>
            </a:pPr>
            <a:r>
              <a:rPr lang="en-GB" sz="2400"/>
              <a:t>Uses sustainable and renewable geothermal energy and state-of-the-art manufacturing processes</a:t>
            </a:r>
            <a:endParaRPr sz="2400"/>
          </a:p>
          <a:p>
            <a:pPr marL="457200" lvl="0" indent="-381000" algn="l" rtl="0">
              <a:spcBef>
                <a:spcPts val="0"/>
              </a:spcBef>
              <a:spcAft>
                <a:spcPts val="0"/>
              </a:spcAft>
              <a:buSzPts val="2400"/>
              <a:buChar char="-"/>
            </a:pPr>
            <a:r>
              <a:rPr lang="en-GB" sz="2400"/>
              <a:t>The Miraka milk supply comes from 100 local farms within an 85km radius of the factory</a:t>
            </a:r>
            <a:endParaRPr sz="2400"/>
          </a:p>
          <a:p>
            <a:pPr marL="457200" lvl="0" indent="-381000" algn="l" rtl="0">
              <a:spcBef>
                <a:spcPts val="0"/>
              </a:spcBef>
              <a:spcAft>
                <a:spcPts val="0"/>
              </a:spcAft>
              <a:buSzPts val="2400"/>
              <a:buChar char="-"/>
            </a:pPr>
            <a:r>
              <a:rPr lang="en-GB" sz="2400"/>
              <a:t>Capacity to process more than 250,000,000 litres of milk into powders and UHT products every year.</a:t>
            </a:r>
            <a:endParaRPr sz="24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10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Miraka Farm Suppliers</a:t>
            </a:r>
            <a:endParaRPr b="1"/>
          </a:p>
        </p:txBody>
      </p:sp>
      <p:sp>
        <p:nvSpPr>
          <p:cNvPr id="697" name="Google Shape;697;p10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2017 </a:t>
            </a:r>
            <a:endParaRPr/>
          </a:p>
        </p:txBody>
      </p:sp>
      <p:pic>
        <p:nvPicPr>
          <p:cNvPr id="698" name="Google Shape;698;p107" descr="Maori owned milk company Miraka has a geo-thermal powered plant including a UHT facility" title="Miraka Milk Suppliers">
            <a:hlinkClick r:id="rId3"/>
          </p:cNvPr>
          <p:cNvPicPr preferRelativeResize="0"/>
          <p:nvPr/>
        </p:nvPicPr>
        <p:blipFill>
          <a:blip r:embed="rId4">
            <a:alphaModFix/>
          </a:blip>
          <a:stretch>
            <a:fillRect/>
          </a:stretch>
        </p:blipFill>
        <p:spPr>
          <a:xfrm>
            <a:off x="1522125" y="1239175"/>
            <a:ext cx="4572000" cy="3429000"/>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702"/>
        <p:cNvGrpSpPr/>
        <p:nvPr/>
      </p:nvGrpSpPr>
      <p:grpSpPr>
        <a:xfrm>
          <a:off x="0" y="0"/>
          <a:ext cx="0" cy="0"/>
          <a:chOff x="0" y="0"/>
          <a:chExt cx="0" cy="0"/>
        </a:xfrm>
      </p:grpSpPr>
      <p:pic>
        <p:nvPicPr>
          <p:cNvPr id="703" name="Google Shape;703;p108"/>
          <p:cNvPicPr preferRelativeResize="0"/>
          <p:nvPr/>
        </p:nvPicPr>
        <p:blipFill>
          <a:blip r:embed="rId3">
            <a:alphaModFix/>
          </a:blip>
          <a:stretch>
            <a:fillRect/>
          </a:stretch>
        </p:blipFill>
        <p:spPr>
          <a:xfrm>
            <a:off x="152400" y="152400"/>
            <a:ext cx="8659802" cy="483870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109"/>
          <p:cNvSpPr txBox="1">
            <a:spLocks noGrp="1"/>
          </p:cNvSpPr>
          <p:nvPr>
            <p:ph type="title"/>
          </p:nvPr>
        </p:nvSpPr>
        <p:spPr>
          <a:xfrm>
            <a:off x="490250" y="450150"/>
            <a:ext cx="85188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GB" sz="1800"/>
              <a:t>https://www.facebook.com/pg/primalfuturenz/videos/?ref=page_internal</a:t>
            </a:r>
            <a:endParaRPr sz="180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pic>
        <p:nvPicPr>
          <p:cNvPr id="713" name="Google Shape;713;p110"/>
          <p:cNvPicPr preferRelativeResize="0"/>
          <p:nvPr/>
        </p:nvPicPr>
        <p:blipFill>
          <a:blip r:embed="rId3">
            <a:alphaModFix/>
          </a:blip>
          <a:stretch>
            <a:fillRect/>
          </a:stretch>
        </p:blipFill>
        <p:spPr>
          <a:xfrm>
            <a:off x="152400" y="152400"/>
            <a:ext cx="8839200" cy="4651332"/>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sp>
        <p:nvSpPr>
          <p:cNvPr id="718" name="Google Shape;718;p11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Tatua Clips</a:t>
            </a:r>
            <a:endParaRPr b="1"/>
          </a:p>
        </p:txBody>
      </p:sp>
      <p:sp>
        <p:nvSpPr>
          <p:cNvPr id="719" name="Google Shape;719;p11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720" name="Google Shape;720;p111" descr="Tatua looks back at 100 years of dairying and adding value to its milk products" title="Tatua Dairy Company   100 Years On">
            <a:hlinkClick r:id="rId3"/>
          </p:cNvPr>
          <p:cNvPicPr preferRelativeResize="0"/>
          <p:nvPr/>
        </p:nvPicPr>
        <p:blipFill>
          <a:blip r:embed="rId4">
            <a:alphaModFix/>
          </a:blip>
          <a:stretch>
            <a:fillRect/>
          </a:stretch>
        </p:blipFill>
        <p:spPr>
          <a:xfrm>
            <a:off x="2219575" y="1274800"/>
            <a:ext cx="4572000" cy="3429000"/>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11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Tatua Clips</a:t>
            </a:r>
            <a:endParaRPr b="1"/>
          </a:p>
        </p:txBody>
      </p:sp>
      <p:sp>
        <p:nvSpPr>
          <p:cNvPr id="726" name="Google Shape;726;p11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727" name="Google Shape;727;p112" descr="BAKED BANANA SPILTS &#10;&#10;INGREDIENTS&#10;&#10;4 bananas&#10;400gms brownie, diced&#10;2 scoops vanilla Ice-cream  &#10;Tatua Dairy Whip &#10;¼ cup chocolate sauce &#10;1 Tbsp chopped nuts &#10;&#10;Place the bananas on an oven tray and bake in a preheated oven at 180ºC for 5-8 minutes until black all over. Cut the bananas down the centre and top with ice-cream, brownie chunks and Dairy Whip, drizzle with chocolate sauce and sprinkle with chopped nuts." title="Tatua Baked Banana Splits">
            <a:hlinkClick r:id="rId3"/>
          </p:cNvPr>
          <p:cNvPicPr preferRelativeResize="0"/>
          <p:nvPr/>
        </p:nvPicPr>
        <p:blipFill>
          <a:blip r:embed="rId4">
            <a:alphaModFix/>
          </a:blip>
          <a:stretch>
            <a:fillRect/>
          </a:stretch>
        </p:blipFill>
        <p:spPr>
          <a:xfrm>
            <a:off x="2105700" y="1246325"/>
            <a:ext cx="4572000" cy="3429000"/>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11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Tatua Clips</a:t>
            </a:r>
            <a:endParaRPr b="1"/>
          </a:p>
        </p:txBody>
      </p:sp>
      <p:sp>
        <p:nvSpPr>
          <p:cNvPr id="733" name="Google Shape;733;p11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Unicorn Freakshakes</a:t>
            </a:r>
            <a:endParaRPr/>
          </a:p>
        </p:txBody>
      </p:sp>
      <p:pic>
        <p:nvPicPr>
          <p:cNvPr id="734" name="Google Shape;734;p113" descr="UNICORN FREAKSHAKE&#10;&#10;INGREDIENTS&#10;&#10;50gms white chocolate &#10;2 Tbsp sprinkles &#10;2 Tbsp raspberry sauce or jam &#10;2 scoops ice-cream &#10;1 cup strawberry milk&#10;Tatua Dairy Whip &#10;Pink wafers&#10;Straws &#10;Candy floss &#10;Marshmallow horn  - skewer&#10;&#10;Dip the rim of the glass into the melted white chocolate then coat in sprinkles. Drizzle the raspberry sauce around the inside of the glass. Add the ice-cream and then the strawberry milk. Pipe with a swirl of Dairy Whip and decorate with pink wafers, a marshmallow skewer and candy floss." title="UNICORN FREAKSHAKE">
            <a:hlinkClick r:id="rId3"/>
          </p:cNvPr>
          <p:cNvPicPr preferRelativeResize="0"/>
          <p:nvPr/>
        </p:nvPicPr>
        <p:blipFill>
          <a:blip r:embed="rId4">
            <a:alphaModFix/>
          </a:blip>
          <a:stretch>
            <a:fillRect/>
          </a:stretch>
        </p:blipFill>
        <p:spPr>
          <a:xfrm>
            <a:off x="3130600" y="1322250"/>
            <a:ext cx="4572000" cy="342900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114"/>
          <p:cNvSpPr txBox="1">
            <a:spLocks noGrp="1"/>
          </p:cNvSpPr>
          <p:nvPr>
            <p:ph type="title"/>
          </p:nvPr>
        </p:nvSpPr>
        <p:spPr>
          <a:xfrm>
            <a:off x="311700" y="1603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Tatua Products</a:t>
            </a:r>
            <a:endParaRPr b="1"/>
          </a:p>
        </p:txBody>
      </p:sp>
      <p:sp>
        <p:nvSpPr>
          <p:cNvPr id="740" name="Google Shape;740;p114"/>
          <p:cNvSpPr txBox="1">
            <a:spLocks noGrp="1"/>
          </p:cNvSpPr>
          <p:nvPr>
            <p:ph type="body" idx="1"/>
          </p:nvPr>
        </p:nvSpPr>
        <p:spPr>
          <a:xfrm>
            <a:off x="311700" y="733025"/>
            <a:ext cx="8520600" cy="3835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741" name="Google Shape;741;p114"/>
          <p:cNvPicPr preferRelativeResize="0"/>
          <p:nvPr/>
        </p:nvPicPr>
        <p:blipFill>
          <a:blip r:embed="rId3">
            <a:alphaModFix/>
          </a:blip>
          <a:stretch>
            <a:fillRect/>
          </a:stretch>
        </p:blipFill>
        <p:spPr>
          <a:xfrm>
            <a:off x="254925" y="733029"/>
            <a:ext cx="2143125" cy="2787700"/>
          </a:xfrm>
          <a:prstGeom prst="rect">
            <a:avLst/>
          </a:prstGeom>
          <a:noFill/>
          <a:ln>
            <a:noFill/>
          </a:ln>
        </p:spPr>
      </p:pic>
      <p:pic>
        <p:nvPicPr>
          <p:cNvPr id="742" name="Google Shape;742;p114"/>
          <p:cNvPicPr preferRelativeResize="0"/>
          <p:nvPr/>
        </p:nvPicPr>
        <p:blipFill>
          <a:blip r:embed="rId4">
            <a:alphaModFix/>
          </a:blip>
          <a:stretch>
            <a:fillRect/>
          </a:stretch>
        </p:blipFill>
        <p:spPr>
          <a:xfrm>
            <a:off x="5597000" y="828808"/>
            <a:ext cx="3133725" cy="2416725"/>
          </a:xfrm>
          <a:prstGeom prst="rect">
            <a:avLst/>
          </a:prstGeom>
          <a:noFill/>
          <a:ln>
            <a:noFill/>
          </a:ln>
        </p:spPr>
      </p:pic>
      <p:pic>
        <p:nvPicPr>
          <p:cNvPr id="743" name="Google Shape;743;p114"/>
          <p:cNvPicPr preferRelativeResize="0"/>
          <p:nvPr/>
        </p:nvPicPr>
        <p:blipFill>
          <a:blip r:embed="rId5">
            <a:alphaModFix/>
          </a:blip>
          <a:stretch>
            <a:fillRect/>
          </a:stretch>
        </p:blipFill>
        <p:spPr>
          <a:xfrm>
            <a:off x="2398050" y="2045374"/>
            <a:ext cx="2952750" cy="252345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115"/>
          <p:cNvSpPr txBox="1">
            <a:spLocks noGrp="1"/>
          </p:cNvSpPr>
          <p:nvPr>
            <p:ph type="title"/>
          </p:nvPr>
        </p:nvSpPr>
        <p:spPr>
          <a:xfrm>
            <a:off x="273725" y="179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DairyNZ</a:t>
            </a:r>
            <a:endParaRPr b="1"/>
          </a:p>
        </p:txBody>
      </p:sp>
      <p:sp>
        <p:nvSpPr>
          <p:cNvPr id="749" name="Google Shape;749;p115"/>
          <p:cNvSpPr txBox="1">
            <a:spLocks noGrp="1"/>
          </p:cNvSpPr>
          <p:nvPr>
            <p:ph type="body" idx="1"/>
          </p:nvPr>
        </p:nvSpPr>
        <p:spPr>
          <a:xfrm>
            <a:off x="180300" y="752000"/>
            <a:ext cx="8873100" cy="4267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DairyNZ is the organisation that represents all NZ dairy farmers</a:t>
            </a:r>
            <a:endParaRPr sz="2400"/>
          </a:p>
          <a:p>
            <a:pPr marL="457200" lvl="0" indent="-381000" algn="l" rtl="0">
              <a:spcBef>
                <a:spcPts val="0"/>
              </a:spcBef>
              <a:spcAft>
                <a:spcPts val="0"/>
              </a:spcAft>
              <a:buSzPts val="2400"/>
              <a:buChar char="-"/>
            </a:pPr>
            <a:r>
              <a:rPr lang="en-GB" sz="2400"/>
              <a:t>Funded by a levy on each litre of milk supplied to a dairy company</a:t>
            </a:r>
            <a:endParaRPr sz="2400"/>
          </a:p>
          <a:p>
            <a:pPr marL="457200" lvl="0" indent="-381000" algn="l" rtl="0">
              <a:spcBef>
                <a:spcPts val="0"/>
              </a:spcBef>
              <a:spcAft>
                <a:spcPts val="0"/>
              </a:spcAft>
              <a:buSzPts val="2400"/>
              <a:buChar char="-"/>
            </a:pPr>
            <a:r>
              <a:rPr lang="en-GB" sz="2400"/>
              <a:t>The current levy is set at 3.6 cents per kgMS (plus GST)</a:t>
            </a:r>
            <a:endParaRPr sz="2400"/>
          </a:p>
          <a:p>
            <a:pPr marL="457200" lvl="0" indent="-381000" algn="l" rtl="0">
              <a:spcBef>
                <a:spcPts val="0"/>
              </a:spcBef>
              <a:spcAft>
                <a:spcPts val="0"/>
              </a:spcAft>
              <a:buSzPts val="2400"/>
              <a:buChar char="-"/>
            </a:pPr>
            <a:r>
              <a:rPr lang="en-GB" sz="2400"/>
              <a:t>Levy funds about $67 million per year to support DairyNZ</a:t>
            </a:r>
            <a:endParaRPr sz="2400"/>
          </a:p>
          <a:p>
            <a:pPr marL="457200" lvl="0" indent="-381000" algn="l" rtl="0">
              <a:spcBef>
                <a:spcPts val="0"/>
              </a:spcBef>
              <a:spcAft>
                <a:spcPts val="0"/>
              </a:spcAft>
              <a:buSzPts val="2400"/>
              <a:buChar char="-"/>
            </a:pPr>
            <a:r>
              <a:rPr lang="en-GB" sz="2400"/>
              <a:t>invests in practical on-farm tools, science, resources and support and advocacy </a:t>
            </a:r>
            <a:endParaRPr sz="2400"/>
          </a:p>
          <a:p>
            <a:pPr marL="457200" lvl="0" indent="-381000" algn="l" rtl="0">
              <a:spcBef>
                <a:spcPts val="0"/>
              </a:spcBef>
              <a:spcAft>
                <a:spcPts val="0"/>
              </a:spcAft>
              <a:buSzPts val="2400"/>
              <a:buChar char="-"/>
            </a:pPr>
            <a:r>
              <a:rPr lang="en-GB" sz="2400"/>
              <a:t>ensures farmers have a profitable, sustainable and competitive future</a:t>
            </a:r>
            <a:endParaRPr sz="240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sp>
        <p:nvSpPr>
          <p:cNvPr id="754" name="Google Shape;754;p11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DairyNZ Clips</a:t>
            </a:r>
            <a:endParaRPr b="1"/>
          </a:p>
        </p:txBody>
      </p:sp>
      <p:sp>
        <p:nvSpPr>
          <p:cNvPr id="755" name="Google Shape;755;p1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756" name="Google Shape;756;p116" descr="The dairy industry, farming and processing, is the most economically significant industry in the Waikato district and a critical contributor to the regional and national economies." title="Dairy NZ">
            <a:hlinkClick r:id="rId3"/>
          </p:cNvPr>
          <p:cNvPicPr preferRelativeResize="0"/>
          <p:nvPr/>
        </p:nvPicPr>
        <p:blipFill>
          <a:blip r:embed="rId4">
            <a:alphaModFix/>
          </a:blip>
          <a:stretch>
            <a:fillRect/>
          </a:stretch>
        </p:blipFill>
        <p:spPr>
          <a:xfrm>
            <a:off x="1821000" y="1236850"/>
            <a:ext cx="4572000" cy="342900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760"/>
        <p:cNvGrpSpPr/>
        <p:nvPr/>
      </p:nvGrpSpPr>
      <p:grpSpPr>
        <a:xfrm>
          <a:off x="0" y="0"/>
          <a:ext cx="0" cy="0"/>
          <a:chOff x="0" y="0"/>
          <a:chExt cx="0" cy="0"/>
        </a:xfrm>
      </p:grpSpPr>
      <p:sp>
        <p:nvSpPr>
          <p:cNvPr id="761" name="Google Shape;761;p117"/>
          <p:cNvSpPr txBox="1">
            <a:spLocks noGrp="1"/>
          </p:cNvSpPr>
          <p:nvPr>
            <p:ph type="title"/>
          </p:nvPr>
        </p:nvSpPr>
        <p:spPr>
          <a:xfrm>
            <a:off x="311700" y="1698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Aeronavics</a:t>
            </a:r>
            <a:endParaRPr b="1"/>
          </a:p>
        </p:txBody>
      </p:sp>
      <p:sp>
        <p:nvSpPr>
          <p:cNvPr id="762" name="Google Shape;762;p117"/>
          <p:cNvSpPr txBox="1">
            <a:spLocks noGrp="1"/>
          </p:cNvSpPr>
          <p:nvPr>
            <p:ph type="body" idx="1"/>
          </p:nvPr>
        </p:nvSpPr>
        <p:spPr>
          <a:xfrm>
            <a:off x="311700" y="742525"/>
            <a:ext cx="8520600" cy="3826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World-class designer and manufacturer of Aerial Robotics</a:t>
            </a:r>
            <a:endParaRPr sz="2400"/>
          </a:p>
          <a:p>
            <a:pPr marL="457200" lvl="0" indent="-381000" algn="l" rtl="0">
              <a:spcBef>
                <a:spcPts val="0"/>
              </a:spcBef>
              <a:spcAft>
                <a:spcPts val="0"/>
              </a:spcAft>
              <a:buSzPts val="2400"/>
              <a:buChar char="-"/>
            </a:pPr>
            <a:r>
              <a:rPr lang="en-GB" sz="2400"/>
              <a:t>Based in NZ, (Raglan)Aeronavics exports world-wide</a:t>
            </a:r>
            <a:endParaRPr sz="2400"/>
          </a:p>
          <a:p>
            <a:pPr marL="457200" lvl="0" indent="-381000" algn="l" rtl="0">
              <a:spcBef>
                <a:spcPts val="0"/>
              </a:spcBef>
              <a:spcAft>
                <a:spcPts val="0"/>
              </a:spcAft>
              <a:buSzPts val="2400"/>
              <a:buChar char="-"/>
            </a:pPr>
            <a:r>
              <a:rPr lang="en-GB" sz="2400"/>
              <a:t>Chose Raglan as base to keep staff happy</a:t>
            </a:r>
            <a:endParaRPr sz="2400"/>
          </a:p>
          <a:p>
            <a:pPr marL="457200" lvl="0" indent="-381000" algn="l" rtl="0">
              <a:spcBef>
                <a:spcPts val="0"/>
              </a:spcBef>
              <a:spcAft>
                <a:spcPts val="0"/>
              </a:spcAft>
              <a:buSzPts val="2400"/>
              <a:buChar char="-"/>
            </a:pPr>
            <a:r>
              <a:rPr lang="en-GB" sz="2400"/>
              <a:t>Aerial robots used for :</a:t>
            </a:r>
            <a:endParaRPr sz="2400"/>
          </a:p>
          <a:p>
            <a:pPr marL="457200" lvl="0" indent="-381000" algn="l" rtl="0">
              <a:spcBef>
                <a:spcPts val="0"/>
              </a:spcBef>
              <a:spcAft>
                <a:spcPts val="0"/>
              </a:spcAft>
              <a:buSzPts val="2400"/>
              <a:buAutoNum type="arabicPeriod"/>
            </a:pPr>
            <a:r>
              <a:rPr lang="en-GB" sz="2400"/>
              <a:t>media and broadcasting, </a:t>
            </a:r>
            <a:endParaRPr sz="2400"/>
          </a:p>
          <a:p>
            <a:pPr marL="457200" lvl="0" indent="-381000" algn="l" rtl="0">
              <a:spcBef>
                <a:spcPts val="0"/>
              </a:spcBef>
              <a:spcAft>
                <a:spcPts val="0"/>
              </a:spcAft>
              <a:buSzPts val="2400"/>
              <a:buAutoNum type="arabicPeriod"/>
            </a:pPr>
            <a:r>
              <a:rPr lang="en-GB" sz="2400"/>
              <a:t>surveying and mapping, </a:t>
            </a:r>
            <a:endParaRPr sz="2400"/>
          </a:p>
          <a:p>
            <a:pPr marL="457200" lvl="0" indent="-381000" algn="l" rtl="0">
              <a:spcBef>
                <a:spcPts val="0"/>
              </a:spcBef>
              <a:spcAft>
                <a:spcPts val="0"/>
              </a:spcAft>
              <a:buSzPts val="2400"/>
              <a:buAutoNum type="arabicPeriod"/>
            </a:pPr>
            <a:r>
              <a:rPr lang="en-GB" sz="2400"/>
              <a:t>horticulture and precision agriculture, </a:t>
            </a:r>
            <a:endParaRPr sz="2400"/>
          </a:p>
          <a:p>
            <a:pPr marL="457200" lvl="0" indent="-381000" algn="l" rtl="0">
              <a:spcBef>
                <a:spcPts val="0"/>
              </a:spcBef>
              <a:spcAft>
                <a:spcPts val="0"/>
              </a:spcAft>
              <a:buSzPts val="2400"/>
              <a:buAutoNum type="arabicPeriod"/>
            </a:pPr>
            <a:r>
              <a:rPr lang="en-GB" sz="2400"/>
              <a:t>emergency services, and industrial inspections. </a:t>
            </a:r>
            <a:endParaRPr sz="240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7" name="Google Shape;767;p11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Aeronavics Clips</a:t>
            </a:r>
            <a:endParaRPr b="1"/>
          </a:p>
        </p:txBody>
      </p:sp>
      <p:sp>
        <p:nvSpPr>
          <p:cNvPr id="768" name="Google Shape;768;p1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769" name="Google Shape;769;p118" descr="Aeronavics is a manufacturer of advanced multi-rotor airframes, RTF craft and related accessories. Based in the Waikato, Aeronavics are a committed team of enthusiasts and skilled engineers with a passion for flight. They are driven by a desire to break new ground and advance the potential of aerial robotics as a tool for creating art, capturing beauty, providing safety, search and rescue operations and ultimately for human evolution." title="Aeronavics">
            <a:hlinkClick r:id="rId3"/>
          </p:cNvPr>
          <p:cNvPicPr preferRelativeResize="0"/>
          <p:nvPr/>
        </p:nvPicPr>
        <p:blipFill>
          <a:blip r:embed="rId4">
            <a:alphaModFix/>
          </a:blip>
          <a:stretch>
            <a:fillRect/>
          </a:stretch>
        </p:blipFill>
        <p:spPr>
          <a:xfrm>
            <a:off x="1773550" y="1255825"/>
            <a:ext cx="4572000" cy="3429000"/>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773"/>
        <p:cNvGrpSpPr/>
        <p:nvPr/>
      </p:nvGrpSpPr>
      <p:grpSpPr>
        <a:xfrm>
          <a:off x="0" y="0"/>
          <a:ext cx="0" cy="0"/>
          <a:chOff x="0" y="0"/>
          <a:chExt cx="0" cy="0"/>
        </a:xfrm>
      </p:grpSpPr>
      <p:sp>
        <p:nvSpPr>
          <p:cNvPr id="774" name="Google Shape;774;p11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Auckland Fish Market</a:t>
            </a:r>
            <a:endParaRPr b="1"/>
          </a:p>
        </p:txBody>
      </p:sp>
      <p:sp>
        <p:nvSpPr>
          <p:cNvPr id="775" name="Google Shape;775;p119"/>
          <p:cNvSpPr txBox="1">
            <a:spLocks noGrp="1"/>
          </p:cNvSpPr>
          <p:nvPr>
            <p:ph type="body" idx="1"/>
          </p:nvPr>
        </p:nvSpPr>
        <p:spPr>
          <a:xfrm>
            <a:off x="311700" y="1152475"/>
            <a:ext cx="8520600" cy="38106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Started by Albert Sanford in 1904</a:t>
            </a:r>
            <a:endParaRPr sz="2400"/>
          </a:p>
          <a:p>
            <a:pPr marL="457200" lvl="0" indent="-381000" algn="l" rtl="0">
              <a:spcBef>
                <a:spcPts val="0"/>
              </a:spcBef>
              <a:spcAft>
                <a:spcPts val="0"/>
              </a:spcAft>
              <a:buSzPts val="2400"/>
              <a:buChar char="-"/>
            </a:pPr>
            <a:r>
              <a:rPr lang="en-GB" sz="2400"/>
              <a:t>Located right down in the Viaduct</a:t>
            </a:r>
            <a:endParaRPr sz="2400"/>
          </a:p>
          <a:p>
            <a:pPr marL="457200" lvl="0" indent="-381000" algn="l" rtl="0">
              <a:spcBef>
                <a:spcPts val="0"/>
              </a:spcBef>
              <a:spcAft>
                <a:spcPts val="0"/>
              </a:spcAft>
              <a:buSzPts val="2400"/>
              <a:buChar char="-"/>
            </a:pPr>
            <a:r>
              <a:rPr lang="en-GB" sz="2400"/>
              <a:t>Auction more than 20 tonnes of fish per day - 2009</a:t>
            </a:r>
            <a:endParaRPr sz="2400"/>
          </a:p>
          <a:p>
            <a:pPr marL="457200" lvl="0" indent="-381000" algn="l" rtl="0">
              <a:spcBef>
                <a:spcPts val="0"/>
              </a:spcBef>
              <a:spcAft>
                <a:spcPts val="0"/>
              </a:spcAft>
              <a:buSzPts val="2400"/>
              <a:buChar char="-"/>
            </a:pPr>
            <a:r>
              <a:rPr lang="en-GB" sz="2400"/>
              <a:t>Recently refurbished to increase sales/image</a:t>
            </a:r>
            <a:endParaRPr sz="2400"/>
          </a:p>
          <a:p>
            <a:pPr marL="457200" lvl="0" indent="-381000" algn="l" rtl="0">
              <a:spcBef>
                <a:spcPts val="0"/>
              </a:spcBef>
              <a:spcAft>
                <a:spcPts val="0"/>
              </a:spcAft>
              <a:buSzPts val="2400"/>
              <a:buChar char="-"/>
            </a:pPr>
            <a:r>
              <a:rPr lang="en-GB" sz="2400"/>
              <a:t>Refurb now includes 10 new eateries and two bars</a:t>
            </a:r>
            <a:endParaRPr sz="2400"/>
          </a:p>
          <a:p>
            <a:pPr marL="457200" lvl="0" indent="-381000" algn="l" rtl="0">
              <a:spcBef>
                <a:spcPts val="0"/>
              </a:spcBef>
              <a:spcAft>
                <a:spcPts val="0"/>
              </a:spcAft>
              <a:buSzPts val="2400"/>
              <a:buChar char="-"/>
            </a:pPr>
            <a:r>
              <a:rPr lang="en-GB" sz="2400"/>
              <a:t>Managed and stocked by Sanford who prioritise sustainability and longevity in the way they fish</a:t>
            </a:r>
            <a:endParaRPr sz="2400"/>
          </a:p>
          <a:p>
            <a:pPr marL="457200" lvl="0" indent="0" algn="l" rtl="0">
              <a:spcBef>
                <a:spcPts val="1600"/>
              </a:spcBef>
              <a:spcAft>
                <a:spcPts val="1600"/>
              </a:spcAft>
              <a:buNone/>
            </a:pPr>
            <a:endParaRPr sz="240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p12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Auckland Fish Market Clip</a:t>
            </a:r>
            <a:endParaRPr b="1"/>
          </a:p>
        </p:txBody>
      </p:sp>
      <p:sp>
        <p:nvSpPr>
          <p:cNvPr id="781" name="Google Shape;781;p1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782" name="Google Shape;782;p120" descr="Freshcatch&#10;Fresh Fish Made Simple.&#10;http://freshcatch.co.nz/" title="Stories With Our People - Fish Market">
            <a:hlinkClick r:id="rId3"/>
          </p:cNvPr>
          <p:cNvPicPr preferRelativeResize="0"/>
          <p:nvPr/>
        </p:nvPicPr>
        <p:blipFill>
          <a:blip r:embed="rId4">
            <a:alphaModFix/>
          </a:blip>
          <a:stretch>
            <a:fillRect/>
          </a:stretch>
        </p:blipFill>
        <p:spPr>
          <a:xfrm>
            <a:off x="1716600" y="1246325"/>
            <a:ext cx="4572000" cy="342900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p121"/>
          <p:cNvSpPr txBox="1">
            <a:spLocks noGrp="1"/>
          </p:cNvSpPr>
          <p:nvPr>
            <p:ph type="title"/>
          </p:nvPr>
        </p:nvSpPr>
        <p:spPr>
          <a:xfrm>
            <a:off x="311700" y="1128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Peplers Fine Foods</a:t>
            </a:r>
            <a:endParaRPr b="1"/>
          </a:p>
        </p:txBody>
      </p:sp>
      <p:sp>
        <p:nvSpPr>
          <p:cNvPr id="788" name="Google Shape;788;p121"/>
          <p:cNvSpPr txBox="1">
            <a:spLocks noGrp="1"/>
          </p:cNvSpPr>
          <p:nvPr>
            <p:ph type="body" idx="1"/>
          </p:nvPr>
        </p:nvSpPr>
        <p:spPr>
          <a:xfrm>
            <a:off x="311700" y="685575"/>
            <a:ext cx="8520600" cy="3883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Family owned business based in Te Kauwhata</a:t>
            </a:r>
            <a:endParaRPr sz="2400"/>
          </a:p>
          <a:p>
            <a:pPr marL="457200" lvl="0" indent="-381000" algn="l" rtl="0">
              <a:spcBef>
                <a:spcPts val="0"/>
              </a:spcBef>
              <a:spcAft>
                <a:spcPts val="0"/>
              </a:spcAft>
              <a:buSzPts val="2400"/>
              <a:buChar char="-"/>
            </a:pPr>
            <a:r>
              <a:rPr lang="en-GB" sz="2400"/>
              <a:t>Sell handmade vinaigrettes, chutneys, dressings, jams, marmalades</a:t>
            </a:r>
            <a:endParaRPr sz="2400"/>
          </a:p>
          <a:p>
            <a:pPr marL="457200" lvl="0" indent="-381000" algn="l" rtl="0">
              <a:spcBef>
                <a:spcPts val="0"/>
              </a:spcBef>
              <a:spcAft>
                <a:spcPts val="0"/>
              </a:spcAft>
              <a:buSzPts val="2400"/>
              <a:buChar char="-"/>
            </a:pPr>
            <a:r>
              <a:rPr lang="en-GB" sz="2400"/>
              <a:t>Sell wholesale to gift shops, restaurants and cafes</a:t>
            </a:r>
            <a:endParaRPr sz="2400"/>
          </a:p>
          <a:p>
            <a:pPr marL="457200" lvl="0" indent="0" algn="l" rtl="0">
              <a:spcBef>
                <a:spcPts val="1600"/>
              </a:spcBef>
              <a:spcAft>
                <a:spcPts val="0"/>
              </a:spcAft>
              <a:buNone/>
            </a:pPr>
            <a:endParaRPr sz="2400"/>
          </a:p>
          <a:p>
            <a:pPr marL="457200" lvl="0" indent="0" algn="l" rtl="0">
              <a:spcBef>
                <a:spcPts val="1600"/>
              </a:spcBef>
              <a:spcAft>
                <a:spcPts val="1600"/>
              </a:spcAft>
              <a:buNone/>
            </a:pPr>
            <a:r>
              <a:rPr lang="en-GB" sz="2400"/>
              <a:t>								</a:t>
            </a:r>
            <a:endParaRPr sz="2400"/>
          </a:p>
        </p:txBody>
      </p:sp>
      <p:pic>
        <p:nvPicPr>
          <p:cNvPr id="789" name="Google Shape;789;p121"/>
          <p:cNvPicPr preferRelativeResize="0"/>
          <p:nvPr/>
        </p:nvPicPr>
        <p:blipFill>
          <a:blip r:embed="rId3">
            <a:alphaModFix/>
          </a:blip>
          <a:stretch>
            <a:fillRect/>
          </a:stretch>
        </p:blipFill>
        <p:spPr>
          <a:xfrm>
            <a:off x="5714025" y="2738483"/>
            <a:ext cx="3118275" cy="1830292"/>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793"/>
        <p:cNvGrpSpPr/>
        <p:nvPr/>
      </p:nvGrpSpPr>
      <p:grpSpPr>
        <a:xfrm>
          <a:off x="0" y="0"/>
          <a:ext cx="0" cy="0"/>
          <a:chOff x="0" y="0"/>
          <a:chExt cx="0" cy="0"/>
        </a:xfrm>
      </p:grpSpPr>
      <p:sp>
        <p:nvSpPr>
          <p:cNvPr id="794" name="Google Shape;794;p12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Peplers Fine Foods Clips</a:t>
            </a:r>
            <a:endParaRPr b="1"/>
          </a:p>
        </p:txBody>
      </p:sp>
      <p:sp>
        <p:nvSpPr>
          <p:cNvPr id="795" name="Google Shape;795;p1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796" name="Google Shape;796;p122" descr="Creators of beautiful jams, sauces, dessert sauces, chutneys, salsas, mustards, savoury jellies and vinaigrettes. There are many delights in life to be enjoyed and shared. Eating good food is something we all enjoy, and our range of accompaniments will enhance all meals." title="Peplers Fine Foods">
            <a:hlinkClick r:id="rId3"/>
          </p:cNvPr>
          <p:cNvPicPr preferRelativeResize="0"/>
          <p:nvPr/>
        </p:nvPicPr>
        <p:blipFill>
          <a:blip r:embed="rId4">
            <a:alphaModFix/>
          </a:blip>
          <a:stretch>
            <a:fillRect/>
          </a:stretch>
        </p:blipFill>
        <p:spPr>
          <a:xfrm>
            <a:off x="1839975" y="1146175"/>
            <a:ext cx="4572000" cy="342900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p12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Foods of New Zealand</a:t>
            </a:r>
            <a:endParaRPr b="1"/>
          </a:p>
        </p:txBody>
      </p:sp>
      <p:sp>
        <p:nvSpPr>
          <p:cNvPr id="802" name="Google Shape;802;p1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803" name="Google Shape;803;p123" descr="All the different foods we enjoy here in New Zealand. &#10;&#10;This will hopefully will give you a quick smile or two. &#10;&#10;I'm a Dad from New Zealand that makes video things and puts them on the interweb. &#10;SUBSCRIBE:  http://bit.ly/SubtoHowtoDAD &#10;&#10;FOLLOW ME if ya want:&#10;F A C E B O O K: https://www.facebook.com/HowtoDADnz/&#10;I N S T A G R A M: https://www.instagram.com/howtodadnz&#10;Y O U T U B E: http://bit.ly/SubtoHowtoDAD&#10;&#10;MOST POPULAR VIDEOS: http://bit.ly/MostPopularHowtoDAD&#10;&#10;SEND MAIL TO:&#10;Po Box 33-717&#10;Takapuna&#10;Auckland, 0740&#10;NEW ZEALAND&#10;&#10;{Made in New Zealand}" title="THE FOODS OF NEW ZEALAND">
            <a:hlinkClick r:id="rId3"/>
          </p:cNvPr>
          <p:cNvPicPr preferRelativeResize="0"/>
          <p:nvPr/>
        </p:nvPicPr>
        <p:blipFill>
          <a:blip r:embed="rId4">
            <a:alphaModFix/>
          </a:blip>
          <a:stretch>
            <a:fillRect/>
          </a:stretch>
        </p:blipFill>
        <p:spPr>
          <a:xfrm>
            <a:off x="2001300" y="1255825"/>
            <a:ext cx="4572000" cy="3429000"/>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12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Native Foods of New Zealand</a:t>
            </a:r>
            <a:endParaRPr b="1"/>
          </a:p>
        </p:txBody>
      </p:sp>
      <p:sp>
        <p:nvSpPr>
          <p:cNvPr id="809" name="Google Shape;809;p1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810" name="Google Shape;810;p124" descr="Gordon explores New Zealand in order to find the best native foods.&#10;➡ Subscribe: http://bit.ly/NatGeoSubscribe&#10;➡ Get More Gordon Ramsay: Uncharted: https://on.natgeo.com/2lTaCVW&#10;&#10;About Gordon Ramsay: Uncharted:&#10;Gordon Ramsay travels the globe on an epic adventure, experiencing new cultures and new cuisines in search of culinary inspiration.&#10;&#10;About National Geographic:&#10;National Geographic is the world's premium destination for science, exploration, and adventure. Through their world-class scientists, photographers, journalists, and filmmakers, Nat Geo gets you closer to the stories that matter and past the edge of what's possible.&#10;&#10;Get More National Geographic:&#10;Official Site: http://bit.ly/NatGeoOfficialSite&#10;Facebook: http://bit.ly/FBNatGeo&#10;Twitter: http://bit.ly/NatGeoTwitter&#10;Instagram: http://bit.ly/NatGeoInsta&#10;&#10;Read more in &quot;How to explore the world like Gordon Ramsay&quot;&#10;https://on.natgeo.com/2Yo2ZZe&#10;&#10;Gordon Ramsay Hunts for Native Foods of New Zealand | Gordon Ramsay: Uncharted&#10;https://youtu.be/_xodf7-wSzw&#10;&#10;National Geographic&#10;https://www.youtube.com/natgeo" title="Gordon Ramsay Hunts for Native Foods of New Zealand | Gordon Ramsay: Uncharted">
            <a:hlinkClick r:id="rId3"/>
          </p:cNvPr>
          <p:cNvPicPr preferRelativeResize="0"/>
          <p:nvPr/>
        </p:nvPicPr>
        <p:blipFill>
          <a:blip r:embed="rId4">
            <a:alphaModFix/>
          </a:blip>
          <a:stretch>
            <a:fillRect/>
          </a:stretch>
        </p:blipFill>
        <p:spPr>
          <a:xfrm>
            <a:off x="1735575" y="1312775"/>
            <a:ext cx="4572000" cy="3429000"/>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5" name="Google Shape;815;p125"/>
          <p:cNvSpPr txBox="1">
            <a:spLocks noGrp="1"/>
          </p:cNvSpPr>
          <p:nvPr>
            <p:ph type="title"/>
          </p:nvPr>
        </p:nvSpPr>
        <p:spPr>
          <a:xfrm>
            <a:off x="311700" y="1413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Greenlea Meats</a:t>
            </a:r>
            <a:endParaRPr b="1"/>
          </a:p>
        </p:txBody>
      </p:sp>
      <p:sp>
        <p:nvSpPr>
          <p:cNvPr id="816" name="Google Shape;816;p125"/>
          <p:cNvSpPr txBox="1">
            <a:spLocks noGrp="1"/>
          </p:cNvSpPr>
          <p:nvPr>
            <p:ph type="body" idx="1"/>
          </p:nvPr>
        </p:nvSpPr>
        <p:spPr>
          <a:xfrm>
            <a:off x="311700" y="714050"/>
            <a:ext cx="8520600" cy="3854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dirty="0"/>
              <a:t>Family owned business started 80 years ago</a:t>
            </a:r>
            <a:endParaRPr sz="2400" dirty="0"/>
          </a:p>
          <a:p>
            <a:pPr marL="457200" lvl="0" indent="-381000" algn="l" rtl="0">
              <a:spcBef>
                <a:spcPts val="0"/>
              </a:spcBef>
              <a:spcAft>
                <a:spcPts val="0"/>
              </a:spcAft>
              <a:buSzPts val="2400"/>
              <a:buChar char="-"/>
            </a:pPr>
            <a:r>
              <a:rPr lang="en-GB" sz="2400" dirty="0"/>
              <a:t>Located close to Gallaghers in Hamilton</a:t>
            </a:r>
            <a:endParaRPr sz="2400" dirty="0"/>
          </a:p>
          <a:p>
            <a:pPr marL="457200" lvl="0" indent="-381000" algn="l" rtl="0">
              <a:spcBef>
                <a:spcPts val="0"/>
              </a:spcBef>
              <a:spcAft>
                <a:spcPts val="0"/>
              </a:spcAft>
              <a:buSzPts val="2400"/>
              <a:buChar char="-"/>
            </a:pPr>
            <a:r>
              <a:rPr lang="en-GB" sz="2400" dirty="0"/>
              <a:t>Two meat processing factories - Hamilton &amp; Morrinsville</a:t>
            </a:r>
            <a:endParaRPr sz="2400" dirty="0"/>
          </a:p>
          <a:p>
            <a:pPr marL="457200" lvl="0" indent="-381000" algn="l" rtl="0">
              <a:spcBef>
                <a:spcPts val="0"/>
              </a:spcBef>
              <a:spcAft>
                <a:spcPts val="0"/>
              </a:spcAft>
              <a:buSzPts val="2400"/>
              <a:buChar char="-"/>
            </a:pPr>
            <a:r>
              <a:rPr lang="en-GB" sz="2400" dirty="0"/>
              <a:t>Export to 40 countries</a:t>
            </a:r>
            <a:endParaRPr sz="2400" dirty="0"/>
          </a:p>
          <a:p>
            <a:pPr marL="457200" lvl="0" indent="-381000" algn="l" rtl="0">
              <a:spcBef>
                <a:spcPts val="0"/>
              </a:spcBef>
              <a:spcAft>
                <a:spcPts val="0"/>
              </a:spcAft>
              <a:buSzPts val="2400"/>
              <a:buChar char="-"/>
            </a:pPr>
            <a:r>
              <a:rPr lang="en-GB" sz="2400" dirty="0"/>
              <a:t>Online sales within NZ</a:t>
            </a:r>
            <a:endParaRPr sz="2400" dirty="0"/>
          </a:p>
          <a:p>
            <a:pPr marL="457200" lvl="0" indent="-381000" algn="l" rtl="0">
              <a:spcBef>
                <a:spcPts val="0"/>
              </a:spcBef>
              <a:spcAft>
                <a:spcPts val="0"/>
              </a:spcAft>
              <a:buSzPts val="2400"/>
              <a:buChar char="-"/>
            </a:pPr>
            <a:r>
              <a:rPr lang="en-GB" sz="2400" dirty="0"/>
              <a:t>Market meat as:</a:t>
            </a:r>
            <a:endParaRPr sz="2400" dirty="0"/>
          </a:p>
          <a:p>
            <a:pPr marL="457200" lvl="0" indent="0" algn="l" rtl="0">
              <a:spcBef>
                <a:spcPts val="0"/>
              </a:spcBef>
              <a:spcAft>
                <a:spcPts val="0"/>
              </a:spcAft>
              <a:buNone/>
            </a:pPr>
            <a:r>
              <a:rPr lang="en-GB" sz="2400" dirty="0"/>
              <a:t>a. Sustainably produced - investment to reduce footprint</a:t>
            </a:r>
            <a:endParaRPr sz="2400" dirty="0"/>
          </a:p>
          <a:p>
            <a:pPr marL="457200" lvl="0" indent="0" algn="l" rtl="0">
              <a:spcBef>
                <a:spcPts val="0"/>
              </a:spcBef>
              <a:spcAft>
                <a:spcPts val="0"/>
              </a:spcAft>
              <a:buNone/>
            </a:pPr>
            <a:r>
              <a:rPr lang="en-GB" sz="2400" dirty="0"/>
              <a:t>b. 100% grass fed</a:t>
            </a:r>
            <a:endParaRPr sz="2400" dirty="0"/>
          </a:p>
          <a:p>
            <a:pPr marL="457200" lvl="0" indent="0" algn="l" rtl="0">
              <a:spcBef>
                <a:spcPts val="0"/>
              </a:spcBef>
              <a:spcAft>
                <a:spcPts val="0"/>
              </a:spcAft>
              <a:buNone/>
            </a:pPr>
            <a:r>
              <a:rPr lang="en-GB" sz="2400" dirty="0"/>
              <a:t>c. Halal certified</a:t>
            </a:r>
            <a:endParaRPr sz="2400" dirty="0"/>
          </a:p>
          <a:p>
            <a:pPr marL="457200" lvl="0" indent="0" algn="l" rtl="0">
              <a:spcBef>
                <a:spcPts val="0"/>
              </a:spcBef>
              <a:spcAft>
                <a:spcPts val="0"/>
              </a:spcAft>
              <a:buNone/>
            </a:pPr>
            <a:endParaRPr sz="2400" dirty="0"/>
          </a:p>
          <a:p>
            <a:pPr marL="457200" lvl="0" indent="-381000" algn="l" rtl="0">
              <a:spcBef>
                <a:spcPts val="1600"/>
              </a:spcBef>
              <a:spcAft>
                <a:spcPts val="0"/>
              </a:spcAft>
              <a:buSzPts val="2400"/>
              <a:buChar char="-"/>
            </a:pPr>
            <a:endParaRPr sz="2400" dirty="0"/>
          </a:p>
        </p:txBody>
      </p:sp>
      <p:pic>
        <p:nvPicPr>
          <p:cNvPr id="4" name="Picture 3">
            <a:extLst>
              <a:ext uri="{FF2B5EF4-FFF2-40B4-BE49-F238E27FC236}">
                <a16:creationId xmlns:a16="http://schemas.microsoft.com/office/drawing/2014/main" id="{8C1E7D5C-6B11-4268-958D-CAE633A92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5940" y="2129614"/>
            <a:ext cx="1905063" cy="1123137"/>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sp>
        <p:nvSpPr>
          <p:cNvPr id="821" name="Google Shape;821;p12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Greenlea Clips</a:t>
            </a:r>
            <a:endParaRPr b="1"/>
          </a:p>
        </p:txBody>
      </p:sp>
      <p:sp>
        <p:nvSpPr>
          <p:cNvPr id="822" name="Google Shape;822;p1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2017</a:t>
            </a:r>
            <a:endParaRPr/>
          </a:p>
        </p:txBody>
      </p:sp>
      <p:pic>
        <p:nvPicPr>
          <p:cNvPr id="823" name="Google Shape;823;p126" descr="A chilled meat export trial to China is underway at Greenlea Meats" title="Greenlea Meats">
            <a:hlinkClick r:id="rId3"/>
          </p:cNvPr>
          <p:cNvPicPr preferRelativeResize="0"/>
          <p:nvPr/>
        </p:nvPicPr>
        <p:blipFill>
          <a:blip r:embed="rId4">
            <a:alphaModFix/>
          </a:blip>
          <a:stretch>
            <a:fillRect/>
          </a:stretch>
        </p:blipFill>
        <p:spPr>
          <a:xfrm>
            <a:off x="2286000" y="1146175"/>
            <a:ext cx="4572000" cy="342900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12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Greenlea Community Involvement</a:t>
            </a:r>
            <a:endParaRPr b="1"/>
          </a:p>
        </p:txBody>
      </p:sp>
      <p:sp>
        <p:nvSpPr>
          <p:cNvPr id="829" name="Google Shape;829;p1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Like Gallaghers, Greenlea also gives back substantially to the community</a:t>
            </a:r>
            <a:endParaRPr sz="2400"/>
          </a:p>
          <a:p>
            <a:pPr marL="457200" lvl="0" indent="-381000" algn="l" rtl="0">
              <a:spcBef>
                <a:spcPts val="0"/>
              </a:spcBef>
              <a:spcAft>
                <a:spcPts val="0"/>
              </a:spcAft>
              <a:buSzPts val="2400"/>
              <a:buChar char="-"/>
            </a:pPr>
            <a:r>
              <a:rPr lang="en-GB" sz="2400"/>
              <a:t>Greenlea funds the:</a:t>
            </a:r>
            <a:endParaRPr sz="2400"/>
          </a:p>
          <a:p>
            <a:pPr marL="457200" lvl="0" indent="-381000" algn="l" rtl="0">
              <a:spcBef>
                <a:spcPts val="0"/>
              </a:spcBef>
              <a:spcAft>
                <a:spcPts val="0"/>
              </a:spcAft>
              <a:buSzPts val="2400"/>
              <a:buAutoNum type="alphaLcPeriod"/>
            </a:pPr>
            <a:r>
              <a:rPr lang="en-GB" sz="2400"/>
              <a:t>Greenlea Rescue Helicopter</a:t>
            </a:r>
            <a:endParaRPr sz="2400"/>
          </a:p>
          <a:p>
            <a:pPr marL="457200" lvl="0" indent="-381000" algn="l" rtl="0">
              <a:spcBef>
                <a:spcPts val="0"/>
              </a:spcBef>
              <a:spcAft>
                <a:spcPts val="0"/>
              </a:spcAft>
              <a:buSzPts val="2400"/>
              <a:buAutoNum type="alphaLcPeriod"/>
            </a:pPr>
            <a:r>
              <a:rPr lang="en-GB" sz="2400"/>
              <a:t>St Paul’s Agribusiness program</a:t>
            </a:r>
            <a:endParaRPr sz="2400"/>
          </a:p>
          <a:p>
            <a:pPr marL="457200" lvl="0" indent="-381000" algn="l" rtl="0">
              <a:spcBef>
                <a:spcPts val="0"/>
              </a:spcBef>
              <a:spcAft>
                <a:spcPts val="0"/>
              </a:spcAft>
              <a:buSzPts val="2400"/>
              <a:buAutoNum type="alphaLcPeriod"/>
            </a:pPr>
            <a:r>
              <a:rPr lang="en-GB" sz="2400"/>
              <a:t>Various educational scholarships		</a:t>
            </a:r>
            <a:endParaRPr sz="2400"/>
          </a:p>
        </p:txBody>
      </p:sp>
      <p:pic>
        <p:nvPicPr>
          <p:cNvPr id="830" name="Google Shape;830;p127"/>
          <p:cNvPicPr preferRelativeResize="0"/>
          <p:nvPr/>
        </p:nvPicPr>
        <p:blipFill>
          <a:blip r:embed="rId3">
            <a:alphaModFix/>
          </a:blip>
          <a:stretch>
            <a:fillRect/>
          </a:stretch>
        </p:blipFill>
        <p:spPr>
          <a:xfrm>
            <a:off x="5957413" y="2933888"/>
            <a:ext cx="2619375" cy="1743075"/>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128"/>
          <p:cNvSpPr txBox="1">
            <a:spLocks noGrp="1"/>
          </p:cNvSpPr>
          <p:nvPr>
            <p:ph type="title"/>
          </p:nvPr>
        </p:nvSpPr>
        <p:spPr>
          <a:xfrm>
            <a:off x="311700" y="1888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Pamu</a:t>
            </a:r>
            <a:endParaRPr b="1"/>
          </a:p>
        </p:txBody>
      </p:sp>
      <p:sp>
        <p:nvSpPr>
          <p:cNvPr id="836" name="Google Shape;836;p128"/>
          <p:cNvSpPr txBox="1">
            <a:spLocks noGrp="1"/>
          </p:cNvSpPr>
          <p:nvPr>
            <p:ph type="body" idx="1"/>
          </p:nvPr>
        </p:nvSpPr>
        <p:spPr>
          <a:xfrm>
            <a:off x="311700" y="761500"/>
            <a:ext cx="8520600" cy="4125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Business started in 1886 - 144 farms covering 1m ha</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Owned by NZ Government - SOE - State Owned Enterprise</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A commitment to guardianship, conservation and sustainability  known as kaitiakitanga</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Free range farming, no imported ingredients like palm kernel expeller (PKE), synthetic                                           or artificial feed, GMO or antibiotics								</a:t>
            </a:r>
            <a:endParaRPr sz="2400">
              <a:solidFill>
                <a:srgbClr val="000000"/>
              </a:solidFill>
            </a:endParaRPr>
          </a:p>
          <a:p>
            <a:pPr marL="457200" lvl="0" indent="0" algn="l" rtl="0">
              <a:spcBef>
                <a:spcPts val="1600"/>
              </a:spcBef>
              <a:spcAft>
                <a:spcPts val="1600"/>
              </a:spcAft>
              <a:buNone/>
            </a:pPr>
            <a:endParaRPr/>
          </a:p>
        </p:txBody>
      </p:sp>
      <p:pic>
        <p:nvPicPr>
          <p:cNvPr id="837" name="Google Shape;837;p128"/>
          <p:cNvPicPr preferRelativeResize="0"/>
          <p:nvPr/>
        </p:nvPicPr>
        <p:blipFill>
          <a:blip r:embed="rId3">
            <a:alphaModFix/>
          </a:blip>
          <a:stretch>
            <a:fillRect/>
          </a:stretch>
        </p:blipFill>
        <p:spPr>
          <a:xfrm>
            <a:off x="5895300" y="3286600"/>
            <a:ext cx="2857500" cy="1600200"/>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sp>
        <p:nvSpPr>
          <p:cNvPr id="842" name="Google Shape;842;p129"/>
          <p:cNvSpPr txBox="1">
            <a:spLocks noGrp="1"/>
          </p:cNvSpPr>
          <p:nvPr>
            <p:ph type="title"/>
          </p:nvPr>
        </p:nvSpPr>
        <p:spPr>
          <a:xfrm>
            <a:off x="311700" y="2077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Pamu Clips</a:t>
            </a:r>
            <a:endParaRPr b="1"/>
          </a:p>
        </p:txBody>
      </p:sp>
      <p:sp>
        <p:nvSpPr>
          <p:cNvPr id="843" name="Google Shape;843;p129"/>
          <p:cNvSpPr txBox="1">
            <a:spLocks noGrp="1"/>
          </p:cNvSpPr>
          <p:nvPr>
            <p:ph type="body" idx="1"/>
          </p:nvPr>
        </p:nvSpPr>
        <p:spPr>
          <a:xfrm>
            <a:off x="311700" y="780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844" name="Google Shape;844;p129" descr="Description" title="Pamu   our story since 1886">
            <a:hlinkClick r:id="rId3"/>
          </p:cNvPr>
          <p:cNvPicPr preferRelativeResize="0"/>
          <p:nvPr/>
        </p:nvPicPr>
        <p:blipFill>
          <a:blip r:embed="rId4">
            <a:alphaModFix/>
          </a:blip>
          <a:stretch>
            <a:fillRect/>
          </a:stretch>
        </p:blipFill>
        <p:spPr>
          <a:xfrm>
            <a:off x="1849450" y="1094475"/>
            <a:ext cx="4572000" cy="3429000"/>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13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Pamu Clips</a:t>
            </a:r>
            <a:endParaRPr b="1"/>
          </a:p>
        </p:txBody>
      </p:sp>
      <p:sp>
        <p:nvSpPr>
          <p:cNvPr id="850" name="Google Shape;850;p1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851" name="Google Shape;851;p130" descr="Description" title="Pamu Farms of NZ French subtitles">
            <a:hlinkClick r:id="rId3"/>
          </p:cNvPr>
          <p:cNvPicPr preferRelativeResize="0"/>
          <p:nvPr/>
        </p:nvPicPr>
        <p:blipFill>
          <a:blip r:embed="rId4">
            <a:alphaModFix/>
          </a:blip>
          <a:stretch>
            <a:fillRect/>
          </a:stretch>
        </p:blipFill>
        <p:spPr>
          <a:xfrm>
            <a:off x="1802025" y="1152475"/>
            <a:ext cx="4572000" cy="3429000"/>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131"/>
          <p:cNvSpPr txBox="1">
            <a:spLocks noGrp="1"/>
          </p:cNvSpPr>
          <p:nvPr>
            <p:ph type="title"/>
          </p:nvPr>
        </p:nvSpPr>
        <p:spPr>
          <a:xfrm>
            <a:off x="311700" y="179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Ports of Tauranga</a:t>
            </a:r>
            <a:endParaRPr b="1"/>
          </a:p>
        </p:txBody>
      </p:sp>
      <p:sp>
        <p:nvSpPr>
          <p:cNvPr id="857" name="Google Shape;857;p131"/>
          <p:cNvSpPr txBox="1">
            <a:spLocks noGrp="1"/>
          </p:cNvSpPr>
          <p:nvPr>
            <p:ph type="body" idx="1"/>
          </p:nvPr>
        </p:nvSpPr>
        <p:spPr>
          <a:xfrm>
            <a:off x="311700" y="752000"/>
            <a:ext cx="8520600" cy="3916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dirty="0">
                <a:solidFill>
                  <a:srgbClr val="000000"/>
                </a:solidFill>
              </a:rPr>
              <a:t>Largest port in the NZ both in terms of total cargo volume, and in terms of container throughput </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Port of Tauranga employs 229 permanent staff and approximately 20 casual staff</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2019 Annual revenue increases 10.4% to $313.3 million</a:t>
            </a:r>
            <a:endParaRPr sz="2400" dirty="0">
              <a:solidFill>
                <a:srgbClr val="000000"/>
              </a:solidFill>
            </a:endParaRPr>
          </a:p>
          <a:p>
            <a:pPr marL="457200" lvl="0" indent="-381000" algn="l" rtl="0">
              <a:spcBef>
                <a:spcPts val="0"/>
              </a:spcBef>
              <a:spcAft>
                <a:spcPts val="0"/>
              </a:spcAft>
              <a:buClr>
                <a:srgbClr val="000000"/>
              </a:buClr>
              <a:buSzPts val="2400"/>
              <a:buChar char="-"/>
            </a:pPr>
            <a:r>
              <a:rPr lang="en-GB" sz="2400" dirty="0">
                <a:solidFill>
                  <a:srgbClr val="000000"/>
                </a:solidFill>
              </a:rPr>
              <a:t>Trading on the</a:t>
            </a:r>
            <a:r>
              <a:rPr lang="en-GB" sz="2400" dirty="0">
                <a:solidFill>
                  <a:srgbClr val="000000"/>
                </a:solidFill>
                <a:uFill>
                  <a:noFill/>
                </a:uFill>
                <a:hlinkClick r:id="rId3"/>
              </a:rPr>
              <a:t> NZX</a:t>
            </a:r>
            <a:r>
              <a:rPr lang="en-GB" sz="2400" dirty="0">
                <a:solidFill>
                  <a:srgbClr val="000000"/>
                </a:solidFill>
              </a:rPr>
              <a:t> as one of the 50 largest listed companies of New Zealand</a:t>
            </a:r>
            <a:endParaRPr sz="2400" dirty="0">
              <a:solidFill>
                <a:srgbClr val="000000"/>
              </a:solidFill>
            </a:endParaRPr>
          </a:p>
        </p:txBody>
      </p:sp>
      <p:pic>
        <p:nvPicPr>
          <p:cNvPr id="858" name="Google Shape;858;p131"/>
          <p:cNvPicPr preferRelativeResize="0"/>
          <p:nvPr/>
        </p:nvPicPr>
        <p:blipFill>
          <a:blip r:embed="rId4">
            <a:alphaModFix/>
          </a:blip>
          <a:stretch>
            <a:fillRect/>
          </a:stretch>
        </p:blipFill>
        <p:spPr>
          <a:xfrm>
            <a:off x="6212925" y="3463199"/>
            <a:ext cx="2619375" cy="1574400"/>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13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Ports of Tauranga Clips</a:t>
            </a:r>
            <a:endParaRPr b="1"/>
          </a:p>
        </p:txBody>
      </p:sp>
      <p:sp>
        <p:nvSpPr>
          <p:cNvPr id="864" name="Google Shape;864;p1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865" name="Google Shape;865;p132" descr="Corporate Promotional Video" title="Port of Tauranga">
            <a:hlinkClick r:id="rId3"/>
          </p:cNvPr>
          <p:cNvPicPr preferRelativeResize="0"/>
          <p:nvPr/>
        </p:nvPicPr>
        <p:blipFill>
          <a:blip r:embed="rId4">
            <a:alphaModFix/>
          </a:blip>
          <a:stretch>
            <a:fillRect/>
          </a:stretch>
        </p:blipFill>
        <p:spPr>
          <a:xfrm>
            <a:off x="1337000" y="1227350"/>
            <a:ext cx="4572000" cy="3429000"/>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869"/>
        <p:cNvGrpSpPr/>
        <p:nvPr/>
      </p:nvGrpSpPr>
      <p:grpSpPr>
        <a:xfrm>
          <a:off x="0" y="0"/>
          <a:ext cx="0" cy="0"/>
          <a:chOff x="0" y="0"/>
          <a:chExt cx="0" cy="0"/>
        </a:xfrm>
      </p:grpSpPr>
      <p:sp>
        <p:nvSpPr>
          <p:cNvPr id="870" name="Google Shape;870;p133"/>
          <p:cNvSpPr txBox="1">
            <a:spLocks noGrp="1"/>
          </p:cNvSpPr>
          <p:nvPr>
            <p:ph type="title"/>
          </p:nvPr>
        </p:nvSpPr>
        <p:spPr>
          <a:xfrm>
            <a:off x="311700" y="1698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Kiwi Quinoa</a:t>
            </a:r>
            <a:endParaRPr b="1"/>
          </a:p>
        </p:txBody>
      </p:sp>
      <p:sp>
        <p:nvSpPr>
          <p:cNvPr id="871" name="Google Shape;871;p133"/>
          <p:cNvSpPr txBox="1">
            <a:spLocks noGrp="1"/>
          </p:cNvSpPr>
          <p:nvPr>
            <p:ph type="body" idx="1"/>
          </p:nvPr>
        </p:nvSpPr>
        <p:spPr>
          <a:xfrm>
            <a:off x="311700" y="742525"/>
            <a:ext cx="8520600" cy="3826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The first commercially ready quinoa crop harvested in NZ – in February 2016.</a:t>
            </a:r>
            <a:endParaRPr sz="2400"/>
          </a:p>
          <a:p>
            <a:pPr marL="457200" lvl="0" indent="-381000" algn="l" rtl="0">
              <a:spcBef>
                <a:spcPts val="0"/>
              </a:spcBef>
              <a:spcAft>
                <a:spcPts val="0"/>
              </a:spcAft>
              <a:buSzPts val="2400"/>
              <a:buChar char="-"/>
            </a:pPr>
            <a:r>
              <a:rPr lang="en-GB" sz="2400"/>
              <a:t>Owners had the idea to grow quinoa in NZ after travelling through South America and noting the quinoa-growing regions of Peru bore quite a resemblance to home</a:t>
            </a:r>
            <a:endParaRPr sz="2400"/>
          </a:p>
          <a:p>
            <a:pPr marL="457200" lvl="0" indent="0" algn="l" rtl="0">
              <a:spcBef>
                <a:spcPts val="1600"/>
              </a:spcBef>
              <a:spcAft>
                <a:spcPts val="1600"/>
              </a:spcAft>
              <a:buNone/>
            </a:pPr>
            <a:endParaRPr sz="2400"/>
          </a:p>
        </p:txBody>
      </p:sp>
      <p:pic>
        <p:nvPicPr>
          <p:cNvPr id="872" name="Google Shape;872;p133"/>
          <p:cNvPicPr preferRelativeResize="0"/>
          <p:nvPr/>
        </p:nvPicPr>
        <p:blipFill>
          <a:blip r:embed="rId3">
            <a:alphaModFix/>
          </a:blip>
          <a:stretch>
            <a:fillRect/>
          </a:stretch>
        </p:blipFill>
        <p:spPr>
          <a:xfrm>
            <a:off x="5586663" y="3228488"/>
            <a:ext cx="2981325" cy="1533525"/>
          </a:xfrm>
          <a:prstGeom prst="rect">
            <a:avLst/>
          </a:prstGeom>
          <a:noFill/>
          <a:ln>
            <a:noFill/>
          </a:ln>
        </p:spPr>
      </p:pic>
      <p:pic>
        <p:nvPicPr>
          <p:cNvPr id="873" name="Google Shape;873;p133"/>
          <p:cNvPicPr preferRelativeResize="0"/>
          <p:nvPr/>
        </p:nvPicPr>
        <p:blipFill>
          <a:blip r:embed="rId4">
            <a:alphaModFix/>
          </a:blip>
          <a:stretch>
            <a:fillRect/>
          </a:stretch>
        </p:blipFill>
        <p:spPr>
          <a:xfrm>
            <a:off x="1052650" y="3150625"/>
            <a:ext cx="2268800" cy="1461225"/>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877"/>
        <p:cNvGrpSpPr/>
        <p:nvPr/>
      </p:nvGrpSpPr>
      <p:grpSpPr>
        <a:xfrm>
          <a:off x="0" y="0"/>
          <a:ext cx="0" cy="0"/>
          <a:chOff x="0" y="0"/>
          <a:chExt cx="0" cy="0"/>
        </a:xfrm>
      </p:grpSpPr>
      <p:sp>
        <p:nvSpPr>
          <p:cNvPr id="878" name="Google Shape;878;p13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Kiwi Quinoa Clip</a:t>
            </a:r>
            <a:endParaRPr b="1"/>
          </a:p>
        </p:txBody>
      </p:sp>
      <p:sp>
        <p:nvSpPr>
          <p:cNvPr id="879" name="Google Shape;879;p1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880" name="Google Shape;880;p134" descr="Planting a Seed: A couple growing the new super-food, quinoa, on their Taihape sheep and beef farm find demand is so great that they’ve had to lease additional land to expand the size of their crop.&#10;&#10;New Zealand viewers only: Watch more Hyundai Country Calendar episodes here:&#10;https://www.tvnz.co.nz/shows/country-calendar&#10;&#10;Subscribe: https://bit.ly/TVNZYouTubeSubscribe" title="Hyundai Country Calendar | Episode 8 | 2019 | TVNZ">
            <a:hlinkClick r:id="rId3"/>
          </p:cNvPr>
          <p:cNvPicPr preferRelativeResize="0"/>
          <p:nvPr/>
        </p:nvPicPr>
        <p:blipFill>
          <a:blip r:embed="rId4">
            <a:alphaModFix/>
          </a:blip>
          <a:stretch>
            <a:fillRect/>
          </a:stretch>
        </p:blipFill>
        <p:spPr>
          <a:xfrm>
            <a:off x="1716600" y="1208375"/>
            <a:ext cx="4572000" cy="3429000"/>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Google Shape;885;p13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Whitestone Cheese</a:t>
            </a:r>
            <a:endParaRPr b="1"/>
          </a:p>
        </p:txBody>
      </p:sp>
      <p:sp>
        <p:nvSpPr>
          <p:cNvPr id="886" name="Google Shape;886;p135"/>
          <p:cNvSpPr txBox="1">
            <a:spLocks noGrp="1"/>
          </p:cNvSpPr>
          <p:nvPr>
            <p:ph type="body" idx="1"/>
          </p:nvPr>
        </p:nvSpPr>
        <p:spPr>
          <a:xfrm>
            <a:off x="311700" y="1017725"/>
            <a:ext cx="8520600" cy="3917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Founded in 1987 as a diversification during the 1980’s rural downturn and a series of droughts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100% family owned operation in Oamaru</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now employs over 50 staff and includes a cheese deli / store and offers</a:t>
            </a:r>
            <a:r>
              <a:rPr lang="en-GB" sz="2400">
                <a:solidFill>
                  <a:srgbClr val="000000"/>
                </a:solidFill>
                <a:uFill>
                  <a:noFill/>
                </a:uFill>
                <a:hlinkClick r:id="rId3"/>
              </a:rPr>
              <a:t> guided factory tours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Award winning cheeses - 9 awards in recent Outstanding NZ Food Producer Awards    </a:t>
            </a:r>
            <a:endParaRPr sz="2400">
              <a:solidFill>
                <a:srgbClr val="000000"/>
              </a:solidFill>
            </a:endParaRPr>
          </a:p>
        </p:txBody>
      </p:sp>
      <p:pic>
        <p:nvPicPr>
          <p:cNvPr id="887" name="Google Shape;887;p135"/>
          <p:cNvPicPr preferRelativeResize="0"/>
          <p:nvPr/>
        </p:nvPicPr>
        <p:blipFill>
          <a:blip r:embed="rId4">
            <a:alphaModFix/>
          </a:blip>
          <a:stretch>
            <a:fillRect/>
          </a:stretch>
        </p:blipFill>
        <p:spPr>
          <a:xfrm>
            <a:off x="6085675" y="275200"/>
            <a:ext cx="2552700" cy="914325"/>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2" name="Google Shape;892;p136"/>
          <p:cNvSpPr txBox="1">
            <a:spLocks noGrp="1"/>
          </p:cNvSpPr>
          <p:nvPr>
            <p:ph type="title"/>
          </p:nvPr>
        </p:nvSpPr>
        <p:spPr>
          <a:xfrm>
            <a:off x="311700" y="1413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Whitestone Cheese Clips</a:t>
            </a:r>
            <a:endParaRPr b="1"/>
          </a:p>
        </p:txBody>
      </p:sp>
      <p:sp>
        <p:nvSpPr>
          <p:cNvPr id="893" name="Google Shape;893;p136"/>
          <p:cNvSpPr txBox="1">
            <a:spLocks noGrp="1"/>
          </p:cNvSpPr>
          <p:nvPr>
            <p:ph type="body" idx="1"/>
          </p:nvPr>
        </p:nvSpPr>
        <p:spPr>
          <a:xfrm>
            <a:off x="311700" y="714050"/>
            <a:ext cx="8520600" cy="3854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894" name="Google Shape;894;p136" descr="Simon Berry shares how Whitestone Cheese discovered a key ingredient only previously known to be found in the Roquefort caves in the South of France. &#10;&#10;This has enabled Whitestone to create a world-first cheese called Shenley Station Blue from their North Otago production facility. &#10;&#10;Watch how Whitestone Cheese is made and learn more about the story behind how Shenley Station blue cheese based on the 45 South mould discovery.&#10;&#10;SUBSCRIBE TO MAKING IT NEW ZEALAND SERIES&#10;Subscribe to the Making It New Zealand Series that takes an in depth look at what is manufactured in New Zealand. &#10;&#10;https://www.youtube.com/channel/UCyE5Pu8wbbHTgkddV9BLXBQ?sub_confirmation=1 &#10;&#10;CONTACT&#10;Website - http://buynz.org.nz&#10;Email - rjennings@buynz.org.nz&#10;&#10;SOCIAL&#10;Instagram: https://www.instagram.com/buynzmade/ &#10;LinkedIn: http://linkedin.com/company/buynzmade&#10;Twitter: https://twitter.com/buynzmade &#10;Facebook: https://www.facebook.com/BuyNZMadeCampaign/  &#10;&#10;MAIL&#10;PO Box 1925 | Level 6 JacksonStone House,&#10;3-11 Hunter Street | Wellington | New Zealand." title="Whitestone Cheese - Making It New Zealand - EPISODE 24">
            <a:hlinkClick r:id="rId3"/>
          </p:cNvPr>
          <p:cNvPicPr preferRelativeResize="0"/>
          <p:nvPr/>
        </p:nvPicPr>
        <p:blipFill>
          <a:blip r:embed="rId4">
            <a:alphaModFix/>
          </a:blip>
          <a:stretch>
            <a:fillRect/>
          </a:stretch>
        </p:blipFill>
        <p:spPr>
          <a:xfrm>
            <a:off x="1821000" y="980600"/>
            <a:ext cx="4572000" cy="3429000"/>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13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Whitestone Cheese Products</a:t>
            </a:r>
            <a:endParaRPr b="1"/>
          </a:p>
        </p:txBody>
      </p:sp>
      <p:sp>
        <p:nvSpPr>
          <p:cNvPr id="900" name="Google Shape;900;p137"/>
          <p:cNvSpPr txBox="1">
            <a:spLocks noGrp="1"/>
          </p:cNvSpPr>
          <p:nvPr>
            <p:ph type="body" idx="1"/>
          </p:nvPr>
        </p:nvSpPr>
        <p:spPr>
          <a:xfrm>
            <a:off x="311700" y="1017725"/>
            <a:ext cx="8520600" cy="3964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901" name="Google Shape;901;p137"/>
          <p:cNvPicPr preferRelativeResize="0"/>
          <p:nvPr/>
        </p:nvPicPr>
        <p:blipFill>
          <a:blip r:embed="rId3">
            <a:alphaModFix/>
          </a:blip>
          <a:stretch>
            <a:fillRect/>
          </a:stretch>
        </p:blipFill>
        <p:spPr>
          <a:xfrm>
            <a:off x="311700" y="1082850"/>
            <a:ext cx="3038225" cy="2532775"/>
          </a:xfrm>
          <a:prstGeom prst="rect">
            <a:avLst/>
          </a:prstGeom>
          <a:noFill/>
          <a:ln>
            <a:noFill/>
          </a:ln>
        </p:spPr>
      </p:pic>
      <p:pic>
        <p:nvPicPr>
          <p:cNvPr id="902" name="Google Shape;902;p137"/>
          <p:cNvPicPr preferRelativeResize="0"/>
          <p:nvPr/>
        </p:nvPicPr>
        <p:blipFill>
          <a:blip r:embed="rId4">
            <a:alphaModFix/>
          </a:blip>
          <a:stretch>
            <a:fillRect/>
          </a:stretch>
        </p:blipFill>
        <p:spPr>
          <a:xfrm>
            <a:off x="5864725" y="2571750"/>
            <a:ext cx="2967575" cy="2457650"/>
          </a:xfrm>
          <a:prstGeom prst="rect">
            <a:avLst/>
          </a:prstGeom>
          <a:noFill/>
          <a:ln>
            <a:noFill/>
          </a:ln>
        </p:spPr>
      </p:pic>
      <p:pic>
        <p:nvPicPr>
          <p:cNvPr id="903" name="Google Shape;903;p137"/>
          <p:cNvPicPr preferRelativeResize="0"/>
          <p:nvPr/>
        </p:nvPicPr>
        <p:blipFill>
          <a:blip r:embed="rId5">
            <a:alphaModFix/>
          </a:blip>
          <a:stretch>
            <a:fillRect/>
          </a:stretch>
        </p:blipFill>
        <p:spPr>
          <a:xfrm>
            <a:off x="3349925" y="1805000"/>
            <a:ext cx="2967575" cy="2655225"/>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sp>
        <p:nvSpPr>
          <p:cNvPr id="908" name="Google Shape;908;p138"/>
          <p:cNvSpPr txBox="1">
            <a:spLocks noGrp="1"/>
          </p:cNvSpPr>
          <p:nvPr>
            <p:ph type="title"/>
          </p:nvPr>
        </p:nvSpPr>
        <p:spPr>
          <a:xfrm>
            <a:off x="311700" y="1888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Jersey Girl Organics</a:t>
            </a:r>
            <a:endParaRPr b="1"/>
          </a:p>
        </p:txBody>
      </p:sp>
      <p:sp>
        <p:nvSpPr>
          <p:cNvPr id="909" name="Google Shape;909;p138"/>
          <p:cNvSpPr txBox="1">
            <a:spLocks noGrp="1"/>
          </p:cNvSpPr>
          <p:nvPr>
            <p:ph type="body" idx="1"/>
          </p:nvPr>
        </p:nvSpPr>
        <p:spPr>
          <a:xfrm>
            <a:off x="311700" y="761500"/>
            <a:ext cx="8520600" cy="4277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5th generation family farm near Matamata</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Pedigree Jersey cows farmed organically</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Farm the Jersey cows as </a:t>
            </a:r>
            <a:r>
              <a:rPr lang="en-GB" sz="2400">
                <a:solidFill>
                  <a:schemeClr val="dk1"/>
                </a:solidFill>
              </a:rPr>
              <a:t>they produce milk with 18% more protein and 20% more calcium than other breeds</a:t>
            </a:r>
            <a:endParaRPr sz="2400">
              <a:solidFill>
                <a:schemeClr val="dk1"/>
              </a:solidFill>
            </a:endParaRPr>
          </a:p>
          <a:p>
            <a:pPr marL="457200" lvl="0" indent="-381000" algn="l" rtl="0">
              <a:spcBef>
                <a:spcPts val="0"/>
              </a:spcBef>
              <a:spcAft>
                <a:spcPts val="0"/>
              </a:spcAft>
              <a:buClr>
                <a:schemeClr val="dk1"/>
              </a:buClr>
              <a:buSzPts val="2400"/>
              <a:buChar char="-"/>
            </a:pPr>
            <a:r>
              <a:rPr lang="en-GB" sz="2400">
                <a:solidFill>
                  <a:schemeClr val="dk1"/>
                </a:solidFill>
              </a:rPr>
              <a:t>Jersey milk is high in important Omega 3 and A2 Protein</a:t>
            </a:r>
            <a:endParaRPr sz="2400">
              <a:solidFill>
                <a:schemeClr val="dk1"/>
              </a:solidFill>
            </a:endParaRPr>
          </a:p>
          <a:p>
            <a:pPr marL="457200" lvl="0" indent="-381000" algn="l" rtl="0">
              <a:spcBef>
                <a:spcPts val="0"/>
              </a:spcBef>
              <a:spcAft>
                <a:spcPts val="0"/>
              </a:spcAft>
              <a:buClr>
                <a:schemeClr val="dk1"/>
              </a:buClr>
              <a:buSzPts val="2400"/>
              <a:buChar char="-"/>
            </a:pPr>
            <a:r>
              <a:rPr lang="en-GB" sz="2400">
                <a:solidFill>
                  <a:schemeClr val="dk1"/>
                </a:solidFill>
              </a:rPr>
              <a:t>Sell milk at Farmers Markets in Auckland,                       Tauranga and Hamilton.</a:t>
            </a:r>
            <a:endParaRPr sz="2400">
              <a:solidFill>
                <a:schemeClr val="dk1"/>
              </a:solidFill>
            </a:endParaRPr>
          </a:p>
          <a:p>
            <a:pPr marL="457200" lvl="0" indent="0" algn="l" rtl="0">
              <a:spcBef>
                <a:spcPts val="1600"/>
              </a:spcBef>
              <a:spcAft>
                <a:spcPts val="1600"/>
              </a:spcAft>
              <a:buNone/>
            </a:pPr>
            <a:endParaRPr sz="2400">
              <a:solidFill>
                <a:schemeClr val="dk1"/>
              </a:solidFill>
            </a:endParaRPr>
          </a:p>
        </p:txBody>
      </p:sp>
      <p:pic>
        <p:nvPicPr>
          <p:cNvPr id="910" name="Google Shape;910;p138"/>
          <p:cNvPicPr preferRelativeResize="0"/>
          <p:nvPr/>
        </p:nvPicPr>
        <p:blipFill>
          <a:blip r:embed="rId3">
            <a:alphaModFix/>
          </a:blip>
          <a:stretch>
            <a:fillRect/>
          </a:stretch>
        </p:blipFill>
        <p:spPr>
          <a:xfrm>
            <a:off x="6598900" y="2947400"/>
            <a:ext cx="2133600" cy="2133600"/>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sp>
        <p:nvSpPr>
          <p:cNvPr id="915" name="Google Shape;915;p13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Jersey Girl Organics</a:t>
            </a:r>
            <a:endParaRPr b="1"/>
          </a:p>
        </p:txBody>
      </p:sp>
      <p:sp>
        <p:nvSpPr>
          <p:cNvPr id="916" name="Google Shape;916;p1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917" name="Google Shape;917;p139" descr="Where does the milk everyone is talking about come from and how do you get hold of it? See how the vending machines work" title="Jersey Girl Organic Milk - Origins">
            <a:hlinkClick r:id="rId3"/>
          </p:cNvPr>
          <p:cNvPicPr preferRelativeResize="0"/>
          <p:nvPr/>
        </p:nvPicPr>
        <p:blipFill>
          <a:blip r:embed="rId4">
            <a:alphaModFix/>
          </a:blip>
          <a:stretch>
            <a:fillRect/>
          </a:stretch>
        </p:blipFill>
        <p:spPr>
          <a:xfrm>
            <a:off x="2010775" y="1198875"/>
            <a:ext cx="4572000" cy="3429000"/>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Google Shape;922;p14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Jersey Girl Organics Products</a:t>
            </a:r>
            <a:endParaRPr b="1"/>
          </a:p>
        </p:txBody>
      </p:sp>
      <p:sp>
        <p:nvSpPr>
          <p:cNvPr id="923" name="Google Shape;923;p140"/>
          <p:cNvSpPr txBox="1">
            <a:spLocks noGrp="1"/>
          </p:cNvSpPr>
          <p:nvPr>
            <p:ph type="body" idx="1"/>
          </p:nvPr>
        </p:nvSpPr>
        <p:spPr>
          <a:xfrm>
            <a:off x="311700" y="1017725"/>
            <a:ext cx="8520600" cy="4002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924" name="Google Shape;924;p140"/>
          <p:cNvPicPr preferRelativeResize="0"/>
          <p:nvPr/>
        </p:nvPicPr>
        <p:blipFill>
          <a:blip r:embed="rId3">
            <a:alphaModFix/>
          </a:blip>
          <a:stretch>
            <a:fillRect/>
          </a:stretch>
        </p:blipFill>
        <p:spPr>
          <a:xfrm>
            <a:off x="4488700" y="1157750"/>
            <a:ext cx="4061650" cy="3663100"/>
          </a:xfrm>
          <a:prstGeom prst="rect">
            <a:avLst/>
          </a:prstGeom>
          <a:noFill/>
          <a:ln>
            <a:noFill/>
          </a:ln>
        </p:spPr>
      </p:pic>
      <p:pic>
        <p:nvPicPr>
          <p:cNvPr id="925" name="Google Shape;925;p140"/>
          <p:cNvPicPr preferRelativeResize="0"/>
          <p:nvPr/>
        </p:nvPicPr>
        <p:blipFill>
          <a:blip r:embed="rId4">
            <a:alphaModFix/>
          </a:blip>
          <a:stretch>
            <a:fillRect/>
          </a:stretch>
        </p:blipFill>
        <p:spPr>
          <a:xfrm>
            <a:off x="369900" y="1096850"/>
            <a:ext cx="3274200" cy="3724000"/>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Google Shape;930;p14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Te Ora Tea</a:t>
            </a:r>
            <a:endParaRPr b="1"/>
          </a:p>
        </p:txBody>
      </p:sp>
      <p:sp>
        <p:nvSpPr>
          <p:cNvPr id="931" name="Google Shape;931;p141"/>
          <p:cNvSpPr txBox="1">
            <a:spLocks noGrp="1"/>
          </p:cNvSpPr>
          <p:nvPr>
            <p:ph type="body" idx="1"/>
          </p:nvPr>
        </p:nvSpPr>
        <p:spPr>
          <a:xfrm>
            <a:off x="311700" y="1017725"/>
            <a:ext cx="8520600" cy="3983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Blended and packed in New Zealand using premium hand selected teas with native New Zealand botanicals and natural ingredients</a:t>
            </a:r>
            <a:endParaRPr sz="2400"/>
          </a:p>
          <a:p>
            <a:pPr marL="457200" lvl="0" indent="-381000" algn="l" rtl="0">
              <a:spcBef>
                <a:spcPts val="0"/>
              </a:spcBef>
              <a:spcAft>
                <a:spcPts val="0"/>
              </a:spcAft>
              <a:buSzPts val="2400"/>
              <a:buChar char="-"/>
            </a:pPr>
            <a:r>
              <a:rPr lang="en-GB" sz="2400"/>
              <a:t>Use tea leaves that are ethical and sustainable</a:t>
            </a:r>
            <a:endParaRPr sz="2400"/>
          </a:p>
          <a:p>
            <a:pPr marL="457200" lvl="0" indent="-381000" algn="l" rtl="0">
              <a:spcBef>
                <a:spcPts val="0"/>
              </a:spcBef>
              <a:spcAft>
                <a:spcPts val="0"/>
              </a:spcAft>
              <a:buSzPts val="2400"/>
              <a:buChar char="-"/>
            </a:pPr>
            <a:r>
              <a:rPr lang="en-GB" sz="2400"/>
              <a:t>Invest 1% of yearly turnover into nonprofit projects that create positive change for the environment</a:t>
            </a:r>
            <a:endParaRPr sz="2400"/>
          </a:p>
          <a:p>
            <a:pPr marL="457200" lvl="0" indent="-381000" algn="l" rtl="0">
              <a:spcBef>
                <a:spcPts val="0"/>
              </a:spcBef>
              <a:spcAft>
                <a:spcPts val="0"/>
              </a:spcAft>
              <a:buSzPts val="2400"/>
              <a:buChar char="-"/>
            </a:pPr>
            <a:r>
              <a:rPr lang="en-GB" sz="2400"/>
              <a:t>Tea blends are all carbon neutral</a:t>
            </a:r>
            <a:endParaRPr sz="2400"/>
          </a:p>
          <a:p>
            <a:pPr marL="457200" lvl="0" indent="-381000" algn="l" rtl="0">
              <a:spcBef>
                <a:spcPts val="0"/>
              </a:spcBef>
              <a:spcAft>
                <a:spcPts val="0"/>
              </a:spcAft>
              <a:buSzPts val="2400"/>
              <a:buChar char="-"/>
            </a:pPr>
            <a:r>
              <a:rPr lang="en-GB" sz="2400"/>
              <a:t>Tea bag, string and tag are all biodegradable</a:t>
            </a:r>
            <a:endParaRPr sz="2400"/>
          </a:p>
          <a:p>
            <a:pPr marL="457200" lvl="0" indent="0" algn="l" rtl="0">
              <a:spcBef>
                <a:spcPts val="1600"/>
              </a:spcBef>
              <a:spcAft>
                <a:spcPts val="1600"/>
              </a:spcAft>
              <a:buNone/>
            </a:pPr>
            <a:endParaRPr sz="240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935"/>
        <p:cNvGrpSpPr/>
        <p:nvPr/>
      </p:nvGrpSpPr>
      <p:grpSpPr>
        <a:xfrm>
          <a:off x="0" y="0"/>
          <a:ext cx="0" cy="0"/>
          <a:chOff x="0" y="0"/>
          <a:chExt cx="0" cy="0"/>
        </a:xfrm>
      </p:grpSpPr>
      <p:sp>
        <p:nvSpPr>
          <p:cNvPr id="936" name="Google Shape;936;p142"/>
          <p:cNvSpPr txBox="1">
            <a:spLocks noGrp="1"/>
          </p:cNvSpPr>
          <p:nvPr>
            <p:ph type="title"/>
          </p:nvPr>
        </p:nvSpPr>
        <p:spPr>
          <a:xfrm>
            <a:off x="311700" y="198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Te Ora Clips</a:t>
            </a:r>
            <a:endParaRPr b="1"/>
          </a:p>
        </p:txBody>
      </p:sp>
      <p:sp>
        <p:nvSpPr>
          <p:cNvPr id="937" name="Google Shape;937;p142"/>
          <p:cNvSpPr txBox="1">
            <a:spLocks noGrp="1"/>
          </p:cNvSpPr>
          <p:nvPr>
            <p:ph type="body" idx="1"/>
          </p:nvPr>
        </p:nvSpPr>
        <p:spPr>
          <a:xfrm>
            <a:off x="311700" y="771000"/>
            <a:ext cx="8520600" cy="4087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938" name="Google Shape;938;p142" descr="We're Ti Ora, a tea brand founded and grounded in New Zealand. Ti Ora means ‘tea of wellbeing’ and that’s exactly what we’re all about.&#10;&#10;Discover more: https://www.ti-ora.com/" title="Ti Ora. Welcome to New Tealand">
            <a:hlinkClick r:id="rId3"/>
          </p:cNvPr>
          <p:cNvPicPr preferRelativeResize="0"/>
          <p:nvPr/>
        </p:nvPicPr>
        <p:blipFill>
          <a:blip r:embed="rId4">
            <a:alphaModFix/>
          </a:blip>
          <a:stretch>
            <a:fillRect/>
          </a:stretch>
        </p:blipFill>
        <p:spPr>
          <a:xfrm>
            <a:off x="1422425" y="1037550"/>
            <a:ext cx="4572000" cy="3429000"/>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p143"/>
          <p:cNvSpPr txBox="1">
            <a:spLocks noGrp="1"/>
          </p:cNvSpPr>
          <p:nvPr>
            <p:ph type="title"/>
          </p:nvPr>
        </p:nvSpPr>
        <p:spPr>
          <a:xfrm>
            <a:off x="311700" y="2267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Moana New Zealand</a:t>
            </a:r>
            <a:endParaRPr b="1"/>
          </a:p>
        </p:txBody>
      </p:sp>
      <p:sp>
        <p:nvSpPr>
          <p:cNvPr id="944" name="Google Shape;944;p143"/>
          <p:cNvSpPr txBox="1">
            <a:spLocks noGrp="1"/>
          </p:cNvSpPr>
          <p:nvPr>
            <p:ph type="body" idx="1"/>
          </p:nvPr>
        </p:nvSpPr>
        <p:spPr>
          <a:xfrm>
            <a:off x="311700" y="799450"/>
            <a:ext cx="8520600" cy="3769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Premium seafood from the pristine waters of Aotearoa New Zealand</a:t>
            </a:r>
            <a:endParaRPr sz="2400"/>
          </a:p>
          <a:p>
            <a:pPr marL="457200" lvl="0" indent="-381000" algn="l" rtl="0">
              <a:spcBef>
                <a:spcPts val="0"/>
              </a:spcBef>
              <a:spcAft>
                <a:spcPts val="0"/>
              </a:spcAft>
              <a:buSzPts val="2400"/>
              <a:buChar char="-"/>
            </a:pPr>
            <a:r>
              <a:rPr lang="en-GB" sz="2400"/>
              <a:t>largest Māori–owned fisheries company in New Zealand</a:t>
            </a:r>
            <a:endParaRPr sz="2400"/>
          </a:p>
          <a:p>
            <a:pPr marL="457200" lvl="0" indent="-381000" algn="l" rtl="0">
              <a:spcBef>
                <a:spcPts val="0"/>
              </a:spcBef>
              <a:spcAft>
                <a:spcPts val="0"/>
              </a:spcAft>
              <a:buSzPts val="2400"/>
              <a:buChar char="-"/>
            </a:pPr>
            <a:r>
              <a:rPr lang="en-GB" sz="2400"/>
              <a:t> Fish blue abalone, wild abalone, fin fish, lobster and    oysters</a:t>
            </a:r>
            <a:endParaRPr sz="2400"/>
          </a:p>
          <a:p>
            <a:pPr marL="457200" lvl="0" indent="-381000" algn="l" rtl="0">
              <a:spcBef>
                <a:spcPts val="0"/>
              </a:spcBef>
              <a:spcAft>
                <a:spcPts val="0"/>
              </a:spcAft>
              <a:buSzPts val="2400"/>
              <a:buChar char="-"/>
            </a:pPr>
            <a:r>
              <a:rPr lang="en-GB" sz="2400"/>
              <a:t>Seafood supplier to My Food Bag</a:t>
            </a:r>
            <a:endParaRPr sz="2400"/>
          </a:p>
          <a:p>
            <a:pPr marL="457200" lvl="0" indent="-381000" algn="l" rtl="0">
              <a:spcBef>
                <a:spcPts val="0"/>
              </a:spcBef>
              <a:spcAft>
                <a:spcPts val="0"/>
              </a:spcAft>
              <a:buSzPts val="2400"/>
              <a:buChar char="-"/>
            </a:pPr>
            <a:r>
              <a:rPr lang="en-GB" sz="2400"/>
              <a:t>Work to ensure the sustainability of our fisheries for future generations</a:t>
            </a:r>
            <a:endParaRPr sz="240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948"/>
        <p:cNvGrpSpPr/>
        <p:nvPr/>
      </p:nvGrpSpPr>
      <p:grpSpPr>
        <a:xfrm>
          <a:off x="0" y="0"/>
          <a:ext cx="0" cy="0"/>
          <a:chOff x="0" y="0"/>
          <a:chExt cx="0" cy="0"/>
        </a:xfrm>
      </p:grpSpPr>
      <p:sp>
        <p:nvSpPr>
          <p:cNvPr id="949" name="Google Shape;949;p14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Moana NZ Clips</a:t>
            </a:r>
            <a:endParaRPr b="1"/>
          </a:p>
        </p:txBody>
      </p:sp>
      <p:sp>
        <p:nvSpPr>
          <p:cNvPr id="950" name="Google Shape;950;p1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951" name="Google Shape;951;p144" descr="Bringing you New Zealand's most sought after species of blue abalone, wild abalone, fin fish, lobster and oyster.  Seafood as good as it can be, brought to market with a lightness of touch that preserves and protects its pure taste and rare magic.  Like you were there and caught it yourself." title="Our Story - Moana New Zealand">
            <a:hlinkClick r:id="rId3"/>
          </p:cNvPr>
          <p:cNvPicPr preferRelativeResize="0"/>
          <p:nvPr/>
        </p:nvPicPr>
        <p:blipFill>
          <a:blip r:embed="rId4">
            <a:alphaModFix/>
          </a:blip>
          <a:stretch>
            <a:fillRect/>
          </a:stretch>
        </p:blipFill>
        <p:spPr>
          <a:xfrm>
            <a:off x="1925375" y="1146175"/>
            <a:ext cx="4572000" cy="3429000"/>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955"/>
        <p:cNvGrpSpPr/>
        <p:nvPr/>
      </p:nvGrpSpPr>
      <p:grpSpPr>
        <a:xfrm>
          <a:off x="0" y="0"/>
          <a:ext cx="0" cy="0"/>
          <a:chOff x="0" y="0"/>
          <a:chExt cx="0" cy="0"/>
        </a:xfrm>
      </p:grpSpPr>
      <p:sp>
        <p:nvSpPr>
          <p:cNvPr id="956" name="Google Shape;956;p14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Moana NZ Clips - Sustainability</a:t>
            </a:r>
            <a:endParaRPr b="1"/>
          </a:p>
        </p:txBody>
      </p:sp>
      <p:sp>
        <p:nvSpPr>
          <p:cNvPr id="957" name="Google Shape;957;p14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958" name="Google Shape;958;p145" descr="We're here so people will always be able to share in the true taste and rare magic of New Zealand's best seafood.&#10;&#10;Ta mātau pūtake - he hononga; kia taea te rongo o te reka, te manahau o ngā kai moana o Aotearoa.&#10;&#10;Moana New Zealand is the largest Māori owned seafood company and the second largest seafood company in terms of quota volume and value in New Zealand. &#10;&#10;We take a uniquely long-term view in everything we do. Our sustainability journey is designed to ensure we go above and beyond what is required of us by law, and ensures we all understand and apply our beliefs and values on a daily basis, both at sea or on land. We all have our part to play. &#10;&#10;For more information, visit moana.co.nz" title="Sustainability - Moana New Zealand">
            <a:hlinkClick r:id="rId3"/>
          </p:cNvPr>
          <p:cNvPicPr preferRelativeResize="0"/>
          <p:nvPr/>
        </p:nvPicPr>
        <p:blipFill>
          <a:blip r:embed="rId4">
            <a:alphaModFix/>
          </a:blip>
          <a:stretch>
            <a:fillRect/>
          </a:stretch>
        </p:blipFill>
        <p:spPr>
          <a:xfrm>
            <a:off x="1735600" y="1265325"/>
            <a:ext cx="4572000" cy="3429000"/>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p14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Raglan Coconut Yoghurt</a:t>
            </a:r>
            <a:endParaRPr b="1"/>
          </a:p>
        </p:txBody>
      </p:sp>
      <p:sp>
        <p:nvSpPr>
          <p:cNvPr id="964" name="Google Shape;964;p146"/>
          <p:cNvSpPr txBox="1">
            <a:spLocks noGrp="1"/>
          </p:cNvSpPr>
          <p:nvPr>
            <p:ph type="body" idx="1"/>
          </p:nvPr>
        </p:nvSpPr>
        <p:spPr>
          <a:xfrm>
            <a:off x="311700" y="1017725"/>
            <a:ext cx="8520600" cy="3925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Branding “joy in a jar”</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Owner dairy free due to allergies - decided to make own </a:t>
            </a:r>
            <a:r>
              <a:rPr lang="en-GB" sz="950">
                <a:solidFill>
                  <a:srgbClr val="000000"/>
                </a:solidFill>
                <a:latin typeface="Times New Roman"/>
                <a:ea typeface="Times New Roman"/>
                <a:cs typeface="Times New Roman"/>
                <a:sym typeface="Times New Roman"/>
              </a:rPr>
              <a:t> </a:t>
            </a:r>
            <a:r>
              <a:rPr lang="en-GB" sz="2400">
                <a:solidFill>
                  <a:srgbClr val="000000"/>
                </a:solidFill>
              </a:rPr>
              <a:t>probiotic coconut yoghurt - suitable for vegans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Now  stocked in 500 stores and 80 cafes around New Zealand</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Exported to Australia,Singapore and Rarotonga</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Flavours include : Greek, (mango &amp; turmeric, blackcurrant &amp; vanilla, strawberry &amp; acai, banana &amp; chai and vanilla bean.</a:t>
            </a:r>
            <a:endParaRPr sz="2400">
              <a:solidFill>
                <a:srgbClr val="000000"/>
              </a:solidFill>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69" name="Google Shape;969;p14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Raglan Coconut Yoghurt Clip</a:t>
            </a:r>
            <a:endParaRPr/>
          </a:p>
        </p:txBody>
      </p:sp>
      <p:sp>
        <p:nvSpPr>
          <p:cNvPr id="970" name="Google Shape;970;p14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971" name="Google Shape;971;p147" descr="Known to kiwis as Mr &amp; Mrs Coconut, Raglan residents Seb and Tesh &quot;accidentally&quot; created one of the coolest allergy-friendly businesses around, so I had a chat to Tesh at The Food about how they got started.&#10;&#10;Website: http://www.oliviaroundtown.com&#10;Instagram: @oliviaroundtown&#10;Twitter: @OliviaRound&#10;Periscope: @OliviaRoundTown" title="The story behind Raglan Coconut Yoghurt | OliviaRoundTown">
            <a:hlinkClick r:id="rId3"/>
          </p:cNvPr>
          <p:cNvPicPr preferRelativeResize="0"/>
          <p:nvPr/>
        </p:nvPicPr>
        <p:blipFill>
          <a:blip r:embed="rId4">
            <a:alphaModFix/>
          </a:blip>
          <a:stretch>
            <a:fillRect/>
          </a:stretch>
        </p:blipFill>
        <p:spPr>
          <a:xfrm>
            <a:off x="1621725" y="1284300"/>
            <a:ext cx="4572000" cy="3429000"/>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975"/>
        <p:cNvGrpSpPr/>
        <p:nvPr/>
      </p:nvGrpSpPr>
      <p:grpSpPr>
        <a:xfrm>
          <a:off x="0" y="0"/>
          <a:ext cx="0" cy="0"/>
          <a:chOff x="0" y="0"/>
          <a:chExt cx="0" cy="0"/>
        </a:xfrm>
      </p:grpSpPr>
      <p:sp>
        <p:nvSpPr>
          <p:cNvPr id="976" name="Google Shape;976;p14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Raglan Coconut Yoghurt Products</a:t>
            </a:r>
            <a:endParaRPr b="1"/>
          </a:p>
        </p:txBody>
      </p:sp>
      <p:sp>
        <p:nvSpPr>
          <p:cNvPr id="977" name="Google Shape;977;p148"/>
          <p:cNvSpPr txBox="1">
            <a:spLocks noGrp="1"/>
          </p:cNvSpPr>
          <p:nvPr>
            <p:ph type="body" idx="1"/>
          </p:nvPr>
        </p:nvSpPr>
        <p:spPr>
          <a:xfrm>
            <a:off x="311700" y="1017725"/>
            <a:ext cx="8520600" cy="3938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dirty="0"/>
          </a:p>
        </p:txBody>
      </p:sp>
      <p:pic>
        <p:nvPicPr>
          <p:cNvPr id="978" name="Google Shape;978;p148"/>
          <p:cNvPicPr preferRelativeResize="0"/>
          <p:nvPr/>
        </p:nvPicPr>
        <p:blipFill>
          <a:blip r:embed="rId3">
            <a:alphaModFix/>
          </a:blip>
          <a:stretch>
            <a:fillRect/>
          </a:stretch>
        </p:blipFill>
        <p:spPr>
          <a:xfrm>
            <a:off x="369350" y="1092700"/>
            <a:ext cx="3863125" cy="3680700"/>
          </a:xfrm>
          <a:prstGeom prst="rect">
            <a:avLst/>
          </a:prstGeom>
          <a:noFill/>
          <a:ln>
            <a:noFill/>
          </a:ln>
        </p:spPr>
      </p:pic>
      <p:pic>
        <p:nvPicPr>
          <p:cNvPr id="979" name="Google Shape;979;p148"/>
          <p:cNvPicPr preferRelativeResize="0"/>
          <p:nvPr/>
        </p:nvPicPr>
        <p:blipFill>
          <a:blip r:embed="rId4">
            <a:alphaModFix/>
          </a:blip>
          <a:stretch>
            <a:fillRect/>
          </a:stretch>
        </p:blipFill>
        <p:spPr>
          <a:xfrm>
            <a:off x="4962890" y="1654296"/>
            <a:ext cx="3075302" cy="2369471"/>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983"/>
        <p:cNvGrpSpPr/>
        <p:nvPr/>
      </p:nvGrpSpPr>
      <p:grpSpPr>
        <a:xfrm>
          <a:off x="0" y="0"/>
          <a:ext cx="0" cy="0"/>
          <a:chOff x="0" y="0"/>
          <a:chExt cx="0" cy="0"/>
        </a:xfrm>
      </p:grpSpPr>
      <p:sp>
        <p:nvSpPr>
          <p:cNvPr id="984" name="Google Shape;984;p149"/>
          <p:cNvSpPr txBox="1">
            <a:spLocks noGrp="1"/>
          </p:cNvSpPr>
          <p:nvPr>
            <p:ph type="title"/>
          </p:nvPr>
        </p:nvSpPr>
        <p:spPr>
          <a:xfrm>
            <a:off x="311700" y="198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Pure Food Co</a:t>
            </a:r>
            <a:endParaRPr b="1"/>
          </a:p>
        </p:txBody>
      </p:sp>
      <p:sp>
        <p:nvSpPr>
          <p:cNvPr id="985" name="Google Shape;985;p149"/>
          <p:cNvSpPr txBox="1">
            <a:spLocks noGrp="1"/>
          </p:cNvSpPr>
          <p:nvPr>
            <p:ph type="body" idx="1"/>
          </p:nvPr>
        </p:nvSpPr>
        <p:spPr>
          <a:xfrm>
            <a:off x="311700" y="771000"/>
            <a:ext cx="8520600" cy="4154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1 in 4 older people not getting the nutrition they need</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333333"/>
                </a:solidFill>
              </a:rPr>
              <a:t>NZ Elderly are malnourished, meaning they are more frail, less independent and too often unhappy</a:t>
            </a:r>
            <a:r>
              <a:rPr lang="en-GB" sz="1100">
                <a:solidFill>
                  <a:srgbClr val="333333"/>
                </a:solidFill>
              </a:rPr>
              <a:t>.</a:t>
            </a:r>
            <a:endParaRPr sz="1100">
              <a:solidFill>
                <a:srgbClr val="333333"/>
              </a:solidFill>
            </a:endParaRPr>
          </a:p>
          <a:p>
            <a:pPr marL="457200" lvl="0" indent="-381000" algn="l" rtl="0">
              <a:spcBef>
                <a:spcPts val="0"/>
              </a:spcBef>
              <a:spcAft>
                <a:spcPts val="0"/>
              </a:spcAft>
              <a:buClr>
                <a:srgbClr val="333333"/>
              </a:buClr>
              <a:buSzPts val="2400"/>
              <a:buChar char="-"/>
            </a:pPr>
            <a:r>
              <a:rPr lang="en-GB" sz="2400">
                <a:solidFill>
                  <a:srgbClr val="333333"/>
                </a:solidFill>
              </a:rPr>
              <a:t>Pure Food products are nutrient dense, fortified with extra energy, protein and fibre</a:t>
            </a:r>
            <a:endParaRPr sz="2400">
              <a:solidFill>
                <a:srgbClr val="333333"/>
              </a:solidFill>
            </a:endParaRPr>
          </a:p>
          <a:p>
            <a:pPr marL="457200" lvl="0" indent="-381000" algn="l" rtl="0">
              <a:spcBef>
                <a:spcPts val="0"/>
              </a:spcBef>
              <a:spcAft>
                <a:spcPts val="0"/>
              </a:spcAft>
              <a:buClr>
                <a:srgbClr val="333333"/>
              </a:buClr>
              <a:buSzPts val="2400"/>
              <a:buChar char="-"/>
            </a:pPr>
            <a:r>
              <a:rPr lang="en-GB" sz="2400">
                <a:solidFill>
                  <a:schemeClr val="dk1"/>
                </a:solidFill>
              </a:rPr>
              <a:t>helps older people get the nutrition                                they need – even if they only eat                                 small portion sizes</a:t>
            </a:r>
            <a:endParaRPr sz="2400">
              <a:solidFill>
                <a:srgbClr val="333333"/>
              </a:solidFill>
            </a:endParaRPr>
          </a:p>
          <a:p>
            <a:pPr marL="457200" lvl="0" indent="0" algn="l" rtl="0">
              <a:spcBef>
                <a:spcPts val="1600"/>
              </a:spcBef>
              <a:spcAft>
                <a:spcPts val="0"/>
              </a:spcAft>
              <a:buNone/>
            </a:pPr>
            <a:r>
              <a:rPr lang="en-GB" sz="1200">
                <a:solidFill>
                  <a:srgbClr val="FFFFFF"/>
                </a:solidFill>
              </a:rPr>
              <a:t>Pure Foods are made from fresh, local ingredients </a:t>
            </a:r>
            <a:endParaRPr sz="1200">
              <a:solidFill>
                <a:srgbClr val="FFFFFF"/>
              </a:solidFill>
            </a:endParaRPr>
          </a:p>
          <a:p>
            <a:pPr marL="457200" lvl="0" indent="-304800" algn="l" rtl="0">
              <a:spcBef>
                <a:spcPts val="1600"/>
              </a:spcBef>
              <a:spcAft>
                <a:spcPts val="0"/>
              </a:spcAft>
              <a:buClr>
                <a:srgbClr val="FFFFFF"/>
              </a:buClr>
              <a:buSzPts val="1200"/>
              <a:buChar char="-"/>
            </a:pPr>
            <a:endParaRPr sz="1200">
              <a:solidFill>
                <a:srgbClr val="FFFFFF"/>
              </a:solidFill>
            </a:endParaRPr>
          </a:p>
        </p:txBody>
      </p:sp>
      <p:pic>
        <p:nvPicPr>
          <p:cNvPr id="986" name="Google Shape;986;p149"/>
          <p:cNvPicPr preferRelativeResize="0"/>
          <p:nvPr/>
        </p:nvPicPr>
        <p:blipFill>
          <a:blip r:embed="rId3">
            <a:alphaModFix/>
          </a:blip>
          <a:stretch>
            <a:fillRect/>
          </a:stretch>
        </p:blipFill>
        <p:spPr>
          <a:xfrm>
            <a:off x="5636825" y="2666050"/>
            <a:ext cx="3195475" cy="2259050"/>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p15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Pure Food Co Clip</a:t>
            </a:r>
            <a:endParaRPr b="1"/>
          </a:p>
        </p:txBody>
      </p:sp>
      <p:sp>
        <p:nvSpPr>
          <p:cNvPr id="992" name="Google Shape;992;p15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993" name="Google Shape;993;p150" descr="Helping people with eating difficulties at the Pure Food Co." title="Pure Food">
            <a:hlinkClick r:id="rId3"/>
          </p:cNvPr>
          <p:cNvPicPr preferRelativeResize="0"/>
          <p:nvPr/>
        </p:nvPicPr>
        <p:blipFill>
          <a:blip r:embed="rId4">
            <a:alphaModFix/>
          </a:blip>
          <a:stretch>
            <a:fillRect/>
          </a:stretch>
        </p:blipFill>
        <p:spPr>
          <a:xfrm>
            <a:off x="1621725" y="1293775"/>
            <a:ext cx="4572000" cy="342900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sp>
        <p:nvSpPr>
          <p:cNvPr id="998" name="Google Shape;998;p151"/>
          <p:cNvSpPr txBox="1">
            <a:spLocks noGrp="1"/>
          </p:cNvSpPr>
          <p:nvPr>
            <p:ph type="title"/>
          </p:nvPr>
        </p:nvSpPr>
        <p:spPr>
          <a:xfrm>
            <a:off x="311700" y="1508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Mamaku Blueberries</a:t>
            </a:r>
            <a:endParaRPr b="1"/>
          </a:p>
        </p:txBody>
      </p:sp>
      <p:sp>
        <p:nvSpPr>
          <p:cNvPr id="999" name="Google Shape;999;p151"/>
          <p:cNvSpPr txBox="1">
            <a:spLocks noGrp="1"/>
          </p:cNvSpPr>
          <p:nvPr>
            <p:ph type="body" idx="1"/>
          </p:nvPr>
        </p:nvSpPr>
        <p:spPr>
          <a:xfrm>
            <a:off x="311700" y="723525"/>
            <a:ext cx="8520600" cy="4291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Business started by owners wanting to make their 100 acre run off into a profitable viable business venture</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Supplied berries and then blueberry wine</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Today make and market jams, health powders, juices, chocolate, sauces and even blueberry dog bones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Located just outside Rotorua. Maximise tourist market by operating tours of the orchard and winery</a:t>
            </a:r>
            <a:endParaRPr sz="2400">
              <a:solidFill>
                <a:srgbClr val="000000"/>
              </a:solidFil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p15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Mamaku Blueberries Clip</a:t>
            </a:r>
            <a:endParaRPr b="1"/>
          </a:p>
        </p:txBody>
      </p:sp>
      <p:sp>
        <p:nvSpPr>
          <p:cNvPr id="1005" name="Google Shape;1005;p15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006" name="Google Shape;1006;p152" descr="A complete blueberry experience at Mamaku Blue" title="Mamaku Blueberries">
            <a:hlinkClick r:id="rId3"/>
          </p:cNvPr>
          <p:cNvPicPr preferRelativeResize="0"/>
          <p:nvPr/>
        </p:nvPicPr>
        <p:blipFill>
          <a:blip r:embed="rId4">
            <a:alphaModFix/>
          </a:blip>
          <a:stretch>
            <a:fillRect/>
          </a:stretch>
        </p:blipFill>
        <p:spPr>
          <a:xfrm>
            <a:off x="1555275" y="1246350"/>
            <a:ext cx="4572000" cy="3429000"/>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Google Shape;1011;p153"/>
          <p:cNvSpPr txBox="1">
            <a:spLocks noGrp="1"/>
          </p:cNvSpPr>
          <p:nvPr>
            <p:ph type="title"/>
          </p:nvPr>
        </p:nvSpPr>
        <p:spPr>
          <a:xfrm>
            <a:off x="311700" y="1603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Silver Fern Farms - SFF</a:t>
            </a:r>
            <a:endParaRPr b="1"/>
          </a:p>
        </p:txBody>
      </p:sp>
      <p:sp>
        <p:nvSpPr>
          <p:cNvPr id="1012" name="Google Shape;1012;p153"/>
          <p:cNvSpPr txBox="1">
            <a:spLocks noGrp="1"/>
          </p:cNvSpPr>
          <p:nvPr>
            <p:ph type="body" idx="1"/>
          </p:nvPr>
        </p:nvSpPr>
        <p:spPr>
          <a:xfrm>
            <a:off x="311700" y="778175"/>
            <a:ext cx="8520600" cy="4166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dirty="0"/>
              <a:t>New Zealand’s largest livestock processing and marketing company</a:t>
            </a:r>
            <a:endParaRPr sz="2400" dirty="0"/>
          </a:p>
          <a:p>
            <a:pPr marL="457200" lvl="0" indent="-381000" algn="l" rtl="0">
              <a:spcBef>
                <a:spcPts val="0"/>
              </a:spcBef>
              <a:spcAft>
                <a:spcPts val="0"/>
              </a:spcAft>
              <a:buSzPts val="2400"/>
              <a:buChar char="-"/>
            </a:pPr>
            <a:r>
              <a:rPr lang="en-GB" sz="2400" dirty="0"/>
              <a:t>Owned by Silver Fern Farms Co-op Ltd, a cooperative of 16,000 New Zealand sheep, cattle and deer farmers and Shanghai </a:t>
            </a:r>
            <a:r>
              <a:rPr lang="en-GB" sz="2400" dirty="0" err="1"/>
              <a:t>Maling</a:t>
            </a:r>
            <a:r>
              <a:rPr lang="en-GB" sz="2400" dirty="0"/>
              <a:t> Aquarius Ltd</a:t>
            </a:r>
            <a:endParaRPr sz="2400" dirty="0"/>
          </a:p>
          <a:p>
            <a:pPr marL="457200" lvl="0" indent="-381000" algn="l" rtl="0">
              <a:spcBef>
                <a:spcPts val="0"/>
              </a:spcBef>
              <a:spcAft>
                <a:spcPts val="0"/>
              </a:spcAft>
              <a:buSzPts val="2400"/>
              <a:buChar char="-"/>
            </a:pPr>
            <a:r>
              <a:rPr lang="en-GB" sz="2400" dirty="0"/>
              <a:t>Branding ‘delicious is respect’</a:t>
            </a:r>
            <a:endParaRPr sz="2400" dirty="0"/>
          </a:p>
          <a:p>
            <a:pPr marL="457200" lvl="0" indent="-381000" algn="l" rtl="0">
              <a:spcBef>
                <a:spcPts val="0"/>
              </a:spcBef>
              <a:spcAft>
                <a:spcPts val="0"/>
              </a:spcAft>
              <a:buSzPts val="2400"/>
              <a:buChar char="-"/>
            </a:pPr>
            <a:r>
              <a:rPr lang="en-GB" sz="2400" dirty="0"/>
              <a:t>Grass fed, NZ origin used in marketing</a:t>
            </a:r>
            <a:endParaRPr sz="2400" dirty="0"/>
          </a:p>
          <a:p>
            <a:pPr marL="457200" lvl="0" indent="-381000" algn="l" rtl="0">
              <a:spcBef>
                <a:spcPts val="0"/>
              </a:spcBef>
              <a:spcAft>
                <a:spcPts val="0"/>
              </a:spcAft>
              <a:buSzPts val="2400"/>
              <a:buChar char="-"/>
            </a:pPr>
            <a:r>
              <a:rPr lang="en-GB" sz="2400" dirty="0"/>
              <a:t>Clever recyclable packaging - product lasts longer - stands out in supermarket chillers</a:t>
            </a:r>
            <a:endParaRPr sz="2400" dirty="0"/>
          </a:p>
          <a:p>
            <a:pPr marL="457200" lvl="0" indent="-381000" algn="l" rtl="0">
              <a:spcBef>
                <a:spcPts val="0"/>
              </a:spcBef>
              <a:spcAft>
                <a:spcPts val="0"/>
              </a:spcAft>
              <a:buSzPts val="2400"/>
              <a:buChar char="-"/>
            </a:pPr>
            <a:endParaRPr sz="2400" dirty="0"/>
          </a:p>
        </p:txBody>
      </p:sp>
      <p:pic>
        <p:nvPicPr>
          <p:cNvPr id="4" name="Picture 3">
            <a:extLst>
              <a:ext uri="{FF2B5EF4-FFF2-40B4-BE49-F238E27FC236}">
                <a16:creationId xmlns:a16="http://schemas.microsoft.com/office/drawing/2014/main" id="{B95BBC0D-4237-4F37-80FA-87C053B53A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0724" y="2646599"/>
            <a:ext cx="1382372" cy="1220405"/>
          </a:xfrm>
          <a:prstGeom prst="rect">
            <a:avLst/>
          </a:prstGeom>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p15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SFF Packaging</a:t>
            </a:r>
            <a:endParaRPr b="1"/>
          </a:p>
        </p:txBody>
      </p:sp>
      <p:sp>
        <p:nvSpPr>
          <p:cNvPr id="1018" name="Google Shape;1018;p1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019" name="Google Shape;1019;p154" title="Silver Fern Farms Packaging 15s TVC">
            <a:hlinkClick r:id="rId3"/>
          </p:cNvPr>
          <p:cNvPicPr preferRelativeResize="0"/>
          <p:nvPr/>
        </p:nvPicPr>
        <p:blipFill>
          <a:blip r:embed="rId4">
            <a:alphaModFix/>
          </a:blip>
          <a:stretch>
            <a:fillRect/>
          </a:stretch>
        </p:blipFill>
        <p:spPr>
          <a:xfrm>
            <a:off x="1735575" y="1246325"/>
            <a:ext cx="4572000" cy="3429000"/>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sp>
        <p:nvSpPr>
          <p:cNvPr id="1024" name="Google Shape;1024;p15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SFF Packaging</a:t>
            </a:r>
            <a:endParaRPr b="1"/>
          </a:p>
        </p:txBody>
      </p:sp>
      <p:sp>
        <p:nvSpPr>
          <p:cNvPr id="1025" name="Google Shape;1025;p15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026" name="Google Shape;1026;p155"/>
          <p:cNvPicPr preferRelativeResize="0"/>
          <p:nvPr/>
        </p:nvPicPr>
        <p:blipFill>
          <a:blip r:embed="rId3">
            <a:alphaModFix/>
          </a:blip>
          <a:stretch>
            <a:fillRect/>
          </a:stretch>
        </p:blipFill>
        <p:spPr>
          <a:xfrm>
            <a:off x="311700" y="1152475"/>
            <a:ext cx="3930275" cy="3416400"/>
          </a:xfrm>
          <a:prstGeom prst="rect">
            <a:avLst/>
          </a:prstGeom>
          <a:noFill/>
          <a:ln>
            <a:noFill/>
          </a:ln>
        </p:spPr>
      </p:pic>
      <p:pic>
        <p:nvPicPr>
          <p:cNvPr id="1027" name="Google Shape;1027;p155"/>
          <p:cNvPicPr preferRelativeResize="0"/>
          <p:nvPr/>
        </p:nvPicPr>
        <p:blipFill>
          <a:blip r:embed="rId4">
            <a:alphaModFix/>
          </a:blip>
          <a:stretch>
            <a:fillRect/>
          </a:stretch>
        </p:blipFill>
        <p:spPr>
          <a:xfrm>
            <a:off x="4572010" y="1152475"/>
            <a:ext cx="4260300" cy="3394662"/>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p15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SFF Clips</a:t>
            </a:r>
            <a:endParaRPr b="1"/>
          </a:p>
        </p:txBody>
      </p:sp>
      <p:sp>
        <p:nvSpPr>
          <p:cNvPr id="1033" name="Google Shape;1033;p15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034" name="Google Shape;1034;p156" descr="At the heart of Silver Fern Farms' philosophy is a passion to bring you a premium New Zealand product you'll be proud to serve. You can taste the difference." title="Silver Fern Farms - Delicious Is...">
            <a:hlinkClick r:id="rId3"/>
          </p:cNvPr>
          <p:cNvPicPr preferRelativeResize="0"/>
          <p:nvPr/>
        </p:nvPicPr>
        <p:blipFill>
          <a:blip r:embed="rId4">
            <a:alphaModFix/>
          </a:blip>
          <a:stretch>
            <a:fillRect/>
          </a:stretch>
        </p:blipFill>
        <p:spPr>
          <a:xfrm>
            <a:off x="1469875" y="1198900"/>
            <a:ext cx="4572000" cy="3429000"/>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15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SFF Clip</a:t>
            </a:r>
            <a:endParaRPr b="1"/>
          </a:p>
        </p:txBody>
      </p:sp>
      <p:sp>
        <p:nvSpPr>
          <p:cNvPr id="1040" name="Google Shape;1040;p15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 Food as a celebration </a:t>
            </a:r>
            <a:endParaRPr/>
          </a:p>
        </p:txBody>
      </p:sp>
      <p:pic>
        <p:nvPicPr>
          <p:cNvPr id="1041" name="Google Shape;1041;p157" descr="Silver Fern Farms is 100% Made of New Zealand, our Place, our people and our passion. Watch our chapter story on our Passion." title="Our Passion - Silver Fern Farms Brand Story">
            <a:hlinkClick r:id="rId3"/>
          </p:cNvPr>
          <p:cNvPicPr preferRelativeResize="0"/>
          <p:nvPr/>
        </p:nvPicPr>
        <p:blipFill>
          <a:blip r:embed="rId4">
            <a:alphaModFix/>
          </a:blip>
          <a:stretch>
            <a:fillRect/>
          </a:stretch>
        </p:blipFill>
        <p:spPr>
          <a:xfrm>
            <a:off x="3614600" y="1284275"/>
            <a:ext cx="4572000" cy="3429000"/>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6" name="Google Shape;1046;p15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SFF TV Advert</a:t>
            </a:r>
            <a:endParaRPr b="1"/>
          </a:p>
        </p:txBody>
      </p:sp>
      <p:sp>
        <p:nvSpPr>
          <p:cNvPr id="1047" name="Google Shape;1047;p15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Advertisement</a:t>
            </a:r>
            <a:endParaRPr/>
          </a:p>
        </p:txBody>
      </p:sp>
      <p:pic>
        <p:nvPicPr>
          <p:cNvPr id="1048" name="Google Shape;1048;p158" descr="Tv Clip" title="Silver Fern Farms TV Clip">
            <a:hlinkClick r:id="rId3"/>
          </p:cNvPr>
          <p:cNvPicPr preferRelativeResize="0"/>
          <p:nvPr/>
        </p:nvPicPr>
        <p:blipFill>
          <a:blip r:embed="rId4">
            <a:alphaModFix/>
          </a:blip>
          <a:stretch>
            <a:fillRect/>
          </a:stretch>
        </p:blipFill>
        <p:spPr>
          <a:xfrm>
            <a:off x="2172125" y="1152475"/>
            <a:ext cx="4572000" cy="3429000"/>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sp>
        <p:nvSpPr>
          <p:cNvPr id="1053" name="Google Shape;1053;p15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The Food Bowl</a:t>
            </a:r>
            <a:endParaRPr b="1"/>
          </a:p>
        </p:txBody>
      </p:sp>
      <p:sp>
        <p:nvSpPr>
          <p:cNvPr id="1054" name="Google Shape;1054;p159"/>
          <p:cNvSpPr txBox="1">
            <a:spLocks noGrp="1"/>
          </p:cNvSpPr>
          <p:nvPr>
            <p:ph type="body" idx="1"/>
          </p:nvPr>
        </p:nvSpPr>
        <p:spPr>
          <a:xfrm>
            <a:off x="311700" y="1017725"/>
            <a:ext cx="8520600" cy="3964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An open access facility operated by NZ for NZ food and beverage makers</a:t>
            </a:r>
            <a:endParaRPr sz="2400"/>
          </a:p>
          <a:p>
            <a:pPr marL="457200" lvl="0" indent="-381000" algn="l" rtl="0">
              <a:spcBef>
                <a:spcPts val="0"/>
              </a:spcBef>
              <a:spcAft>
                <a:spcPts val="0"/>
              </a:spcAft>
              <a:buSzPts val="2400"/>
              <a:buChar char="-"/>
            </a:pPr>
            <a:r>
              <a:rPr lang="en-GB" sz="2400"/>
              <a:t>Means companies can do research and development trials, pilot scale and commercial runs of new products for domestic and export markets</a:t>
            </a:r>
            <a:endParaRPr sz="2400"/>
          </a:p>
          <a:p>
            <a:pPr marL="457200" lvl="0" indent="-381000" algn="l" rtl="0">
              <a:spcBef>
                <a:spcPts val="0"/>
              </a:spcBef>
              <a:spcAft>
                <a:spcPts val="0"/>
              </a:spcAft>
              <a:buSzPts val="2400"/>
              <a:buChar char="-"/>
            </a:pPr>
            <a:r>
              <a:rPr lang="en-GB" sz="2400"/>
              <a:t>Examples of FoodBowl success stories - Arepa, Otis Oak Milk, Goju wellness shots, Gourmet Baby, Culleys Hot Sauce, and Chocolate Pork Crackling.</a:t>
            </a:r>
            <a:endParaRPr sz="240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1058"/>
        <p:cNvGrpSpPr/>
        <p:nvPr/>
      </p:nvGrpSpPr>
      <p:grpSpPr>
        <a:xfrm>
          <a:off x="0" y="0"/>
          <a:ext cx="0" cy="0"/>
          <a:chOff x="0" y="0"/>
          <a:chExt cx="0" cy="0"/>
        </a:xfrm>
      </p:grpSpPr>
      <p:sp>
        <p:nvSpPr>
          <p:cNvPr id="1059" name="Google Shape;1059;p16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The Food Bowl Clip</a:t>
            </a:r>
            <a:endParaRPr b="1"/>
          </a:p>
        </p:txBody>
      </p:sp>
      <p:sp>
        <p:nvSpPr>
          <p:cNvPr id="1060" name="Google Shape;1060;p16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061" name="Google Shape;1061;p160" descr="Providing startup value-add food businesses a helping hand" title="The Food Bowl">
            <a:hlinkClick r:id="rId3"/>
          </p:cNvPr>
          <p:cNvPicPr preferRelativeResize="0"/>
          <p:nvPr/>
        </p:nvPicPr>
        <p:blipFill>
          <a:blip r:embed="rId4">
            <a:alphaModFix/>
          </a:blip>
          <a:stretch>
            <a:fillRect/>
          </a:stretch>
        </p:blipFill>
        <p:spPr>
          <a:xfrm>
            <a:off x="1982325" y="1274800"/>
            <a:ext cx="4572000" cy="3429000"/>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6" name="Google Shape;1066;p161"/>
          <p:cNvSpPr txBox="1">
            <a:spLocks noGrp="1"/>
          </p:cNvSpPr>
          <p:nvPr>
            <p:ph type="title"/>
          </p:nvPr>
        </p:nvSpPr>
        <p:spPr>
          <a:xfrm>
            <a:off x="311700" y="198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Tendertips Asparagus</a:t>
            </a:r>
            <a:endParaRPr b="1"/>
          </a:p>
        </p:txBody>
      </p:sp>
      <p:sp>
        <p:nvSpPr>
          <p:cNvPr id="1067" name="Google Shape;1067;p161"/>
          <p:cNvSpPr txBox="1">
            <a:spLocks noGrp="1"/>
          </p:cNvSpPr>
          <p:nvPr>
            <p:ph type="body" idx="1"/>
          </p:nvPr>
        </p:nvSpPr>
        <p:spPr>
          <a:xfrm>
            <a:off x="311700" y="771000"/>
            <a:ext cx="8520600" cy="4220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Business started in 1980 in Horowhenua</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Has been supplying NZ supermarkets with fresh asparagus for 38 years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Grow a number of varieties of asparagus including purple asparagus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Recently diversified into growing strawberries in polytunnels under their                                                    new brand –</a:t>
            </a:r>
            <a:r>
              <a:rPr lang="en-GB" sz="2400">
                <a:solidFill>
                  <a:srgbClr val="000000"/>
                </a:solidFill>
                <a:uFill>
                  <a:noFill/>
                </a:uFill>
                <a:hlinkClick r:id="rId3"/>
              </a:rPr>
              <a:t> </a:t>
            </a:r>
            <a:r>
              <a:rPr lang="en-GB" sz="2400" u="sng">
                <a:solidFill>
                  <a:srgbClr val="000000"/>
                </a:solidFill>
                <a:hlinkClick r:id="rId3"/>
              </a:rPr>
              <a:t>Lewis Farms</a:t>
            </a:r>
            <a:endParaRPr sz="2400">
              <a:solidFill>
                <a:srgbClr val="000000"/>
              </a:solidFill>
            </a:endParaRPr>
          </a:p>
        </p:txBody>
      </p:sp>
      <p:pic>
        <p:nvPicPr>
          <p:cNvPr id="1068" name="Google Shape;1068;p161"/>
          <p:cNvPicPr preferRelativeResize="0"/>
          <p:nvPr/>
        </p:nvPicPr>
        <p:blipFill>
          <a:blip r:embed="rId4">
            <a:alphaModFix/>
          </a:blip>
          <a:stretch>
            <a:fillRect/>
          </a:stretch>
        </p:blipFill>
        <p:spPr>
          <a:xfrm>
            <a:off x="5391600" y="3465963"/>
            <a:ext cx="3257550" cy="1400175"/>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1072"/>
        <p:cNvGrpSpPr/>
        <p:nvPr/>
      </p:nvGrpSpPr>
      <p:grpSpPr>
        <a:xfrm>
          <a:off x="0" y="0"/>
          <a:ext cx="0" cy="0"/>
          <a:chOff x="0" y="0"/>
          <a:chExt cx="0" cy="0"/>
        </a:xfrm>
      </p:grpSpPr>
      <p:sp>
        <p:nvSpPr>
          <p:cNvPr id="1073" name="Google Shape;1073;p16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Tendertips Asparagus Clip</a:t>
            </a:r>
            <a:endParaRPr b="1"/>
          </a:p>
        </p:txBody>
      </p:sp>
      <p:sp>
        <p:nvSpPr>
          <p:cNvPr id="1074" name="Google Shape;1074;p16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075" name="Google Shape;1075;p162" descr="The growing and pack house operation of Tendertips Asparagus" title="Tendertips Asparagus">
            <a:hlinkClick r:id="rId3"/>
          </p:cNvPr>
          <p:cNvPicPr preferRelativeResize="0"/>
          <p:nvPr/>
        </p:nvPicPr>
        <p:blipFill>
          <a:blip r:embed="rId4">
            <a:alphaModFix/>
          </a:blip>
          <a:stretch>
            <a:fillRect/>
          </a:stretch>
        </p:blipFill>
        <p:spPr>
          <a:xfrm>
            <a:off x="1526825" y="1370000"/>
            <a:ext cx="4572000" cy="3429000"/>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1079"/>
        <p:cNvGrpSpPr/>
        <p:nvPr/>
      </p:nvGrpSpPr>
      <p:grpSpPr>
        <a:xfrm>
          <a:off x="0" y="0"/>
          <a:ext cx="0" cy="0"/>
          <a:chOff x="0" y="0"/>
          <a:chExt cx="0" cy="0"/>
        </a:xfrm>
      </p:grpSpPr>
      <p:sp>
        <p:nvSpPr>
          <p:cNvPr id="1080" name="Google Shape;1080;p163"/>
          <p:cNvSpPr txBox="1">
            <a:spLocks noGrp="1"/>
          </p:cNvSpPr>
          <p:nvPr>
            <p:ph type="title"/>
          </p:nvPr>
        </p:nvSpPr>
        <p:spPr>
          <a:xfrm>
            <a:off x="311700" y="179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New Zealand Fieldays</a:t>
            </a:r>
            <a:endParaRPr b="1"/>
          </a:p>
        </p:txBody>
      </p:sp>
      <p:sp>
        <p:nvSpPr>
          <p:cNvPr id="1081" name="Google Shape;1081;p163"/>
          <p:cNvSpPr txBox="1">
            <a:spLocks noGrp="1"/>
          </p:cNvSpPr>
          <p:nvPr>
            <p:ph type="body" idx="1"/>
          </p:nvPr>
        </p:nvSpPr>
        <p:spPr>
          <a:xfrm>
            <a:off x="311700" y="752000"/>
            <a:ext cx="8520600" cy="4078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Largest agribusiness event in the Southern Hemisphere</a:t>
            </a:r>
            <a:endParaRPr sz="2400"/>
          </a:p>
          <a:p>
            <a:pPr marL="457200" lvl="0" indent="-381000" algn="l" rtl="0">
              <a:spcBef>
                <a:spcPts val="0"/>
              </a:spcBef>
              <a:spcAft>
                <a:spcPts val="0"/>
              </a:spcAft>
              <a:buSzPts val="2400"/>
              <a:buChar char="-"/>
            </a:pPr>
            <a:r>
              <a:rPr lang="en-GB" sz="2400"/>
              <a:t>Attracts over 130,000 people from all over the world to Hamilton for four days in June</a:t>
            </a:r>
            <a:endParaRPr sz="2400"/>
          </a:p>
          <a:p>
            <a:pPr marL="457200" lvl="0" indent="-381000" algn="l" rtl="0">
              <a:lnSpc>
                <a:spcPct val="130000"/>
              </a:lnSpc>
              <a:spcBef>
                <a:spcPts val="0"/>
              </a:spcBef>
              <a:spcAft>
                <a:spcPts val="0"/>
              </a:spcAft>
              <a:buSzPts val="2400"/>
              <a:buChar char="-"/>
            </a:pPr>
            <a:r>
              <a:rPr lang="en-GB" sz="2400">
                <a:solidFill>
                  <a:srgbClr val="4C4C4C"/>
                </a:solidFill>
              </a:rPr>
              <a:t>In 2019 generated an impressive $549M in sales revenue for New Zealand firms</a:t>
            </a:r>
            <a:endParaRPr sz="2400">
              <a:solidFill>
                <a:srgbClr val="4C4C4C"/>
              </a:solidFill>
            </a:endParaRPr>
          </a:p>
          <a:p>
            <a:pPr marL="457200" lvl="0" indent="-381000" algn="l" rtl="0">
              <a:spcBef>
                <a:spcPts val="0"/>
              </a:spcBef>
              <a:spcAft>
                <a:spcPts val="0"/>
              </a:spcAft>
              <a:buSzPts val="2400"/>
              <a:buChar char="-"/>
            </a:pPr>
            <a:r>
              <a:rPr lang="en-GB" sz="2400"/>
              <a:t>With $183M going into the Waikato                             region alone</a:t>
            </a:r>
            <a:endParaRPr sz="2400"/>
          </a:p>
        </p:txBody>
      </p:sp>
      <p:pic>
        <p:nvPicPr>
          <p:cNvPr id="1082" name="Google Shape;1082;p163"/>
          <p:cNvPicPr preferRelativeResize="0"/>
          <p:nvPr/>
        </p:nvPicPr>
        <p:blipFill>
          <a:blip r:embed="rId3">
            <a:alphaModFix/>
          </a:blip>
          <a:stretch>
            <a:fillRect/>
          </a:stretch>
        </p:blipFill>
        <p:spPr>
          <a:xfrm>
            <a:off x="6092475" y="2767525"/>
            <a:ext cx="2487750" cy="1905000"/>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1086"/>
        <p:cNvGrpSpPr/>
        <p:nvPr/>
      </p:nvGrpSpPr>
      <p:grpSpPr>
        <a:xfrm>
          <a:off x="0" y="0"/>
          <a:ext cx="0" cy="0"/>
          <a:chOff x="0" y="0"/>
          <a:chExt cx="0" cy="0"/>
        </a:xfrm>
      </p:grpSpPr>
      <p:sp>
        <p:nvSpPr>
          <p:cNvPr id="1087" name="Google Shape;1087;p16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New Zealand Fieldays Clip</a:t>
            </a:r>
            <a:endParaRPr b="1"/>
          </a:p>
        </p:txBody>
      </p:sp>
      <p:sp>
        <p:nvSpPr>
          <p:cNvPr id="1088" name="Google Shape;1088;p1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089" name="Google Shape;1089;p164" descr="Fieldays® | Your global agribusiness event, hosting over 125,000 people annually from around the world. Held every June at Mystery Creek, Hamilton, New Zealand." title="NZ National Agricultural Fieldays">
            <a:hlinkClick r:id="rId3"/>
          </p:cNvPr>
          <p:cNvPicPr preferRelativeResize="0"/>
          <p:nvPr/>
        </p:nvPicPr>
        <p:blipFill>
          <a:blip r:embed="rId4">
            <a:alphaModFix/>
          </a:blip>
          <a:stretch>
            <a:fillRect/>
          </a:stretch>
        </p:blipFill>
        <p:spPr>
          <a:xfrm>
            <a:off x="1498350" y="1284300"/>
            <a:ext cx="4572000" cy="3429000"/>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1094" name="Google Shape;1094;p165"/>
          <p:cNvSpPr txBox="1">
            <a:spLocks noGrp="1"/>
          </p:cNvSpPr>
          <p:nvPr>
            <p:ph type="title"/>
          </p:nvPr>
        </p:nvSpPr>
        <p:spPr>
          <a:xfrm>
            <a:off x="311700" y="2077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Meadow Mushrooms</a:t>
            </a:r>
            <a:endParaRPr b="1"/>
          </a:p>
        </p:txBody>
      </p:sp>
      <p:sp>
        <p:nvSpPr>
          <p:cNvPr id="1095" name="Google Shape;1095;p165"/>
          <p:cNvSpPr txBox="1">
            <a:spLocks noGrp="1"/>
          </p:cNvSpPr>
          <p:nvPr>
            <p:ph type="body" idx="1"/>
          </p:nvPr>
        </p:nvSpPr>
        <p:spPr>
          <a:xfrm>
            <a:off x="311700" y="780475"/>
            <a:ext cx="8520600" cy="4296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Company founded in NZ in 1970 - Prebbleton, Canterbury</a:t>
            </a:r>
            <a:endParaRPr sz="2400"/>
          </a:p>
          <a:p>
            <a:pPr marL="457200" lvl="0" indent="-381000" algn="l" rtl="0">
              <a:spcBef>
                <a:spcPts val="0"/>
              </a:spcBef>
              <a:spcAft>
                <a:spcPts val="0"/>
              </a:spcAft>
              <a:buSzPts val="2400"/>
              <a:buChar char="-"/>
            </a:pPr>
            <a:r>
              <a:rPr lang="en-GB" sz="2400"/>
              <a:t>Today the leading producer of mushrooms in NZ</a:t>
            </a:r>
            <a:endParaRPr sz="2400"/>
          </a:p>
          <a:p>
            <a:pPr marL="457200" lvl="0" indent="-381000" algn="l" rtl="0">
              <a:spcBef>
                <a:spcPts val="0"/>
              </a:spcBef>
              <a:spcAft>
                <a:spcPts val="0"/>
              </a:spcAft>
              <a:buSzPts val="2400"/>
              <a:buChar char="-"/>
            </a:pPr>
            <a:r>
              <a:rPr lang="en-GB" sz="2400"/>
              <a:t>Mushrooms are picked fresh daily</a:t>
            </a:r>
            <a:endParaRPr sz="2400"/>
          </a:p>
          <a:p>
            <a:pPr marL="457200" lvl="0" indent="-381000" algn="l" rtl="0">
              <a:spcBef>
                <a:spcPts val="0"/>
              </a:spcBef>
              <a:spcAft>
                <a:spcPts val="0"/>
              </a:spcAft>
              <a:buSzPts val="2400"/>
              <a:buChar char="-"/>
            </a:pPr>
            <a:r>
              <a:rPr lang="en-GB" sz="2400"/>
              <a:t>Only grower in New Zealand with full vertical integration from the production of spawn through to the dispatch to market and consumer promotion</a:t>
            </a:r>
            <a:endParaRPr sz="2400"/>
          </a:p>
          <a:p>
            <a:pPr marL="457200" lvl="0" indent="-381000" algn="l" rtl="0">
              <a:spcBef>
                <a:spcPts val="0"/>
              </a:spcBef>
              <a:spcAft>
                <a:spcPts val="0"/>
              </a:spcAft>
              <a:buSzPts val="2400"/>
              <a:buChar char="-"/>
            </a:pPr>
            <a:r>
              <a:rPr lang="en-GB" sz="2400"/>
              <a:t>Farms 3 different types of mushrooms - white buttons, swiss brown buttons &amp; portabello mushrooms</a:t>
            </a:r>
            <a:endParaRPr sz="2400"/>
          </a:p>
          <a:p>
            <a:pPr marL="457200" lvl="0" indent="-381000" algn="l" rtl="0">
              <a:spcBef>
                <a:spcPts val="0"/>
              </a:spcBef>
              <a:spcAft>
                <a:spcPts val="0"/>
              </a:spcAft>
              <a:buSzPts val="2400"/>
              <a:buChar char="-"/>
            </a:pPr>
            <a:r>
              <a:rPr lang="en-GB" sz="2400"/>
              <a:t>Over 9 million mushrooms are individually hand-picked on the farm every week</a:t>
            </a:r>
            <a:endParaRPr sz="240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1099"/>
        <p:cNvGrpSpPr/>
        <p:nvPr/>
      </p:nvGrpSpPr>
      <p:grpSpPr>
        <a:xfrm>
          <a:off x="0" y="0"/>
          <a:ext cx="0" cy="0"/>
          <a:chOff x="0" y="0"/>
          <a:chExt cx="0" cy="0"/>
        </a:xfrm>
      </p:grpSpPr>
      <p:sp>
        <p:nvSpPr>
          <p:cNvPr id="1100" name="Google Shape;1100;p16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Meadow Mushrooms Clip</a:t>
            </a:r>
            <a:endParaRPr b="1"/>
          </a:p>
        </p:txBody>
      </p:sp>
      <p:sp>
        <p:nvSpPr>
          <p:cNvPr id="1101" name="Google Shape;1101;p16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102" name="Google Shape;1102;p166" descr="Meadow Mushrooms counts itself as one of Canterbury’s most efficient food producers, consuming only 30 litres of water to grow 1kg of mushrooms." title="Meadow Mushrooms">
            <a:hlinkClick r:id="rId3"/>
          </p:cNvPr>
          <p:cNvPicPr preferRelativeResize="0"/>
          <p:nvPr/>
        </p:nvPicPr>
        <p:blipFill>
          <a:blip r:embed="rId4">
            <a:alphaModFix/>
          </a:blip>
          <a:stretch>
            <a:fillRect/>
          </a:stretch>
        </p:blipFill>
        <p:spPr>
          <a:xfrm>
            <a:off x="1479350" y="1284300"/>
            <a:ext cx="4572000" cy="3429000"/>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107" name="Google Shape;1107;p16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Lely</a:t>
            </a:r>
            <a:endParaRPr b="1"/>
          </a:p>
        </p:txBody>
      </p:sp>
      <p:sp>
        <p:nvSpPr>
          <p:cNvPr id="1108" name="Google Shape;1108;p167"/>
          <p:cNvSpPr txBox="1">
            <a:spLocks noGrp="1"/>
          </p:cNvSpPr>
          <p:nvPr>
            <p:ph type="body" idx="1"/>
          </p:nvPr>
        </p:nvSpPr>
        <p:spPr>
          <a:xfrm>
            <a:off x="311700" y="1017725"/>
            <a:ext cx="8520600" cy="3841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established in 1948 in the Netherlands</a:t>
            </a:r>
            <a:endParaRPr sz="2400"/>
          </a:p>
          <a:p>
            <a:pPr marL="457200" lvl="0" indent="-381000" algn="l" rtl="0">
              <a:spcBef>
                <a:spcPts val="0"/>
              </a:spcBef>
              <a:spcAft>
                <a:spcPts val="0"/>
              </a:spcAft>
              <a:buSzPts val="2400"/>
              <a:buChar char="-"/>
            </a:pPr>
            <a:r>
              <a:rPr lang="en-GB" sz="2400"/>
              <a:t>Create innovations so farming is sustainable, profitable and enjoyable </a:t>
            </a:r>
            <a:endParaRPr sz="2400"/>
          </a:p>
          <a:p>
            <a:pPr marL="457200" lvl="0" indent="-381000" algn="l" rtl="0">
              <a:spcBef>
                <a:spcPts val="0"/>
              </a:spcBef>
              <a:spcAft>
                <a:spcPts val="0"/>
              </a:spcAft>
              <a:buSzPts val="2400"/>
              <a:buChar char="-"/>
            </a:pPr>
            <a:r>
              <a:rPr lang="en-GB" sz="2400"/>
              <a:t>National Office in NZ is in Hamilton</a:t>
            </a:r>
            <a:endParaRPr sz="2400"/>
          </a:p>
          <a:p>
            <a:pPr marL="457200" lvl="0" indent="-381000" algn="l" rtl="0">
              <a:spcBef>
                <a:spcPts val="0"/>
              </a:spcBef>
              <a:spcAft>
                <a:spcPts val="0"/>
              </a:spcAft>
              <a:buSzPts val="2400"/>
              <a:buChar char="-"/>
            </a:pPr>
            <a:r>
              <a:rPr lang="en-GB" sz="2400"/>
              <a:t>Lely innovations include - robotic milking                     systems, calf feeders, herd homes                                                        and robotic sweepers</a:t>
            </a:r>
            <a:endParaRPr sz="2400"/>
          </a:p>
        </p:txBody>
      </p:sp>
      <p:pic>
        <p:nvPicPr>
          <p:cNvPr id="1109" name="Google Shape;1109;p167"/>
          <p:cNvPicPr preferRelativeResize="0"/>
          <p:nvPr/>
        </p:nvPicPr>
        <p:blipFill>
          <a:blip r:embed="rId3">
            <a:alphaModFix/>
          </a:blip>
          <a:stretch>
            <a:fillRect/>
          </a:stretch>
        </p:blipFill>
        <p:spPr>
          <a:xfrm>
            <a:off x="6764963" y="2819263"/>
            <a:ext cx="2143125" cy="2143125"/>
          </a:xfrm>
          <a:prstGeom prst="rect">
            <a:avLst/>
          </a:prstGeom>
          <a:noFill/>
          <a:ln>
            <a:noFill/>
          </a:ln>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1113"/>
        <p:cNvGrpSpPr/>
        <p:nvPr/>
      </p:nvGrpSpPr>
      <p:grpSpPr>
        <a:xfrm>
          <a:off x="0" y="0"/>
          <a:ext cx="0" cy="0"/>
          <a:chOff x="0" y="0"/>
          <a:chExt cx="0" cy="0"/>
        </a:xfrm>
      </p:grpSpPr>
      <p:sp>
        <p:nvSpPr>
          <p:cNvPr id="1114" name="Google Shape;1114;p16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Lely Clip</a:t>
            </a:r>
            <a:endParaRPr b="1"/>
          </a:p>
        </p:txBody>
      </p:sp>
      <p:sp>
        <p:nvSpPr>
          <p:cNvPr id="1115" name="Google Shape;1115;p16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116" name="Google Shape;1116;p168" descr="As an international family business in the agricultural sector, we spend every day making farmers’ lives easier with innovative solutions and tailored services. We offer solutions for almost all activities from milking to cleaning and we provide advice on how to organise a dairy farm smartly with the use of management systems. The needs and demands of our clients are the things that drive and inspire us every day. #Lely #FarmingInnovators #BrightFarming" title="Lely Movie (English - GB)">
            <a:hlinkClick r:id="rId3"/>
          </p:cNvPr>
          <p:cNvPicPr preferRelativeResize="0"/>
          <p:nvPr/>
        </p:nvPicPr>
        <p:blipFill>
          <a:blip r:embed="rId4">
            <a:alphaModFix/>
          </a:blip>
          <a:stretch>
            <a:fillRect/>
          </a:stretch>
        </p:blipFill>
        <p:spPr>
          <a:xfrm>
            <a:off x="1621700" y="1217875"/>
            <a:ext cx="4572000" cy="3429000"/>
          </a:xfrm>
          <a:prstGeom prst="rect">
            <a:avLst/>
          </a:prstGeom>
          <a:noFill/>
          <a:ln>
            <a:noFill/>
          </a:ln>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16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Pics Peanut Butter</a:t>
            </a:r>
            <a:endParaRPr b="1"/>
          </a:p>
        </p:txBody>
      </p:sp>
      <p:sp>
        <p:nvSpPr>
          <p:cNvPr id="1122" name="Google Shape;1122;p169"/>
          <p:cNvSpPr txBox="1">
            <a:spLocks noGrp="1"/>
          </p:cNvSpPr>
          <p:nvPr>
            <p:ph type="body" idx="1"/>
          </p:nvPr>
        </p:nvSpPr>
        <p:spPr>
          <a:xfrm>
            <a:off x="311700" y="1017725"/>
            <a:ext cx="8520600" cy="3936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started in sunny Nelson</a:t>
            </a:r>
            <a:endParaRPr sz="2400"/>
          </a:p>
          <a:p>
            <a:pPr marL="457200" lvl="0" indent="-381000" algn="l" rtl="0">
              <a:spcBef>
                <a:spcPts val="0"/>
              </a:spcBef>
              <a:spcAft>
                <a:spcPts val="0"/>
              </a:spcAft>
              <a:buSzPts val="2400"/>
              <a:buChar char="-"/>
            </a:pPr>
            <a:r>
              <a:rPr lang="en-GB" sz="2400"/>
              <a:t>Buy locally where possible and make an effort to minimise food miles without compromising quality</a:t>
            </a:r>
            <a:endParaRPr sz="2400"/>
          </a:p>
          <a:p>
            <a:pPr marL="457200" lvl="0" indent="-381000" algn="l" rtl="0">
              <a:spcBef>
                <a:spcPts val="0"/>
              </a:spcBef>
              <a:spcAft>
                <a:spcPts val="0"/>
              </a:spcAft>
              <a:buSzPts val="2400"/>
              <a:buChar char="-"/>
            </a:pPr>
            <a:r>
              <a:rPr lang="en-GB" sz="2400"/>
              <a:t>Have to use Australian Hi Oleic peanuts - no suitable NZ nut</a:t>
            </a:r>
            <a:endParaRPr sz="2400"/>
          </a:p>
          <a:p>
            <a:pPr marL="457200" lvl="0" indent="-381000" algn="l" rtl="0">
              <a:spcBef>
                <a:spcPts val="0"/>
              </a:spcBef>
              <a:spcAft>
                <a:spcPts val="0"/>
              </a:spcAft>
              <a:buSzPts val="2400"/>
              <a:buChar char="-"/>
            </a:pPr>
            <a:r>
              <a:rPr lang="en-GB" sz="2400"/>
              <a:t>Now producing more than $50 million worth of peanut, cashew and almond butter a year</a:t>
            </a:r>
            <a:endParaRPr sz="2400"/>
          </a:p>
          <a:p>
            <a:pPr marL="457200" lvl="0" indent="-381000" algn="l" rtl="0">
              <a:spcBef>
                <a:spcPts val="0"/>
              </a:spcBef>
              <a:spcAft>
                <a:spcPts val="0"/>
              </a:spcAft>
              <a:buSzPts val="2400"/>
              <a:buChar char="-"/>
            </a:pPr>
            <a:r>
              <a:rPr lang="en-GB" sz="2400"/>
              <a:t>Pic’s Peanut Butter, which is 50 percent more expensive, is now New Zealand’s number one brand</a:t>
            </a:r>
            <a:endParaRPr sz="240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27" name="Google Shape;1127;p17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Pics Peanut Butter Clip</a:t>
            </a:r>
            <a:endParaRPr b="1"/>
          </a:p>
        </p:txBody>
      </p:sp>
      <p:sp>
        <p:nvSpPr>
          <p:cNvPr id="1128" name="Google Shape;1128;p17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129" name="Google Shape;1129;p170" descr="Subscribe to the NBR for the best quality business news and analysis: https://www.nbr.co.nz/subscriptions&#10;&#10;Connect with NBR:&#10;Visit nbr.co.nz: https://www.nbr.co.nz/&#10;Find NBR on Facebook: https://www.facebook.com/NBROnline/&#10;Find NBR on Twitter: https://twitter.com/TheNBR/&#10;View NBR on LinkedIn: https://www.linkedin.com/company/national-business-review/&#10;Find NBR on Instagram: https://www.instagram.com/nbr_nz/" title="Pics Peanut Butter | Radar">
            <a:hlinkClick r:id="rId3"/>
          </p:cNvPr>
          <p:cNvPicPr preferRelativeResize="0"/>
          <p:nvPr/>
        </p:nvPicPr>
        <p:blipFill>
          <a:blip r:embed="rId4">
            <a:alphaModFix/>
          </a:blip>
          <a:stretch>
            <a:fillRect/>
          </a:stretch>
        </p:blipFill>
        <p:spPr>
          <a:xfrm>
            <a:off x="1887425" y="1146175"/>
            <a:ext cx="4572000" cy="3429000"/>
          </a:xfrm>
          <a:prstGeom prst="rect">
            <a:avLst/>
          </a:prstGeom>
          <a:noFill/>
          <a:ln>
            <a:noFill/>
          </a:ln>
        </p:spPr>
      </p:pic>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1133"/>
        <p:cNvGrpSpPr/>
        <p:nvPr/>
      </p:nvGrpSpPr>
      <p:grpSpPr>
        <a:xfrm>
          <a:off x="0" y="0"/>
          <a:ext cx="0" cy="0"/>
          <a:chOff x="0" y="0"/>
          <a:chExt cx="0" cy="0"/>
        </a:xfrm>
      </p:grpSpPr>
      <p:sp>
        <p:nvSpPr>
          <p:cNvPr id="1134" name="Google Shape;1134;p171"/>
          <p:cNvSpPr txBox="1">
            <a:spLocks noGrp="1"/>
          </p:cNvSpPr>
          <p:nvPr>
            <p:ph type="title"/>
          </p:nvPr>
        </p:nvSpPr>
        <p:spPr>
          <a:xfrm>
            <a:off x="311700" y="2742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K9 Natural</a:t>
            </a:r>
            <a:endParaRPr b="1"/>
          </a:p>
        </p:txBody>
      </p:sp>
      <p:sp>
        <p:nvSpPr>
          <p:cNvPr id="1135" name="Google Shape;1135;p171"/>
          <p:cNvSpPr txBox="1">
            <a:spLocks noGrp="1"/>
          </p:cNvSpPr>
          <p:nvPr>
            <p:ph type="body" idx="1"/>
          </p:nvPr>
        </p:nvSpPr>
        <p:spPr>
          <a:xfrm>
            <a:off x="311700" y="891450"/>
            <a:ext cx="8520600" cy="4071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Use sustainable, free range, grass fed ingredients to make pet food for dogs and cats</a:t>
            </a:r>
            <a:endParaRPr sz="2400"/>
          </a:p>
          <a:p>
            <a:pPr marL="457200" lvl="0" indent="-381000" algn="l" rtl="0">
              <a:spcBef>
                <a:spcPts val="0"/>
              </a:spcBef>
              <a:spcAft>
                <a:spcPts val="0"/>
              </a:spcAft>
              <a:buSzPts val="2400"/>
              <a:buChar char="-"/>
            </a:pPr>
            <a:r>
              <a:rPr lang="en-GB" sz="2400"/>
              <a:t>Idea is to create a high-meat diet packed with energy and nutrients</a:t>
            </a:r>
            <a:endParaRPr sz="2400"/>
          </a:p>
          <a:p>
            <a:pPr marL="457200" lvl="0" indent="-381000" algn="l" rtl="0">
              <a:spcBef>
                <a:spcPts val="0"/>
              </a:spcBef>
              <a:spcAft>
                <a:spcPts val="0"/>
              </a:spcAft>
              <a:buSzPts val="2400"/>
              <a:buChar char="-"/>
            </a:pPr>
            <a:r>
              <a:rPr lang="en-GB" sz="2400"/>
              <a:t>Ingredients sourced in NZ and can be traced “from the farm gate to you pets plate”</a:t>
            </a:r>
            <a:endParaRPr sz="2400"/>
          </a:p>
          <a:p>
            <a:pPr marL="457200" lvl="0" indent="-381000" algn="l" rtl="0">
              <a:spcBef>
                <a:spcPts val="0"/>
              </a:spcBef>
              <a:spcAft>
                <a:spcPts val="0"/>
              </a:spcAft>
              <a:buSzPts val="2400"/>
              <a:buChar char="-"/>
            </a:pPr>
            <a:r>
              <a:rPr lang="en-GB" sz="2400"/>
              <a:t>Grain free, gluten free and filler free</a:t>
            </a:r>
            <a:endParaRPr sz="2400"/>
          </a:p>
          <a:p>
            <a:pPr marL="457200" lvl="0" indent="-381000" algn="l" rtl="0">
              <a:spcBef>
                <a:spcPts val="0"/>
              </a:spcBef>
              <a:spcAft>
                <a:spcPts val="0"/>
              </a:spcAft>
              <a:buSzPts val="2400"/>
              <a:buChar char="-"/>
            </a:pPr>
            <a:r>
              <a:rPr lang="en-GB" sz="2400"/>
              <a:t>99% fresh meat and meat organs, 1% green lipped mussels, vitamins, minerals and essential oils</a:t>
            </a:r>
            <a:endParaRPr sz="240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1139"/>
        <p:cNvGrpSpPr/>
        <p:nvPr/>
      </p:nvGrpSpPr>
      <p:grpSpPr>
        <a:xfrm>
          <a:off x="0" y="0"/>
          <a:ext cx="0" cy="0"/>
          <a:chOff x="0" y="0"/>
          <a:chExt cx="0" cy="0"/>
        </a:xfrm>
      </p:grpSpPr>
      <p:sp>
        <p:nvSpPr>
          <p:cNvPr id="1140" name="Google Shape;1140;p17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K9 Natural Clip</a:t>
            </a:r>
            <a:endParaRPr b="1"/>
          </a:p>
        </p:txBody>
      </p:sp>
      <p:sp>
        <p:nvSpPr>
          <p:cNvPr id="1141" name="Google Shape;1141;p1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142" name="Google Shape;1142;p172" descr="Subscribe to the NBR for the best quality business news and analysis: https://www.nbr.co.nz/subscriptions&#10;&#10;Connect with NBR:&#10;Visit nbr.co.nz: https://www.nbr.co.nz/&#10;Find NBR on Facebook: https://www.facebook.com/NBROnline/&#10;Find NBR on Twitter: https://twitter.com/TheNBR/&#10;View NBR on LinkedIn: https://www.linkedin.com/company/national-business-review/&#10;Find NBR on Instagram: https://www.instagram.com/nbr_nz/" title="K9 Natural | Radar">
            <a:hlinkClick r:id="rId3"/>
          </p:cNvPr>
          <p:cNvPicPr preferRelativeResize="0"/>
          <p:nvPr/>
        </p:nvPicPr>
        <p:blipFill>
          <a:blip r:embed="rId4">
            <a:alphaModFix/>
          </a:blip>
          <a:stretch>
            <a:fillRect/>
          </a:stretch>
        </p:blipFill>
        <p:spPr>
          <a:xfrm>
            <a:off x="1526825" y="1322250"/>
            <a:ext cx="4572000" cy="3429000"/>
          </a:xfrm>
          <a:prstGeom prst="rect">
            <a:avLst/>
          </a:prstGeom>
          <a:noFill/>
          <a:ln>
            <a:noFill/>
          </a:ln>
        </p:spPr>
      </p:pic>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sp>
        <p:nvSpPr>
          <p:cNvPr id="1147" name="Google Shape;1147;p173"/>
          <p:cNvSpPr txBox="1">
            <a:spLocks noGrp="1"/>
          </p:cNvSpPr>
          <p:nvPr>
            <p:ph type="title"/>
          </p:nvPr>
        </p:nvSpPr>
        <p:spPr>
          <a:xfrm>
            <a:off x="311700" y="1603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Eat Crawlers</a:t>
            </a:r>
            <a:endParaRPr b="1"/>
          </a:p>
        </p:txBody>
      </p:sp>
      <p:sp>
        <p:nvSpPr>
          <p:cNvPr id="1148" name="Google Shape;1148;p173"/>
          <p:cNvSpPr txBox="1">
            <a:spLocks noGrp="1"/>
          </p:cNvSpPr>
          <p:nvPr>
            <p:ph type="body" idx="1"/>
          </p:nvPr>
        </p:nvSpPr>
        <p:spPr>
          <a:xfrm>
            <a:off x="311700" y="733025"/>
            <a:ext cx="8520600" cy="4296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solidFill>
                  <a:schemeClr val="dk1"/>
                </a:solidFill>
              </a:rPr>
              <a:t>New Zealand's first and largest Edible Insect &amp; Cricket flour manufacturer and supplier </a:t>
            </a:r>
            <a:endParaRPr sz="2400">
              <a:solidFill>
                <a:schemeClr val="dk1"/>
              </a:solidFill>
            </a:endParaRPr>
          </a:p>
          <a:p>
            <a:pPr marL="457200" lvl="0" indent="-381000" algn="l" rtl="0">
              <a:spcBef>
                <a:spcPts val="0"/>
              </a:spcBef>
              <a:spcAft>
                <a:spcPts val="0"/>
              </a:spcAft>
              <a:buClr>
                <a:schemeClr val="dk1"/>
              </a:buClr>
              <a:buSzPts val="2400"/>
              <a:buChar char="-"/>
            </a:pPr>
            <a:r>
              <a:rPr lang="en-GB" sz="2400">
                <a:solidFill>
                  <a:schemeClr val="dk1"/>
                </a:solidFill>
              </a:rPr>
              <a:t>founded in 2013</a:t>
            </a:r>
            <a:endParaRPr sz="2400">
              <a:solidFill>
                <a:schemeClr val="dk1"/>
              </a:solidFill>
            </a:endParaRPr>
          </a:p>
          <a:p>
            <a:pPr marL="457200" lvl="0" indent="-381000" algn="l" rtl="0">
              <a:spcBef>
                <a:spcPts val="0"/>
              </a:spcBef>
              <a:spcAft>
                <a:spcPts val="0"/>
              </a:spcAft>
              <a:buClr>
                <a:schemeClr val="dk1"/>
              </a:buClr>
              <a:buSzPts val="2400"/>
              <a:buChar char="-"/>
            </a:pPr>
            <a:r>
              <a:rPr lang="en-GB" sz="2400">
                <a:solidFill>
                  <a:schemeClr val="dk1"/>
                </a:solidFill>
              </a:rPr>
              <a:t>insects are raised for human consumption and are sourced from sustainable, ethical and reputable farms throughout Asia and are prepared with care, here in New Zealand.</a:t>
            </a:r>
            <a:endParaRPr sz="2400">
              <a:solidFill>
                <a:schemeClr val="dk1"/>
              </a:solidFill>
            </a:endParaRPr>
          </a:p>
          <a:p>
            <a:pPr marL="457200" lvl="0" indent="-381000" algn="l" rtl="0">
              <a:spcBef>
                <a:spcPts val="0"/>
              </a:spcBef>
              <a:spcAft>
                <a:spcPts val="0"/>
              </a:spcAft>
              <a:buClr>
                <a:schemeClr val="dk1"/>
              </a:buClr>
              <a:buSzPts val="2400"/>
              <a:buChar char="-"/>
            </a:pPr>
            <a:r>
              <a:rPr lang="en-GB" sz="2400">
                <a:solidFill>
                  <a:schemeClr val="dk1"/>
                </a:solidFill>
              </a:rPr>
              <a:t> ranges include Cricket Flour, Chocolate Coated Insects, Lightly Salted &amp; Seasoned insects and our Insect Lollipops. </a:t>
            </a:r>
            <a:endParaRPr sz="2400">
              <a:solidFill>
                <a:schemeClr val="dk1"/>
              </a:solidFill>
            </a:endParaRP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3" name="Google Shape;1153;p17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Eat Crawlers Clip</a:t>
            </a:r>
            <a:endParaRPr b="1"/>
          </a:p>
        </p:txBody>
      </p:sp>
      <p:sp>
        <p:nvSpPr>
          <p:cNvPr id="1154" name="Google Shape;1154;p17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155" name="Google Shape;1155;p174" descr="'Crawlers' directors: Matt Genefaas and Daniel Craig on New Zealand's 'Breakfast' TV Show. They discuss the benefits and sustainability of eating insects and insect products as a part of our diet. 'Crawlers' are New Zealand's first and largest suppliers of edible insects, cricket flour, cricket pasta and all other edible insect products.&#10;&#10;Watch more shows on breakfast at tvnz.co.nz&#10;All available from crawlers.co.nz" title="Crawlers - EDIBLE INSECTS - Breakfast Show">
            <a:hlinkClick r:id="rId3"/>
          </p:cNvPr>
          <p:cNvPicPr preferRelativeResize="0"/>
          <p:nvPr/>
        </p:nvPicPr>
        <p:blipFill>
          <a:blip r:embed="rId4">
            <a:alphaModFix/>
          </a:blip>
          <a:stretch>
            <a:fillRect/>
          </a:stretch>
        </p:blipFill>
        <p:spPr>
          <a:xfrm>
            <a:off x="1602725" y="1293800"/>
            <a:ext cx="4572000" cy="3429000"/>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1159"/>
        <p:cNvGrpSpPr/>
        <p:nvPr/>
      </p:nvGrpSpPr>
      <p:grpSpPr>
        <a:xfrm>
          <a:off x="0" y="0"/>
          <a:ext cx="0" cy="0"/>
          <a:chOff x="0" y="0"/>
          <a:chExt cx="0" cy="0"/>
        </a:xfrm>
      </p:grpSpPr>
      <p:sp>
        <p:nvSpPr>
          <p:cNvPr id="1160" name="Google Shape;1160;p17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Eat Crawlers Products</a:t>
            </a:r>
            <a:endParaRPr/>
          </a:p>
        </p:txBody>
      </p:sp>
      <p:sp>
        <p:nvSpPr>
          <p:cNvPr id="1161" name="Google Shape;1161;p175"/>
          <p:cNvSpPr txBox="1">
            <a:spLocks noGrp="1"/>
          </p:cNvSpPr>
          <p:nvPr>
            <p:ph type="body" idx="1"/>
          </p:nvPr>
        </p:nvSpPr>
        <p:spPr>
          <a:xfrm>
            <a:off x="311700" y="1017725"/>
            <a:ext cx="8520600" cy="3973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1"/>
              <a:t>Honey roasted crickets							</a:t>
            </a:r>
            <a:endParaRPr b="1"/>
          </a:p>
          <a:p>
            <a:pPr marL="914400" lvl="0" indent="457200" algn="l" rtl="0">
              <a:spcBef>
                <a:spcPts val="1600"/>
              </a:spcBef>
              <a:spcAft>
                <a:spcPts val="0"/>
              </a:spcAft>
              <a:buNone/>
            </a:pPr>
            <a:r>
              <a:rPr lang="en-GB" b="1"/>
              <a:t>				</a:t>
            </a:r>
            <a:endParaRPr b="1"/>
          </a:p>
          <a:p>
            <a:pPr marL="0" lvl="0" indent="0" algn="l" rtl="0">
              <a:spcBef>
                <a:spcPts val="1600"/>
              </a:spcBef>
              <a:spcAft>
                <a:spcPts val="0"/>
              </a:spcAft>
              <a:buNone/>
            </a:pPr>
            <a:endParaRPr b="1"/>
          </a:p>
          <a:p>
            <a:pPr marL="0" lvl="0" indent="0" algn="l" rtl="0">
              <a:spcBef>
                <a:spcPts val="1600"/>
              </a:spcBef>
              <a:spcAft>
                <a:spcPts val="0"/>
              </a:spcAft>
              <a:buNone/>
            </a:pPr>
            <a:endParaRPr b="1"/>
          </a:p>
          <a:p>
            <a:pPr marL="0" lvl="0" indent="0" algn="l" rtl="0">
              <a:spcBef>
                <a:spcPts val="1600"/>
              </a:spcBef>
              <a:spcAft>
                <a:spcPts val="0"/>
              </a:spcAft>
              <a:buNone/>
            </a:pPr>
            <a:endParaRPr b="1"/>
          </a:p>
          <a:p>
            <a:pPr marL="0" lvl="0" indent="0" algn="l" rtl="0">
              <a:spcBef>
                <a:spcPts val="1600"/>
              </a:spcBef>
              <a:spcAft>
                <a:spcPts val="0"/>
              </a:spcAft>
              <a:buNone/>
            </a:pPr>
            <a:endParaRPr b="1"/>
          </a:p>
          <a:p>
            <a:pPr marL="0" lvl="0" indent="0" algn="l" rtl="0">
              <a:spcBef>
                <a:spcPts val="1600"/>
              </a:spcBef>
              <a:spcAft>
                <a:spcPts val="0"/>
              </a:spcAft>
              <a:buNone/>
            </a:pPr>
            <a:endParaRPr b="1"/>
          </a:p>
          <a:p>
            <a:pPr marL="2743200" lvl="0" indent="457200" algn="l" rtl="0">
              <a:spcBef>
                <a:spcPts val="1600"/>
              </a:spcBef>
              <a:spcAft>
                <a:spcPts val="0"/>
              </a:spcAft>
              <a:buNone/>
            </a:pPr>
            <a:r>
              <a:rPr lang="en-GB" b="1"/>
              <a:t>Chocolate coated ants</a:t>
            </a:r>
            <a:endParaRPr b="1"/>
          </a:p>
          <a:p>
            <a:pPr marL="0" lvl="0" indent="0" algn="l" rtl="0">
              <a:spcBef>
                <a:spcPts val="1600"/>
              </a:spcBef>
              <a:spcAft>
                <a:spcPts val="1600"/>
              </a:spcAft>
              <a:buNone/>
            </a:pPr>
            <a:endParaRPr b="1"/>
          </a:p>
        </p:txBody>
      </p:sp>
      <p:pic>
        <p:nvPicPr>
          <p:cNvPr id="1162" name="Google Shape;1162;p175"/>
          <p:cNvPicPr preferRelativeResize="0"/>
          <p:nvPr/>
        </p:nvPicPr>
        <p:blipFill>
          <a:blip r:embed="rId3">
            <a:alphaModFix/>
          </a:blip>
          <a:stretch>
            <a:fillRect/>
          </a:stretch>
        </p:blipFill>
        <p:spPr>
          <a:xfrm>
            <a:off x="360625" y="1504950"/>
            <a:ext cx="3188575" cy="3391225"/>
          </a:xfrm>
          <a:prstGeom prst="rect">
            <a:avLst/>
          </a:prstGeom>
          <a:noFill/>
          <a:ln>
            <a:noFill/>
          </a:ln>
        </p:spPr>
      </p:pic>
      <p:pic>
        <p:nvPicPr>
          <p:cNvPr id="1163" name="Google Shape;1163;p175"/>
          <p:cNvPicPr preferRelativeResize="0"/>
          <p:nvPr/>
        </p:nvPicPr>
        <p:blipFill>
          <a:blip r:embed="rId4">
            <a:alphaModFix/>
          </a:blip>
          <a:stretch>
            <a:fillRect/>
          </a:stretch>
        </p:blipFill>
        <p:spPr>
          <a:xfrm>
            <a:off x="3549205" y="1794075"/>
            <a:ext cx="2372475" cy="2619375"/>
          </a:xfrm>
          <a:prstGeom prst="rect">
            <a:avLst/>
          </a:prstGeom>
          <a:noFill/>
          <a:ln>
            <a:noFill/>
          </a:ln>
        </p:spPr>
      </p:pic>
      <p:pic>
        <p:nvPicPr>
          <p:cNvPr id="1164" name="Google Shape;1164;p175"/>
          <p:cNvPicPr preferRelativeResize="0"/>
          <p:nvPr/>
        </p:nvPicPr>
        <p:blipFill>
          <a:blip r:embed="rId5">
            <a:alphaModFix/>
          </a:blip>
          <a:stretch>
            <a:fillRect/>
          </a:stretch>
        </p:blipFill>
        <p:spPr>
          <a:xfrm>
            <a:off x="6241500" y="1321730"/>
            <a:ext cx="2590800" cy="2464725"/>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168"/>
        <p:cNvGrpSpPr/>
        <p:nvPr/>
      </p:nvGrpSpPr>
      <p:grpSpPr>
        <a:xfrm>
          <a:off x="0" y="0"/>
          <a:ext cx="0" cy="0"/>
          <a:chOff x="0" y="0"/>
          <a:chExt cx="0" cy="0"/>
        </a:xfrm>
      </p:grpSpPr>
      <p:sp>
        <p:nvSpPr>
          <p:cNvPr id="1169" name="Google Shape;1169;p176"/>
          <p:cNvSpPr txBox="1">
            <a:spLocks noGrp="1"/>
          </p:cNvSpPr>
          <p:nvPr>
            <p:ph type="title"/>
          </p:nvPr>
        </p:nvSpPr>
        <p:spPr>
          <a:xfrm>
            <a:off x="273725" y="1034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Villa Maria</a:t>
            </a:r>
            <a:endParaRPr b="1"/>
          </a:p>
        </p:txBody>
      </p:sp>
      <p:sp>
        <p:nvSpPr>
          <p:cNvPr id="1170" name="Google Shape;1170;p176"/>
          <p:cNvSpPr txBox="1">
            <a:spLocks noGrp="1"/>
          </p:cNvSpPr>
          <p:nvPr>
            <p:ph type="body" idx="1"/>
          </p:nvPr>
        </p:nvSpPr>
        <p:spPr>
          <a:xfrm>
            <a:off x="311700" y="676100"/>
            <a:ext cx="8520600" cy="3892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NZ’s most awarded winery</a:t>
            </a:r>
            <a:endParaRPr sz="2400"/>
          </a:p>
          <a:p>
            <a:pPr marL="457200" lvl="0" indent="-381000" algn="l" rtl="0">
              <a:spcBef>
                <a:spcPts val="0"/>
              </a:spcBef>
              <a:spcAft>
                <a:spcPts val="0"/>
              </a:spcAft>
              <a:buSzPts val="2400"/>
              <a:buChar char="-"/>
            </a:pPr>
            <a:r>
              <a:rPr lang="en-GB" sz="2400"/>
              <a:t>Started in 1961 when a 21 year old leased 5 acres of land of his father in Mangere, Auckland</a:t>
            </a:r>
            <a:endParaRPr sz="2400"/>
          </a:p>
          <a:p>
            <a:pPr marL="457200" lvl="0" indent="-381000" algn="l" rtl="0">
              <a:spcBef>
                <a:spcPts val="0"/>
              </a:spcBef>
              <a:spcAft>
                <a:spcPts val="0"/>
              </a:spcAft>
              <a:buSzPts val="2400"/>
              <a:buChar char="-"/>
            </a:pPr>
            <a:r>
              <a:rPr lang="en-GB" sz="2400"/>
              <a:t>Made dry red and white wines, sourcing grapes from the greater Auckland regions</a:t>
            </a:r>
            <a:endParaRPr sz="2400"/>
          </a:p>
          <a:p>
            <a:pPr marL="457200" lvl="0" indent="-381000" algn="l" rtl="0">
              <a:spcBef>
                <a:spcPts val="0"/>
              </a:spcBef>
              <a:spcAft>
                <a:spcPts val="0"/>
              </a:spcAft>
              <a:buSzPts val="2400"/>
              <a:buChar char="-"/>
            </a:pPr>
            <a:r>
              <a:rPr lang="en-GB" sz="2400"/>
              <a:t>Today, Villa Maria employs more than 250 permanent staff, grows 28 different grape varieties, and exports wine to over 60 countries worldwide</a:t>
            </a:r>
            <a:endParaRPr sz="240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1174"/>
        <p:cNvGrpSpPr/>
        <p:nvPr/>
      </p:nvGrpSpPr>
      <p:grpSpPr>
        <a:xfrm>
          <a:off x="0" y="0"/>
          <a:ext cx="0" cy="0"/>
          <a:chOff x="0" y="0"/>
          <a:chExt cx="0" cy="0"/>
        </a:xfrm>
      </p:grpSpPr>
      <p:sp>
        <p:nvSpPr>
          <p:cNvPr id="1175" name="Google Shape;1175;p17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Villa Maria Clip</a:t>
            </a:r>
            <a:endParaRPr b="1"/>
          </a:p>
        </p:txBody>
      </p:sp>
      <p:sp>
        <p:nvSpPr>
          <p:cNvPr id="1176" name="Google Shape;1176;p17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177" name="Google Shape;1177;p177" descr="Villa Maria has been New Zealand's Most Awarded Winery for over 30 years. &#10;A leader in sustainability, innovation and quality, our family winery is recognised as an icon in the New Zealand wine industry." title="The Villa Maria Story">
            <a:hlinkClick r:id="rId3"/>
          </p:cNvPr>
          <p:cNvPicPr preferRelativeResize="0"/>
          <p:nvPr/>
        </p:nvPicPr>
        <p:blipFill>
          <a:blip r:embed="rId4">
            <a:alphaModFix/>
          </a:blip>
          <a:stretch>
            <a:fillRect/>
          </a:stretch>
        </p:blipFill>
        <p:spPr>
          <a:xfrm>
            <a:off x="1678650" y="1236825"/>
            <a:ext cx="4572000" cy="3429000"/>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1181"/>
        <p:cNvGrpSpPr/>
        <p:nvPr/>
      </p:nvGrpSpPr>
      <p:grpSpPr>
        <a:xfrm>
          <a:off x="0" y="0"/>
          <a:ext cx="0" cy="0"/>
          <a:chOff x="0" y="0"/>
          <a:chExt cx="0" cy="0"/>
        </a:xfrm>
      </p:grpSpPr>
      <p:sp>
        <p:nvSpPr>
          <p:cNvPr id="1182" name="Google Shape;1182;p178"/>
          <p:cNvSpPr txBox="1">
            <a:spLocks noGrp="1"/>
          </p:cNvSpPr>
          <p:nvPr>
            <p:ph type="title"/>
          </p:nvPr>
        </p:nvSpPr>
        <p:spPr>
          <a:xfrm>
            <a:off x="311700" y="1698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Volare Bread</a:t>
            </a:r>
            <a:endParaRPr b="1"/>
          </a:p>
        </p:txBody>
      </p:sp>
      <p:sp>
        <p:nvSpPr>
          <p:cNvPr id="1183" name="Google Shape;1183;p178"/>
          <p:cNvSpPr txBox="1">
            <a:spLocks noGrp="1"/>
          </p:cNvSpPr>
          <p:nvPr>
            <p:ph type="body" idx="1"/>
          </p:nvPr>
        </p:nvSpPr>
        <p:spPr>
          <a:xfrm>
            <a:off x="311700" y="742525"/>
            <a:ext cx="8520600" cy="4106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Started in 2009 by two old friends</a:t>
            </a:r>
            <a:endParaRPr sz="2400"/>
          </a:p>
          <a:p>
            <a:pPr marL="457200" lvl="0" indent="-381000" algn="l" rtl="0">
              <a:spcBef>
                <a:spcPts val="0"/>
              </a:spcBef>
              <a:spcAft>
                <a:spcPts val="0"/>
              </a:spcAft>
              <a:buSzPts val="2400"/>
              <a:buChar char="-"/>
            </a:pPr>
            <a:r>
              <a:rPr lang="en-GB" sz="2400"/>
              <a:t>Dream was to create a Traditional Artisan Bakery that produced the highest quality sourdough bread, pastries and cakes</a:t>
            </a:r>
            <a:endParaRPr sz="2400"/>
          </a:p>
          <a:p>
            <a:pPr marL="457200" lvl="0" indent="-381000" algn="l" rtl="0">
              <a:spcBef>
                <a:spcPts val="0"/>
              </a:spcBef>
              <a:spcAft>
                <a:spcPts val="0"/>
              </a:spcAft>
              <a:buSzPts val="2400"/>
              <a:buChar char="-"/>
            </a:pPr>
            <a:r>
              <a:rPr lang="en-GB" sz="2400"/>
              <a:t>Volare is now the Waikato and Bay of Plenty’s premier Artisan Bakery, distributing to cafe’s, restaurants and good food stores in the area</a:t>
            </a:r>
            <a:endParaRPr sz="2400"/>
          </a:p>
          <a:p>
            <a:pPr marL="457200" lvl="0" indent="-381000" algn="l" rtl="0">
              <a:spcBef>
                <a:spcPts val="0"/>
              </a:spcBef>
              <a:spcAft>
                <a:spcPts val="0"/>
              </a:spcAft>
              <a:buSzPts val="2400"/>
              <a:buChar char="-"/>
            </a:pPr>
            <a:r>
              <a:rPr lang="en-GB" sz="2400"/>
              <a:t>Pride themselves on the QUALITY, INTEGRITY and HONESTY of the products</a:t>
            </a:r>
            <a:endParaRPr sz="240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sp>
        <p:nvSpPr>
          <p:cNvPr id="1188" name="Google Shape;1188;p17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Volare Video</a:t>
            </a:r>
            <a:endParaRPr b="1"/>
          </a:p>
        </p:txBody>
      </p:sp>
      <p:sp>
        <p:nvSpPr>
          <p:cNvPr id="1189" name="Google Shape;1189;p17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190" name="Google Shape;1190;p179" descr="Welcome to Volare – the home of the very best in handcrafted Sourdough Breads!&#10;Volare specialise in baking quality handcrafted sourdough breads for restaurants, cafés and good food stores within the Bay of Plenty and the Waikato. Check out our website http://volarebread.com/ for more information." title="Volare Bread Quality Handcrafted Sourdough Breads">
            <a:hlinkClick r:id="rId3"/>
          </p:cNvPr>
          <p:cNvPicPr preferRelativeResize="0"/>
          <p:nvPr/>
        </p:nvPicPr>
        <p:blipFill>
          <a:blip r:embed="rId4">
            <a:alphaModFix/>
          </a:blip>
          <a:stretch>
            <a:fillRect/>
          </a:stretch>
        </p:blipFill>
        <p:spPr>
          <a:xfrm>
            <a:off x="1337000" y="1341225"/>
            <a:ext cx="4572000" cy="3429000"/>
          </a:xfrm>
          <a:prstGeom prst="rect">
            <a:avLst/>
          </a:prstGeom>
          <a:noFill/>
          <a:ln>
            <a:noFill/>
          </a:ln>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1194"/>
        <p:cNvGrpSpPr/>
        <p:nvPr/>
      </p:nvGrpSpPr>
      <p:grpSpPr>
        <a:xfrm>
          <a:off x="0" y="0"/>
          <a:ext cx="0" cy="0"/>
          <a:chOff x="0" y="0"/>
          <a:chExt cx="0" cy="0"/>
        </a:xfrm>
      </p:grpSpPr>
      <p:sp>
        <p:nvSpPr>
          <p:cNvPr id="1195" name="Google Shape;1195;p180"/>
          <p:cNvSpPr txBox="1">
            <a:spLocks noGrp="1"/>
          </p:cNvSpPr>
          <p:nvPr>
            <p:ph type="title"/>
          </p:nvPr>
        </p:nvSpPr>
        <p:spPr>
          <a:xfrm>
            <a:off x="311700" y="939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Mahurangi Oysters</a:t>
            </a:r>
            <a:endParaRPr b="1"/>
          </a:p>
        </p:txBody>
      </p:sp>
      <p:sp>
        <p:nvSpPr>
          <p:cNvPr id="1196" name="Google Shape;1196;p180"/>
          <p:cNvSpPr txBox="1">
            <a:spLocks noGrp="1"/>
          </p:cNvSpPr>
          <p:nvPr>
            <p:ph type="body" idx="1"/>
          </p:nvPr>
        </p:nvSpPr>
        <p:spPr>
          <a:xfrm>
            <a:off x="311700" y="666600"/>
            <a:ext cx="8520600" cy="3902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Began farming oysters in 1991</a:t>
            </a:r>
            <a:endParaRPr sz="2400"/>
          </a:p>
          <a:p>
            <a:pPr marL="457200" lvl="0" indent="-381000" algn="l" rtl="0">
              <a:spcBef>
                <a:spcPts val="0"/>
              </a:spcBef>
              <a:spcAft>
                <a:spcPts val="0"/>
              </a:spcAft>
              <a:buSzPts val="2400"/>
              <a:buChar char="-"/>
            </a:pPr>
            <a:r>
              <a:rPr lang="en-GB" sz="2400"/>
              <a:t>Selected this environmentally-friendly farming option after working on trout and scallop farms overseas</a:t>
            </a:r>
            <a:endParaRPr sz="2400"/>
          </a:p>
          <a:p>
            <a:pPr marL="457200" lvl="0" indent="-381000" algn="l" rtl="0">
              <a:spcBef>
                <a:spcPts val="0"/>
              </a:spcBef>
              <a:spcAft>
                <a:spcPts val="0"/>
              </a:spcAft>
              <a:buSzPts val="2400"/>
              <a:buChar char="-"/>
            </a:pPr>
            <a:r>
              <a:rPr lang="en-GB" sz="2400"/>
              <a:t>Farm a plump Pacific Oyster off the coast of Warkworth</a:t>
            </a:r>
            <a:endParaRPr sz="2400"/>
          </a:p>
          <a:p>
            <a:pPr marL="457200" lvl="0" indent="-381000" algn="l" rtl="0">
              <a:spcBef>
                <a:spcPts val="0"/>
              </a:spcBef>
              <a:spcAft>
                <a:spcPts val="0"/>
              </a:spcAft>
              <a:buSzPts val="2400"/>
              <a:buChar char="-"/>
            </a:pPr>
            <a:r>
              <a:rPr lang="en-GB" sz="2400"/>
              <a:t>This oyster has a sweet and uniquely fresh flavour</a:t>
            </a:r>
            <a:endParaRPr sz="2400"/>
          </a:p>
          <a:p>
            <a:pPr marL="457200" lvl="0" indent="-381000" algn="l" rtl="0">
              <a:spcBef>
                <a:spcPts val="0"/>
              </a:spcBef>
              <a:spcAft>
                <a:spcPts val="0"/>
              </a:spcAft>
              <a:buSzPts val="2400"/>
              <a:buChar char="-"/>
            </a:pPr>
            <a:r>
              <a:rPr lang="en-GB" sz="2400"/>
              <a:t>Supply restaurants in NZ and export around the Pacific Rim</a:t>
            </a:r>
            <a:endParaRPr sz="2400"/>
          </a:p>
          <a:p>
            <a:pPr marL="457200" lvl="0" indent="-381000" algn="l" rtl="0">
              <a:spcBef>
                <a:spcPts val="0"/>
              </a:spcBef>
              <a:spcAft>
                <a:spcPts val="0"/>
              </a:spcAft>
              <a:buSzPts val="2400"/>
              <a:buChar char="-"/>
            </a:pPr>
            <a:r>
              <a:rPr lang="en-GB" sz="2400"/>
              <a:t>Sell online options apart from the months of January to March</a:t>
            </a:r>
            <a:endParaRPr sz="240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sp>
        <p:nvSpPr>
          <p:cNvPr id="1201" name="Google Shape;1201;p18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Mahurangi Oysters</a:t>
            </a:r>
            <a:endParaRPr b="1"/>
          </a:p>
        </p:txBody>
      </p:sp>
      <p:sp>
        <p:nvSpPr>
          <p:cNvPr id="1202" name="Google Shape;1202;p18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203" name="Google Shape;1203;p181" descr="Freshcatch&#10;Fresh Fish Made Simple.&#10;http://freshcatch.co.nz/" title="Stories With Our People - Mahurangi Oysters">
            <a:hlinkClick r:id="rId3"/>
          </p:cNvPr>
          <p:cNvPicPr preferRelativeResize="0"/>
          <p:nvPr/>
        </p:nvPicPr>
        <p:blipFill>
          <a:blip r:embed="rId4">
            <a:alphaModFix/>
          </a:blip>
          <a:stretch>
            <a:fillRect/>
          </a:stretch>
        </p:blipFill>
        <p:spPr>
          <a:xfrm>
            <a:off x="1280075" y="1075525"/>
            <a:ext cx="4572000" cy="3429000"/>
          </a:xfrm>
          <a:prstGeom prst="rect">
            <a:avLst/>
          </a:prstGeom>
          <a:noFill/>
          <a:ln>
            <a:noFill/>
          </a:ln>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207"/>
        <p:cNvGrpSpPr/>
        <p:nvPr/>
      </p:nvGrpSpPr>
      <p:grpSpPr>
        <a:xfrm>
          <a:off x="0" y="0"/>
          <a:ext cx="0" cy="0"/>
          <a:chOff x="0" y="0"/>
          <a:chExt cx="0" cy="0"/>
        </a:xfrm>
      </p:grpSpPr>
      <p:sp>
        <p:nvSpPr>
          <p:cNvPr id="1208" name="Google Shape;1208;p182"/>
          <p:cNvSpPr txBox="1">
            <a:spLocks noGrp="1"/>
          </p:cNvSpPr>
          <p:nvPr>
            <p:ph type="title"/>
          </p:nvPr>
        </p:nvSpPr>
        <p:spPr>
          <a:xfrm>
            <a:off x="245275" y="1793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Barkers of Geraldine</a:t>
            </a:r>
            <a:endParaRPr b="1"/>
          </a:p>
        </p:txBody>
      </p:sp>
      <p:sp>
        <p:nvSpPr>
          <p:cNvPr id="1209" name="Google Shape;1209;p182"/>
          <p:cNvSpPr txBox="1">
            <a:spLocks noGrp="1"/>
          </p:cNvSpPr>
          <p:nvPr>
            <p:ph type="body" idx="1"/>
          </p:nvPr>
        </p:nvSpPr>
        <p:spPr>
          <a:xfrm>
            <a:off x="311700" y="752025"/>
            <a:ext cx="8520600" cy="3816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Started on a family farm in 1969</a:t>
            </a:r>
            <a:endParaRPr sz="2400"/>
          </a:p>
          <a:p>
            <a:pPr marL="457200" lvl="0" indent="-381000" algn="l" rtl="0">
              <a:spcBef>
                <a:spcPts val="0"/>
              </a:spcBef>
              <a:spcAft>
                <a:spcPts val="0"/>
              </a:spcAft>
              <a:buSzPts val="2400"/>
              <a:buChar char="-"/>
            </a:pPr>
            <a:r>
              <a:rPr lang="en-GB" sz="2400"/>
              <a:t>Now employs more than 230 staff</a:t>
            </a:r>
            <a:endParaRPr sz="2400"/>
          </a:p>
          <a:p>
            <a:pPr marL="457200" lvl="0" indent="-381000" algn="l" rtl="0">
              <a:spcBef>
                <a:spcPts val="0"/>
              </a:spcBef>
              <a:spcAft>
                <a:spcPts val="0"/>
              </a:spcAft>
              <a:buSzPts val="2400"/>
              <a:buChar char="-"/>
            </a:pPr>
            <a:r>
              <a:rPr lang="en-GB" sz="2400"/>
              <a:t>First product made was wine</a:t>
            </a:r>
            <a:endParaRPr sz="2400"/>
          </a:p>
          <a:p>
            <a:pPr marL="457200" lvl="0" indent="-381000" algn="l" rtl="0">
              <a:spcBef>
                <a:spcPts val="0"/>
              </a:spcBef>
              <a:spcAft>
                <a:spcPts val="0"/>
              </a:spcAft>
              <a:buSzPts val="2400"/>
              <a:buChar char="-"/>
            </a:pPr>
            <a:r>
              <a:rPr lang="en-GB" sz="2400"/>
              <a:t>1981 first non-alcoholic drink made - Barker’s Blackcurrant</a:t>
            </a:r>
            <a:endParaRPr sz="2400"/>
          </a:p>
          <a:p>
            <a:pPr marL="457200" lvl="0" indent="-381000" algn="l" rtl="0">
              <a:spcBef>
                <a:spcPts val="0"/>
              </a:spcBef>
              <a:spcAft>
                <a:spcPts val="0"/>
              </a:spcAft>
              <a:buSzPts val="2400"/>
              <a:buChar char="-"/>
            </a:pPr>
            <a:r>
              <a:rPr lang="en-GB" sz="2400"/>
              <a:t>1991 preserves added to product line. Now found on the shelves of major supermarkets and boutique stockists</a:t>
            </a:r>
            <a:endParaRPr sz="2400"/>
          </a:p>
          <a:p>
            <a:pPr marL="457200" lvl="0" indent="-381000" algn="l" rtl="0">
              <a:spcBef>
                <a:spcPts val="0"/>
              </a:spcBef>
              <a:spcAft>
                <a:spcPts val="0"/>
              </a:spcAft>
              <a:buSzPts val="2400"/>
              <a:buChar char="-"/>
            </a:pPr>
            <a:r>
              <a:rPr lang="en-GB" sz="2400"/>
              <a:t>Today Barkers manufactures Barker’s Professional products for the foodservice industry</a:t>
            </a:r>
            <a:endParaRPr sz="240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1213"/>
        <p:cNvGrpSpPr/>
        <p:nvPr/>
      </p:nvGrpSpPr>
      <p:grpSpPr>
        <a:xfrm>
          <a:off x="0" y="0"/>
          <a:ext cx="0" cy="0"/>
          <a:chOff x="0" y="0"/>
          <a:chExt cx="0" cy="0"/>
        </a:xfrm>
      </p:grpSpPr>
      <p:sp>
        <p:nvSpPr>
          <p:cNvPr id="1214" name="Google Shape;1214;p18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Barkers of Geraldine Clips</a:t>
            </a:r>
            <a:endParaRPr b="1"/>
          </a:p>
        </p:txBody>
      </p:sp>
      <p:sp>
        <p:nvSpPr>
          <p:cNvPr id="1215" name="Google Shape;1215;p18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216" name="Google Shape;1216;p183" descr="My family has been farming in this area for 5 generations now. Dad was very innovative and started off making fruit wine. We have evolved over the years. We are not in the business of making food but making the excitement and finishing touches that complete a meal. Here's our story." title="Barker's New Zealand, Our Story">
            <a:hlinkClick r:id="rId3"/>
          </p:cNvPr>
          <p:cNvPicPr preferRelativeResize="0"/>
          <p:nvPr/>
        </p:nvPicPr>
        <p:blipFill>
          <a:blip r:embed="rId4">
            <a:alphaModFix/>
          </a:blip>
          <a:stretch>
            <a:fillRect/>
          </a:stretch>
        </p:blipFill>
        <p:spPr>
          <a:xfrm>
            <a:off x="1564750" y="1208375"/>
            <a:ext cx="4572000" cy="3429000"/>
          </a:xfrm>
          <a:prstGeom prst="rect">
            <a:avLst/>
          </a:prstGeom>
          <a:noFill/>
          <a:ln>
            <a:noFill/>
          </a:ln>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1220"/>
        <p:cNvGrpSpPr/>
        <p:nvPr/>
      </p:nvGrpSpPr>
      <p:grpSpPr>
        <a:xfrm>
          <a:off x="0" y="0"/>
          <a:ext cx="0" cy="0"/>
          <a:chOff x="0" y="0"/>
          <a:chExt cx="0" cy="0"/>
        </a:xfrm>
      </p:grpSpPr>
      <p:sp>
        <p:nvSpPr>
          <p:cNvPr id="1221" name="Google Shape;1221;p18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Barkers of Geraldine Products</a:t>
            </a:r>
            <a:endParaRPr/>
          </a:p>
        </p:txBody>
      </p:sp>
      <p:sp>
        <p:nvSpPr>
          <p:cNvPr id="1222" name="Google Shape;1222;p184"/>
          <p:cNvSpPr txBox="1">
            <a:spLocks noGrp="1"/>
          </p:cNvSpPr>
          <p:nvPr>
            <p:ph type="body" idx="1"/>
          </p:nvPr>
        </p:nvSpPr>
        <p:spPr>
          <a:xfrm>
            <a:off x="311700" y="1017725"/>
            <a:ext cx="8520600" cy="3945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223" name="Google Shape;1223;p184"/>
          <p:cNvPicPr preferRelativeResize="0"/>
          <p:nvPr/>
        </p:nvPicPr>
        <p:blipFill>
          <a:blip r:embed="rId3">
            <a:alphaModFix/>
          </a:blip>
          <a:stretch>
            <a:fillRect/>
          </a:stretch>
        </p:blipFill>
        <p:spPr>
          <a:xfrm>
            <a:off x="311700" y="1017725"/>
            <a:ext cx="2819950" cy="2520100"/>
          </a:xfrm>
          <a:prstGeom prst="rect">
            <a:avLst/>
          </a:prstGeom>
          <a:noFill/>
          <a:ln>
            <a:noFill/>
          </a:ln>
        </p:spPr>
      </p:pic>
      <p:pic>
        <p:nvPicPr>
          <p:cNvPr id="1224" name="Google Shape;1224;p184"/>
          <p:cNvPicPr preferRelativeResize="0"/>
          <p:nvPr/>
        </p:nvPicPr>
        <p:blipFill>
          <a:blip r:embed="rId4">
            <a:alphaModFix/>
          </a:blip>
          <a:stretch>
            <a:fillRect/>
          </a:stretch>
        </p:blipFill>
        <p:spPr>
          <a:xfrm>
            <a:off x="932350" y="3186375"/>
            <a:ext cx="3028950" cy="1504950"/>
          </a:xfrm>
          <a:prstGeom prst="rect">
            <a:avLst/>
          </a:prstGeom>
          <a:noFill/>
          <a:ln>
            <a:noFill/>
          </a:ln>
        </p:spPr>
      </p:pic>
      <p:pic>
        <p:nvPicPr>
          <p:cNvPr id="1225" name="Google Shape;1225;p184"/>
          <p:cNvPicPr preferRelativeResize="0"/>
          <p:nvPr/>
        </p:nvPicPr>
        <p:blipFill>
          <a:blip r:embed="rId5">
            <a:alphaModFix/>
          </a:blip>
          <a:stretch>
            <a:fillRect/>
          </a:stretch>
        </p:blipFill>
        <p:spPr>
          <a:xfrm>
            <a:off x="4498200" y="1628775"/>
            <a:ext cx="2021325" cy="3062550"/>
          </a:xfrm>
          <a:prstGeom prst="rect">
            <a:avLst/>
          </a:prstGeom>
          <a:noFill/>
          <a:ln>
            <a:noFill/>
          </a:ln>
        </p:spPr>
      </p:pic>
      <p:pic>
        <p:nvPicPr>
          <p:cNvPr id="1226" name="Google Shape;1226;p184"/>
          <p:cNvPicPr preferRelativeResize="0"/>
          <p:nvPr/>
        </p:nvPicPr>
        <p:blipFill>
          <a:blip r:embed="rId6">
            <a:alphaModFix/>
          </a:blip>
          <a:stretch>
            <a:fillRect/>
          </a:stretch>
        </p:blipFill>
        <p:spPr>
          <a:xfrm>
            <a:off x="6876650" y="1209675"/>
            <a:ext cx="1676400" cy="2724150"/>
          </a:xfrm>
          <a:prstGeom prst="rect">
            <a:avLst/>
          </a:prstGeom>
          <a:noFill/>
          <a:ln>
            <a:noFill/>
          </a:ln>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1230"/>
        <p:cNvGrpSpPr/>
        <p:nvPr/>
      </p:nvGrpSpPr>
      <p:grpSpPr>
        <a:xfrm>
          <a:off x="0" y="0"/>
          <a:ext cx="0" cy="0"/>
          <a:chOff x="0" y="0"/>
          <a:chExt cx="0" cy="0"/>
        </a:xfrm>
      </p:grpSpPr>
      <p:sp>
        <p:nvSpPr>
          <p:cNvPr id="1231" name="Google Shape;1231;p185"/>
          <p:cNvSpPr txBox="1">
            <a:spLocks noGrp="1"/>
          </p:cNvSpPr>
          <p:nvPr>
            <p:ph type="title"/>
          </p:nvPr>
        </p:nvSpPr>
        <p:spPr>
          <a:xfrm>
            <a:off x="311700" y="1698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Tetra Pak</a:t>
            </a:r>
            <a:endParaRPr b="1"/>
          </a:p>
        </p:txBody>
      </p:sp>
      <p:sp>
        <p:nvSpPr>
          <p:cNvPr id="1232" name="Google Shape;1232;p185"/>
          <p:cNvSpPr txBox="1">
            <a:spLocks noGrp="1"/>
          </p:cNvSpPr>
          <p:nvPr>
            <p:ph type="body" idx="1"/>
          </p:nvPr>
        </p:nvSpPr>
        <p:spPr>
          <a:xfrm>
            <a:off x="311700" y="742525"/>
            <a:ext cx="8520600" cy="4267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Located at Ruakura, Hamilton</a:t>
            </a:r>
            <a:endParaRPr sz="2400"/>
          </a:p>
          <a:p>
            <a:pPr marL="457200" lvl="0" indent="-381000" algn="l" rtl="0">
              <a:spcBef>
                <a:spcPts val="0"/>
              </a:spcBef>
              <a:spcAft>
                <a:spcPts val="0"/>
              </a:spcAft>
              <a:buSzPts val="2400"/>
              <a:buChar char="-"/>
            </a:pPr>
            <a:r>
              <a:rPr lang="en-GB" sz="2400"/>
              <a:t>Company started in Sweden</a:t>
            </a:r>
            <a:endParaRPr sz="2400"/>
          </a:p>
          <a:p>
            <a:pPr marL="457200" lvl="0" indent="-381000" algn="l" rtl="0">
              <a:spcBef>
                <a:spcPts val="0"/>
              </a:spcBef>
              <a:spcAft>
                <a:spcPts val="0"/>
              </a:spcAft>
              <a:buSzPts val="2400"/>
              <a:buChar char="-"/>
            </a:pPr>
            <a:r>
              <a:rPr lang="en-GB" sz="2400"/>
              <a:t>Pioneered aseptic packaging, one of the most important food science innovations of the 20th century</a:t>
            </a:r>
            <a:endParaRPr sz="2400"/>
          </a:p>
          <a:p>
            <a:pPr marL="457200" lvl="0" indent="-381000" algn="l" rtl="0">
              <a:spcBef>
                <a:spcPts val="0"/>
              </a:spcBef>
              <a:spcAft>
                <a:spcPts val="0"/>
              </a:spcAft>
              <a:buSzPts val="2400"/>
              <a:buChar char="-"/>
            </a:pPr>
            <a:r>
              <a:rPr lang="en-GB" sz="2400"/>
              <a:t>Food and beverages in aseptic packaging remain fresh and nutritious for many months, without needing refrigeration or preservatives</a:t>
            </a:r>
            <a:endParaRPr sz="2400"/>
          </a:p>
          <a:p>
            <a:pPr marL="457200" lvl="0" indent="-381000" algn="l" rtl="0">
              <a:spcBef>
                <a:spcPts val="0"/>
              </a:spcBef>
              <a:spcAft>
                <a:spcPts val="0"/>
              </a:spcAft>
              <a:buSzPts val="2400"/>
              <a:buChar char="-"/>
            </a:pPr>
            <a:r>
              <a:rPr lang="en-GB" sz="2400"/>
              <a:t>Last year, 178 billion Tetra Pak packages sold in more than 170 countries</a:t>
            </a:r>
            <a:endParaRPr sz="2400"/>
          </a:p>
          <a:p>
            <a:pPr marL="457200" lvl="0" indent="-381000" algn="l" rtl="0">
              <a:spcBef>
                <a:spcPts val="0"/>
              </a:spcBef>
              <a:spcAft>
                <a:spcPts val="0"/>
              </a:spcAft>
              <a:buSzPts val="2400"/>
              <a:buChar char="-"/>
            </a:pPr>
            <a:r>
              <a:rPr lang="en-GB" sz="2400"/>
              <a:t>Employs more than 23,000 people worldwide</a:t>
            </a:r>
            <a:endParaRPr sz="240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sp>
        <p:nvSpPr>
          <p:cNvPr id="1237" name="Google Shape;1237;p18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Tetra Pak Clip</a:t>
            </a:r>
            <a:endParaRPr b="1"/>
          </a:p>
        </p:txBody>
      </p:sp>
      <p:sp>
        <p:nvSpPr>
          <p:cNvPr id="1238" name="Google Shape;1238;p18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Clip </a:t>
            </a:r>
            <a:endParaRPr/>
          </a:p>
        </p:txBody>
      </p:sp>
      <p:pic>
        <p:nvPicPr>
          <p:cNvPr id="1239" name="Google Shape;1239;p186" descr="Tetra Pak® continually strives to protect what’s good. This means ensuring that consumers globally have access to safe consumable products, while simultaneously protecting the environment. Learn more about how we do this by visiting our sustainability policy at: www.tetrapak.com/sustainability" title="Tetra Pak: Protects What's Good">
            <a:hlinkClick r:id="rId3"/>
          </p:cNvPr>
          <p:cNvPicPr preferRelativeResize="0"/>
          <p:nvPr/>
        </p:nvPicPr>
        <p:blipFill>
          <a:blip r:embed="rId4">
            <a:alphaModFix/>
          </a:blip>
          <a:stretch>
            <a:fillRect/>
          </a:stretch>
        </p:blipFill>
        <p:spPr>
          <a:xfrm>
            <a:off x="1412950" y="1198900"/>
            <a:ext cx="4572000" cy="3429000"/>
          </a:xfrm>
          <a:prstGeom prst="rect">
            <a:avLst/>
          </a:prstGeom>
          <a:noFill/>
          <a:ln>
            <a:noFill/>
          </a:ln>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sp>
        <p:nvSpPr>
          <p:cNvPr id="1244" name="Google Shape;1244;p187"/>
          <p:cNvSpPr txBox="1">
            <a:spLocks noGrp="1"/>
          </p:cNvSpPr>
          <p:nvPr>
            <p:ph type="title"/>
          </p:nvPr>
        </p:nvSpPr>
        <p:spPr>
          <a:xfrm>
            <a:off x="311700" y="2267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Tui</a:t>
            </a:r>
            <a:endParaRPr b="1"/>
          </a:p>
        </p:txBody>
      </p:sp>
      <p:sp>
        <p:nvSpPr>
          <p:cNvPr id="1245" name="Google Shape;1245;p187"/>
          <p:cNvSpPr txBox="1">
            <a:spLocks noGrp="1"/>
          </p:cNvSpPr>
          <p:nvPr>
            <p:ph type="body" idx="1"/>
          </p:nvPr>
        </p:nvSpPr>
        <p:spPr>
          <a:xfrm>
            <a:off x="311700" y="799450"/>
            <a:ext cx="8520600" cy="4268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Tui Brewery has been around since 1889 when the water in the Mangatainoka River was tasted and a brewery was built</a:t>
            </a:r>
            <a:endParaRPr sz="2400"/>
          </a:p>
          <a:p>
            <a:pPr marL="457200" lvl="0" indent="-381000" algn="l" rtl="0">
              <a:spcBef>
                <a:spcPts val="0"/>
              </a:spcBef>
              <a:spcAft>
                <a:spcPts val="0"/>
              </a:spcAft>
              <a:buSzPts val="2400"/>
              <a:buChar char="-"/>
            </a:pPr>
            <a:r>
              <a:rPr lang="en-GB" sz="2400"/>
              <a:t>Beer been brewed in some shape or form since then</a:t>
            </a:r>
            <a:endParaRPr sz="2400"/>
          </a:p>
          <a:p>
            <a:pPr marL="457200" lvl="0" indent="-381000" algn="l" rtl="0">
              <a:spcBef>
                <a:spcPts val="0"/>
              </a:spcBef>
              <a:spcAft>
                <a:spcPts val="0"/>
              </a:spcAft>
              <a:buSzPts val="2400"/>
              <a:buChar char="-"/>
            </a:pPr>
            <a:r>
              <a:rPr lang="en-GB" sz="2400"/>
              <a:t>Known for cheeky adverts</a:t>
            </a:r>
            <a:endParaRPr sz="2400"/>
          </a:p>
          <a:p>
            <a:pPr marL="457200" lvl="0" indent="-381000" algn="l" rtl="0">
              <a:spcBef>
                <a:spcPts val="0"/>
              </a:spcBef>
              <a:spcAft>
                <a:spcPts val="0"/>
              </a:spcAft>
              <a:buSzPts val="2400"/>
              <a:buChar char="-"/>
            </a:pPr>
            <a:r>
              <a:rPr lang="en-GB" sz="2400"/>
              <a:t>Today produces craft beers, bourbon                             and vodka</a:t>
            </a:r>
            <a:endParaRPr sz="2400"/>
          </a:p>
          <a:p>
            <a:pPr marL="457200" lvl="0" indent="-381000" algn="l" rtl="0">
              <a:spcBef>
                <a:spcPts val="0"/>
              </a:spcBef>
              <a:spcAft>
                <a:spcPts val="0"/>
              </a:spcAft>
              <a:buSzPts val="2400"/>
              <a:buChar char="-"/>
            </a:pPr>
            <a:r>
              <a:rPr lang="en-GB" sz="2400"/>
              <a:t>Popular factory tours operate </a:t>
            </a:r>
            <a:endParaRPr sz="2400"/>
          </a:p>
        </p:txBody>
      </p:sp>
      <p:pic>
        <p:nvPicPr>
          <p:cNvPr id="1246" name="Google Shape;1246;p187"/>
          <p:cNvPicPr preferRelativeResize="0"/>
          <p:nvPr/>
        </p:nvPicPr>
        <p:blipFill>
          <a:blip r:embed="rId3">
            <a:alphaModFix/>
          </a:blip>
          <a:stretch>
            <a:fillRect/>
          </a:stretch>
        </p:blipFill>
        <p:spPr>
          <a:xfrm>
            <a:off x="6109463" y="2729775"/>
            <a:ext cx="2524125" cy="1809750"/>
          </a:xfrm>
          <a:prstGeom prst="rect">
            <a:avLst/>
          </a:prstGeom>
          <a:noFill/>
          <a:ln>
            <a:noFill/>
          </a:ln>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sp>
        <p:nvSpPr>
          <p:cNvPr id="1251" name="Google Shape;1251;p18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Tui Video</a:t>
            </a:r>
            <a:endParaRPr b="1"/>
          </a:p>
        </p:txBody>
      </p:sp>
      <p:sp>
        <p:nvSpPr>
          <p:cNvPr id="1252" name="Google Shape;1252;p18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Clip </a:t>
            </a:r>
            <a:endParaRPr/>
          </a:p>
        </p:txBody>
      </p:sp>
      <p:pic>
        <p:nvPicPr>
          <p:cNvPr id="1253" name="Google Shape;1253;p188" title="Tui Brewery">
            <a:hlinkClick r:id="rId3"/>
          </p:cNvPr>
          <p:cNvPicPr preferRelativeResize="0"/>
          <p:nvPr/>
        </p:nvPicPr>
        <p:blipFill>
          <a:blip r:embed="rId4">
            <a:alphaModFix/>
          </a:blip>
          <a:stretch>
            <a:fillRect/>
          </a:stretch>
        </p:blipFill>
        <p:spPr>
          <a:xfrm>
            <a:off x="1498350" y="1227350"/>
            <a:ext cx="4572000" cy="3429000"/>
          </a:xfrm>
          <a:prstGeom prst="rect">
            <a:avLst/>
          </a:prstGeom>
          <a:noFill/>
          <a:ln>
            <a:noFill/>
          </a:ln>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1257"/>
        <p:cNvGrpSpPr/>
        <p:nvPr/>
      </p:nvGrpSpPr>
      <p:grpSpPr>
        <a:xfrm>
          <a:off x="0" y="0"/>
          <a:ext cx="0" cy="0"/>
          <a:chOff x="0" y="0"/>
          <a:chExt cx="0" cy="0"/>
        </a:xfrm>
      </p:grpSpPr>
      <p:sp>
        <p:nvSpPr>
          <p:cNvPr id="1258" name="Google Shape;1258;p18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Tui Adverts</a:t>
            </a:r>
            <a:endParaRPr b="1"/>
          </a:p>
        </p:txBody>
      </p:sp>
      <p:sp>
        <p:nvSpPr>
          <p:cNvPr id="1259" name="Google Shape;1259;p18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Best of the adverts </a:t>
            </a:r>
            <a:endParaRPr/>
          </a:p>
        </p:txBody>
      </p:sp>
      <p:pic>
        <p:nvPicPr>
          <p:cNvPr id="1260" name="Google Shape;1260;p189" descr="Who makes the best beer ads? The best beer commercials from Tui Beer of New Zealand.&#10;&#10;Hey guys! Just want to share how I generate my &quot;Passive Income&quot; in the past few years. Earning 300 usd dollars/day is not bad when you only have to work a week in a month. Check out this Passive Income Crash Course here https://bit.ly/2XZ1JrY&#10;Get your funny shirts here https://teespring.com/stores/funniest-commercials&#10;&#10;Help us support new cutting-edge and innovative items produced by vetted startups. Check out these crowdfunded products on Amazon Lauchpad.&#10;&#10;US Link - https://amzn.to/2WeOWRH&#10;&#10;Canada Link - https://amzn.to/2PD0Jql&#10;&#10;UK Link - https://amzn.to/2LcwSqd&#10;&#10;Germany Link - https://amzn.to/2URyyVs&#10;&#10;All links are Affiliate Links.&#10;&#10;Don't forget to subscribe!" title="The Best Beer Ads - Tui Beer Commercials - New Zealand">
            <a:hlinkClick r:id="rId3"/>
          </p:cNvPr>
          <p:cNvPicPr preferRelativeResize="0"/>
          <p:nvPr/>
        </p:nvPicPr>
        <p:blipFill>
          <a:blip r:embed="rId4">
            <a:alphaModFix/>
          </a:blip>
          <a:stretch>
            <a:fillRect/>
          </a:stretch>
        </p:blipFill>
        <p:spPr>
          <a:xfrm>
            <a:off x="3054675" y="1322275"/>
            <a:ext cx="4572000" cy="3429000"/>
          </a:xfrm>
          <a:prstGeom prst="rect">
            <a:avLst/>
          </a:prstGeom>
          <a:noFill/>
          <a:ln>
            <a:noFill/>
          </a:ln>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1264"/>
        <p:cNvGrpSpPr/>
        <p:nvPr/>
      </p:nvGrpSpPr>
      <p:grpSpPr>
        <a:xfrm>
          <a:off x="0" y="0"/>
          <a:ext cx="0" cy="0"/>
          <a:chOff x="0" y="0"/>
          <a:chExt cx="0" cy="0"/>
        </a:xfrm>
      </p:grpSpPr>
      <p:sp>
        <p:nvSpPr>
          <p:cNvPr id="1265" name="Google Shape;1265;p19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Otaika Valley Free Range Eggs</a:t>
            </a:r>
            <a:endParaRPr b="1"/>
          </a:p>
        </p:txBody>
      </p:sp>
      <p:sp>
        <p:nvSpPr>
          <p:cNvPr id="1266" name="Google Shape;1266;p19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Family run business with farms in Otaika Valley near Whangarei and Kaharoa near Rotorua</a:t>
            </a:r>
            <a:endParaRPr sz="2400"/>
          </a:p>
          <a:p>
            <a:pPr marL="457200" lvl="0" indent="-381000" algn="l" rtl="0">
              <a:spcBef>
                <a:spcPts val="0"/>
              </a:spcBef>
              <a:spcAft>
                <a:spcPts val="0"/>
              </a:spcAft>
              <a:buSzPts val="2400"/>
              <a:buChar char="-"/>
            </a:pPr>
            <a:r>
              <a:rPr lang="en-GB" sz="2400"/>
              <a:t>Hens are free to roam on fertile land, resting at night in spacious safe barns</a:t>
            </a:r>
            <a:endParaRPr sz="2400"/>
          </a:p>
          <a:p>
            <a:pPr marL="457200" lvl="0" indent="-381000" algn="l" rtl="0">
              <a:spcBef>
                <a:spcPts val="0"/>
              </a:spcBef>
              <a:spcAft>
                <a:spcPts val="0"/>
              </a:spcAft>
              <a:buSzPts val="2400"/>
              <a:buChar char="-"/>
            </a:pPr>
            <a:r>
              <a:rPr lang="en-GB" sz="2400"/>
              <a:t>Eggs sold nationwide into supermarkets, fruit and vegetable stores, retailers,                                           cafés and restaurants</a:t>
            </a:r>
            <a:endParaRPr sz="2400"/>
          </a:p>
        </p:txBody>
      </p:sp>
      <p:pic>
        <p:nvPicPr>
          <p:cNvPr id="1267" name="Google Shape;1267;p190"/>
          <p:cNvPicPr preferRelativeResize="0"/>
          <p:nvPr/>
        </p:nvPicPr>
        <p:blipFill>
          <a:blip r:embed="rId3">
            <a:alphaModFix/>
          </a:blip>
          <a:stretch>
            <a:fillRect/>
          </a:stretch>
        </p:blipFill>
        <p:spPr>
          <a:xfrm>
            <a:off x="5771850" y="3399213"/>
            <a:ext cx="2914650" cy="1571625"/>
          </a:xfrm>
          <a:prstGeom prst="rect">
            <a:avLst/>
          </a:prstGeom>
          <a:noFill/>
          <a:ln>
            <a:noFill/>
          </a:ln>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1271"/>
        <p:cNvGrpSpPr/>
        <p:nvPr/>
      </p:nvGrpSpPr>
      <p:grpSpPr>
        <a:xfrm>
          <a:off x="0" y="0"/>
          <a:ext cx="0" cy="0"/>
          <a:chOff x="0" y="0"/>
          <a:chExt cx="0" cy="0"/>
        </a:xfrm>
      </p:grpSpPr>
      <p:sp>
        <p:nvSpPr>
          <p:cNvPr id="1272" name="Google Shape;1272;p19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Otaika Valley Eggs Clip</a:t>
            </a:r>
            <a:endParaRPr b="1"/>
          </a:p>
        </p:txBody>
      </p:sp>
      <p:sp>
        <p:nvSpPr>
          <p:cNvPr id="1273" name="Google Shape;1273;p19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274" name="Google Shape;1274;p191" descr="Peter Sandle from Otaika Valley Farms talking about relationship with Countdown" title="Otaika Valley Farm">
            <a:hlinkClick r:id="rId3"/>
          </p:cNvPr>
          <p:cNvPicPr preferRelativeResize="0"/>
          <p:nvPr/>
        </p:nvPicPr>
        <p:blipFill>
          <a:blip r:embed="rId4">
            <a:alphaModFix/>
          </a:blip>
          <a:stretch>
            <a:fillRect/>
          </a:stretch>
        </p:blipFill>
        <p:spPr>
          <a:xfrm>
            <a:off x="1707100" y="1360200"/>
            <a:ext cx="4572000" cy="3429000"/>
          </a:xfrm>
          <a:prstGeom prst="rect">
            <a:avLst/>
          </a:prstGeom>
          <a:noFill/>
          <a:ln>
            <a:noFill/>
          </a:ln>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1278"/>
        <p:cNvGrpSpPr/>
        <p:nvPr/>
      </p:nvGrpSpPr>
      <p:grpSpPr>
        <a:xfrm>
          <a:off x="0" y="0"/>
          <a:ext cx="0" cy="0"/>
          <a:chOff x="0" y="0"/>
          <a:chExt cx="0" cy="0"/>
        </a:xfrm>
      </p:grpSpPr>
      <p:sp>
        <p:nvSpPr>
          <p:cNvPr id="1279" name="Google Shape;1279;p19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Clevedon Buffalo Cheese</a:t>
            </a:r>
            <a:endParaRPr b="1"/>
          </a:p>
        </p:txBody>
      </p:sp>
      <p:sp>
        <p:nvSpPr>
          <p:cNvPr id="1280" name="Google Shape;1280;p192"/>
          <p:cNvSpPr txBox="1">
            <a:spLocks noGrp="1"/>
          </p:cNvSpPr>
          <p:nvPr>
            <p:ph type="body" idx="1"/>
          </p:nvPr>
        </p:nvSpPr>
        <p:spPr>
          <a:xfrm>
            <a:off x="311700" y="1017725"/>
            <a:ext cx="8520600" cy="392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Farm just south of Auckland on the shores of the Hauraki Gulf </a:t>
            </a:r>
            <a:endParaRPr sz="2400"/>
          </a:p>
          <a:p>
            <a:pPr marL="457200" lvl="0" indent="-381000" algn="l" rtl="0">
              <a:spcBef>
                <a:spcPts val="0"/>
              </a:spcBef>
              <a:spcAft>
                <a:spcPts val="0"/>
              </a:spcAft>
              <a:buSzPts val="2400"/>
              <a:buChar char="-"/>
            </a:pPr>
            <a:r>
              <a:rPr lang="en-GB" sz="2400"/>
              <a:t>Farm 150 head of buffalo for their porcelain white milk</a:t>
            </a:r>
            <a:endParaRPr sz="2400"/>
          </a:p>
          <a:p>
            <a:pPr marL="457200" lvl="0" indent="-381000" algn="l" rtl="0">
              <a:spcBef>
                <a:spcPts val="0"/>
              </a:spcBef>
              <a:spcAft>
                <a:spcPts val="0"/>
              </a:spcAft>
              <a:buSzPts val="2400"/>
              <a:buChar char="-"/>
            </a:pPr>
            <a:r>
              <a:rPr lang="en-GB" sz="2400"/>
              <a:t>Produce award winning fresh buffalo mozzarella, yoghurt, marinated cheese and ricotta</a:t>
            </a:r>
            <a:endParaRPr sz="2400"/>
          </a:p>
          <a:p>
            <a:pPr marL="457200" lvl="0" indent="-381000" algn="l" rtl="0">
              <a:spcBef>
                <a:spcPts val="0"/>
              </a:spcBef>
              <a:spcAft>
                <a:spcPts val="0"/>
              </a:spcAft>
              <a:buSzPts val="2400"/>
              <a:buChar char="-"/>
            </a:pPr>
            <a:r>
              <a:rPr lang="en-GB" sz="2400"/>
              <a:t>Pure white buffalo milk is A2 and contains significantly more protein and calcium than cow’s milk</a:t>
            </a:r>
            <a:endParaRPr sz="2400"/>
          </a:p>
          <a:p>
            <a:pPr marL="457200" lvl="0" indent="-381000" algn="l" rtl="0">
              <a:spcBef>
                <a:spcPts val="0"/>
              </a:spcBef>
              <a:spcAft>
                <a:spcPts val="0"/>
              </a:spcAft>
              <a:buSzPts val="2400"/>
              <a:buChar char="-"/>
            </a:pPr>
            <a:r>
              <a:rPr lang="en-GB" sz="2400"/>
              <a:t>Milk has roughly half the cholesterol of cow’s milk</a:t>
            </a:r>
            <a:endParaRPr sz="2400"/>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1284"/>
        <p:cNvGrpSpPr/>
        <p:nvPr/>
      </p:nvGrpSpPr>
      <p:grpSpPr>
        <a:xfrm>
          <a:off x="0" y="0"/>
          <a:ext cx="0" cy="0"/>
          <a:chOff x="0" y="0"/>
          <a:chExt cx="0" cy="0"/>
        </a:xfrm>
      </p:grpSpPr>
      <p:sp>
        <p:nvSpPr>
          <p:cNvPr id="1285" name="Google Shape;1285;p19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Clevedon Buffalo Cheese Clip</a:t>
            </a:r>
            <a:endParaRPr/>
          </a:p>
        </p:txBody>
      </p:sp>
      <p:sp>
        <p:nvSpPr>
          <p:cNvPr id="1286" name="Google Shape;1286;p19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Campbell Live </a:t>
            </a:r>
            <a:endParaRPr/>
          </a:p>
        </p:txBody>
      </p:sp>
      <p:pic>
        <p:nvPicPr>
          <p:cNvPr id="1287" name="Google Shape;1287;p193" descr="A first in New Zealand! Riverine water buffalo Mozzarella from Clevedon. Awesome... &#10; &#10;Not my vid - just wanting to spread the word on NZ made curd... &#10; &#10;Campbell Live - Great cheese really can come from a buffalo  &#10;TV3 New Zealand &#10;Aired: Wed, 05 Mar 2008" title="New Zealand Made Buffalo Mozzarella">
            <a:hlinkClick r:id="rId3"/>
          </p:cNvPr>
          <p:cNvPicPr preferRelativeResize="0"/>
          <p:nvPr/>
        </p:nvPicPr>
        <p:blipFill>
          <a:blip r:embed="rId4">
            <a:alphaModFix/>
          </a:blip>
          <a:stretch>
            <a:fillRect/>
          </a:stretch>
        </p:blipFill>
        <p:spPr>
          <a:xfrm>
            <a:off x="2286000" y="1146175"/>
            <a:ext cx="4572000" cy="3429000"/>
          </a:xfrm>
          <a:prstGeom prst="rect">
            <a:avLst/>
          </a:prstGeom>
          <a:noFill/>
          <a:ln>
            <a:noFill/>
          </a:ln>
        </p:spPr>
      </p:pic>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2" name="Google Shape;1292;p19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Clevedon Buffalo Cheese Products</a:t>
            </a:r>
            <a:endParaRPr/>
          </a:p>
        </p:txBody>
      </p:sp>
      <p:sp>
        <p:nvSpPr>
          <p:cNvPr id="1293" name="Google Shape;1293;p194"/>
          <p:cNvSpPr txBox="1">
            <a:spLocks noGrp="1"/>
          </p:cNvSpPr>
          <p:nvPr>
            <p:ph type="body" idx="1"/>
          </p:nvPr>
        </p:nvSpPr>
        <p:spPr>
          <a:xfrm>
            <a:off x="311700" y="1017725"/>
            <a:ext cx="8520600" cy="4020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294" name="Google Shape;1294;p194"/>
          <p:cNvPicPr preferRelativeResize="0"/>
          <p:nvPr/>
        </p:nvPicPr>
        <p:blipFill>
          <a:blip r:embed="rId3">
            <a:alphaModFix/>
          </a:blip>
          <a:stretch>
            <a:fillRect/>
          </a:stretch>
        </p:blipFill>
        <p:spPr>
          <a:xfrm>
            <a:off x="6396175" y="445025"/>
            <a:ext cx="2668125" cy="2559350"/>
          </a:xfrm>
          <a:prstGeom prst="rect">
            <a:avLst/>
          </a:prstGeom>
          <a:noFill/>
          <a:ln>
            <a:noFill/>
          </a:ln>
        </p:spPr>
      </p:pic>
      <p:pic>
        <p:nvPicPr>
          <p:cNvPr id="1295" name="Google Shape;1295;p194"/>
          <p:cNvPicPr preferRelativeResize="0"/>
          <p:nvPr/>
        </p:nvPicPr>
        <p:blipFill>
          <a:blip r:embed="rId4">
            <a:alphaModFix/>
          </a:blip>
          <a:stretch>
            <a:fillRect/>
          </a:stretch>
        </p:blipFill>
        <p:spPr>
          <a:xfrm>
            <a:off x="3043325" y="2479275"/>
            <a:ext cx="3314875" cy="2559350"/>
          </a:xfrm>
          <a:prstGeom prst="rect">
            <a:avLst/>
          </a:prstGeom>
          <a:noFill/>
          <a:ln>
            <a:noFill/>
          </a:ln>
        </p:spPr>
      </p:pic>
      <p:pic>
        <p:nvPicPr>
          <p:cNvPr id="1296" name="Google Shape;1296;p194"/>
          <p:cNvPicPr preferRelativeResize="0"/>
          <p:nvPr/>
        </p:nvPicPr>
        <p:blipFill>
          <a:blip r:embed="rId5">
            <a:alphaModFix/>
          </a:blip>
          <a:stretch>
            <a:fillRect/>
          </a:stretch>
        </p:blipFill>
        <p:spPr>
          <a:xfrm>
            <a:off x="311700" y="1017725"/>
            <a:ext cx="3095150" cy="2512500"/>
          </a:xfrm>
          <a:prstGeom prst="rect">
            <a:avLst/>
          </a:prstGeom>
          <a:noFill/>
          <a:ln>
            <a:noFill/>
          </a:ln>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1300"/>
        <p:cNvGrpSpPr/>
        <p:nvPr/>
      </p:nvGrpSpPr>
      <p:grpSpPr>
        <a:xfrm>
          <a:off x="0" y="0"/>
          <a:ext cx="0" cy="0"/>
          <a:chOff x="0" y="0"/>
          <a:chExt cx="0" cy="0"/>
        </a:xfrm>
      </p:grpSpPr>
      <p:sp>
        <p:nvSpPr>
          <p:cNvPr id="1301" name="Google Shape;1301;p19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Chia Sisters</a:t>
            </a:r>
            <a:endParaRPr b="1"/>
          </a:p>
        </p:txBody>
      </p:sp>
      <p:sp>
        <p:nvSpPr>
          <p:cNvPr id="1302" name="Google Shape;1302;p195"/>
          <p:cNvSpPr txBox="1">
            <a:spLocks noGrp="1"/>
          </p:cNvSpPr>
          <p:nvPr>
            <p:ph type="body" idx="1"/>
          </p:nvPr>
        </p:nvSpPr>
        <p:spPr>
          <a:xfrm>
            <a:off x="311700" y="1152475"/>
            <a:ext cx="8520600" cy="3791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Chloe and Florence craft health beverages in their hometown of Nelson, New Zealand</a:t>
            </a:r>
            <a:endParaRPr sz="2400"/>
          </a:p>
          <a:p>
            <a:pPr marL="457200" lvl="0" indent="-381000" algn="l" rtl="0">
              <a:spcBef>
                <a:spcPts val="0"/>
              </a:spcBef>
              <a:spcAft>
                <a:spcPts val="0"/>
              </a:spcAft>
              <a:buSzPts val="2400"/>
              <a:buChar char="-"/>
            </a:pPr>
            <a:r>
              <a:rPr lang="en-GB" sz="2400"/>
              <a:t>Started with a chia-seed drink developed in 2013 as an alternative to sugar-laden energy drinks</a:t>
            </a:r>
            <a:endParaRPr sz="2400"/>
          </a:p>
          <a:p>
            <a:pPr marL="457200" lvl="0" indent="-381000" algn="l" rtl="0">
              <a:spcBef>
                <a:spcPts val="0"/>
              </a:spcBef>
              <a:spcAft>
                <a:spcPts val="0"/>
              </a:spcAft>
              <a:buSzPts val="2400"/>
              <a:buChar char="-"/>
            </a:pPr>
            <a:r>
              <a:rPr lang="en-GB" sz="2400"/>
              <a:t>Bottled Chia drinks now being exported to Australia, Hong Kong, Singapore and Malaysia</a:t>
            </a:r>
            <a:endParaRPr sz="2400"/>
          </a:p>
          <a:p>
            <a:pPr marL="457200" lvl="0" indent="-381000" algn="l" rtl="0">
              <a:spcBef>
                <a:spcPts val="0"/>
              </a:spcBef>
              <a:spcAft>
                <a:spcPts val="0"/>
              </a:spcAft>
              <a:buSzPts val="2400"/>
              <a:buChar char="-"/>
            </a:pPr>
            <a:r>
              <a:rPr lang="en-GB" sz="2400"/>
              <a:t>Big focus on nutrition, innovation and sustainability - factory is solar powered</a:t>
            </a:r>
            <a:endParaRPr sz="240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1306"/>
        <p:cNvGrpSpPr/>
        <p:nvPr/>
      </p:nvGrpSpPr>
      <p:grpSpPr>
        <a:xfrm>
          <a:off x="0" y="0"/>
          <a:ext cx="0" cy="0"/>
          <a:chOff x="0" y="0"/>
          <a:chExt cx="0" cy="0"/>
        </a:xfrm>
      </p:grpSpPr>
      <p:sp>
        <p:nvSpPr>
          <p:cNvPr id="1307" name="Google Shape;1307;p19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Chia Sisters Clip - 15 mins</a:t>
            </a:r>
            <a:endParaRPr b="1"/>
          </a:p>
        </p:txBody>
      </p:sp>
      <p:sp>
        <p:nvSpPr>
          <p:cNvPr id="1308" name="Google Shape;1308;p19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309" name="Google Shape;1309;p196" descr="Subscribe to the NBR for the best quality business news and analysis: https://www.nbr.co.nz/subscriptions&#10;&#10;Connect with NBR:&#10;Visit nbr.co.nz: https://www.nbr.co.nz/&#10;Find NBR on Facebook: https://www.facebook.com/NBROnline/&#10;Find NBR on Twitter: https://twitter.com/TheNBR/&#10;View NBR on LinkedIn: https://www.linkedin.com/company/national-business-review/&#10;Find NBR on Instagram: https://www.instagram.com/nbr_nz/" title="Chia Sisters' Chloe and Florence Van Dyke | Entrepreneur Series">
            <a:hlinkClick r:id="rId3"/>
          </p:cNvPr>
          <p:cNvPicPr preferRelativeResize="0"/>
          <p:nvPr/>
        </p:nvPicPr>
        <p:blipFill>
          <a:blip r:embed="rId4">
            <a:alphaModFix/>
          </a:blip>
          <a:stretch>
            <a:fillRect/>
          </a:stretch>
        </p:blipFill>
        <p:spPr>
          <a:xfrm>
            <a:off x="1678650" y="1293775"/>
            <a:ext cx="4572000" cy="3429000"/>
          </a:xfrm>
          <a:prstGeom prst="rect">
            <a:avLst/>
          </a:prstGeom>
          <a:noFill/>
          <a:ln>
            <a:noFill/>
          </a:ln>
        </p:spPr>
      </p:pic>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1313"/>
        <p:cNvGrpSpPr/>
        <p:nvPr/>
      </p:nvGrpSpPr>
      <p:grpSpPr>
        <a:xfrm>
          <a:off x="0" y="0"/>
          <a:ext cx="0" cy="0"/>
          <a:chOff x="0" y="0"/>
          <a:chExt cx="0" cy="0"/>
        </a:xfrm>
      </p:grpSpPr>
      <p:sp>
        <p:nvSpPr>
          <p:cNvPr id="1314" name="Google Shape;1314;p19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Chia Sisters Products</a:t>
            </a:r>
            <a:endParaRPr b="1"/>
          </a:p>
        </p:txBody>
      </p:sp>
      <p:sp>
        <p:nvSpPr>
          <p:cNvPr id="1315" name="Google Shape;1315;p197"/>
          <p:cNvSpPr txBox="1">
            <a:spLocks noGrp="1"/>
          </p:cNvSpPr>
          <p:nvPr>
            <p:ph type="body" idx="1"/>
          </p:nvPr>
        </p:nvSpPr>
        <p:spPr>
          <a:xfrm>
            <a:off x="311700" y="1017725"/>
            <a:ext cx="8520600" cy="4021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316" name="Google Shape;1316;p197"/>
          <p:cNvPicPr preferRelativeResize="0"/>
          <p:nvPr/>
        </p:nvPicPr>
        <p:blipFill>
          <a:blip r:embed="rId3">
            <a:alphaModFix/>
          </a:blip>
          <a:stretch>
            <a:fillRect/>
          </a:stretch>
        </p:blipFill>
        <p:spPr>
          <a:xfrm>
            <a:off x="3585125" y="1918375"/>
            <a:ext cx="2934400" cy="2874000"/>
          </a:xfrm>
          <a:prstGeom prst="rect">
            <a:avLst/>
          </a:prstGeom>
          <a:noFill/>
          <a:ln>
            <a:noFill/>
          </a:ln>
        </p:spPr>
      </p:pic>
      <p:pic>
        <p:nvPicPr>
          <p:cNvPr id="1317" name="Google Shape;1317;p197"/>
          <p:cNvPicPr preferRelativeResize="0"/>
          <p:nvPr/>
        </p:nvPicPr>
        <p:blipFill>
          <a:blip r:embed="rId4">
            <a:alphaModFix/>
          </a:blip>
          <a:stretch>
            <a:fillRect/>
          </a:stretch>
        </p:blipFill>
        <p:spPr>
          <a:xfrm>
            <a:off x="5914600" y="445025"/>
            <a:ext cx="2990850" cy="1524000"/>
          </a:xfrm>
          <a:prstGeom prst="rect">
            <a:avLst/>
          </a:prstGeom>
          <a:noFill/>
          <a:ln>
            <a:noFill/>
          </a:ln>
        </p:spPr>
      </p:pic>
      <p:pic>
        <p:nvPicPr>
          <p:cNvPr id="1318" name="Google Shape;1318;p197"/>
          <p:cNvPicPr preferRelativeResize="0"/>
          <p:nvPr/>
        </p:nvPicPr>
        <p:blipFill>
          <a:blip r:embed="rId5">
            <a:alphaModFix/>
          </a:blip>
          <a:stretch>
            <a:fillRect/>
          </a:stretch>
        </p:blipFill>
        <p:spPr>
          <a:xfrm>
            <a:off x="311700" y="1103500"/>
            <a:ext cx="3180575" cy="2682950"/>
          </a:xfrm>
          <a:prstGeom prst="rect">
            <a:avLst/>
          </a:prstGeom>
          <a:noFill/>
          <a:ln>
            <a:noFill/>
          </a:ln>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1322"/>
        <p:cNvGrpSpPr/>
        <p:nvPr/>
      </p:nvGrpSpPr>
      <p:grpSpPr>
        <a:xfrm>
          <a:off x="0" y="0"/>
          <a:ext cx="0" cy="0"/>
          <a:chOff x="0" y="0"/>
          <a:chExt cx="0" cy="0"/>
        </a:xfrm>
      </p:grpSpPr>
      <p:sp>
        <p:nvSpPr>
          <p:cNvPr id="1323" name="Google Shape;1323;p198"/>
          <p:cNvSpPr txBox="1">
            <a:spLocks noGrp="1"/>
          </p:cNvSpPr>
          <p:nvPr>
            <p:ph type="title"/>
          </p:nvPr>
        </p:nvSpPr>
        <p:spPr>
          <a:xfrm>
            <a:off x="359150" y="1888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The Yummy Fruit Company</a:t>
            </a:r>
            <a:endParaRPr b="1"/>
          </a:p>
        </p:txBody>
      </p:sp>
      <p:sp>
        <p:nvSpPr>
          <p:cNvPr id="1324" name="Google Shape;1324;p198"/>
          <p:cNvSpPr txBox="1">
            <a:spLocks noGrp="1"/>
          </p:cNvSpPr>
          <p:nvPr>
            <p:ph type="body" idx="1"/>
          </p:nvPr>
        </p:nvSpPr>
        <p:spPr>
          <a:xfrm>
            <a:off x="359150" y="761500"/>
            <a:ext cx="8520600" cy="4201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started in 1862 with a family orchard in Nelson</a:t>
            </a:r>
            <a:endParaRPr sz="2400"/>
          </a:p>
          <a:p>
            <a:pPr marL="457200" lvl="0" indent="-381000" algn="l" rtl="0">
              <a:spcBef>
                <a:spcPts val="0"/>
              </a:spcBef>
              <a:spcAft>
                <a:spcPts val="0"/>
              </a:spcAft>
              <a:buSzPts val="2400"/>
              <a:buChar char="-"/>
            </a:pPr>
            <a:r>
              <a:rPr lang="en-GB" sz="2400"/>
              <a:t>In early 1900s family relocated to the Hawkes Bay</a:t>
            </a:r>
            <a:endParaRPr sz="2400"/>
          </a:p>
          <a:p>
            <a:pPr marL="457200" lvl="0" indent="-381000" algn="l" rtl="0">
              <a:spcBef>
                <a:spcPts val="0"/>
              </a:spcBef>
              <a:spcAft>
                <a:spcPts val="0"/>
              </a:spcAft>
              <a:buSzPts val="2400"/>
              <a:buChar char="-"/>
            </a:pPr>
            <a:r>
              <a:rPr lang="en-GB" sz="2400"/>
              <a:t>Yummy brand began in 1974 - idea was to differentiate their fruit from other growers fruit</a:t>
            </a:r>
            <a:endParaRPr sz="2400"/>
          </a:p>
          <a:p>
            <a:pPr marL="457200" lvl="0" indent="-381000" algn="l" rtl="0">
              <a:spcBef>
                <a:spcPts val="0"/>
              </a:spcBef>
              <a:spcAft>
                <a:spcPts val="0"/>
              </a:spcAft>
              <a:buSzPts val="2400"/>
              <a:buChar char="-"/>
            </a:pPr>
            <a:r>
              <a:rPr lang="en-GB" sz="2400"/>
              <a:t>First grower to individually label fruit in NZ</a:t>
            </a:r>
            <a:endParaRPr sz="2400"/>
          </a:p>
          <a:p>
            <a:pPr marL="457200" lvl="0" indent="-381000" algn="l" rtl="0">
              <a:spcBef>
                <a:spcPts val="0"/>
              </a:spcBef>
              <a:spcAft>
                <a:spcPts val="0"/>
              </a:spcAft>
              <a:buSzPts val="2400"/>
              <a:buChar char="-"/>
            </a:pPr>
            <a:r>
              <a:rPr lang="en-GB" sz="2400"/>
              <a:t>1998 school sticker project began -                            children collect fruit stickers that are then                   swapped for school sports gear</a:t>
            </a:r>
            <a:endParaRPr sz="2400"/>
          </a:p>
          <a:p>
            <a:pPr marL="457200" lvl="0" indent="-381000" algn="l" rtl="0">
              <a:spcBef>
                <a:spcPts val="0"/>
              </a:spcBef>
              <a:spcAft>
                <a:spcPts val="0"/>
              </a:spcAft>
              <a:buSzPts val="2400"/>
              <a:buChar char="-"/>
            </a:pPr>
            <a:r>
              <a:rPr lang="en-GB" sz="2400"/>
              <a:t>Big company focus on sustainability </a:t>
            </a:r>
            <a:endParaRPr sz="2400"/>
          </a:p>
        </p:txBody>
      </p:sp>
      <p:pic>
        <p:nvPicPr>
          <p:cNvPr id="1325" name="Google Shape;1325;p198"/>
          <p:cNvPicPr preferRelativeResize="0"/>
          <p:nvPr/>
        </p:nvPicPr>
        <p:blipFill>
          <a:blip r:embed="rId3">
            <a:alphaModFix/>
          </a:blip>
          <a:stretch>
            <a:fillRect/>
          </a:stretch>
        </p:blipFill>
        <p:spPr>
          <a:xfrm>
            <a:off x="6508013" y="2830475"/>
            <a:ext cx="2371725" cy="1924050"/>
          </a:xfrm>
          <a:prstGeom prst="rect">
            <a:avLst/>
          </a:prstGeom>
          <a:noFill/>
          <a:ln>
            <a:noFill/>
          </a:ln>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1329"/>
        <p:cNvGrpSpPr/>
        <p:nvPr/>
      </p:nvGrpSpPr>
      <p:grpSpPr>
        <a:xfrm>
          <a:off x="0" y="0"/>
          <a:ext cx="0" cy="0"/>
          <a:chOff x="0" y="0"/>
          <a:chExt cx="0" cy="0"/>
        </a:xfrm>
      </p:grpSpPr>
      <p:sp>
        <p:nvSpPr>
          <p:cNvPr id="1330" name="Google Shape;1330;p19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Yummy Fruit Company Clip</a:t>
            </a:r>
            <a:endParaRPr b="1"/>
          </a:p>
        </p:txBody>
      </p:sp>
      <p:sp>
        <p:nvSpPr>
          <p:cNvPr id="1331" name="Google Shape;1331;p19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332" name="Google Shape;1332;p199" descr="Yummy Fruit is the largest and oldest fresh fruit company in New Zealand" title="Yummy Fruit">
            <a:hlinkClick r:id="rId3"/>
          </p:cNvPr>
          <p:cNvPicPr preferRelativeResize="0"/>
          <p:nvPr/>
        </p:nvPicPr>
        <p:blipFill>
          <a:blip r:embed="rId4">
            <a:alphaModFix/>
          </a:blip>
          <a:stretch>
            <a:fillRect/>
          </a:stretch>
        </p:blipFill>
        <p:spPr>
          <a:xfrm>
            <a:off x="1536300" y="1246350"/>
            <a:ext cx="4572000" cy="3429000"/>
          </a:xfrm>
          <a:prstGeom prst="rect">
            <a:avLst/>
          </a:prstGeom>
          <a:noFill/>
          <a:ln>
            <a:noFill/>
          </a:ln>
        </p:spPr>
      </p:pic>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Shape 1336"/>
        <p:cNvGrpSpPr/>
        <p:nvPr/>
      </p:nvGrpSpPr>
      <p:grpSpPr>
        <a:xfrm>
          <a:off x="0" y="0"/>
          <a:ext cx="0" cy="0"/>
          <a:chOff x="0" y="0"/>
          <a:chExt cx="0" cy="0"/>
        </a:xfrm>
      </p:grpSpPr>
      <p:sp>
        <p:nvSpPr>
          <p:cNvPr id="1337" name="Google Shape;1337;p200"/>
          <p:cNvSpPr txBox="1">
            <a:spLocks noGrp="1"/>
          </p:cNvSpPr>
          <p:nvPr>
            <p:ph type="title"/>
          </p:nvPr>
        </p:nvSpPr>
        <p:spPr>
          <a:xfrm>
            <a:off x="311700" y="2078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Spring Sheep</a:t>
            </a:r>
            <a:endParaRPr b="1"/>
          </a:p>
        </p:txBody>
      </p:sp>
      <p:sp>
        <p:nvSpPr>
          <p:cNvPr id="1338" name="Google Shape;1338;p200"/>
          <p:cNvSpPr txBox="1">
            <a:spLocks noGrp="1"/>
          </p:cNvSpPr>
          <p:nvPr>
            <p:ph type="body" idx="1"/>
          </p:nvPr>
        </p:nvSpPr>
        <p:spPr>
          <a:xfrm>
            <a:off x="311700" y="780500"/>
            <a:ext cx="8520600" cy="4210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Spring Sheep source their milk from thousands of dairy sheep in an area from Cambridge to Taupō</a:t>
            </a:r>
            <a:endParaRPr sz="2400"/>
          </a:p>
          <a:p>
            <a:pPr marL="457200" lvl="0" indent="-381000" algn="l" rtl="0">
              <a:spcBef>
                <a:spcPts val="0"/>
              </a:spcBef>
              <a:spcAft>
                <a:spcPts val="0"/>
              </a:spcAft>
              <a:buSzPts val="2400"/>
              <a:buChar char="-"/>
            </a:pPr>
            <a:r>
              <a:rPr lang="en-GB" sz="2400"/>
              <a:t>Milk spray dried to make Infant Formula range, Everyday Nutrition powders, and Chewable Tablets.</a:t>
            </a:r>
            <a:endParaRPr sz="2400"/>
          </a:p>
          <a:p>
            <a:pPr marL="457200" lvl="0" indent="-381000" algn="l" rtl="0">
              <a:spcBef>
                <a:spcPts val="0"/>
              </a:spcBef>
              <a:spcAft>
                <a:spcPts val="0"/>
              </a:spcAft>
              <a:buSzPts val="2400"/>
              <a:buChar char="-"/>
            </a:pPr>
            <a:r>
              <a:rPr lang="en-GB" sz="2400"/>
              <a:t>Sheep’s milk is one of the most nutritious milks available</a:t>
            </a:r>
            <a:endParaRPr sz="2400"/>
          </a:p>
          <a:p>
            <a:pPr marL="457200" lvl="0" indent="-381000" algn="l" rtl="0">
              <a:spcBef>
                <a:spcPts val="0"/>
              </a:spcBef>
              <a:spcAft>
                <a:spcPts val="0"/>
              </a:spcAft>
              <a:buSzPts val="2400"/>
              <a:buChar char="-"/>
            </a:pPr>
            <a:r>
              <a:rPr lang="en-GB" sz="2400"/>
              <a:t>Helpful for people with allergies and stomach or digestion intolerances</a:t>
            </a:r>
            <a:endParaRPr sz="2400"/>
          </a:p>
          <a:p>
            <a:pPr marL="457200" lvl="0" indent="-381000" algn="l" rtl="0">
              <a:spcBef>
                <a:spcPts val="0"/>
              </a:spcBef>
              <a:spcAft>
                <a:spcPts val="0"/>
              </a:spcAft>
              <a:buSzPts val="2400"/>
              <a:buChar char="-"/>
            </a:pPr>
            <a:r>
              <a:rPr lang="en-GB" sz="2400"/>
              <a:t>Contains up to 60% more protein and calcium when compared to goat and cow milk</a:t>
            </a:r>
            <a:endParaRPr sz="2400"/>
          </a:p>
          <a:p>
            <a:pPr marL="0" lvl="0" indent="0" algn="l" rtl="0">
              <a:spcBef>
                <a:spcPts val="1600"/>
              </a:spcBef>
              <a:spcAft>
                <a:spcPts val="1600"/>
              </a:spcAft>
              <a:buNone/>
            </a:pPr>
            <a:endParaRPr sz="2400"/>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1342"/>
        <p:cNvGrpSpPr/>
        <p:nvPr/>
      </p:nvGrpSpPr>
      <p:grpSpPr>
        <a:xfrm>
          <a:off x="0" y="0"/>
          <a:ext cx="0" cy="0"/>
          <a:chOff x="0" y="0"/>
          <a:chExt cx="0" cy="0"/>
        </a:xfrm>
      </p:grpSpPr>
      <p:sp>
        <p:nvSpPr>
          <p:cNvPr id="1343" name="Google Shape;1343;p20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Spring Sheep Clip</a:t>
            </a:r>
            <a:endParaRPr b="1"/>
          </a:p>
        </p:txBody>
      </p:sp>
      <p:sp>
        <p:nvSpPr>
          <p:cNvPr id="1344" name="Google Shape;1344;p20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345" name="Google Shape;1345;p201" descr="Subscribe to the NBR for the best quality business news and analysis: https://www.nbr.co.nz/subscriptions&#10;&#10;Connect with NBR:&#10;Visit nbr.co.nz: https://www.nbr.co.nz/&#10;Find NBR on Facebook: https://www.facebook.com/NBROnline/&#10;Find NBR on Twitter: https://twitter.com/TheNBR/&#10;View NBR on LinkedIn: https://www.linkedin.com/company/national-business-review/&#10;Find NBR on Instagram: https://www.instagram.com/nbr_nz/" title="Spring Sheep | Radar">
            <a:hlinkClick r:id="rId3"/>
          </p:cNvPr>
          <p:cNvPicPr preferRelativeResize="0"/>
          <p:nvPr/>
        </p:nvPicPr>
        <p:blipFill>
          <a:blip r:embed="rId4">
            <a:alphaModFix/>
          </a:blip>
          <a:stretch>
            <a:fillRect/>
          </a:stretch>
        </p:blipFill>
        <p:spPr>
          <a:xfrm>
            <a:off x="1963350" y="1255825"/>
            <a:ext cx="4572000" cy="3429000"/>
          </a:xfrm>
          <a:prstGeom prst="rect">
            <a:avLst/>
          </a:prstGeom>
          <a:noFill/>
          <a:ln>
            <a:noFill/>
          </a:ln>
        </p:spPr>
      </p:pic>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1349"/>
        <p:cNvGrpSpPr/>
        <p:nvPr/>
      </p:nvGrpSpPr>
      <p:grpSpPr>
        <a:xfrm>
          <a:off x="0" y="0"/>
          <a:ext cx="0" cy="0"/>
          <a:chOff x="0" y="0"/>
          <a:chExt cx="0" cy="0"/>
        </a:xfrm>
      </p:grpSpPr>
      <p:sp>
        <p:nvSpPr>
          <p:cNvPr id="1350" name="Google Shape;1350;p20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Kiwi Saffron</a:t>
            </a:r>
            <a:endParaRPr b="1"/>
          </a:p>
        </p:txBody>
      </p:sp>
      <p:sp>
        <p:nvSpPr>
          <p:cNvPr id="1351" name="Google Shape;1351;p20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 Family business located near Te Anau</a:t>
            </a:r>
            <a:endParaRPr sz="2400"/>
          </a:p>
          <a:p>
            <a:pPr marL="457200" lvl="0" indent="-381000" algn="l" rtl="0">
              <a:spcBef>
                <a:spcPts val="0"/>
              </a:spcBef>
              <a:spcAft>
                <a:spcPts val="0"/>
              </a:spcAft>
              <a:buSzPts val="2400"/>
              <a:buChar char="-"/>
            </a:pPr>
            <a:r>
              <a:rPr lang="en-GB" sz="2400"/>
              <a:t>Pioneers of the organic saffron industry in New Zealand</a:t>
            </a:r>
            <a:endParaRPr sz="2400"/>
          </a:p>
          <a:p>
            <a:pPr marL="457200" lvl="0" indent="-381000" algn="l" rtl="0">
              <a:spcBef>
                <a:spcPts val="0"/>
              </a:spcBef>
              <a:spcAft>
                <a:spcPts val="0"/>
              </a:spcAft>
              <a:buSzPts val="2400"/>
              <a:buChar char="-"/>
            </a:pPr>
            <a:r>
              <a:rPr lang="en-GB" sz="2400"/>
              <a:t>Firm has been growing saffron commercially for over 20 years</a:t>
            </a:r>
            <a:endParaRPr sz="2400"/>
          </a:p>
          <a:p>
            <a:pPr marL="457200" lvl="0" indent="-381000" algn="l" rtl="0">
              <a:spcBef>
                <a:spcPts val="0"/>
              </a:spcBef>
              <a:spcAft>
                <a:spcPts val="0"/>
              </a:spcAft>
              <a:buSzPts val="2400"/>
              <a:buChar char="-"/>
            </a:pPr>
            <a:r>
              <a:rPr lang="en-GB" sz="2400"/>
              <a:t>Saffron is the oldest spice in the world</a:t>
            </a:r>
            <a:endParaRPr sz="2400"/>
          </a:p>
          <a:p>
            <a:pPr marL="457200" lvl="0" indent="-381000" algn="l" rtl="0">
              <a:spcBef>
                <a:spcPts val="0"/>
              </a:spcBef>
              <a:spcAft>
                <a:spcPts val="0"/>
              </a:spcAft>
              <a:buSzPts val="2400"/>
              <a:buChar char="-"/>
            </a:pPr>
            <a:r>
              <a:rPr lang="en-GB" sz="2400"/>
              <a:t>It is used as a colouring and flavoring agent in many foods</a:t>
            </a:r>
            <a:endParaRPr sz="2400"/>
          </a:p>
          <a:p>
            <a:pPr marL="457200" lvl="0" indent="-381000" algn="l" rtl="0">
              <a:spcBef>
                <a:spcPts val="0"/>
              </a:spcBef>
              <a:spcAft>
                <a:spcPts val="0"/>
              </a:spcAft>
              <a:buSzPts val="2400"/>
              <a:buChar char="-"/>
            </a:pPr>
            <a:r>
              <a:rPr lang="en-GB" sz="2400"/>
              <a:t>Flavor cannot be copied - very expensive $46/g</a:t>
            </a:r>
            <a:endParaRPr sz="240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1355"/>
        <p:cNvGrpSpPr/>
        <p:nvPr/>
      </p:nvGrpSpPr>
      <p:grpSpPr>
        <a:xfrm>
          <a:off x="0" y="0"/>
          <a:ext cx="0" cy="0"/>
          <a:chOff x="0" y="0"/>
          <a:chExt cx="0" cy="0"/>
        </a:xfrm>
      </p:grpSpPr>
      <p:sp>
        <p:nvSpPr>
          <p:cNvPr id="1356" name="Google Shape;1356;p20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Kiwi Saffron Clip</a:t>
            </a:r>
            <a:endParaRPr b="1"/>
          </a:p>
        </p:txBody>
      </p:sp>
      <p:sp>
        <p:nvSpPr>
          <p:cNvPr id="1357" name="Google Shape;1357;p20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358" name="Google Shape;1358;p203" descr="Kiwi Saffron's Steve and Jo Daley are all about producing world class saffron.  The saffron they produces is rated with a world standard ISO of 300 when to claim an A class rating only requires 190.  Find out why they started growing saffron in Southland and why it grows to such a high quality." title="My Southland Story Kiwi Saffron Te Anau">
            <a:hlinkClick r:id="rId3"/>
          </p:cNvPr>
          <p:cNvPicPr preferRelativeResize="0"/>
          <p:nvPr/>
        </p:nvPicPr>
        <p:blipFill>
          <a:blip r:embed="rId4">
            <a:alphaModFix/>
          </a:blip>
          <a:stretch>
            <a:fillRect/>
          </a:stretch>
        </p:blipFill>
        <p:spPr>
          <a:xfrm>
            <a:off x="1849475" y="1369700"/>
            <a:ext cx="4572000" cy="3429000"/>
          </a:xfrm>
          <a:prstGeom prst="rect">
            <a:avLst/>
          </a:prstGeom>
          <a:noFill/>
          <a:ln>
            <a:noFill/>
          </a:ln>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1362"/>
        <p:cNvGrpSpPr/>
        <p:nvPr/>
      </p:nvGrpSpPr>
      <p:grpSpPr>
        <a:xfrm>
          <a:off x="0" y="0"/>
          <a:ext cx="0" cy="0"/>
          <a:chOff x="0" y="0"/>
          <a:chExt cx="0" cy="0"/>
        </a:xfrm>
      </p:grpSpPr>
      <p:sp>
        <p:nvSpPr>
          <p:cNvPr id="1363" name="Google Shape;1363;p20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Blue Frog - Cereal</a:t>
            </a:r>
            <a:endParaRPr b="1"/>
          </a:p>
        </p:txBody>
      </p:sp>
      <p:sp>
        <p:nvSpPr>
          <p:cNvPr id="1364" name="Google Shape;1364;p204"/>
          <p:cNvSpPr txBox="1">
            <a:spLocks noGrp="1"/>
          </p:cNvSpPr>
          <p:nvPr>
            <p:ph type="body" idx="1"/>
          </p:nvPr>
        </p:nvSpPr>
        <p:spPr>
          <a:xfrm>
            <a:off x="311700" y="1017725"/>
            <a:ext cx="8520600" cy="39876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Founded on the simple premise that if something is good for you it should taste good, and if it tastes good it should be good for you</a:t>
            </a:r>
            <a:endParaRPr sz="2400"/>
          </a:p>
          <a:p>
            <a:pPr marL="0" lvl="0" indent="0" algn="l" rtl="0">
              <a:spcBef>
                <a:spcPts val="0"/>
              </a:spcBef>
              <a:spcAft>
                <a:spcPts val="0"/>
              </a:spcAft>
              <a:buNone/>
            </a:pPr>
            <a:r>
              <a:rPr lang="en-GB" sz="2400"/>
              <a:t>-    Blue Frog Breakfasts are a blend of carefully sourced, </a:t>
            </a:r>
            <a:endParaRPr sz="2400"/>
          </a:p>
          <a:p>
            <a:pPr marL="0" lvl="0" indent="0" algn="l" rtl="0">
              <a:spcBef>
                <a:spcPts val="0"/>
              </a:spcBef>
              <a:spcAft>
                <a:spcPts val="0"/>
              </a:spcAft>
              <a:buNone/>
            </a:pPr>
            <a:r>
              <a:rPr lang="en-GB" sz="2400"/>
              <a:t>     all natural ingredients</a:t>
            </a:r>
            <a:endParaRPr sz="2400"/>
          </a:p>
          <a:p>
            <a:pPr marL="0" lvl="0" indent="0" algn="l" rtl="0">
              <a:spcBef>
                <a:spcPts val="0"/>
              </a:spcBef>
              <a:spcAft>
                <a:spcPts val="0"/>
              </a:spcAft>
              <a:buNone/>
            </a:pPr>
            <a:r>
              <a:rPr lang="en-GB" sz="2400"/>
              <a:t>-    Ingredients include hemp,Dragon Fruit, marine collagen, </a:t>
            </a:r>
            <a:endParaRPr sz="2400"/>
          </a:p>
          <a:p>
            <a:pPr marL="0" lvl="0" indent="0" algn="l" rtl="0">
              <a:spcBef>
                <a:spcPts val="0"/>
              </a:spcBef>
              <a:spcAft>
                <a:spcPts val="0"/>
              </a:spcAft>
              <a:buNone/>
            </a:pPr>
            <a:r>
              <a:rPr lang="en-GB" sz="2400"/>
              <a:t>     kumara and maple syrup</a:t>
            </a:r>
            <a:endParaRPr sz="240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1368"/>
        <p:cNvGrpSpPr/>
        <p:nvPr/>
      </p:nvGrpSpPr>
      <p:grpSpPr>
        <a:xfrm>
          <a:off x="0" y="0"/>
          <a:ext cx="0" cy="0"/>
          <a:chOff x="0" y="0"/>
          <a:chExt cx="0" cy="0"/>
        </a:xfrm>
      </p:grpSpPr>
      <p:sp>
        <p:nvSpPr>
          <p:cNvPr id="1369" name="Google Shape;1369;p20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Blue Frog Cereal Clip</a:t>
            </a:r>
            <a:endParaRPr b="1"/>
          </a:p>
        </p:txBody>
      </p:sp>
      <p:sp>
        <p:nvSpPr>
          <p:cNvPr id="1370" name="Google Shape;1370;p20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371" name="Google Shape;1371;p205" descr="At ANZ we’re helping business thrive. Making banking easier with our Biz Hub resources, ANZ FastPay solution, Digital banking tools and Business Specialists." title="ANZ Business: Blue Frog Cereal">
            <a:hlinkClick r:id="rId3"/>
          </p:cNvPr>
          <p:cNvPicPr preferRelativeResize="0"/>
          <p:nvPr/>
        </p:nvPicPr>
        <p:blipFill>
          <a:blip r:embed="rId4">
            <a:alphaModFix/>
          </a:blip>
          <a:stretch>
            <a:fillRect/>
          </a:stretch>
        </p:blipFill>
        <p:spPr>
          <a:xfrm>
            <a:off x="1906400" y="1255825"/>
            <a:ext cx="4572000" cy="3429000"/>
          </a:xfrm>
          <a:prstGeom prst="rect">
            <a:avLst/>
          </a:prstGeom>
          <a:noFill/>
          <a:ln>
            <a:noFill/>
          </a:ln>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sp>
        <p:nvSpPr>
          <p:cNvPr id="1376" name="Google Shape;1376;p20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Blue Frog Cereal Products</a:t>
            </a:r>
            <a:endParaRPr b="1"/>
          </a:p>
        </p:txBody>
      </p:sp>
      <p:sp>
        <p:nvSpPr>
          <p:cNvPr id="1377" name="Google Shape;1377;p206"/>
          <p:cNvSpPr txBox="1">
            <a:spLocks noGrp="1"/>
          </p:cNvSpPr>
          <p:nvPr>
            <p:ph type="body" idx="1"/>
          </p:nvPr>
        </p:nvSpPr>
        <p:spPr>
          <a:xfrm>
            <a:off x="311700" y="1017725"/>
            <a:ext cx="8520600" cy="3897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378" name="Google Shape;1378;p206"/>
          <p:cNvPicPr preferRelativeResize="0"/>
          <p:nvPr/>
        </p:nvPicPr>
        <p:blipFill>
          <a:blip r:embed="rId3">
            <a:alphaModFix/>
          </a:blip>
          <a:stretch>
            <a:fillRect/>
          </a:stretch>
        </p:blipFill>
        <p:spPr>
          <a:xfrm>
            <a:off x="311700" y="1102400"/>
            <a:ext cx="4186500" cy="3187025"/>
          </a:xfrm>
          <a:prstGeom prst="rect">
            <a:avLst/>
          </a:prstGeom>
          <a:noFill/>
          <a:ln>
            <a:noFill/>
          </a:ln>
        </p:spPr>
      </p:pic>
      <p:pic>
        <p:nvPicPr>
          <p:cNvPr id="1379" name="Google Shape;1379;p206"/>
          <p:cNvPicPr preferRelativeResize="0"/>
          <p:nvPr/>
        </p:nvPicPr>
        <p:blipFill>
          <a:blip r:embed="rId4">
            <a:alphaModFix/>
          </a:blip>
          <a:stretch>
            <a:fillRect/>
          </a:stretch>
        </p:blipFill>
        <p:spPr>
          <a:xfrm>
            <a:off x="5560300" y="2087775"/>
            <a:ext cx="3141900" cy="2827850"/>
          </a:xfrm>
          <a:prstGeom prst="rect">
            <a:avLst/>
          </a:prstGeom>
          <a:noFill/>
          <a:ln>
            <a:noFill/>
          </a:ln>
        </p:spPr>
      </p:pic>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1383"/>
        <p:cNvGrpSpPr/>
        <p:nvPr/>
      </p:nvGrpSpPr>
      <p:grpSpPr>
        <a:xfrm>
          <a:off x="0" y="0"/>
          <a:ext cx="0" cy="0"/>
          <a:chOff x="0" y="0"/>
          <a:chExt cx="0" cy="0"/>
        </a:xfrm>
      </p:grpSpPr>
      <p:sp>
        <p:nvSpPr>
          <p:cNvPr id="1384" name="Google Shape;1384;p20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Red Stag Timber</a:t>
            </a:r>
            <a:endParaRPr b="1"/>
          </a:p>
        </p:txBody>
      </p:sp>
      <p:sp>
        <p:nvSpPr>
          <p:cNvPr id="1385" name="Google Shape;1385;p207"/>
          <p:cNvSpPr txBox="1">
            <a:spLocks noGrp="1"/>
          </p:cNvSpPr>
          <p:nvPr>
            <p:ph type="body" idx="1"/>
          </p:nvPr>
        </p:nvSpPr>
        <p:spPr>
          <a:xfrm>
            <a:off x="311700" y="1017725"/>
            <a:ext cx="8520600" cy="3992400"/>
          </a:xfrm>
          <a:prstGeom prst="rect">
            <a:avLst/>
          </a:prstGeom>
        </p:spPr>
        <p:txBody>
          <a:bodyPr spcFirstLastPara="1" wrap="square" lIns="91425" tIns="91425" rIns="91425" bIns="91425" anchor="t" anchorCtr="0">
            <a:noAutofit/>
          </a:bodyPr>
          <a:lstStyle/>
          <a:p>
            <a:pPr marL="457200" lvl="0" indent="-381000" algn="l" rtl="0">
              <a:spcBef>
                <a:spcPts val="1200"/>
              </a:spcBef>
              <a:spcAft>
                <a:spcPts val="0"/>
              </a:spcAft>
              <a:buClr>
                <a:srgbClr val="000000"/>
              </a:buClr>
              <a:buSzPts val="2400"/>
              <a:buChar char="-"/>
            </a:pPr>
            <a:r>
              <a:rPr lang="en-GB" sz="2400">
                <a:solidFill>
                  <a:srgbClr val="000000"/>
                </a:solidFill>
              </a:rPr>
              <a:t>Independent, privately owned timber company, based in Rotorua</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established in 2003</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Currently producing over 550,000m³ of Radiata Pine and Douglas-fir lumber per annum</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annual turnover of over NZ $220 million</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Red Stag Timber employs 300 staff</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products are sold in New Zealand,Australia, the Pacific Islands, Asia, Africa, Europe and North America.</a:t>
            </a:r>
            <a:endParaRPr sz="2400">
              <a:solidFill>
                <a:srgbClr val="000000"/>
              </a:solidFill>
            </a:endParaRP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Shape 1389"/>
        <p:cNvGrpSpPr/>
        <p:nvPr/>
      </p:nvGrpSpPr>
      <p:grpSpPr>
        <a:xfrm>
          <a:off x="0" y="0"/>
          <a:ext cx="0" cy="0"/>
          <a:chOff x="0" y="0"/>
          <a:chExt cx="0" cy="0"/>
        </a:xfrm>
      </p:grpSpPr>
      <p:sp>
        <p:nvSpPr>
          <p:cNvPr id="1390" name="Google Shape;1390;p20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Red Stag Timber Video</a:t>
            </a:r>
            <a:endParaRPr b="1"/>
          </a:p>
        </p:txBody>
      </p:sp>
      <p:sp>
        <p:nvSpPr>
          <p:cNvPr id="1391" name="Google Shape;1391;p20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392" name="Google Shape;1392;p208" title="Red Stag Timber">
            <a:hlinkClick r:id="rId3"/>
          </p:cNvPr>
          <p:cNvPicPr preferRelativeResize="0"/>
          <p:nvPr/>
        </p:nvPicPr>
        <p:blipFill>
          <a:blip r:embed="rId4">
            <a:alphaModFix/>
          </a:blip>
          <a:stretch>
            <a:fillRect/>
          </a:stretch>
        </p:blipFill>
        <p:spPr>
          <a:xfrm>
            <a:off x="1356000" y="1265300"/>
            <a:ext cx="4572000" cy="3429000"/>
          </a:xfrm>
          <a:prstGeom prst="rect">
            <a:avLst/>
          </a:prstGeom>
          <a:noFill/>
          <a:ln>
            <a:noFill/>
          </a:ln>
        </p:spPr>
      </p:pic>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Shape 1396"/>
        <p:cNvGrpSpPr/>
        <p:nvPr/>
      </p:nvGrpSpPr>
      <p:grpSpPr>
        <a:xfrm>
          <a:off x="0" y="0"/>
          <a:ext cx="0" cy="0"/>
          <a:chOff x="0" y="0"/>
          <a:chExt cx="0" cy="0"/>
        </a:xfrm>
      </p:grpSpPr>
      <p:sp>
        <p:nvSpPr>
          <p:cNvPr id="1397" name="Google Shape;1397;p20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dirty="0"/>
              <a:t>Over the Moon Dairy</a:t>
            </a:r>
            <a:endParaRPr b="1" dirty="0"/>
          </a:p>
        </p:txBody>
      </p:sp>
      <p:sp>
        <p:nvSpPr>
          <p:cNvPr id="1398" name="Google Shape;1398;p209"/>
          <p:cNvSpPr txBox="1">
            <a:spLocks noGrp="1"/>
          </p:cNvSpPr>
          <p:nvPr>
            <p:ph type="body" idx="1"/>
          </p:nvPr>
        </p:nvSpPr>
        <p:spPr>
          <a:xfrm>
            <a:off x="311700" y="967975"/>
            <a:ext cx="8520600" cy="39666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dirty="0"/>
              <a:t>Founded in 2007</a:t>
            </a:r>
            <a:endParaRPr sz="2400" dirty="0"/>
          </a:p>
          <a:p>
            <a:pPr marL="457200" lvl="0" indent="-381000" algn="l" rtl="0">
              <a:spcBef>
                <a:spcPts val="0"/>
              </a:spcBef>
              <a:spcAft>
                <a:spcPts val="0"/>
              </a:spcAft>
              <a:buSzPts val="2400"/>
              <a:buChar char="-"/>
            </a:pPr>
            <a:r>
              <a:rPr lang="en-GB" sz="2400" dirty="0"/>
              <a:t>Make New Zealand’s widest range of specialty cheeses from four different type of milk</a:t>
            </a:r>
            <a:endParaRPr sz="2400" dirty="0"/>
          </a:p>
          <a:p>
            <a:pPr marL="457200" lvl="0" indent="-381000" algn="l" rtl="0">
              <a:spcBef>
                <a:spcPts val="0"/>
              </a:spcBef>
              <a:spcAft>
                <a:spcPts val="0"/>
              </a:spcAft>
              <a:buSzPts val="2400"/>
              <a:buChar char="-"/>
            </a:pPr>
            <a:r>
              <a:rPr lang="en-GB" sz="2400" dirty="0"/>
              <a:t>Factory based in Putaruru, shop in Cambridge</a:t>
            </a:r>
            <a:endParaRPr sz="2400" dirty="0"/>
          </a:p>
          <a:p>
            <a:pPr marL="457200" lvl="0" indent="-381000" algn="l" rtl="0">
              <a:spcBef>
                <a:spcPts val="0"/>
              </a:spcBef>
              <a:spcAft>
                <a:spcPts val="0"/>
              </a:spcAft>
              <a:buSzPts val="2400"/>
              <a:buChar char="-"/>
            </a:pPr>
            <a:r>
              <a:rPr lang="en-GB" sz="2400" dirty="0"/>
              <a:t>Every single cheese is handcrafted</a:t>
            </a:r>
            <a:endParaRPr sz="2400" dirty="0"/>
          </a:p>
          <a:p>
            <a:pPr marL="457200" lvl="0" indent="-381000" algn="l" rtl="0">
              <a:spcBef>
                <a:spcPts val="0"/>
              </a:spcBef>
              <a:spcAft>
                <a:spcPts val="0"/>
              </a:spcAft>
              <a:buSzPts val="2400"/>
              <a:buChar char="-"/>
            </a:pPr>
            <a:r>
              <a:rPr lang="en-GB" sz="2400" dirty="0"/>
              <a:t>Winner of multiple awards</a:t>
            </a:r>
            <a:endParaRPr sz="2400" dirty="0"/>
          </a:p>
        </p:txBody>
      </p:sp>
      <p:pic>
        <p:nvPicPr>
          <p:cNvPr id="1399" name="Google Shape;1399;p209"/>
          <p:cNvPicPr preferRelativeResize="0"/>
          <p:nvPr/>
        </p:nvPicPr>
        <p:blipFill>
          <a:blip r:embed="rId3">
            <a:alphaModFix/>
          </a:blip>
          <a:stretch>
            <a:fillRect/>
          </a:stretch>
        </p:blipFill>
        <p:spPr>
          <a:xfrm>
            <a:off x="5750853" y="2995425"/>
            <a:ext cx="3157900" cy="1828800"/>
          </a:xfrm>
          <a:prstGeom prst="rect">
            <a:avLst/>
          </a:prstGeom>
          <a:noFill/>
          <a:ln>
            <a:noFill/>
          </a:ln>
        </p:spPr>
      </p:pic>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Shape 1403"/>
        <p:cNvGrpSpPr/>
        <p:nvPr/>
      </p:nvGrpSpPr>
      <p:grpSpPr>
        <a:xfrm>
          <a:off x="0" y="0"/>
          <a:ext cx="0" cy="0"/>
          <a:chOff x="0" y="0"/>
          <a:chExt cx="0" cy="0"/>
        </a:xfrm>
      </p:grpSpPr>
      <p:sp>
        <p:nvSpPr>
          <p:cNvPr id="1404" name="Google Shape;1404;p21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Over the Moon Dairy - Clip</a:t>
            </a:r>
            <a:endParaRPr b="1"/>
          </a:p>
        </p:txBody>
      </p:sp>
      <p:sp>
        <p:nvSpPr>
          <p:cNvPr id="1405" name="Google Shape;1405;p2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406" name="Google Shape;1406;p210" descr="Over the Moon is an adventurous boutique cheesemaking company that uses the world's finest ingredients to make exciting new dairy products, while paying homage to the great traditions of cheesemaking internationally.&#10;We are Over the Moon about cheese and want you to be too !" title="We are OVER THE MOON !">
            <a:hlinkClick r:id="rId3"/>
          </p:cNvPr>
          <p:cNvPicPr preferRelativeResize="0"/>
          <p:nvPr/>
        </p:nvPicPr>
        <p:blipFill>
          <a:blip r:embed="rId4">
            <a:alphaModFix/>
          </a:blip>
          <a:stretch>
            <a:fillRect/>
          </a:stretch>
        </p:blipFill>
        <p:spPr>
          <a:xfrm>
            <a:off x="2039250" y="1331725"/>
            <a:ext cx="4572000" cy="3429000"/>
          </a:xfrm>
          <a:prstGeom prst="rect">
            <a:avLst/>
          </a:prstGeom>
          <a:noFill/>
          <a:ln>
            <a:noFill/>
          </a:ln>
        </p:spPr>
      </p:pic>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Shape 1410"/>
        <p:cNvGrpSpPr/>
        <p:nvPr/>
      </p:nvGrpSpPr>
      <p:grpSpPr>
        <a:xfrm>
          <a:off x="0" y="0"/>
          <a:ext cx="0" cy="0"/>
          <a:chOff x="0" y="0"/>
          <a:chExt cx="0" cy="0"/>
        </a:xfrm>
      </p:grpSpPr>
      <p:sp>
        <p:nvSpPr>
          <p:cNvPr id="1411" name="Google Shape;1411;p211"/>
          <p:cNvSpPr txBox="1">
            <a:spLocks noGrp="1"/>
          </p:cNvSpPr>
          <p:nvPr>
            <p:ph type="title"/>
          </p:nvPr>
        </p:nvSpPr>
        <p:spPr>
          <a:xfrm>
            <a:off x="311700" y="1887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Agrisea</a:t>
            </a:r>
            <a:endParaRPr b="1"/>
          </a:p>
        </p:txBody>
      </p:sp>
      <p:sp>
        <p:nvSpPr>
          <p:cNvPr id="1412" name="Google Shape;1412;p211"/>
          <p:cNvSpPr txBox="1">
            <a:spLocks noGrp="1"/>
          </p:cNvSpPr>
          <p:nvPr>
            <p:ph type="body" idx="1"/>
          </p:nvPr>
        </p:nvSpPr>
        <p:spPr>
          <a:xfrm>
            <a:off x="311700" y="761475"/>
            <a:ext cx="8520600" cy="3807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started in 1996</a:t>
            </a:r>
            <a:endParaRPr sz="2400"/>
          </a:p>
          <a:p>
            <a:pPr marL="457200" lvl="0" indent="-381000" algn="l" rtl="0">
              <a:spcBef>
                <a:spcPts val="0"/>
              </a:spcBef>
              <a:spcAft>
                <a:spcPts val="0"/>
              </a:spcAft>
              <a:buSzPts val="2400"/>
              <a:buChar char="-"/>
            </a:pPr>
            <a:r>
              <a:rPr lang="en-GB" sz="2400"/>
              <a:t>Family owned and operated sustainable seaweed products</a:t>
            </a:r>
            <a:endParaRPr sz="2400"/>
          </a:p>
          <a:p>
            <a:pPr marL="457200" lvl="0" indent="-381000" algn="l" rtl="0">
              <a:spcBef>
                <a:spcPts val="0"/>
              </a:spcBef>
              <a:spcAft>
                <a:spcPts val="0"/>
              </a:spcAft>
              <a:buSzPts val="2400"/>
              <a:buChar char="-"/>
            </a:pPr>
            <a:r>
              <a:rPr lang="en-GB" sz="2400"/>
              <a:t>Produce liquid seaweed concentrates for soil, foliar/pasture and animal health </a:t>
            </a:r>
            <a:endParaRPr sz="2400"/>
          </a:p>
          <a:p>
            <a:pPr marL="457200" lvl="0" indent="-381000" algn="l" rtl="0">
              <a:spcBef>
                <a:spcPts val="0"/>
              </a:spcBef>
              <a:spcAft>
                <a:spcPts val="0"/>
              </a:spcAft>
              <a:buSzPts val="2400"/>
              <a:buChar char="-"/>
            </a:pPr>
            <a:r>
              <a:rPr lang="en-GB" sz="2400"/>
              <a:t>AgriSea is used across a vast range of                horticulture and agriculture sectors </a:t>
            </a:r>
            <a:endParaRPr sz="2400"/>
          </a:p>
        </p:txBody>
      </p:sp>
      <p:pic>
        <p:nvPicPr>
          <p:cNvPr id="1413" name="Google Shape;1413;p211"/>
          <p:cNvPicPr preferRelativeResize="0"/>
          <p:nvPr/>
        </p:nvPicPr>
        <p:blipFill>
          <a:blip r:embed="rId3">
            <a:alphaModFix/>
          </a:blip>
          <a:stretch>
            <a:fillRect/>
          </a:stretch>
        </p:blipFill>
        <p:spPr>
          <a:xfrm>
            <a:off x="6575163" y="2571750"/>
            <a:ext cx="2143125" cy="2133600"/>
          </a:xfrm>
          <a:prstGeom prst="rect">
            <a:avLst/>
          </a:prstGeom>
          <a:noFill/>
          <a:ln>
            <a:noFill/>
          </a:ln>
        </p:spPr>
      </p:pic>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Shape 1417"/>
        <p:cNvGrpSpPr/>
        <p:nvPr/>
      </p:nvGrpSpPr>
      <p:grpSpPr>
        <a:xfrm>
          <a:off x="0" y="0"/>
          <a:ext cx="0" cy="0"/>
          <a:chOff x="0" y="0"/>
          <a:chExt cx="0" cy="0"/>
        </a:xfrm>
      </p:grpSpPr>
      <p:sp>
        <p:nvSpPr>
          <p:cNvPr id="1418" name="Google Shape;1418;p21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Agrisea Clip</a:t>
            </a:r>
            <a:endParaRPr b="1"/>
          </a:p>
        </p:txBody>
      </p:sp>
      <p:sp>
        <p:nvSpPr>
          <p:cNvPr id="1419" name="Google Shape;1419;p21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420" name="Google Shape;1420;p212" descr="Seaweed is harvested and processed for use in horticulture and pastoral farming" title="AgriSea">
            <a:hlinkClick r:id="rId3"/>
          </p:cNvPr>
          <p:cNvPicPr preferRelativeResize="0"/>
          <p:nvPr/>
        </p:nvPicPr>
        <p:blipFill>
          <a:blip r:embed="rId4">
            <a:alphaModFix/>
          </a:blip>
          <a:stretch>
            <a:fillRect/>
          </a:stretch>
        </p:blipFill>
        <p:spPr>
          <a:xfrm>
            <a:off x="1669150" y="1274825"/>
            <a:ext cx="4572000" cy="3429000"/>
          </a:xfrm>
          <a:prstGeom prst="rect">
            <a:avLst/>
          </a:prstGeom>
          <a:noFill/>
          <a:ln>
            <a:noFill/>
          </a:ln>
        </p:spPr>
      </p:pic>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Shape 1424"/>
        <p:cNvGrpSpPr/>
        <p:nvPr/>
      </p:nvGrpSpPr>
      <p:grpSpPr>
        <a:xfrm>
          <a:off x="0" y="0"/>
          <a:ext cx="0" cy="0"/>
          <a:chOff x="0" y="0"/>
          <a:chExt cx="0" cy="0"/>
        </a:xfrm>
      </p:grpSpPr>
      <p:sp>
        <p:nvSpPr>
          <p:cNvPr id="1425" name="Google Shape;1425;p213"/>
          <p:cNvSpPr txBox="1">
            <a:spLocks noGrp="1"/>
          </p:cNvSpPr>
          <p:nvPr>
            <p:ph type="title"/>
          </p:nvPr>
        </p:nvSpPr>
        <p:spPr>
          <a:xfrm>
            <a:off x="311700" y="2267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Taupo Beef</a:t>
            </a:r>
            <a:endParaRPr b="1"/>
          </a:p>
        </p:txBody>
      </p:sp>
      <p:sp>
        <p:nvSpPr>
          <p:cNvPr id="1426" name="Google Shape;1426;p213"/>
          <p:cNvSpPr txBox="1">
            <a:spLocks noGrp="1"/>
          </p:cNvSpPr>
          <p:nvPr>
            <p:ph type="body" idx="1"/>
          </p:nvPr>
        </p:nvSpPr>
        <p:spPr>
          <a:xfrm>
            <a:off x="311700" y="799450"/>
            <a:ext cx="8520600" cy="4106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In 2000, farmers in the catchment area around Lake Taupo were told there was to be a nitrogen cap placed on their farms - effectively limiting stock numbers </a:t>
            </a:r>
            <a:endParaRPr sz="2400"/>
          </a:p>
          <a:p>
            <a:pPr marL="457200" lvl="0" indent="-381000" algn="l" rtl="0">
              <a:spcBef>
                <a:spcPts val="0"/>
              </a:spcBef>
              <a:spcAft>
                <a:spcPts val="0"/>
              </a:spcAft>
              <a:buSzPts val="2400"/>
              <a:buChar char="-"/>
            </a:pPr>
            <a:r>
              <a:rPr lang="en-GB" sz="2400"/>
              <a:t>The Bartons decided to instead to brand their beef “Taupo Beef” and see if consumers would be prepared to buy a premium product grown locally while protecting the lake</a:t>
            </a:r>
            <a:endParaRPr sz="2400"/>
          </a:p>
          <a:p>
            <a:pPr marL="457200" lvl="0" indent="-381000" algn="l" rtl="0">
              <a:spcBef>
                <a:spcPts val="0"/>
              </a:spcBef>
              <a:spcAft>
                <a:spcPts val="0"/>
              </a:spcAft>
              <a:buSzPts val="2400"/>
              <a:buChar char="-"/>
            </a:pPr>
            <a:r>
              <a:rPr lang="en-GB" sz="2400"/>
              <a:t>Beef was sold to restaurants that ensured it was the most expensive beef item on the menu - story on menu and wait staff briefed</a:t>
            </a:r>
            <a:endParaRPr sz="2400"/>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1430"/>
        <p:cNvGrpSpPr/>
        <p:nvPr/>
      </p:nvGrpSpPr>
      <p:grpSpPr>
        <a:xfrm>
          <a:off x="0" y="0"/>
          <a:ext cx="0" cy="0"/>
          <a:chOff x="0" y="0"/>
          <a:chExt cx="0" cy="0"/>
        </a:xfrm>
      </p:grpSpPr>
      <p:sp>
        <p:nvSpPr>
          <p:cNvPr id="1431" name="Google Shape;1431;p21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Taupo Beef Video</a:t>
            </a:r>
            <a:endParaRPr b="1"/>
          </a:p>
        </p:txBody>
      </p:sp>
      <p:sp>
        <p:nvSpPr>
          <p:cNvPr id="1432" name="Google Shape;1432;p2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2017 </a:t>
            </a:r>
            <a:endParaRPr/>
          </a:p>
        </p:txBody>
      </p:sp>
      <p:pic>
        <p:nvPicPr>
          <p:cNvPr id="1433" name="Google Shape;1433;p214" descr="Mike and Sharon Barton are running their beef operation under a nitrogen cap by Lake Taupo" title="Beef Production Under a Nitrogen Cap">
            <a:hlinkClick r:id="rId3"/>
          </p:cNvPr>
          <p:cNvPicPr preferRelativeResize="0"/>
          <p:nvPr/>
        </p:nvPicPr>
        <p:blipFill>
          <a:blip r:embed="rId4">
            <a:alphaModFix/>
          </a:blip>
          <a:stretch>
            <a:fillRect/>
          </a:stretch>
        </p:blipFill>
        <p:spPr>
          <a:xfrm>
            <a:off x="2361925" y="1312750"/>
            <a:ext cx="4572000" cy="3429000"/>
          </a:xfrm>
          <a:prstGeom prst="rect">
            <a:avLst/>
          </a:prstGeom>
          <a:noFill/>
          <a:ln>
            <a:noFill/>
          </a:ln>
        </p:spPr>
      </p:pic>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Shape 1437"/>
        <p:cNvGrpSpPr/>
        <p:nvPr/>
      </p:nvGrpSpPr>
      <p:grpSpPr>
        <a:xfrm>
          <a:off x="0" y="0"/>
          <a:ext cx="0" cy="0"/>
          <a:chOff x="0" y="0"/>
          <a:chExt cx="0" cy="0"/>
        </a:xfrm>
      </p:grpSpPr>
      <p:sp>
        <p:nvSpPr>
          <p:cNvPr id="1438" name="Google Shape;1438;p215"/>
          <p:cNvSpPr txBox="1">
            <a:spLocks noGrp="1"/>
          </p:cNvSpPr>
          <p:nvPr>
            <p:ph type="title"/>
          </p:nvPr>
        </p:nvSpPr>
        <p:spPr>
          <a:xfrm>
            <a:off x="264250" y="1982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Comvita</a:t>
            </a:r>
            <a:endParaRPr b="1"/>
          </a:p>
        </p:txBody>
      </p:sp>
      <p:sp>
        <p:nvSpPr>
          <p:cNvPr id="1439" name="Google Shape;1439;p215"/>
          <p:cNvSpPr txBox="1">
            <a:spLocks noGrp="1"/>
          </p:cNvSpPr>
          <p:nvPr>
            <p:ph type="body" idx="1"/>
          </p:nvPr>
        </p:nvSpPr>
        <p:spPr>
          <a:xfrm>
            <a:off x="264250" y="770975"/>
            <a:ext cx="8568000" cy="4192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started in 1974</a:t>
            </a:r>
            <a:endParaRPr sz="2400"/>
          </a:p>
          <a:p>
            <a:pPr marL="457200" lvl="0" indent="-381000" algn="l" rtl="0">
              <a:spcBef>
                <a:spcPts val="0"/>
              </a:spcBef>
              <a:spcAft>
                <a:spcPts val="0"/>
              </a:spcAft>
              <a:buSzPts val="2400"/>
              <a:buChar char="-"/>
            </a:pPr>
            <a:r>
              <a:rPr lang="en-GB" sz="2400"/>
              <a:t>Originally supplied honey but now diversified into bee pollen and jelly, olive extracts, health and food products</a:t>
            </a:r>
            <a:endParaRPr sz="2400"/>
          </a:p>
          <a:p>
            <a:pPr marL="457200" lvl="0" indent="-381000" algn="l" rtl="0">
              <a:spcBef>
                <a:spcPts val="0"/>
              </a:spcBef>
              <a:spcAft>
                <a:spcPts val="0"/>
              </a:spcAft>
              <a:buSzPts val="2400"/>
              <a:buChar char="-"/>
            </a:pPr>
            <a:r>
              <a:rPr lang="en-GB" sz="2400"/>
              <a:t>Strong branding around sustainability - natural and organic</a:t>
            </a:r>
            <a:endParaRPr sz="2400"/>
          </a:p>
          <a:p>
            <a:pPr marL="457200" lvl="0" indent="-381000" algn="l" rtl="0">
              <a:spcBef>
                <a:spcPts val="0"/>
              </a:spcBef>
              <a:spcAft>
                <a:spcPts val="0"/>
              </a:spcAft>
              <a:buSzPts val="2400"/>
              <a:buChar char="-"/>
            </a:pPr>
            <a:r>
              <a:rPr lang="en-GB" sz="2400"/>
              <a:t>Listed on the NZ Stock Exchange</a:t>
            </a:r>
            <a:endParaRPr sz="2400"/>
          </a:p>
          <a:p>
            <a:pPr marL="457200" lvl="0" indent="-381000" algn="l" rtl="0">
              <a:spcBef>
                <a:spcPts val="0"/>
              </a:spcBef>
              <a:spcAft>
                <a:spcPts val="0"/>
              </a:spcAft>
              <a:buSzPts val="2400"/>
              <a:buChar char="-"/>
            </a:pPr>
            <a:r>
              <a:rPr lang="en-GB" sz="2400"/>
              <a:t>In 2019 posted a $6 m after tax loss - large scale planting undertaken combined with a                                          poor honey season</a:t>
            </a:r>
            <a:endParaRPr sz="2400"/>
          </a:p>
          <a:p>
            <a:pPr marL="457200" lvl="0" indent="0" algn="l" rtl="0">
              <a:spcBef>
                <a:spcPts val="1600"/>
              </a:spcBef>
              <a:spcAft>
                <a:spcPts val="1600"/>
              </a:spcAft>
              <a:buNone/>
            </a:pPr>
            <a:endParaRPr sz="2400"/>
          </a:p>
        </p:txBody>
      </p:sp>
      <p:pic>
        <p:nvPicPr>
          <p:cNvPr id="1440" name="Google Shape;1440;p215"/>
          <p:cNvPicPr preferRelativeResize="0"/>
          <p:nvPr/>
        </p:nvPicPr>
        <p:blipFill>
          <a:blip r:embed="rId3">
            <a:alphaModFix/>
          </a:blip>
          <a:stretch>
            <a:fillRect/>
          </a:stretch>
        </p:blipFill>
        <p:spPr>
          <a:xfrm>
            <a:off x="5306000" y="3506250"/>
            <a:ext cx="3371850" cy="1352550"/>
          </a:xfrm>
          <a:prstGeom prst="rect">
            <a:avLst/>
          </a:prstGeom>
          <a:noFill/>
          <a:ln>
            <a:noFill/>
          </a:ln>
        </p:spPr>
      </p:pic>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Shape 1444"/>
        <p:cNvGrpSpPr/>
        <p:nvPr/>
      </p:nvGrpSpPr>
      <p:grpSpPr>
        <a:xfrm>
          <a:off x="0" y="0"/>
          <a:ext cx="0" cy="0"/>
          <a:chOff x="0" y="0"/>
          <a:chExt cx="0" cy="0"/>
        </a:xfrm>
      </p:grpSpPr>
      <p:sp>
        <p:nvSpPr>
          <p:cNvPr id="1445" name="Google Shape;1445;p21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Comvita Clips</a:t>
            </a:r>
            <a:endParaRPr b="1"/>
          </a:p>
        </p:txBody>
      </p:sp>
      <p:sp>
        <p:nvSpPr>
          <p:cNvPr id="1446" name="Google Shape;1446;p2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447" name="Google Shape;1447;p216" title="Comvita Manuka Hive to table.">
            <a:hlinkClick r:id="rId3"/>
          </p:cNvPr>
          <p:cNvPicPr preferRelativeResize="0"/>
          <p:nvPr/>
        </p:nvPicPr>
        <p:blipFill>
          <a:blip r:embed="rId4">
            <a:alphaModFix/>
          </a:blip>
          <a:stretch>
            <a:fillRect/>
          </a:stretch>
        </p:blipFill>
        <p:spPr>
          <a:xfrm>
            <a:off x="1754575" y="1146175"/>
            <a:ext cx="4572000" cy="3429000"/>
          </a:xfrm>
          <a:prstGeom prst="rect">
            <a:avLst/>
          </a:prstGeom>
          <a:noFill/>
          <a:ln>
            <a:noFill/>
          </a:ln>
        </p:spPr>
      </p:pic>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Shape 1451"/>
        <p:cNvGrpSpPr/>
        <p:nvPr/>
      </p:nvGrpSpPr>
      <p:grpSpPr>
        <a:xfrm>
          <a:off x="0" y="0"/>
          <a:ext cx="0" cy="0"/>
          <a:chOff x="0" y="0"/>
          <a:chExt cx="0" cy="0"/>
        </a:xfrm>
      </p:grpSpPr>
      <p:sp>
        <p:nvSpPr>
          <p:cNvPr id="1452" name="Google Shape;1452;p21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Comvita Clip</a:t>
            </a:r>
            <a:endParaRPr b="1"/>
          </a:p>
        </p:txBody>
      </p:sp>
      <p:sp>
        <p:nvSpPr>
          <p:cNvPr id="1453" name="Google Shape;1453;p2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454" name="Google Shape;1454;p217" descr="What miracles are worked, in delicate palaces, in far off hillsides by vast armies of magicians.&#10;What wisdom is spun into wonders.&#10;What complexities are composed in sun thickened leaves.&#10;We can work forever to unlock nature’s secrets, secrets of flower, resin, fish and hive and that can help us live and feel better.&#10;We started here in 1974 and over forty years later, we’re still learning what we don’t know.&#10;Best be getting on then." title="Comvita">
            <a:hlinkClick r:id="rId3"/>
          </p:cNvPr>
          <p:cNvPicPr preferRelativeResize="0"/>
          <p:nvPr/>
        </p:nvPicPr>
        <p:blipFill>
          <a:blip r:embed="rId4">
            <a:alphaModFix/>
          </a:blip>
          <a:stretch>
            <a:fillRect/>
          </a:stretch>
        </p:blipFill>
        <p:spPr>
          <a:xfrm>
            <a:off x="2551725" y="1236850"/>
            <a:ext cx="4572000" cy="3429000"/>
          </a:xfrm>
          <a:prstGeom prst="rect">
            <a:avLst/>
          </a:prstGeom>
          <a:noFill/>
          <a:ln>
            <a:noFill/>
          </a:ln>
        </p:spPr>
      </p:pic>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Shape 1458"/>
        <p:cNvGrpSpPr/>
        <p:nvPr/>
      </p:nvGrpSpPr>
      <p:grpSpPr>
        <a:xfrm>
          <a:off x="0" y="0"/>
          <a:ext cx="0" cy="0"/>
          <a:chOff x="0" y="0"/>
          <a:chExt cx="0" cy="0"/>
        </a:xfrm>
      </p:grpSpPr>
      <p:sp>
        <p:nvSpPr>
          <p:cNvPr id="1459" name="Google Shape;1459;p218"/>
          <p:cNvSpPr txBox="1">
            <a:spLocks noGrp="1"/>
          </p:cNvSpPr>
          <p:nvPr>
            <p:ph type="title"/>
          </p:nvPr>
        </p:nvSpPr>
        <p:spPr>
          <a:xfrm>
            <a:off x="311700" y="179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Good George Brewing</a:t>
            </a:r>
            <a:endParaRPr b="1"/>
          </a:p>
        </p:txBody>
      </p:sp>
      <p:sp>
        <p:nvSpPr>
          <p:cNvPr id="1460" name="Google Shape;1460;p218"/>
          <p:cNvSpPr txBox="1">
            <a:spLocks noGrp="1"/>
          </p:cNvSpPr>
          <p:nvPr>
            <p:ph type="body" idx="1"/>
          </p:nvPr>
        </p:nvSpPr>
        <p:spPr>
          <a:xfrm>
            <a:off x="311700" y="752000"/>
            <a:ext cx="8520600" cy="3816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Believe ‘Good George was the best thing to come out of Hamilton’</a:t>
            </a:r>
            <a:endParaRPr sz="2400"/>
          </a:p>
          <a:p>
            <a:pPr marL="457200" lvl="0" indent="-381000" algn="l" rtl="0">
              <a:spcBef>
                <a:spcPts val="0"/>
              </a:spcBef>
              <a:spcAft>
                <a:spcPts val="0"/>
              </a:spcAft>
              <a:buSzPts val="2400"/>
              <a:buChar char="-"/>
            </a:pPr>
            <a:r>
              <a:rPr lang="en-GB" sz="2400"/>
              <a:t>Idea was to create own craft beer brand</a:t>
            </a:r>
            <a:endParaRPr sz="2400"/>
          </a:p>
          <a:p>
            <a:pPr marL="457200" lvl="0" indent="-381000" algn="l" rtl="0">
              <a:spcBef>
                <a:spcPts val="0"/>
              </a:spcBef>
              <a:spcAft>
                <a:spcPts val="0"/>
              </a:spcAft>
              <a:buSzPts val="2400"/>
              <a:buChar char="-"/>
            </a:pPr>
            <a:r>
              <a:rPr lang="en-GB" sz="2400"/>
              <a:t>First venue opened in Frankton in 2011.</a:t>
            </a:r>
            <a:endParaRPr sz="2400"/>
          </a:p>
          <a:p>
            <a:pPr marL="457200" lvl="0" indent="-381000" algn="l" rtl="0">
              <a:spcBef>
                <a:spcPts val="0"/>
              </a:spcBef>
              <a:spcAft>
                <a:spcPts val="0"/>
              </a:spcAft>
              <a:buSzPts val="2400"/>
              <a:buChar char="-"/>
            </a:pPr>
            <a:r>
              <a:rPr lang="en-GB" sz="2400"/>
              <a:t>More venues followed across the Waikato, Bay of Plenty and now Auckland</a:t>
            </a:r>
            <a:endParaRPr sz="2400"/>
          </a:p>
          <a:p>
            <a:pPr marL="457200" lvl="0" indent="-381000" algn="l" rtl="0">
              <a:spcBef>
                <a:spcPts val="0"/>
              </a:spcBef>
              <a:spcAft>
                <a:spcPts val="0"/>
              </a:spcAft>
              <a:buSzPts val="2400"/>
              <a:buChar char="-"/>
            </a:pPr>
            <a:r>
              <a:rPr lang="en-GB" sz="2400"/>
              <a:t>Beer and cider available at supermarkets </a:t>
            </a:r>
            <a:endParaRPr sz="2400"/>
          </a:p>
        </p:txBody>
      </p:sp>
      <p:pic>
        <p:nvPicPr>
          <p:cNvPr id="1461" name="Google Shape;1461;p218"/>
          <p:cNvPicPr preferRelativeResize="0"/>
          <p:nvPr/>
        </p:nvPicPr>
        <p:blipFill>
          <a:blip r:embed="rId3">
            <a:alphaModFix/>
          </a:blip>
          <a:stretch>
            <a:fillRect/>
          </a:stretch>
        </p:blipFill>
        <p:spPr>
          <a:xfrm>
            <a:off x="6861150" y="3027275"/>
            <a:ext cx="1897975" cy="1906448"/>
          </a:xfrm>
          <a:prstGeom prst="rect">
            <a:avLst/>
          </a:prstGeom>
          <a:noFill/>
          <a:ln>
            <a:noFill/>
          </a:ln>
        </p:spPr>
      </p:pic>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Shape 1465"/>
        <p:cNvGrpSpPr/>
        <p:nvPr/>
      </p:nvGrpSpPr>
      <p:grpSpPr>
        <a:xfrm>
          <a:off x="0" y="0"/>
          <a:ext cx="0" cy="0"/>
          <a:chOff x="0" y="0"/>
          <a:chExt cx="0" cy="0"/>
        </a:xfrm>
      </p:grpSpPr>
      <p:sp>
        <p:nvSpPr>
          <p:cNvPr id="1466" name="Google Shape;1466;p21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Good George Clips</a:t>
            </a:r>
            <a:endParaRPr b="1"/>
          </a:p>
        </p:txBody>
      </p:sp>
      <p:sp>
        <p:nvSpPr>
          <p:cNvPr id="1467" name="Google Shape;1467;p2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2018 Video </a:t>
            </a:r>
            <a:endParaRPr/>
          </a:p>
        </p:txBody>
      </p:sp>
      <p:pic>
        <p:nvPicPr>
          <p:cNvPr id="1468" name="Google Shape;1468;p219" title="Good George Brewing">
            <a:hlinkClick r:id="rId3"/>
          </p:cNvPr>
          <p:cNvPicPr preferRelativeResize="0"/>
          <p:nvPr/>
        </p:nvPicPr>
        <p:blipFill>
          <a:blip r:embed="rId4">
            <a:alphaModFix/>
          </a:blip>
          <a:stretch>
            <a:fillRect/>
          </a:stretch>
        </p:blipFill>
        <p:spPr>
          <a:xfrm>
            <a:off x="2200600" y="1085025"/>
            <a:ext cx="4572000" cy="3429000"/>
          </a:xfrm>
          <a:prstGeom prst="rect">
            <a:avLst/>
          </a:prstGeom>
          <a:noFill/>
          <a:ln>
            <a:noFill/>
          </a:ln>
        </p:spPr>
      </p:pic>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Shape 1472"/>
        <p:cNvGrpSpPr/>
        <p:nvPr/>
      </p:nvGrpSpPr>
      <p:grpSpPr>
        <a:xfrm>
          <a:off x="0" y="0"/>
          <a:ext cx="0" cy="0"/>
          <a:chOff x="0" y="0"/>
          <a:chExt cx="0" cy="0"/>
        </a:xfrm>
      </p:grpSpPr>
      <p:sp>
        <p:nvSpPr>
          <p:cNvPr id="1473" name="Google Shape;1473;p22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Good George Clips</a:t>
            </a:r>
            <a:endParaRPr b="1"/>
          </a:p>
        </p:txBody>
      </p:sp>
      <p:sp>
        <p:nvSpPr>
          <p:cNvPr id="1474" name="Google Shape;1474;p2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475" name="Google Shape;1475;p220" descr="Ever wondered how our beer and cider is made? Take a tour through our Brewery and learn more about Good George.&#10;We're proudly brewed in Hamilton, and you can book a tour at www.goodgeorge.co.nz." title="Good George Brewery Tour">
            <a:hlinkClick r:id="rId3"/>
          </p:cNvPr>
          <p:cNvPicPr preferRelativeResize="0"/>
          <p:nvPr/>
        </p:nvPicPr>
        <p:blipFill>
          <a:blip r:embed="rId4">
            <a:alphaModFix/>
          </a:blip>
          <a:stretch>
            <a:fillRect/>
          </a:stretch>
        </p:blipFill>
        <p:spPr>
          <a:xfrm>
            <a:off x="1877950" y="1322275"/>
            <a:ext cx="4572000" cy="3429000"/>
          </a:xfrm>
          <a:prstGeom prst="rect">
            <a:avLst/>
          </a:prstGeom>
          <a:noFill/>
          <a:ln>
            <a:noFill/>
          </a:ln>
        </p:spPr>
      </p:pic>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Shape 1479"/>
        <p:cNvGrpSpPr/>
        <p:nvPr/>
      </p:nvGrpSpPr>
      <p:grpSpPr>
        <a:xfrm>
          <a:off x="0" y="0"/>
          <a:ext cx="0" cy="0"/>
          <a:chOff x="0" y="0"/>
          <a:chExt cx="0" cy="0"/>
        </a:xfrm>
      </p:grpSpPr>
      <p:sp>
        <p:nvSpPr>
          <p:cNvPr id="1480" name="Google Shape;1480;p22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Good George Photos</a:t>
            </a:r>
            <a:endParaRPr b="1"/>
          </a:p>
        </p:txBody>
      </p:sp>
      <p:sp>
        <p:nvSpPr>
          <p:cNvPr id="1481" name="Google Shape;1481;p221"/>
          <p:cNvSpPr txBox="1">
            <a:spLocks noGrp="1"/>
          </p:cNvSpPr>
          <p:nvPr>
            <p:ph type="body" idx="1"/>
          </p:nvPr>
        </p:nvSpPr>
        <p:spPr>
          <a:xfrm>
            <a:off x="311700" y="1017725"/>
            <a:ext cx="8520600" cy="3917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482" name="Google Shape;1482;p221"/>
          <p:cNvPicPr preferRelativeResize="0"/>
          <p:nvPr/>
        </p:nvPicPr>
        <p:blipFill>
          <a:blip r:embed="rId3">
            <a:alphaModFix/>
          </a:blip>
          <a:stretch>
            <a:fillRect/>
          </a:stretch>
        </p:blipFill>
        <p:spPr>
          <a:xfrm>
            <a:off x="311700" y="1017725"/>
            <a:ext cx="3398825" cy="2873125"/>
          </a:xfrm>
          <a:prstGeom prst="rect">
            <a:avLst/>
          </a:prstGeom>
          <a:noFill/>
          <a:ln>
            <a:noFill/>
          </a:ln>
        </p:spPr>
      </p:pic>
      <p:pic>
        <p:nvPicPr>
          <p:cNvPr id="1483" name="Google Shape;1483;p221"/>
          <p:cNvPicPr preferRelativeResize="0"/>
          <p:nvPr/>
        </p:nvPicPr>
        <p:blipFill>
          <a:blip r:embed="rId4">
            <a:alphaModFix/>
          </a:blip>
          <a:stretch>
            <a:fillRect/>
          </a:stretch>
        </p:blipFill>
        <p:spPr>
          <a:xfrm>
            <a:off x="5412825" y="1017725"/>
            <a:ext cx="3419475" cy="1895650"/>
          </a:xfrm>
          <a:prstGeom prst="rect">
            <a:avLst/>
          </a:prstGeom>
          <a:noFill/>
          <a:ln>
            <a:noFill/>
          </a:ln>
        </p:spPr>
      </p:pic>
      <p:pic>
        <p:nvPicPr>
          <p:cNvPr id="1484" name="Google Shape;1484;p221"/>
          <p:cNvPicPr preferRelativeResize="0"/>
          <p:nvPr/>
        </p:nvPicPr>
        <p:blipFill>
          <a:blip r:embed="rId5">
            <a:alphaModFix/>
          </a:blip>
          <a:stretch>
            <a:fillRect/>
          </a:stretch>
        </p:blipFill>
        <p:spPr>
          <a:xfrm>
            <a:off x="3710525" y="3015175"/>
            <a:ext cx="3169625" cy="1995475"/>
          </a:xfrm>
          <a:prstGeom prst="rect">
            <a:avLst/>
          </a:prstGeom>
          <a:noFill/>
          <a:ln>
            <a:noFill/>
          </a:ln>
        </p:spPr>
      </p:pic>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Shape 1488"/>
        <p:cNvGrpSpPr/>
        <p:nvPr/>
      </p:nvGrpSpPr>
      <p:grpSpPr>
        <a:xfrm>
          <a:off x="0" y="0"/>
          <a:ext cx="0" cy="0"/>
          <a:chOff x="0" y="0"/>
          <a:chExt cx="0" cy="0"/>
        </a:xfrm>
      </p:grpSpPr>
      <p:sp>
        <p:nvSpPr>
          <p:cNvPr id="1489" name="Google Shape;1489;p222"/>
          <p:cNvSpPr txBox="1">
            <a:spLocks noGrp="1"/>
          </p:cNvSpPr>
          <p:nvPr>
            <p:ph type="title"/>
          </p:nvPr>
        </p:nvSpPr>
        <p:spPr>
          <a:xfrm>
            <a:off x="311700" y="1318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Scion</a:t>
            </a:r>
            <a:endParaRPr b="1"/>
          </a:p>
        </p:txBody>
      </p:sp>
      <p:sp>
        <p:nvSpPr>
          <p:cNvPr id="1490" name="Google Shape;1490;p222"/>
          <p:cNvSpPr txBox="1">
            <a:spLocks noGrp="1"/>
          </p:cNvSpPr>
          <p:nvPr>
            <p:ph type="body" idx="1"/>
          </p:nvPr>
        </p:nvSpPr>
        <p:spPr>
          <a:xfrm>
            <a:off x="311700" y="704550"/>
            <a:ext cx="8520600" cy="3864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Is a New Zealand Crown Research Institute</a:t>
            </a:r>
            <a:endParaRPr sz="2400"/>
          </a:p>
          <a:p>
            <a:pPr marL="457200" lvl="0" indent="-381000" algn="l" rtl="0">
              <a:spcBef>
                <a:spcPts val="0"/>
              </a:spcBef>
              <a:spcAft>
                <a:spcPts val="0"/>
              </a:spcAft>
              <a:buSzPts val="2400"/>
              <a:buChar char="-"/>
            </a:pPr>
            <a:r>
              <a:rPr lang="en-GB" sz="2400"/>
              <a:t>Specialises in research, science and technology development for the forestry, wood product, wood-derived materials, and other biomaterial sectors</a:t>
            </a:r>
            <a:endParaRPr sz="2400"/>
          </a:p>
          <a:p>
            <a:pPr marL="457200" lvl="0" indent="-381000" algn="l" rtl="0">
              <a:spcBef>
                <a:spcPts val="0"/>
              </a:spcBef>
              <a:spcAft>
                <a:spcPts val="0"/>
              </a:spcAft>
              <a:buSzPts val="2400"/>
              <a:buChar char="-"/>
            </a:pPr>
            <a:r>
              <a:rPr lang="en-GB" sz="2400"/>
              <a:t>280 staff based in Rotorua - back of Redwoods</a:t>
            </a:r>
            <a:endParaRPr sz="2400"/>
          </a:p>
          <a:p>
            <a:pPr marL="457200" lvl="0" indent="-381000" algn="l" rtl="0">
              <a:spcBef>
                <a:spcPts val="0"/>
              </a:spcBef>
              <a:spcAft>
                <a:spcPts val="0"/>
              </a:spcAft>
              <a:buSzPts val="2400"/>
              <a:buChar char="-"/>
            </a:pPr>
            <a:r>
              <a:rPr lang="en-GB" sz="2400"/>
              <a:t>Focus on innovation and growth</a:t>
            </a:r>
            <a:endParaRPr sz="2400"/>
          </a:p>
          <a:p>
            <a:pPr marL="457200" lvl="0" indent="-381000" algn="l" rtl="0">
              <a:spcBef>
                <a:spcPts val="0"/>
              </a:spcBef>
              <a:spcAft>
                <a:spcPts val="0"/>
              </a:spcAft>
              <a:buSzPts val="2400"/>
              <a:buChar char="-"/>
            </a:pPr>
            <a:r>
              <a:rPr lang="en-GB" sz="2400"/>
              <a:t>Vision - Prosperity from trees. Mai i te ngahere oranga</a:t>
            </a:r>
            <a:endParaRPr sz="2400"/>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Shape 1494"/>
        <p:cNvGrpSpPr/>
        <p:nvPr/>
      </p:nvGrpSpPr>
      <p:grpSpPr>
        <a:xfrm>
          <a:off x="0" y="0"/>
          <a:ext cx="0" cy="0"/>
          <a:chOff x="0" y="0"/>
          <a:chExt cx="0" cy="0"/>
        </a:xfrm>
      </p:grpSpPr>
      <p:sp>
        <p:nvSpPr>
          <p:cNvPr id="1495" name="Google Shape;1495;p22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Scion Bioplastics</a:t>
            </a:r>
            <a:endParaRPr b="1"/>
          </a:p>
        </p:txBody>
      </p:sp>
      <p:sp>
        <p:nvSpPr>
          <p:cNvPr id="1496" name="Google Shape;1496;p2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497" name="Google Shape;1497;p223" title="Scion Bioplastics">
            <a:hlinkClick r:id="rId3"/>
          </p:cNvPr>
          <p:cNvPicPr preferRelativeResize="0"/>
          <p:nvPr/>
        </p:nvPicPr>
        <p:blipFill>
          <a:blip r:embed="rId4">
            <a:alphaModFix/>
          </a:blip>
          <a:stretch>
            <a:fillRect/>
          </a:stretch>
        </p:blipFill>
        <p:spPr>
          <a:xfrm>
            <a:off x="1915900" y="1265300"/>
            <a:ext cx="4572000" cy="3429000"/>
          </a:xfrm>
          <a:prstGeom prst="rect">
            <a:avLst/>
          </a:prstGeom>
          <a:noFill/>
          <a:ln>
            <a:noFill/>
          </a:ln>
        </p:spPr>
      </p:pic>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Shape 1501"/>
        <p:cNvGrpSpPr/>
        <p:nvPr/>
      </p:nvGrpSpPr>
      <p:grpSpPr>
        <a:xfrm>
          <a:off x="0" y="0"/>
          <a:ext cx="0" cy="0"/>
          <a:chOff x="0" y="0"/>
          <a:chExt cx="0" cy="0"/>
        </a:xfrm>
      </p:grpSpPr>
      <p:sp>
        <p:nvSpPr>
          <p:cNvPr id="1502" name="Google Shape;1502;p22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Scion Clip - creating prosperity from trees</a:t>
            </a:r>
            <a:endParaRPr b="1"/>
          </a:p>
        </p:txBody>
      </p:sp>
      <p:sp>
        <p:nvSpPr>
          <p:cNvPr id="1503" name="Google Shape;1503;p2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504" name="Google Shape;1504;p224" descr="Forests play a vital role in regulating the quantity and quality of water and the health of waterways. Forests help reduce soil erosion, flood damage and sedimentation. Our research at Scion helps ensure forest ecosystems are as productive and sustainable as possible." title="Forests and water: Creating prosperity from trees">
            <a:hlinkClick r:id="rId3"/>
          </p:cNvPr>
          <p:cNvPicPr preferRelativeResize="0"/>
          <p:nvPr/>
        </p:nvPicPr>
        <p:blipFill>
          <a:blip r:embed="rId4">
            <a:alphaModFix/>
          </a:blip>
          <a:stretch>
            <a:fillRect/>
          </a:stretch>
        </p:blipFill>
        <p:spPr>
          <a:xfrm>
            <a:off x="1574275" y="1284275"/>
            <a:ext cx="4572000" cy="3429000"/>
          </a:xfrm>
          <a:prstGeom prst="rect">
            <a:avLst/>
          </a:prstGeom>
          <a:noFill/>
          <a:ln>
            <a:noFill/>
          </a:ln>
        </p:spPr>
      </p:pic>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p22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Southern Paprika</a:t>
            </a:r>
            <a:endParaRPr b="1"/>
          </a:p>
        </p:txBody>
      </p:sp>
      <p:sp>
        <p:nvSpPr>
          <p:cNvPr id="1510" name="Google Shape;1510;p225"/>
          <p:cNvSpPr txBox="1">
            <a:spLocks noGrp="1"/>
          </p:cNvSpPr>
          <p:nvPr>
            <p:ph type="body" idx="1"/>
          </p:nvPr>
        </p:nvSpPr>
        <p:spPr>
          <a:xfrm>
            <a:off x="311700" y="1017725"/>
            <a:ext cx="8520600" cy="392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solidFill>
                  <a:schemeClr val="dk1"/>
                </a:solidFill>
              </a:rPr>
              <a:t>Southern Paprika Limited (SPL) was formed in 1998</a:t>
            </a:r>
            <a:endParaRPr sz="2400">
              <a:solidFill>
                <a:schemeClr val="dk1"/>
              </a:solidFill>
            </a:endParaRPr>
          </a:p>
          <a:p>
            <a:pPr marL="457200" lvl="0" indent="-381000" algn="l" rtl="0">
              <a:spcBef>
                <a:spcPts val="0"/>
              </a:spcBef>
              <a:spcAft>
                <a:spcPts val="0"/>
              </a:spcAft>
              <a:buClr>
                <a:schemeClr val="dk1"/>
              </a:buClr>
              <a:buSzPts val="2400"/>
              <a:buChar char="-"/>
            </a:pPr>
            <a:r>
              <a:rPr lang="en-GB" sz="2400">
                <a:solidFill>
                  <a:schemeClr val="dk1"/>
                </a:solidFill>
              </a:rPr>
              <a:t>Initially a 2.5 ha glasshouse outside Warkworth</a:t>
            </a:r>
            <a:endParaRPr sz="2400">
              <a:solidFill>
                <a:schemeClr val="dk1"/>
              </a:solidFill>
            </a:endParaRPr>
          </a:p>
          <a:p>
            <a:pPr marL="457200" lvl="0" indent="-381000" algn="l" rtl="0">
              <a:spcBef>
                <a:spcPts val="0"/>
              </a:spcBef>
              <a:spcAft>
                <a:spcPts val="0"/>
              </a:spcAft>
              <a:buClr>
                <a:schemeClr val="dk1"/>
              </a:buClr>
              <a:buSzPts val="2400"/>
              <a:buChar char="-"/>
            </a:pPr>
            <a:r>
              <a:rPr lang="en-GB" sz="2400">
                <a:solidFill>
                  <a:schemeClr val="dk1"/>
                </a:solidFill>
              </a:rPr>
              <a:t>Name origins : Southern hemisphere, and in the northern hemisphere capsicums are known as Paprika</a:t>
            </a:r>
            <a:endParaRPr sz="2400">
              <a:solidFill>
                <a:schemeClr val="dk1"/>
              </a:solidFill>
            </a:endParaRPr>
          </a:p>
          <a:p>
            <a:pPr marL="457200" lvl="0" indent="-381000" algn="l" rtl="0">
              <a:spcBef>
                <a:spcPts val="0"/>
              </a:spcBef>
              <a:spcAft>
                <a:spcPts val="0"/>
              </a:spcAft>
              <a:buClr>
                <a:schemeClr val="dk1"/>
              </a:buClr>
              <a:buSzPts val="2400"/>
              <a:buChar char="-"/>
            </a:pPr>
            <a:r>
              <a:rPr lang="en-GB" sz="2400">
                <a:solidFill>
                  <a:schemeClr val="dk1"/>
                </a:solidFill>
              </a:rPr>
              <a:t>Now supply capsciums to Australia, Japan, Canada and NZ</a:t>
            </a:r>
            <a:endParaRPr sz="2400">
              <a:solidFill>
                <a:schemeClr val="dk1"/>
              </a:solidFill>
            </a:endParaRPr>
          </a:p>
          <a:p>
            <a:pPr marL="457200" lvl="0" indent="-381000" algn="l" rtl="0">
              <a:spcBef>
                <a:spcPts val="0"/>
              </a:spcBef>
              <a:spcAft>
                <a:spcPts val="0"/>
              </a:spcAft>
              <a:buClr>
                <a:schemeClr val="dk1"/>
              </a:buClr>
              <a:buSzPts val="2400"/>
              <a:buChar char="-"/>
            </a:pPr>
            <a:r>
              <a:rPr lang="en-GB" sz="2400">
                <a:solidFill>
                  <a:schemeClr val="dk1"/>
                </a:solidFill>
              </a:rPr>
              <a:t> Now New Zealand's largest single site glasshouse grower of capsicums - 1 million capsicum plants each producing around 40 capsicums per plant per season</a:t>
            </a:r>
            <a:endParaRPr sz="2400">
              <a:solidFill>
                <a:schemeClr val="dk1"/>
              </a:solidFill>
            </a:endParaRP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Shape 1514"/>
        <p:cNvGrpSpPr/>
        <p:nvPr/>
      </p:nvGrpSpPr>
      <p:grpSpPr>
        <a:xfrm>
          <a:off x="0" y="0"/>
          <a:ext cx="0" cy="0"/>
          <a:chOff x="0" y="0"/>
          <a:chExt cx="0" cy="0"/>
        </a:xfrm>
      </p:grpSpPr>
      <p:sp>
        <p:nvSpPr>
          <p:cNvPr id="1515" name="Google Shape;1515;p22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Southern Paprika Clip</a:t>
            </a:r>
            <a:endParaRPr b="1"/>
          </a:p>
        </p:txBody>
      </p:sp>
      <p:sp>
        <p:nvSpPr>
          <p:cNvPr id="1516" name="Google Shape;1516;p2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Countdown</a:t>
            </a:r>
            <a:endParaRPr/>
          </a:p>
        </p:txBody>
      </p:sp>
      <p:pic>
        <p:nvPicPr>
          <p:cNvPr id="1517" name="Google Shape;1517;p226" descr="To bring you the very best Grower Fresh produce, our buyers go all over the show - travelling the length and breadth of New Zealand to work directly with our growers. People like Hamish Alexander and his team at Southern Paprika in Warkworth – who grow our lovely capsicums.&#10;&#10;https://shop.countdown.co.nz/shop/content/capsicum" title="Capsicums from Warkworth | Grower Fresh | Countdown">
            <a:hlinkClick r:id="rId3"/>
          </p:cNvPr>
          <p:cNvPicPr preferRelativeResize="0"/>
          <p:nvPr/>
        </p:nvPicPr>
        <p:blipFill>
          <a:blip r:embed="rId4">
            <a:alphaModFix/>
          </a:blip>
          <a:stretch>
            <a:fillRect/>
          </a:stretch>
        </p:blipFill>
        <p:spPr>
          <a:xfrm>
            <a:off x="2001300" y="1217875"/>
            <a:ext cx="4572000" cy="3429000"/>
          </a:xfrm>
          <a:prstGeom prst="rect">
            <a:avLst/>
          </a:prstGeom>
          <a:noFill/>
          <a:ln>
            <a:noFill/>
          </a:ln>
        </p:spPr>
      </p:pic>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Shape 1521"/>
        <p:cNvGrpSpPr/>
        <p:nvPr/>
      </p:nvGrpSpPr>
      <p:grpSpPr>
        <a:xfrm>
          <a:off x="0" y="0"/>
          <a:ext cx="0" cy="0"/>
          <a:chOff x="0" y="0"/>
          <a:chExt cx="0" cy="0"/>
        </a:xfrm>
      </p:grpSpPr>
      <p:sp>
        <p:nvSpPr>
          <p:cNvPr id="1522" name="Google Shape;1522;p22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Southern Paprika - Rural Delivery Clip</a:t>
            </a:r>
            <a:endParaRPr b="1"/>
          </a:p>
        </p:txBody>
      </p:sp>
      <p:sp>
        <p:nvSpPr>
          <p:cNvPr id="1523" name="Google Shape;1523;p2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2017 </a:t>
            </a:r>
            <a:endParaRPr/>
          </a:p>
        </p:txBody>
      </p:sp>
      <p:pic>
        <p:nvPicPr>
          <p:cNvPr id="1524" name="Google Shape;1524;p227" descr="The extensive glasshouse operation producing capsicums for export and the domestic market" title="Southern Paprika">
            <a:hlinkClick r:id="rId3"/>
          </p:cNvPr>
          <p:cNvPicPr preferRelativeResize="0"/>
          <p:nvPr/>
        </p:nvPicPr>
        <p:blipFill>
          <a:blip r:embed="rId4">
            <a:alphaModFix/>
          </a:blip>
          <a:stretch>
            <a:fillRect/>
          </a:stretch>
        </p:blipFill>
        <p:spPr>
          <a:xfrm>
            <a:off x="2181625" y="1360225"/>
            <a:ext cx="4572000" cy="3429000"/>
          </a:xfrm>
          <a:prstGeom prst="rect">
            <a:avLst/>
          </a:prstGeom>
          <a:noFill/>
          <a:ln>
            <a:noFill/>
          </a:ln>
        </p:spPr>
      </p:pic>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Shape 1528"/>
        <p:cNvGrpSpPr/>
        <p:nvPr/>
      </p:nvGrpSpPr>
      <p:grpSpPr>
        <a:xfrm>
          <a:off x="0" y="0"/>
          <a:ext cx="0" cy="0"/>
          <a:chOff x="0" y="0"/>
          <a:chExt cx="0" cy="0"/>
        </a:xfrm>
      </p:grpSpPr>
      <p:sp>
        <p:nvSpPr>
          <p:cNvPr id="1529" name="Google Shape;1529;p228"/>
          <p:cNvSpPr txBox="1">
            <a:spLocks noGrp="1"/>
          </p:cNvSpPr>
          <p:nvPr>
            <p:ph type="title"/>
          </p:nvPr>
        </p:nvSpPr>
        <p:spPr>
          <a:xfrm>
            <a:off x="311700" y="198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NZ King Salmon</a:t>
            </a:r>
            <a:endParaRPr b="1"/>
          </a:p>
        </p:txBody>
      </p:sp>
      <p:sp>
        <p:nvSpPr>
          <p:cNvPr id="1530" name="Google Shape;1530;p228"/>
          <p:cNvSpPr txBox="1">
            <a:spLocks noGrp="1"/>
          </p:cNvSpPr>
          <p:nvPr>
            <p:ph type="body" idx="1"/>
          </p:nvPr>
        </p:nvSpPr>
        <p:spPr>
          <a:xfrm>
            <a:off x="311700" y="771000"/>
            <a:ext cx="8520600" cy="4306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established 30 years ago in Marlborough</a:t>
            </a:r>
            <a:endParaRPr sz="2400"/>
          </a:p>
          <a:p>
            <a:pPr marL="457200" lvl="0" indent="-381000" algn="l" rtl="0">
              <a:spcBef>
                <a:spcPts val="0"/>
              </a:spcBef>
              <a:spcAft>
                <a:spcPts val="0"/>
              </a:spcAft>
              <a:buSzPts val="2400"/>
              <a:buChar char="-"/>
            </a:pPr>
            <a:r>
              <a:rPr lang="en-GB" sz="2400"/>
              <a:t>Brands include : </a:t>
            </a:r>
            <a:endParaRPr sz="2400"/>
          </a:p>
          <a:p>
            <a:pPr marL="457200" lvl="0" indent="0" algn="l" rtl="0">
              <a:spcBef>
                <a:spcPts val="0"/>
              </a:spcBef>
              <a:spcAft>
                <a:spcPts val="0"/>
              </a:spcAft>
              <a:buNone/>
            </a:pPr>
            <a:r>
              <a:rPr lang="en-GB" sz="2400"/>
              <a:t>Ora King - for restaurants</a:t>
            </a:r>
            <a:endParaRPr sz="2400"/>
          </a:p>
          <a:p>
            <a:pPr marL="457200" lvl="0" indent="0" algn="l" rtl="0">
              <a:spcBef>
                <a:spcPts val="0"/>
              </a:spcBef>
              <a:spcAft>
                <a:spcPts val="0"/>
              </a:spcAft>
              <a:buNone/>
            </a:pPr>
            <a:r>
              <a:rPr lang="en-GB" sz="2400"/>
              <a:t>Regal and Southern Ocean - supermarkets</a:t>
            </a:r>
            <a:endParaRPr sz="2400"/>
          </a:p>
          <a:p>
            <a:pPr marL="457200" lvl="0" indent="0" algn="l" rtl="0">
              <a:spcBef>
                <a:spcPts val="0"/>
              </a:spcBef>
              <a:spcAft>
                <a:spcPts val="0"/>
              </a:spcAft>
              <a:buNone/>
            </a:pPr>
            <a:r>
              <a:rPr lang="en-GB" sz="2400"/>
              <a:t>Omega Plus - pet food</a:t>
            </a:r>
            <a:endParaRPr sz="2400"/>
          </a:p>
          <a:p>
            <a:pPr marL="457200" lvl="0" indent="0" algn="l" rtl="0">
              <a:spcBef>
                <a:spcPts val="0"/>
              </a:spcBef>
              <a:spcAft>
                <a:spcPts val="0"/>
              </a:spcAft>
              <a:buNone/>
            </a:pPr>
            <a:r>
              <a:rPr lang="en-GB" sz="2400"/>
              <a:t>Big Catch Burley - for fishing</a:t>
            </a:r>
            <a:endParaRPr sz="2400"/>
          </a:p>
          <a:p>
            <a:pPr marL="457200" lvl="0" indent="-381000" algn="l" rtl="0">
              <a:spcBef>
                <a:spcPts val="0"/>
              </a:spcBef>
              <a:spcAft>
                <a:spcPts val="0"/>
              </a:spcAft>
              <a:buSzPts val="2400"/>
              <a:buChar char="-"/>
            </a:pPr>
            <a:r>
              <a:rPr lang="en-GB" sz="2400"/>
              <a:t>Includes 8 sea farms (Marlborough Sounds), 3 hatcheries (Golden Bay and Canterbury), and an aquaculture office in Picton.</a:t>
            </a:r>
            <a:endParaRPr sz="2400"/>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Shape 1534"/>
        <p:cNvGrpSpPr/>
        <p:nvPr/>
      </p:nvGrpSpPr>
      <p:grpSpPr>
        <a:xfrm>
          <a:off x="0" y="0"/>
          <a:ext cx="0" cy="0"/>
          <a:chOff x="0" y="0"/>
          <a:chExt cx="0" cy="0"/>
        </a:xfrm>
      </p:grpSpPr>
      <p:sp>
        <p:nvSpPr>
          <p:cNvPr id="1535" name="Google Shape;1535;p22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NZ King Salmon</a:t>
            </a:r>
            <a:endParaRPr b="1"/>
          </a:p>
        </p:txBody>
      </p:sp>
      <p:sp>
        <p:nvSpPr>
          <p:cNvPr id="1536" name="Google Shape;1536;p2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 Adding value</a:t>
            </a:r>
            <a:endParaRPr/>
          </a:p>
        </p:txBody>
      </p:sp>
      <p:pic>
        <p:nvPicPr>
          <p:cNvPr id="1537" name="Google Shape;1537;p229" descr="Adding value to primary sector waste streams at NZ King Salmon." title="Value Add Salmon">
            <a:hlinkClick r:id="rId3"/>
          </p:cNvPr>
          <p:cNvPicPr preferRelativeResize="0"/>
          <p:nvPr/>
        </p:nvPicPr>
        <p:blipFill>
          <a:blip r:embed="rId4">
            <a:alphaModFix/>
          </a:blip>
          <a:stretch>
            <a:fillRect/>
          </a:stretch>
        </p:blipFill>
        <p:spPr>
          <a:xfrm>
            <a:off x="2874375" y="1246350"/>
            <a:ext cx="4572000" cy="3429000"/>
          </a:xfrm>
          <a:prstGeom prst="rect">
            <a:avLst/>
          </a:prstGeom>
          <a:noFill/>
          <a:ln>
            <a:noFill/>
          </a:ln>
        </p:spPr>
      </p:pic>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Shape 1541"/>
        <p:cNvGrpSpPr/>
        <p:nvPr/>
      </p:nvGrpSpPr>
      <p:grpSpPr>
        <a:xfrm>
          <a:off x="0" y="0"/>
          <a:ext cx="0" cy="0"/>
          <a:chOff x="0" y="0"/>
          <a:chExt cx="0" cy="0"/>
        </a:xfrm>
      </p:grpSpPr>
      <p:sp>
        <p:nvSpPr>
          <p:cNvPr id="1542" name="Google Shape;1542;p23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NZ King Salmon Photos</a:t>
            </a:r>
            <a:endParaRPr b="1"/>
          </a:p>
        </p:txBody>
      </p:sp>
      <p:sp>
        <p:nvSpPr>
          <p:cNvPr id="1543" name="Google Shape;1543;p230"/>
          <p:cNvSpPr txBox="1">
            <a:spLocks noGrp="1"/>
          </p:cNvSpPr>
          <p:nvPr>
            <p:ph type="body" idx="1"/>
          </p:nvPr>
        </p:nvSpPr>
        <p:spPr>
          <a:xfrm>
            <a:off x="311700" y="1017725"/>
            <a:ext cx="8520600" cy="4068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544" name="Google Shape;1544;p230"/>
          <p:cNvPicPr preferRelativeResize="0"/>
          <p:nvPr/>
        </p:nvPicPr>
        <p:blipFill>
          <a:blip r:embed="rId3">
            <a:alphaModFix/>
          </a:blip>
          <a:stretch>
            <a:fillRect/>
          </a:stretch>
        </p:blipFill>
        <p:spPr>
          <a:xfrm>
            <a:off x="311700" y="1017725"/>
            <a:ext cx="3867150" cy="1181100"/>
          </a:xfrm>
          <a:prstGeom prst="rect">
            <a:avLst/>
          </a:prstGeom>
          <a:noFill/>
          <a:ln>
            <a:noFill/>
          </a:ln>
        </p:spPr>
      </p:pic>
      <p:pic>
        <p:nvPicPr>
          <p:cNvPr id="1545" name="Google Shape;1545;p230"/>
          <p:cNvPicPr preferRelativeResize="0"/>
          <p:nvPr/>
        </p:nvPicPr>
        <p:blipFill>
          <a:blip r:embed="rId4">
            <a:alphaModFix/>
          </a:blip>
          <a:stretch>
            <a:fillRect/>
          </a:stretch>
        </p:blipFill>
        <p:spPr>
          <a:xfrm>
            <a:off x="1370250" y="2666650"/>
            <a:ext cx="4384300" cy="2315525"/>
          </a:xfrm>
          <a:prstGeom prst="rect">
            <a:avLst/>
          </a:prstGeom>
          <a:noFill/>
          <a:ln>
            <a:noFill/>
          </a:ln>
        </p:spPr>
      </p:pic>
      <p:pic>
        <p:nvPicPr>
          <p:cNvPr id="1546" name="Google Shape;1546;p230"/>
          <p:cNvPicPr preferRelativeResize="0"/>
          <p:nvPr/>
        </p:nvPicPr>
        <p:blipFill>
          <a:blip r:embed="rId5">
            <a:alphaModFix/>
          </a:blip>
          <a:stretch>
            <a:fillRect/>
          </a:stretch>
        </p:blipFill>
        <p:spPr>
          <a:xfrm>
            <a:off x="5754550" y="1184125"/>
            <a:ext cx="3077750" cy="2365075"/>
          </a:xfrm>
          <a:prstGeom prst="rect">
            <a:avLst/>
          </a:prstGeom>
          <a:noFill/>
          <a:ln>
            <a:noFill/>
          </a:ln>
        </p:spPr>
      </p:pic>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Shape 1550"/>
        <p:cNvGrpSpPr/>
        <p:nvPr/>
      </p:nvGrpSpPr>
      <p:grpSpPr>
        <a:xfrm>
          <a:off x="0" y="0"/>
          <a:ext cx="0" cy="0"/>
          <a:chOff x="0" y="0"/>
          <a:chExt cx="0" cy="0"/>
        </a:xfrm>
      </p:grpSpPr>
      <p:sp>
        <p:nvSpPr>
          <p:cNvPr id="1551" name="Google Shape;1551;p231"/>
          <p:cNvSpPr txBox="1">
            <a:spLocks noGrp="1"/>
          </p:cNvSpPr>
          <p:nvPr>
            <p:ph type="title"/>
          </p:nvPr>
        </p:nvSpPr>
        <p:spPr>
          <a:xfrm>
            <a:off x="254750" y="179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Kaipara Lamb</a:t>
            </a:r>
            <a:endParaRPr b="1"/>
          </a:p>
        </p:txBody>
      </p:sp>
      <p:sp>
        <p:nvSpPr>
          <p:cNvPr id="1552" name="Google Shape;1552;p231"/>
          <p:cNvSpPr txBox="1">
            <a:spLocks noGrp="1"/>
          </p:cNvSpPr>
          <p:nvPr>
            <p:ph type="body" idx="1"/>
          </p:nvPr>
        </p:nvSpPr>
        <p:spPr>
          <a:xfrm>
            <a:off x="254750" y="752000"/>
            <a:ext cx="8577600" cy="3816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supplies premium spring lamb to Countdown under the Kaipara Lamb brand</a:t>
            </a:r>
            <a:endParaRPr sz="2400"/>
          </a:p>
          <a:p>
            <a:pPr marL="457200" lvl="0" indent="-381000" algn="l" rtl="0">
              <a:spcBef>
                <a:spcPts val="0"/>
              </a:spcBef>
              <a:spcAft>
                <a:spcPts val="0"/>
              </a:spcAft>
              <a:buSzPts val="2400"/>
              <a:buChar char="-"/>
            </a:pPr>
            <a:r>
              <a:rPr lang="en-GB" sz="2400"/>
              <a:t>Kaipara Lamb is supplied by a select group of farmers in the Kaipara region - Helensville</a:t>
            </a:r>
            <a:endParaRPr sz="2400"/>
          </a:p>
          <a:p>
            <a:pPr marL="457200" lvl="0" indent="-381000" algn="l" rtl="0">
              <a:spcBef>
                <a:spcPts val="0"/>
              </a:spcBef>
              <a:spcAft>
                <a:spcPts val="0"/>
              </a:spcAft>
              <a:buSzPts val="2400"/>
              <a:buChar char="-"/>
            </a:pPr>
            <a:r>
              <a:rPr lang="en-GB" sz="2400"/>
              <a:t>Close proximity to Auckland means lamb                          can be on farm in morning, killed and                           processed that same day </a:t>
            </a:r>
            <a:endParaRPr sz="2400"/>
          </a:p>
          <a:p>
            <a:pPr marL="457200" lvl="0" indent="0" algn="l" rtl="0">
              <a:spcBef>
                <a:spcPts val="1600"/>
              </a:spcBef>
              <a:spcAft>
                <a:spcPts val="1600"/>
              </a:spcAft>
              <a:buNone/>
            </a:pPr>
            <a:r>
              <a:rPr lang="en-GB" sz="2400"/>
              <a:t>                                                   </a:t>
            </a:r>
            <a:endParaRPr sz="2400"/>
          </a:p>
        </p:txBody>
      </p:sp>
      <p:pic>
        <p:nvPicPr>
          <p:cNvPr id="1553" name="Google Shape;1553;p231"/>
          <p:cNvPicPr preferRelativeResize="0"/>
          <p:nvPr/>
        </p:nvPicPr>
        <p:blipFill>
          <a:blip r:embed="rId3">
            <a:alphaModFix/>
          </a:blip>
          <a:stretch>
            <a:fillRect/>
          </a:stretch>
        </p:blipFill>
        <p:spPr>
          <a:xfrm>
            <a:off x="6480238" y="2743363"/>
            <a:ext cx="2143125" cy="2143125"/>
          </a:xfrm>
          <a:prstGeom prst="rect">
            <a:avLst/>
          </a:prstGeom>
          <a:noFill/>
          <a:ln>
            <a:noFill/>
          </a:ln>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Shape 1557"/>
        <p:cNvGrpSpPr/>
        <p:nvPr/>
      </p:nvGrpSpPr>
      <p:grpSpPr>
        <a:xfrm>
          <a:off x="0" y="0"/>
          <a:ext cx="0" cy="0"/>
          <a:chOff x="0" y="0"/>
          <a:chExt cx="0" cy="0"/>
        </a:xfrm>
      </p:grpSpPr>
      <p:sp>
        <p:nvSpPr>
          <p:cNvPr id="1558" name="Google Shape;1558;p23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Kaipara Lamb Clips</a:t>
            </a:r>
            <a:endParaRPr b="1"/>
          </a:p>
        </p:txBody>
      </p:sp>
      <p:sp>
        <p:nvSpPr>
          <p:cNvPr id="1559" name="Google Shape;1559;p23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Richard and Diane Kidd</a:t>
            </a:r>
            <a:endParaRPr/>
          </a:p>
        </p:txBody>
      </p:sp>
      <p:pic>
        <p:nvPicPr>
          <p:cNvPr id="1560" name="Google Shape;1560;p232" descr="Adding value to environmentally friendly lamb production in the Kaipara catchment" title="Whenuanui Farm">
            <a:hlinkClick r:id="rId3"/>
          </p:cNvPr>
          <p:cNvPicPr preferRelativeResize="0"/>
          <p:nvPr/>
        </p:nvPicPr>
        <p:blipFill>
          <a:blip r:embed="rId4">
            <a:alphaModFix/>
          </a:blip>
          <a:stretch>
            <a:fillRect/>
          </a:stretch>
        </p:blipFill>
        <p:spPr>
          <a:xfrm>
            <a:off x="3159075" y="1217850"/>
            <a:ext cx="4572000" cy="3429000"/>
          </a:xfrm>
          <a:prstGeom prst="rect">
            <a:avLst/>
          </a:prstGeom>
          <a:noFill/>
          <a:ln>
            <a:noFill/>
          </a:ln>
        </p:spPr>
      </p:pic>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Shape 1564"/>
        <p:cNvGrpSpPr/>
        <p:nvPr/>
      </p:nvGrpSpPr>
      <p:grpSpPr>
        <a:xfrm>
          <a:off x="0" y="0"/>
          <a:ext cx="0" cy="0"/>
          <a:chOff x="0" y="0"/>
          <a:chExt cx="0" cy="0"/>
        </a:xfrm>
      </p:grpSpPr>
      <p:sp>
        <p:nvSpPr>
          <p:cNvPr id="1565" name="Google Shape;1565;p23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Kaipara Lamb Photos</a:t>
            </a:r>
            <a:endParaRPr b="1"/>
          </a:p>
        </p:txBody>
      </p:sp>
      <p:sp>
        <p:nvSpPr>
          <p:cNvPr id="1566" name="Google Shape;1566;p233"/>
          <p:cNvSpPr txBox="1">
            <a:spLocks noGrp="1"/>
          </p:cNvSpPr>
          <p:nvPr>
            <p:ph type="body" idx="1"/>
          </p:nvPr>
        </p:nvSpPr>
        <p:spPr>
          <a:xfrm>
            <a:off x="311700" y="1017725"/>
            <a:ext cx="8520600" cy="3945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567" name="Google Shape;1567;p233"/>
          <p:cNvPicPr preferRelativeResize="0"/>
          <p:nvPr/>
        </p:nvPicPr>
        <p:blipFill>
          <a:blip r:embed="rId3">
            <a:alphaModFix/>
          </a:blip>
          <a:stretch>
            <a:fillRect/>
          </a:stretch>
        </p:blipFill>
        <p:spPr>
          <a:xfrm>
            <a:off x="311700" y="1017725"/>
            <a:ext cx="3427300" cy="2550450"/>
          </a:xfrm>
          <a:prstGeom prst="rect">
            <a:avLst/>
          </a:prstGeom>
          <a:noFill/>
          <a:ln>
            <a:noFill/>
          </a:ln>
        </p:spPr>
      </p:pic>
      <p:pic>
        <p:nvPicPr>
          <p:cNvPr id="1568" name="Google Shape;1568;p233"/>
          <p:cNvPicPr preferRelativeResize="0"/>
          <p:nvPr/>
        </p:nvPicPr>
        <p:blipFill>
          <a:blip r:embed="rId4">
            <a:alphaModFix/>
          </a:blip>
          <a:stretch>
            <a:fillRect/>
          </a:stretch>
        </p:blipFill>
        <p:spPr>
          <a:xfrm>
            <a:off x="3354350" y="2306025"/>
            <a:ext cx="2510375" cy="2550450"/>
          </a:xfrm>
          <a:prstGeom prst="rect">
            <a:avLst/>
          </a:prstGeom>
          <a:noFill/>
          <a:ln>
            <a:noFill/>
          </a:ln>
        </p:spPr>
      </p:pic>
      <p:pic>
        <p:nvPicPr>
          <p:cNvPr id="1569" name="Google Shape;1569;p233"/>
          <p:cNvPicPr preferRelativeResize="0"/>
          <p:nvPr/>
        </p:nvPicPr>
        <p:blipFill>
          <a:blip r:embed="rId5">
            <a:alphaModFix/>
          </a:blip>
          <a:stretch>
            <a:fillRect/>
          </a:stretch>
        </p:blipFill>
        <p:spPr>
          <a:xfrm>
            <a:off x="5817277" y="1017725"/>
            <a:ext cx="3015025" cy="1743075"/>
          </a:xfrm>
          <a:prstGeom prst="rect">
            <a:avLst/>
          </a:prstGeom>
          <a:noFill/>
          <a:ln>
            <a:noFill/>
          </a:ln>
        </p:spPr>
      </p:pic>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Shape 1573"/>
        <p:cNvGrpSpPr/>
        <p:nvPr/>
      </p:nvGrpSpPr>
      <p:grpSpPr>
        <a:xfrm>
          <a:off x="0" y="0"/>
          <a:ext cx="0" cy="0"/>
          <a:chOff x="0" y="0"/>
          <a:chExt cx="0" cy="0"/>
        </a:xfrm>
      </p:grpSpPr>
      <p:sp>
        <p:nvSpPr>
          <p:cNvPr id="1574" name="Google Shape;1574;p23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PlentyFlora Gerberas</a:t>
            </a:r>
            <a:endParaRPr b="1"/>
          </a:p>
        </p:txBody>
      </p:sp>
      <p:sp>
        <p:nvSpPr>
          <p:cNvPr id="1575" name="Google Shape;1575;p2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established in 2002 in Rotorua</a:t>
            </a:r>
            <a:endParaRPr sz="2400"/>
          </a:p>
          <a:p>
            <a:pPr marL="457200" lvl="0" indent="-381000" algn="l" rtl="0">
              <a:spcBef>
                <a:spcPts val="0"/>
              </a:spcBef>
              <a:spcAft>
                <a:spcPts val="0"/>
              </a:spcAft>
              <a:buSzPts val="2400"/>
              <a:buChar char="-"/>
            </a:pPr>
            <a:r>
              <a:rPr lang="en-GB" sz="2400"/>
              <a:t>First flowers sold on side of the road</a:t>
            </a:r>
            <a:endParaRPr sz="2400"/>
          </a:p>
          <a:p>
            <a:pPr marL="457200" lvl="0" indent="-381000" algn="l" rtl="0">
              <a:spcBef>
                <a:spcPts val="0"/>
              </a:spcBef>
              <a:spcAft>
                <a:spcPts val="0"/>
              </a:spcAft>
              <a:buSzPts val="2400"/>
              <a:buChar char="-"/>
            </a:pPr>
            <a:r>
              <a:rPr lang="en-GB" sz="2400"/>
              <a:t>Now growing up to 80 different Gerbera varieties in a 2500 square meter glasshouse</a:t>
            </a:r>
            <a:endParaRPr sz="2400"/>
          </a:p>
          <a:p>
            <a:pPr marL="457200" lvl="0" indent="-381000" algn="l" rtl="0">
              <a:spcBef>
                <a:spcPts val="0"/>
              </a:spcBef>
              <a:spcAft>
                <a:spcPts val="0"/>
              </a:spcAft>
              <a:buSzPts val="2400"/>
              <a:buChar char="-"/>
            </a:pPr>
            <a:r>
              <a:rPr lang="en-GB" sz="2400"/>
              <a:t>PlentyFlora deliver their gerbera cut flowers nationwide, all year round </a:t>
            </a:r>
            <a:endParaRPr sz="2400"/>
          </a:p>
        </p:txBody>
      </p:sp>
      <p:pic>
        <p:nvPicPr>
          <p:cNvPr id="1576" name="Google Shape;1576;p234"/>
          <p:cNvPicPr preferRelativeResize="0"/>
          <p:nvPr/>
        </p:nvPicPr>
        <p:blipFill>
          <a:blip r:embed="rId3">
            <a:alphaModFix/>
          </a:blip>
          <a:stretch>
            <a:fillRect/>
          </a:stretch>
        </p:blipFill>
        <p:spPr>
          <a:xfrm>
            <a:off x="5771375" y="3404175"/>
            <a:ext cx="3162300" cy="1447800"/>
          </a:xfrm>
          <a:prstGeom prst="rect">
            <a:avLst/>
          </a:prstGeom>
          <a:noFill/>
          <a:ln>
            <a:noFill/>
          </a:ln>
        </p:spPr>
      </p:pic>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Shape 1580"/>
        <p:cNvGrpSpPr/>
        <p:nvPr/>
      </p:nvGrpSpPr>
      <p:grpSpPr>
        <a:xfrm>
          <a:off x="0" y="0"/>
          <a:ext cx="0" cy="0"/>
          <a:chOff x="0" y="0"/>
          <a:chExt cx="0" cy="0"/>
        </a:xfrm>
      </p:grpSpPr>
      <p:sp>
        <p:nvSpPr>
          <p:cNvPr id="1581" name="Google Shape;1581;p23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PlentyFlora Gerberas Clip</a:t>
            </a:r>
            <a:endParaRPr b="1"/>
          </a:p>
        </p:txBody>
      </p:sp>
      <p:sp>
        <p:nvSpPr>
          <p:cNvPr id="1582" name="Google Shape;1582;p23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583" name="Google Shape;1583;p235" title="PlentyFlora Gerberas">
            <a:hlinkClick r:id="rId3"/>
          </p:cNvPr>
          <p:cNvPicPr preferRelativeResize="0"/>
          <p:nvPr/>
        </p:nvPicPr>
        <p:blipFill>
          <a:blip r:embed="rId4">
            <a:alphaModFix/>
          </a:blip>
          <a:stretch>
            <a:fillRect/>
          </a:stretch>
        </p:blipFill>
        <p:spPr>
          <a:xfrm>
            <a:off x="1631200" y="1312775"/>
            <a:ext cx="4572000" cy="3429000"/>
          </a:xfrm>
          <a:prstGeom prst="rect">
            <a:avLst/>
          </a:prstGeom>
          <a:noFill/>
          <a:ln>
            <a:noFill/>
          </a:ln>
        </p:spPr>
      </p:pic>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Shape 1587"/>
        <p:cNvGrpSpPr/>
        <p:nvPr/>
      </p:nvGrpSpPr>
      <p:grpSpPr>
        <a:xfrm>
          <a:off x="0" y="0"/>
          <a:ext cx="0" cy="0"/>
          <a:chOff x="0" y="0"/>
          <a:chExt cx="0" cy="0"/>
        </a:xfrm>
      </p:grpSpPr>
      <p:sp>
        <p:nvSpPr>
          <p:cNvPr id="1588" name="Google Shape;1588;p236"/>
          <p:cNvSpPr txBox="1">
            <a:spLocks noGrp="1"/>
          </p:cNvSpPr>
          <p:nvPr>
            <p:ph type="title"/>
          </p:nvPr>
        </p:nvSpPr>
        <p:spPr>
          <a:xfrm>
            <a:off x="311700" y="2362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Limestone Hills Truffles</a:t>
            </a:r>
            <a:endParaRPr/>
          </a:p>
        </p:txBody>
      </p:sp>
      <p:sp>
        <p:nvSpPr>
          <p:cNvPr id="1589" name="Google Shape;1589;p236"/>
          <p:cNvSpPr txBox="1">
            <a:spLocks noGrp="1"/>
          </p:cNvSpPr>
          <p:nvPr>
            <p:ph type="body" idx="1"/>
          </p:nvPr>
        </p:nvSpPr>
        <p:spPr>
          <a:xfrm>
            <a:off x="311700" y="977450"/>
            <a:ext cx="8520600" cy="4061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Limestone Hills is the only truffière (truffle plantation) in New Zealand successfully growing four prime species of truffle</a:t>
            </a:r>
            <a:endParaRPr sz="2400"/>
          </a:p>
          <a:p>
            <a:pPr marL="457200" lvl="0" indent="-381000" algn="l" rtl="0">
              <a:spcBef>
                <a:spcPts val="0"/>
              </a:spcBef>
              <a:spcAft>
                <a:spcPts val="0"/>
              </a:spcAft>
              <a:buSzPts val="2400"/>
              <a:buChar char="-"/>
            </a:pPr>
            <a:r>
              <a:rPr lang="en-GB" sz="2400"/>
              <a:t>Planted 200 seedling oaks and hazels infected with the Périgord black truffle in 1997</a:t>
            </a:r>
            <a:endParaRPr sz="2400"/>
          </a:p>
          <a:p>
            <a:pPr marL="457200" lvl="0" indent="-381000" algn="l" rtl="0">
              <a:spcBef>
                <a:spcPts val="0"/>
              </a:spcBef>
              <a:spcAft>
                <a:spcPts val="0"/>
              </a:spcAft>
              <a:buSzPts val="2400"/>
              <a:buChar char="-"/>
            </a:pPr>
            <a:r>
              <a:rPr lang="en-GB" sz="2400"/>
              <a:t>Harvested first black truffles in                                      2006 - retails at @$300/100g</a:t>
            </a:r>
            <a:endParaRPr sz="2400"/>
          </a:p>
        </p:txBody>
      </p:sp>
      <p:pic>
        <p:nvPicPr>
          <p:cNvPr id="1590" name="Google Shape;1590;p236"/>
          <p:cNvPicPr preferRelativeResize="0"/>
          <p:nvPr/>
        </p:nvPicPr>
        <p:blipFill>
          <a:blip r:embed="rId3">
            <a:alphaModFix/>
          </a:blip>
          <a:stretch>
            <a:fillRect/>
          </a:stretch>
        </p:blipFill>
        <p:spPr>
          <a:xfrm>
            <a:off x="6212913" y="3142663"/>
            <a:ext cx="2619375" cy="1743075"/>
          </a:xfrm>
          <a:prstGeom prst="rect">
            <a:avLst/>
          </a:prstGeom>
          <a:noFill/>
          <a:ln>
            <a:noFill/>
          </a:ln>
        </p:spPr>
      </p:pic>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Shape 1594"/>
        <p:cNvGrpSpPr/>
        <p:nvPr/>
      </p:nvGrpSpPr>
      <p:grpSpPr>
        <a:xfrm>
          <a:off x="0" y="0"/>
          <a:ext cx="0" cy="0"/>
          <a:chOff x="0" y="0"/>
          <a:chExt cx="0" cy="0"/>
        </a:xfrm>
      </p:grpSpPr>
      <p:sp>
        <p:nvSpPr>
          <p:cNvPr id="1595" name="Google Shape;1595;p23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Limestone Hills Truffles Clip</a:t>
            </a:r>
            <a:endParaRPr b="1"/>
          </a:p>
        </p:txBody>
      </p:sp>
      <p:sp>
        <p:nvSpPr>
          <p:cNvPr id="1596" name="Google Shape;1596;p2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597" name="Google Shape;1597;p237" title="Limestone Hills Truffles">
            <a:hlinkClick r:id="rId3"/>
          </p:cNvPr>
          <p:cNvPicPr preferRelativeResize="0"/>
          <p:nvPr/>
        </p:nvPicPr>
        <p:blipFill>
          <a:blip r:embed="rId4">
            <a:alphaModFix/>
          </a:blip>
          <a:stretch>
            <a:fillRect/>
          </a:stretch>
        </p:blipFill>
        <p:spPr>
          <a:xfrm>
            <a:off x="1583750" y="1246325"/>
            <a:ext cx="4572000" cy="3429000"/>
          </a:xfrm>
          <a:prstGeom prst="rect">
            <a:avLst/>
          </a:prstGeom>
          <a:noFill/>
          <a:ln>
            <a:noFill/>
          </a:ln>
        </p:spPr>
      </p:pic>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Shape 1601"/>
        <p:cNvGrpSpPr/>
        <p:nvPr/>
      </p:nvGrpSpPr>
      <p:grpSpPr>
        <a:xfrm>
          <a:off x="0" y="0"/>
          <a:ext cx="0" cy="0"/>
          <a:chOff x="0" y="0"/>
          <a:chExt cx="0" cy="0"/>
        </a:xfrm>
      </p:grpSpPr>
      <p:sp>
        <p:nvSpPr>
          <p:cNvPr id="1602" name="Google Shape;1602;p23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T&amp;G Global</a:t>
            </a:r>
            <a:endParaRPr b="1"/>
          </a:p>
        </p:txBody>
      </p:sp>
      <p:sp>
        <p:nvSpPr>
          <p:cNvPr id="1603" name="Google Shape;1603;p2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lnSpc>
                <a:spcPct val="90000"/>
              </a:lnSpc>
              <a:spcBef>
                <a:spcPts val="1000"/>
              </a:spcBef>
              <a:spcAft>
                <a:spcPts val="0"/>
              </a:spcAft>
              <a:buClr>
                <a:schemeClr val="dk1"/>
              </a:buClr>
              <a:buSzPts val="2400"/>
              <a:buChar char="-"/>
            </a:pPr>
            <a:r>
              <a:rPr lang="en-GB" sz="2400">
                <a:solidFill>
                  <a:schemeClr val="dk1"/>
                </a:solidFill>
              </a:rPr>
              <a:t>Original company established in 1897</a:t>
            </a:r>
            <a:endParaRPr sz="2400">
              <a:solidFill>
                <a:schemeClr val="dk1"/>
              </a:solidFill>
            </a:endParaRPr>
          </a:p>
          <a:p>
            <a:pPr marL="457200" lvl="0" indent="-381000" algn="l" rtl="0">
              <a:lnSpc>
                <a:spcPct val="90000"/>
              </a:lnSpc>
              <a:spcBef>
                <a:spcPts val="0"/>
              </a:spcBef>
              <a:spcAft>
                <a:spcPts val="0"/>
              </a:spcAft>
              <a:buClr>
                <a:schemeClr val="dk1"/>
              </a:buClr>
              <a:buSzPts val="2400"/>
              <a:buChar char="-"/>
            </a:pPr>
            <a:r>
              <a:rPr lang="en-GB" sz="2400">
                <a:solidFill>
                  <a:schemeClr val="dk1"/>
                </a:solidFill>
              </a:rPr>
              <a:t>Global team of growers, marketers and distributors</a:t>
            </a:r>
            <a:endParaRPr sz="2400">
              <a:solidFill>
                <a:schemeClr val="dk1"/>
              </a:solidFill>
            </a:endParaRPr>
          </a:p>
          <a:p>
            <a:pPr marL="457200" lvl="0" indent="-381000" algn="l" rtl="0">
              <a:lnSpc>
                <a:spcPct val="90000"/>
              </a:lnSpc>
              <a:spcBef>
                <a:spcPts val="0"/>
              </a:spcBef>
              <a:spcAft>
                <a:spcPts val="0"/>
              </a:spcAft>
              <a:buClr>
                <a:schemeClr val="dk1"/>
              </a:buClr>
              <a:buSzPts val="2400"/>
              <a:buChar char="-"/>
            </a:pPr>
            <a:r>
              <a:rPr lang="en-GB" sz="2400">
                <a:solidFill>
                  <a:schemeClr val="dk1"/>
                </a:solidFill>
              </a:rPr>
              <a:t>2016 revenue was $872 million</a:t>
            </a:r>
            <a:endParaRPr sz="2400">
              <a:solidFill>
                <a:schemeClr val="dk1"/>
              </a:solidFill>
            </a:endParaRPr>
          </a:p>
          <a:p>
            <a:pPr marL="0" lvl="0" indent="0" algn="l" rtl="0">
              <a:lnSpc>
                <a:spcPct val="90000"/>
              </a:lnSpc>
              <a:spcBef>
                <a:spcPts val="1000"/>
              </a:spcBef>
              <a:spcAft>
                <a:spcPts val="0"/>
              </a:spcAft>
              <a:buNone/>
            </a:pPr>
            <a:r>
              <a:rPr lang="en-GB" sz="2400">
                <a:solidFill>
                  <a:schemeClr val="dk1"/>
                </a:solidFill>
              </a:rPr>
              <a:t> - T&amp;G Global aims to earn revenue of $2 billion by 2022</a:t>
            </a:r>
            <a:endParaRPr sz="2400">
              <a:solidFill>
                <a:schemeClr val="dk1"/>
              </a:solidFill>
            </a:endParaRPr>
          </a:p>
          <a:p>
            <a:pPr marL="0" lvl="0" indent="0" algn="l" rtl="0">
              <a:lnSpc>
                <a:spcPct val="90000"/>
              </a:lnSpc>
              <a:spcBef>
                <a:spcPts val="0"/>
              </a:spcBef>
              <a:spcAft>
                <a:spcPts val="0"/>
              </a:spcAft>
              <a:buNone/>
            </a:pPr>
            <a:r>
              <a:rPr lang="en-GB" sz="2400">
                <a:solidFill>
                  <a:schemeClr val="dk1"/>
                </a:solidFill>
              </a:rPr>
              <a:t> - Brands include Jazz and Envy Apples </a:t>
            </a:r>
            <a:endParaRPr sz="2400">
              <a:solidFill>
                <a:schemeClr val="dk1"/>
              </a:solidFill>
            </a:endParaRPr>
          </a:p>
          <a:p>
            <a:pPr marL="0" lvl="0" indent="0" algn="l" rtl="0">
              <a:lnSpc>
                <a:spcPct val="90000"/>
              </a:lnSpc>
              <a:spcBef>
                <a:spcPts val="0"/>
              </a:spcBef>
              <a:spcAft>
                <a:spcPts val="0"/>
              </a:spcAft>
              <a:buNone/>
            </a:pPr>
            <a:r>
              <a:rPr lang="en-GB" sz="2400">
                <a:solidFill>
                  <a:schemeClr val="dk1"/>
                </a:solidFill>
              </a:rPr>
              <a:t>   and Lotatoes – potato with 40% less </a:t>
            </a:r>
            <a:endParaRPr sz="24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GB" sz="2400">
                <a:solidFill>
                  <a:schemeClr val="dk1"/>
                </a:solidFill>
              </a:rPr>
              <a:t>   carbohydrates.</a:t>
            </a:r>
            <a:endParaRPr sz="2400">
              <a:solidFill>
                <a:schemeClr val="dk1"/>
              </a:solidFill>
            </a:endParaRPr>
          </a:p>
          <a:p>
            <a:pPr marL="0" lvl="0" indent="0" algn="l" rtl="0">
              <a:spcBef>
                <a:spcPts val="0"/>
              </a:spcBef>
              <a:spcAft>
                <a:spcPts val="1600"/>
              </a:spcAft>
              <a:buNone/>
            </a:pPr>
            <a:endParaRPr/>
          </a:p>
        </p:txBody>
      </p:sp>
      <p:pic>
        <p:nvPicPr>
          <p:cNvPr id="1604" name="Google Shape;1604;p238"/>
          <p:cNvPicPr preferRelativeResize="0"/>
          <p:nvPr/>
        </p:nvPicPr>
        <p:blipFill>
          <a:blip r:embed="rId3">
            <a:alphaModFix/>
          </a:blip>
          <a:stretch>
            <a:fillRect/>
          </a:stretch>
        </p:blipFill>
        <p:spPr>
          <a:xfrm>
            <a:off x="5902700" y="3055150"/>
            <a:ext cx="3003075" cy="1754975"/>
          </a:xfrm>
          <a:prstGeom prst="rect">
            <a:avLst/>
          </a:prstGeom>
          <a:noFill/>
          <a:ln>
            <a:noFill/>
          </a:ln>
        </p:spPr>
      </p:pic>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Shape 1608"/>
        <p:cNvGrpSpPr/>
        <p:nvPr/>
      </p:nvGrpSpPr>
      <p:grpSpPr>
        <a:xfrm>
          <a:off x="0" y="0"/>
          <a:ext cx="0" cy="0"/>
          <a:chOff x="0" y="0"/>
          <a:chExt cx="0" cy="0"/>
        </a:xfrm>
      </p:grpSpPr>
      <p:sp>
        <p:nvSpPr>
          <p:cNvPr id="1609" name="Google Shape;1609;p23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T&amp;G Global Clip</a:t>
            </a:r>
            <a:endParaRPr b="1"/>
          </a:p>
        </p:txBody>
      </p:sp>
      <p:sp>
        <p:nvSpPr>
          <p:cNvPr id="1610" name="Google Shape;1610;p2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611" name="Google Shape;1611;p239" title="T&amp;G celebrates 120 Years Fresh in New Zealand">
            <a:hlinkClick r:id="rId3"/>
          </p:cNvPr>
          <p:cNvPicPr preferRelativeResize="0"/>
          <p:nvPr/>
        </p:nvPicPr>
        <p:blipFill>
          <a:blip r:embed="rId4">
            <a:alphaModFix/>
          </a:blip>
          <a:stretch>
            <a:fillRect/>
          </a:stretch>
        </p:blipFill>
        <p:spPr>
          <a:xfrm>
            <a:off x="1688125" y="1350725"/>
            <a:ext cx="4572000" cy="3429000"/>
          </a:xfrm>
          <a:prstGeom prst="rect">
            <a:avLst/>
          </a:prstGeom>
          <a:noFill/>
          <a:ln>
            <a:noFill/>
          </a:ln>
        </p:spPr>
      </p:pic>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Shape 1615"/>
        <p:cNvGrpSpPr/>
        <p:nvPr/>
      </p:nvGrpSpPr>
      <p:grpSpPr>
        <a:xfrm>
          <a:off x="0" y="0"/>
          <a:ext cx="0" cy="0"/>
          <a:chOff x="0" y="0"/>
          <a:chExt cx="0" cy="0"/>
        </a:xfrm>
      </p:grpSpPr>
      <p:sp>
        <p:nvSpPr>
          <p:cNvPr id="1616" name="Google Shape;1616;p24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T&amp;G Global Graduate Programme</a:t>
            </a:r>
            <a:endParaRPr b="1"/>
          </a:p>
        </p:txBody>
      </p:sp>
      <p:sp>
        <p:nvSpPr>
          <p:cNvPr id="1617" name="Google Shape;1617;p2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2017</a:t>
            </a:r>
            <a:endParaRPr/>
          </a:p>
        </p:txBody>
      </p:sp>
      <p:pic>
        <p:nvPicPr>
          <p:cNvPr id="1618" name="Google Shape;1618;p240" descr="Join our growing team http://tandg.global/about/careers/" title="Grow your world with T&amp;G's graduate programme">
            <a:hlinkClick r:id="rId3"/>
          </p:cNvPr>
          <p:cNvPicPr preferRelativeResize="0"/>
          <p:nvPr/>
        </p:nvPicPr>
        <p:blipFill>
          <a:blip r:embed="rId4">
            <a:alphaModFix/>
          </a:blip>
          <a:stretch>
            <a:fillRect/>
          </a:stretch>
        </p:blipFill>
        <p:spPr>
          <a:xfrm>
            <a:off x="1944350" y="1227375"/>
            <a:ext cx="4572000" cy="3429000"/>
          </a:xfrm>
          <a:prstGeom prst="rect">
            <a:avLst/>
          </a:prstGeom>
          <a:noFill/>
          <a:ln>
            <a:noFill/>
          </a:ln>
        </p:spPr>
      </p:pic>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Shape 1622"/>
        <p:cNvGrpSpPr/>
        <p:nvPr/>
      </p:nvGrpSpPr>
      <p:grpSpPr>
        <a:xfrm>
          <a:off x="0" y="0"/>
          <a:ext cx="0" cy="0"/>
          <a:chOff x="0" y="0"/>
          <a:chExt cx="0" cy="0"/>
        </a:xfrm>
      </p:grpSpPr>
      <p:sp>
        <p:nvSpPr>
          <p:cNvPr id="1623" name="Google Shape;1623;p241"/>
          <p:cNvSpPr txBox="1">
            <a:spLocks noGrp="1"/>
          </p:cNvSpPr>
          <p:nvPr>
            <p:ph type="title"/>
          </p:nvPr>
        </p:nvSpPr>
        <p:spPr>
          <a:xfrm>
            <a:off x="311700" y="844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NZ Hops</a:t>
            </a:r>
            <a:endParaRPr b="1"/>
          </a:p>
        </p:txBody>
      </p:sp>
      <p:sp>
        <p:nvSpPr>
          <p:cNvPr id="1624" name="Google Shape;1624;p241"/>
          <p:cNvSpPr txBox="1">
            <a:spLocks noGrp="1"/>
          </p:cNvSpPr>
          <p:nvPr>
            <p:ph type="body" idx="1"/>
          </p:nvPr>
        </p:nvSpPr>
        <p:spPr>
          <a:xfrm>
            <a:off x="311700" y="657100"/>
            <a:ext cx="8520600" cy="3911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Nelson-based grower co-operative</a:t>
            </a:r>
            <a:endParaRPr sz="2400"/>
          </a:p>
          <a:p>
            <a:pPr marL="457200" lvl="0" indent="-381000" algn="l" rtl="0">
              <a:spcBef>
                <a:spcPts val="0"/>
              </a:spcBef>
              <a:spcAft>
                <a:spcPts val="0"/>
              </a:spcAft>
              <a:buSzPts val="2400"/>
              <a:buChar char="-"/>
            </a:pPr>
            <a:r>
              <a:rPr lang="en-GB" sz="2400"/>
              <a:t>Hops have been grown in the region for over 150 years</a:t>
            </a:r>
            <a:endParaRPr sz="2400"/>
          </a:p>
          <a:p>
            <a:pPr marL="457200" lvl="0" indent="-381000" algn="l" rtl="0">
              <a:spcBef>
                <a:spcPts val="0"/>
              </a:spcBef>
              <a:spcAft>
                <a:spcPts val="0"/>
              </a:spcAft>
              <a:buSzPts val="2400"/>
              <a:buChar char="-"/>
            </a:pPr>
            <a:r>
              <a:rPr lang="en-GB" sz="2400"/>
              <a:t>Hops used in craft beer brewing</a:t>
            </a:r>
            <a:endParaRPr sz="2400"/>
          </a:p>
          <a:p>
            <a:pPr marL="457200" lvl="0" indent="-381000" algn="l" rtl="0">
              <a:spcBef>
                <a:spcPts val="0"/>
              </a:spcBef>
              <a:spcAft>
                <a:spcPts val="0"/>
              </a:spcAft>
              <a:buSzPts val="2400"/>
              <a:buChar char="-"/>
            </a:pPr>
            <a:r>
              <a:rPr lang="en-GB" sz="2400"/>
              <a:t>the co-op exports 80% of its harvest to over 40 countries </a:t>
            </a:r>
            <a:endParaRPr sz="2400"/>
          </a:p>
          <a:p>
            <a:pPr marL="457200" lvl="0" indent="-381000" algn="l" rtl="0">
              <a:spcBef>
                <a:spcPts val="0"/>
              </a:spcBef>
              <a:spcAft>
                <a:spcPts val="0"/>
              </a:spcAft>
              <a:buSzPts val="2400"/>
              <a:buChar char="-"/>
            </a:pPr>
            <a:r>
              <a:rPr lang="en-GB" sz="2400"/>
              <a:t>2019 total hop production was 1,045,598 kgs an increase of 323,639 kgs or 30 %</a:t>
            </a:r>
            <a:endParaRPr sz="2400"/>
          </a:p>
        </p:txBody>
      </p:sp>
      <p:pic>
        <p:nvPicPr>
          <p:cNvPr id="1625" name="Google Shape;1625;p241"/>
          <p:cNvPicPr preferRelativeResize="0"/>
          <p:nvPr/>
        </p:nvPicPr>
        <p:blipFill>
          <a:blip r:embed="rId3">
            <a:alphaModFix/>
          </a:blip>
          <a:stretch>
            <a:fillRect/>
          </a:stretch>
        </p:blipFill>
        <p:spPr>
          <a:xfrm>
            <a:off x="6927300" y="3015550"/>
            <a:ext cx="1905000" cy="1200150"/>
          </a:xfrm>
          <a:prstGeom prst="rect">
            <a:avLst/>
          </a:prstGeom>
          <a:noFill/>
          <a:ln>
            <a:noFill/>
          </a:ln>
        </p:spPr>
      </p:pic>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Shape 1629"/>
        <p:cNvGrpSpPr/>
        <p:nvPr/>
      </p:nvGrpSpPr>
      <p:grpSpPr>
        <a:xfrm>
          <a:off x="0" y="0"/>
          <a:ext cx="0" cy="0"/>
          <a:chOff x="0" y="0"/>
          <a:chExt cx="0" cy="0"/>
        </a:xfrm>
      </p:grpSpPr>
      <p:sp>
        <p:nvSpPr>
          <p:cNvPr id="1630" name="Google Shape;1630;p24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NZ Hops Clip</a:t>
            </a:r>
            <a:endParaRPr b="1"/>
          </a:p>
        </p:txBody>
      </p:sp>
      <p:sp>
        <p:nvSpPr>
          <p:cNvPr id="1631" name="Google Shape;1631;p2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632" name="Google Shape;1632;p242" descr="Business is booming at this hop growing co-operative as craft beer grows in popularity" title="Peter Lines and NZ Hops">
            <a:hlinkClick r:id="rId3"/>
          </p:cNvPr>
          <p:cNvPicPr preferRelativeResize="0"/>
          <p:nvPr/>
        </p:nvPicPr>
        <p:blipFill>
          <a:blip r:embed="rId4">
            <a:alphaModFix/>
          </a:blip>
          <a:stretch>
            <a:fillRect/>
          </a:stretch>
        </p:blipFill>
        <p:spPr>
          <a:xfrm>
            <a:off x="1403450" y="1146175"/>
            <a:ext cx="4572000" cy="3429000"/>
          </a:xfrm>
          <a:prstGeom prst="rect">
            <a:avLst/>
          </a:prstGeom>
          <a:noFill/>
          <a:ln>
            <a:noFill/>
          </a:ln>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Shape 1636"/>
        <p:cNvGrpSpPr/>
        <p:nvPr/>
      </p:nvGrpSpPr>
      <p:grpSpPr>
        <a:xfrm>
          <a:off x="0" y="0"/>
          <a:ext cx="0" cy="0"/>
          <a:chOff x="0" y="0"/>
          <a:chExt cx="0" cy="0"/>
        </a:xfrm>
      </p:grpSpPr>
      <p:sp>
        <p:nvSpPr>
          <p:cNvPr id="1637" name="Google Shape;1637;p243"/>
          <p:cNvSpPr txBox="1">
            <a:spLocks noGrp="1"/>
          </p:cNvSpPr>
          <p:nvPr>
            <p:ph type="title"/>
          </p:nvPr>
        </p:nvSpPr>
        <p:spPr>
          <a:xfrm>
            <a:off x="311700" y="1698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Peckhams Cider</a:t>
            </a:r>
            <a:endParaRPr b="1"/>
          </a:p>
        </p:txBody>
      </p:sp>
      <p:sp>
        <p:nvSpPr>
          <p:cNvPr id="1638" name="Google Shape;1638;p243"/>
          <p:cNvSpPr txBox="1">
            <a:spLocks noGrp="1"/>
          </p:cNvSpPr>
          <p:nvPr>
            <p:ph type="body" idx="1"/>
          </p:nvPr>
        </p:nvSpPr>
        <p:spPr>
          <a:xfrm>
            <a:off x="311700" y="742500"/>
            <a:ext cx="8520600" cy="4277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started in 2004 with some cider apple trees </a:t>
            </a:r>
            <a:endParaRPr sz="2400"/>
          </a:p>
          <a:p>
            <a:pPr marL="457200" lvl="0" indent="-381000" algn="l" rtl="0">
              <a:spcBef>
                <a:spcPts val="0"/>
              </a:spcBef>
              <a:spcAft>
                <a:spcPts val="0"/>
              </a:spcAft>
              <a:buSzPts val="2400"/>
              <a:buChar char="-"/>
            </a:pPr>
            <a:r>
              <a:rPr lang="en-GB" sz="2400"/>
              <a:t>Now have over 30 different apple varieties</a:t>
            </a:r>
            <a:endParaRPr sz="2400"/>
          </a:p>
          <a:p>
            <a:pPr marL="457200" lvl="0" indent="-381000" algn="l" rtl="0">
              <a:spcBef>
                <a:spcPts val="0"/>
              </a:spcBef>
              <a:spcAft>
                <a:spcPts val="0"/>
              </a:spcAft>
              <a:buSzPts val="2400"/>
              <a:buChar char="-"/>
            </a:pPr>
            <a:r>
              <a:rPr lang="en-GB" sz="2400"/>
              <a:t>Based in Moutere</a:t>
            </a:r>
            <a:endParaRPr sz="2400"/>
          </a:p>
          <a:p>
            <a:pPr marL="457200" lvl="0" indent="-381000" algn="l" rtl="0">
              <a:spcBef>
                <a:spcPts val="0"/>
              </a:spcBef>
              <a:spcAft>
                <a:spcPts val="0"/>
              </a:spcAft>
              <a:buSzPts val="2400"/>
              <a:buChar char="-"/>
            </a:pPr>
            <a:r>
              <a:rPr lang="en-GB" sz="2400"/>
              <a:t>Apples are handpicked</a:t>
            </a:r>
            <a:endParaRPr sz="2400"/>
          </a:p>
          <a:p>
            <a:pPr marL="457200" lvl="0" indent="-381000" algn="l" rtl="0">
              <a:spcBef>
                <a:spcPts val="0"/>
              </a:spcBef>
              <a:spcAft>
                <a:spcPts val="0"/>
              </a:spcAft>
              <a:buSzPts val="2400"/>
              <a:buChar char="-"/>
            </a:pPr>
            <a:r>
              <a:rPr lang="en-GB" sz="2400"/>
              <a:t>Cider is made from 100% fresh apple juice</a:t>
            </a:r>
            <a:endParaRPr sz="2400"/>
          </a:p>
          <a:p>
            <a:pPr marL="457200" lvl="0" indent="-381000" algn="l" rtl="0">
              <a:spcBef>
                <a:spcPts val="0"/>
              </a:spcBef>
              <a:spcAft>
                <a:spcPts val="0"/>
              </a:spcAft>
              <a:buSzPts val="2400"/>
              <a:buChar char="-"/>
            </a:pPr>
            <a:r>
              <a:rPr lang="en-GB" sz="2400"/>
              <a:t>Cider sold in both bottles and cans with                distinctive art labels</a:t>
            </a:r>
            <a:endParaRPr sz="2400"/>
          </a:p>
        </p:txBody>
      </p:sp>
      <p:pic>
        <p:nvPicPr>
          <p:cNvPr id="1639" name="Google Shape;1639;p243"/>
          <p:cNvPicPr preferRelativeResize="0"/>
          <p:nvPr/>
        </p:nvPicPr>
        <p:blipFill>
          <a:blip r:embed="rId3">
            <a:alphaModFix/>
          </a:blip>
          <a:stretch>
            <a:fillRect/>
          </a:stretch>
        </p:blipFill>
        <p:spPr>
          <a:xfrm>
            <a:off x="6694300" y="2334688"/>
            <a:ext cx="1847850" cy="2466975"/>
          </a:xfrm>
          <a:prstGeom prst="rect">
            <a:avLst/>
          </a:prstGeom>
          <a:noFill/>
          <a:ln>
            <a:noFill/>
          </a:ln>
        </p:spPr>
      </p:pic>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Shape 1643"/>
        <p:cNvGrpSpPr/>
        <p:nvPr/>
      </p:nvGrpSpPr>
      <p:grpSpPr>
        <a:xfrm>
          <a:off x="0" y="0"/>
          <a:ext cx="0" cy="0"/>
          <a:chOff x="0" y="0"/>
          <a:chExt cx="0" cy="0"/>
        </a:xfrm>
      </p:grpSpPr>
      <p:sp>
        <p:nvSpPr>
          <p:cNvPr id="1644" name="Google Shape;1644;p24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Peckhams Cider Clip</a:t>
            </a:r>
            <a:endParaRPr b="1"/>
          </a:p>
        </p:txBody>
      </p:sp>
      <p:sp>
        <p:nvSpPr>
          <p:cNvPr id="1645" name="Google Shape;1645;p2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646" name="Google Shape;1646;p244" descr="An English couple have brought their passion for traditional cider to New Zealand" title="Peckham's Traditional English Cider">
            <a:hlinkClick r:id="rId3"/>
          </p:cNvPr>
          <p:cNvPicPr preferRelativeResize="0"/>
          <p:nvPr/>
        </p:nvPicPr>
        <p:blipFill>
          <a:blip r:embed="rId4">
            <a:alphaModFix/>
          </a:blip>
          <a:stretch>
            <a:fillRect/>
          </a:stretch>
        </p:blipFill>
        <p:spPr>
          <a:xfrm>
            <a:off x="1735575" y="1293800"/>
            <a:ext cx="4572000" cy="3429000"/>
          </a:xfrm>
          <a:prstGeom prst="rect">
            <a:avLst/>
          </a:prstGeom>
          <a:noFill/>
          <a:ln>
            <a:noFill/>
          </a:ln>
        </p:spPr>
      </p:pic>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1650"/>
        <p:cNvGrpSpPr/>
        <p:nvPr/>
      </p:nvGrpSpPr>
      <p:grpSpPr>
        <a:xfrm>
          <a:off x="0" y="0"/>
          <a:ext cx="0" cy="0"/>
          <a:chOff x="0" y="0"/>
          <a:chExt cx="0" cy="0"/>
        </a:xfrm>
      </p:grpSpPr>
      <p:sp>
        <p:nvSpPr>
          <p:cNvPr id="1651" name="Google Shape;1651;p24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Peckham’s Cider Products</a:t>
            </a:r>
            <a:endParaRPr b="1"/>
          </a:p>
        </p:txBody>
      </p:sp>
      <p:sp>
        <p:nvSpPr>
          <p:cNvPr id="1652" name="Google Shape;1652;p245"/>
          <p:cNvSpPr txBox="1">
            <a:spLocks noGrp="1"/>
          </p:cNvSpPr>
          <p:nvPr>
            <p:ph type="body" idx="1"/>
          </p:nvPr>
        </p:nvSpPr>
        <p:spPr>
          <a:xfrm>
            <a:off x="311700" y="1017725"/>
            <a:ext cx="8520600" cy="392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653" name="Google Shape;1653;p245"/>
          <p:cNvPicPr preferRelativeResize="0"/>
          <p:nvPr/>
        </p:nvPicPr>
        <p:blipFill>
          <a:blip r:embed="rId3">
            <a:alphaModFix/>
          </a:blip>
          <a:stretch>
            <a:fillRect/>
          </a:stretch>
        </p:blipFill>
        <p:spPr>
          <a:xfrm>
            <a:off x="311700" y="1152475"/>
            <a:ext cx="3968225" cy="1874800"/>
          </a:xfrm>
          <a:prstGeom prst="rect">
            <a:avLst/>
          </a:prstGeom>
          <a:noFill/>
          <a:ln>
            <a:noFill/>
          </a:ln>
        </p:spPr>
      </p:pic>
      <p:pic>
        <p:nvPicPr>
          <p:cNvPr id="1654" name="Google Shape;1654;p245"/>
          <p:cNvPicPr preferRelativeResize="0"/>
          <p:nvPr/>
        </p:nvPicPr>
        <p:blipFill>
          <a:blip r:embed="rId4">
            <a:alphaModFix/>
          </a:blip>
          <a:stretch>
            <a:fillRect/>
          </a:stretch>
        </p:blipFill>
        <p:spPr>
          <a:xfrm>
            <a:off x="4097525" y="3093700"/>
            <a:ext cx="4633150" cy="1470925"/>
          </a:xfrm>
          <a:prstGeom prst="rect">
            <a:avLst/>
          </a:prstGeom>
          <a:noFill/>
          <a:ln>
            <a:noFill/>
          </a:ln>
        </p:spPr>
      </p:pic>
      <p:pic>
        <p:nvPicPr>
          <p:cNvPr id="1655" name="Google Shape;1655;p245"/>
          <p:cNvPicPr preferRelativeResize="0"/>
          <p:nvPr/>
        </p:nvPicPr>
        <p:blipFill>
          <a:blip r:embed="rId5">
            <a:alphaModFix/>
          </a:blip>
          <a:stretch>
            <a:fillRect/>
          </a:stretch>
        </p:blipFill>
        <p:spPr>
          <a:xfrm>
            <a:off x="6080054" y="229650"/>
            <a:ext cx="2752250" cy="2143125"/>
          </a:xfrm>
          <a:prstGeom prst="rect">
            <a:avLst/>
          </a:prstGeom>
          <a:noFill/>
          <a:ln>
            <a:noFill/>
          </a:ln>
        </p:spPr>
      </p:pic>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Shape 1659"/>
        <p:cNvGrpSpPr/>
        <p:nvPr/>
      </p:nvGrpSpPr>
      <p:grpSpPr>
        <a:xfrm>
          <a:off x="0" y="0"/>
          <a:ext cx="0" cy="0"/>
          <a:chOff x="0" y="0"/>
          <a:chExt cx="0" cy="0"/>
        </a:xfrm>
      </p:grpSpPr>
      <p:sp>
        <p:nvSpPr>
          <p:cNvPr id="1660" name="Google Shape;1660;p24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Texas Fibre</a:t>
            </a:r>
            <a:endParaRPr b="1"/>
          </a:p>
        </p:txBody>
      </p:sp>
      <p:sp>
        <p:nvSpPr>
          <p:cNvPr id="1661" name="Google Shape;1661;p246"/>
          <p:cNvSpPr txBox="1">
            <a:spLocks noGrp="1"/>
          </p:cNvSpPr>
          <p:nvPr>
            <p:ph type="body" idx="1"/>
          </p:nvPr>
        </p:nvSpPr>
        <p:spPr>
          <a:xfrm>
            <a:off x="311700" y="1017725"/>
            <a:ext cx="8520600" cy="39258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Auckland-based wool tech firm</a:t>
            </a:r>
            <a:endParaRPr sz="2400"/>
          </a:p>
          <a:p>
            <a:pPr marL="457200" lvl="0" indent="-381000" algn="l" rtl="0">
              <a:spcBef>
                <a:spcPts val="0"/>
              </a:spcBef>
              <a:spcAft>
                <a:spcPts val="0"/>
              </a:spcAft>
              <a:buSzPts val="2400"/>
              <a:buChar char="-"/>
            </a:pPr>
            <a:r>
              <a:rPr lang="en-GB" sz="2400"/>
              <a:t>specialises in developing materials using the natural properties found in home-grown wool</a:t>
            </a:r>
            <a:endParaRPr sz="2400"/>
          </a:p>
          <a:p>
            <a:pPr marL="457200" lvl="0" indent="-381000" algn="l" rtl="0">
              <a:spcBef>
                <a:spcPts val="0"/>
              </a:spcBef>
              <a:spcAft>
                <a:spcPts val="0"/>
              </a:spcAft>
              <a:buSzPts val="2400"/>
              <a:buChar char="-"/>
            </a:pPr>
            <a:r>
              <a:rPr lang="en-GB" sz="2400"/>
              <a:t>First product : particle filters for medical and other health markets</a:t>
            </a:r>
            <a:endParaRPr sz="2400"/>
          </a:p>
          <a:p>
            <a:pPr marL="457200" lvl="0" indent="-381000" algn="l" rtl="0">
              <a:spcBef>
                <a:spcPts val="0"/>
              </a:spcBef>
              <a:spcAft>
                <a:spcPts val="0"/>
              </a:spcAft>
              <a:buSzPts val="2400"/>
              <a:buChar char="-"/>
            </a:pPr>
            <a:r>
              <a:rPr lang="en-GB" sz="2400"/>
              <a:t>China a key market : people there are anxious about the health risks of air pollution. High demand for personal  respirators and filters for homes and offices.</a:t>
            </a:r>
            <a:endParaRPr sz="2400"/>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Shape 1665"/>
        <p:cNvGrpSpPr/>
        <p:nvPr/>
      </p:nvGrpSpPr>
      <p:grpSpPr>
        <a:xfrm>
          <a:off x="0" y="0"/>
          <a:ext cx="0" cy="0"/>
          <a:chOff x="0" y="0"/>
          <a:chExt cx="0" cy="0"/>
        </a:xfrm>
      </p:grpSpPr>
      <p:sp>
        <p:nvSpPr>
          <p:cNvPr id="1666" name="Google Shape;1666;p24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Texas Fibre Clip</a:t>
            </a:r>
            <a:endParaRPr b="1"/>
          </a:p>
        </p:txBody>
      </p:sp>
      <p:sp>
        <p:nvSpPr>
          <p:cNvPr id="1667" name="Google Shape;1667;p24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668" name="Google Shape;1668;p247" descr="Creating high value industrial textiles from wool" title="Texus Fibre">
            <a:hlinkClick r:id="rId3"/>
          </p:cNvPr>
          <p:cNvPicPr preferRelativeResize="0"/>
          <p:nvPr/>
        </p:nvPicPr>
        <p:blipFill>
          <a:blip r:embed="rId4">
            <a:alphaModFix/>
          </a:blip>
          <a:stretch>
            <a:fillRect/>
          </a:stretch>
        </p:blipFill>
        <p:spPr>
          <a:xfrm>
            <a:off x="1944375" y="1312775"/>
            <a:ext cx="4572000" cy="3429000"/>
          </a:xfrm>
          <a:prstGeom prst="rect">
            <a:avLst/>
          </a:prstGeom>
          <a:noFill/>
          <a:ln>
            <a:noFill/>
          </a:ln>
        </p:spPr>
      </p:pic>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Shape 1672"/>
        <p:cNvGrpSpPr/>
        <p:nvPr/>
      </p:nvGrpSpPr>
      <p:grpSpPr>
        <a:xfrm>
          <a:off x="0" y="0"/>
          <a:ext cx="0" cy="0"/>
          <a:chOff x="0" y="0"/>
          <a:chExt cx="0" cy="0"/>
        </a:xfrm>
      </p:grpSpPr>
      <p:sp>
        <p:nvSpPr>
          <p:cNvPr id="1673" name="Google Shape;1673;p248"/>
          <p:cNvSpPr txBox="1">
            <a:spLocks noGrp="1"/>
          </p:cNvSpPr>
          <p:nvPr>
            <p:ph type="title"/>
          </p:nvPr>
        </p:nvSpPr>
        <p:spPr>
          <a:xfrm>
            <a:off x="273725" y="2172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Thomson Whiskey</a:t>
            </a:r>
            <a:endParaRPr b="1"/>
          </a:p>
        </p:txBody>
      </p:sp>
      <p:sp>
        <p:nvSpPr>
          <p:cNvPr id="1674" name="Google Shape;1674;p248"/>
          <p:cNvSpPr txBox="1">
            <a:spLocks noGrp="1"/>
          </p:cNvSpPr>
          <p:nvPr>
            <p:ph type="body" idx="1"/>
          </p:nvPr>
        </p:nvSpPr>
        <p:spPr>
          <a:xfrm>
            <a:off x="273725" y="789950"/>
            <a:ext cx="8798700" cy="4154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dirty="0"/>
              <a:t>Firm making craft whisky for the modern enthusiast. Artisan. Premium. </a:t>
            </a:r>
            <a:endParaRPr sz="2400" dirty="0"/>
          </a:p>
          <a:p>
            <a:pPr marL="457200" lvl="0" indent="-381000" algn="l" rtl="0">
              <a:spcBef>
                <a:spcPts val="0"/>
              </a:spcBef>
              <a:spcAft>
                <a:spcPts val="0"/>
              </a:spcAft>
              <a:buSzPts val="2400"/>
              <a:buChar char="-"/>
            </a:pPr>
            <a:r>
              <a:rPr lang="en-GB" sz="2400" dirty="0"/>
              <a:t>One of only a few commercial distilleries in New Zealand </a:t>
            </a:r>
            <a:endParaRPr sz="2400" dirty="0"/>
          </a:p>
          <a:p>
            <a:pPr marL="457200" lvl="0" indent="-381000" algn="l" rtl="0">
              <a:spcBef>
                <a:spcPts val="0"/>
              </a:spcBef>
              <a:spcAft>
                <a:spcPts val="0"/>
              </a:spcAft>
              <a:buSzPts val="2400"/>
              <a:buChar char="-"/>
            </a:pPr>
            <a:r>
              <a:rPr lang="en-GB" sz="2400" dirty="0"/>
              <a:t>Wanted to give New Zealanders a whisky they could be proud of</a:t>
            </a:r>
            <a:endParaRPr sz="2400" dirty="0"/>
          </a:p>
          <a:p>
            <a:pPr marL="457200" lvl="0" indent="-381000" algn="l" rtl="0">
              <a:spcBef>
                <a:spcPts val="0"/>
              </a:spcBef>
              <a:spcAft>
                <a:spcPts val="0"/>
              </a:spcAft>
              <a:buSzPts val="2400"/>
              <a:buChar char="-"/>
            </a:pPr>
            <a:r>
              <a:rPr lang="en-GB" sz="2400" dirty="0"/>
              <a:t>Just three ingredients form the basis of the whisky: distilled quality malted barley, pure water, yeast</a:t>
            </a:r>
            <a:endParaRPr sz="2400" dirty="0"/>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1678"/>
        <p:cNvGrpSpPr/>
        <p:nvPr/>
      </p:nvGrpSpPr>
      <p:grpSpPr>
        <a:xfrm>
          <a:off x="0" y="0"/>
          <a:ext cx="0" cy="0"/>
          <a:chOff x="0" y="0"/>
          <a:chExt cx="0" cy="0"/>
        </a:xfrm>
      </p:grpSpPr>
      <p:sp>
        <p:nvSpPr>
          <p:cNvPr id="1679" name="Google Shape;1679;p24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Thomson Whiskey Clip</a:t>
            </a:r>
            <a:endParaRPr b="1"/>
          </a:p>
        </p:txBody>
      </p:sp>
      <p:sp>
        <p:nvSpPr>
          <p:cNvPr id="1680" name="Google Shape;1680;p24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681" name="Google Shape;1681;p249" descr="A New Zealand whisky producer with a New Zealand flavour" title="Thomson Whisky">
            <a:hlinkClick r:id="rId3"/>
          </p:cNvPr>
          <p:cNvPicPr preferRelativeResize="0"/>
          <p:nvPr/>
        </p:nvPicPr>
        <p:blipFill>
          <a:blip r:embed="rId4">
            <a:alphaModFix/>
          </a:blip>
          <a:stretch>
            <a:fillRect/>
          </a:stretch>
        </p:blipFill>
        <p:spPr>
          <a:xfrm>
            <a:off x="1745075" y="1274800"/>
            <a:ext cx="4572000" cy="3429000"/>
          </a:xfrm>
          <a:prstGeom prst="rect">
            <a:avLst/>
          </a:prstGeom>
          <a:noFill/>
          <a:ln>
            <a:noFill/>
          </a:ln>
        </p:spPr>
      </p:pic>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Shape 1685"/>
        <p:cNvGrpSpPr/>
        <p:nvPr/>
      </p:nvGrpSpPr>
      <p:grpSpPr>
        <a:xfrm>
          <a:off x="0" y="0"/>
          <a:ext cx="0" cy="0"/>
          <a:chOff x="0" y="0"/>
          <a:chExt cx="0" cy="0"/>
        </a:xfrm>
      </p:grpSpPr>
      <p:sp>
        <p:nvSpPr>
          <p:cNvPr id="1686" name="Google Shape;1686;p25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Thomson Whiskey Photos</a:t>
            </a:r>
            <a:endParaRPr b="1"/>
          </a:p>
        </p:txBody>
      </p:sp>
      <p:sp>
        <p:nvSpPr>
          <p:cNvPr id="1687" name="Google Shape;1687;p250"/>
          <p:cNvSpPr txBox="1">
            <a:spLocks noGrp="1"/>
          </p:cNvSpPr>
          <p:nvPr>
            <p:ph type="body" idx="1"/>
          </p:nvPr>
        </p:nvSpPr>
        <p:spPr>
          <a:xfrm>
            <a:off x="311700" y="1017725"/>
            <a:ext cx="8520600" cy="399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688" name="Google Shape;1688;p250"/>
          <p:cNvPicPr preferRelativeResize="0"/>
          <p:nvPr/>
        </p:nvPicPr>
        <p:blipFill>
          <a:blip r:embed="rId3">
            <a:alphaModFix/>
          </a:blip>
          <a:stretch>
            <a:fillRect/>
          </a:stretch>
        </p:blipFill>
        <p:spPr>
          <a:xfrm>
            <a:off x="6689175" y="209598"/>
            <a:ext cx="2143125" cy="1878175"/>
          </a:xfrm>
          <a:prstGeom prst="rect">
            <a:avLst/>
          </a:prstGeom>
          <a:noFill/>
          <a:ln>
            <a:noFill/>
          </a:ln>
        </p:spPr>
      </p:pic>
      <p:pic>
        <p:nvPicPr>
          <p:cNvPr id="1689" name="Google Shape;1689;p250"/>
          <p:cNvPicPr preferRelativeResize="0"/>
          <p:nvPr/>
        </p:nvPicPr>
        <p:blipFill>
          <a:blip r:embed="rId4">
            <a:alphaModFix/>
          </a:blip>
          <a:stretch>
            <a:fillRect/>
          </a:stretch>
        </p:blipFill>
        <p:spPr>
          <a:xfrm>
            <a:off x="311700" y="1064875"/>
            <a:ext cx="3949250" cy="3120150"/>
          </a:xfrm>
          <a:prstGeom prst="rect">
            <a:avLst/>
          </a:prstGeom>
          <a:noFill/>
          <a:ln>
            <a:noFill/>
          </a:ln>
        </p:spPr>
      </p:pic>
      <p:pic>
        <p:nvPicPr>
          <p:cNvPr id="1690" name="Google Shape;1690;p250"/>
          <p:cNvPicPr preferRelativeResize="0"/>
          <p:nvPr/>
        </p:nvPicPr>
        <p:blipFill>
          <a:blip r:embed="rId5">
            <a:alphaModFix/>
          </a:blip>
          <a:stretch>
            <a:fillRect/>
          </a:stretch>
        </p:blipFill>
        <p:spPr>
          <a:xfrm>
            <a:off x="4734350" y="2268075"/>
            <a:ext cx="3407950" cy="2131400"/>
          </a:xfrm>
          <a:prstGeom prst="rect">
            <a:avLst/>
          </a:prstGeom>
          <a:noFill/>
          <a:ln>
            <a:noFill/>
          </a:ln>
        </p:spPr>
      </p:pic>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Shape 1694"/>
        <p:cNvGrpSpPr/>
        <p:nvPr/>
      </p:nvGrpSpPr>
      <p:grpSpPr>
        <a:xfrm>
          <a:off x="0" y="0"/>
          <a:ext cx="0" cy="0"/>
          <a:chOff x="0" y="0"/>
          <a:chExt cx="0" cy="0"/>
        </a:xfrm>
      </p:grpSpPr>
      <p:sp>
        <p:nvSpPr>
          <p:cNvPr id="1695" name="Google Shape;1695;p251"/>
          <p:cNvSpPr txBox="1">
            <a:spLocks noGrp="1"/>
          </p:cNvSpPr>
          <p:nvPr>
            <p:ph type="title"/>
          </p:nvPr>
        </p:nvSpPr>
        <p:spPr>
          <a:xfrm>
            <a:off x="311700" y="198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Barton Honey</a:t>
            </a:r>
            <a:endParaRPr b="1"/>
          </a:p>
        </p:txBody>
      </p:sp>
      <p:sp>
        <p:nvSpPr>
          <p:cNvPr id="1696" name="Google Shape;1696;p251"/>
          <p:cNvSpPr txBox="1">
            <a:spLocks noGrp="1"/>
          </p:cNvSpPr>
          <p:nvPr>
            <p:ph type="body" idx="1"/>
          </p:nvPr>
        </p:nvSpPr>
        <p:spPr>
          <a:xfrm>
            <a:off x="311700" y="730725"/>
            <a:ext cx="8520600" cy="3838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based in Taranaki</a:t>
            </a:r>
            <a:endParaRPr sz="2400"/>
          </a:p>
          <a:p>
            <a:pPr marL="457200" lvl="0" indent="-381000" algn="l" rtl="0">
              <a:spcBef>
                <a:spcPts val="0"/>
              </a:spcBef>
              <a:spcAft>
                <a:spcPts val="0"/>
              </a:spcAft>
              <a:buSzPts val="2400"/>
              <a:buChar char="-"/>
            </a:pPr>
            <a:r>
              <a:rPr lang="en-GB" sz="2400"/>
              <a:t>Decided to have a business that covered the entire process from the hive to the honey jar</a:t>
            </a:r>
            <a:endParaRPr sz="2400"/>
          </a:p>
          <a:p>
            <a:pPr marL="457200" lvl="0" indent="-381000" algn="l" rtl="0">
              <a:spcBef>
                <a:spcPts val="0"/>
              </a:spcBef>
              <a:spcAft>
                <a:spcPts val="0"/>
              </a:spcAft>
              <a:buSzPts val="2400"/>
              <a:buChar char="-"/>
            </a:pPr>
            <a:r>
              <a:rPr lang="en-GB" sz="2400"/>
              <a:t>Built an extraction plant in Taranaki</a:t>
            </a:r>
            <a:endParaRPr sz="2400"/>
          </a:p>
          <a:p>
            <a:pPr marL="457200" lvl="0" indent="-381000" algn="l" rtl="0">
              <a:spcBef>
                <a:spcPts val="0"/>
              </a:spcBef>
              <a:spcAft>
                <a:spcPts val="0"/>
              </a:spcAft>
              <a:buSzPts val="2400"/>
              <a:buChar char="-"/>
            </a:pPr>
            <a:r>
              <a:rPr lang="en-GB" sz="2400"/>
              <a:t>Plant can process around 200 boxes a shift or 150 tonnes of honey in 10 weeks</a:t>
            </a:r>
            <a:endParaRPr sz="2400"/>
          </a:p>
          <a:p>
            <a:pPr marL="457200" lvl="0" indent="-381000" algn="l" rtl="0">
              <a:spcBef>
                <a:spcPts val="0"/>
              </a:spcBef>
              <a:spcAft>
                <a:spcPts val="0"/>
              </a:spcAft>
              <a:buSzPts val="2400"/>
              <a:buChar char="-"/>
            </a:pPr>
            <a:r>
              <a:rPr lang="en-GB" sz="2400"/>
              <a:t>The honey is marketed as “Naki New Zealand Manuka Honey”</a:t>
            </a:r>
            <a:endParaRPr sz="2400"/>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Shape 1700"/>
        <p:cNvGrpSpPr/>
        <p:nvPr/>
      </p:nvGrpSpPr>
      <p:grpSpPr>
        <a:xfrm>
          <a:off x="0" y="0"/>
          <a:ext cx="0" cy="0"/>
          <a:chOff x="0" y="0"/>
          <a:chExt cx="0" cy="0"/>
        </a:xfrm>
      </p:grpSpPr>
      <p:sp>
        <p:nvSpPr>
          <p:cNvPr id="1701" name="Google Shape;1701;p25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Barton Honey Clip</a:t>
            </a:r>
            <a:endParaRPr b="1"/>
          </a:p>
        </p:txBody>
      </p:sp>
      <p:sp>
        <p:nvSpPr>
          <p:cNvPr id="1702" name="Google Shape;1702;p25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703" name="Google Shape;1703;p252" descr="It has been estimated that beehive numbers in the North Island have increased by over 60 per cent in four years, to just over 420,000 in 2015." title="Barton Honey">
            <a:hlinkClick r:id="rId3"/>
          </p:cNvPr>
          <p:cNvPicPr preferRelativeResize="0"/>
          <p:nvPr/>
        </p:nvPicPr>
        <p:blipFill>
          <a:blip r:embed="rId4">
            <a:alphaModFix/>
          </a:blip>
          <a:stretch>
            <a:fillRect/>
          </a:stretch>
        </p:blipFill>
        <p:spPr>
          <a:xfrm>
            <a:off x="1849475" y="1312750"/>
            <a:ext cx="4572000" cy="3429000"/>
          </a:xfrm>
          <a:prstGeom prst="rect">
            <a:avLst/>
          </a:prstGeom>
          <a:noFill/>
          <a:ln>
            <a:noFill/>
          </a:ln>
        </p:spPr>
      </p:pic>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Shape 1707"/>
        <p:cNvGrpSpPr/>
        <p:nvPr/>
      </p:nvGrpSpPr>
      <p:grpSpPr>
        <a:xfrm>
          <a:off x="0" y="0"/>
          <a:ext cx="0" cy="0"/>
          <a:chOff x="0" y="0"/>
          <a:chExt cx="0" cy="0"/>
        </a:xfrm>
      </p:grpSpPr>
      <p:sp>
        <p:nvSpPr>
          <p:cNvPr id="1708" name="Google Shape;1708;p25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The Hemp Farm</a:t>
            </a:r>
            <a:endParaRPr b="1"/>
          </a:p>
        </p:txBody>
      </p:sp>
      <p:sp>
        <p:nvSpPr>
          <p:cNvPr id="1709" name="Google Shape;1709;p25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Waikato business</a:t>
            </a:r>
            <a:endParaRPr sz="2400"/>
          </a:p>
          <a:p>
            <a:pPr marL="457200" lvl="0" indent="-381000" algn="l" rtl="0">
              <a:spcBef>
                <a:spcPts val="0"/>
              </a:spcBef>
              <a:spcAft>
                <a:spcPts val="0"/>
              </a:spcAft>
              <a:buSzPts val="2400"/>
              <a:buChar char="-"/>
            </a:pPr>
            <a:r>
              <a:rPr lang="en-GB" sz="2400"/>
              <a:t>Focus on growing and harvesting of industrial hemp for both oil and fibre</a:t>
            </a:r>
            <a:endParaRPr sz="2400"/>
          </a:p>
          <a:p>
            <a:pPr marL="457200" lvl="0" indent="-381000" algn="l" rtl="0">
              <a:spcBef>
                <a:spcPts val="0"/>
              </a:spcBef>
              <a:spcAft>
                <a:spcPts val="0"/>
              </a:spcAft>
              <a:buSzPts val="2400"/>
              <a:buChar char="-"/>
            </a:pPr>
            <a:r>
              <a:rPr lang="en-GB" sz="2400"/>
              <a:t>large variety of foods that can be made from the seeds</a:t>
            </a:r>
            <a:endParaRPr sz="2400"/>
          </a:p>
          <a:p>
            <a:pPr marL="457200" lvl="0" indent="-381000" algn="l" rtl="0">
              <a:spcBef>
                <a:spcPts val="0"/>
              </a:spcBef>
              <a:spcAft>
                <a:spcPts val="0"/>
              </a:spcAft>
              <a:buSzPts val="2400"/>
              <a:buChar char="-"/>
            </a:pPr>
            <a:r>
              <a:rPr lang="en-GB" sz="2400"/>
              <a:t>The leaves and stalks have been used to produce a range of products from medicine to construction material</a:t>
            </a:r>
            <a:endParaRPr sz="2400"/>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Shape 1713"/>
        <p:cNvGrpSpPr/>
        <p:nvPr/>
      </p:nvGrpSpPr>
      <p:grpSpPr>
        <a:xfrm>
          <a:off x="0" y="0"/>
          <a:ext cx="0" cy="0"/>
          <a:chOff x="0" y="0"/>
          <a:chExt cx="0" cy="0"/>
        </a:xfrm>
      </p:grpSpPr>
      <p:sp>
        <p:nvSpPr>
          <p:cNvPr id="1714" name="Google Shape;1714;p25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The Hemp Farm Clip</a:t>
            </a:r>
            <a:endParaRPr b="1"/>
          </a:p>
        </p:txBody>
      </p:sp>
      <p:sp>
        <p:nvSpPr>
          <p:cNvPr id="1715" name="Google Shape;1715;p2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716" name="Google Shape;1716;p254" descr="Creating a viable hemp industry for New Zealand." title="Hemp Farming">
            <a:hlinkClick r:id="rId3"/>
          </p:cNvPr>
          <p:cNvPicPr preferRelativeResize="0"/>
          <p:nvPr/>
        </p:nvPicPr>
        <p:blipFill>
          <a:blip r:embed="rId4">
            <a:alphaModFix/>
          </a:blip>
          <a:stretch>
            <a:fillRect/>
          </a:stretch>
        </p:blipFill>
        <p:spPr>
          <a:xfrm>
            <a:off x="1953875" y="1152475"/>
            <a:ext cx="4572000" cy="3429000"/>
          </a:xfrm>
          <a:prstGeom prst="rect">
            <a:avLst/>
          </a:prstGeom>
          <a:noFill/>
          <a:ln>
            <a:noFill/>
          </a:ln>
        </p:spPr>
      </p:pic>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Shape 1720"/>
        <p:cNvGrpSpPr/>
        <p:nvPr/>
      </p:nvGrpSpPr>
      <p:grpSpPr>
        <a:xfrm>
          <a:off x="0" y="0"/>
          <a:ext cx="0" cy="0"/>
          <a:chOff x="0" y="0"/>
          <a:chExt cx="0" cy="0"/>
        </a:xfrm>
      </p:grpSpPr>
      <p:sp>
        <p:nvSpPr>
          <p:cNvPr id="1721" name="Google Shape;1721;p25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solidFill>
                  <a:srgbClr val="000000"/>
                </a:solidFill>
              </a:rPr>
              <a:t>Kiwigarden</a:t>
            </a:r>
            <a:endParaRPr b="1">
              <a:solidFill>
                <a:srgbClr val="000000"/>
              </a:solidFill>
            </a:endParaRPr>
          </a:p>
        </p:txBody>
      </p:sp>
      <p:sp>
        <p:nvSpPr>
          <p:cNvPr id="1722" name="Google Shape;1722;p255"/>
          <p:cNvSpPr txBox="1">
            <a:spLocks noGrp="1"/>
          </p:cNvSpPr>
          <p:nvPr>
            <p:ph type="body" idx="1"/>
          </p:nvPr>
        </p:nvSpPr>
        <p:spPr>
          <a:xfrm>
            <a:off x="311700" y="1017725"/>
            <a:ext cx="8520600" cy="3992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Hastings-based producer of natural and healthy freeze-dried snacks for kids</a:t>
            </a:r>
            <a:endParaRPr sz="2400"/>
          </a:p>
          <a:p>
            <a:pPr marL="457200" lvl="0" indent="-381000" algn="l" rtl="0">
              <a:spcBef>
                <a:spcPts val="0"/>
              </a:spcBef>
              <a:spcAft>
                <a:spcPts val="0"/>
              </a:spcAft>
              <a:buSzPts val="2400"/>
              <a:buChar char="-"/>
            </a:pPr>
            <a:r>
              <a:rPr lang="en-GB" sz="2400"/>
              <a:t>Owners are Taine and Jo Randell - Taine former All Black</a:t>
            </a:r>
            <a:endParaRPr sz="2400"/>
          </a:p>
          <a:p>
            <a:pPr marL="457200" lvl="0" indent="-381000" algn="l" rtl="0">
              <a:spcBef>
                <a:spcPts val="0"/>
              </a:spcBef>
              <a:spcAft>
                <a:spcPts val="0"/>
              </a:spcAft>
              <a:buSzPts val="2400"/>
              <a:buChar char="-"/>
            </a:pPr>
            <a:r>
              <a:rPr lang="en-GB" sz="2400"/>
              <a:t>Snacks include : fruit slices and fruit yoghurt drops</a:t>
            </a:r>
            <a:endParaRPr sz="2400"/>
          </a:p>
          <a:p>
            <a:pPr marL="457200" lvl="0" indent="-298450" algn="l" rtl="0">
              <a:spcBef>
                <a:spcPts val="0"/>
              </a:spcBef>
              <a:spcAft>
                <a:spcPts val="0"/>
              </a:spcAft>
              <a:buClr>
                <a:schemeClr val="dk1"/>
              </a:buClr>
              <a:buSzPts val="1100"/>
              <a:buChar char="-"/>
            </a:pPr>
            <a:r>
              <a:rPr lang="en-GB" sz="2400"/>
              <a:t>Sources local fresh food for its products,                          85% of which are exported</a:t>
            </a:r>
            <a:endParaRPr sz="2400"/>
          </a:p>
          <a:p>
            <a:pPr marL="457200" lvl="0" indent="0" algn="l" rtl="0">
              <a:spcBef>
                <a:spcPts val="1200"/>
              </a:spcBef>
              <a:spcAft>
                <a:spcPts val="1600"/>
              </a:spcAft>
              <a:buNone/>
            </a:pPr>
            <a:endParaRPr sz="2400"/>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Shape 1726"/>
        <p:cNvGrpSpPr/>
        <p:nvPr/>
      </p:nvGrpSpPr>
      <p:grpSpPr>
        <a:xfrm>
          <a:off x="0" y="0"/>
          <a:ext cx="0" cy="0"/>
          <a:chOff x="0" y="0"/>
          <a:chExt cx="0" cy="0"/>
        </a:xfrm>
      </p:grpSpPr>
      <p:sp>
        <p:nvSpPr>
          <p:cNvPr id="1727" name="Google Shape;1727;p25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Kiwigarden Clip</a:t>
            </a:r>
            <a:endParaRPr b="1"/>
          </a:p>
        </p:txBody>
      </p:sp>
      <p:sp>
        <p:nvSpPr>
          <p:cNvPr id="1728" name="Google Shape;1728;p25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729" name="Google Shape;1729;p256" title="Kiwigarden featured on Rural Delivery, TV One">
            <a:hlinkClick r:id="rId3"/>
          </p:cNvPr>
          <p:cNvPicPr preferRelativeResize="0"/>
          <p:nvPr/>
        </p:nvPicPr>
        <p:blipFill>
          <a:blip r:embed="rId4">
            <a:alphaModFix/>
          </a:blip>
          <a:stretch>
            <a:fillRect/>
          </a:stretch>
        </p:blipFill>
        <p:spPr>
          <a:xfrm>
            <a:off x="1488850" y="1236850"/>
            <a:ext cx="4572000" cy="3429000"/>
          </a:xfrm>
          <a:prstGeom prst="rect">
            <a:avLst/>
          </a:prstGeom>
          <a:noFill/>
          <a:ln>
            <a:noFill/>
          </a:ln>
        </p:spPr>
      </p:pic>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Shape 1733"/>
        <p:cNvGrpSpPr/>
        <p:nvPr/>
      </p:nvGrpSpPr>
      <p:grpSpPr>
        <a:xfrm>
          <a:off x="0" y="0"/>
          <a:ext cx="0" cy="0"/>
          <a:chOff x="0" y="0"/>
          <a:chExt cx="0" cy="0"/>
        </a:xfrm>
      </p:grpSpPr>
      <p:sp>
        <p:nvSpPr>
          <p:cNvPr id="1734" name="Google Shape;1734;p25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Kiwigarden Products</a:t>
            </a:r>
            <a:endParaRPr b="1"/>
          </a:p>
        </p:txBody>
      </p:sp>
      <p:sp>
        <p:nvSpPr>
          <p:cNvPr id="1735" name="Google Shape;1735;p257"/>
          <p:cNvSpPr txBox="1">
            <a:spLocks noGrp="1"/>
          </p:cNvSpPr>
          <p:nvPr>
            <p:ph type="body" idx="1"/>
          </p:nvPr>
        </p:nvSpPr>
        <p:spPr>
          <a:xfrm>
            <a:off x="311700" y="1017725"/>
            <a:ext cx="8520600" cy="4125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736" name="Google Shape;1736;p257"/>
          <p:cNvPicPr preferRelativeResize="0"/>
          <p:nvPr/>
        </p:nvPicPr>
        <p:blipFill>
          <a:blip r:embed="rId3">
            <a:alphaModFix/>
          </a:blip>
          <a:stretch>
            <a:fillRect/>
          </a:stretch>
        </p:blipFill>
        <p:spPr>
          <a:xfrm>
            <a:off x="6310750" y="711750"/>
            <a:ext cx="2521550" cy="2174275"/>
          </a:xfrm>
          <a:prstGeom prst="rect">
            <a:avLst/>
          </a:prstGeom>
          <a:noFill/>
          <a:ln>
            <a:noFill/>
          </a:ln>
        </p:spPr>
      </p:pic>
      <p:pic>
        <p:nvPicPr>
          <p:cNvPr id="1737" name="Google Shape;1737;p257"/>
          <p:cNvPicPr preferRelativeResize="0"/>
          <p:nvPr/>
        </p:nvPicPr>
        <p:blipFill>
          <a:blip r:embed="rId4">
            <a:alphaModFix/>
          </a:blip>
          <a:stretch>
            <a:fillRect/>
          </a:stretch>
        </p:blipFill>
        <p:spPr>
          <a:xfrm>
            <a:off x="311725" y="1176350"/>
            <a:ext cx="3493700" cy="2343150"/>
          </a:xfrm>
          <a:prstGeom prst="rect">
            <a:avLst/>
          </a:prstGeom>
          <a:noFill/>
          <a:ln>
            <a:noFill/>
          </a:ln>
        </p:spPr>
      </p:pic>
      <p:pic>
        <p:nvPicPr>
          <p:cNvPr id="1738" name="Google Shape;1738;p257"/>
          <p:cNvPicPr preferRelativeResize="0"/>
          <p:nvPr/>
        </p:nvPicPr>
        <p:blipFill>
          <a:blip r:embed="rId5">
            <a:alphaModFix/>
          </a:blip>
          <a:stretch>
            <a:fillRect/>
          </a:stretch>
        </p:blipFill>
        <p:spPr>
          <a:xfrm>
            <a:off x="3922300" y="1176350"/>
            <a:ext cx="2521550" cy="1733550"/>
          </a:xfrm>
          <a:prstGeom prst="rect">
            <a:avLst/>
          </a:prstGeom>
          <a:noFill/>
          <a:ln>
            <a:noFill/>
          </a:ln>
        </p:spPr>
      </p:pic>
      <p:pic>
        <p:nvPicPr>
          <p:cNvPr id="1739" name="Google Shape;1739;p257"/>
          <p:cNvPicPr preferRelativeResize="0"/>
          <p:nvPr/>
        </p:nvPicPr>
        <p:blipFill>
          <a:blip r:embed="rId6">
            <a:alphaModFix/>
          </a:blip>
          <a:stretch>
            <a:fillRect/>
          </a:stretch>
        </p:blipFill>
        <p:spPr>
          <a:xfrm>
            <a:off x="3829050" y="2998800"/>
            <a:ext cx="2823325" cy="2040300"/>
          </a:xfrm>
          <a:prstGeom prst="rect">
            <a:avLst/>
          </a:prstGeom>
          <a:noFill/>
          <a:ln>
            <a:noFill/>
          </a:ln>
        </p:spPr>
      </p:pic>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Shape 1743"/>
        <p:cNvGrpSpPr/>
        <p:nvPr/>
      </p:nvGrpSpPr>
      <p:grpSpPr>
        <a:xfrm>
          <a:off x="0" y="0"/>
          <a:ext cx="0" cy="0"/>
          <a:chOff x="0" y="0"/>
          <a:chExt cx="0" cy="0"/>
        </a:xfrm>
      </p:grpSpPr>
      <p:sp>
        <p:nvSpPr>
          <p:cNvPr id="1744" name="Google Shape;1744;p258"/>
          <p:cNvSpPr txBox="1">
            <a:spLocks noGrp="1"/>
          </p:cNvSpPr>
          <p:nvPr>
            <p:ph type="title"/>
          </p:nvPr>
        </p:nvSpPr>
        <p:spPr>
          <a:xfrm>
            <a:off x="311700" y="1603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NZ Lavender</a:t>
            </a:r>
            <a:endParaRPr b="1"/>
          </a:p>
          <a:p>
            <a:pPr marL="0" lvl="0" indent="0" algn="l" rtl="0">
              <a:spcBef>
                <a:spcPts val="0"/>
              </a:spcBef>
              <a:spcAft>
                <a:spcPts val="0"/>
              </a:spcAft>
              <a:buNone/>
            </a:pPr>
            <a:endParaRPr/>
          </a:p>
        </p:txBody>
      </p:sp>
      <p:sp>
        <p:nvSpPr>
          <p:cNvPr id="1745" name="Google Shape;1745;p258"/>
          <p:cNvSpPr txBox="1">
            <a:spLocks noGrp="1"/>
          </p:cNvSpPr>
          <p:nvPr>
            <p:ph type="body" idx="1"/>
          </p:nvPr>
        </p:nvSpPr>
        <p:spPr>
          <a:xfrm>
            <a:off x="311700" y="733025"/>
            <a:ext cx="8520600" cy="4144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New Zealand’s largest commercial lavender farm</a:t>
            </a:r>
            <a:endParaRPr sz="2400"/>
          </a:p>
          <a:p>
            <a:pPr marL="457200" lvl="0" indent="-381000" algn="l" rtl="0">
              <a:spcBef>
                <a:spcPts val="0"/>
              </a:spcBef>
              <a:spcAft>
                <a:spcPts val="0"/>
              </a:spcAft>
              <a:buSzPts val="2400"/>
              <a:buChar char="-"/>
            </a:pPr>
            <a:r>
              <a:rPr lang="en-GB" sz="2400"/>
              <a:t>Produces top quality lavender essential oil</a:t>
            </a:r>
            <a:endParaRPr sz="2400"/>
          </a:p>
          <a:p>
            <a:pPr marL="457200" lvl="0" indent="-381000" algn="l" rtl="0">
              <a:spcBef>
                <a:spcPts val="0"/>
              </a:spcBef>
              <a:spcAft>
                <a:spcPts val="0"/>
              </a:spcAft>
              <a:buSzPts val="2400"/>
              <a:buChar char="-"/>
            </a:pPr>
            <a:r>
              <a:rPr lang="en-GB" sz="2400"/>
              <a:t>Exported to 18 countries</a:t>
            </a:r>
            <a:endParaRPr sz="2400"/>
          </a:p>
          <a:p>
            <a:pPr marL="457200" lvl="0" indent="-381000" algn="l" rtl="0">
              <a:spcBef>
                <a:spcPts val="0"/>
              </a:spcBef>
              <a:spcAft>
                <a:spcPts val="0"/>
              </a:spcAft>
              <a:buSzPts val="2400"/>
              <a:buChar char="-"/>
            </a:pPr>
            <a:r>
              <a:rPr lang="en-GB" sz="2400"/>
              <a:t>Oil is used for shampoo, facial creams, toothpaste, fragrances, sleep support, baby care and for stress management</a:t>
            </a:r>
            <a:endParaRPr sz="2400"/>
          </a:p>
          <a:p>
            <a:pPr marL="457200" lvl="0" indent="-381000" algn="l" rtl="0">
              <a:spcBef>
                <a:spcPts val="0"/>
              </a:spcBef>
              <a:spcAft>
                <a:spcPts val="0"/>
              </a:spcAft>
              <a:buSzPts val="2400"/>
              <a:buChar char="-"/>
            </a:pPr>
            <a:r>
              <a:rPr lang="en-GB" sz="2400"/>
              <a:t>Business involves 110,000 plants grown over 30 acres</a:t>
            </a:r>
            <a:endParaRPr sz="2400"/>
          </a:p>
          <a:p>
            <a:pPr marL="457200" lvl="0" indent="-381000" algn="l" rtl="0">
              <a:spcBef>
                <a:spcPts val="0"/>
              </a:spcBef>
              <a:spcAft>
                <a:spcPts val="0"/>
              </a:spcAft>
              <a:buSzPts val="2400"/>
              <a:buChar char="-"/>
            </a:pPr>
            <a:r>
              <a:rPr lang="en-GB" sz="2400"/>
              <a:t>Produces 100 tonnes of flowers, from which 1 tonne of oil is extracted each year</a:t>
            </a:r>
            <a:endParaRPr sz="2400"/>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Shape 1749"/>
        <p:cNvGrpSpPr/>
        <p:nvPr/>
      </p:nvGrpSpPr>
      <p:grpSpPr>
        <a:xfrm>
          <a:off x="0" y="0"/>
          <a:ext cx="0" cy="0"/>
          <a:chOff x="0" y="0"/>
          <a:chExt cx="0" cy="0"/>
        </a:xfrm>
      </p:grpSpPr>
      <p:sp>
        <p:nvSpPr>
          <p:cNvPr id="1750" name="Google Shape;1750;p25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NZ Lavender clip</a:t>
            </a:r>
            <a:endParaRPr b="1"/>
          </a:p>
        </p:txBody>
      </p:sp>
      <p:sp>
        <p:nvSpPr>
          <p:cNvPr id="1751" name="Google Shape;1751;p25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752" name="Google Shape;1752;p259" descr="TV1's weekly farming programme features NZLavender Limited. A New Zealand company growing, harvesting and packaging their unique award winning, low allergen, high quality lavender essential oil; which they supply to discerning clients all over the world. May 2016" title="NZLavender Ltd on TV1's Rural Delivery">
            <a:hlinkClick r:id="rId3"/>
          </p:cNvPr>
          <p:cNvPicPr preferRelativeResize="0"/>
          <p:nvPr/>
        </p:nvPicPr>
        <p:blipFill>
          <a:blip r:embed="rId4">
            <a:alphaModFix/>
          </a:blip>
          <a:stretch>
            <a:fillRect/>
          </a:stretch>
        </p:blipFill>
        <p:spPr>
          <a:xfrm>
            <a:off x="1621700" y="1322250"/>
            <a:ext cx="4572000" cy="3429000"/>
          </a:xfrm>
          <a:prstGeom prst="rect">
            <a:avLst/>
          </a:prstGeom>
          <a:noFill/>
          <a:ln>
            <a:noFill/>
          </a:ln>
        </p:spPr>
      </p:pic>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Shape 1756"/>
        <p:cNvGrpSpPr/>
        <p:nvPr/>
      </p:nvGrpSpPr>
      <p:grpSpPr>
        <a:xfrm>
          <a:off x="0" y="0"/>
          <a:ext cx="0" cy="0"/>
          <a:chOff x="0" y="0"/>
          <a:chExt cx="0" cy="0"/>
        </a:xfrm>
      </p:grpSpPr>
      <p:sp>
        <p:nvSpPr>
          <p:cNvPr id="1757" name="Google Shape;1757;p26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NZ Lavender Photos</a:t>
            </a:r>
            <a:endParaRPr b="1"/>
          </a:p>
        </p:txBody>
      </p:sp>
      <p:sp>
        <p:nvSpPr>
          <p:cNvPr id="1758" name="Google Shape;1758;p260"/>
          <p:cNvSpPr txBox="1">
            <a:spLocks noGrp="1"/>
          </p:cNvSpPr>
          <p:nvPr>
            <p:ph type="body" idx="1"/>
          </p:nvPr>
        </p:nvSpPr>
        <p:spPr>
          <a:xfrm>
            <a:off x="311700" y="1017725"/>
            <a:ext cx="8520600" cy="4020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759" name="Google Shape;1759;p260"/>
          <p:cNvPicPr preferRelativeResize="0"/>
          <p:nvPr/>
        </p:nvPicPr>
        <p:blipFill>
          <a:blip r:embed="rId3">
            <a:alphaModFix/>
          </a:blip>
          <a:stretch>
            <a:fillRect/>
          </a:stretch>
        </p:blipFill>
        <p:spPr>
          <a:xfrm>
            <a:off x="311700" y="1152475"/>
            <a:ext cx="3467100" cy="2424600"/>
          </a:xfrm>
          <a:prstGeom prst="rect">
            <a:avLst/>
          </a:prstGeom>
          <a:noFill/>
          <a:ln>
            <a:noFill/>
          </a:ln>
        </p:spPr>
      </p:pic>
      <p:pic>
        <p:nvPicPr>
          <p:cNvPr id="1760" name="Google Shape;1760;p260"/>
          <p:cNvPicPr preferRelativeResize="0"/>
          <p:nvPr/>
        </p:nvPicPr>
        <p:blipFill>
          <a:blip r:embed="rId4">
            <a:alphaModFix/>
          </a:blip>
          <a:stretch>
            <a:fillRect/>
          </a:stretch>
        </p:blipFill>
        <p:spPr>
          <a:xfrm>
            <a:off x="3984977" y="1557700"/>
            <a:ext cx="2521037" cy="2521037"/>
          </a:xfrm>
          <a:prstGeom prst="rect">
            <a:avLst/>
          </a:prstGeom>
          <a:noFill/>
          <a:ln>
            <a:noFill/>
          </a:ln>
        </p:spPr>
      </p:pic>
      <p:pic>
        <p:nvPicPr>
          <p:cNvPr id="1761" name="Google Shape;1761;p260"/>
          <p:cNvPicPr preferRelativeResize="0"/>
          <p:nvPr/>
        </p:nvPicPr>
        <p:blipFill>
          <a:blip r:embed="rId5">
            <a:alphaModFix/>
          </a:blip>
          <a:stretch>
            <a:fillRect/>
          </a:stretch>
        </p:blipFill>
        <p:spPr>
          <a:xfrm>
            <a:off x="6689163" y="2801413"/>
            <a:ext cx="2143125" cy="2143125"/>
          </a:xfrm>
          <a:prstGeom prst="rect">
            <a:avLst/>
          </a:prstGeom>
          <a:noFill/>
          <a:ln>
            <a:noFill/>
          </a:ln>
        </p:spPr>
      </p:pic>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Shape 1765"/>
        <p:cNvGrpSpPr/>
        <p:nvPr/>
      </p:nvGrpSpPr>
      <p:grpSpPr>
        <a:xfrm>
          <a:off x="0" y="0"/>
          <a:ext cx="0" cy="0"/>
          <a:chOff x="0" y="0"/>
          <a:chExt cx="0" cy="0"/>
        </a:xfrm>
      </p:grpSpPr>
      <p:sp>
        <p:nvSpPr>
          <p:cNvPr id="1766" name="Google Shape;1766;p26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The Olive Press</a:t>
            </a:r>
            <a:endParaRPr b="1"/>
          </a:p>
        </p:txBody>
      </p:sp>
      <p:sp>
        <p:nvSpPr>
          <p:cNvPr id="1767" name="Google Shape;1767;p261"/>
          <p:cNvSpPr txBox="1">
            <a:spLocks noGrp="1"/>
          </p:cNvSpPr>
          <p:nvPr>
            <p:ph type="body" idx="1"/>
          </p:nvPr>
        </p:nvSpPr>
        <p:spPr>
          <a:xfrm>
            <a:off x="311700" y="1017725"/>
            <a:ext cx="8520600" cy="39732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Company based in the Wairarapa</a:t>
            </a:r>
            <a:endParaRPr sz="2400"/>
          </a:p>
          <a:p>
            <a:pPr marL="457200" lvl="0" indent="-381000" algn="l" rtl="0">
              <a:spcBef>
                <a:spcPts val="0"/>
              </a:spcBef>
              <a:spcAft>
                <a:spcPts val="0"/>
              </a:spcAft>
              <a:buSzPts val="2400"/>
              <a:buChar char="-"/>
            </a:pPr>
            <a:r>
              <a:rPr lang="en-GB" sz="2400"/>
              <a:t>Olive Press is owned by local shareholders and growers</a:t>
            </a:r>
            <a:endParaRPr sz="2400"/>
          </a:p>
          <a:p>
            <a:pPr marL="457200" lvl="0" indent="-381000" algn="l" rtl="0">
              <a:spcBef>
                <a:spcPts val="0"/>
              </a:spcBef>
              <a:spcAft>
                <a:spcPts val="0"/>
              </a:spcAft>
              <a:buSzPts val="2400"/>
              <a:buChar char="-"/>
            </a:pPr>
            <a:r>
              <a:rPr lang="en-GB" sz="2400"/>
              <a:t>Accepts fruit from anywhere in NZ</a:t>
            </a:r>
            <a:endParaRPr sz="2400"/>
          </a:p>
          <a:p>
            <a:pPr marL="457200" lvl="0" indent="-381000" algn="l" rtl="0">
              <a:spcBef>
                <a:spcPts val="0"/>
              </a:spcBef>
              <a:spcAft>
                <a:spcPts val="0"/>
              </a:spcAft>
              <a:buSzPts val="2400"/>
              <a:buChar char="-"/>
            </a:pPr>
            <a:r>
              <a:rPr lang="en-GB" sz="2400"/>
              <a:t>Pressing olives since 2001 using a large centrifugal olive press imported from Florence, Italy</a:t>
            </a:r>
            <a:endParaRPr sz="2400"/>
          </a:p>
          <a:p>
            <a:pPr marL="457200" lvl="0" indent="-381000" algn="l" rtl="0">
              <a:spcBef>
                <a:spcPts val="0"/>
              </a:spcBef>
              <a:spcAft>
                <a:spcPts val="0"/>
              </a:spcAft>
              <a:buSzPts val="2400"/>
              <a:buChar char="-"/>
            </a:pPr>
            <a:r>
              <a:rPr lang="en-GB" sz="2400"/>
              <a:t>press is capable of processing 1,500 kilos of olives per hour and produces the highest quality extra virgin olive oil</a:t>
            </a:r>
            <a:endParaRPr sz="2400"/>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Shape 1771"/>
        <p:cNvGrpSpPr/>
        <p:nvPr/>
      </p:nvGrpSpPr>
      <p:grpSpPr>
        <a:xfrm>
          <a:off x="0" y="0"/>
          <a:ext cx="0" cy="0"/>
          <a:chOff x="0" y="0"/>
          <a:chExt cx="0" cy="0"/>
        </a:xfrm>
      </p:grpSpPr>
      <p:sp>
        <p:nvSpPr>
          <p:cNvPr id="1772" name="Google Shape;1772;p26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The Olive Press Clip</a:t>
            </a:r>
            <a:endParaRPr b="1"/>
          </a:p>
        </p:txBody>
      </p:sp>
      <p:sp>
        <p:nvSpPr>
          <p:cNvPr id="1773" name="Google Shape;1773;p26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774" name="Google Shape;1774;p262" descr="Bruce McCallum is managing director of a co-operative olive press processing high quality oil" title="The Olive Press">
            <a:hlinkClick r:id="rId3"/>
          </p:cNvPr>
          <p:cNvPicPr preferRelativeResize="0"/>
          <p:nvPr/>
        </p:nvPicPr>
        <p:blipFill>
          <a:blip r:embed="rId4">
            <a:alphaModFix/>
          </a:blip>
          <a:stretch>
            <a:fillRect/>
          </a:stretch>
        </p:blipFill>
        <p:spPr>
          <a:xfrm>
            <a:off x="1602750" y="1274800"/>
            <a:ext cx="4572000" cy="3429000"/>
          </a:xfrm>
          <a:prstGeom prst="rect">
            <a:avLst/>
          </a:prstGeom>
          <a:noFill/>
          <a:ln>
            <a:noFill/>
          </a:ln>
        </p:spPr>
      </p:pic>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Shape 1778"/>
        <p:cNvGrpSpPr/>
        <p:nvPr/>
      </p:nvGrpSpPr>
      <p:grpSpPr>
        <a:xfrm>
          <a:off x="0" y="0"/>
          <a:ext cx="0" cy="0"/>
          <a:chOff x="0" y="0"/>
          <a:chExt cx="0" cy="0"/>
        </a:xfrm>
      </p:grpSpPr>
      <p:sp>
        <p:nvSpPr>
          <p:cNvPr id="1779" name="Google Shape;1779;p263"/>
          <p:cNvSpPr txBox="1">
            <a:spLocks noGrp="1"/>
          </p:cNvSpPr>
          <p:nvPr>
            <p:ph type="title"/>
          </p:nvPr>
        </p:nvSpPr>
        <p:spPr>
          <a:xfrm>
            <a:off x="359150" y="2267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Soggy Bottom Holdings</a:t>
            </a:r>
            <a:endParaRPr b="1"/>
          </a:p>
        </p:txBody>
      </p:sp>
      <p:sp>
        <p:nvSpPr>
          <p:cNvPr id="1780" name="Google Shape;1780;p263"/>
          <p:cNvSpPr txBox="1">
            <a:spLocks noGrp="1"/>
          </p:cNvSpPr>
          <p:nvPr>
            <p:ph type="body" idx="1"/>
          </p:nvPr>
        </p:nvSpPr>
        <p:spPr>
          <a:xfrm>
            <a:off x="311700" y="799475"/>
            <a:ext cx="8520600" cy="4125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raising heritage breeds of cattle, sheep and pigs and turning them into processed meat products </a:t>
            </a:r>
            <a:endParaRPr sz="2400"/>
          </a:p>
          <a:p>
            <a:pPr marL="457200" lvl="0" indent="-381000" algn="l" rtl="0">
              <a:spcBef>
                <a:spcPts val="0"/>
              </a:spcBef>
              <a:spcAft>
                <a:spcPts val="0"/>
              </a:spcAft>
              <a:buSzPts val="2400"/>
              <a:buChar char="-"/>
            </a:pPr>
            <a:r>
              <a:rPr lang="en-GB" sz="2400"/>
              <a:t>Sold at Farmers Markets in the Waikato</a:t>
            </a:r>
            <a:endParaRPr sz="2400"/>
          </a:p>
          <a:p>
            <a:pPr marL="457200" lvl="0" indent="-381000" algn="l" rtl="0">
              <a:spcBef>
                <a:spcPts val="0"/>
              </a:spcBef>
              <a:spcAft>
                <a:spcPts val="0"/>
              </a:spcAft>
              <a:buSzPts val="2400"/>
              <a:buChar char="-"/>
            </a:pPr>
            <a:r>
              <a:rPr lang="en-GB" sz="2400"/>
              <a:t>In 2003 owners emigrated from Scotland and bought 60 acres in North Waikato</a:t>
            </a:r>
            <a:endParaRPr sz="2400"/>
          </a:p>
          <a:p>
            <a:pPr marL="457200" lvl="0" indent="-381000" algn="l" rtl="0">
              <a:spcBef>
                <a:spcPts val="0"/>
              </a:spcBef>
              <a:spcAft>
                <a:spcPts val="0"/>
              </a:spcAft>
              <a:buSzPts val="2400"/>
              <a:buChar char="-"/>
            </a:pPr>
            <a:r>
              <a:rPr lang="en-GB" sz="2400"/>
              <a:t>Land suited for smaller heritage breeds - slower growing so less environmental impacts</a:t>
            </a:r>
            <a:endParaRPr sz="2400"/>
          </a:p>
          <a:p>
            <a:pPr marL="457200" lvl="0" indent="-381000" algn="l" rtl="0">
              <a:spcBef>
                <a:spcPts val="0"/>
              </a:spcBef>
              <a:spcAft>
                <a:spcPts val="0"/>
              </a:spcAft>
              <a:buSzPts val="2400"/>
              <a:buChar char="-"/>
            </a:pPr>
            <a:r>
              <a:rPr lang="en-GB" sz="2400"/>
              <a:t>Aim to sell meat with an identifiable origin, produced from stock that have been raised in a free-range system</a:t>
            </a:r>
            <a:endParaRPr sz="2400"/>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Shape 1784"/>
        <p:cNvGrpSpPr/>
        <p:nvPr/>
      </p:nvGrpSpPr>
      <p:grpSpPr>
        <a:xfrm>
          <a:off x="0" y="0"/>
          <a:ext cx="0" cy="0"/>
          <a:chOff x="0" y="0"/>
          <a:chExt cx="0" cy="0"/>
        </a:xfrm>
      </p:grpSpPr>
      <p:sp>
        <p:nvSpPr>
          <p:cNvPr id="1785" name="Google Shape;1785;p26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Soggy Bottom Clip</a:t>
            </a:r>
            <a:endParaRPr b="1"/>
          </a:p>
        </p:txBody>
      </p:sp>
      <p:sp>
        <p:nvSpPr>
          <p:cNvPr id="1786" name="Google Shape;1786;p26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787" name="Google Shape;1787;p264" descr="Coverage of the Rural Delivery show's segment on Lake Farm Beef" title="Lake Farm Beef on TVNZ's Rural Delivery show">
            <a:hlinkClick r:id="rId3"/>
          </p:cNvPr>
          <p:cNvPicPr preferRelativeResize="0"/>
          <p:nvPr/>
        </p:nvPicPr>
        <p:blipFill>
          <a:blip r:embed="rId4">
            <a:alphaModFix/>
          </a:blip>
          <a:stretch>
            <a:fillRect/>
          </a:stretch>
        </p:blipFill>
        <p:spPr>
          <a:xfrm>
            <a:off x="1631200" y="1236850"/>
            <a:ext cx="4572000" cy="3429000"/>
          </a:xfrm>
          <a:prstGeom prst="rect">
            <a:avLst/>
          </a:prstGeom>
          <a:noFill/>
          <a:ln>
            <a:noFill/>
          </a:ln>
        </p:spPr>
      </p:pic>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Shape 1791"/>
        <p:cNvGrpSpPr/>
        <p:nvPr/>
      </p:nvGrpSpPr>
      <p:grpSpPr>
        <a:xfrm>
          <a:off x="0" y="0"/>
          <a:ext cx="0" cy="0"/>
          <a:chOff x="0" y="0"/>
          <a:chExt cx="0" cy="0"/>
        </a:xfrm>
      </p:grpSpPr>
      <p:sp>
        <p:nvSpPr>
          <p:cNvPr id="1792" name="Google Shape;1792;p265"/>
          <p:cNvSpPr txBox="1">
            <a:spLocks noGrp="1"/>
          </p:cNvSpPr>
          <p:nvPr>
            <p:ph type="title"/>
          </p:nvPr>
        </p:nvSpPr>
        <p:spPr>
          <a:xfrm>
            <a:off x="311700" y="1982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Soggy Bottom Pork Photos</a:t>
            </a:r>
            <a:endParaRPr b="1"/>
          </a:p>
        </p:txBody>
      </p:sp>
      <p:sp>
        <p:nvSpPr>
          <p:cNvPr id="1793" name="Google Shape;1793;p265"/>
          <p:cNvSpPr txBox="1">
            <a:spLocks noGrp="1"/>
          </p:cNvSpPr>
          <p:nvPr>
            <p:ph type="body" idx="1"/>
          </p:nvPr>
        </p:nvSpPr>
        <p:spPr>
          <a:xfrm>
            <a:off x="311700" y="770975"/>
            <a:ext cx="8520600" cy="41733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794" name="Google Shape;1794;p265"/>
          <p:cNvPicPr preferRelativeResize="0"/>
          <p:nvPr/>
        </p:nvPicPr>
        <p:blipFill>
          <a:blip r:embed="rId3">
            <a:alphaModFix/>
          </a:blip>
          <a:stretch>
            <a:fillRect/>
          </a:stretch>
        </p:blipFill>
        <p:spPr>
          <a:xfrm>
            <a:off x="311700" y="770975"/>
            <a:ext cx="3543300" cy="2170875"/>
          </a:xfrm>
          <a:prstGeom prst="rect">
            <a:avLst/>
          </a:prstGeom>
          <a:noFill/>
          <a:ln>
            <a:noFill/>
          </a:ln>
        </p:spPr>
      </p:pic>
      <p:pic>
        <p:nvPicPr>
          <p:cNvPr id="1795" name="Google Shape;1795;p265"/>
          <p:cNvPicPr preferRelativeResize="0"/>
          <p:nvPr/>
        </p:nvPicPr>
        <p:blipFill>
          <a:blip r:embed="rId4">
            <a:alphaModFix/>
          </a:blip>
          <a:stretch>
            <a:fillRect/>
          </a:stretch>
        </p:blipFill>
        <p:spPr>
          <a:xfrm>
            <a:off x="311700" y="3008275"/>
            <a:ext cx="3543300" cy="2011850"/>
          </a:xfrm>
          <a:prstGeom prst="rect">
            <a:avLst/>
          </a:prstGeom>
          <a:noFill/>
          <a:ln>
            <a:noFill/>
          </a:ln>
        </p:spPr>
      </p:pic>
      <p:pic>
        <p:nvPicPr>
          <p:cNvPr id="1796" name="Google Shape;1796;p265"/>
          <p:cNvPicPr preferRelativeResize="0"/>
          <p:nvPr/>
        </p:nvPicPr>
        <p:blipFill>
          <a:blip r:embed="rId5">
            <a:alphaModFix/>
          </a:blip>
          <a:stretch>
            <a:fillRect/>
          </a:stretch>
        </p:blipFill>
        <p:spPr>
          <a:xfrm>
            <a:off x="3946653" y="770975"/>
            <a:ext cx="3294100" cy="1724025"/>
          </a:xfrm>
          <a:prstGeom prst="rect">
            <a:avLst/>
          </a:prstGeom>
          <a:noFill/>
          <a:ln>
            <a:noFill/>
          </a:ln>
        </p:spPr>
      </p:pic>
      <p:pic>
        <p:nvPicPr>
          <p:cNvPr id="1797" name="Google Shape;1797;p265"/>
          <p:cNvPicPr preferRelativeResize="0"/>
          <p:nvPr/>
        </p:nvPicPr>
        <p:blipFill>
          <a:blip r:embed="rId6">
            <a:alphaModFix/>
          </a:blip>
          <a:stretch>
            <a:fillRect/>
          </a:stretch>
        </p:blipFill>
        <p:spPr>
          <a:xfrm>
            <a:off x="5693900" y="2477300"/>
            <a:ext cx="3138400" cy="2466975"/>
          </a:xfrm>
          <a:prstGeom prst="rect">
            <a:avLst/>
          </a:prstGeom>
          <a:noFill/>
          <a:ln>
            <a:noFill/>
          </a:ln>
        </p:spPr>
      </p:pic>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Shape 1801"/>
        <p:cNvGrpSpPr/>
        <p:nvPr/>
      </p:nvGrpSpPr>
      <p:grpSpPr>
        <a:xfrm>
          <a:off x="0" y="0"/>
          <a:ext cx="0" cy="0"/>
          <a:chOff x="0" y="0"/>
          <a:chExt cx="0" cy="0"/>
        </a:xfrm>
      </p:grpSpPr>
      <p:sp>
        <p:nvSpPr>
          <p:cNvPr id="1802" name="Google Shape;1802;p26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Cable Bay Farm Walkway</a:t>
            </a:r>
            <a:endParaRPr b="1"/>
          </a:p>
        </p:txBody>
      </p:sp>
      <p:sp>
        <p:nvSpPr>
          <p:cNvPr id="1803" name="Google Shape;1803;p266"/>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Opened in 1982</a:t>
            </a:r>
            <a:endParaRPr sz="2400"/>
          </a:p>
          <a:p>
            <a:pPr marL="457200" lvl="0" indent="-381000" algn="l" rtl="0">
              <a:spcBef>
                <a:spcPts val="0"/>
              </a:spcBef>
              <a:spcAft>
                <a:spcPts val="0"/>
              </a:spcAft>
              <a:buSzPts val="2400"/>
              <a:buChar char="-"/>
            </a:pPr>
            <a:r>
              <a:rPr lang="en-GB" sz="2400"/>
              <a:t>Among the first private landowners to create a formal public walkway across their family farm</a:t>
            </a:r>
            <a:endParaRPr sz="2400"/>
          </a:p>
          <a:p>
            <a:pPr marL="457200" lvl="0" indent="-381000" algn="l" rtl="0">
              <a:spcBef>
                <a:spcPts val="0"/>
              </a:spcBef>
              <a:spcAft>
                <a:spcPts val="0"/>
              </a:spcAft>
              <a:buSzPts val="2400"/>
              <a:buChar char="-"/>
            </a:pPr>
            <a:r>
              <a:rPr lang="en-GB" sz="2400"/>
              <a:t>Walkway is in the midst of a landscape full of visual, ecological, geological and historical treasures</a:t>
            </a:r>
            <a:endParaRPr sz="2400"/>
          </a:p>
          <a:p>
            <a:pPr marL="457200" lvl="0" indent="-381000" algn="l" rtl="0">
              <a:spcBef>
                <a:spcPts val="0"/>
              </a:spcBef>
              <a:spcAft>
                <a:spcPts val="0"/>
              </a:spcAft>
              <a:buSzPts val="2400"/>
              <a:buChar char="-"/>
            </a:pPr>
            <a:r>
              <a:rPr lang="en-GB" sz="2400"/>
              <a:t>Great example of agri-tourism</a:t>
            </a:r>
            <a:endParaRPr sz="2400"/>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Shape 1807"/>
        <p:cNvGrpSpPr/>
        <p:nvPr/>
      </p:nvGrpSpPr>
      <p:grpSpPr>
        <a:xfrm>
          <a:off x="0" y="0"/>
          <a:ext cx="0" cy="0"/>
          <a:chOff x="0" y="0"/>
          <a:chExt cx="0" cy="0"/>
        </a:xfrm>
      </p:grpSpPr>
      <p:sp>
        <p:nvSpPr>
          <p:cNvPr id="1808" name="Google Shape;1808;p26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Cable Bay Farm Walkway Clip</a:t>
            </a:r>
            <a:endParaRPr b="1"/>
          </a:p>
        </p:txBody>
      </p:sp>
      <p:sp>
        <p:nvSpPr>
          <p:cNvPr id="1809" name="Google Shape;1809;p26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810" name="Google Shape;1810;p267" descr="Barbara Stuart and her family have long been champions of public walking access on farms" title="Cable Bay Farm Walkway">
            <a:hlinkClick r:id="rId3"/>
          </p:cNvPr>
          <p:cNvPicPr preferRelativeResize="0"/>
          <p:nvPr/>
        </p:nvPicPr>
        <p:blipFill>
          <a:blip r:embed="rId4">
            <a:alphaModFix/>
          </a:blip>
          <a:stretch>
            <a:fillRect/>
          </a:stretch>
        </p:blipFill>
        <p:spPr>
          <a:xfrm>
            <a:off x="1574250" y="1066050"/>
            <a:ext cx="4572000" cy="3429000"/>
          </a:xfrm>
          <a:prstGeom prst="rect">
            <a:avLst/>
          </a:prstGeom>
          <a:noFill/>
          <a:ln>
            <a:noFill/>
          </a:ln>
        </p:spPr>
      </p:pic>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Shape 1814"/>
        <p:cNvGrpSpPr/>
        <p:nvPr/>
      </p:nvGrpSpPr>
      <p:grpSpPr>
        <a:xfrm>
          <a:off x="0" y="0"/>
          <a:ext cx="0" cy="0"/>
          <a:chOff x="0" y="0"/>
          <a:chExt cx="0" cy="0"/>
        </a:xfrm>
      </p:grpSpPr>
      <p:sp>
        <p:nvSpPr>
          <p:cNvPr id="1815" name="Google Shape;1815;p26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Cloudy Bay Clams</a:t>
            </a:r>
            <a:endParaRPr b="1"/>
          </a:p>
        </p:txBody>
      </p:sp>
      <p:sp>
        <p:nvSpPr>
          <p:cNvPr id="1816" name="Google Shape;1816;p268"/>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Clams harvested in Cloudy Bay in Marlborough and off Pegasus Beach in Canterbury</a:t>
            </a:r>
            <a:endParaRPr sz="2400"/>
          </a:p>
          <a:p>
            <a:pPr marL="457200" lvl="0" indent="-381000" algn="l" rtl="0">
              <a:spcBef>
                <a:spcPts val="0"/>
              </a:spcBef>
              <a:spcAft>
                <a:spcPts val="0"/>
              </a:spcAft>
              <a:buSzPts val="2400"/>
              <a:buChar char="-"/>
            </a:pPr>
            <a:r>
              <a:rPr lang="en-GB" sz="2400"/>
              <a:t>Surf clams are a native shellfish to NZ</a:t>
            </a:r>
            <a:endParaRPr sz="2400"/>
          </a:p>
          <a:p>
            <a:pPr marL="457200" lvl="0" indent="-381000" algn="l" rtl="0">
              <a:spcBef>
                <a:spcPts val="0"/>
              </a:spcBef>
              <a:spcAft>
                <a:spcPts val="0"/>
              </a:spcAft>
              <a:buSzPts val="2400"/>
              <a:buChar char="-"/>
            </a:pPr>
            <a:r>
              <a:rPr lang="en-GB" sz="2400"/>
              <a:t>Found in the surf zone, up to 10ms under the sea bed</a:t>
            </a:r>
            <a:endParaRPr sz="2400"/>
          </a:p>
          <a:p>
            <a:pPr marL="457200" lvl="0" indent="-381000" algn="l" rtl="0">
              <a:spcBef>
                <a:spcPts val="0"/>
              </a:spcBef>
              <a:spcAft>
                <a:spcPts val="0"/>
              </a:spcAft>
              <a:buSzPts val="2400"/>
              <a:buChar char="-"/>
            </a:pPr>
            <a:r>
              <a:rPr lang="en-GB" sz="2400"/>
              <a:t>Shellfish are exported blanched (both chilled and frozen) and live, still within their shells to maximise their flavour and freshness</a:t>
            </a:r>
            <a:endParaRPr sz="2400"/>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Shape 1820"/>
        <p:cNvGrpSpPr/>
        <p:nvPr/>
      </p:nvGrpSpPr>
      <p:grpSpPr>
        <a:xfrm>
          <a:off x="0" y="0"/>
          <a:ext cx="0" cy="0"/>
          <a:chOff x="0" y="0"/>
          <a:chExt cx="0" cy="0"/>
        </a:xfrm>
      </p:grpSpPr>
      <p:sp>
        <p:nvSpPr>
          <p:cNvPr id="1821" name="Google Shape;1821;p26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Cloudy Bay Clams Clip</a:t>
            </a:r>
            <a:endParaRPr b="1"/>
          </a:p>
        </p:txBody>
      </p:sp>
      <p:sp>
        <p:nvSpPr>
          <p:cNvPr id="1822" name="Google Shape;1822;p26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823" name="Google Shape;1823;p269" descr="Wild harvesting clams in the Marlborough Sounds" title="Cloudy Bay Clams">
            <a:hlinkClick r:id="rId3"/>
          </p:cNvPr>
          <p:cNvPicPr preferRelativeResize="0"/>
          <p:nvPr/>
        </p:nvPicPr>
        <p:blipFill>
          <a:blip r:embed="rId4">
            <a:alphaModFix/>
          </a:blip>
          <a:stretch>
            <a:fillRect/>
          </a:stretch>
        </p:blipFill>
        <p:spPr>
          <a:xfrm>
            <a:off x="1488875" y="1322250"/>
            <a:ext cx="4572000" cy="3429000"/>
          </a:xfrm>
          <a:prstGeom prst="rect">
            <a:avLst/>
          </a:prstGeom>
          <a:noFill/>
          <a:ln>
            <a:noFill/>
          </a:ln>
        </p:spPr>
      </p:pic>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Shape 1827"/>
        <p:cNvGrpSpPr/>
        <p:nvPr/>
      </p:nvGrpSpPr>
      <p:grpSpPr>
        <a:xfrm>
          <a:off x="0" y="0"/>
          <a:ext cx="0" cy="0"/>
          <a:chOff x="0" y="0"/>
          <a:chExt cx="0" cy="0"/>
        </a:xfrm>
      </p:grpSpPr>
      <p:sp>
        <p:nvSpPr>
          <p:cNvPr id="1828" name="Google Shape;1828;p27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Cloudy Bay Clams Products</a:t>
            </a:r>
            <a:endParaRPr b="1"/>
          </a:p>
        </p:txBody>
      </p:sp>
      <p:sp>
        <p:nvSpPr>
          <p:cNvPr id="1829" name="Google Shape;1829;p270"/>
          <p:cNvSpPr txBox="1">
            <a:spLocks noGrp="1"/>
          </p:cNvSpPr>
          <p:nvPr>
            <p:ph type="body" idx="1"/>
          </p:nvPr>
        </p:nvSpPr>
        <p:spPr>
          <a:xfrm>
            <a:off x="311700" y="1017725"/>
            <a:ext cx="8520600" cy="3936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830" name="Google Shape;1830;p270"/>
          <p:cNvPicPr preferRelativeResize="0"/>
          <p:nvPr/>
        </p:nvPicPr>
        <p:blipFill>
          <a:blip r:embed="rId3">
            <a:alphaModFix/>
          </a:blip>
          <a:stretch>
            <a:fillRect/>
          </a:stretch>
        </p:blipFill>
        <p:spPr>
          <a:xfrm>
            <a:off x="311700" y="1017725"/>
            <a:ext cx="2838925" cy="2778225"/>
          </a:xfrm>
          <a:prstGeom prst="rect">
            <a:avLst/>
          </a:prstGeom>
          <a:noFill/>
          <a:ln>
            <a:noFill/>
          </a:ln>
        </p:spPr>
      </p:pic>
      <p:pic>
        <p:nvPicPr>
          <p:cNvPr id="1831" name="Google Shape;1831;p270"/>
          <p:cNvPicPr preferRelativeResize="0"/>
          <p:nvPr/>
        </p:nvPicPr>
        <p:blipFill>
          <a:blip r:embed="rId4">
            <a:alphaModFix/>
          </a:blip>
          <a:stretch>
            <a:fillRect/>
          </a:stretch>
        </p:blipFill>
        <p:spPr>
          <a:xfrm>
            <a:off x="3244200" y="1790413"/>
            <a:ext cx="2544600" cy="2861725"/>
          </a:xfrm>
          <a:prstGeom prst="rect">
            <a:avLst/>
          </a:prstGeom>
          <a:noFill/>
          <a:ln>
            <a:noFill/>
          </a:ln>
        </p:spPr>
      </p:pic>
      <p:pic>
        <p:nvPicPr>
          <p:cNvPr id="1832" name="Google Shape;1832;p270"/>
          <p:cNvPicPr preferRelativeResize="0"/>
          <p:nvPr/>
        </p:nvPicPr>
        <p:blipFill>
          <a:blip r:embed="rId5">
            <a:alphaModFix/>
          </a:blip>
          <a:stretch>
            <a:fillRect/>
          </a:stretch>
        </p:blipFill>
        <p:spPr>
          <a:xfrm>
            <a:off x="5984325" y="1091625"/>
            <a:ext cx="2847975" cy="2861700"/>
          </a:xfrm>
          <a:prstGeom prst="rect">
            <a:avLst/>
          </a:prstGeom>
          <a:noFill/>
          <a:ln>
            <a:noFill/>
          </a:ln>
        </p:spPr>
      </p:pic>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Shape 1836"/>
        <p:cNvGrpSpPr/>
        <p:nvPr/>
      </p:nvGrpSpPr>
      <p:grpSpPr>
        <a:xfrm>
          <a:off x="0" y="0"/>
          <a:ext cx="0" cy="0"/>
          <a:chOff x="0" y="0"/>
          <a:chExt cx="0" cy="0"/>
        </a:xfrm>
      </p:grpSpPr>
      <p:sp>
        <p:nvSpPr>
          <p:cNvPr id="1837" name="Google Shape;1837;p27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Green Meadows Beef</a:t>
            </a:r>
            <a:endParaRPr b="1"/>
          </a:p>
        </p:txBody>
      </p:sp>
      <p:sp>
        <p:nvSpPr>
          <p:cNvPr id="1838" name="Google Shape;1838;p271"/>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Family owned and operated business in Taranaki</a:t>
            </a:r>
            <a:endParaRPr sz="2400"/>
          </a:p>
          <a:p>
            <a:pPr marL="457200" lvl="0" indent="-381000" algn="l" rtl="0">
              <a:spcBef>
                <a:spcPts val="0"/>
              </a:spcBef>
              <a:spcAft>
                <a:spcPts val="0"/>
              </a:spcAft>
              <a:buSzPts val="2400"/>
              <a:buChar char="-"/>
            </a:pPr>
            <a:r>
              <a:rPr lang="en-GB" sz="2400"/>
              <a:t>Business started in 2013</a:t>
            </a:r>
            <a:endParaRPr sz="2400"/>
          </a:p>
          <a:p>
            <a:pPr marL="457200" lvl="0" indent="-381000" algn="l" rtl="0">
              <a:spcBef>
                <a:spcPts val="0"/>
              </a:spcBef>
              <a:spcAft>
                <a:spcPts val="0"/>
              </a:spcAft>
              <a:buSzPts val="2400"/>
              <a:buChar char="-"/>
            </a:pPr>
            <a:r>
              <a:rPr lang="en-GB" sz="2400"/>
              <a:t>The stock are grass fed and free range</a:t>
            </a:r>
            <a:endParaRPr sz="2400"/>
          </a:p>
          <a:p>
            <a:pPr marL="457200" lvl="0" indent="-381000" algn="l" rtl="0">
              <a:spcBef>
                <a:spcPts val="0"/>
              </a:spcBef>
              <a:spcAft>
                <a:spcPts val="0"/>
              </a:spcAft>
              <a:buSzPts val="2400"/>
              <a:buChar char="-"/>
            </a:pPr>
            <a:r>
              <a:rPr lang="en-GB" sz="2400"/>
              <a:t>Supplies a steady stream of online, supermarket and wholesale orders</a:t>
            </a:r>
            <a:endParaRPr sz="2400"/>
          </a:p>
          <a:p>
            <a:pPr marL="457200" lvl="0" indent="-381000" algn="l" rtl="0">
              <a:spcBef>
                <a:spcPts val="0"/>
              </a:spcBef>
              <a:spcAft>
                <a:spcPts val="0"/>
              </a:spcAft>
              <a:buSzPts val="2400"/>
              <a:buChar char="-"/>
            </a:pPr>
            <a:r>
              <a:rPr lang="en-GB" sz="2400"/>
              <a:t>Social media has been critical in Green Meadows Beef’s business plan - allows the family to share their farming and food philosophy with customers</a:t>
            </a:r>
            <a:endParaRPr sz="240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Shape 1842"/>
        <p:cNvGrpSpPr/>
        <p:nvPr/>
      </p:nvGrpSpPr>
      <p:grpSpPr>
        <a:xfrm>
          <a:off x="0" y="0"/>
          <a:ext cx="0" cy="0"/>
          <a:chOff x="0" y="0"/>
          <a:chExt cx="0" cy="0"/>
        </a:xfrm>
      </p:grpSpPr>
      <p:sp>
        <p:nvSpPr>
          <p:cNvPr id="1843" name="Google Shape;1843;p27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Green Meadows Beef Clip</a:t>
            </a:r>
            <a:endParaRPr b="1"/>
          </a:p>
        </p:txBody>
      </p:sp>
      <p:sp>
        <p:nvSpPr>
          <p:cNvPr id="1844" name="Google Shape;1844;p2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845" name="Google Shape;1845;p272" descr="A vertically integrated family business growing and marketing beef online" title="Green Meadows Beef">
            <a:hlinkClick r:id="rId3"/>
          </p:cNvPr>
          <p:cNvPicPr preferRelativeResize="0"/>
          <p:nvPr/>
        </p:nvPicPr>
        <p:blipFill>
          <a:blip r:embed="rId4">
            <a:alphaModFix/>
          </a:blip>
          <a:stretch>
            <a:fillRect/>
          </a:stretch>
        </p:blipFill>
        <p:spPr>
          <a:xfrm>
            <a:off x="1688125" y="1265325"/>
            <a:ext cx="4572000" cy="3429000"/>
          </a:xfrm>
          <a:prstGeom prst="rect">
            <a:avLst/>
          </a:prstGeom>
          <a:noFill/>
          <a:ln>
            <a:noFill/>
          </a:ln>
        </p:spPr>
      </p:pic>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Shape 1849"/>
        <p:cNvGrpSpPr/>
        <p:nvPr/>
      </p:nvGrpSpPr>
      <p:grpSpPr>
        <a:xfrm>
          <a:off x="0" y="0"/>
          <a:ext cx="0" cy="0"/>
          <a:chOff x="0" y="0"/>
          <a:chExt cx="0" cy="0"/>
        </a:xfrm>
      </p:grpSpPr>
      <p:sp>
        <p:nvSpPr>
          <p:cNvPr id="1850" name="Google Shape;1850;p27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Green Meadows Beef Photos</a:t>
            </a:r>
            <a:endParaRPr b="1"/>
          </a:p>
        </p:txBody>
      </p:sp>
      <p:sp>
        <p:nvSpPr>
          <p:cNvPr id="1851" name="Google Shape;1851;p273"/>
          <p:cNvSpPr txBox="1">
            <a:spLocks noGrp="1"/>
          </p:cNvSpPr>
          <p:nvPr>
            <p:ph type="body" idx="1"/>
          </p:nvPr>
        </p:nvSpPr>
        <p:spPr>
          <a:xfrm>
            <a:off x="311700" y="1017725"/>
            <a:ext cx="8520600" cy="399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852" name="Google Shape;1852;p273"/>
          <p:cNvPicPr preferRelativeResize="0"/>
          <p:nvPr/>
        </p:nvPicPr>
        <p:blipFill>
          <a:blip r:embed="rId3">
            <a:alphaModFix/>
          </a:blip>
          <a:stretch>
            <a:fillRect/>
          </a:stretch>
        </p:blipFill>
        <p:spPr>
          <a:xfrm>
            <a:off x="3524250" y="1843088"/>
            <a:ext cx="2095500" cy="1457325"/>
          </a:xfrm>
          <a:prstGeom prst="rect">
            <a:avLst/>
          </a:prstGeom>
          <a:noFill/>
          <a:ln>
            <a:noFill/>
          </a:ln>
        </p:spPr>
      </p:pic>
      <p:pic>
        <p:nvPicPr>
          <p:cNvPr id="1853" name="Google Shape;1853;p273"/>
          <p:cNvPicPr preferRelativeResize="0"/>
          <p:nvPr/>
        </p:nvPicPr>
        <p:blipFill>
          <a:blip r:embed="rId4">
            <a:alphaModFix/>
          </a:blip>
          <a:stretch>
            <a:fillRect/>
          </a:stretch>
        </p:blipFill>
        <p:spPr>
          <a:xfrm>
            <a:off x="378125" y="1086050"/>
            <a:ext cx="3028725" cy="2861725"/>
          </a:xfrm>
          <a:prstGeom prst="rect">
            <a:avLst/>
          </a:prstGeom>
          <a:noFill/>
          <a:ln>
            <a:noFill/>
          </a:ln>
        </p:spPr>
      </p:pic>
      <p:pic>
        <p:nvPicPr>
          <p:cNvPr id="1854" name="Google Shape;1854;p273"/>
          <p:cNvPicPr preferRelativeResize="0"/>
          <p:nvPr/>
        </p:nvPicPr>
        <p:blipFill>
          <a:blip r:embed="rId5">
            <a:alphaModFix/>
          </a:blip>
          <a:stretch>
            <a:fillRect/>
          </a:stretch>
        </p:blipFill>
        <p:spPr>
          <a:xfrm>
            <a:off x="5803575" y="1017725"/>
            <a:ext cx="3028725" cy="2104425"/>
          </a:xfrm>
          <a:prstGeom prst="rect">
            <a:avLst/>
          </a:prstGeom>
          <a:noFill/>
          <a:ln>
            <a:noFill/>
          </a:ln>
        </p:spPr>
      </p:pic>
      <p:pic>
        <p:nvPicPr>
          <p:cNvPr id="1855" name="Google Shape;1855;p273"/>
          <p:cNvPicPr preferRelativeResize="0"/>
          <p:nvPr/>
        </p:nvPicPr>
        <p:blipFill>
          <a:blip r:embed="rId6">
            <a:alphaModFix/>
          </a:blip>
          <a:stretch>
            <a:fillRect/>
          </a:stretch>
        </p:blipFill>
        <p:spPr>
          <a:xfrm>
            <a:off x="6318950" y="3049350"/>
            <a:ext cx="2513350" cy="1913850"/>
          </a:xfrm>
          <a:prstGeom prst="rect">
            <a:avLst/>
          </a:prstGeom>
          <a:noFill/>
          <a:ln>
            <a:noFill/>
          </a:ln>
        </p:spPr>
      </p:pic>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1859"/>
        <p:cNvGrpSpPr/>
        <p:nvPr/>
      </p:nvGrpSpPr>
      <p:grpSpPr>
        <a:xfrm>
          <a:off x="0" y="0"/>
          <a:ext cx="0" cy="0"/>
          <a:chOff x="0" y="0"/>
          <a:chExt cx="0" cy="0"/>
        </a:xfrm>
      </p:grpSpPr>
      <p:sp>
        <p:nvSpPr>
          <p:cNvPr id="1860" name="Google Shape;1860;p27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Agrodome - Rotorua</a:t>
            </a:r>
            <a:endParaRPr b="1"/>
          </a:p>
        </p:txBody>
      </p:sp>
      <p:sp>
        <p:nvSpPr>
          <p:cNvPr id="1861" name="Google Shape;1861;p274"/>
          <p:cNvSpPr txBox="1">
            <a:spLocks noGrp="1"/>
          </p:cNvSpPr>
          <p:nvPr>
            <p:ph type="body" idx="1"/>
          </p:nvPr>
        </p:nvSpPr>
        <p:spPr>
          <a:xfrm>
            <a:off x="311700" y="1152475"/>
            <a:ext cx="8520600" cy="3839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Sited just north of Rotorua</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Farm covers 350 acres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Agritourism venture runs farm tours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Tourists get to hand feed animals and watch shows involving sheep dogs and sheep shearing</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The farm theme park, majority-owned by</a:t>
            </a:r>
            <a:r>
              <a:rPr lang="en-GB" sz="2400">
                <a:solidFill>
                  <a:srgbClr val="000000"/>
                </a:solidFill>
                <a:uFill>
                  <a:noFill/>
                </a:uFill>
                <a:hlinkClick r:id="rId3"/>
              </a:rPr>
              <a:t> Christchurch</a:t>
            </a:r>
            <a:r>
              <a:rPr lang="en-GB" sz="2400">
                <a:solidFill>
                  <a:srgbClr val="000000"/>
                </a:solidFill>
              </a:rPr>
              <a:t>-based Ngāi Tahu Tourism, was founded in 1971. </a:t>
            </a:r>
            <a:endParaRPr sz="2400">
              <a:solidFill>
                <a:srgbClr val="000000"/>
              </a:solidFill>
            </a:endParaRP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Shape 1865"/>
        <p:cNvGrpSpPr/>
        <p:nvPr/>
      </p:nvGrpSpPr>
      <p:grpSpPr>
        <a:xfrm>
          <a:off x="0" y="0"/>
          <a:ext cx="0" cy="0"/>
          <a:chOff x="0" y="0"/>
          <a:chExt cx="0" cy="0"/>
        </a:xfrm>
      </p:grpSpPr>
      <p:sp>
        <p:nvSpPr>
          <p:cNvPr id="1866" name="Google Shape;1866;p27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Agrodome Clip</a:t>
            </a:r>
            <a:endParaRPr b="1"/>
          </a:p>
        </p:txBody>
      </p:sp>
      <p:sp>
        <p:nvSpPr>
          <p:cNvPr id="1867" name="Google Shape;1867;p27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868" name="Google Shape;1868;p275" descr="A long-running agricultural tourist attraction" title="Agrodome Tourist Attraction">
            <a:hlinkClick r:id="rId3"/>
          </p:cNvPr>
          <p:cNvPicPr preferRelativeResize="0"/>
          <p:nvPr/>
        </p:nvPicPr>
        <p:blipFill>
          <a:blip r:embed="rId4">
            <a:alphaModFix/>
          </a:blip>
          <a:stretch>
            <a:fillRect/>
          </a:stretch>
        </p:blipFill>
        <p:spPr>
          <a:xfrm>
            <a:off x="1374975" y="1265325"/>
            <a:ext cx="4572000" cy="3429000"/>
          </a:xfrm>
          <a:prstGeom prst="rect">
            <a:avLst/>
          </a:prstGeom>
          <a:noFill/>
          <a:ln>
            <a:noFill/>
          </a:ln>
        </p:spPr>
      </p:pic>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Shape 1872"/>
        <p:cNvGrpSpPr/>
        <p:nvPr/>
      </p:nvGrpSpPr>
      <p:grpSpPr>
        <a:xfrm>
          <a:off x="0" y="0"/>
          <a:ext cx="0" cy="0"/>
          <a:chOff x="0" y="0"/>
          <a:chExt cx="0" cy="0"/>
        </a:xfrm>
      </p:grpSpPr>
      <p:sp>
        <p:nvSpPr>
          <p:cNvPr id="1873" name="Google Shape;1873;p27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Agrodome Photos</a:t>
            </a:r>
            <a:endParaRPr b="1"/>
          </a:p>
        </p:txBody>
      </p:sp>
      <p:sp>
        <p:nvSpPr>
          <p:cNvPr id="1874" name="Google Shape;1874;p276"/>
          <p:cNvSpPr txBox="1">
            <a:spLocks noGrp="1"/>
          </p:cNvSpPr>
          <p:nvPr>
            <p:ph type="body" idx="1"/>
          </p:nvPr>
        </p:nvSpPr>
        <p:spPr>
          <a:xfrm>
            <a:off x="311700" y="1017725"/>
            <a:ext cx="8520600" cy="3983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875" name="Google Shape;1875;p276"/>
          <p:cNvPicPr preferRelativeResize="0"/>
          <p:nvPr/>
        </p:nvPicPr>
        <p:blipFill>
          <a:blip r:embed="rId3">
            <a:alphaModFix/>
          </a:blip>
          <a:stretch>
            <a:fillRect/>
          </a:stretch>
        </p:blipFill>
        <p:spPr>
          <a:xfrm>
            <a:off x="311700" y="1152475"/>
            <a:ext cx="4139050" cy="3098975"/>
          </a:xfrm>
          <a:prstGeom prst="rect">
            <a:avLst/>
          </a:prstGeom>
          <a:noFill/>
          <a:ln>
            <a:noFill/>
          </a:ln>
        </p:spPr>
      </p:pic>
      <p:pic>
        <p:nvPicPr>
          <p:cNvPr id="1876" name="Google Shape;1876;p276"/>
          <p:cNvPicPr preferRelativeResize="0"/>
          <p:nvPr/>
        </p:nvPicPr>
        <p:blipFill>
          <a:blip r:embed="rId4">
            <a:alphaModFix/>
          </a:blip>
          <a:stretch>
            <a:fillRect/>
          </a:stretch>
        </p:blipFill>
        <p:spPr>
          <a:xfrm>
            <a:off x="4612075" y="1152475"/>
            <a:ext cx="4220225" cy="3416400"/>
          </a:xfrm>
          <a:prstGeom prst="rect">
            <a:avLst/>
          </a:prstGeom>
          <a:noFill/>
          <a:ln>
            <a:noFill/>
          </a:ln>
        </p:spPr>
      </p:pic>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Shape 1880"/>
        <p:cNvGrpSpPr/>
        <p:nvPr/>
      </p:nvGrpSpPr>
      <p:grpSpPr>
        <a:xfrm>
          <a:off x="0" y="0"/>
          <a:ext cx="0" cy="0"/>
          <a:chOff x="0" y="0"/>
          <a:chExt cx="0" cy="0"/>
        </a:xfrm>
      </p:grpSpPr>
      <p:sp>
        <p:nvSpPr>
          <p:cNvPr id="1881" name="Google Shape;1881;p277"/>
          <p:cNvSpPr txBox="1">
            <a:spLocks noGrp="1"/>
          </p:cNvSpPr>
          <p:nvPr>
            <p:ph type="title"/>
          </p:nvPr>
        </p:nvSpPr>
        <p:spPr>
          <a:xfrm>
            <a:off x="311700" y="2172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Huka Prawn Park</a:t>
            </a:r>
            <a:endParaRPr b="1"/>
          </a:p>
        </p:txBody>
      </p:sp>
      <p:sp>
        <p:nvSpPr>
          <p:cNvPr id="1882" name="Google Shape;1882;p277"/>
          <p:cNvSpPr txBox="1">
            <a:spLocks noGrp="1"/>
          </p:cNvSpPr>
          <p:nvPr>
            <p:ph type="body" idx="1"/>
          </p:nvPr>
        </p:nvSpPr>
        <p:spPr>
          <a:xfrm>
            <a:off x="311700" y="739625"/>
            <a:ext cx="8520600" cy="4213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New Zealand’s only prawn farm</a:t>
            </a:r>
            <a:endParaRPr sz="2400"/>
          </a:p>
          <a:p>
            <a:pPr marL="457200" lvl="0" indent="-381000" algn="l" rtl="0">
              <a:spcBef>
                <a:spcPts val="0"/>
              </a:spcBef>
              <a:spcAft>
                <a:spcPts val="0"/>
              </a:spcAft>
              <a:buSzPts val="2400"/>
              <a:buChar char="-"/>
            </a:pPr>
            <a:r>
              <a:rPr lang="en-GB" sz="2400"/>
              <a:t>Located north of Taupo near Huka Falls</a:t>
            </a:r>
            <a:endParaRPr sz="2400"/>
          </a:p>
          <a:p>
            <a:pPr marL="457200" lvl="0" indent="-381000" algn="l" rtl="0">
              <a:spcBef>
                <a:spcPts val="0"/>
              </a:spcBef>
              <a:spcAft>
                <a:spcPts val="0"/>
              </a:spcAft>
              <a:buSzPts val="2400"/>
              <a:buChar char="-"/>
            </a:pPr>
            <a:r>
              <a:rPr lang="en-GB" sz="2400"/>
              <a:t>Farm the Giant Malaysian Prawn species; selected for its fast growth rates and resistance to disease</a:t>
            </a:r>
            <a:endParaRPr sz="2400"/>
          </a:p>
          <a:p>
            <a:pPr marL="457200" lvl="0" indent="-381000" algn="l" rtl="0">
              <a:spcBef>
                <a:spcPts val="0"/>
              </a:spcBef>
              <a:spcAft>
                <a:spcPts val="0"/>
              </a:spcAft>
              <a:buSzPts val="2400"/>
              <a:buChar char="-"/>
            </a:pPr>
            <a:r>
              <a:rPr lang="en-GB" sz="2400"/>
              <a:t>Park has 11 prawn production ponds and four dedicated prawn fishing ponds that remain between 27C and 31C</a:t>
            </a:r>
            <a:endParaRPr sz="2400"/>
          </a:p>
          <a:p>
            <a:pPr marL="457200" lvl="0" indent="-381000" algn="l" rtl="0">
              <a:spcBef>
                <a:spcPts val="0"/>
              </a:spcBef>
              <a:spcAft>
                <a:spcPts val="0"/>
              </a:spcAft>
              <a:buSzPts val="2400"/>
              <a:buChar char="-"/>
            </a:pPr>
            <a:r>
              <a:rPr lang="en-GB" sz="2400"/>
              <a:t>Supplies a sustainable and eco-friendly 7.8 metric tons per year of prawn</a:t>
            </a:r>
            <a:endParaRPr sz="2400"/>
          </a:p>
          <a:p>
            <a:pPr marL="457200" lvl="0" indent="-381000" algn="l" rtl="0">
              <a:spcBef>
                <a:spcPts val="0"/>
              </a:spcBef>
              <a:spcAft>
                <a:spcPts val="0"/>
              </a:spcAft>
              <a:buSzPts val="2400"/>
              <a:buChar char="-"/>
            </a:pPr>
            <a:r>
              <a:rPr lang="en-GB" sz="2400"/>
              <a:t>Agritourism venture</a:t>
            </a:r>
            <a:endParaRPr sz="2400"/>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Shape 1886"/>
        <p:cNvGrpSpPr/>
        <p:nvPr/>
      </p:nvGrpSpPr>
      <p:grpSpPr>
        <a:xfrm>
          <a:off x="0" y="0"/>
          <a:ext cx="0" cy="0"/>
          <a:chOff x="0" y="0"/>
          <a:chExt cx="0" cy="0"/>
        </a:xfrm>
      </p:grpSpPr>
      <p:sp>
        <p:nvSpPr>
          <p:cNvPr id="1887" name="Google Shape;1887;p27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Huka Prawn Park Clip</a:t>
            </a:r>
            <a:endParaRPr b="1"/>
          </a:p>
        </p:txBody>
      </p:sp>
      <p:sp>
        <p:nvSpPr>
          <p:cNvPr id="1888" name="Google Shape;1888;p27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889" name="Google Shape;1889;p278" descr="A prawn farm and tourist attraction near Taupo" title="Huka Prawn Park">
            <a:hlinkClick r:id="rId3"/>
          </p:cNvPr>
          <p:cNvPicPr preferRelativeResize="0"/>
          <p:nvPr/>
        </p:nvPicPr>
        <p:blipFill>
          <a:blip r:embed="rId4">
            <a:alphaModFix/>
          </a:blip>
          <a:stretch>
            <a:fillRect/>
          </a:stretch>
        </p:blipFill>
        <p:spPr>
          <a:xfrm>
            <a:off x="1318050" y="1208375"/>
            <a:ext cx="4572000" cy="3429000"/>
          </a:xfrm>
          <a:prstGeom prst="rect">
            <a:avLst/>
          </a:prstGeom>
          <a:noFill/>
          <a:ln>
            <a:noFill/>
          </a:ln>
        </p:spPr>
      </p:pic>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Shape 1893"/>
        <p:cNvGrpSpPr/>
        <p:nvPr/>
      </p:nvGrpSpPr>
      <p:grpSpPr>
        <a:xfrm>
          <a:off x="0" y="0"/>
          <a:ext cx="0" cy="0"/>
          <a:chOff x="0" y="0"/>
          <a:chExt cx="0" cy="0"/>
        </a:xfrm>
      </p:grpSpPr>
      <p:sp>
        <p:nvSpPr>
          <p:cNvPr id="1894" name="Google Shape;1894;p279"/>
          <p:cNvSpPr txBox="1">
            <a:spLocks noGrp="1"/>
          </p:cNvSpPr>
          <p:nvPr>
            <p:ph type="title"/>
          </p:nvPr>
        </p:nvSpPr>
        <p:spPr>
          <a:xfrm>
            <a:off x="311700" y="1793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Huka Prawn Park</a:t>
            </a:r>
            <a:endParaRPr b="1"/>
          </a:p>
        </p:txBody>
      </p:sp>
      <p:sp>
        <p:nvSpPr>
          <p:cNvPr id="1895" name="Google Shape;1895;p279"/>
          <p:cNvSpPr txBox="1">
            <a:spLocks noGrp="1"/>
          </p:cNvSpPr>
          <p:nvPr>
            <p:ph type="body" idx="1"/>
          </p:nvPr>
        </p:nvSpPr>
        <p:spPr>
          <a:xfrm>
            <a:off x="311700" y="752000"/>
            <a:ext cx="8520600" cy="43008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896" name="Google Shape;1896;p279"/>
          <p:cNvPicPr preferRelativeResize="0"/>
          <p:nvPr/>
        </p:nvPicPr>
        <p:blipFill>
          <a:blip r:embed="rId3">
            <a:alphaModFix/>
          </a:blip>
          <a:stretch>
            <a:fillRect/>
          </a:stretch>
        </p:blipFill>
        <p:spPr>
          <a:xfrm>
            <a:off x="311700" y="752000"/>
            <a:ext cx="3560150" cy="2918675"/>
          </a:xfrm>
          <a:prstGeom prst="rect">
            <a:avLst/>
          </a:prstGeom>
          <a:noFill/>
          <a:ln>
            <a:noFill/>
          </a:ln>
        </p:spPr>
      </p:pic>
      <p:pic>
        <p:nvPicPr>
          <p:cNvPr id="1897" name="Google Shape;1897;p279"/>
          <p:cNvPicPr preferRelativeResize="0"/>
          <p:nvPr/>
        </p:nvPicPr>
        <p:blipFill>
          <a:blip r:embed="rId4">
            <a:alphaModFix/>
          </a:blip>
          <a:stretch>
            <a:fillRect/>
          </a:stretch>
        </p:blipFill>
        <p:spPr>
          <a:xfrm>
            <a:off x="5428200" y="1152475"/>
            <a:ext cx="3404100" cy="3416400"/>
          </a:xfrm>
          <a:prstGeom prst="rect">
            <a:avLst/>
          </a:prstGeom>
          <a:noFill/>
          <a:ln>
            <a:noFill/>
          </a:ln>
        </p:spPr>
      </p:pic>
      <p:pic>
        <p:nvPicPr>
          <p:cNvPr id="1898" name="Google Shape;1898;p279"/>
          <p:cNvPicPr preferRelativeResize="0"/>
          <p:nvPr/>
        </p:nvPicPr>
        <p:blipFill>
          <a:blip r:embed="rId5">
            <a:alphaModFix/>
          </a:blip>
          <a:stretch>
            <a:fillRect/>
          </a:stretch>
        </p:blipFill>
        <p:spPr>
          <a:xfrm>
            <a:off x="3083413" y="3100900"/>
            <a:ext cx="2466975" cy="1847850"/>
          </a:xfrm>
          <a:prstGeom prst="rect">
            <a:avLst/>
          </a:prstGeom>
          <a:noFill/>
          <a:ln>
            <a:noFill/>
          </a:ln>
        </p:spPr>
      </p:pic>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Shape 1902"/>
        <p:cNvGrpSpPr/>
        <p:nvPr/>
      </p:nvGrpSpPr>
      <p:grpSpPr>
        <a:xfrm>
          <a:off x="0" y="0"/>
          <a:ext cx="0" cy="0"/>
          <a:chOff x="0" y="0"/>
          <a:chExt cx="0" cy="0"/>
        </a:xfrm>
      </p:grpSpPr>
      <p:sp>
        <p:nvSpPr>
          <p:cNvPr id="1903" name="Google Shape;1903;p28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Garlico</a:t>
            </a:r>
            <a:endParaRPr b="1"/>
          </a:p>
        </p:txBody>
      </p:sp>
      <p:sp>
        <p:nvSpPr>
          <p:cNvPr id="1904" name="Google Shape;1904;p28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Based in Marlborough, growing up to 60ha of garlic, shallots and onions for seed every year on leased land around Blenheim</a:t>
            </a:r>
            <a:endParaRPr sz="2400"/>
          </a:p>
          <a:p>
            <a:pPr marL="457200" lvl="0" indent="-381000" algn="l" rtl="0">
              <a:spcBef>
                <a:spcPts val="0"/>
              </a:spcBef>
              <a:spcAft>
                <a:spcPts val="0"/>
              </a:spcAft>
              <a:buSzPts val="2400"/>
              <a:buChar char="-"/>
            </a:pPr>
            <a:r>
              <a:rPr lang="en-GB" sz="2400"/>
              <a:t>Garlic and shallots for domestic sale and onion seed grown under contract for export</a:t>
            </a:r>
            <a:endParaRPr sz="2400"/>
          </a:p>
          <a:p>
            <a:pPr marL="457200" lvl="0" indent="0" algn="l" rtl="0">
              <a:spcBef>
                <a:spcPts val="1600"/>
              </a:spcBef>
              <a:spcAft>
                <a:spcPts val="1600"/>
              </a:spcAft>
              <a:buNone/>
            </a:pPr>
            <a:endParaRPr sz="2400"/>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Shape 1908"/>
        <p:cNvGrpSpPr/>
        <p:nvPr/>
      </p:nvGrpSpPr>
      <p:grpSpPr>
        <a:xfrm>
          <a:off x="0" y="0"/>
          <a:ext cx="0" cy="0"/>
          <a:chOff x="0" y="0"/>
          <a:chExt cx="0" cy="0"/>
        </a:xfrm>
      </p:grpSpPr>
      <p:sp>
        <p:nvSpPr>
          <p:cNvPr id="1909" name="Google Shape;1909;p28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Garlico Clip</a:t>
            </a:r>
            <a:endParaRPr b="1"/>
          </a:p>
        </p:txBody>
      </p:sp>
      <p:sp>
        <p:nvSpPr>
          <p:cNvPr id="1910" name="Google Shape;1910;p28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911" name="Google Shape;1911;p281" descr="Onions, shallots and garlic production on leased land around Blenheim" title="Garlico">
            <a:hlinkClick r:id="rId3"/>
          </p:cNvPr>
          <p:cNvPicPr preferRelativeResize="0"/>
          <p:nvPr/>
        </p:nvPicPr>
        <p:blipFill>
          <a:blip r:embed="rId4">
            <a:alphaModFix/>
          </a:blip>
          <a:stretch>
            <a:fillRect/>
          </a:stretch>
        </p:blipFill>
        <p:spPr>
          <a:xfrm>
            <a:off x="1346525" y="1227375"/>
            <a:ext cx="4572000" cy="3429000"/>
          </a:xfrm>
          <a:prstGeom prst="rect">
            <a:avLst/>
          </a:prstGeom>
          <a:noFill/>
          <a:ln>
            <a:noFill/>
          </a:ln>
        </p:spPr>
      </p:pic>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Shape 1915"/>
        <p:cNvGrpSpPr/>
        <p:nvPr/>
      </p:nvGrpSpPr>
      <p:grpSpPr>
        <a:xfrm>
          <a:off x="0" y="0"/>
          <a:ext cx="0" cy="0"/>
          <a:chOff x="0" y="0"/>
          <a:chExt cx="0" cy="0"/>
        </a:xfrm>
      </p:grpSpPr>
      <p:sp>
        <p:nvSpPr>
          <p:cNvPr id="1916" name="Google Shape;1916;p28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Heartland Potato Chips</a:t>
            </a:r>
            <a:endParaRPr b="1"/>
          </a:p>
        </p:txBody>
      </p:sp>
      <p:sp>
        <p:nvSpPr>
          <p:cNvPr id="1917" name="Google Shape;1917;p28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A South Island potato farmer is producing his own potato chips, in his own factory, from his own potatoes</a:t>
            </a:r>
            <a:endParaRPr sz="2400"/>
          </a:p>
          <a:p>
            <a:pPr marL="457200" lvl="0" indent="-381000" algn="l" rtl="0">
              <a:spcBef>
                <a:spcPts val="0"/>
              </a:spcBef>
              <a:spcAft>
                <a:spcPts val="0"/>
              </a:spcAft>
              <a:buSzPts val="2400"/>
              <a:buChar char="-"/>
            </a:pPr>
            <a:r>
              <a:rPr lang="en-GB" sz="2400"/>
              <a:t>Business was formed when Bluebird decided to close down its Washdyke factory near Timaru in 2009</a:t>
            </a:r>
            <a:endParaRPr sz="2400"/>
          </a:p>
          <a:p>
            <a:pPr marL="457200" lvl="0" indent="-381000" algn="l" rtl="0">
              <a:spcBef>
                <a:spcPts val="0"/>
              </a:spcBef>
              <a:spcAft>
                <a:spcPts val="0"/>
              </a:spcAft>
              <a:buSzPts val="2400"/>
              <a:buChar char="-"/>
            </a:pPr>
            <a:r>
              <a:rPr lang="en-GB" sz="2400"/>
              <a:t>One of the challenges they faced was to create a point of difference</a:t>
            </a:r>
            <a:endParaRPr sz="2400"/>
          </a:p>
          <a:p>
            <a:pPr marL="457200" lvl="0" indent="-381000" algn="l" rtl="0">
              <a:spcBef>
                <a:spcPts val="0"/>
              </a:spcBef>
              <a:spcAft>
                <a:spcPts val="0"/>
              </a:spcAft>
              <a:buSzPts val="2400"/>
              <a:buChar char="-"/>
            </a:pPr>
            <a:r>
              <a:rPr lang="en-GB" sz="2400"/>
              <a:t>Chips are 100 % local, gluten free, and do not contain any palm oil</a:t>
            </a:r>
            <a:endParaRPr sz="2400"/>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Shape 1921"/>
        <p:cNvGrpSpPr/>
        <p:nvPr/>
      </p:nvGrpSpPr>
      <p:grpSpPr>
        <a:xfrm>
          <a:off x="0" y="0"/>
          <a:ext cx="0" cy="0"/>
          <a:chOff x="0" y="0"/>
          <a:chExt cx="0" cy="0"/>
        </a:xfrm>
      </p:grpSpPr>
      <p:sp>
        <p:nvSpPr>
          <p:cNvPr id="1922" name="Google Shape;1922;p28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Heartland Potato Chips Clip</a:t>
            </a:r>
            <a:endParaRPr b="1"/>
          </a:p>
        </p:txBody>
      </p:sp>
      <p:sp>
        <p:nvSpPr>
          <p:cNvPr id="1923" name="Google Shape;1923;p28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924" name="Google Shape;1924;p283" descr="A South Island potato grower is producing his own chips in his own factory" title="Heartland Potato Chips">
            <a:hlinkClick r:id="rId3"/>
          </p:cNvPr>
          <p:cNvPicPr preferRelativeResize="0"/>
          <p:nvPr/>
        </p:nvPicPr>
        <p:blipFill>
          <a:blip r:embed="rId4">
            <a:alphaModFix/>
          </a:blip>
          <a:stretch>
            <a:fillRect/>
          </a:stretch>
        </p:blipFill>
        <p:spPr>
          <a:xfrm>
            <a:off x="1688125" y="1274800"/>
            <a:ext cx="4572000" cy="3429000"/>
          </a:xfrm>
          <a:prstGeom prst="rect">
            <a:avLst/>
          </a:prstGeom>
          <a:noFill/>
          <a:ln>
            <a:noFill/>
          </a:ln>
        </p:spPr>
      </p:pic>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Shape 1928"/>
        <p:cNvGrpSpPr/>
        <p:nvPr/>
      </p:nvGrpSpPr>
      <p:grpSpPr>
        <a:xfrm>
          <a:off x="0" y="0"/>
          <a:ext cx="0" cy="0"/>
          <a:chOff x="0" y="0"/>
          <a:chExt cx="0" cy="0"/>
        </a:xfrm>
      </p:grpSpPr>
      <p:sp>
        <p:nvSpPr>
          <p:cNvPr id="1929" name="Google Shape;1929;p28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Heartland Potato Chips</a:t>
            </a:r>
            <a:endParaRPr b="1"/>
          </a:p>
        </p:txBody>
      </p:sp>
      <p:sp>
        <p:nvSpPr>
          <p:cNvPr id="1930" name="Google Shape;1930;p284"/>
          <p:cNvSpPr txBox="1">
            <a:spLocks noGrp="1"/>
          </p:cNvSpPr>
          <p:nvPr>
            <p:ph type="body" idx="1"/>
          </p:nvPr>
        </p:nvSpPr>
        <p:spPr>
          <a:xfrm>
            <a:off x="311700" y="1017725"/>
            <a:ext cx="8520600" cy="399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931" name="Google Shape;1931;p284"/>
          <p:cNvPicPr preferRelativeResize="0"/>
          <p:nvPr/>
        </p:nvPicPr>
        <p:blipFill>
          <a:blip r:embed="rId3">
            <a:alphaModFix/>
          </a:blip>
          <a:stretch>
            <a:fillRect/>
          </a:stretch>
        </p:blipFill>
        <p:spPr>
          <a:xfrm>
            <a:off x="358000" y="1017725"/>
            <a:ext cx="3446211" cy="1582550"/>
          </a:xfrm>
          <a:prstGeom prst="rect">
            <a:avLst/>
          </a:prstGeom>
          <a:noFill/>
          <a:ln>
            <a:noFill/>
          </a:ln>
        </p:spPr>
      </p:pic>
      <p:pic>
        <p:nvPicPr>
          <p:cNvPr id="1932" name="Google Shape;1932;p284"/>
          <p:cNvPicPr preferRelativeResize="0"/>
          <p:nvPr/>
        </p:nvPicPr>
        <p:blipFill>
          <a:blip r:embed="rId4">
            <a:alphaModFix/>
          </a:blip>
          <a:stretch>
            <a:fillRect/>
          </a:stretch>
        </p:blipFill>
        <p:spPr>
          <a:xfrm>
            <a:off x="1309575" y="2600275"/>
            <a:ext cx="2002375" cy="2358850"/>
          </a:xfrm>
          <a:prstGeom prst="rect">
            <a:avLst/>
          </a:prstGeom>
          <a:noFill/>
          <a:ln>
            <a:noFill/>
          </a:ln>
        </p:spPr>
      </p:pic>
      <p:pic>
        <p:nvPicPr>
          <p:cNvPr id="1933" name="Google Shape;1933;p284"/>
          <p:cNvPicPr preferRelativeResize="0"/>
          <p:nvPr/>
        </p:nvPicPr>
        <p:blipFill>
          <a:blip r:embed="rId5">
            <a:alphaModFix/>
          </a:blip>
          <a:stretch>
            <a:fillRect/>
          </a:stretch>
        </p:blipFill>
        <p:spPr>
          <a:xfrm>
            <a:off x="4222975" y="1378150"/>
            <a:ext cx="4023700" cy="2835350"/>
          </a:xfrm>
          <a:prstGeom prst="rect">
            <a:avLst/>
          </a:prstGeom>
          <a:noFill/>
          <a:ln>
            <a:noFill/>
          </a:ln>
        </p:spPr>
      </p:pic>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Shape 1937"/>
        <p:cNvGrpSpPr/>
        <p:nvPr/>
      </p:nvGrpSpPr>
      <p:grpSpPr>
        <a:xfrm>
          <a:off x="0" y="0"/>
          <a:ext cx="0" cy="0"/>
          <a:chOff x="0" y="0"/>
          <a:chExt cx="0" cy="0"/>
        </a:xfrm>
      </p:grpSpPr>
      <p:sp>
        <p:nvSpPr>
          <p:cNvPr id="1938" name="Google Shape;1938;p285"/>
          <p:cNvSpPr txBox="1">
            <a:spLocks noGrp="1"/>
          </p:cNvSpPr>
          <p:nvPr>
            <p:ph type="title"/>
          </p:nvPr>
        </p:nvSpPr>
        <p:spPr>
          <a:xfrm>
            <a:off x="311700" y="1888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Puhoi Valley Cheese</a:t>
            </a:r>
            <a:endParaRPr b="1"/>
          </a:p>
        </p:txBody>
      </p:sp>
      <p:sp>
        <p:nvSpPr>
          <p:cNvPr id="1939" name="Google Shape;1939;p285"/>
          <p:cNvSpPr txBox="1">
            <a:spLocks noGrp="1"/>
          </p:cNvSpPr>
          <p:nvPr>
            <p:ph type="body" idx="1"/>
          </p:nvPr>
        </p:nvSpPr>
        <p:spPr>
          <a:xfrm>
            <a:off x="359150" y="761500"/>
            <a:ext cx="8520600" cy="4310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based in Puhoi - north of Auckland</a:t>
            </a:r>
            <a:endParaRPr sz="2400"/>
          </a:p>
          <a:p>
            <a:pPr marL="457200" lvl="0" indent="-381000" algn="l" rtl="0">
              <a:spcBef>
                <a:spcPts val="0"/>
              </a:spcBef>
              <a:spcAft>
                <a:spcPts val="0"/>
              </a:spcAft>
              <a:buSzPts val="2400"/>
              <a:buChar char="-"/>
            </a:pPr>
            <a:r>
              <a:rPr lang="en-GB" sz="2400"/>
              <a:t>In 1983 a small manufacturing plant was built to convert goats’ milk into ice cream powder and camembert</a:t>
            </a:r>
            <a:endParaRPr sz="2400"/>
          </a:p>
          <a:p>
            <a:pPr marL="457200" lvl="0" indent="-381000" algn="l" rtl="0">
              <a:spcBef>
                <a:spcPts val="0"/>
              </a:spcBef>
              <a:spcAft>
                <a:spcPts val="0"/>
              </a:spcAft>
              <a:buSzPts val="2400"/>
              <a:buChar char="-"/>
            </a:pPr>
            <a:r>
              <a:rPr lang="en-GB" sz="2400"/>
              <a:t>Diversified into cheeses made from cow’s milk</a:t>
            </a:r>
            <a:endParaRPr sz="2400"/>
          </a:p>
          <a:p>
            <a:pPr marL="457200" lvl="0" indent="-381000" algn="l" rtl="0">
              <a:spcBef>
                <a:spcPts val="0"/>
              </a:spcBef>
              <a:spcAft>
                <a:spcPts val="0"/>
              </a:spcAft>
              <a:buSzPts val="2400"/>
              <a:buChar char="-"/>
            </a:pPr>
            <a:r>
              <a:rPr lang="en-GB" sz="2400"/>
              <a:t>Cheeses now include camembert, brie, feta, blue and other European products such as ricotta, crème fraiche and mascarpone</a:t>
            </a:r>
            <a:endParaRPr sz="2400"/>
          </a:p>
          <a:p>
            <a:pPr marL="457200" lvl="0" indent="-381000" algn="l" rtl="0">
              <a:spcBef>
                <a:spcPts val="0"/>
              </a:spcBef>
              <a:spcAft>
                <a:spcPts val="0"/>
              </a:spcAft>
              <a:buSzPts val="2400"/>
              <a:buChar char="-"/>
            </a:pPr>
            <a:r>
              <a:rPr lang="en-GB" sz="2400"/>
              <a:t>Company employs more than 80 people some of whom are descendants of the original settlers to the Puhoi area</a:t>
            </a:r>
            <a:endParaRPr sz="2400"/>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Shape 1943"/>
        <p:cNvGrpSpPr/>
        <p:nvPr/>
      </p:nvGrpSpPr>
      <p:grpSpPr>
        <a:xfrm>
          <a:off x="0" y="0"/>
          <a:ext cx="0" cy="0"/>
          <a:chOff x="0" y="0"/>
          <a:chExt cx="0" cy="0"/>
        </a:xfrm>
      </p:grpSpPr>
      <p:sp>
        <p:nvSpPr>
          <p:cNvPr id="1944" name="Google Shape;1944;p28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Puhoi Valley Cheese Clip</a:t>
            </a:r>
            <a:endParaRPr b="1"/>
          </a:p>
        </p:txBody>
      </p:sp>
      <p:sp>
        <p:nvSpPr>
          <p:cNvPr id="1945" name="Google Shape;1945;p28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946" name="Google Shape;1946;p286" descr="Puhoi Valley Cheese is available in selected New World stores.&#10;&#10;Your local New World is 100% kiwi owned and operated, New World offers you a warm welcome and convenient supermarket shopping - all under one roof. So drop into New World and experience a world of freshness, choice and value!&#10;&#10;Find us online or follow us on Facebook for all our latest deals and promotions, plus heaps of great recipes!&#10;https://www.facebook.com/newworld&#10;http://www.newworld.co.nz/" title="Meet our Growers - Puhoi Valley Cheese - New World">
            <a:hlinkClick r:id="rId3"/>
          </p:cNvPr>
          <p:cNvPicPr preferRelativeResize="0"/>
          <p:nvPr/>
        </p:nvPicPr>
        <p:blipFill>
          <a:blip r:embed="rId4">
            <a:alphaModFix/>
          </a:blip>
          <a:stretch>
            <a:fillRect/>
          </a:stretch>
        </p:blipFill>
        <p:spPr>
          <a:xfrm>
            <a:off x="1830475" y="1255825"/>
            <a:ext cx="4572000" cy="3429000"/>
          </a:xfrm>
          <a:prstGeom prst="rect">
            <a:avLst/>
          </a:prstGeom>
          <a:noFill/>
          <a:ln>
            <a:noFill/>
          </a:ln>
        </p:spPr>
      </p:pic>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Shape 1950"/>
        <p:cNvGrpSpPr/>
        <p:nvPr/>
      </p:nvGrpSpPr>
      <p:grpSpPr>
        <a:xfrm>
          <a:off x="0" y="0"/>
          <a:ext cx="0" cy="0"/>
          <a:chOff x="0" y="0"/>
          <a:chExt cx="0" cy="0"/>
        </a:xfrm>
      </p:grpSpPr>
      <p:sp>
        <p:nvSpPr>
          <p:cNvPr id="1951" name="Google Shape;1951;p287"/>
          <p:cNvSpPr txBox="1">
            <a:spLocks noGrp="1"/>
          </p:cNvSpPr>
          <p:nvPr>
            <p:ph type="title"/>
          </p:nvPr>
        </p:nvSpPr>
        <p:spPr>
          <a:xfrm>
            <a:off x="311700" y="14135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Puhoi Valley Cheeses</a:t>
            </a:r>
            <a:endParaRPr b="1"/>
          </a:p>
        </p:txBody>
      </p:sp>
      <p:sp>
        <p:nvSpPr>
          <p:cNvPr id="1952" name="Google Shape;1952;p287"/>
          <p:cNvSpPr txBox="1">
            <a:spLocks noGrp="1"/>
          </p:cNvSpPr>
          <p:nvPr>
            <p:ph type="body" idx="1"/>
          </p:nvPr>
        </p:nvSpPr>
        <p:spPr>
          <a:xfrm>
            <a:off x="311700" y="714050"/>
            <a:ext cx="8520600" cy="38547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953" name="Google Shape;1953;p287"/>
          <p:cNvPicPr preferRelativeResize="0"/>
          <p:nvPr/>
        </p:nvPicPr>
        <p:blipFill>
          <a:blip r:embed="rId3">
            <a:alphaModFix/>
          </a:blip>
          <a:stretch>
            <a:fillRect/>
          </a:stretch>
        </p:blipFill>
        <p:spPr>
          <a:xfrm>
            <a:off x="311688" y="714038"/>
            <a:ext cx="2143125" cy="2143125"/>
          </a:xfrm>
          <a:prstGeom prst="rect">
            <a:avLst/>
          </a:prstGeom>
          <a:noFill/>
          <a:ln>
            <a:noFill/>
          </a:ln>
        </p:spPr>
      </p:pic>
      <p:pic>
        <p:nvPicPr>
          <p:cNvPr id="1954" name="Google Shape;1954;p287"/>
          <p:cNvPicPr preferRelativeResize="0"/>
          <p:nvPr/>
        </p:nvPicPr>
        <p:blipFill>
          <a:blip r:embed="rId4">
            <a:alphaModFix/>
          </a:blip>
          <a:stretch>
            <a:fillRect/>
          </a:stretch>
        </p:blipFill>
        <p:spPr>
          <a:xfrm>
            <a:off x="311700" y="2906498"/>
            <a:ext cx="2143125" cy="1888475"/>
          </a:xfrm>
          <a:prstGeom prst="rect">
            <a:avLst/>
          </a:prstGeom>
          <a:noFill/>
          <a:ln>
            <a:noFill/>
          </a:ln>
        </p:spPr>
      </p:pic>
      <p:pic>
        <p:nvPicPr>
          <p:cNvPr id="1955" name="Google Shape;1955;p287"/>
          <p:cNvPicPr preferRelativeResize="0"/>
          <p:nvPr/>
        </p:nvPicPr>
        <p:blipFill>
          <a:blip r:embed="rId5">
            <a:alphaModFix/>
          </a:blip>
          <a:stretch>
            <a:fillRect/>
          </a:stretch>
        </p:blipFill>
        <p:spPr>
          <a:xfrm>
            <a:off x="5661650" y="1244800"/>
            <a:ext cx="3170650" cy="2653900"/>
          </a:xfrm>
          <a:prstGeom prst="rect">
            <a:avLst/>
          </a:prstGeom>
          <a:noFill/>
          <a:ln>
            <a:noFill/>
          </a:ln>
        </p:spPr>
      </p:pic>
      <p:pic>
        <p:nvPicPr>
          <p:cNvPr id="1956" name="Google Shape;1956;p287"/>
          <p:cNvPicPr preferRelativeResize="0"/>
          <p:nvPr/>
        </p:nvPicPr>
        <p:blipFill>
          <a:blip r:embed="rId6">
            <a:alphaModFix/>
          </a:blip>
          <a:stretch>
            <a:fillRect/>
          </a:stretch>
        </p:blipFill>
        <p:spPr>
          <a:xfrm>
            <a:off x="2615500" y="714050"/>
            <a:ext cx="3046150" cy="3612725"/>
          </a:xfrm>
          <a:prstGeom prst="rect">
            <a:avLst/>
          </a:prstGeom>
          <a:noFill/>
          <a:ln>
            <a:noFill/>
          </a:ln>
        </p:spPr>
      </p:pic>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Shape 1960"/>
        <p:cNvGrpSpPr/>
        <p:nvPr/>
      </p:nvGrpSpPr>
      <p:grpSpPr>
        <a:xfrm>
          <a:off x="0" y="0"/>
          <a:ext cx="0" cy="0"/>
          <a:chOff x="0" y="0"/>
          <a:chExt cx="0" cy="0"/>
        </a:xfrm>
      </p:grpSpPr>
      <p:sp>
        <p:nvSpPr>
          <p:cNvPr id="1961" name="Google Shape;1961;p288"/>
          <p:cNvSpPr txBox="1">
            <a:spLocks noGrp="1"/>
          </p:cNvSpPr>
          <p:nvPr>
            <p:ph type="title"/>
          </p:nvPr>
        </p:nvSpPr>
        <p:spPr>
          <a:xfrm>
            <a:off x="311700" y="12237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Delta Kumara</a:t>
            </a:r>
            <a:endParaRPr b="1"/>
          </a:p>
        </p:txBody>
      </p:sp>
      <p:sp>
        <p:nvSpPr>
          <p:cNvPr id="1962" name="Google Shape;1962;p288"/>
          <p:cNvSpPr txBox="1">
            <a:spLocks noGrp="1"/>
          </p:cNvSpPr>
          <p:nvPr>
            <p:ph type="body" idx="1"/>
          </p:nvPr>
        </p:nvSpPr>
        <p:spPr>
          <a:xfrm>
            <a:off x="311700" y="695075"/>
            <a:ext cx="8520600" cy="4343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Business located in Dargaville (the kumara capital of NZ)</a:t>
            </a:r>
            <a:endParaRPr sz="2400"/>
          </a:p>
          <a:p>
            <a:pPr marL="457200" lvl="0" indent="-381000" algn="l" rtl="0">
              <a:spcBef>
                <a:spcPts val="0"/>
              </a:spcBef>
              <a:spcAft>
                <a:spcPts val="0"/>
              </a:spcAft>
              <a:buSzPts val="2400"/>
              <a:buChar char="-"/>
            </a:pPr>
            <a:r>
              <a:rPr lang="en-GB" sz="2400"/>
              <a:t>Delta Kumara is New Zealand’s largest kumara producer</a:t>
            </a:r>
            <a:endParaRPr sz="2400"/>
          </a:p>
          <a:p>
            <a:pPr marL="457200" lvl="0" indent="-381000" algn="l" rtl="0">
              <a:spcBef>
                <a:spcPts val="0"/>
              </a:spcBef>
              <a:spcAft>
                <a:spcPts val="0"/>
              </a:spcAft>
              <a:buSzPts val="2400"/>
              <a:buChar char="-"/>
            </a:pPr>
            <a:r>
              <a:rPr lang="en-GB" sz="2400"/>
              <a:t>Firm is made up of 22 kumara growers who supply the kumara</a:t>
            </a:r>
            <a:endParaRPr sz="2400"/>
          </a:p>
          <a:p>
            <a:pPr marL="457200" lvl="0" indent="-381000" algn="l" rtl="0">
              <a:spcBef>
                <a:spcPts val="0"/>
              </a:spcBef>
              <a:spcAft>
                <a:spcPts val="0"/>
              </a:spcAft>
              <a:buSzPts val="2400"/>
              <a:buChar char="-"/>
            </a:pPr>
            <a:r>
              <a:rPr lang="en-GB" sz="2400"/>
              <a:t>95% of Delta kumara is grown within 15 kilometres of the packhouse in Dargaville</a:t>
            </a:r>
            <a:endParaRPr sz="2400"/>
          </a:p>
          <a:p>
            <a:pPr marL="457200" lvl="0" indent="-381000" algn="l" rtl="0">
              <a:spcBef>
                <a:spcPts val="0"/>
              </a:spcBef>
              <a:spcAft>
                <a:spcPts val="0"/>
              </a:spcAft>
              <a:buSzPts val="2400"/>
              <a:buChar char="-"/>
            </a:pPr>
            <a:r>
              <a:rPr lang="en-GB" sz="2400"/>
              <a:t>Diet trends, like the Paleo diet (also known as the caveman diet), made kumara a fashionable food </a:t>
            </a:r>
            <a:endParaRPr sz="2400"/>
          </a:p>
          <a:p>
            <a:pPr marL="457200" lvl="0" indent="-381000" algn="l" rtl="0">
              <a:spcBef>
                <a:spcPts val="0"/>
              </a:spcBef>
              <a:spcAft>
                <a:spcPts val="0"/>
              </a:spcAft>
              <a:buSzPts val="2400"/>
              <a:buChar char="-"/>
            </a:pPr>
            <a:r>
              <a:rPr lang="en-GB" sz="2400"/>
              <a:t>Fresh kumara cannot be imported to NZ as it is a biosecurity risk</a:t>
            </a:r>
            <a:endParaRPr sz="2400"/>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Shape 1966"/>
        <p:cNvGrpSpPr/>
        <p:nvPr/>
      </p:nvGrpSpPr>
      <p:grpSpPr>
        <a:xfrm>
          <a:off x="0" y="0"/>
          <a:ext cx="0" cy="0"/>
          <a:chOff x="0" y="0"/>
          <a:chExt cx="0" cy="0"/>
        </a:xfrm>
      </p:grpSpPr>
      <p:sp>
        <p:nvSpPr>
          <p:cNvPr id="1967" name="Google Shape;1967;p28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Delta Kumara Clip</a:t>
            </a:r>
            <a:endParaRPr b="1"/>
          </a:p>
        </p:txBody>
      </p:sp>
      <p:sp>
        <p:nvSpPr>
          <p:cNvPr id="1968" name="Google Shape;1968;p28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1969" name="Google Shape;1969;p289" descr="Delta Kumera are available in selected New World stores.&#10;&#10;Your local New World is 100% kiwi owned and operated, New World offers you a warm welcome and convenient supermarket shopping - all under one roof. So drop into New World and experience a world of freshness, choice and value!&#10;&#10;Find us online or follow us on Facebook for all our latest deals and promotions, plus heaps of great recipes!&#10;https://www.facebook.com/newworld&#10;http://www.newworld.co.nz/" title="Meet our Growers - Delta Kumara - New World">
            <a:hlinkClick r:id="rId3"/>
          </p:cNvPr>
          <p:cNvPicPr preferRelativeResize="0"/>
          <p:nvPr/>
        </p:nvPicPr>
        <p:blipFill>
          <a:blip r:embed="rId4">
            <a:alphaModFix/>
          </a:blip>
          <a:stretch>
            <a:fillRect/>
          </a:stretch>
        </p:blipFill>
        <p:spPr>
          <a:xfrm>
            <a:off x="1517325" y="1227350"/>
            <a:ext cx="4572000" cy="3429000"/>
          </a:xfrm>
          <a:prstGeom prst="rect">
            <a:avLst/>
          </a:prstGeom>
          <a:noFill/>
          <a:ln>
            <a:noFill/>
          </a:ln>
        </p:spPr>
      </p:pic>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Shape 1973"/>
        <p:cNvGrpSpPr/>
        <p:nvPr/>
      </p:nvGrpSpPr>
      <p:grpSpPr>
        <a:xfrm>
          <a:off x="0" y="0"/>
          <a:ext cx="0" cy="0"/>
          <a:chOff x="0" y="0"/>
          <a:chExt cx="0" cy="0"/>
        </a:xfrm>
      </p:grpSpPr>
      <p:sp>
        <p:nvSpPr>
          <p:cNvPr id="1974" name="Google Shape;1974;p290"/>
          <p:cNvSpPr txBox="1">
            <a:spLocks noGrp="1"/>
          </p:cNvSpPr>
          <p:nvPr>
            <p:ph type="title"/>
          </p:nvPr>
        </p:nvSpPr>
        <p:spPr>
          <a:xfrm>
            <a:off x="235800" y="1888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Coastal Spring Lamb</a:t>
            </a:r>
            <a:endParaRPr b="1"/>
          </a:p>
        </p:txBody>
      </p:sp>
      <p:sp>
        <p:nvSpPr>
          <p:cNvPr id="1975" name="Google Shape;1975;p290"/>
          <p:cNvSpPr txBox="1">
            <a:spLocks noGrp="1"/>
          </p:cNvSpPr>
          <p:nvPr>
            <p:ph type="body" idx="1"/>
          </p:nvPr>
        </p:nvSpPr>
        <p:spPr>
          <a:xfrm>
            <a:off x="151850" y="761500"/>
            <a:ext cx="8680500" cy="4163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Firm has 12 farmer suppliers for the domestic market and eight suppliers for export</a:t>
            </a:r>
            <a:endParaRPr sz="2400"/>
          </a:p>
          <a:p>
            <a:pPr marL="457200" lvl="0" indent="-381000" algn="l" rtl="0">
              <a:spcBef>
                <a:spcPts val="0"/>
              </a:spcBef>
              <a:spcAft>
                <a:spcPts val="0"/>
              </a:spcAft>
              <a:buSzPts val="2400"/>
              <a:buChar char="-"/>
            </a:pPr>
            <a:r>
              <a:rPr lang="en-GB" sz="2400"/>
              <a:t>Gone from a single farming operation to a multi million dollar company</a:t>
            </a:r>
            <a:endParaRPr sz="2400"/>
          </a:p>
          <a:p>
            <a:pPr marL="457200" lvl="0" indent="-381000" algn="l" rtl="0">
              <a:spcBef>
                <a:spcPts val="0"/>
              </a:spcBef>
              <a:spcAft>
                <a:spcPts val="0"/>
              </a:spcAft>
              <a:buSzPts val="2400"/>
              <a:buChar char="-"/>
            </a:pPr>
            <a:r>
              <a:rPr lang="en-GB" sz="2400"/>
              <a:t>Farmers produce 30,000 lambs for the New Zealand Coastal Spring Lamb market  and an additional 60,000 lambs for export</a:t>
            </a:r>
            <a:endParaRPr sz="2400"/>
          </a:p>
          <a:p>
            <a:pPr marL="457200" lvl="0" indent="-381000" algn="l" rtl="0">
              <a:spcBef>
                <a:spcPts val="0"/>
              </a:spcBef>
              <a:spcAft>
                <a:spcPts val="0"/>
              </a:spcAft>
              <a:buSzPts val="2400"/>
              <a:buChar char="-"/>
            </a:pPr>
            <a:r>
              <a:rPr lang="en-GB" sz="2400"/>
              <a:t>Exports go to Vietnam, United Arab Emirates, Belgium, Singapore, Thailand, Hong Kong, Macau and China </a:t>
            </a:r>
            <a:endParaRPr sz="2400"/>
          </a:p>
          <a:p>
            <a:pPr marL="457200" lvl="0" indent="-381000" algn="l" rtl="0">
              <a:spcBef>
                <a:spcPts val="0"/>
              </a:spcBef>
              <a:spcAft>
                <a:spcPts val="0"/>
              </a:spcAft>
              <a:buSzPts val="2400"/>
              <a:buChar char="-"/>
            </a:pPr>
            <a:r>
              <a:rPr lang="en-GB" sz="2400"/>
              <a:t>Is available domestically at some supermarkets</a:t>
            </a:r>
            <a:endParaRPr sz="2400"/>
          </a:p>
          <a:p>
            <a:pPr marL="457200" lvl="0" indent="0" algn="l" rtl="0">
              <a:spcBef>
                <a:spcPts val="1600"/>
              </a:spcBef>
              <a:spcAft>
                <a:spcPts val="1600"/>
              </a:spcAft>
              <a:buNone/>
            </a:pPr>
            <a:endParaRPr sz="2400"/>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Shape 1979"/>
        <p:cNvGrpSpPr/>
        <p:nvPr/>
      </p:nvGrpSpPr>
      <p:grpSpPr>
        <a:xfrm>
          <a:off x="0" y="0"/>
          <a:ext cx="0" cy="0"/>
          <a:chOff x="0" y="0"/>
          <a:chExt cx="0" cy="0"/>
        </a:xfrm>
      </p:grpSpPr>
      <p:sp>
        <p:nvSpPr>
          <p:cNvPr id="1980" name="Google Shape;1980;p29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Coastal Spring Lamb Clip</a:t>
            </a:r>
            <a:endParaRPr b="1"/>
          </a:p>
        </p:txBody>
      </p:sp>
      <p:sp>
        <p:nvSpPr>
          <p:cNvPr id="1981" name="Google Shape;1981;p29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1982" name="Google Shape;1982;p291" descr="Coastal Spring Lamb story on Rural Delivery, 25th October 2014." title="Coastal Spring Lamb - Rural Delivery">
            <a:hlinkClick r:id="rId3"/>
          </p:cNvPr>
          <p:cNvPicPr preferRelativeResize="0"/>
          <p:nvPr/>
        </p:nvPicPr>
        <p:blipFill>
          <a:blip r:embed="rId4">
            <a:alphaModFix/>
          </a:blip>
          <a:stretch>
            <a:fillRect/>
          </a:stretch>
        </p:blipFill>
        <p:spPr>
          <a:xfrm>
            <a:off x="1773550" y="1312750"/>
            <a:ext cx="4572000" cy="3429000"/>
          </a:xfrm>
          <a:prstGeom prst="rect">
            <a:avLst/>
          </a:prstGeom>
          <a:noFill/>
          <a:ln>
            <a:noFill/>
          </a:ln>
        </p:spPr>
      </p:pic>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Shape 1986"/>
        <p:cNvGrpSpPr/>
        <p:nvPr/>
      </p:nvGrpSpPr>
      <p:grpSpPr>
        <a:xfrm>
          <a:off x="0" y="0"/>
          <a:ext cx="0" cy="0"/>
          <a:chOff x="0" y="0"/>
          <a:chExt cx="0" cy="0"/>
        </a:xfrm>
      </p:grpSpPr>
      <p:sp>
        <p:nvSpPr>
          <p:cNvPr id="1987" name="Google Shape;1987;p29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Coastal Spring Lamb Product</a:t>
            </a:r>
            <a:endParaRPr/>
          </a:p>
        </p:txBody>
      </p:sp>
      <p:sp>
        <p:nvSpPr>
          <p:cNvPr id="1988" name="Google Shape;1988;p292"/>
          <p:cNvSpPr txBox="1">
            <a:spLocks noGrp="1"/>
          </p:cNvSpPr>
          <p:nvPr>
            <p:ph type="body" idx="1"/>
          </p:nvPr>
        </p:nvSpPr>
        <p:spPr>
          <a:xfrm>
            <a:off x="311700" y="1017725"/>
            <a:ext cx="8520600" cy="399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1989" name="Google Shape;1989;p292"/>
          <p:cNvPicPr preferRelativeResize="0"/>
          <p:nvPr/>
        </p:nvPicPr>
        <p:blipFill>
          <a:blip r:embed="rId3">
            <a:alphaModFix/>
          </a:blip>
          <a:stretch>
            <a:fillRect/>
          </a:stretch>
        </p:blipFill>
        <p:spPr>
          <a:xfrm>
            <a:off x="311700" y="1152475"/>
            <a:ext cx="3920775" cy="2387250"/>
          </a:xfrm>
          <a:prstGeom prst="rect">
            <a:avLst/>
          </a:prstGeom>
          <a:noFill/>
          <a:ln>
            <a:noFill/>
          </a:ln>
        </p:spPr>
      </p:pic>
      <p:pic>
        <p:nvPicPr>
          <p:cNvPr id="1990" name="Google Shape;1990;p292"/>
          <p:cNvPicPr preferRelativeResize="0"/>
          <p:nvPr/>
        </p:nvPicPr>
        <p:blipFill>
          <a:blip r:embed="rId4">
            <a:alphaModFix/>
          </a:blip>
          <a:stretch>
            <a:fillRect/>
          </a:stretch>
        </p:blipFill>
        <p:spPr>
          <a:xfrm>
            <a:off x="4526650" y="1152475"/>
            <a:ext cx="4305650" cy="2387250"/>
          </a:xfrm>
          <a:prstGeom prst="rect">
            <a:avLst/>
          </a:prstGeom>
          <a:noFill/>
          <a:ln>
            <a:noFill/>
          </a:ln>
        </p:spPr>
      </p:pic>
      <p:pic>
        <p:nvPicPr>
          <p:cNvPr id="1991" name="Google Shape;1991;p292"/>
          <p:cNvPicPr preferRelativeResize="0"/>
          <p:nvPr/>
        </p:nvPicPr>
        <p:blipFill>
          <a:blip r:embed="rId5">
            <a:alphaModFix/>
          </a:blip>
          <a:stretch>
            <a:fillRect/>
          </a:stretch>
        </p:blipFill>
        <p:spPr>
          <a:xfrm>
            <a:off x="2183550" y="3776975"/>
            <a:ext cx="4133850" cy="1104900"/>
          </a:xfrm>
          <a:prstGeom prst="rect">
            <a:avLst/>
          </a:prstGeom>
          <a:noFill/>
          <a:ln>
            <a:noFill/>
          </a:ln>
        </p:spPr>
      </p:pic>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Shape 1995"/>
        <p:cNvGrpSpPr/>
        <p:nvPr/>
      </p:nvGrpSpPr>
      <p:grpSpPr>
        <a:xfrm>
          <a:off x="0" y="0"/>
          <a:ext cx="0" cy="0"/>
          <a:chOff x="0" y="0"/>
          <a:chExt cx="0" cy="0"/>
        </a:xfrm>
      </p:grpSpPr>
      <p:sp>
        <p:nvSpPr>
          <p:cNvPr id="1996" name="Google Shape;1996;p293"/>
          <p:cNvSpPr txBox="1">
            <a:spLocks noGrp="1"/>
          </p:cNvSpPr>
          <p:nvPr>
            <p:ph type="title"/>
          </p:nvPr>
        </p:nvSpPr>
        <p:spPr>
          <a:xfrm>
            <a:off x="311700" y="1603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Barnes Wild Bluff Oysters</a:t>
            </a:r>
            <a:endParaRPr b="1"/>
          </a:p>
        </p:txBody>
      </p:sp>
      <p:sp>
        <p:nvSpPr>
          <p:cNvPr id="1997" name="Google Shape;1997;p293"/>
          <p:cNvSpPr txBox="1">
            <a:spLocks noGrp="1"/>
          </p:cNvSpPr>
          <p:nvPr>
            <p:ph type="body" idx="1"/>
          </p:nvPr>
        </p:nvSpPr>
        <p:spPr>
          <a:xfrm>
            <a:off x="311700" y="733025"/>
            <a:ext cx="8751000" cy="4230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Founded in 1958</a:t>
            </a:r>
            <a:endParaRPr sz="2400"/>
          </a:p>
          <a:p>
            <a:pPr marL="457200" lvl="0" indent="-381000" algn="l" rtl="0">
              <a:spcBef>
                <a:spcPts val="0"/>
              </a:spcBef>
              <a:spcAft>
                <a:spcPts val="0"/>
              </a:spcAft>
              <a:buSzPts val="2400"/>
              <a:buChar char="-"/>
            </a:pPr>
            <a:r>
              <a:rPr lang="en-GB" sz="2400"/>
              <a:t>Purpose built factory supplies the country with top quality oysters seasonally </a:t>
            </a:r>
            <a:endParaRPr sz="2400"/>
          </a:p>
          <a:p>
            <a:pPr marL="457200" lvl="0" indent="-381000" algn="l" rtl="0">
              <a:spcBef>
                <a:spcPts val="0"/>
              </a:spcBef>
              <a:spcAft>
                <a:spcPts val="0"/>
              </a:spcAft>
              <a:buSzPts val="2400"/>
              <a:buChar char="-"/>
            </a:pPr>
            <a:r>
              <a:rPr lang="en-GB" sz="2400"/>
              <a:t>Licensed to export to Australia and China</a:t>
            </a:r>
            <a:endParaRPr sz="2400"/>
          </a:p>
          <a:p>
            <a:pPr marL="457200" lvl="0" indent="-381000" algn="l" rtl="0">
              <a:spcBef>
                <a:spcPts val="0"/>
              </a:spcBef>
              <a:spcAft>
                <a:spcPts val="0"/>
              </a:spcAft>
              <a:buSzPts val="2400"/>
              <a:buChar char="-"/>
            </a:pPr>
            <a:r>
              <a:rPr lang="en-GB" sz="2400"/>
              <a:t>60 percent of the total Bluff Oyster fishery quota is owned by Barnes</a:t>
            </a:r>
            <a:endParaRPr sz="2400"/>
          </a:p>
          <a:p>
            <a:pPr marL="457200" lvl="0" indent="-381000" algn="l" rtl="0">
              <a:spcBef>
                <a:spcPts val="0"/>
              </a:spcBef>
              <a:spcAft>
                <a:spcPts val="0"/>
              </a:spcAft>
              <a:buSzPts val="2400"/>
              <a:buChar char="-"/>
            </a:pPr>
            <a:r>
              <a:rPr lang="en-GB" sz="2400"/>
              <a:t>In NZ. these oysters are available                                         at  restaurants, supermarkets, delis                                   and takeaway stores</a:t>
            </a:r>
            <a:endParaRPr sz="2400"/>
          </a:p>
        </p:txBody>
      </p:sp>
      <p:pic>
        <p:nvPicPr>
          <p:cNvPr id="1998" name="Google Shape;1998;p293"/>
          <p:cNvPicPr preferRelativeResize="0"/>
          <p:nvPr/>
        </p:nvPicPr>
        <p:blipFill>
          <a:blip r:embed="rId3">
            <a:alphaModFix/>
          </a:blip>
          <a:stretch>
            <a:fillRect/>
          </a:stretch>
        </p:blipFill>
        <p:spPr>
          <a:xfrm>
            <a:off x="5988100" y="2989300"/>
            <a:ext cx="3006826" cy="1793575"/>
          </a:xfrm>
          <a:prstGeom prst="rect">
            <a:avLst/>
          </a:prstGeom>
          <a:noFill/>
          <a:ln>
            <a:noFill/>
          </a:ln>
        </p:spPr>
      </p:pic>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Shape 2002"/>
        <p:cNvGrpSpPr/>
        <p:nvPr/>
      </p:nvGrpSpPr>
      <p:grpSpPr>
        <a:xfrm>
          <a:off x="0" y="0"/>
          <a:ext cx="0" cy="0"/>
          <a:chOff x="0" y="0"/>
          <a:chExt cx="0" cy="0"/>
        </a:xfrm>
      </p:grpSpPr>
      <p:sp>
        <p:nvSpPr>
          <p:cNvPr id="2003" name="Google Shape;2003;p29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Barnes Wild Bluff Oysters Clip</a:t>
            </a:r>
            <a:endParaRPr b="1"/>
          </a:p>
        </p:txBody>
      </p:sp>
      <p:sp>
        <p:nvSpPr>
          <p:cNvPr id="2004" name="Google Shape;2004;p29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005" name="Google Shape;2005;p294" descr="Since 1958 New Zealand's definitive oyster company, Barnes Wild Bluff Oysters has supplied fresh, tasty oysters from the deep, icy cold seas of Foveaux Strait to seafood lovers across the country. &#10;&#10;The great depth, arctic temperature and purity of the wild southern waters bestows a supreme, incomparable flavour to the famous southern delicacy. &#10;&#10;Sustainable management of the fishery ensures millions of oysters follow the Barnes Wild Bluff Oysters odyssey every season - from sea, to plate.&#10;&#10;Directed by Market South.&#10;Video Production by Matt Inns.&#10;Special thanks to Tony Chilton from the Rocks Restaurant &amp; Cafe for cooking the delicious looking oyster trio." title="From Sea to Plate: Barnes Wild Bluff Oysters">
            <a:hlinkClick r:id="rId3"/>
          </p:cNvPr>
          <p:cNvPicPr preferRelativeResize="0"/>
          <p:nvPr/>
        </p:nvPicPr>
        <p:blipFill>
          <a:blip r:embed="rId4">
            <a:alphaModFix/>
          </a:blip>
          <a:stretch>
            <a:fillRect/>
          </a:stretch>
        </p:blipFill>
        <p:spPr>
          <a:xfrm>
            <a:off x="1384450" y="1227350"/>
            <a:ext cx="4572000" cy="3429000"/>
          </a:xfrm>
          <a:prstGeom prst="rect">
            <a:avLst/>
          </a:prstGeom>
          <a:noFill/>
          <a:ln>
            <a:noFill/>
          </a:ln>
        </p:spPr>
      </p:pic>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Shape 2009"/>
        <p:cNvGrpSpPr/>
        <p:nvPr/>
      </p:nvGrpSpPr>
      <p:grpSpPr>
        <a:xfrm>
          <a:off x="0" y="0"/>
          <a:ext cx="0" cy="0"/>
          <a:chOff x="0" y="0"/>
          <a:chExt cx="0" cy="0"/>
        </a:xfrm>
      </p:grpSpPr>
      <p:sp>
        <p:nvSpPr>
          <p:cNvPr id="2010" name="Google Shape;2010;p29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New World Meet our Growers - Barnes Oysters</a:t>
            </a:r>
            <a:endParaRPr b="1"/>
          </a:p>
        </p:txBody>
      </p:sp>
      <p:sp>
        <p:nvSpPr>
          <p:cNvPr id="2011" name="Google Shape;2011;p29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012" name="Google Shape;2012;p295" descr="Find out more about where your food comes from. Meet one of our suppliers, Barnes Bluss Oysers - available in selected stores.&#10;&#10;Your local New World is 100% kiwi owned and operated, New World offers you a warm welcome and convenient supermarket shopping - all under one roof. So drop into New World and experience a world of freshness, choice and value!&#10;&#10;Find us online or follow us on Facebook for all our latest deals and promotions, plus heaps of great recipes!&#10;https://www.facebook.com/newworld&#10;http://www.newworld.co.nz/" title="Meet our Suppliers - Barnes Bluff Oysters - New World">
            <a:hlinkClick r:id="rId3"/>
          </p:cNvPr>
          <p:cNvPicPr preferRelativeResize="0"/>
          <p:nvPr/>
        </p:nvPicPr>
        <p:blipFill>
          <a:blip r:embed="rId4">
            <a:alphaModFix/>
          </a:blip>
          <a:stretch>
            <a:fillRect/>
          </a:stretch>
        </p:blipFill>
        <p:spPr>
          <a:xfrm>
            <a:off x="1469875" y="1236850"/>
            <a:ext cx="4572000" cy="3429000"/>
          </a:xfrm>
          <a:prstGeom prst="rect">
            <a:avLst/>
          </a:prstGeom>
          <a:noFill/>
          <a:ln>
            <a:noFill/>
          </a:ln>
        </p:spPr>
      </p:pic>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Shape 2016"/>
        <p:cNvGrpSpPr/>
        <p:nvPr/>
      </p:nvGrpSpPr>
      <p:grpSpPr>
        <a:xfrm>
          <a:off x="0" y="0"/>
          <a:ext cx="0" cy="0"/>
          <a:chOff x="0" y="0"/>
          <a:chExt cx="0" cy="0"/>
        </a:xfrm>
      </p:grpSpPr>
      <p:sp>
        <p:nvSpPr>
          <p:cNvPr id="2017" name="Google Shape;2017;p29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Barnes Bluff Oysters - Product</a:t>
            </a:r>
            <a:endParaRPr b="1"/>
          </a:p>
        </p:txBody>
      </p:sp>
      <p:sp>
        <p:nvSpPr>
          <p:cNvPr id="2018" name="Google Shape;2018;p29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019" name="Google Shape;2019;p296"/>
          <p:cNvPicPr preferRelativeResize="0"/>
          <p:nvPr/>
        </p:nvPicPr>
        <p:blipFill>
          <a:blip r:embed="rId3">
            <a:alphaModFix/>
          </a:blip>
          <a:stretch>
            <a:fillRect/>
          </a:stretch>
        </p:blipFill>
        <p:spPr>
          <a:xfrm>
            <a:off x="4260950" y="1152475"/>
            <a:ext cx="4571350" cy="3416400"/>
          </a:xfrm>
          <a:prstGeom prst="rect">
            <a:avLst/>
          </a:prstGeom>
          <a:noFill/>
          <a:ln>
            <a:noFill/>
          </a:ln>
        </p:spPr>
      </p:pic>
      <p:pic>
        <p:nvPicPr>
          <p:cNvPr id="2020" name="Google Shape;2020;p296"/>
          <p:cNvPicPr preferRelativeResize="0"/>
          <p:nvPr/>
        </p:nvPicPr>
        <p:blipFill>
          <a:blip r:embed="rId4">
            <a:alphaModFix/>
          </a:blip>
          <a:stretch>
            <a:fillRect/>
          </a:stretch>
        </p:blipFill>
        <p:spPr>
          <a:xfrm>
            <a:off x="311700" y="1152475"/>
            <a:ext cx="3949250" cy="3416400"/>
          </a:xfrm>
          <a:prstGeom prst="rect">
            <a:avLst/>
          </a:prstGeom>
          <a:noFill/>
          <a:ln>
            <a:noFill/>
          </a:ln>
        </p:spPr>
      </p:pic>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Shape 2024"/>
        <p:cNvGrpSpPr/>
        <p:nvPr/>
      </p:nvGrpSpPr>
      <p:grpSpPr>
        <a:xfrm>
          <a:off x="0" y="0"/>
          <a:ext cx="0" cy="0"/>
          <a:chOff x="0" y="0"/>
          <a:chExt cx="0" cy="0"/>
        </a:xfrm>
      </p:grpSpPr>
      <p:sp>
        <p:nvSpPr>
          <p:cNvPr id="2025" name="Google Shape;2025;p297"/>
          <p:cNvSpPr txBox="1">
            <a:spLocks noGrp="1"/>
          </p:cNvSpPr>
          <p:nvPr>
            <p:ph type="title"/>
          </p:nvPr>
        </p:nvSpPr>
        <p:spPr>
          <a:xfrm>
            <a:off x="311700" y="190400"/>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Synlait Milk</a:t>
            </a:r>
            <a:endParaRPr b="1"/>
          </a:p>
        </p:txBody>
      </p:sp>
      <p:sp>
        <p:nvSpPr>
          <p:cNvPr id="2026" name="Google Shape;2026;p297"/>
          <p:cNvSpPr txBox="1">
            <a:spLocks noGrp="1"/>
          </p:cNvSpPr>
          <p:nvPr>
            <p:ph type="body" idx="1"/>
          </p:nvPr>
        </p:nvSpPr>
        <p:spPr>
          <a:xfrm>
            <a:off x="311700" y="763100"/>
            <a:ext cx="8520600" cy="4143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Publicly listed Milk Company - can buy shares on NZX</a:t>
            </a:r>
            <a:endParaRPr sz="2400"/>
          </a:p>
          <a:p>
            <a:pPr marL="457200" lvl="0" indent="-381000" algn="l" rtl="0">
              <a:spcBef>
                <a:spcPts val="0"/>
              </a:spcBef>
              <a:spcAft>
                <a:spcPts val="0"/>
              </a:spcAft>
              <a:buSzPts val="2400"/>
              <a:buChar char="-"/>
            </a:pPr>
            <a:r>
              <a:rPr lang="en-GB" sz="2400"/>
              <a:t>Business began in 2000</a:t>
            </a:r>
            <a:endParaRPr sz="2400"/>
          </a:p>
          <a:p>
            <a:pPr marL="457200" lvl="0" indent="-381000" algn="l" rtl="0">
              <a:spcBef>
                <a:spcPts val="0"/>
              </a:spcBef>
              <a:spcAft>
                <a:spcPts val="0"/>
              </a:spcAft>
              <a:buSzPts val="2400"/>
              <a:buChar char="-"/>
            </a:pPr>
            <a:r>
              <a:rPr lang="en-GB" sz="2400"/>
              <a:t>Aiming to build new factory at Pokeno</a:t>
            </a:r>
            <a:endParaRPr sz="2400"/>
          </a:p>
          <a:p>
            <a:pPr marL="457200" lvl="0" indent="-381000" algn="l" rtl="0">
              <a:spcBef>
                <a:spcPts val="0"/>
              </a:spcBef>
              <a:spcAft>
                <a:spcPts val="0"/>
              </a:spcAft>
              <a:buSzPts val="2400"/>
              <a:buChar char="-"/>
            </a:pPr>
            <a:r>
              <a:rPr lang="en-GB" sz="2400"/>
              <a:t>Revenue for 2019 was $1.02 billion</a:t>
            </a:r>
            <a:endParaRPr sz="2400"/>
          </a:p>
          <a:p>
            <a:pPr marL="457200" lvl="0" indent="-381000" algn="l" rtl="0">
              <a:spcBef>
                <a:spcPts val="0"/>
              </a:spcBef>
              <a:spcAft>
                <a:spcPts val="0"/>
              </a:spcAft>
              <a:buSzPts val="2400"/>
              <a:buChar char="-"/>
            </a:pPr>
            <a:r>
              <a:rPr lang="en-GB" sz="2400"/>
              <a:t>900 staff</a:t>
            </a:r>
            <a:endParaRPr sz="2400"/>
          </a:p>
          <a:p>
            <a:pPr marL="457200" lvl="0" indent="-381000" algn="l" rtl="0">
              <a:spcBef>
                <a:spcPts val="0"/>
              </a:spcBef>
              <a:spcAft>
                <a:spcPts val="0"/>
              </a:spcAft>
              <a:buSzPts val="2400"/>
              <a:buChar char="-"/>
            </a:pPr>
            <a:r>
              <a:rPr lang="en-GB" sz="2400"/>
              <a:t>Also owns Dairyworks - sliced cheese in supermarkets</a:t>
            </a:r>
            <a:endParaRPr sz="2400"/>
          </a:p>
          <a:p>
            <a:pPr marL="457200" lvl="0" indent="-381000" algn="l" rtl="0">
              <a:spcBef>
                <a:spcPts val="0"/>
              </a:spcBef>
              <a:spcAft>
                <a:spcPts val="0"/>
              </a:spcAft>
              <a:buSzPts val="2400"/>
              <a:buChar char="-"/>
            </a:pPr>
            <a:r>
              <a:rPr lang="en-GB" sz="2400"/>
              <a:t>Main product is infant formula</a:t>
            </a:r>
            <a:endParaRPr sz="2400"/>
          </a:p>
          <a:p>
            <a:pPr marL="457200" lvl="0" indent="-381000" algn="l" rtl="0">
              <a:spcBef>
                <a:spcPts val="0"/>
              </a:spcBef>
              <a:spcAft>
                <a:spcPts val="0"/>
              </a:spcAft>
              <a:buSzPts val="2400"/>
              <a:buChar char="-"/>
            </a:pPr>
            <a:r>
              <a:rPr lang="en-GB" sz="2400"/>
              <a:t>New product ‘sleepy milk’ or dark milk - high melatonin</a:t>
            </a:r>
            <a:endParaRPr sz="2400"/>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Shape 2030"/>
        <p:cNvGrpSpPr/>
        <p:nvPr/>
      </p:nvGrpSpPr>
      <p:grpSpPr>
        <a:xfrm>
          <a:off x="0" y="0"/>
          <a:ext cx="0" cy="0"/>
          <a:chOff x="0" y="0"/>
          <a:chExt cx="0" cy="0"/>
        </a:xfrm>
      </p:grpSpPr>
      <p:sp>
        <p:nvSpPr>
          <p:cNvPr id="2031" name="Google Shape;2031;p29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Synlait Milk Clip</a:t>
            </a:r>
            <a:endParaRPr b="1"/>
          </a:p>
        </p:txBody>
      </p:sp>
      <p:sp>
        <p:nvSpPr>
          <p:cNvPr id="2032" name="Google Shape;2032;p29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033" name="Google Shape;2033;p298" descr="Based in Canterbury, New Zealand, we combine expert farming with state-of-the-art processing, to produce a range of nutritional milk products that provide genuine benefits for human health and wellbeing." title="Synlait Milk - Introduction">
            <a:hlinkClick r:id="rId3"/>
          </p:cNvPr>
          <p:cNvPicPr preferRelativeResize="0"/>
          <p:nvPr/>
        </p:nvPicPr>
        <p:blipFill>
          <a:blip r:embed="rId4">
            <a:alphaModFix/>
          </a:blip>
          <a:stretch>
            <a:fillRect/>
          </a:stretch>
        </p:blipFill>
        <p:spPr>
          <a:xfrm>
            <a:off x="1707100" y="1331750"/>
            <a:ext cx="4572000" cy="3429000"/>
          </a:xfrm>
          <a:prstGeom prst="rect">
            <a:avLst/>
          </a:prstGeom>
          <a:noFill/>
          <a:ln>
            <a:noFill/>
          </a:ln>
        </p:spPr>
      </p:pic>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Shape 2037"/>
        <p:cNvGrpSpPr/>
        <p:nvPr/>
      </p:nvGrpSpPr>
      <p:grpSpPr>
        <a:xfrm>
          <a:off x="0" y="0"/>
          <a:ext cx="0" cy="0"/>
          <a:chOff x="0" y="0"/>
          <a:chExt cx="0" cy="0"/>
        </a:xfrm>
      </p:grpSpPr>
      <p:sp>
        <p:nvSpPr>
          <p:cNvPr id="2038" name="Google Shape;2038;p29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Synlait Products</a:t>
            </a:r>
            <a:endParaRPr b="1"/>
          </a:p>
        </p:txBody>
      </p:sp>
      <p:sp>
        <p:nvSpPr>
          <p:cNvPr id="2039" name="Google Shape;2039;p299"/>
          <p:cNvSpPr txBox="1">
            <a:spLocks noGrp="1"/>
          </p:cNvSpPr>
          <p:nvPr>
            <p:ph type="body" idx="1"/>
          </p:nvPr>
        </p:nvSpPr>
        <p:spPr>
          <a:xfrm>
            <a:off x="311700" y="139495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040" name="Google Shape;2040;p299"/>
          <p:cNvPicPr preferRelativeResize="0"/>
          <p:nvPr/>
        </p:nvPicPr>
        <p:blipFill>
          <a:blip r:embed="rId3">
            <a:alphaModFix/>
          </a:blip>
          <a:stretch>
            <a:fillRect/>
          </a:stretch>
        </p:blipFill>
        <p:spPr>
          <a:xfrm>
            <a:off x="311700" y="1017725"/>
            <a:ext cx="3992025" cy="1952600"/>
          </a:xfrm>
          <a:prstGeom prst="rect">
            <a:avLst/>
          </a:prstGeom>
          <a:noFill/>
          <a:ln>
            <a:noFill/>
          </a:ln>
        </p:spPr>
      </p:pic>
      <p:pic>
        <p:nvPicPr>
          <p:cNvPr id="2041" name="Google Shape;2041;p299"/>
          <p:cNvPicPr preferRelativeResize="0"/>
          <p:nvPr/>
        </p:nvPicPr>
        <p:blipFill>
          <a:blip r:embed="rId4">
            <a:alphaModFix/>
          </a:blip>
          <a:stretch>
            <a:fillRect/>
          </a:stretch>
        </p:blipFill>
        <p:spPr>
          <a:xfrm>
            <a:off x="4303725" y="1017725"/>
            <a:ext cx="4528574" cy="3793625"/>
          </a:xfrm>
          <a:prstGeom prst="rect">
            <a:avLst/>
          </a:prstGeom>
          <a:noFill/>
          <a:ln>
            <a:noFill/>
          </a:ln>
        </p:spPr>
      </p:pic>
      <p:pic>
        <p:nvPicPr>
          <p:cNvPr id="2042" name="Google Shape;2042;p299"/>
          <p:cNvPicPr preferRelativeResize="0"/>
          <p:nvPr/>
        </p:nvPicPr>
        <p:blipFill>
          <a:blip r:embed="rId5">
            <a:alphaModFix/>
          </a:blip>
          <a:stretch>
            <a:fillRect/>
          </a:stretch>
        </p:blipFill>
        <p:spPr>
          <a:xfrm>
            <a:off x="311700" y="2970325"/>
            <a:ext cx="1946875" cy="1952600"/>
          </a:xfrm>
          <a:prstGeom prst="rect">
            <a:avLst/>
          </a:prstGeom>
          <a:noFill/>
          <a:ln>
            <a:noFill/>
          </a:ln>
        </p:spPr>
      </p:pic>
      <p:pic>
        <p:nvPicPr>
          <p:cNvPr id="2043" name="Google Shape;2043;p299"/>
          <p:cNvPicPr preferRelativeResize="0"/>
          <p:nvPr/>
        </p:nvPicPr>
        <p:blipFill>
          <a:blip r:embed="rId6">
            <a:alphaModFix/>
          </a:blip>
          <a:stretch>
            <a:fillRect/>
          </a:stretch>
        </p:blipFill>
        <p:spPr>
          <a:xfrm>
            <a:off x="2258575" y="2970325"/>
            <a:ext cx="2097275" cy="1952600"/>
          </a:xfrm>
          <a:prstGeom prst="rect">
            <a:avLst/>
          </a:prstGeom>
          <a:noFill/>
          <a:ln>
            <a:noFill/>
          </a:ln>
        </p:spPr>
      </p:pic>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Shape 2047"/>
        <p:cNvGrpSpPr/>
        <p:nvPr/>
      </p:nvGrpSpPr>
      <p:grpSpPr>
        <a:xfrm>
          <a:off x="0" y="0"/>
          <a:ext cx="0" cy="0"/>
          <a:chOff x="0" y="0"/>
          <a:chExt cx="0" cy="0"/>
        </a:xfrm>
      </p:grpSpPr>
      <p:sp>
        <p:nvSpPr>
          <p:cNvPr id="2048" name="Google Shape;2048;p30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Synlait Milk Clip</a:t>
            </a:r>
            <a:endParaRPr b="1"/>
          </a:p>
        </p:txBody>
      </p:sp>
      <p:sp>
        <p:nvSpPr>
          <p:cNvPr id="2049" name="Google Shape;2049;p30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050" name="Google Shape;2050;p300" descr="In the heart of Pure New Zealand is Synlait. We are a innovative Dairy processing company harnessing the full power of milk to deliver the best in human health and nutrition.&#10;&#10;In 2011 we came in 43rd place with growth of 165.45%. Synlait returned to the list for a staggering fourth year in a row. CEO John Penno shares some experiences on the exciting business collaborations that Synlait is working on and why they are continuing to grow year on year." title="Synlait Milk - Deloitte Fast50">
            <a:hlinkClick r:id="rId3"/>
          </p:cNvPr>
          <p:cNvPicPr preferRelativeResize="0"/>
          <p:nvPr/>
        </p:nvPicPr>
        <p:blipFill>
          <a:blip r:embed="rId4">
            <a:alphaModFix/>
          </a:blip>
          <a:stretch>
            <a:fillRect/>
          </a:stretch>
        </p:blipFill>
        <p:spPr>
          <a:xfrm>
            <a:off x="1242125" y="1152475"/>
            <a:ext cx="4572000" cy="3429000"/>
          </a:xfrm>
          <a:prstGeom prst="rect">
            <a:avLst/>
          </a:prstGeom>
          <a:noFill/>
          <a:ln>
            <a:noFill/>
          </a:ln>
        </p:spPr>
      </p:pic>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Shape 2054"/>
        <p:cNvGrpSpPr/>
        <p:nvPr/>
      </p:nvGrpSpPr>
      <p:grpSpPr>
        <a:xfrm>
          <a:off x="0" y="0"/>
          <a:ext cx="0" cy="0"/>
          <a:chOff x="0" y="0"/>
          <a:chExt cx="0" cy="0"/>
        </a:xfrm>
      </p:grpSpPr>
      <p:sp>
        <p:nvSpPr>
          <p:cNvPr id="2055" name="Google Shape;2055;p30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Dog Point Vineyard</a:t>
            </a:r>
            <a:endParaRPr b="1"/>
          </a:p>
        </p:txBody>
      </p:sp>
      <p:sp>
        <p:nvSpPr>
          <p:cNvPr id="2056" name="Google Shape;2056;p301"/>
          <p:cNvSpPr txBox="1">
            <a:spLocks noGrp="1"/>
          </p:cNvSpPr>
          <p:nvPr>
            <p:ph type="body" idx="1"/>
          </p:nvPr>
        </p:nvSpPr>
        <p:spPr>
          <a:xfrm>
            <a:off x="311700" y="1017725"/>
            <a:ext cx="8520600" cy="4011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biggest organic vineyard in New Zealand</a:t>
            </a:r>
            <a:endParaRPr sz="2400"/>
          </a:p>
          <a:p>
            <a:pPr marL="457200" lvl="0" indent="-381000" algn="l" rtl="0">
              <a:spcBef>
                <a:spcPts val="0"/>
              </a:spcBef>
              <a:spcAft>
                <a:spcPts val="0"/>
              </a:spcAft>
              <a:buSzPts val="2400"/>
              <a:buChar char="-"/>
            </a:pPr>
            <a:r>
              <a:rPr lang="en-GB" sz="2400"/>
              <a:t>sited west of Blenheim</a:t>
            </a:r>
            <a:endParaRPr sz="2400"/>
          </a:p>
          <a:p>
            <a:pPr marL="457200" lvl="0" indent="-381000" algn="l" rtl="0">
              <a:spcBef>
                <a:spcPts val="0"/>
              </a:spcBef>
              <a:spcAft>
                <a:spcPts val="0"/>
              </a:spcAft>
              <a:buSzPts val="2400"/>
              <a:buChar char="-"/>
            </a:pPr>
            <a:r>
              <a:rPr lang="en-GB" sz="2400"/>
              <a:t>10-metre buffer zone between vineyard and neighbours</a:t>
            </a:r>
            <a:endParaRPr sz="2400"/>
          </a:p>
          <a:p>
            <a:pPr marL="457200" lvl="0" indent="-381000" algn="l" rtl="0">
              <a:spcBef>
                <a:spcPts val="0"/>
              </a:spcBef>
              <a:spcAft>
                <a:spcPts val="0"/>
              </a:spcAft>
              <a:buSzPts val="2400"/>
              <a:buChar char="-"/>
            </a:pPr>
            <a:r>
              <a:rPr lang="en-GB" sz="2400"/>
              <a:t>fruit is hand-picked</a:t>
            </a:r>
            <a:endParaRPr sz="2400"/>
          </a:p>
          <a:p>
            <a:pPr marL="457200" lvl="0" indent="-381000" algn="l" rtl="0">
              <a:spcBef>
                <a:spcPts val="0"/>
              </a:spcBef>
              <a:spcAft>
                <a:spcPts val="0"/>
              </a:spcAft>
              <a:buSzPts val="2400"/>
              <a:buChar char="-"/>
            </a:pPr>
            <a:r>
              <a:rPr lang="en-GB" sz="2400"/>
              <a:t>Native and exotic trees also planted along with extensive gardens</a:t>
            </a:r>
            <a:endParaRPr sz="2400"/>
          </a:p>
          <a:p>
            <a:pPr marL="457200" lvl="0" indent="-381000" algn="l" rtl="0">
              <a:spcBef>
                <a:spcPts val="0"/>
              </a:spcBef>
              <a:spcAft>
                <a:spcPts val="0"/>
              </a:spcAft>
              <a:buSzPts val="2400"/>
              <a:buChar char="-"/>
            </a:pPr>
            <a:r>
              <a:rPr lang="en-GB" sz="2400"/>
              <a:t>Vineyard also runs a luxury accomodation buisness</a:t>
            </a:r>
            <a:endParaRPr sz="2400"/>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Shape 2060"/>
        <p:cNvGrpSpPr/>
        <p:nvPr/>
      </p:nvGrpSpPr>
      <p:grpSpPr>
        <a:xfrm>
          <a:off x="0" y="0"/>
          <a:ext cx="0" cy="0"/>
          <a:chOff x="0" y="0"/>
          <a:chExt cx="0" cy="0"/>
        </a:xfrm>
      </p:grpSpPr>
      <p:sp>
        <p:nvSpPr>
          <p:cNvPr id="2061" name="Google Shape;2061;p30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Dog Point Vineyard Clip</a:t>
            </a:r>
            <a:endParaRPr b="1"/>
          </a:p>
        </p:txBody>
      </p:sp>
      <p:sp>
        <p:nvSpPr>
          <p:cNvPr id="2062" name="Google Shape;2062;p30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063" name="Google Shape;2063;p302" title="Dog Point Vineyard">
            <a:hlinkClick r:id="rId3"/>
          </p:cNvPr>
          <p:cNvPicPr preferRelativeResize="0"/>
          <p:nvPr/>
        </p:nvPicPr>
        <p:blipFill>
          <a:blip r:embed="rId4">
            <a:alphaModFix/>
          </a:blip>
          <a:stretch>
            <a:fillRect/>
          </a:stretch>
        </p:blipFill>
        <p:spPr>
          <a:xfrm>
            <a:off x="1365500" y="1322250"/>
            <a:ext cx="4572000" cy="3429000"/>
          </a:xfrm>
          <a:prstGeom prst="rect">
            <a:avLst/>
          </a:prstGeom>
          <a:noFill/>
          <a:ln>
            <a:noFill/>
          </a:ln>
        </p:spPr>
      </p:pic>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Shape 2067"/>
        <p:cNvGrpSpPr/>
        <p:nvPr/>
      </p:nvGrpSpPr>
      <p:grpSpPr>
        <a:xfrm>
          <a:off x="0" y="0"/>
          <a:ext cx="0" cy="0"/>
          <a:chOff x="0" y="0"/>
          <a:chExt cx="0" cy="0"/>
        </a:xfrm>
      </p:grpSpPr>
      <p:sp>
        <p:nvSpPr>
          <p:cNvPr id="2068" name="Google Shape;2068;p30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Patrick’s Pies</a:t>
            </a:r>
            <a:endParaRPr b="1"/>
          </a:p>
        </p:txBody>
      </p:sp>
      <p:sp>
        <p:nvSpPr>
          <p:cNvPr id="2069" name="Google Shape;2069;p303"/>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Owner Patrick Lam came to NZ with his parents as a refugee from Cambodia</a:t>
            </a:r>
            <a:endParaRPr sz="2400"/>
          </a:p>
          <a:p>
            <a:pPr marL="457200" lvl="0" indent="-381000" algn="l" rtl="0">
              <a:spcBef>
                <a:spcPts val="0"/>
              </a:spcBef>
              <a:spcAft>
                <a:spcPts val="0"/>
              </a:spcAft>
              <a:buSzPts val="2400"/>
              <a:buChar char="-"/>
            </a:pPr>
            <a:r>
              <a:rPr lang="en-GB" sz="2400"/>
              <a:t>Bakery started in Tauranga</a:t>
            </a:r>
            <a:endParaRPr sz="2400"/>
          </a:p>
          <a:p>
            <a:pPr marL="457200" lvl="0" indent="-381000" algn="l" rtl="0">
              <a:spcBef>
                <a:spcPts val="0"/>
              </a:spcBef>
              <a:spcAft>
                <a:spcPts val="0"/>
              </a:spcAft>
              <a:buSzPts val="2400"/>
              <a:buChar char="-"/>
            </a:pPr>
            <a:r>
              <a:rPr lang="en-GB" sz="2400"/>
              <a:t>In 2019 sold up to 125 pies an hour</a:t>
            </a:r>
            <a:endParaRPr sz="2400"/>
          </a:p>
          <a:p>
            <a:pPr marL="457200" lvl="0" indent="-381000" algn="l" rtl="0">
              <a:spcBef>
                <a:spcPts val="0"/>
              </a:spcBef>
              <a:spcAft>
                <a:spcPts val="0"/>
              </a:spcAft>
              <a:buSzPts val="2400"/>
              <a:buChar char="-"/>
            </a:pPr>
            <a:r>
              <a:rPr lang="en-GB" sz="2400"/>
              <a:t>Has won NZ best pie competition for a record 7 times</a:t>
            </a:r>
            <a:endParaRPr sz="2400"/>
          </a:p>
          <a:p>
            <a:pPr marL="457200" lvl="0" indent="-381000" algn="l" rtl="0">
              <a:spcBef>
                <a:spcPts val="0"/>
              </a:spcBef>
              <a:spcAft>
                <a:spcPts val="0"/>
              </a:spcAft>
              <a:buSzPts val="2400"/>
              <a:buChar char="-"/>
            </a:pPr>
            <a:r>
              <a:rPr lang="en-GB" sz="2400"/>
              <a:t>Normally sell between 400-500 pies a day - this can double after winning award</a:t>
            </a:r>
            <a:endParaRPr sz="2400"/>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Shape 2073"/>
        <p:cNvGrpSpPr/>
        <p:nvPr/>
      </p:nvGrpSpPr>
      <p:grpSpPr>
        <a:xfrm>
          <a:off x="0" y="0"/>
          <a:ext cx="0" cy="0"/>
          <a:chOff x="0" y="0"/>
          <a:chExt cx="0" cy="0"/>
        </a:xfrm>
      </p:grpSpPr>
      <p:sp>
        <p:nvSpPr>
          <p:cNvPr id="2074" name="Google Shape;2074;p30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Patrick’s Pies Clip</a:t>
            </a:r>
            <a:endParaRPr b="1"/>
          </a:p>
        </p:txBody>
      </p:sp>
      <p:sp>
        <p:nvSpPr>
          <p:cNvPr id="2075" name="Google Shape;2075;p30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076" name="Google Shape;2076;p304" descr="Patrick was only a small child when he fled his home in Cambodia. His parents tell him they walked for 30 days to reach safety with his father having to carry him some of the way. Now Patrick is the unofficial Pie King of New Zealand, taking out awards for his work every year." title="Kiwi Legends: Patrick Lam">
            <a:hlinkClick r:id="rId3"/>
          </p:cNvPr>
          <p:cNvPicPr preferRelativeResize="0"/>
          <p:nvPr/>
        </p:nvPicPr>
        <p:blipFill>
          <a:blip r:embed="rId4">
            <a:alphaModFix/>
          </a:blip>
          <a:stretch>
            <a:fillRect/>
          </a:stretch>
        </p:blipFill>
        <p:spPr>
          <a:xfrm>
            <a:off x="1393950" y="1198900"/>
            <a:ext cx="4572000" cy="3429000"/>
          </a:xfrm>
          <a:prstGeom prst="rect">
            <a:avLst/>
          </a:prstGeom>
          <a:noFill/>
          <a:ln>
            <a:noFill/>
          </a:ln>
        </p:spPr>
      </p:pic>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Shape 2080"/>
        <p:cNvGrpSpPr/>
        <p:nvPr/>
      </p:nvGrpSpPr>
      <p:grpSpPr>
        <a:xfrm>
          <a:off x="0" y="0"/>
          <a:ext cx="0" cy="0"/>
          <a:chOff x="0" y="0"/>
          <a:chExt cx="0" cy="0"/>
        </a:xfrm>
      </p:grpSpPr>
      <p:sp>
        <p:nvSpPr>
          <p:cNvPr id="2081" name="Google Shape;2081;p30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Pinoli Pine Nuts</a:t>
            </a:r>
            <a:endParaRPr b="1"/>
          </a:p>
        </p:txBody>
      </p:sp>
      <p:sp>
        <p:nvSpPr>
          <p:cNvPr id="2082" name="Google Shape;2082;p305"/>
          <p:cNvSpPr txBox="1">
            <a:spLocks noGrp="1"/>
          </p:cNvSpPr>
          <p:nvPr>
            <p:ph type="body" idx="1"/>
          </p:nvPr>
        </p:nvSpPr>
        <p:spPr>
          <a:xfrm>
            <a:off x="311700" y="1017725"/>
            <a:ext cx="8520600" cy="3964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Marlborough based company that produces pine nuts for local and export markets</a:t>
            </a:r>
            <a:endParaRPr sz="2400"/>
          </a:p>
          <a:p>
            <a:pPr marL="457200" lvl="0" indent="-381000" algn="l" rtl="0">
              <a:spcBef>
                <a:spcPts val="0"/>
              </a:spcBef>
              <a:spcAft>
                <a:spcPts val="0"/>
              </a:spcAft>
              <a:buSzPts val="2400"/>
              <a:buChar char="-"/>
            </a:pPr>
            <a:r>
              <a:rPr lang="en-GB" sz="2400"/>
              <a:t>Grow a Mediterranean variety of pine tree that yields the nuts </a:t>
            </a:r>
            <a:endParaRPr sz="2400"/>
          </a:p>
          <a:p>
            <a:pPr marL="457200" lvl="0" indent="-381000" algn="l" rtl="0">
              <a:spcBef>
                <a:spcPts val="0"/>
              </a:spcBef>
              <a:spcAft>
                <a:spcPts val="0"/>
              </a:spcAft>
              <a:buSzPts val="2400"/>
              <a:buChar char="-"/>
            </a:pPr>
            <a:r>
              <a:rPr lang="en-GB" sz="2400"/>
              <a:t>high sunshine hours in Marlborough make an ideal environment for pinenuts</a:t>
            </a:r>
            <a:endParaRPr sz="2400"/>
          </a:p>
          <a:p>
            <a:pPr marL="457200" lvl="0" indent="-381000" algn="l" rtl="0">
              <a:spcBef>
                <a:spcPts val="0"/>
              </a:spcBef>
              <a:spcAft>
                <a:spcPts val="0"/>
              </a:spcAft>
              <a:buSzPts val="2400"/>
              <a:buChar char="-"/>
            </a:pPr>
            <a:r>
              <a:rPr lang="en-GB" sz="2400"/>
              <a:t>Pine nuts contain 10-34% protein</a:t>
            </a:r>
            <a:endParaRPr sz="2400"/>
          </a:p>
          <a:p>
            <a:pPr marL="457200" lvl="0" indent="-381000" algn="l" rtl="0">
              <a:spcBef>
                <a:spcPts val="0"/>
              </a:spcBef>
              <a:spcAft>
                <a:spcPts val="0"/>
              </a:spcAft>
              <a:buSzPts val="2400"/>
              <a:buChar char="-"/>
            </a:pPr>
            <a:r>
              <a:rPr lang="en-GB" sz="2400"/>
              <a:t>Pinoli pine nuts sell for about $100 to $120 a kilo</a:t>
            </a:r>
            <a:endParaRPr sz="2400"/>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Shape 2086"/>
        <p:cNvGrpSpPr/>
        <p:nvPr/>
      </p:nvGrpSpPr>
      <p:grpSpPr>
        <a:xfrm>
          <a:off x="0" y="0"/>
          <a:ext cx="0" cy="0"/>
          <a:chOff x="0" y="0"/>
          <a:chExt cx="0" cy="0"/>
        </a:xfrm>
      </p:grpSpPr>
      <p:sp>
        <p:nvSpPr>
          <p:cNvPr id="2087" name="Google Shape;2087;p30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Pinoli Pine Nuts Clip</a:t>
            </a:r>
            <a:endParaRPr b="1"/>
          </a:p>
        </p:txBody>
      </p:sp>
      <p:sp>
        <p:nvSpPr>
          <p:cNvPr id="2088" name="Google Shape;2088;p30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089" name="Google Shape;2089;p306" descr="High value pine nuts are being produced in Marlborough" title="Producing Pine Nuts in Marlborough">
            <a:hlinkClick r:id="rId3"/>
          </p:cNvPr>
          <p:cNvPicPr preferRelativeResize="0"/>
          <p:nvPr/>
        </p:nvPicPr>
        <p:blipFill>
          <a:blip r:embed="rId4">
            <a:alphaModFix/>
          </a:blip>
          <a:stretch>
            <a:fillRect/>
          </a:stretch>
        </p:blipFill>
        <p:spPr>
          <a:xfrm>
            <a:off x="1327525" y="1255825"/>
            <a:ext cx="4572000" cy="3429000"/>
          </a:xfrm>
          <a:prstGeom prst="rect">
            <a:avLst/>
          </a:prstGeom>
          <a:noFill/>
          <a:ln>
            <a:noFill/>
          </a:ln>
        </p:spPr>
      </p:pic>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Shape 2093"/>
        <p:cNvGrpSpPr/>
        <p:nvPr/>
      </p:nvGrpSpPr>
      <p:grpSpPr>
        <a:xfrm>
          <a:off x="0" y="0"/>
          <a:ext cx="0" cy="0"/>
          <a:chOff x="0" y="0"/>
          <a:chExt cx="0" cy="0"/>
        </a:xfrm>
      </p:grpSpPr>
      <p:sp>
        <p:nvSpPr>
          <p:cNvPr id="2094" name="Google Shape;2094;p30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dirty="0"/>
              <a:t>Meyer Cheese</a:t>
            </a:r>
            <a:endParaRPr b="1" dirty="0"/>
          </a:p>
        </p:txBody>
      </p:sp>
      <p:sp>
        <p:nvSpPr>
          <p:cNvPr id="2095" name="Google Shape;2095;p307"/>
          <p:cNvSpPr txBox="1">
            <a:spLocks noGrp="1"/>
          </p:cNvSpPr>
          <p:nvPr>
            <p:ph type="body" idx="1"/>
          </p:nvPr>
        </p:nvSpPr>
        <p:spPr>
          <a:xfrm>
            <a:off x="311700" y="1017725"/>
            <a:ext cx="8520600" cy="4002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dirty="0"/>
              <a:t>Business started when a couple from the Netherlands emigrated to NZ in 1984</a:t>
            </a:r>
            <a:endParaRPr sz="2400" dirty="0"/>
          </a:p>
          <a:p>
            <a:pPr marL="457200" lvl="0" indent="-381000" algn="l" rtl="0">
              <a:spcBef>
                <a:spcPts val="0"/>
              </a:spcBef>
              <a:spcAft>
                <a:spcPts val="0"/>
              </a:spcAft>
              <a:buSzPts val="2400"/>
              <a:buChar char="-"/>
            </a:pPr>
            <a:r>
              <a:rPr lang="en-GB" sz="2400" dirty="0"/>
              <a:t>Bought a farm in the Waikato and used milk to making cheese</a:t>
            </a:r>
            <a:endParaRPr sz="2400" dirty="0"/>
          </a:p>
          <a:p>
            <a:pPr marL="457200" lvl="0" indent="-381000" algn="l" rtl="0">
              <a:spcBef>
                <a:spcPts val="0"/>
              </a:spcBef>
              <a:spcAft>
                <a:spcPts val="0"/>
              </a:spcAft>
              <a:buSzPts val="2400"/>
              <a:buChar char="-"/>
            </a:pPr>
            <a:r>
              <a:rPr lang="en-GB" sz="2400" dirty="0"/>
              <a:t>Family business that has won many awards</a:t>
            </a:r>
            <a:endParaRPr sz="2400" dirty="0"/>
          </a:p>
          <a:p>
            <a:pPr marL="457200" lvl="0" indent="-381000" algn="l" rtl="0">
              <a:spcBef>
                <a:spcPts val="0"/>
              </a:spcBef>
              <a:spcAft>
                <a:spcPts val="0"/>
              </a:spcAft>
              <a:buSzPts val="2400"/>
              <a:buChar char="-"/>
            </a:pPr>
            <a:r>
              <a:rPr lang="en-GB" sz="2400" dirty="0"/>
              <a:t>Sell a variety of cheeses including ones made from sheep and goats milk</a:t>
            </a:r>
            <a:endParaRPr sz="2400" dirty="0"/>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Shape 2099"/>
        <p:cNvGrpSpPr/>
        <p:nvPr/>
      </p:nvGrpSpPr>
      <p:grpSpPr>
        <a:xfrm>
          <a:off x="0" y="0"/>
          <a:ext cx="0" cy="0"/>
          <a:chOff x="0" y="0"/>
          <a:chExt cx="0" cy="0"/>
        </a:xfrm>
      </p:grpSpPr>
      <p:sp>
        <p:nvSpPr>
          <p:cNvPr id="2100" name="Google Shape;2100;p30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Meyer Cheese Clip</a:t>
            </a:r>
            <a:endParaRPr b="1"/>
          </a:p>
        </p:txBody>
      </p:sp>
      <p:sp>
        <p:nvSpPr>
          <p:cNvPr id="2101" name="Google Shape;2101;p30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102" name="Google Shape;2102;p308" descr="An award winning family run dairy operation and cheese producer." title="Meyer Cheese">
            <a:hlinkClick r:id="rId3"/>
          </p:cNvPr>
          <p:cNvPicPr preferRelativeResize="0"/>
          <p:nvPr/>
        </p:nvPicPr>
        <p:blipFill>
          <a:blip r:embed="rId4">
            <a:alphaModFix/>
          </a:blip>
          <a:stretch>
            <a:fillRect/>
          </a:stretch>
        </p:blipFill>
        <p:spPr>
          <a:xfrm>
            <a:off x="1669150" y="1208375"/>
            <a:ext cx="4572000" cy="3429000"/>
          </a:xfrm>
          <a:prstGeom prst="rect">
            <a:avLst/>
          </a:prstGeom>
          <a:noFill/>
          <a:ln>
            <a:noFill/>
          </a:ln>
        </p:spPr>
      </p:pic>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Shape 2106"/>
        <p:cNvGrpSpPr/>
        <p:nvPr/>
      </p:nvGrpSpPr>
      <p:grpSpPr>
        <a:xfrm>
          <a:off x="0" y="0"/>
          <a:ext cx="0" cy="0"/>
          <a:chOff x="0" y="0"/>
          <a:chExt cx="0" cy="0"/>
        </a:xfrm>
      </p:grpSpPr>
      <p:sp>
        <p:nvSpPr>
          <p:cNvPr id="2107" name="Google Shape;2107;p30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Dominion Salt</a:t>
            </a:r>
            <a:endParaRPr b="1"/>
          </a:p>
        </p:txBody>
      </p:sp>
      <p:sp>
        <p:nvSpPr>
          <p:cNvPr id="2108" name="Google Shape;2108;p309"/>
          <p:cNvSpPr txBox="1">
            <a:spLocks noGrp="1"/>
          </p:cNvSpPr>
          <p:nvPr>
            <p:ph type="body" idx="1"/>
          </p:nvPr>
        </p:nvSpPr>
        <p:spPr>
          <a:xfrm>
            <a:off x="311700" y="1017725"/>
            <a:ext cx="8520600" cy="3916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Company started in 1949</a:t>
            </a:r>
            <a:endParaRPr sz="2400"/>
          </a:p>
          <a:p>
            <a:pPr marL="457200" lvl="0" indent="-381000" algn="l" rtl="0">
              <a:spcBef>
                <a:spcPts val="0"/>
              </a:spcBef>
              <a:spcAft>
                <a:spcPts val="0"/>
              </a:spcAft>
              <a:buSzPts val="2400"/>
              <a:buChar char="-"/>
            </a:pPr>
            <a:r>
              <a:rPr lang="en-GB" sz="2400"/>
              <a:t>Use solar energy to make salt crystals at Lake Grassmere</a:t>
            </a:r>
            <a:endParaRPr sz="2400"/>
          </a:p>
          <a:p>
            <a:pPr marL="457200" lvl="0" indent="-381000" algn="l" rtl="0">
              <a:spcBef>
                <a:spcPts val="0"/>
              </a:spcBef>
              <a:spcAft>
                <a:spcPts val="0"/>
              </a:spcAft>
              <a:buSzPts val="2400"/>
              <a:buChar char="-"/>
            </a:pPr>
            <a:r>
              <a:rPr lang="en-GB" sz="2400"/>
              <a:t>Lake Grassmere chosen for its large areas of flat land, high sunshine hours and the dry nor westerly winds which suit the solar evaporation process for salt making</a:t>
            </a:r>
            <a:endParaRPr sz="2400"/>
          </a:p>
          <a:p>
            <a:pPr marL="457200" lvl="0" indent="-381000" algn="l" rtl="0">
              <a:spcBef>
                <a:spcPts val="0"/>
              </a:spcBef>
              <a:spcAft>
                <a:spcPts val="0"/>
              </a:spcAft>
              <a:buSzPts val="2400"/>
              <a:buChar char="-"/>
            </a:pPr>
            <a:r>
              <a:rPr lang="en-GB" sz="2400"/>
              <a:t>Some 60,000 – 70,000 tonnes of salt are harvested from Lake Grassmere each year</a:t>
            </a:r>
            <a:endParaRPr sz="2400"/>
          </a:p>
          <a:p>
            <a:pPr marL="457200" lvl="0" indent="-381000" algn="l" rtl="0">
              <a:spcBef>
                <a:spcPts val="0"/>
              </a:spcBef>
              <a:spcAft>
                <a:spcPts val="0"/>
              </a:spcAft>
              <a:buSzPts val="2400"/>
              <a:buChar char="-"/>
            </a:pPr>
            <a:r>
              <a:rPr lang="en-GB" sz="2400"/>
              <a:t>Hong Kong-based biotechnology and pharmaceuticals company bought company in 2018</a:t>
            </a:r>
            <a:endParaRPr sz="2400"/>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Shape 2112"/>
        <p:cNvGrpSpPr/>
        <p:nvPr/>
      </p:nvGrpSpPr>
      <p:grpSpPr>
        <a:xfrm>
          <a:off x="0" y="0"/>
          <a:ext cx="0" cy="0"/>
          <a:chOff x="0" y="0"/>
          <a:chExt cx="0" cy="0"/>
        </a:xfrm>
      </p:grpSpPr>
      <p:sp>
        <p:nvSpPr>
          <p:cNvPr id="2113" name="Google Shape;2113;p31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Dominion Salt clip</a:t>
            </a:r>
            <a:endParaRPr b="1"/>
          </a:p>
        </p:txBody>
      </p:sp>
      <p:sp>
        <p:nvSpPr>
          <p:cNvPr id="2114" name="Google Shape;2114;p3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115" name="Google Shape;2115;p310" descr="Delivering salt and trace elements to livestock" title="Dominion Salt">
            <a:hlinkClick r:id="rId3"/>
          </p:cNvPr>
          <p:cNvPicPr preferRelativeResize="0"/>
          <p:nvPr/>
        </p:nvPicPr>
        <p:blipFill>
          <a:blip r:embed="rId4">
            <a:alphaModFix/>
          </a:blip>
          <a:stretch>
            <a:fillRect/>
          </a:stretch>
        </p:blipFill>
        <p:spPr>
          <a:xfrm>
            <a:off x="1384475" y="1146175"/>
            <a:ext cx="4572000" cy="3429000"/>
          </a:xfrm>
          <a:prstGeom prst="rect">
            <a:avLst/>
          </a:prstGeom>
          <a:noFill/>
          <a:ln>
            <a:noFill/>
          </a:ln>
        </p:spPr>
      </p:pic>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Shape 2119"/>
        <p:cNvGrpSpPr/>
        <p:nvPr/>
      </p:nvGrpSpPr>
      <p:grpSpPr>
        <a:xfrm>
          <a:off x="0" y="0"/>
          <a:ext cx="0" cy="0"/>
          <a:chOff x="0" y="0"/>
          <a:chExt cx="0" cy="0"/>
        </a:xfrm>
      </p:grpSpPr>
      <p:sp>
        <p:nvSpPr>
          <p:cNvPr id="2120" name="Google Shape;2120;p31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Turks Poultry</a:t>
            </a:r>
            <a:endParaRPr b="1"/>
          </a:p>
        </p:txBody>
      </p:sp>
      <p:sp>
        <p:nvSpPr>
          <p:cNvPr id="2121" name="Google Shape;2121;p311"/>
          <p:cNvSpPr txBox="1">
            <a:spLocks noGrp="1"/>
          </p:cNvSpPr>
          <p:nvPr>
            <p:ph type="body" idx="1"/>
          </p:nvPr>
        </p:nvSpPr>
        <p:spPr>
          <a:xfrm>
            <a:off x="311700" y="1017725"/>
            <a:ext cx="8520600" cy="3936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Family based business founded in 1966 in Horowhenua</a:t>
            </a:r>
            <a:endParaRPr sz="2400"/>
          </a:p>
          <a:p>
            <a:pPr marL="457200" lvl="0" indent="-381000" algn="l" rtl="0">
              <a:spcBef>
                <a:spcPts val="0"/>
              </a:spcBef>
              <a:spcAft>
                <a:spcPts val="0"/>
              </a:spcAft>
              <a:buSzPts val="2400"/>
              <a:buChar char="-"/>
            </a:pPr>
            <a:r>
              <a:rPr lang="en-GB" sz="2400"/>
              <a:t>Grow  “tender, juicy corn-fed and free range chicken with a rich, buttery flavour”</a:t>
            </a:r>
            <a:endParaRPr sz="2400"/>
          </a:p>
          <a:p>
            <a:pPr marL="457200" lvl="0" indent="-381000" algn="l" rtl="0">
              <a:spcBef>
                <a:spcPts val="0"/>
              </a:spcBef>
              <a:spcAft>
                <a:spcPts val="0"/>
              </a:spcAft>
              <a:buSzPts val="2400"/>
              <a:buChar char="-"/>
            </a:pPr>
            <a:r>
              <a:rPr lang="en-GB" sz="2400"/>
              <a:t>Good sustainable business that uses hybrid trucks and recyclable packaging</a:t>
            </a:r>
            <a:endParaRPr sz="2400"/>
          </a:p>
          <a:p>
            <a:pPr marL="457200" lvl="0" indent="-381000" algn="l" rtl="0">
              <a:spcBef>
                <a:spcPts val="0"/>
              </a:spcBef>
              <a:spcAft>
                <a:spcPts val="0"/>
              </a:spcAft>
              <a:buSzPts val="2400"/>
              <a:buChar char="-"/>
            </a:pPr>
            <a:r>
              <a:rPr lang="en-GB" sz="2400"/>
              <a:t>Chicken processed at its Kosher and Halal-compliant Foxton premises</a:t>
            </a:r>
            <a:endParaRPr sz="2400"/>
          </a:p>
          <a:p>
            <a:pPr marL="457200" lvl="0" indent="-381000" algn="l" rtl="0">
              <a:spcBef>
                <a:spcPts val="0"/>
              </a:spcBef>
              <a:spcAft>
                <a:spcPts val="0"/>
              </a:spcAft>
              <a:buSzPts val="2400"/>
              <a:buChar char="-"/>
            </a:pPr>
            <a:r>
              <a:rPr lang="en-GB" sz="2400"/>
              <a:t>6 million chicken processed each year - $50m turnover</a:t>
            </a:r>
            <a:endParaRPr sz="2400"/>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Shape 2125"/>
        <p:cNvGrpSpPr/>
        <p:nvPr/>
      </p:nvGrpSpPr>
      <p:grpSpPr>
        <a:xfrm>
          <a:off x="0" y="0"/>
          <a:ext cx="0" cy="0"/>
          <a:chOff x="0" y="0"/>
          <a:chExt cx="0" cy="0"/>
        </a:xfrm>
      </p:grpSpPr>
      <p:sp>
        <p:nvSpPr>
          <p:cNvPr id="2126" name="Google Shape;2126;p31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Turks Poultry Clip</a:t>
            </a:r>
            <a:endParaRPr/>
          </a:p>
        </p:txBody>
      </p:sp>
      <p:sp>
        <p:nvSpPr>
          <p:cNvPr id="2127" name="Google Shape;2127;p31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128" name="Google Shape;2128;p312" descr="A look around Turk’s Poultry in Foxton, and the business of processing 125,000 chickens a week for domestic and overseas markets." title="Turks Poultry">
            <a:hlinkClick r:id="rId3"/>
          </p:cNvPr>
          <p:cNvPicPr preferRelativeResize="0"/>
          <p:nvPr/>
        </p:nvPicPr>
        <p:blipFill>
          <a:blip r:embed="rId4">
            <a:alphaModFix/>
          </a:blip>
          <a:stretch>
            <a:fillRect/>
          </a:stretch>
        </p:blipFill>
        <p:spPr>
          <a:xfrm>
            <a:off x="1318025" y="1293775"/>
            <a:ext cx="4572000" cy="3429000"/>
          </a:xfrm>
          <a:prstGeom prst="rect">
            <a:avLst/>
          </a:prstGeom>
          <a:noFill/>
          <a:ln>
            <a:noFill/>
          </a:ln>
        </p:spPr>
      </p:pic>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Shape 2132"/>
        <p:cNvGrpSpPr/>
        <p:nvPr/>
      </p:nvGrpSpPr>
      <p:grpSpPr>
        <a:xfrm>
          <a:off x="0" y="0"/>
          <a:ext cx="0" cy="0"/>
          <a:chOff x="0" y="0"/>
          <a:chExt cx="0" cy="0"/>
        </a:xfrm>
      </p:grpSpPr>
      <p:sp>
        <p:nvSpPr>
          <p:cNvPr id="2133" name="Google Shape;2133;p31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Turks Poultry Products</a:t>
            </a:r>
            <a:endParaRPr b="1"/>
          </a:p>
        </p:txBody>
      </p:sp>
      <p:sp>
        <p:nvSpPr>
          <p:cNvPr id="2134" name="Google Shape;2134;p313"/>
          <p:cNvSpPr txBox="1">
            <a:spLocks noGrp="1"/>
          </p:cNvSpPr>
          <p:nvPr>
            <p:ph type="body" idx="1"/>
          </p:nvPr>
        </p:nvSpPr>
        <p:spPr>
          <a:xfrm>
            <a:off x="311700" y="1017725"/>
            <a:ext cx="8520600" cy="3983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135" name="Google Shape;2135;p313"/>
          <p:cNvPicPr preferRelativeResize="0"/>
          <p:nvPr/>
        </p:nvPicPr>
        <p:blipFill>
          <a:blip r:embed="rId3">
            <a:alphaModFix/>
          </a:blip>
          <a:stretch>
            <a:fillRect/>
          </a:stretch>
        </p:blipFill>
        <p:spPr>
          <a:xfrm>
            <a:off x="6689163" y="445013"/>
            <a:ext cx="2143125" cy="2143125"/>
          </a:xfrm>
          <a:prstGeom prst="rect">
            <a:avLst/>
          </a:prstGeom>
          <a:noFill/>
          <a:ln>
            <a:noFill/>
          </a:ln>
        </p:spPr>
      </p:pic>
      <p:pic>
        <p:nvPicPr>
          <p:cNvPr id="2136" name="Google Shape;2136;p313"/>
          <p:cNvPicPr preferRelativeResize="0"/>
          <p:nvPr/>
        </p:nvPicPr>
        <p:blipFill>
          <a:blip r:embed="rId4">
            <a:alphaModFix/>
          </a:blip>
          <a:stretch>
            <a:fillRect/>
          </a:stretch>
        </p:blipFill>
        <p:spPr>
          <a:xfrm>
            <a:off x="311700" y="1017725"/>
            <a:ext cx="3037500" cy="3395050"/>
          </a:xfrm>
          <a:prstGeom prst="rect">
            <a:avLst/>
          </a:prstGeom>
          <a:noFill/>
          <a:ln>
            <a:noFill/>
          </a:ln>
        </p:spPr>
      </p:pic>
      <p:pic>
        <p:nvPicPr>
          <p:cNvPr id="2137" name="Google Shape;2137;p313"/>
          <p:cNvPicPr preferRelativeResize="0"/>
          <p:nvPr/>
        </p:nvPicPr>
        <p:blipFill>
          <a:blip r:embed="rId5">
            <a:alphaModFix/>
          </a:blip>
          <a:stretch>
            <a:fillRect/>
          </a:stretch>
        </p:blipFill>
        <p:spPr>
          <a:xfrm>
            <a:off x="6689175" y="2630626"/>
            <a:ext cx="2143125" cy="2370500"/>
          </a:xfrm>
          <a:prstGeom prst="rect">
            <a:avLst/>
          </a:prstGeom>
          <a:noFill/>
          <a:ln>
            <a:noFill/>
          </a:ln>
        </p:spPr>
      </p:pic>
      <p:pic>
        <p:nvPicPr>
          <p:cNvPr id="2138" name="Google Shape;2138;p313"/>
          <p:cNvPicPr preferRelativeResize="0"/>
          <p:nvPr/>
        </p:nvPicPr>
        <p:blipFill>
          <a:blip r:embed="rId6">
            <a:alphaModFix/>
          </a:blip>
          <a:stretch>
            <a:fillRect/>
          </a:stretch>
        </p:blipFill>
        <p:spPr>
          <a:xfrm>
            <a:off x="3017275" y="1017725"/>
            <a:ext cx="3435825" cy="2446075"/>
          </a:xfrm>
          <a:prstGeom prst="rect">
            <a:avLst/>
          </a:prstGeom>
          <a:noFill/>
          <a:ln>
            <a:noFill/>
          </a:ln>
        </p:spPr>
      </p:pic>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Shape 2142"/>
        <p:cNvGrpSpPr/>
        <p:nvPr/>
      </p:nvGrpSpPr>
      <p:grpSpPr>
        <a:xfrm>
          <a:off x="0" y="0"/>
          <a:ext cx="0" cy="0"/>
          <a:chOff x="0" y="0"/>
          <a:chExt cx="0" cy="0"/>
        </a:xfrm>
      </p:grpSpPr>
      <p:sp>
        <p:nvSpPr>
          <p:cNvPr id="2143" name="Google Shape;2143;p31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Blueberry Country</a:t>
            </a:r>
            <a:endParaRPr b="1"/>
          </a:p>
        </p:txBody>
      </p:sp>
      <p:sp>
        <p:nvSpPr>
          <p:cNvPr id="2144" name="Google Shape;2144;p314"/>
          <p:cNvSpPr txBox="1">
            <a:spLocks noGrp="1"/>
          </p:cNvSpPr>
          <p:nvPr>
            <p:ph type="body" idx="1"/>
          </p:nvPr>
        </p:nvSpPr>
        <p:spPr>
          <a:xfrm>
            <a:off x="311700" y="1017725"/>
            <a:ext cx="8520600" cy="38406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NZ’s largest blueberry orchard</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3 Locations, Ngatea, Ohaupo and Otautau</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chemeClr val="dk1"/>
                </a:solidFill>
              </a:rPr>
              <a:t>Grow, Harvest, Process and Pack blueberries</a:t>
            </a:r>
            <a:endParaRPr sz="2400">
              <a:solidFill>
                <a:schemeClr val="dk1"/>
              </a:solidFill>
            </a:endParaRPr>
          </a:p>
          <a:p>
            <a:pPr marL="457200" lvl="0" indent="-381000" algn="l" rtl="0">
              <a:spcBef>
                <a:spcPts val="0"/>
              </a:spcBef>
              <a:spcAft>
                <a:spcPts val="0"/>
              </a:spcAft>
              <a:buClr>
                <a:schemeClr val="dk1"/>
              </a:buClr>
              <a:buSzPts val="2400"/>
              <a:buChar char="-"/>
            </a:pPr>
            <a:r>
              <a:rPr lang="en-GB" sz="2400">
                <a:solidFill>
                  <a:schemeClr val="dk1"/>
                </a:solidFill>
              </a:rPr>
              <a:t>Cafe and PYO options</a:t>
            </a:r>
            <a:endParaRPr sz="2400">
              <a:solidFill>
                <a:schemeClr val="dk1"/>
              </a:solidFill>
            </a:endParaRPr>
          </a:p>
          <a:p>
            <a:pPr marL="457200" lvl="0" indent="-381000" algn="l" rtl="0">
              <a:spcBef>
                <a:spcPts val="0"/>
              </a:spcBef>
              <a:spcAft>
                <a:spcPts val="0"/>
              </a:spcAft>
              <a:buClr>
                <a:srgbClr val="000000"/>
              </a:buClr>
              <a:buSzPts val="2400"/>
              <a:buChar char="-"/>
            </a:pPr>
            <a:r>
              <a:rPr lang="en-GB" sz="2400">
                <a:solidFill>
                  <a:srgbClr val="000000"/>
                </a:solidFill>
              </a:rPr>
              <a:t>In 2000 owners developed a blueberry grader - it sort and pack blueberries, cherries and other small fruits by colour, softness and defect</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Blueberry grader part of the company sold in 2018 for $66.9 million - new owner Norway-based TOMRA Foods</a:t>
            </a:r>
            <a:endParaRP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Shape 2148"/>
        <p:cNvGrpSpPr/>
        <p:nvPr/>
      </p:nvGrpSpPr>
      <p:grpSpPr>
        <a:xfrm>
          <a:off x="0" y="0"/>
          <a:ext cx="0" cy="0"/>
          <a:chOff x="0" y="0"/>
          <a:chExt cx="0" cy="0"/>
        </a:xfrm>
      </p:grpSpPr>
      <p:sp>
        <p:nvSpPr>
          <p:cNvPr id="2149" name="Google Shape;2149;p31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Blueberry Country Clip</a:t>
            </a:r>
            <a:endParaRPr b="1"/>
          </a:p>
        </p:txBody>
      </p:sp>
      <p:sp>
        <p:nvSpPr>
          <p:cNvPr id="2150" name="Google Shape;2150;p3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151" name="Google Shape;2151;p315" descr="Growing blueberries for fresh, process and pick-your-own in Waikato" title="Blueberry Country">
            <a:hlinkClick r:id="rId3"/>
          </p:cNvPr>
          <p:cNvPicPr preferRelativeResize="0"/>
          <p:nvPr/>
        </p:nvPicPr>
        <p:blipFill>
          <a:blip r:embed="rId4">
            <a:alphaModFix/>
          </a:blip>
          <a:stretch>
            <a:fillRect/>
          </a:stretch>
        </p:blipFill>
        <p:spPr>
          <a:xfrm>
            <a:off x="1488850" y="1217850"/>
            <a:ext cx="4572000" cy="3429000"/>
          </a:xfrm>
          <a:prstGeom prst="rect">
            <a:avLst/>
          </a:prstGeom>
          <a:noFill/>
          <a:ln>
            <a:noFill/>
          </a:ln>
        </p:spPr>
      </p:pic>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Shape 2155"/>
        <p:cNvGrpSpPr/>
        <p:nvPr/>
      </p:nvGrpSpPr>
      <p:grpSpPr>
        <a:xfrm>
          <a:off x="0" y="0"/>
          <a:ext cx="0" cy="0"/>
          <a:chOff x="0" y="0"/>
          <a:chExt cx="0" cy="0"/>
        </a:xfrm>
      </p:grpSpPr>
      <p:sp>
        <p:nvSpPr>
          <p:cNvPr id="2156" name="Google Shape;2156;p31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Rockit Apples</a:t>
            </a:r>
            <a:endParaRPr b="1"/>
          </a:p>
        </p:txBody>
      </p:sp>
      <p:sp>
        <p:nvSpPr>
          <p:cNvPr id="2157" name="Google Shape;2157;p316"/>
          <p:cNvSpPr txBox="1">
            <a:spLocks noGrp="1"/>
          </p:cNvSpPr>
          <p:nvPr>
            <p:ph type="body" idx="1"/>
          </p:nvPr>
        </p:nvSpPr>
        <p:spPr>
          <a:xfrm>
            <a:off x="311700" y="1017725"/>
            <a:ext cx="8520600" cy="40119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000000"/>
              </a:buClr>
              <a:buSzPts val="2400"/>
              <a:buChar char="-"/>
            </a:pPr>
            <a:r>
              <a:rPr lang="en-GB" sz="2400">
                <a:solidFill>
                  <a:srgbClr val="000000"/>
                </a:solidFill>
              </a:rPr>
              <a:t>Rockit™ apples are a deliciously sweet, miniature sized nutritious apple - first miniature apple globally</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cross between a gala and a gala splendor cultivar and were created as the world's first snack-sized apple</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Have 65% more potassium, 19% more energy and 10% more fibre than the average apple</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Great size for kid’s lunch boxes</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Marketed as ‘the ultimate guilt-free snack”</a:t>
            </a:r>
            <a:endParaRPr sz="2400">
              <a:solidFill>
                <a:srgbClr val="000000"/>
              </a:solidFill>
            </a:endParaRPr>
          </a:p>
          <a:p>
            <a:pPr marL="457200" lvl="0" indent="-381000" algn="l" rtl="0">
              <a:spcBef>
                <a:spcPts val="0"/>
              </a:spcBef>
              <a:spcAft>
                <a:spcPts val="0"/>
              </a:spcAft>
              <a:buClr>
                <a:srgbClr val="000000"/>
              </a:buClr>
              <a:buSzPts val="2400"/>
              <a:buChar char="-"/>
            </a:pPr>
            <a:r>
              <a:rPr lang="en-GB" sz="2400">
                <a:solidFill>
                  <a:srgbClr val="000000"/>
                </a:solidFill>
              </a:rPr>
              <a:t>Packaging is 100 % biodegradable &amp; recyclable </a:t>
            </a:r>
            <a:endParaRPr sz="2400">
              <a:solidFill>
                <a:srgbClr val="000000"/>
              </a:solidFill>
            </a:endParaRPr>
          </a:p>
          <a:p>
            <a:pPr marL="457200" lvl="0" indent="0" algn="l" rtl="0">
              <a:spcBef>
                <a:spcPts val="1600"/>
              </a:spcBef>
              <a:spcAft>
                <a:spcPts val="1600"/>
              </a:spcAft>
              <a:buNone/>
            </a:pPr>
            <a:endParaRPr sz="2400"/>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Shape 2161"/>
        <p:cNvGrpSpPr/>
        <p:nvPr/>
      </p:nvGrpSpPr>
      <p:grpSpPr>
        <a:xfrm>
          <a:off x="0" y="0"/>
          <a:ext cx="0" cy="0"/>
          <a:chOff x="0" y="0"/>
          <a:chExt cx="0" cy="0"/>
        </a:xfrm>
      </p:grpSpPr>
      <p:sp>
        <p:nvSpPr>
          <p:cNvPr id="2162" name="Google Shape;2162;p31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Rockit Apples Clip</a:t>
            </a:r>
            <a:endParaRPr b="1"/>
          </a:p>
        </p:txBody>
      </p:sp>
      <p:sp>
        <p:nvSpPr>
          <p:cNvPr id="2163" name="Google Shape;2163;p3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164" name="Google Shape;2164;p317" descr="A small apple is being marketed for a big future" title="Rockit Apples">
            <a:hlinkClick r:id="rId3"/>
          </p:cNvPr>
          <p:cNvPicPr preferRelativeResize="0"/>
          <p:nvPr/>
        </p:nvPicPr>
        <p:blipFill>
          <a:blip r:embed="rId4">
            <a:alphaModFix/>
          </a:blip>
          <a:stretch>
            <a:fillRect/>
          </a:stretch>
        </p:blipFill>
        <p:spPr>
          <a:xfrm>
            <a:off x="1460375" y="1369700"/>
            <a:ext cx="4572000" cy="3429000"/>
          </a:xfrm>
          <a:prstGeom prst="rect">
            <a:avLst/>
          </a:prstGeom>
          <a:noFill/>
          <a:ln>
            <a:noFill/>
          </a:ln>
        </p:spPr>
      </p:pic>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Shape 2168"/>
        <p:cNvGrpSpPr/>
        <p:nvPr/>
      </p:nvGrpSpPr>
      <p:grpSpPr>
        <a:xfrm>
          <a:off x="0" y="0"/>
          <a:ext cx="0" cy="0"/>
          <a:chOff x="0" y="0"/>
          <a:chExt cx="0" cy="0"/>
        </a:xfrm>
      </p:grpSpPr>
      <p:sp>
        <p:nvSpPr>
          <p:cNvPr id="2169" name="Google Shape;2169;p31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Rockit Apples</a:t>
            </a:r>
            <a:endParaRPr b="1"/>
          </a:p>
        </p:txBody>
      </p:sp>
      <p:sp>
        <p:nvSpPr>
          <p:cNvPr id="2170" name="Google Shape;2170;p318"/>
          <p:cNvSpPr txBox="1">
            <a:spLocks noGrp="1"/>
          </p:cNvSpPr>
          <p:nvPr>
            <p:ph type="body" idx="1"/>
          </p:nvPr>
        </p:nvSpPr>
        <p:spPr>
          <a:xfrm>
            <a:off x="311700" y="1017725"/>
            <a:ext cx="8520600" cy="3936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171" name="Google Shape;2171;p318"/>
          <p:cNvPicPr preferRelativeResize="0"/>
          <p:nvPr/>
        </p:nvPicPr>
        <p:blipFill>
          <a:blip r:embed="rId3">
            <a:alphaModFix/>
          </a:blip>
          <a:stretch>
            <a:fillRect/>
          </a:stretch>
        </p:blipFill>
        <p:spPr>
          <a:xfrm>
            <a:off x="311700" y="1017725"/>
            <a:ext cx="3180575" cy="2474550"/>
          </a:xfrm>
          <a:prstGeom prst="rect">
            <a:avLst/>
          </a:prstGeom>
          <a:noFill/>
          <a:ln>
            <a:noFill/>
          </a:ln>
        </p:spPr>
      </p:pic>
      <p:pic>
        <p:nvPicPr>
          <p:cNvPr id="2172" name="Google Shape;2172;p318"/>
          <p:cNvPicPr preferRelativeResize="0"/>
          <p:nvPr/>
        </p:nvPicPr>
        <p:blipFill>
          <a:blip r:embed="rId4">
            <a:alphaModFix/>
          </a:blip>
          <a:stretch>
            <a:fillRect/>
          </a:stretch>
        </p:blipFill>
        <p:spPr>
          <a:xfrm>
            <a:off x="3492275" y="1017725"/>
            <a:ext cx="2628675" cy="2474550"/>
          </a:xfrm>
          <a:prstGeom prst="rect">
            <a:avLst/>
          </a:prstGeom>
          <a:noFill/>
          <a:ln>
            <a:noFill/>
          </a:ln>
        </p:spPr>
      </p:pic>
      <p:pic>
        <p:nvPicPr>
          <p:cNvPr id="2173" name="Google Shape;2173;p318"/>
          <p:cNvPicPr preferRelativeResize="0"/>
          <p:nvPr/>
        </p:nvPicPr>
        <p:blipFill>
          <a:blip r:embed="rId5">
            <a:alphaModFix/>
          </a:blip>
          <a:stretch>
            <a:fillRect/>
          </a:stretch>
        </p:blipFill>
        <p:spPr>
          <a:xfrm>
            <a:off x="6158925" y="1017725"/>
            <a:ext cx="2673375" cy="2474550"/>
          </a:xfrm>
          <a:prstGeom prst="rect">
            <a:avLst/>
          </a:prstGeom>
          <a:noFill/>
          <a:ln>
            <a:noFill/>
          </a:ln>
        </p:spPr>
      </p:pic>
      <p:pic>
        <p:nvPicPr>
          <p:cNvPr id="2174" name="Google Shape;2174;p318"/>
          <p:cNvPicPr preferRelativeResize="0"/>
          <p:nvPr/>
        </p:nvPicPr>
        <p:blipFill>
          <a:blip r:embed="rId6">
            <a:alphaModFix/>
          </a:blip>
          <a:stretch>
            <a:fillRect/>
          </a:stretch>
        </p:blipFill>
        <p:spPr>
          <a:xfrm>
            <a:off x="1019225" y="3719750"/>
            <a:ext cx="3393550" cy="1066800"/>
          </a:xfrm>
          <a:prstGeom prst="rect">
            <a:avLst/>
          </a:prstGeom>
          <a:noFill/>
          <a:ln>
            <a:noFill/>
          </a:ln>
        </p:spPr>
      </p:pic>
      <p:pic>
        <p:nvPicPr>
          <p:cNvPr id="2175" name="Google Shape;2175;p318"/>
          <p:cNvPicPr preferRelativeResize="0"/>
          <p:nvPr/>
        </p:nvPicPr>
        <p:blipFill>
          <a:blip r:embed="rId7">
            <a:alphaModFix/>
          </a:blip>
          <a:stretch>
            <a:fillRect/>
          </a:stretch>
        </p:blipFill>
        <p:spPr>
          <a:xfrm>
            <a:off x="5048675" y="3571121"/>
            <a:ext cx="2619375" cy="1215425"/>
          </a:xfrm>
          <a:prstGeom prst="rect">
            <a:avLst/>
          </a:prstGeom>
          <a:noFill/>
          <a:ln>
            <a:noFill/>
          </a:ln>
        </p:spPr>
      </p:pic>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Shape 2179"/>
        <p:cNvGrpSpPr/>
        <p:nvPr/>
      </p:nvGrpSpPr>
      <p:grpSpPr>
        <a:xfrm>
          <a:off x="0" y="0"/>
          <a:ext cx="0" cy="0"/>
          <a:chOff x="0" y="0"/>
          <a:chExt cx="0" cy="0"/>
        </a:xfrm>
      </p:grpSpPr>
      <p:sp>
        <p:nvSpPr>
          <p:cNvPr id="2180" name="Google Shape;2180;p31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Olivers Kiwiberries</a:t>
            </a:r>
            <a:endParaRPr b="1"/>
          </a:p>
        </p:txBody>
      </p:sp>
      <p:sp>
        <p:nvSpPr>
          <p:cNvPr id="2181" name="Google Shape;2181;p319"/>
          <p:cNvSpPr txBox="1">
            <a:spLocks noGrp="1"/>
          </p:cNvSpPr>
          <p:nvPr>
            <p:ph type="body" idx="1"/>
          </p:nvPr>
        </p:nvSpPr>
        <p:spPr>
          <a:xfrm>
            <a:off x="311700" y="1017725"/>
            <a:ext cx="8520600" cy="39360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Bred and released in New Zealand in 2004</a:t>
            </a:r>
            <a:endParaRPr sz="2400"/>
          </a:p>
          <a:p>
            <a:pPr marL="457200" lvl="0" indent="-381000" algn="l" rtl="0">
              <a:spcBef>
                <a:spcPts val="0"/>
              </a:spcBef>
              <a:spcAft>
                <a:spcPts val="0"/>
              </a:spcAft>
              <a:buSzPts val="2400"/>
              <a:buChar char="-"/>
            </a:pPr>
            <a:r>
              <a:rPr lang="en-GB" sz="2400"/>
              <a:t>Is a smooth, small hairless berry (5 to 20g) with edible skins, with shapes varying from round to elongated</a:t>
            </a:r>
            <a:endParaRPr sz="2400"/>
          </a:p>
          <a:p>
            <a:pPr marL="457200" lvl="0" indent="-381000" algn="l" rtl="0">
              <a:spcBef>
                <a:spcPts val="0"/>
              </a:spcBef>
              <a:spcAft>
                <a:spcPts val="0"/>
              </a:spcAft>
              <a:buSzPts val="2400"/>
              <a:buChar char="-"/>
            </a:pPr>
            <a:r>
              <a:rPr lang="en-GB" sz="2400"/>
              <a:t>Great miniature option for lunch boxes and platters</a:t>
            </a:r>
            <a:endParaRPr sz="2400"/>
          </a:p>
          <a:p>
            <a:pPr marL="457200" lvl="0" indent="-381000" algn="l" rtl="0">
              <a:spcBef>
                <a:spcPts val="0"/>
              </a:spcBef>
              <a:spcAft>
                <a:spcPts val="0"/>
              </a:spcAft>
              <a:buSzPts val="2400"/>
              <a:buChar char="-"/>
            </a:pPr>
            <a:r>
              <a:rPr lang="en-GB" sz="2400"/>
              <a:t>Total worldwide commercial plantings are thought to be under 200ha</a:t>
            </a:r>
            <a:endParaRPr sz="2400"/>
          </a:p>
          <a:p>
            <a:pPr marL="457200" lvl="0" indent="-381000" algn="l" rtl="0">
              <a:spcBef>
                <a:spcPts val="0"/>
              </a:spcBef>
              <a:spcAft>
                <a:spcPts val="0"/>
              </a:spcAft>
              <a:buSzPts val="2400"/>
              <a:buChar char="-"/>
            </a:pPr>
            <a:r>
              <a:rPr lang="en-GB" sz="2400"/>
              <a:t>Carefully controlled to avoid overproduction</a:t>
            </a:r>
            <a:endParaRPr sz="2400"/>
          </a:p>
          <a:p>
            <a:pPr marL="457200" lvl="0" indent="-381000" algn="l" rtl="0">
              <a:spcBef>
                <a:spcPts val="0"/>
              </a:spcBef>
              <a:spcAft>
                <a:spcPts val="0"/>
              </a:spcAft>
              <a:buSzPts val="2400"/>
              <a:buChar char="-"/>
            </a:pPr>
            <a:r>
              <a:rPr lang="en-GB" sz="2400"/>
              <a:t>70-80% exported to Asia, USA, Australia and Europe</a:t>
            </a:r>
            <a:endParaRPr sz="2400"/>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Shape 2185"/>
        <p:cNvGrpSpPr/>
        <p:nvPr/>
      </p:nvGrpSpPr>
      <p:grpSpPr>
        <a:xfrm>
          <a:off x="0" y="0"/>
          <a:ext cx="0" cy="0"/>
          <a:chOff x="0" y="0"/>
          <a:chExt cx="0" cy="0"/>
        </a:xfrm>
      </p:grpSpPr>
      <p:sp>
        <p:nvSpPr>
          <p:cNvPr id="2186" name="Google Shape;2186;p32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t>Olivers Kiwiberries</a:t>
            </a:r>
            <a:endParaRPr/>
          </a:p>
        </p:txBody>
      </p:sp>
      <p:sp>
        <p:nvSpPr>
          <p:cNvPr id="2187" name="Google Shape;2187;p32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188" name="Google Shape;2188;p320" descr="A new fruit is being grown and packed at Geoff Oliver's Kiwi Produce packhouse" title="Oliver's KiwiBerries">
            <a:hlinkClick r:id="rId3"/>
          </p:cNvPr>
          <p:cNvPicPr preferRelativeResize="0"/>
          <p:nvPr/>
        </p:nvPicPr>
        <p:blipFill>
          <a:blip r:embed="rId4">
            <a:alphaModFix/>
          </a:blip>
          <a:stretch>
            <a:fillRect/>
          </a:stretch>
        </p:blipFill>
        <p:spPr>
          <a:xfrm>
            <a:off x="1431925" y="1265300"/>
            <a:ext cx="4572000" cy="3429000"/>
          </a:xfrm>
          <a:prstGeom prst="rect">
            <a:avLst/>
          </a:prstGeom>
          <a:noFill/>
          <a:ln>
            <a:noFill/>
          </a:ln>
        </p:spPr>
      </p:pic>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Shape 2192"/>
        <p:cNvGrpSpPr/>
        <p:nvPr/>
      </p:nvGrpSpPr>
      <p:grpSpPr>
        <a:xfrm>
          <a:off x="0" y="0"/>
          <a:ext cx="0" cy="0"/>
          <a:chOff x="0" y="0"/>
          <a:chExt cx="0" cy="0"/>
        </a:xfrm>
      </p:grpSpPr>
      <p:sp>
        <p:nvSpPr>
          <p:cNvPr id="2193" name="Google Shape;2193;p32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Kiwiberry advertisement - Thailand</a:t>
            </a:r>
            <a:endParaRPr b="1"/>
          </a:p>
        </p:txBody>
      </p:sp>
      <p:sp>
        <p:nvSpPr>
          <p:cNvPr id="2194" name="Google Shape;2194;p3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195" name="Google Shape;2195;p321" descr="กีวีเบอร์รี่ ซุปเปอร์ฟรุ๊ตอร่อยและดีแบบมินิๆ&#10;&#10;สวัสดีจ้า ขอต้อนรับสู่บ้านหลังน้อยของ “กีวีเบอร์รี่” ผลไม้ขนาดเล็กน่ารักจากนิวซีแลนด์ ดินแดนซึ่งอุดมไปด้วยแร่ธาตุและอากาศแสนบริสุทธิ์ เหมาะสำหรับการเพาะปลูกพืชเพื่อสุขภาพ &#10;กีวีเบอร์รี่มีให้ชิมกันในช่วงเดือนกุมภาพันธ์ถึงเมษายนของทุกปี ดังนั้น ถ้าได้เห็นกีวีเบอร์รี่เมื่อไหร่ ต้องรีบคว้าไว้ก่อนจะหมดนะจ๊ะ&#10;&#10;กีวีเบอร์รี่คืออะไร &#10;อย่าเพิ่งสับสนจ้า เพราะกีวีเบอร์รี่ ไม่ใช่กีวีลูกจิ๋ว! &#10;เชื่อว่าคุณคงคุ้นเคยกับกีวีฟรุ๊ตกันเป็นอย่างดี แต่ กีวีเบอร์รี่ ก็ยังไม่ใช่ กีวีฟรุ๊ตลูกเล็ก กีวีเบอร์รี่ เป็นผลไม้ตระกูลเบอร์รี่ขนาดพอๆ กับองุ่นแดง จึงเป็นอาหารว่างพกพาง่ายแสนอร่อย ที่เต็มไปด้วยประโยชน์ทางโภชนาการ รสชาติหวาน หอมสดชื่น จนถ้าได้ลองก็ต้องระวังจะติดใจจนหยุดไม่อยู่ &#10;&#10;กีวีเบอร์รี่มีประโยชน์ทางโภชนาการที่น่าทึ่ง ในกีวีเบอร์รี่ปริมาณ 125 กรัม สามารถให้วิตามินซีสูงถึง 252% ของปริมาณที่แนะนำในแต่ละวัน นอกจากนี้ ยังเป็นผลไม้ที่มีสารต้านอนุมูลอิสระ วิตามินซี วิตามินอี รวมทั้งมีโพแทสเซียมสูงอีกด้วย &#10;&#10;ติดตามข่าวสารจากMunch’n Kiwiberries Thailand ได้ที่&#10;www.munchn.co.nz/thailand&#10;#MunchnThailand" title="Munch'n Kiwiberries Catch them while you can">
            <a:hlinkClick r:id="rId3"/>
          </p:cNvPr>
          <p:cNvPicPr preferRelativeResize="0"/>
          <p:nvPr/>
        </p:nvPicPr>
        <p:blipFill>
          <a:blip r:embed="rId4">
            <a:alphaModFix/>
          </a:blip>
          <a:stretch>
            <a:fillRect/>
          </a:stretch>
        </p:blipFill>
        <p:spPr>
          <a:xfrm>
            <a:off x="1280075" y="1227350"/>
            <a:ext cx="4572000" cy="3429000"/>
          </a:xfrm>
          <a:prstGeom prst="rect">
            <a:avLst/>
          </a:prstGeom>
          <a:noFill/>
          <a:ln>
            <a:noFill/>
          </a:ln>
        </p:spPr>
      </p:pic>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Shape 2199"/>
        <p:cNvGrpSpPr/>
        <p:nvPr/>
      </p:nvGrpSpPr>
      <p:grpSpPr>
        <a:xfrm>
          <a:off x="0" y="0"/>
          <a:ext cx="0" cy="0"/>
          <a:chOff x="0" y="0"/>
          <a:chExt cx="0" cy="0"/>
        </a:xfrm>
      </p:grpSpPr>
      <p:sp>
        <p:nvSpPr>
          <p:cNvPr id="2200" name="Google Shape;2200;p322"/>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The Fresh Grower</a:t>
            </a:r>
            <a:endParaRPr b="1"/>
          </a:p>
        </p:txBody>
      </p:sp>
      <p:sp>
        <p:nvSpPr>
          <p:cNvPr id="2201" name="Google Shape;2201;p322"/>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Family-owned and operated business in South Auckland</a:t>
            </a:r>
            <a:endParaRPr sz="2400"/>
          </a:p>
          <a:p>
            <a:pPr marL="457200" lvl="0" indent="-381000" algn="l" rtl="0">
              <a:spcBef>
                <a:spcPts val="0"/>
              </a:spcBef>
              <a:spcAft>
                <a:spcPts val="0"/>
              </a:spcAft>
              <a:buSzPts val="2400"/>
              <a:buChar char="-"/>
            </a:pPr>
            <a:r>
              <a:rPr lang="en-GB" sz="2400"/>
              <a:t>Supplies niche or exotic products like baby cos lettuce, fancy lettuce and baby spinach, and makes them readily accessible to everyday people</a:t>
            </a:r>
            <a:endParaRPr sz="2400"/>
          </a:p>
          <a:p>
            <a:pPr marL="457200" lvl="0" indent="-381000" algn="l" rtl="0">
              <a:spcBef>
                <a:spcPts val="0"/>
              </a:spcBef>
              <a:spcAft>
                <a:spcPts val="0"/>
              </a:spcAft>
              <a:buSzPts val="2400"/>
              <a:buChar char="-"/>
            </a:pPr>
            <a:r>
              <a:rPr lang="en-GB" sz="2400"/>
              <a:t>Supplier to My Food Bag</a:t>
            </a:r>
            <a:endParaRPr sz="2400"/>
          </a:p>
          <a:p>
            <a:pPr marL="457200" lvl="0" indent="-381000" algn="l" rtl="0">
              <a:spcBef>
                <a:spcPts val="0"/>
              </a:spcBef>
              <a:spcAft>
                <a:spcPts val="0"/>
              </a:spcAft>
              <a:buSzPts val="2400"/>
              <a:buChar char="-"/>
            </a:pPr>
            <a:r>
              <a:rPr lang="en-GB" sz="2400"/>
              <a:t>Business run over 500 acres in Pukekohe</a:t>
            </a:r>
            <a:endParaRPr sz="2400"/>
          </a:p>
          <a:p>
            <a:pPr marL="457200" lvl="0" indent="-381000" algn="l" rtl="0">
              <a:spcBef>
                <a:spcPts val="0"/>
              </a:spcBef>
              <a:spcAft>
                <a:spcPts val="0"/>
              </a:spcAft>
              <a:buSzPts val="2400"/>
              <a:buChar char="-"/>
            </a:pPr>
            <a:r>
              <a:rPr lang="en-GB" sz="2400"/>
              <a:t>Each week around 100,000 plants are sown at the farm</a:t>
            </a:r>
            <a:endParaRPr sz="2400"/>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Shape 2205"/>
        <p:cNvGrpSpPr/>
        <p:nvPr/>
      </p:nvGrpSpPr>
      <p:grpSpPr>
        <a:xfrm>
          <a:off x="0" y="0"/>
          <a:ext cx="0" cy="0"/>
          <a:chOff x="0" y="0"/>
          <a:chExt cx="0" cy="0"/>
        </a:xfrm>
      </p:grpSpPr>
      <p:sp>
        <p:nvSpPr>
          <p:cNvPr id="2206" name="Google Shape;2206;p323"/>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The Fresh Grower Clip</a:t>
            </a:r>
            <a:endParaRPr b="1"/>
          </a:p>
        </p:txBody>
      </p:sp>
      <p:sp>
        <p:nvSpPr>
          <p:cNvPr id="2207" name="Google Shape;2207;p3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208" name="Google Shape;2208;p323" descr=" " title="The Fresh Grower">
            <a:hlinkClick r:id="rId3"/>
          </p:cNvPr>
          <p:cNvPicPr preferRelativeResize="0"/>
          <p:nvPr/>
        </p:nvPicPr>
        <p:blipFill>
          <a:blip r:embed="rId4">
            <a:alphaModFix/>
          </a:blip>
          <a:stretch>
            <a:fillRect/>
          </a:stretch>
        </p:blipFill>
        <p:spPr>
          <a:xfrm>
            <a:off x="1441400" y="1236825"/>
            <a:ext cx="4572000" cy="3429000"/>
          </a:xfrm>
          <a:prstGeom prst="rect">
            <a:avLst/>
          </a:prstGeom>
          <a:noFill/>
          <a:ln>
            <a:noFill/>
          </a:ln>
        </p:spPr>
      </p:pic>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Shape 2212"/>
        <p:cNvGrpSpPr/>
        <p:nvPr/>
      </p:nvGrpSpPr>
      <p:grpSpPr>
        <a:xfrm>
          <a:off x="0" y="0"/>
          <a:ext cx="0" cy="0"/>
          <a:chOff x="0" y="0"/>
          <a:chExt cx="0" cy="0"/>
        </a:xfrm>
      </p:grpSpPr>
      <p:sp>
        <p:nvSpPr>
          <p:cNvPr id="2213" name="Google Shape;2213;p324"/>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The Fresh Grower Products</a:t>
            </a:r>
            <a:endParaRPr b="1"/>
          </a:p>
        </p:txBody>
      </p:sp>
      <p:sp>
        <p:nvSpPr>
          <p:cNvPr id="2214" name="Google Shape;2214;p324"/>
          <p:cNvSpPr txBox="1">
            <a:spLocks noGrp="1"/>
          </p:cNvSpPr>
          <p:nvPr>
            <p:ph type="body" idx="1"/>
          </p:nvPr>
        </p:nvSpPr>
        <p:spPr>
          <a:xfrm>
            <a:off x="311700" y="1017725"/>
            <a:ext cx="8520600" cy="3879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215" name="Google Shape;2215;p324"/>
          <p:cNvPicPr preferRelativeResize="0"/>
          <p:nvPr/>
        </p:nvPicPr>
        <p:blipFill>
          <a:blip r:embed="rId3">
            <a:alphaModFix/>
          </a:blip>
          <a:stretch>
            <a:fillRect/>
          </a:stretch>
        </p:blipFill>
        <p:spPr>
          <a:xfrm>
            <a:off x="6689163" y="445013"/>
            <a:ext cx="2143125" cy="2143125"/>
          </a:xfrm>
          <a:prstGeom prst="rect">
            <a:avLst/>
          </a:prstGeom>
          <a:noFill/>
          <a:ln>
            <a:noFill/>
          </a:ln>
        </p:spPr>
      </p:pic>
      <p:pic>
        <p:nvPicPr>
          <p:cNvPr id="2216" name="Google Shape;2216;p324"/>
          <p:cNvPicPr preferRelativeResize="0"/>
          <p:nvPr/>
        </p:nvPicPr>
        <p:blipFill>
          <a:blip r:embed="rId4">
            <a:alphaModFix/>
          </a:blip>
          <a:stretch>
            <a:fillRect/>
          </a:stretch>
        </p:blipFill>
        <p:spPr>
          <a:xfrm>
            <a:off x="311700" y="1017725"/>
            <a:ext cx="2810450" cy="2743300"/>
          </a:xfrm>
          <a:prstGeom prst="rect">
            <a:avLst/>
          </a:prstGeom>
          <a:noFill/>
          <a:ln>
            <a:noFill/>
          </a:ln>
        </p:spPr>
      </p:pic>
      <p:pic>
        <p:nvPicPr>
          <p:cNvPr id="2217" name="Google Shape;2217;p324"/>
          <p:cNvPicPr preferRelativeResize="0"/>
          <p:nvPr/>
        </p:nvPicPr>
        <p:blipFill>
          <a:blip r:embed="rId5">
            <a:alphaModFix/>
          </a:blip>
          <a:stretch>
            <a:fillRect/>
          </a:stretch>
        </p:blipFill>
        <p:spPr>
          <a:xfrm>
            <a:off x="3353800" y="1316754"/>
            <a:ext cx="3103750" cy="3304800"/>
          </a:xfrm>
          <a:prstGeom prst="rect">
            <a:avLst/>
          </a:prstGeom>
          <a:noFill/>
          <a:ln>
            <a:noFill/>
          </a:ln>
        </p:spPr>
      </p:pic>
      <p:pic>
        <p:nvPicPr>
          <p:cNvPr id="2218" name="Google Shape;2218;p324"/>
          <p:cNvPicPr preferRelativeResize="0"/>
          <p:nvPr/>
        </p:nvPicPr>
        <p:blipFill>
          <a:blip r:embed="rId6">
            <a:alphaModFix/>
          </a:blip>
          <a:stretch>
            <a:fillRect/>
          </a:stretch>
        </p:blipFill>
        <p:spPr>
          <a:xfrm>
            <a:off x="6212925" y="2753603"/>
            <a:ext cx="2619375" cy="2143125"/>
          </a:xfrm>
          <a:prstGeom prst="rect">
            <a:avLst/>
          </a:prstGeom>
          <a:noFill/>
          <a:ln>
            <a:noFill/>
          </a:ln>
        </p:spPr>
      </p:pic>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Shape 2222"/>
        <p:cNvGrpSpPr/>
        <p:nvPr/>
      </p:nvGrpSpPr>
      <p:grpSpPr>
        <a:xfrm>
          <a:off x="0" y="0"/>
          <a:ext cx="0" cy="0"/>
          <a:chOff x="0" y="0"/>
          <a:chExt cx="0" cy="0"/>
        </a:xfrm>
      </p:grpSpPr>
      <p:sp>
        <p:nvSpPr>
          <p:cNvPr id="2223" name="Google Shape;2223;p325"/>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Schnapp Dragon Tequila</a:t>
            </a:r>
            <a:endParaRPr b="1"/>
          </a:p>
        </p:txBody>
      </p:sp>
      <p:sp>
        <p:nvSpPr>
          <p:cNvPr id="2224" name="Google Shape;2224;p325"/>
          <p:cNvSpPr txBox="1">
            <a:spLocks noGrp="1"/>
          </p:cNvSpPr>
          <p:nvPr>
            <p:ph type="body" idx="1"/>
          </p:nvPr>
        </p:nvSpPr>
        <p:spPr>
          <a:xfrm>
            <a:off x="311700" y="1017725"/>
            <a:ext cx="8520600" cy="3907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A boutique brewer of kiwi tequila</a:t>
            </a:r>
            <a:endParaRPr sz="2400"/>
          </a:p>
          <a:p>
            <a:pPr marL="457200" lvl="0" indent="-381000" algn="l" rtl="0">
              <a:spcBef>
                <a:spcPts val="0"/>
              </a:spcBef>
              <a:spcAft>
                <a:spcPts val="0"/>
              </a:spcAft>
              <a:buSzPts val="2400"/>
              <a:buChar char="-"/>
            </a:pPr>
            <a:r>
              <a:rPr lang="en-GB" sz="2400"/>
              <a:t>Idea started in the 1980s in Takaka</a:t>
            </a:r>
            <a:endParaRPr sz="2400"/>
          </a:p>
          <a:p>
            <a:pPr marL="457200" lvl="0" indent="-381000" algn="l" rtl="0">
              <a:spcBef>
                <a:spcPts val="0"/>
              </a:spcBef>
              <a:spcAft>
                <a:spcPts val="0"/>
              </a:spcAft>
              <a:buSzPts val="2400"/>
              <a:buChar char="-"/>
            </a:pPr>
            <a:r>
              <a:rPr lang="en-GB" sz="2400"/>
              <a:t>Brew, mash and then distill pure blue agave spirit which is now tequila</a:t>
            </a:r>
            <a:endParaRPr sz="2400"/>
          </a:p>
          <a:p>
            <a:pPr marL="457200" lvl="0" indent="-381000" algn="l" rtl="0">
              <a:spcBef>
                <a:spcPts val="0"/>
              </a:spcBef>
              <a:spcAft>
                <a:spcPts val="0"/>
              </a:spcAft>
              <a:buSzPts val="2400"/>
              <a:buChar char="-"/>
            </a:pPr>
            <a:r>
              <a:rPr lang="en-GB" sz="2400"/>
              <a:t>Original agave seeds bought of a Frenchman as Mexico loath to share their varieties</a:t>
            </a:r>
            <a:endParaRPr sz="2400"/>
          </a:p>
          <a:p>
            <a:pPr marL="457200" lvl="0" indent="-381000" algn="l" rtl="0">
              <a:spcBef>
                <a:spcPts val="0"/>
              </a:spcBef>
              <a:spcAft>
                <a:spcPts val="0"/>
              </a:spcAft>
              <a:buSzPts val="2400"/>
              <a:buChar char="-"/>
            </a:pPr>
            <a:r>
              <a:rPr lang="en-GB" sz="2400"/>
              <a:t>Tequila name is name is banned outside Mexico - instead sold as TeKiwi</a:t>
            </a:r>
            <a:endParaRPr sz="2400"/>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Shape 2228"/>
        <p:cNvGrpSpPr/>
        <p:nvPr/>
      </p:nvGrpSpPr>
      <p:grpSpPr>
        <a:xfrm>
          <a:off x="0" y="0"/>
          <a:ext cx="0" cy="0"/>
          <a:chOff x="0" y="0"/>
          <a:chExt cx="0" cy="0"/>
        </a:xfrm>
      </p:grpSpPr>
      <p:sp>
        <p:nvSpPr>
          <p:cNvPr id="2229" name="Google Shape;2229;p326"/>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Schnapp Dragon Tequila</a:t>
            </a:r>
            <a:endParaRPr b="1"/>
          </a:p>
        </p:txBody>
      </p:sp>
      <p:sp>
        <p:nvSpPr>
          <p:cNvPr id="2230" name="Google Shape;2230;p3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231" name="Google Shape;2231;p326" descr="A boutique brewer of kiwi tequila" title="Schnapp Dragon Tequila">
            <a:hlinkClick r:id="rId3"/>
          </p:cNvPr>
          <p:cNvPicPr preferRelativeResize="0"/>
          <p:nvPr/>
        </p:nvPicPr>
        <p:blipFill>
          <a:blip r:embed="rId4">
            <a:alphaModFix/>
          </a:blip>
          <a:stretch>
            <a:fillRect/>
          </a:stretch>
        </p:blipFill>
        <p:spPr>
          <a:xfrm>
            <a:off x="1128250" y="1417150"/>
            <a:ext cx="4572000" cy="3429000"/>
          </a:xfrm>
          <a:prstGeom prst="rect">
            <a:avLst/>
          </a:prstGeom>
          <a:noFill/>
          <a:ln>
            <a:noFill/>
          </a:ln>
        </p:spPr>
      </p:pic>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Shape 2235"/>
        <p:cNvGrpSpPr/>
        <p:nvPr/>
      </p:nvGrpSpPr>
      <p:grpSpPr>
        <a:xfrm>
          <a:off x="0" y="0"/>
          <a:ext cx="0" cy="0"/>
          <a:chOff x="0" y="0"/>
          <a:chExt cx="0" cy="0"/>
        </a:xfrm>
      </p:grpSpPr>
      <p:sp>
        <p:nvSpPr>
          <p:cNvPr id="2236" name="Google Shape;2236;p327"/>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Herd Homes</a:t>
            </a:r>
            <a:endParaRPr b="1"/>
          </a:p>
        </p:txBody>
      </p:sp>
      <p:sp>
        <p:nvSpPr>
          <p:cNvPr id="2237" name="Google Shape;2237;p327"/>
          <p:cNvSpPr txBox="1">
            <a:spLocks noGrp="1"/>
          </p:cNvSpPr>
          <p:nvPr>
            <p:ph type="body" idx="1"/>
          </p:nvPr>
        </p:nvSpPr>
        <p:spPr>
          <a:xfrm>
            <a:off x="311700" y="1017725"/>
            <a:ext cx="8520600" cy="39456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A HerdHomes® Shelter is a covered area in which animals can relax, be fed, and lie down in comfort - all with a built-in and sustainable effluent system</a:t>
            </a:r>
            <a:endParaRPr sz="2400"/>
          </a:p>
          <a:p>
            <a:pPr marL="457200" lvl="0" indent="-381000" algn="l" rtl="0">
              <a:spcBef>
                <a:spcPts val="0"/>
              </a:spcBef>
              <a:spcAft>
                <a:spcPts val="0"/>
              </a:spcAft>
              <a:buSzPts val="2400"/>
              <a:buChar char="-"/>
            </a:pPr>
            <a:r>
              <a:rPr lang="en-GB" sz="2400"/>
              <a:t>Very sustainable with benefits including : increased animal welfare, reduced environmental impacts, increased milk production and a reduction in fertiliser costs</a:t>
            </a:r>
            <a:endParaRPr sz="2400"/>
          </a:p>
          <a:p>
            <a:pPr marL="457200" lvl="0" indent="-381000" algn="l" rtl="0">
              <a:spcBef>
                <a:spcPts val="0"/>
              </a:spcBef>
              <a:spcAft>
                <a:spcPts val="0"/>
              </a:spcAft>
              <a:buSzPts val="2400"/>
              <a:buChar char="-"/>
            </a:pPr>
            <a:r>
              <a:rPr lang="en-GB" sz="2400"/>
              <a:t>Herd Homes have been constructed on more than 300 farms across New Zealand</a:t>
            </a:r>
            <a:endParaRPr sz="2400"/>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Shape 2241"/>
        <p:cNvGrpSpPr/>
        <p:nvPr/>
      </p:nvGrpSpPr>
      <p:grpSpPr>
        <a:xfrm>
          <a:off x="0" y="0"/>
          <a:ext cx="0" cy="0"/>
          <a:chOff x="0" y="0"/>
          <a:chExt cx="0" cy="0"/>
        </a:xfrm>
      </p:grpSpPr>
      <p:sp>
        <p:nvSpPr>
          <p:cNvPr id="2242" name="Google Shape;2242;p328"/>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Herd Homes Clip</a:t>
            </a:r>
            <a:endParaRPr b="1"/>
          </a:p>
        </p:txBody>
      </p:sp>
      <p:sp>
        <p:nvSpPr>
          <p:cNvPr id="2243" name="Google Shape;2243;p328"/>
          <p:cNvSpPr txBox="1">
            <a:spLocks noGrp="1"/>
          </p:cNvSpPr>
          <p:nvPr>
            <p:ph type="body" idx="1"/>
          </p:nvPr>
        </p:nvSpPr>
        <p:spPr>
          <a:xfrm>
            <a:off x="311700" y="1017725"/>
            <a:ext cx="8520600" cy="3917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a:t>
            </a:r>
            <a:endParaRPr/>
          </a:p>
        </p:txBody>
      </p:sp>
      <p:pic>
        <p:nvPicPr>
          <p:cNvPr id="2244" name="Google Shape;2244;p328" descr="Listen to founder Tom Pow talking through how HerdHomes Shelters have developed over the years" title="HerdHomes Shelters Overview">
            <a:hlinkClick r:id="rId3"/>
          </p:cNvPr>
          <p:cNvPicPr preferRelativeResize="0"/>
          <p:nvPr/>
        </p:nvPicPr>
        <p:blipFill>
          <a:blip r:embed="rId4">
            <a:alphaModFix/>
          </a:blip>
          <a:stretch>
            <a:fillRect/>
          </a:stretch>
        </p:blipFill>
        <p:spPr>
          <a:xfrm>
            <a:off x="1393950" y="1261775"/>
            <a:ext cx="4572000" cy="3429000"/>
          </a:xfrm>
          <a:prstGeom prst="rect">
            <a:avLst/>
          </a:prstGeom>
          <a:noFill/>
          <a:ln>
            <a:noFill/>
          </a:ln>
        </p:spPr>
      </p:pic>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Shape 2248"/>
        <p:cNvGrpSpPr/>
        <p:nvPr/>
      </p:nvGrpSpPr>
      <p:grpSpPr>
        <a:xfrm>
          <a:off x="0" y="0"/>
          <a:ext cx="0" cy="0"/>
          <a:chOff x="0" y="0"/>
          <a:chExt cx="0" cy="0"/>
        </a:xfrm>
      </p:grpSpPr>
      <p:sp>
        <p:nvSpPr>
          <p:cNvPr id="2249" name="Google Shape;2249;p329"/>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Herd Homes Photos</a:t>
            </a:r>
            <a:endParaRPr b="1"/>
          </a:p>
        </p:txBody>
      </p:sp>
      <p:sp>
        <p:nvSpPr>
          <p:cNvPr id="2250" name="Google Shape;2250;p329"/>
          <p:cNvSpPr txBox="1">
            <a:spLocks noGrp="1"/>
          </p:cNvSpPr>
          <p:nvPr>
            <p:ph type="body" idx="1"/>
          </p:nvPr>
        </p:nvSpPr>
        <p:spPr>
          <a:xfrm>
            <a:off x="311700" y="1017725"/>
            <a:ext cx="8520600" cy="38979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2251" name="Google Shape;2251;p329"/>
          <p:cNvPicPr preferRelativeResize="0"/>
          <p:nvPr/>
        </p:nvPicPr>
        <p:blipFill>
          <a:blip r:embed="rId3">
            <a:alphaModFix/>
          </a:blip>
          <a:stretch>
            <a:fillRect/>
          </a:stretch>
        </p:blipFill>
        <p:spPr>
          <a:xfrm>
            <a:off x="311700" y="1017725"/>
            <a:ext cx="4716250" cy="1914650"/>
          </a:xfrm>
          <a:prstGeom prst="rect">
            <a:avLst/>
          </a:prstGeom>
          <a:noFill/>
          <a:ln>
            <a:noFill/>
          </a:ln>
        </p:spPr>
      </p:pic>
      <p:pic>
        <p:nvPicPr>
          <p:cNvPr id="2252" name="Google Shape;2252;p329"/>
          <p:cNvPicPr preferRelativeResize="0"/>
          <p:nvPr/>
        </p:nvPicPr>
        <p:blipFill>
          <a:blip r:embed="rId4">
            <a:alphaModFix/>
          </a:blip>
          <a:stretch>
            <a:fillRect/>
          </a:stretch>
        </p:blipFill>
        <p:spPr>
          <a:xfrm>
            <a:off x="311700" y="3000975"/>
            <a:ext cx="4716250" cy="1914650"/>
          </a:xfrm>
          <a:prstGeom prst="rect">
            <a:avLst/>
          </a:prstGeom>
          <a:noFill/>
          <a:ln>
            <a:noFill/>
          </a:ln>
        </p:spPr>
      </p:pic>
      <p:pic>
        <p:nvPicPr>
          <p:cNvPr id="2253" name="Google Shape;2253;p329"/>
          <p:cNvPicPr preferRelativeResize="0"/>
          <p:nvPr/>
        </p:nvPicPr>
        <p:blipFill>
          <a:blip r:embed="rId5">
            <a:alphaModFix/>
          </a:blip>
          <a:stretch>
            <a:fillRect/>
          </a:stretch>
        </p:blipFill>
        <p:spPr>
          <a:xfrm>
            <a:off x="5327325" y="1157750"/>
            <a:ext cx="3412825" cy="2191675"/>
          </a:xfrm>
          <a:prstGeom prst="rect">
            <a:avLst/>
          </a:prstGeom>
          <a:noFill/>
          <a:ln>
            <a:noFill/>
          </a:ln>
        </p:spPr>
      </p:pic>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Shape 2257"/>
        <p:cNvGrpSpPr/>
        <p:nvPr/>
      </p:nvGrpSpPr>
      <p:grpSpPr>
        <a:xfrm>
          <a:off x="0" y="0"/>
          <a:ext cx="0" cy="0"/>
          <a:chOff x="0" y="0"/>
          <a:chExt cx="0" cy="0"/>
        </a:xfrm>
      </p:grpSpPr>
      <p:sp>
        <p:nvSpPr>
          <p:cNvPr id="2258" name="Google Shape;2258;p33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Biofarm Yoghurt</a:t>
            </a:r>
            <a:endParaRPr b="1"/>
          </a:p>
        </p:txBody>
      </p:sp>
      <p:sp>
        <p:nvSpPr>
          <p:cNvPr id="2259" name="Google Shape;2259;p330"/>
          <p:cNvSpPr txBox="1">
            <a:spLocks noGrp="1"/>
          </p:cNvSpPr>
          <p:nvPr>
            <p:ph type="body" idx="1"/>
          </p:nvPr>
        </p:nvSpPr>
        <p:spPr>
          <a:xfrm>
            <a:off x="311700" y="1017725"/>
            <a:ext cx="8520600" cy="3907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a:t>Award winning organic yoghurt business in Manawatu</a:t>
            </a:r>
            <a:endParaRPr sz="2400"/>
          </a:p>
          <a:p>
            <a:pPr marL="457200" lvl="0" indent="-381000" algn="l" rtl="0">
              <a:spcBef>
                <a:spcPts val="0"/>
              </a:spcBef>
              <a:spcAft>
                <a:spcPts val="0"/>
              </a:spcAft>
              <a:buSzPts val="2400"/>
              <a:buChar char="-"/>
            </a:pPr>
            <a:r>
              <a:rPr lang="en-GB" sz="2400"/>
              <a:t>One of the first farms certified organic in New Zealand</a:t>
            </a:r>
            <a:endParaRPr sz="2400"/>
          </a:p>
          <a:p>
            <a:pPr marL="457200" lvl="0" indent="-381000" algn="l" rtl="0">
              <a:spcBef>
                <a:spcPts val="0"/>
              </a:spcBef>
              <a:spcAft>
                <a:spcPts val="0"/>
              </a:spcAft>
              <a:buSzPts val="2400"/>
              <a:buChar char="-"/>
            </a:pPr>
            <a:r>
              <a:rPr lang="en-GB" sz="2400"/>
              <a:t>Milks 100 – 120 dairy cows all year round for a daily quota of 2,000 litres</a:t>
            </a:r>
            <a:endParaRPr sz="2400"/>
          </a:p>
          <a:p>
            <a:pPr marL="457200" lvl="0" indent="-381000" algn="l" rtl="0">
              <a:spcBef>
                <a:spcPts val="0"/>
              </a:spcBef>
              <a:spcAft>
                <a:spcPts val="0"/>
              </a:spcAft>
              <a:buSzPts val="2400"/>
              <a:buChar char="-"/>
            </a:pPr>
            <a:r>
              <a:rPr lang="en-GB" sz="2400"/>
              <a:t>The yoghurts are 'pouring yoghurt' best suited to breakfast cereal, smoothies and a cream replacer with desserts</a:t>
            </a:r>
            <a:endParaRPr sz="2400"/>
          </a:p>
          <a:p>
            <a:pPr marL="457200" lvl="0" indent="-381000" algn="l" rtl="0">
              <a:spcBef>
                <a:spcPts val="0"/>
              </a:spcBef>
              <a:spcAft>
                <a:spcPts val="0"/>
              </a:spcAft>
              <a:buSzPts val="2400"/>
              <a:buChar char="-"/>
            </a:pPr>
            <a:r>
              <a:rPr lang="en-GB" sz="2400"/>
              <a:t>Range includes BioFarm Acidophilus Yoghurt, Low Fat Yoghurt, Bush Honey Yoghurt, Wild Apple Yoghurt</a:t>
            </a:r>
            <a:endParaRPr sz="2400"/>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Shape 2263"/>
        <p:cNvGrpSpPr/>
        <p:nvPr/>
      </p:nvGrpSpPr>
      <p:grpSpPr>
        <a:xfrm>
          <a:off x="0" y="0"/>
          <a:ext cx="0" cy="0"/>
          <a:chOff x="0" y="0"/>
          <a:chExt cx="0" cy="0"/>
        </a:xfrm>
      </p:grpSpPr>
      <p:sp>
        <p:nvSpPr>
          <p:cNvPr id="2264" name="Google Shape;2264;p331"/>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a:t>Biofarm Yoghurt Clips</a:t>
            </a:r>
            <a:endParaRPr b="1"/>
          </a:p>
        </p:txBody>
      </p:sp>
      <p:sp>
        <p:nvSpPr>
          <p:cNvPr id="2265" name="Google Shape;2265;p331"/>
          <p:cNvSpPr txBox="1">
            <a:spLocks noGrp="1"/>
          </p:cNvSpPr>
          <p:nvPr>
            <p:ph type="body" idx="1"/>
          </p:nvPr>
        </p:nvSpPr>
        <p:spPr>
          <a:xfrm>
            <a:off x="311700" y="1017725"/>
            <a:ext cx="8520600" cy="3551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GB"/>
              <a:t>Video </a:t>
            </a:r>
            <a:endParaRPr/>
          </a:p>
        </p:txBody>
      </p:sp>
      <p:pic>
        <p:nvPicPr>
          <p:cNvPr id="2266" name="Google Shape;2266;p331" descr="Cathy and Jamie Tait-Jamieson have a vertically integrated organic yoghurt business" title="BioFarm Yoghurt">
            <a:hlinkClick r:id="rId3"/>
          </p:cNvPr>
          <p:cNvPicPr preferRelativeResize="0"/>
          <p:nvPr/>
        </p:nvPicPr>
        <p:blipFill>
          <a:blip r:embed="rId4">
            <a:alphaModFix/>
          </a:blip>
          <a:stretch>
            <a:fillRect/>
          </a:stretch>
        </p:blipFill>
        <p:spPr>
          <a:xfrm>
            <a:off x="1479375" y="1208375"/>
            <a:ext cx="4572000" cy="3429000"/>
          </a:xfrm>
          <a:prstGeom prst="rect">
            <a:avLst/>
          </a:prstGeom>
          <a:noFill/>
          <a:ln>
            <a:noFill/>
          </a:ln>
        </p:spPr>
      </p:pic>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Shape 2257"/>
        <p:cNvGrpSpPr/>
        <p:nvPr/>
      </p:nvGrpSpPr>
      <p:grpSpPr>
        <a:xfrm>
          <a:off x="0" y="0"/>
          <a:ext cx="0" cy="0"/>
          <a:chOff x="0" y="0"/>
          <a:chExt cx="0" cy="0"/>
        </a:xfrm>
      </p:grpSpPr>
      <p:sp>
        <p:nvSpPr>
          <p:cNvPr id="2258" name="Google Shape;2258;p33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dirty="0"/>
              <a:t>New Zealand Cherry Corp</a:t>
            </a:r>
            <a:endParaRPr b="1" dirty="0"/>
          </a:p>
        </p:txBody>
      </p:sp>
      <p:sp>
        <p:nvSpPr>
          <p:cNvPr id="2259" name="Google Shape;2259;p330"/>
          <p:cNvSpPr txBox="1">
            <a:spLocks noGrp="1"/>
          </p:cNvSpPr>
          <p:nvPr>
            <p:ph type="body" idx="1"/>
          </p:nvPr>
        </p:nvSpPr>
        <p:spPr>
          <a:xfrm>
            <a:off x="311700" y="1017725"/>
            <a:ext cx="8520600" cy="39075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GB" sz="2400" dirty="0"/>
              <a:t>Leader in NZ industry selling top premium quality cherries</a:t>
            </a:r>
          </a:p>
          <a:p>
            <a:pPr marL="457200" lvl="0" indent="-381000" algn="l" rtl="0">
              <a:spcBef>
                <a:spcPts val="0"/>
              </a:spcBef>
              <a:spcAft>
                <a:spcPts val="0"/>
              </a:spcAft>
              <a:buSzPts val="2400"/>
              <a:buChar char="-"/>
            </a:pPr>
            <a:r>
              <a:rPr lang="en-GB" sz="2400" dirty="0"/>
              <a:t>Largest netted cherry orchard in NZ </a:t>
            </a:r>
          </a:p>
          <a:p>
            <a:pPr marL="457200" lvl="0" indent="-381000" algn="l" rtl="0">
              <a:spcBef>
                <a:spcPts val="0"/>
              </a:spcBef>
              <a:spcAft>
                <a:spcPts val="0"/>
              </a:spcAft>
              <a:buSzPts val="2400"/>
              <a:buChar char="-"/>
            </a:pPr>
            <a:r>
              <a:rPr lang="en-GB" sz="2400" dirty="0"/>
              <a:t>Growing, picking and exporting cherries since 2005</a:t>
            </a:r>
            <a:endParaRPr sz="2400" dirty="0"/>
          </a:p>
          <a:p>
            <a:pPr marL="457200" lvl="0" indent="-381000" algn="l" rtl="0">
              <a:spcBef>
                <a:spcPts val="0"/>
              </a:spcBef>
              <a:spcAft>
                <a:spcPts val="0"/>
              </a:spcAft>
              <a:buSzPts val="2400"/>
              <a:buChar char="-"/>
            </a:pPr>
            <a:r>
              <a:rPr lang="en-GB" sz="2400" dirty="0"/>
              <a:t>Totally integrated business from the field to the marketplace </a:t>
            </a:r>
          </a:p>
          <a:p>
            <a:pPr marL="457200" lvl="0" indent="-381000" algn="l" rtl="0">
              <a:spcBef>
                <a:spcPts val="0"/>
              </a:spcBef>
              <a:spcAft>
                <a:spcPts val="0"/>
              </a:spcAft>
              <a:buSzPts val="2400"/>
              <a:buChar char="-"/>
            </a:pPr>
            <a:r>
              <a:rPr lang="en-US" sz="2400" dirty="0"/>
              <a:t>Focus was placed on cool-chain, minimum fruit handling and rapid passage through the picking and packing process so that export to customers happened in the shortest possible time</a:t>
            </a:r>
            <a:endParaRPr sz="2400" dirty="0"/>
          </a:p>
        </p:txBody>
      </p:sp>
      <p:sp>
        <p:nvSpPr>
          <p:cNvPr id="5" name="TextBox 4">
            <a:extLst>
              <a:ext uri="{FF2B5EF4-FFF2-40B4-BE49-F238E27FC236}">
                <a16:creationId xmlns:a16="http://schemas.microsoft.com/office/drawing/2014/main" id="{677B276C-5283-4C5D-B45E-EF2B795A64BB}"/>
              </a:ext>
            </a:extLst>
          </p:cNvPr>
          <p:cNvSpPr txBox="1"/>
          <p:nvPr/>
        </p:nvSpPr>
        <p:spPr>
          <a:xfrm>
            <a:off x="2286000" y="2417189"/>
            <a:ext cx="4572000" cy="307777"/>
          </a:xfrm>
          <a:prstGeom prst="rect">
            <a:avLst/>
          </a:prstGeom>
          <a:noFill/>
        </p:spPr>
        <p:txBody>
          <a:bodyPr wrap="square">
            <a:spAutoFit/>
          </a:bodyPr>
          <a:lstStyle/>
          <a:p>
            <a:r>
              <a:rPr lang="en-GB" sz="1400" dirty="0"/>
              <a:t>top premium quality cherries</a:t>
            </a:r>
            <a:endParaRPr lang="en-NZ" dirty="0"/>
          </a:p>
        </p:txBody>
      </p:sp>
      <p:sp>
        <p:nvSpPr>
          <p:cNvPr id="7" name="TextBox 6">
            <a:extLst>
              <a:ext uri="{FF2B5EF4-FFF2-40B4-BE49-F238E27FC236}">
                <a16:creationId xmlns:a16="http://schemas.microsoft.com/office/drawing/2014/main" id="{50EEFF90-DF95-4F6B-B672-34848C9D382A}"/>
              </a:ext>
            </a:extLst>
          </p:cNvPr>
          <p:cNvSpPr txBox="1"/>
          <p:nvPr/>
        </p:nvSpPr>
        <p:spPr>
          <a:xfrm>
            <a:off x="2286000" y="2417189"/>
            <a:ext cx="4572000" cy="307777"/>
          </a:xfrm>
          <a:prstGeom prst="rect">
            <a:avLst/>
          </a:prstGeom>
          <a:noFill/>
        </p:spPr>
        <p:txBody>
          <a:bodyPr wrap="square">
            <a:spAutoFit/>
          </a:bodyPr>
          <a:lstStyle/>
          <a:p>
            <a:r>
              <a:rPr lang="en-GB" sz="1400" dirty="0"/>
              <a:t>top premium quality cherries</a:t>
            </a:r>
            <a:endParaRPr lang="en-NZ" dirty="0"/>
          </a:p>
        </p:txBody>
      </p:sp>
    </p:spTree>
    <p:extLst>
      <p:ext uri="{BB962C8B-B14F-4D97-AF65-F5344CB8AC3E}">
        <p14:creationId xmlns:p14="http://schemas.microsoft.com/office/powerpoint/2010/main" val="2901112033"/>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Shape 2257"/>
        <p:cNvGrpSpPr/>
        <p:nvPr/>
      </p:nvGrpSpPr>
      <p:grpSpPr>
        <a:xfrm>
          <a:off x="0" y="0"/>
          <a:ext cx="0" cy="0"/>
          <a:chOff x="0" y="0"/>
          <a:chExt cx="0" cy="0"/>
        </a:xfrm>
      </p:grpSpPr>
      <p:sp>
        <p:nvSpPr>
          <p:cNvPr id="2258" name="Google Shape;2258;p33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dirty="0"/>
              <a:t>New Zealand Cherry Corp</a:t>
            </a:r>
            <a:endParaRPr b="1" dirty="0"/>
          </a:p>
        </p:txBody>
      </p:sp>
      <p:pic>
        <p:nvPicPr>
          <p:cNvPr id="2" name="Online Media 1" title="New Zealand Cherry Corp promo video - English, no subs">
            <a:hlinkClick r:id="" action="ppaction://media"/>
            <a:extLst>
              <a:ext uri="{FF2B5EF4-FFF2-40B4-BE49-F238E27FC236}">
                <a16:creationId xmlns:a16="http://schemas.microsoft.com/office/drawing/2014/main" id="{849292BD-47B9-4600-AE35-5BCB8D62A5E1}"/>
              </a:ext>
            </a:extLst>
          </p:cNvPr>
          <p:cNvPicPr>
            <a:picLocks noRot="1" noChangeAspect="1"/>
          </p:cNvPicPr>
          <p:nvPr>
            <a:videoFile r:link="rId1"/>
          </p:nvPr>
        </p:nvPicPr>
        <p:blipFill>
          <a:blip r:embed="rId4"/>
          <a:stretch>
            <a:fillRect/>
          </a:stretch>
        </p:blipFill>
        <p:spPr>
          <a:xfrm>
            <a:off x="1213503" y="1281335"/>
            <a:ext cx="6293070" cy="3555584"/>
          </a:xfrm>
          <a:prstGeom prst="rect">
            <a:avLst/>
          </a:prstGeom>
        </p:spPr>
      </p:pic>
    </p:spTree>
    <p:extLst>
      <p:ext uri="{BB962C8B-B14F-4D97-AF65-F5344CB8AC3E}">
        <p14:creationId xmlns:p14="http://schemas.microsoft.com/office/powerpoint/2010/main" val="220686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Shape 2257"/>
        <p:cNvGrpSpPr/>
        <p:nvPr/>
      </p:nvGrpSpPr>
      <p:grpSpPr>
        <a:xfrm>
          <a:off x="0" y="0"/>
          <a:ext cx="0" cy="0"/>
          <a:chOff x="0" y="0"/>
          <a:chExt cx="0" cy="0"/>
        </a:xfrm>
      </p:grpSpPr>
      <p:sp>
        <p:nvSpPr>
          <p:cNvPr id="2258" name="Google Shape;2258;p330"/>
          <p:cNvSpPr txBox="1">
            <a:spLocks noGrp="1"/>
          </p:cNvSpPr>
          <p:nvPr>
            <p:ph type="title"/>
          </p:nvPr>
        </p:nvSpPr>
        <p:spPr>
          <a:xfrm>
            <a:off x="311700" y="445025"/>
            <a:ext cx="8520600" cy="572700"/>
          </a:xfrm>
          <a:prstGeom prst="rect">
            <a:avLst/>
          </a:prstGeom>
          <a:solidFill>
            <a:srgbClr val="00FF00"/>
          </a:solidFill>
        </p:spPr>
        <p:txBody>
          <a:bodyPr spcFirstLastPara="1" wrap="square" lIns="91425" tIns="91425" rIns="91425" bIns="91425" anchor="t" anchorCtr="0">
            <a:noAutofit/>
          </a:bodyPr>
          <a:lstStyle/>
          <a:p>
            <a:pPr marL="0" lvl="0" indent="0" algn="l" rtl="0">
              <a:spcBef>
                <a:spcPts val="0"/>
              </a:spcBef>
              <a:spcAft>
                <a:spcPts val="0"/>
              </a:spcAft>
              <a:buNone/>
            </a:pPr>
            <a:r>
              <a:rPr lang="en-GB" b="1" dirty="0"/>
              <a:t>Halter</a:t>
            </a:r>
            <a:endParaRPr b="1" dirty="0"/>
          </a:p>
        </p:txBody>
      </p:sp>
      <p:sp>
        <p:nvSpPr>
          <p:cNvPr id="7" name="TextBox 6">
            <a:extLst>
              <a:ext uri="{FF2B5EF4-FFF2-40B4-BE49-F238E27FC236}">
                <a16:creationId xmlns:a16="http://schemas.microsoft.com/office/drawing/2014/main" id="{96C28ECC-D6FC-4C2E-8E78-16C65FE5DF22}"/>
              </a:ext>
            </a:extLst>
          </p:cNvPr>
          <p:cNvSpPr txBox="1"/>
          <p:nvPr/>
        </p:nvSpPr>
        <p:spPr>
          <a:xfrm>
            <a:off x="2286000" y="2096026"/>
            <a:ext cx="4572000" cy="954107"/>
          </a:xfrm>
          <a:prstGeom prst="rect">
            <a:avLst/>
          </a:prstGeom>
          <a:noFill/>
        </p:spPr>
        <p:txBody>
          <a:bodyPr wrap="square">
            <a:spAutoFit/>
          </a:bodyPr>
          <a:lstStyle/>
          <a:p>
            <a:r>
              <a:rPr lang="en-NZ" dirty="0"/>
              <a:t>&lt;iframe title="</a:t>
            </a:r>
            <a:r>
              <a:rPr lang="en-NZ" dirty="0" err="1"/>
              <a:t>vimeo</a:t>
            </a:r>
            <a:r>
              <a:rPr lang="en-NZ" dirty="0"/>
              <a:t>-player" </a:t>
            </a:r>
            <a:r>
              <a:rPr lang="en-NZ" dirty="0" err="1"/>
              <a:t>src</a:t>
            </a:r>
            <a:r>
              <a:rPr lang="en-NZ" dirty="0"/>
              <a:t>="https://player.vimeo.com/video/465241242?h=36b529db1d" width="640" height="360" frameborder="0" </a:t>
            </a:r>
            <a:r>
              <a:rPr lang="en-NZ" dirty="0" err="1"/>
              <a:t>allowfullscreen</a:t>
            </a:r>
            <a:r>
              <a:rPr lang="en-NZ" dirty="0"/>
              <a:t>&gt;&lt;/iframe&gt;</a:t>
            </a:r>
          </a:p>
        </p:txBody>
      </p:sp>
      <p:pic>
        <p:nvPicPr>
          <p:cNvPr id="8" name="Online Media 7" title="On Farm Series: Episode 3 Virtual Demo">
            <a:hlinkClick r:id="" action="ppaction://media"/>
            <a:extLst>
              <a:ext uri="{FF2B5EF4-FFF2-40B4-BE49-F238E27FC236}">
                <a16:creationId xmlns:a16="http://schemas.microsoft.com/office/drawing/2014/main" id="{6C6CE4DE-8552-4443-8996-0C4DA05A53A7}"/>
              </a:ext>
            </a:extLst>
          </p:cNvPr>
          <p:cNvPicPr>
            <a:picLocks noRot="1" noChangeAspect="1"/>
          </p:cNvPicPr>
          <p:nvPr>
            <a:videoFile r:link="rId1"/>
          </p:nvPr>
        </p:nvPicPr>
        <p:blipFill>
          <a:blip r:embed="rId4"/>
          <a:stretch>
            <a:fillRect/>
          </a:stretch>
        </p:blipFill>
        <p:spPr>
          <a:xfrm>
            <a:off x="1866900" y="1047750"/>
            <a:ext cx="5410200" cy="3048000"/>
          </a:xfrm>
          <a:prstGeom prst="rect">
            <a:avLst/>
          </a:prstGeom>
        </p:spPr>
      </p:pic>
    </p:spTree>
    <p:extLst>
      <p:ext uri="{BB962C8B-B14F-4D97-AF65-F5344CB8AC3E}">
        <p14:creationId xmlns:p14="http://schemas.microsoft.com/office/powerpoint/2010/main" val="322035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D155-4F7C-BAE4-FBC8-DC9B2865080E}"/>
              </a:ext>
            </a:extLst>
          </p:cNvPr>
          <p:cNvSpPr>
            <a:spLocks noGrp="1"/>
          </p:cNvSpPr>
          <p:nvPr>
            <p:ph type="title"/>
          </p:nvPr>
        </p:nvSpPr>
        <p:spPr/>
        <p:txBody>
          <a:bodyPr/>
          <a:lstStyle/>
          <a:p>
            <a:r>
              <a:rPr lang="en-NZ" dirty="0"/>
              <a:t> </a:t>
            </a:r>
          </a:p>
        </p:txBody>
      </p:sp>
      <p:sp>
        <p:nvSpPr>
          <p:cNvPr id="4" name="Google Shape;2258;p330">
            <a:extLst>
              <a:ext uri="{FF2B5EF4-FFF2-40B4-BE49-F238E27FC236}">
                <a16:creationId xmlns:a16="http://schemas.microsoft.com/office/drawing/2014/main" id="{A4A2662D-F5AD-C2D2-976C-CEE109AEBD72}"/>
              </a:ext>
            </a:extLst>
          </p:cNvPr>
          <p:cNvSpPr txBox="1">
            <a:spLocks/>
          </p:cNvSpPr>
          <p:nvPr/>
        </p:nvSpPr>
        <p:spPr>
          <a:xfrm>
            <a:off x="311700" y="288275"/>
            <a:ext cx="8520600" cy="572700"/>
          </a:xfrm>
          <a:prstGeom prst="rect">
            <a:avLst/>
          </a:prstGeom>
          <a:solidFill>
            <a:srgbClr val="00FF00"/>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NZ" b="1" dirty="0"/>
              <a:t>Dung Beetle Innovations </a:t>
            </a:r>
            <a:endParaRPr lang="en-GB" b="1" dirty="0"/>
          </a:p>
        </p:txBody>
      </p:sp>
      <p:pic>
        <p:nvPicPr>
          <p:cNvPr id="5" name="Online Media 4" title="Dung Beetles on Rural Delivery New Zealand 2014">
            <a:hlinkClick r:id="" action="ppaction://media"/>
            <a:extLst>
              <a:ext uri="{FF2B5EF4-FFF2-40B4-BE49-F238E27FC236}">
                <a16:creationId xmlns:a16="http://schemas.microsoft.com/office/drawing/2014/main" id="{010E4565-23B7-D6D0-623C-5F4786E1F055}"/>
              </a:ext>
            </a:extLst>
          </p:cNvPr>
          <p:cNvPicPr>
            <a:picLocks noRot="1" noChangeAspect="1"/>
          </p:cNvPicPr>
          <p:nvPr>
            <a:videoFile r:link="rId1"/>
          </p:nvPr>
        </p:nvPicPr>
        <p:blipFill>
          <a:blip r:embed="rId3"/>
          <a:stretch>
            <a:fillRect/>
          </a:stretch>
        </p:blipFill>
        <p:spPr>
          <a:xfrm>
            <a:off x="5211614" y="1174475"/>
            <a:ext cx="3508057" cy="2631043"/>
          </a:xfrm>
          <a:prstGeom prst="rect">
            <a:avLst/>
          </a:prstGeom>
        </p:spPr>
      </p:pic>
      <p:pic>
        <p:nvPicPr>
          <p:cNvPr id="7" name="Picture 6">
            <a:extLst>
              <a:ext uri="{FF2B5EF4-FFF2-40B4-BE49-F238E27FC236}">
                <a16:creationId xmlns:a16="http://schemas.microsoft.com/office/drawing/2014/main" id="{D3D957ED-B957-9289-330B-AEA81D6EF325}"/>
              </a:ext>
            </a:extLst>
          </p:cNvPr>
          <p:cNvPicPr>
            <a:picLocks noChangeAspect="1"/>
          </p:cNvPicPr>
          <p:nvPr/>
        </p:nvPicPr>
        <p:blipFill>
          <a:blip r:embed="rId4"/>
          <a:stretch>
            <a:fillRect/>
          </a:stretch>
        </p:blipFill>
        <p:spPr>
          <a:xfrm>
            <a:off x="0" y="1358153"/>
            <a:ext cx="5082988" cy="2295662"/>
          </a:xfrm>
          <a:prstGeom prst="rect">
            <a:avLst/>
          </a:prstGeom>
        </p:spPr>
      </p:pic>
    </p:spTree>
    <p:extLst>
      <p:ext uri="{BB962C8B-B14F-4D97-AF65-F5344CB8AC3E}">
        <p14:creationId xmlns:p14="http://schemas.microsoft.com/office/powerpoint/2010/main" val="705677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D155-4F7C-BAE4-FBC8-DC9B2865080E}"/>
              </a:ext>
            </a:extLst>
          </p:cNvPr>
          <p:cNvSpPr>
            <a:spLocks noGrp="1"/>
          </p:cNvSpPr>
          <p:nvPr>
            <p:ph type="title"/>
          </p:nvPr>
        </p:nvSpPr>
        <p:spPr/>
        <p:txBody>
          <a:bodyPr/>
          <a:lstStyle/>
          <a:p>
            <a:r>
              <a:rPr lang="en-NZ" dirty="0"/>
              <a:t> </a:t>
            </a:r>
          </a:p>
        </p:txBody>
      </p:sp>
      <p:sp>
        <p:nvSpPr>
          <p:cNvPr id="4" name="Google Shape;2258;p330">
            <a:extLst>
              <a:ext uri="{FF2B5EF4-FFF2-40B4-BE49-F238E27FC236}">
                <a16:creationId xmlns:a16="http://schemas.microsoft.com/office/drawing/2014/main" id="{A4A2662D-F5AD-C2D2-976C-CEE109AEBD72}"/>
              </a:ext>
            </a:extLst>
          </p:cNvPr>
          <p:cNvSpPr txBox="1">
            <a:spLocks/>
          </p:cNvSpPr>
          <p:nvPr/>
        </p:nvSpPr>
        <p:spPr>
          <a:xfrm>
            <a:off x="311700" y="288275"/>
            <a:ext cx="8520600" cy="572700"/>
          </a:xfrm>
          <a:prstGeom prst="rect">
            <a:avLst/>
          </a:prstGeom>
          <a:solidFill>
            <a:srgbClr val="00FF00"/>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NZ" b="1" dirty="0"/>
              <a:t>New Zealand Greenshell Mussels </a:t>
            </a:r>
            <a:endParaRPr lang="en-GB" b="1" dirty="0"/>
          </a:p>
        </p:txBody>
      </p:sp>
      <p:pic>
        <p:nvPicPr>
          <p:cNvPr id="3" name="Online Media 2" title="New Zealand Greenshell mussel farming in the Hauraki Gulf">
            <a:hlinkClick r:id="" action="ppaction://media"/>
            <a:extLst>
              <a:ext uri="{FF2B5EF4-FFF2-40B4-BE49-F238E27FC236}">
                <a16:creationId xmlns:a16="http://schemas.microsoft.com/office/drawing/2014/main" id="{107E3115-8F0D-532E-A059-B24BEECA3351}"/>
              </a:ext>
            </a:extLst>
          </p:cNvPr>
          <p:cNvPicPr>
            <a:picLocks noRot="1" noChangeAspect="1"/>
          </p:cNvPicPr>
          <p:nvPr>
            <a:videoFile r:link="rId1"/>
          </p:nvPr>
        </p:nvPicPr>
        <p:blipFill>
          <a:blip r:embed="rId3"/>
          <a:stretch>
            <a:fillRect/>
          </a:stretch>
        </p:blipFill>
        <p:spPr>
          <a:xfrm>
            <a:off x="2548965" y="2457469"/>
            <a:ext cx="3507177" cy="1981555"/>
          </a:xfrm>
          <a:prstGeom prst="rect">
            <a:avLst/>
          </a:prstGeom>
        </p:spPr>
      </p:pic>
      <p:sp>
        <p:nvSpPr>
          <p:cNvPr id="8" name="TextBox 7">
            <a:extLst>
              <a:ext uri="{FF2B5EF4-FFF2-40B4-BE49-F238E27FC236}">
                <a16:creationId xmlns:a16="http://schemas.microsoft.com/office/drawing/2014/main" id="{197B437A-24EB-145C-7AFB-3E65CBF24875}"/>
              </a:ext>
            </a:extLst>
          </p:cNvPr>
          <p:cNvSpPr txBox="1"/>
          <p:nvPr/>
        </p:nvSpPr>
        <p:spPr>
          <a:xfrm>
            <a:off x="311701" y="1280859"/>
            <a:ext cx="8449058" cy="738664"/>
          </a:xfrm>
          <a:prstGeom prst="rect">
            <a:avLst/>
          </a:prstGeom>
          <a:noFill/>
        </p:spPr>
        <p:txBody>
          <a:bodyPr wrap="square">
            <a:spAutoFit/>
          </a:bodyPr>
          <a:lstStyle/>
          <a:p>
            <a:r>
              <a:rPr lang="en-US" b="0" i="0" dirty="0">
                <a:solidFill>
                  <a:srgbClr val="030303"/>
                </a:solidFill>
                <a:effectLst/>
                <a:latin typeface="Roboto" panose="02000000000000000000" pitchFamily="2" charset="0"/>
              </a:rPr>
              <a:t>Jake </a:t>
            </a:r>
            <a:r>
              <a:rPr lang="en-US" b="0" i="0" dirty="0" err="1">
                <a:solidFill>
                  <a:srgbClr val="030303"/>
                </a:solidFill>
                <a:effectLst/>
                <a:latin typeface="Roboto" panose="02000000000000000000" pitchFamily="2" charset="0"/>
              </a:rPr>
              <a:t>Bartrom</a:t>
            </a:r>
            <a:r>
              <a:rPr lang="en-US" b="0" i="0" dirty="0">
                <a:solidFill>
                  <a:srgbClr val="030303"/>
                </a:solidFill>
                <a:effectLst/>
                <a:latin typeface="Roboto" panose="02000000000000000000" pitchFamily="2" charset="0"/>
              </a:rPr>
              <a:t> is a proud second generation Kiwi marine farmer. He has grown up around the aquaculture industry and knows what goes into producing the world's best seafood - and the tremendous opportunity it offers New Zealand to generate export earnings and create green, Kiwi jobs.</a:t>
            </a:r>
            <a:endParaRPr lang="en-NZ" dirty="0"/>
          </a:p>
        </p:txBody>
      </p:sp>
    </p:spTree>
    <p:extLst>
      <p:ext uri="{BB962C8B-B14F-4D97-AF65-F5344CB8AC3E}">
        <p14:creationId xmlns:p14="http://schemas.microsoft.com/office/powerpoint/2010/main" val="264932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D155-4F7C-BAE4-FBC8-DC9B2865080E}"/>
              </a:ext>
            </a:extLst>
          </p:cNvPr>
          <p:cNvSpPr>
            <a:spLocks noGrp="1"/>
          </p:cNvSpPr>
          <p:nvPr>
            <p:ph type="title"/>
          </p:nvPr>
        </p:nvSpPr>
        <p:spPr/>
        <p:txBody>
          <a:bodyPr/>
          <a:lstStyle/>
          <a:p>
            <a:r>
              <a:rPr lang="en-NZ" dirty="0"/>
              <a:t> </a:t>
            </a:r>
          </a:p>
        </p:txBody>
      </p:sp>
      <p:sp>
        <p:nvSpPr>
          <p:cNvPr id="4" name="Google Shape;2258;p330">
            <a:extLst>
              <a:ext uri="{FF2B5EF4-FFF2-40B4-BE49-F238E27FC236}">
                <a16:creationId xmlns:a16="http://schemas.microsoft.com/office/drawing/2014/main" id="{A4A2662D-F5AD-C2D2-976C-CEE109AEBD72}"/>
              </a:ext>
            </a:extLst>
          </p:cNvPr>
          <p:cNvSpPr txBox="1">
            <a:spLocks/>
          </p:cNvSpPr>
          <p:nvPr/>
        </p:nvSpPr>
        <p:spPr>
          <a:xfrm>
            <a:off x="311700" y="288275"/>
            <a:ext cx="8520600" cy="572700"/>
          </a:xfrm>
          <a:prstGeom prst="rect">
            <a:avLst/>
          </a:prstGeom>
          <a:solidFill>
            <a:srgbClr val="00FF00"/>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NZ" b="1" dirty="0"/>
              <a:t>Quality Mushrooms </a:t>
            </a:r>
            <a:endParaRPr lang="en-GB" b="1" dirty="0"/>
          </a:p>
        </p:txBody>
      </p:sp>
      <p:sp>
        <p:nvSpPr>
          <p:cNvPr id="8" name="TextBox 7">
            <a:extLst>
              <a:ext uri="{FF2B5EF4-FFF2-40B4-BE49-F238E27FC236}">
                <a16:creationId xmlns:a16="http://schemas.microsoft.com/office/drawing/2014/main" id="{197B437A-24EB-145C-7AFB-3E65CBF24875}"/>
              </a:ext>
            </a:extLst>
          </p:cNvPr>
          <p:cNvSpPr txBox="1"/>
          <p:nvPr/>
        </p:nvSpPr>
        <p:spPr>
          <a:xfrm>
            <a:off x="311701" y="1280859"/>
            <a:ext cx="8449058" cy="738664"/>
          </a:xfrm>
          <a:prstGeom prst="rect">
            <a:avLst/>
          </a:prstGeom>
          <a:noFill/>
        </p:spPr>
        <p:txBody>
          <a:bodyPr wrap="square">
            <a:spAutoFit/>
          </a:bodyPr>
          <a:lstStyle/>
          <a:p>
            <a:r>
              <a:rPr lang="en-US" b="0" i="0" dirty="0">
                <a:solidFill>
                  <a:srgbClr val="444444"/>
                </a:solidFill>
                <a:effectLst/>
                <a:latin typeface="Source Sans Pro" panose="020B0503030403020204" pitchFamily="34" charset="0"/>
              </a:rPr>
              <a:t>Located in </a:t>
            </a:r>
            <a:r>
              <a:rPr lang="en-US" b="0" i="0" dirty="0" err="1">
                <a:solidFill>
                  <a:srgbClr val="444444"/>
                </a:solidFill>
                <a:effectLst/>
                <a:latin typeface="Source Sans Pro" panose="020B0503030403020204" pitchFamily="34" charset="0"/>
              </a:rPr>
              <a:t>Ohaupo</a:t>
            </a:r>
            <a:r>
              <a:rPr lang="en-US" b="0" i="0" dirty="0">
                <a:solidFill>
                  <a:srgbClr val="444444"/>
                </a:solidFill>
                <a:effectLst/>
                <a:latin typeface="Source Sans Pro" panose="020B0503030403020204" pitchFamily="34" charset="0"/>
              </a:rPr>
              <a:t> in the heart of the Waikato, the team at Quality Mushrooms has been growing top quality mushrooms for thirty years. Although our family owned and operated farm has expanded and developed over that time, our focus on quality, sustainability and innovation remains the same as it’s always been.</a:t>
            </a:r>
            <a:endParaRPr lang="en-NZ" dirty="0"/>
          </a:p>
        </p:txBody>
      </p:sp>
      <p:pic>
        <p:nvPicPr>
          <p:cNvPr id="5" name="Online Media 4" title="Quality Mushrooms - Certified Organic Farm">
            <a:hlinkClick r:id="" action="ppaction://media"/>
            <a:extLst>
              <a:ext uri="{FF2B5EF4-FFF2-40B4-BE49-F238E27FC236}">
                <a16:creationId xmlns:a16="http://schemas.microsoft.com/office/drawing/2014/main" id="{244CAD83-B32E-DEFE-127D-6A414E6E0CD4}"/>
              </a:ext>
            </a:extLst>
          </p:cNvPr>
          <p:cNvPicPr>
            <a:picLocks noRot="1" noChangeAspect="1"/>
          </p:cNvPicPr>
          <p:nvPr>
            <a:videoFile r:link="rId1"/>
          </p:nvPr>
        </p:nvPicPr>
        <p:blipFill>
          <a:blip r:embed="rId3"/>
          <a:stretch>
            <a:fillRect/>
          </a:stretch>
        </p:blipFill>
        <p:spPr>
          <a:xfrm>
            <a:off x="2944813" y="2214563"/>
            <a:ext cx="4149582" cy="2344514"/>
          </a:xfrm>
          <a:prstGeom prst="rect">
            <a:avLst/>
          </a:prstGeom>
        </p:spPr>
      </p:pic>
    </p:spTree>
    <p:extLst>
      <p:ext uri="{BB962C8B-B14F-4D97-AF65-F5344CB8AC3E}">
        <p14:creationId xmlns:p14="http://schemas.microsoft.com/office/powerpoint/2010/main" val="14653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D155-4F7C-BAE4-FBC8-DC9B2865080E}"/>
              </a:ext>
            </a:extLst>
          </p:cNvPr>
          <p:cNvSpPr>
            <a:spLocks noGrp="1"/>
          </p:cNvSpPr>
          <p:nvPr>
            <p:ph type="title"/>
          </p:nvPr>
        </p:nvSpPr>
        <p:spPr/>
        <p:txBody>
          <a:bodyPr/>
          <a:lstStyle/>
          <a:p>
            <a:r>
              <a:rPr lang="en-NZ" dirty="0"/>
              <a:t> </a:t>
            </a:r>
          </a:p>
        </p:txBody>
      </p:sp>
      <p:sp>
        <p:nvSpPr>
          <p:cNvPr id="4" name="Google Shape;2258;p330">
            <a:extLst>
              <a:ext uri="{FF2B5EF4-FFF2-40B4-BE49-F238E27FC236}">
                <a16:creationId xmlns:a16="http://schemas.microsoft.com/office/drawing/2014/main" id="{A4A2662D-F5AD-C2D2-976C-CEE109AEBD72}"/>
              </a:ext>
            </a:extLst>
          </p:cNvPr>
          <p:cNvSpPr txBox="1">
            <a:spLocks/>
          </p:cNvSpPr>
          <p:nvPr/>
        </p:nvSpPr>
        <p:spPr>
          <a:xfrm>
            <a:off x="311700" y="288275"/>
            <a:ext cx="8520600" cy="572700"/>
          </a:xfrm>
          <a:prstGeom prst="rect">
            <a:avLst/>
          </a:prstGeom>
          <a:solidFill>
            <a:srgbClr val="00FF00"/>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NZ" b="1" dirty="0"/>
              <a:t>Deer Industry New Zealand  </a:t>
            </a:r>
            <a:endParaRPr lang="en-GB" b="1" dirty="0"/>
          </a:p>
        </p:txBody>
      </p:sp>
      <p:sp>
        <p:nvSpPr>
          <p:cNvPr id="8" name="TextBox 7">
            <a:extLst>
              <a:ext uri="{FF2B5EF4-FFF2-40B4-BE49-F238E27FC236}">
                <a16:creationId xmlns:a16="http://schemas.microsoft.com/office/drawing/2014/main" id="{197B437A-24EB-145C-7AFB-3E65CBF24875}"/>
              </a:ext>
            </a:extLst>
          </p:cNvPr>
          <p:cNvSpPr txBox="1"/>
          <p:nvPr/>
        </p:nvSpPr>
        <p:spPr>
          <a:xfrm>
            <a:off x="311700" y="1181257"/>
            <a:ext cx="8449058" cy="738664"/>
          </a:xfrm>
          <a:prstGeom prst="rect">
            <a:avLst/>
          </a:prstGeom>
          <a:noFill/>
        </p:spPr>
        <p:txBody>
          <a:bodyPr wrap="square">
            <a:spAutoFit/>
          </a:bodyPr>
          <a:lstStyle/>
          <a:p>
            <a:r>
              <a:rPr lang="en-US" b="0" i="0" dirty="0">
                <a:solidFill>
                  <a:srgbClr val="000000"/>
                </a:solidFill>
                <a:effectLst/>
                <a:latin typeface="Roboto" panose="02000000000000000000" pitchFamily="2" charset="0"/>
              </a:rPr>
              <a:t>New Zealand deer products are taking a leap to a new dimension with the roll out of a new way of telling the deer farming story. Nature’s Superpower™ has been developed by DINZ to help the sector tell a consistent story about New Zealand’s venison and velvet products.</a:t>
            </a:r>
            <a:endParaRPr lang="en-NZ" dirty="0"/>
          </a:p>
        </p:txBody>
      </p:sp>
      <p:pic>
        <p:nvPicPr>
          <p:cNvPr id="3" name="Online Media 2" title="Natures Superpower">
            <a:hlinkClick r:id="" action="ppaction://media"/>
            <a:extLst>
              <a:ext uri="{FF2B5EF4-FFF2-40B4-BE49-F238E27FC236}">
                <a16:creationId xmlns:a16="http://schemas.microsoft.com/office/drawing/2014/main" id="{29ABCFF5-0960-255B-6CDC-32A7EF3DC7B3}"/>
              </a:ext>
            </a:extLst>
          </p:cNvPr>
          <p:cNvPicPr>
            <a:picLocks noRot="1" noChangeAspect="1"/>
          </p:cNvPicPr>
          <p:nvPr>
            <a:videoFile r:link="rId1"/>
          </p:nvPr>
        </p:nvPicPr>
        <p:blipFill>
          <a:blip r:embed="rId3"/>
          <a:stretch>
            <a:fillRect/>
          </a:stretch>
        </p:blipFill>
        <p:spPr>
          <a:xfrm>
            <a:off x="2143918" y="2083454"/>
            <a:ext cx="4628356" cy="2615021"/>
          </a:xfrm>
          <a:prstGeom prst="rect">
            <a:avLst/>
          </a:prstGeom>
        </p:spPr>
      </p:pic>
    </p:spTree>
    <p:extLst>
      <p:ext uri="{BB962C8B-B14F-4D97-AF65-F5344CB8AC3E}">
        <p14:creationId xmlns:p14="http://schemas.microsoft.com/office/powerpoint/2010/main" val="46251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D155-4F7C-BAE4-FBC8-DC9B2865080E}"/>
              </a:ext>
            </a:extLst>
          </p:cNvPr>
          <p:cNvSpPr>
            <a:spLocks noGrp="1"/>
          </p:cNvSpPr>
          <p:nvPr>
            <p:ph type="title"/>
          </p:nvPr>
        </p:nvSpPr>
        <p:spPr/>
        <p:txBody>
          <a:bodyPr/>
          <a:lstStyle/>
          <a:p>
            <a:r>
              <a:rPr lang="en-NZ" dirty="0"/>
              <a:t> </a:t>
            </a:r>
          </a:p>
        </p:txBody>
      </p:sp>
      <p:sp>
        <p:nvSpPr>
          <p:cNvPr id="4" name="Google Shape;2258;p330">
            <a:extLst>
              <a:ext uri="{FF2B5EF4-FFF2-40B4-BE49-F238E27FC236}">
                <a16:creationId xmlns:a16="http://schemas.microsoft.com/office/drawing/2014/main" id="{A4A2662D-F5AD-C2D2-976C-CEE109AEBD72}"/>
              </a:ext>
            </a:extLst>
          </p:cNvPr>
          <p:cNvSpPr txBox="1">
            <a:spLocks/>
          </p:cNvSpPr>
          <p:nvPr/>
        </p:nvSpPr>
        <p:spPr>
          <a:xfrm>
            <a:off x="311700" y="288275"/>
            <a:ext cx="8520600" cy="572700"/>
          </a:xfrm>
          <a:prstGeom prst="rect">
            <a:avLst/>
          </a:prstGeom>
          <a:solidFill>
            <a:srgbClr val="00FF00"/>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NZ" b="1" dirty="0"/>
              <a:t>Kaitaia Fire</a:t>
            </a:r>
            <a:endParaRPr lang="en-GB" b="1" dirty="0"/>
          </a:p>
        </p:txBody>
      </p:sp>
      <p:sp>
        <p:nvSpPr>
          <p:cNvPr id="8" name="TextBox 7">
            <a:extLst>
              <a:ext uri="{FF2B5EF4-FFF2-40B4-BE49-F238E27FC236}">
                <a16:creationId xmlns:a16="http://schemas.microsoft.com/office/drawing/2014/main" id="{197B437A-24EB-145C-7AFB-3E65CBF24875}"/>
              </a:ext>
            </a:extLst>
          </p:cNvPr>
          <p:cNvSpPr txBox="1"/>
          <p:nvPr/>
        </p:nvSpPr>
        <p:spPr>
          <a:xfrm>
            <a:off x="311700" y="1181257"/>
            <a:ext cx="6243065" cy="3754874"/>
          </a:xfrm>
          <a:prstGeom prst="rect">
            <a:avLst/>
          </a:prstGeom>
          <a:noFill/>
        </p:spPr>
        <p:txBody>
          <a:bodyPr wrap="square">
            <a:spAutoFit/>
          </a:bodyPr>
          <a:lstStyle/>
          <a:p>
            <a:pPr algn="l"/>
            <a:r>
              <a:rPr lang="en-US" dirty="0">
                <a:latin typeface="Roboto" panose="02000000000000000000" pitchFamily="2" charset="0"/>
              </a:rPr>
              <a:t>Kaitaia Fire Ltd. was established in 1989 on an organic 5-acre farm at Lake Ohia in New Zealand’s Winterless Far North. From those humble beginnings, they now export sauce all around the world, and produce a range of organic “hot” products for the domestic market. Their sauces have won many food awards in both New Zealand, and the United States. </a:t>
            </a:r>
            <a:r>
              <a:rPr lang="en-US" dirty="0">
                <a:solidFill>
                  <a:srgbClr val="1B1E2F"/>
                </a:solidFill>
                <a:latin typeface="Helvetica" panose="020B0604020202020204" pitchFamily="34" charset="0"/>
              </a:rPr>
              <a:t>C</a:t>
            </a:r>
            <a:r>
              <a:rPr lang="en-US" b="0" i="0" dirty="0">
                <a:solidFill>
                  <a:srgbClr val="1B1E2F"/>
                </a:solidFill>
                <a:effectLst/>
                <a:latin typeface="Helvetica" panose="020B0604020202020204" pitchFamily="34" charset="0"/>
              </a:rPr>
              <a:t>hili peppers, </a:t>
            </a:r>
            <a:r>
              <a:rPr lang="en-US" b="0" i="1" dirty="0">
                <a:solidFill>
                  <a:srgbClr val="1B1E2F"/>
                </a:solidFill>
                <a:effectLst/>
                <a:latin typeface="Helvetica" panose="020B0604020202020204" pitchFamily="34" charset="0"/>
              </a:rPr>
              <a:t>Capsicum frutescens</a:t>
            </a:r>
            <a:r>
              <a:rPr lang="en-US" dirty="0">
                <a:solidFill>
                  <a:srgbClr val="1B1E2F"/>
                </a:solidFill>
                <a:latin typeface="Helvetica" panose="020B0604020202020204" pitchFamily="34" charset="0"/>
              </a:rPr>
              <a:t> is </a:t>
            </a:r>
            <a:r>
              <a:rPr lang="en-US" b="0" i="0" dirty="0">
                <a:solidFill>
                  <a:srgbClr val="1B1E2F"/>
                </a:solidFill>
                <a:effectLst/>
                <a:latin typeface="Helvetica" panose="020B0604020202020204" pitchFamily="34" charset="0"/>
              </a:rPr>
              <a:t>the main ingredient.  When these chilies are at the height of their maturity and the red colour is at its most intense, they are plucked off the knee-high bushes and brought in for sorting and washing. After being finely milled and mixed with organic sea salt, the chilies are sealed in barrels with air locks to undergo a quasi-fermentation process over the next few years. This process effectively removes all the sugars in the fruit, and releases the volatile oils locked up in the pepper’s cell walls.  When the resulting mash has reached its optimum level of maturity, it is transported to the city of Auckland, mixed to an ancient Mayan recipe, and bottled. This is pure Kaitaia Fire.  </a:t>
            </a:r>
          </a:p>
          <a:p>
            <a:pPr algn="l"/>
            <a:r>
              <a:rPr lang="en-US" b="0" i="0" dirty="0">
                <a:solidFill>
                  <a:srgbClr val="1B1E2F"/>
                </a:solidFill>
                <a:effectLst/>
                <a:latin typeface="Helvetica" panose="020B0604020202020204" pitchFamily="34" charset="0"/>
              </a:rPr>
              <a:t>Video at </a:t>
            </a:r>
            <a:r>
              <a:rPr lang="en-US" b="0" i="0" dirty="0">
                <a:solidFill>
                  <a:srgbClr val="1B1E2F"/>
                </a:solidFill>
                <a:effectLst/>
                <a:latin typeface="Helvetica" panose="020B0604020202020204" pitchFamily="34" charset="0"/>
                <a:hlinkClick r:id="rId2"/>
              </a:rPr>
              <a:t>https://www.facebook.com/watch/?v=1602167250230193</a:t>
            </a:r>
            <a:r>
              <a:rPr lang="en-US" b="0" i="0" dirty="0">
                <a:solidFill>
                  <a:srgbClr val="1B1E2F"/>
                </a:solidFill>
                <a:effectLst/>
                <a:latin typeface="Helvetica" panose="020B0604020202020204" pitchFamily="34" charset="0"/>
              </a:rPr>
              <a:t> </a:t>
            </a:r>
          </a:p>
          <a:p>
            <a:endParaRPr lang="en-NZ" dirty="0">
              <a:latin typeface="Roboto" panose="02000000000000000000" pitchFamily="2" charset="0"/>
            </a:endParaRPr>
          </a:p>
        </p:txBody>
      </p:sp>
      <p:pic>
        <p:nvPicPr>
          <p:cNvPr id="6" name="Picture 5">
            <a:extLst>
              <a:ext uri="{FF2B5EF4-FFF2-40B4-BE49-F238E27FC236}">
                <a16:creationId xmlns:a16="http://schemas.microsoft.com/office/drawing/2014/main" id="{0B82AAFC-625E-B8EB-179B-81BB3D3EFEEC}"/>
              </a:ext>
            </a:extLst>
          </p:cNvPr>
          <p:cNvPicPr>
            <a:picLocks noChangeAspect="1"/>
          </p:cNvPicPr>
          <p:nvPr/>
        </p:nvPicPr>
        <p:blipFill>
          <a:blip r:embed="rId3"/>
          <a:stretch>
            <a:fillRect/>
          </a:stretch>
        </p:blipFill>
        <p:spPr>
          <a:xfrm>
            <a:off x="6615277" y="3162404"/>
            <a:ext cx="2387529" cy="1442658"/>
          </a:xfrm>
          <a:prstGeom prst="rect">
            <a:avLst/>
          </a:prstGeom>
        </p:spPr>
      </p:pic>
      <p:pic>
        <p:nvPicPr>
          <p:cNvPr id="7" name="Picture 6">
            <a:extLst>
              <a:ext uri="{FF2B5EF4-FFF2-40B4-BE49-F238E27FC236}">
                <a16:creationId xmlns:a16="http://schemas.microsoft.com/office/drawing/2014/main" id="{E7624ACE-D284-1B84-C92D-E6A1265E4DD2}"/>
              </a:ext>
            </a:extLst>
          </p:cNvPr>
          <p:cNvPicPr>
            <a:picLocks noChangeAspect="1"/>
          </p:cNvPicPr>
          <p:nvPr/>
        </p:nvPicPr>
        <p:blipFill>
          <a:blip r:embed="rId4"/>
          <a:stretch>
            <a:fillRect/>
          </a:stretch>
        </p:blipFill>
        <p:spPr>
          <a:xfrm>
            <a:off x="7095038" y="143540"/>
            <a:ext cx="1798476" cy="2758679"/>
          </a:xfrm>
          <a:prstGeom prst="rect">
            <a:avLst/>
          </a:prstGeom>
        </p:spPr>
      </p:pic>
    </p:spTree>
    <p:extLst>
      <p:ext uri="{BB962C8B-B14F-4D97-AF65-F5344CB8AC3E}">
        <p14:creationId xmlns:p14="http://schemas.microsoft.com/office/powerpoint/2010/main" val="3840773941"/>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7D155-4F7C-BAE4-FBC8-DC9B2865080E}"/>
              </a:ext>
            </a:extLst>
          </p:cNvPr>
          <p:cNvSpPr>
            <a:spLocks noGrp="1"/>
          </p:cNvSpPr>
          <p:nvPr>
            <p:ph type="title"/>
          </p:nvPr>
        </p:nvSpPr>
        <p:spPr/>
        <p:txBody>
          <a:bodyPr/>
          <a:lstStyle/>
          <a:p>
            <a:r>
              <a:rPr lang="en-NZ" dirty="0"/>
              <a:t> </a:t>
            </a:r>
          </a:p>
        </p:txBody>
      </p:sp>
      <p:sp>
        <p:nvSpPr>
          <p:cNvPr id="4" name="Google Shape;2258;p330">
            <a:extLst>
              <a:ext uri="{FF2B5EF4-FFF2-40B4-BE49-F238E27FC236}">
                <a16:creationId xmlns:a16="http://schemas.microsoft.com/office/drawing/2014/main" id="{A4A2662D-F5AD-C2D2-976C-CEE109AEBD72}"/>
              </a:ext>
            </a:extLst>
          </p:cNvPr>
          <p:cNvSpPr txBox="1">
            <a:spLocks/>
          </p:cNvSpPr>
          <p:nvPr/>
        </p:nvSpPr>
        <p:spPr>
          <a:xfrm>
            <a:off x="311700" y="288275"/>
            <a:ext cx="8520600" cy="572700"/>
          </a:xfrm>
          <a:prstGeom prst="rect">
            <a:avLst/>
          </a:prstGeom>
          <a:solidFill>
            <a:srgbClr val="00FF00"/>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NZ" b="1" dirty="0"/>
              <a:t>Waikato Milking Systems</a:t>
            </a:r>
            <a:endParaRPr lang="en-GB" b="1" dirty="0"/>
          </a:p>
        </p:txBody>
      </p:sp>
      <p:sp>
        <p:nvSpPr>
          <p:cNvPr id="8" name="TextBox 7">
            <a:extLst>
              <a:ext uri="{FF2B5EF4-FFF2-40B4-BE49-F238E27FC236}">
                <a16:creationId xmlns:a16="http://schemas.microsoft.com/office/drawing/2014/main" id="{197B437A-24EB-145C-7AFB-3E65CBF24875}"/>
              </a:ext>
            </a:extLst>
          </p:cNvPr>
          <p:cNvSpPr txBox="1"/>
          <p:nvPr/>
        </p:nvSpPr>
        <p:spPr>
          <a:xfrm>
            <a:off x="311700" y="1181257"/>
            <a:ext cx="6243065" cy="3108543"/>
          </a:xfrm>
          <a:prstGeom prst="rect">
            <a:avLst/>
          </a:prstGeom>
          <a:noFill/>
        </p:spPr>
        <p:txBody>
          <a:bodyPr wrap="square">
            <a:spAutoFit/>
          </a:bodyPr>
          <a:lstStyle/>
          <a:p>
            <a:pPr algn="l"/>
            <a:r>
              <a:rPr lang="en-US" b="0" dirty="0">
                <a:solidFill>
                  <a:srgbClr val="4A4A4A"/>
                </a:solidFill>
                <a:effectLst/>
                <a:latin typeface="neo-sans"/>
              </a:rPr>
              <a:t>Born over 50 years ago in New Zealand’s dairy heartland, Waikato Milking Systems’ pioneering spirit has earned an international reputation for innovation and excellence in dairying, animal welfare, food production and environmental sustainability.</a:t>
            </a:r>
          </a:p>
          <a:p>
            <a:pPr algn="l"/>
            <a:r>
              <a:rPr lang="en-US" b="0" dirty="0">
                <a:solidFill>
                  <a:srgbClr val="4A4A4A"/>
                </a:solidFill>
                <a:effectLst/>
                <a:latin typeface="neo-sans"/>
              </a:rPr>
              <a:t>At their state-of-the-art global headquarters, they design and manufacture dairy technology that enables farmers around the world to grow the value of their dairy - by running more productive, cost-efficient and profitable operations. Waikato Milking Systems stand behind their solutions, and all around the world, farmers know they can rely on our products and systems to perform and last the distance.</a:t>
            </a:r>
          </a:p>
          <a:p>
            <a:pPr algn="l"/>
            <a:r>
              <a:rPr lang="en-US" b="0" i="0" dirty="0">
                <a:solidFill>
                  <a:srgbClr val="1B1E2F"/>
                </a:solidFill>
                <a:effectLst/>
                <a:latin typeface="Helvetica" panose="020B0604020202020204" pitchFamily="34" charset="0"/>
              </a:rPr>
              <a:t>  </a:t>
            </a:r>
          </a:p>
          <a:p>
            <a:pPr algn="l"/>
            <a:r>
              <a:rPr lang="en-US" b="0" i="0" dirty="0">
                <a:solidFill>
                  <a:srgbClr val="1B1E2F"/>
                </a:solidFill>
                <a:effectLst/>
                <a:latin typeface="Helvetica" panose="020B0604020202020204" pitchFamily="34" charset="0"/>
              </a:rPr>
              <a:t>Video at </a:t>
            </a:r>
            <a:r>
              <a:rPr lang="en-US" b="0" i="0" dirty="0">
                <a:solidFill>
                  <a:srgbClr val="1B1E2F"/>
                </a:solidFill>
                <a:effectLst/>
                <a:latin typeface="Helvetica" panose="020B0604020202020204" pitchFamily="34" charset="0"/>
                <a:hlinkClick r:id="rId2"/>
              </a:rPr>
              <a:t>https://youtu.be/6TAw_0ybWsw</a:t>
            </a:r>
            <a:r>
              <a:rPr lang="en-US" b="0" i="0" dirty="0">
                <a:solidFill>
                  <a:srgbClr val="1B1E2F"/>
                </a:solidFill>
                <a:effectLst/>
                <a:latin typeface="Helvetica" panose="020B0604020202020204" pitchFamily="34" charset="0"/>
              </a:rPr>
              <a:t> </a:t>
            </a:r>
          </a:p>
          <a:p>
            <a:pPr algn="l"/>
            <a:r>
              <a:rPr lang="en-US" b="0" i="0" dirty="0">
                <a:solidFill>
                  <a:srgbClr val="1B1E2F"/>
                </a:solidFill>
                <a:effectLst/>
                <a:latin typeface="Helvetica" panose="020B0604020202020204" pitchFamily="34" charset="0"/>
                <a:hlinkClick r:id="rId3"/>
              </a:rPr>
              <a:t>https://fb.watch/sML6lmGX2T/</a:t>
            </a:r>
            <a:r>
              <a:rPr lang="en-US" b="0" i="0" dirty="0">
                <a:solidFill>
                  <a:srgbClr val="1B1E2F"/>
                </a:solidFill>
                <a:effectLst/>
                <a:latin typeface="Helvetica" panose="020B0604020202020204" pitchFamily="34" charset="0"/>
              </a:rPr>
              <a:t> </a:t>
            </a:r>
          </a:p>
          <a:p>
            <a:pPr algn="l"/>
            <a:r>
              <a:rPr lang="en-US" b="0" i="0" dirty="0">
                <a:solidFill>
                  <a:srgbClr val="1B1E2F"/>
                </a:solidFill>
                <a:effectLst/>
                <a:latin typeface="Helvetica" panose="020B0604020202020204" pitchFamily="34" charset="0"/>
                <a:hlinkClick r:id="rId4"/>
              </a:rPr>
              <a:t>https://www.youtube.com/watch?v=Fs3EXsJ4fSk</a:t>
            </a:r>
            <a:r>
              <a:rPr lang="en-US" b="0" i="0" dirty="0">
                <a:solidFill>
                  <a:srgbClr val="1B1E2F"/>
                </a:solidFill>
                <a:effectLst/>
                <a:latin typeface="Helvetica" panose="020B0604020202020204" pitchFamily="34" charset="0"/>
              </a:rPr>
              <a:t> </a:t>
            </a:r>
          </a:p>
          <a:p>
            <a:endParaRPr lang="en-NZ" dirty="0">
              <a:latin typeface="Roboto" panose="02000000000000000000" pitchFamily="2" charset="0"/>
            </a:endParaRPr>
          </a:p>
        </p:txBody>
      </p:sp>
      <p:pic>
        <p:nvPicPr>
          <p:cNvPr id="1028" name="Picture 4" descr="Milking Products | Hutchies">
            <a:extLst>
              <a:ext uri="{FF2B5EF4-FFF2-40B4-BE49-F238E27FC236}">
                <a16:creationId xmlns:a16="http://schemas.microsoft.com/office/drawing/2014/main" id="{1D02FF90-160D-5AC4-315E-61F3A96790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7174" y="955399"/>
            <a:ext cx="2616907" cy="111872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aikato Milking Systems surfs Chinese ...">
            <a:extLst>
              <a:ext uri="{FF2B5EF4-FFF2-40B4-BE49-F238E27FC236}">
                <a16:creationId xmlns:a16="http://schemas.microsoft.com/office/drawing/2014/main" id="{2528194A-5A1D-91F5-76E9-EA2DD33A3C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6675" y="3378850"/>
            <a:ext cx="3095625" cy="147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98108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2404</TotalTime>
  <Words>8242</Words>
  <Application>Microsoft Office PowerPoint</Application>
  <PresentationFormat>On-screen Show (16:9)</PresentationFormat>
  <Paragraphs>1076</Paragraphs>
  <Slides>330</Slides>
  <Notes>323</Notes>
  <HiddenSlides>0</HiddenSlides>
  <MMClips>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330</vt:i4>
      </vt:variant>
    </vt:vector>
  </HeadingPairs>
  <TitlesOfParts>
    <vt:vector size="337" baseType="lpstr">
      <vt:lpstr>Arial</vt:lpstr>
      <vt:lpstr>Helvetica</vt:lpstr>
      <vt:lpstr>neo-sans</vt:lpstr>
      <vt:lpstr>Roboto</vt:lpstr>
      <vt:lpstr>Source Sans Pro</vt:lpstr>
      <vt:lpstr>Times New Roman</vt:lpstr>
      <vt:lpstr>Simple Light</vt:lpstr>
      <vt:lpstr>Agribusiness Examples 2025</vt:lpstr>
      <vt:lpstr>Lesson Starters for Agribusiness  Created by Leeann Morgan, Hamilton Boys High School.  These slides cover over 100 Agribusinesses, each Agribusiness has a few slides outlining what the business is, and a video clip or two about the business.   The intent of the power point is to open each lesson throughout the year by showcasing a new Agribusiness. The order the businesses is not necessarily important nor does it need to be specific to the topic you are covering, instead it can be used to introduce the variety of Agribusiness and to start discussions around product, brand recognition, innovation, and marketing.  The PPT also provides the opportunity to highlight the breadth of career opportunities throughout the sector and the scope for diversification and opportunities across the sectors. This in itself can help to dispel the myths and poor perception of the industry and working within it. If it is possible, bring the product in for students to sample – nothing like tasting or experiencing the product to bring tangible learning experiences into the classroom.</vt:lpstr>
      <vt:lpstr>NZ Inside Story - Food</vt:lpstr>
      <vt:lpstr>Science and Technology in Agribusinesses</vt:lpstr>
      <vt:lpstr>Envy Apples</vt:lpstr>
      <vt:lpstr>Envy Apple Video</vt:lpstr>
      <vt:lpstr>Envy Apple - American TV Review</vt:lpstr>
      <vt:lpstr>Whittakers Chocolate</vt:lpstr>
      <vt:lpstr>Whittakers Video</vt:lpstr>
      <vt:lpstr>Sweet As Popcorn</vt:lpstr>
      <vt:lpstr>Sweet As Popcorn Interview</vt:lpstr>
      <vt:lpstr>Oete Goat Farm</vt:lpstr>
      <vt:lpstr>Oete Goat Farm</vt:lpstr>
      <vt:lpstr>Zespri Kiwifruit</vt:lpstr>
      <vt:lpstr>PowerPoint Presentation</vt:lpstr>
      <vt:lpstr>Zespri Adverts - International</vt:lpstr>
      <vt:lpstr>Zespri Adverts - International</vt:lpstr>
      <vt:lpstr>Zespri Adverts - International</vt:lpstr>
      <vt:lpstr>Zespri Adverts – Nutritional </vt:lpstr>
      <vt:lpstr>Allbirds - sneakers</vt:lpstr>
      <vt:lpstr>Allbirds and Celebrities</vt:lpstr>
      <vt:lpstr>Allbirds</vt:lpstr>
      <vt:lpstr>Fonterra</vt:lpstr>
      <vt:lpstr>PowerPoint Presentation</vt:lpstr>
      <vt:lpstr>PowerPoint Presentation</vt:lpstr>
      <vt:lpstr>PowerPoint Presentation</vt:lpstr>
      <vt:lpstr>Fonterra Clips</vt:lpstr>
      <vt:lpstr>Fonterra Clips</vt:lpstr>
      <vt:lpstr>Invivo Wine</vt:lpstr>
      <vt:lpstr>Invivo Clips</vt:lpstr>
      <vt:lpstr>Invivo Clips</vt:lpstr>
      <vt:lpstr>Kapiti</vt:lpstr>
      <vt:lpstr>Kapiti Clips</vt:lpstr>
      <vt:lpstr>Kapiti Icecream Advert</vt:lpstr>
      <vt:lpstr>Bostocks Chicken</vt:lpstr>
      <vt:lpstr>Bostocks Clips</vt:lpstr>
      <vt:lpstr>My Food Bag</vt:lpstr>
      <vt:lpstr>My Food Bag Clips</vt:lpstr>
      <vt:lpstr>My Food Bag Adverts</vt:lpstr>
      <vt:lpstr>My Food Bag - Express Bag Advert</vt:lpstr>
      <vt:lpstr>Key reasons for My Food Bag’s success</vt:lpstr>
      <vt:lpstr>Dairy Goat Co-Op</vt:lpstr>
      <vt:lpstr>Dairy Goat Co-Op Videos</vt:lpstr>
      <vt:lpstr>Dairy Goat Co-Op Videos</vt:lpstr>
      <vt:lpstr>Sealord</vt:lpstr>
      <vt:lpstr>Sealord Clips</vt:lpstr>
      <vt:lpstr>Sealord Adverts</vt:lpstr>
      <vt:lpstr>Sealord TV Adverts</vt:lpstr>
      <vt:lpstr>PowerPoint Presentation</vt:lpstr>
      <vt:lpstr>PowerPoint Presentation</vt:lpstr>
      <vt:lpstr>Davies Food Clip</vt:lpstr>
      <vt:lpstr>Icebreaker</vt:lpstr>
      <vt:lpstr>Icebreaker Video - Part One</vt:lpstr>
      <vt:lpstr>Icebreaker Video - Part Two</vt:lpstr>
      <vt:lpstr>Yashili</vt:lpstr>
      <vt:lpstr>Yashili Corporate Video</vt:lpstr>
      <vt:lpstr>Yashili Corporate video</vt:lpstr>
      <vt:lpstr>Leaderbrand</vt:lpstr>
      <vt:lpstr>Leaderbrand clips</vt:lpstr>
      <vt:lpstr>Leaderbrand clips</vt:lpstr>
      <vt:lpstr>Charlies</vt:lpstr>
      <vt:lpstr>Charlies Clip</vt:lpstr>
      <vt:lpstr>Firstlight Foods</vt:lpstr>
      <vt:lpstr>Firstlight Foods Wagyu Beef</vt:lpstr>
      <vt:lpstr>Firstlight Foods Clip</vt:lpstr>
      <vt:lpstr>Firstlight foods clip</vt:lpstr>
      <vt:lpstr>Tip Top</vt:lpstr>
      <vt:lpstr>Tip Top Clip</vt:lpstr>
      <vt:lpstr>Tip Top Adverts</vt:lpstr>
      <vt:lpstr>Tip Top Adverts</vt:lpstr>
      <vt:lpstr>Tip Top Advert</vt:lpstr>
      <vt:lpstr>Gallaghers</vt:lpstr>
      <vt:lpstr>Gallaghers Video</vt:lpstr>
      <vt:lpstr>Gallaghers Tour</vt:lpstr>
      <vt:lpstr>Gallaghers Products</vt:lpstr>
      <vt:lpstr>PowerPoint Presentation</vt:lpstr>
      <vt:lpstr>Yealands</vt:lpstr>
      <vt:lpstr>Yealands Clips</vt:lpstr>
      <vt:lpstr>Yealands Clips</vt:lpstr>
      <vt:lpstr>Yealands Wines</vt:lpstr>
      <vt:lpstr>Yealands Wine - BabyDoll</vt:lpstr>
      <vt:lpstr>Swanndri    </vt:lpstr>
      <vt:lpstr>Swanndri Clip</vt:lpstr>
      <vt:lpstr>Swanndri Clip</vt:lpstr>
      <vt:lpstr>Swanndri and the Highlanders</vt:lpstr>
      <vt:lpstr>Shoof</vt:lpstr>
      <vt:lpstr>Shoof Model</vt:lpstr>
      <vt:lpstr>Donovans Chocolate    </vt:lpstr>
      <vt:lpstr>Donovans Chocolate Clips</vt:lpstr>
      <vt:lpstr>Donovans Chocolate and Good George Brewery</vt:lpstr>
      <vt:lpstr>Fix and Fogg - Peanut Butter   </vt:lpstr>
      <vt:lpstr>Fix and Fogg Clips</vt:lpstr>
      <vt:lpstr>Zealong Tea</vt:lpstr>
      <vt:lpstr>Zealong Tea - Clip</vt:lpstr>
      <vt:lpstr>Zealong Tea Products</vt:lpstr>
      <vt:lpstr>Miraka</vt:lpstr>
      <vt:lpstr>Miraka Farm Suppliers</vt:lpstr>
      <vt:lpstr>PowerPoint Presentation</vt:lpstr>
      <vt:lpstr>https://www.facebook.com/pg/primalfuturenz/videos/?ref=page_internal</vt:lpstr>
      <vt:lpstr>PowerPoint Presentation</vt:lpstr>
      <vt:lpstr>Tatua Clips</vt:lpstr>
      <vt:lpstr>Tatua Clips</vt:lpstr>
      <vt:lpstr>Tatua Clips</vt:lpstr>
      <vt:lpstr>Tatua Products</vt:lpstr>
      <vt:lpstr>DairyNZ</vt:lpstr>
      <vt:lpstr>DairyNZ Clips</vt:lpstr>
      <vt:lpstr>Aeronavics</vt:lpstr>
      <vt:lpstr>Aeronavics Clips</vt:lpstr>
      <vt:lpstr>Auckland Fish Market</vt:lpstr>
      <vt:lpstr>Auckland Fish Market Clip</vt:lpstr>
      <vt:lpstr>Peplers Fine Foods</vt:lpstr>
      <vt:lpstr>Peplers Fine Foods Clips</vt:lpstr>
      <vt:lpstr>Foods of New Zealand</vt:lpstr>
      <vt:lpstr>Native Foods of New Zealand</vt:lpstr>
      <vt:lpstr>Greenlea Meats</vt:lpstr>
      <vt:lpstr>Greenlea Clips</vt:lpstr>
      <vt:lpstr>Greenlea Community Involvement</vt:lpstr>
      <vt:lpstr>Pamu</vt:lpstr>
      <vt:lpstr>Pamu Clips</vt:lpstr>
      <vt:lpstr>Pamu Clips</vt:lpstr>
      <vt:lpstr>Ports of Tauranga</vt:lpstr>
      <vt:lpstr>Ports of Tauranga Clips</vt:lpstr>
      <vt:lpstr>Kiwi Quinoa</vt:lpstr>
      <vt:lpstr>Kiwi Quinoa Clip</vt:lpstr>
      <vt:lpstr>Whitestone Cheese</vt:lpstr>
      <vt:lpstr>Whitestone Cheese Clips</vt:lpstr>
      <vt:lpstr>Whitestone Cheese Products</vt:lpstr>
      <vt:lpstr>Jersey Girl Organics</vt:lpstr>
      <vt:lpstr>Jersey Girl Organics</vt:lpstr>
      <vt:lpstr>Jersey Girl Organics Products</vt:lpstr>
      <vt:lpstr>Te Ora Tea</vt:lpstr>
      <vt:lpstr>Te Ora Clips</vt:lpstr>
      <vt:lpstr>Moana New Zealand</vt:lpstr>
      <vt:lpstr>Moana NZ Clips</vt:lpstr>
      <vt:lpstr>Moana NZ Clips - Sustainability</vt:lpstr>
      <vt:lpstr>Raglan Coconut Yoghurt</vt:lpstr>
      <vt:lpstr>Raglan Coconut Yoghurt Clip</vt:lpstr>
      <vt:lpstr>Raglan Coconut Yoghurt Products</vt:lpstr>
      <vt:lpstr>Pure Food Co</vt:lpstr>
      <vt:lpstr>Pure Food Co Clip</vt:lpstr>
      <vt:lpstr>Mamaku Blueberries</vt:lpstr>
      <vt:lpstr>Mamaku Blueberries Clip</vt:lpstr>
      <vt:lpstr>Silver Fern Farms - SFF</vt:lpstr>
      <vt:lpstr>SFF Packaging</vt:lpstr>
      <vt:lpstr>SFF Packaging</vt:lpstr>
      <vt:lpstr>SFF Clips</vt:lpstr>
      <vt:lpstr>SFF Clip</vt:lpstr>
      <vt:lpstr>SFF TV Advert</vt:lpstr>
      <vt:lpstr>The Food Bowl</vt:lpstr>
      <vt:lpstr>The Food Bowl Clip</vt:lpstr>
      <vt:lpstr>Tendertips Asparagus</vt:lpstr>
      <vt:lpstr>Tendertips Asparagus Clip</vt:lpstr>
      <vt:lpstr>New Zealand Fieldays</vt:lpstr>
      <vt:lpstr>New Zealand Fieldays Clip</vt:lpstr>
      <vt:lpstr>Meadow Mushrooms</vt:lpstr>
      <vt:lpstr>Meadow Mushrooms Clip</vt:lpstr>
      <vt:lpstr>Lely</vt:lpstr>
      <vt:lpstr>Lely Clip</vt:lpstr>
      <vt:lpstr>Pics Peanut Butter</vt:lpstr>
      <vt:lpstr>Pics Peanut Butter Clip</vt:lpstr>
      <vt:lpstr>K9 Natural</vt:lpstr>
      <vt:lpstr>K9 Natural Clip</vt:lpstr>
      <vt:lpstr>Eat Crawlers</vt:lpstr>
      <vt:lpstr>Eat Crawlers Clip</vt:lpstr>
      <vt:lpstr>Eat Crawlers Products</vt:lpstr>
      <vt:lpstr>Villa Maria</vt:lpstr>
      <vt:lpstr>Villa Maria Clip</vt:lpstr>
      <vt:lpstr>Volare Bread</vt:lpstr>
      <vt:lpstr>Volare Video</vt:lpstr>
      <vt:lpstr>Mahurangi Oysters</vt:lpstr>
      <vt:lpstr>Mahurangi Oysters</vt:lpstr>
      <vt:lpstr>Barkers of Geraldine</vt:lpstr>
      <vt:lpstr>Barkers of Geraldine Clips</vt:lpstr>
      <vt:lpstr>Barkers of Geraldine Products</vt:lpstr>
      <vt:lpstr>Tetra Pak</vt:lpstr>
      <vt:lpstr>Tetra Pak Clip</vt:lpstr>
      <vt:lpstr>Tui</vt:lpstr>
      <vt:lpstr>Tui Video</vt:lpstr>
      <vt:lpstr>Tui Adverts</vt:lpstr>
      <vt:lpstr>Otaika Valley Free Range Eggs</vt:lpstr>
      <vt:lpstr>Otaika Valley Eggs Clip</vt:lpstr>
      <vt:lpstr>Clevedon Buffalo Cheese</vt:lpstr>
      <vt:lpstr>Clevedon Buffalo Cheese Clip</vt:lpstr>
      <vt:lpstr>Clevedon Buffalo Cheese Products</vt:lpstr>
      <vt:lpstr>Chia Sisters</vt:lpstr>
      <vt:lpstr>Chia Sisters Clip - 15 mins</vt:lpstr>
      <vt:lpstr>Chia Sisters Products</vt:lpstr>
      <vt:lpstr>The Yummy Fruit Company</vt:lpstr>
      <vt:lpstr>Yummy Fruit Company Clip</vt:lpstr>
      <vt:lpstr>Spring Sheep</vt:lpstr>
      <vt:lpstr>Spring Sheep Clip</vt:lpstr>
      <vt:lpstr>Kiwi Saffron</vt:lpstr>
      <vt:lpstr>Kiwi Saffron Clip</vt:lpstr>
      <vt:lpstr>Blue Frog - Cereal</vt:lpstr>
      <vt:lpstr>Blue Frog Cereal Clip</vt:lpstr>
      <vt:lpstr>Blue Frog Cereal Products</vt:lpstr>
      <vt:lpstr>Red Stag Timber</vt:lpstr>
      <vt:lpstr>Red Stag Timber Video</vt:lpstr>
      <vt:lpstr>Over the Moon Dairy</vt:lpstr>
      <vt:lpstr>Over the Moon Dairy - Clip</vt:lpstr>
      <vt:lpstr>Agrisea</vt:lpstr>
      <vt:lpstr>Agrisea Clip</vt:lpstr>
      <vt:lpstr>Taupo Beef</vt:lpstr>
      <vt:lpstr>Taupo Beef Video</vt:lpstr>
      <vt:lpstr>Comvita</vt:lpstr>
      <vt:lpstr>Comvita Clips</vt:lpstr>
      <vt:lpstr>Comvita Clip</vt:lpstr>
      <vt:lpstr>Good George Brewing</vt:lpstr>
      <vt:lpstr>Good George Clips</vt:lpstr>
      <vt:lpstr>Good George Clips</vt:lpstr>
      <vt:lpstr>Good George Photos</vt:lpstr>
      <vt:lpstr>Scion</vt:lpstr>
      <vt:lpstr>Scion Bioplastics</vt:lpstr>
      <vt:lpstr>Scion Clip - creating prosperity from trees</vt:lpstr>
      <vt:lpstr>Southern Paprika</vt:lpstr>
      <vt:lpstr>Southern Paprika Clip</vt:lpstr>
      <vt:lpstr>Southern Paprika - Rural Delivery Clip</vt:lpstr>
      <vt:lpstr>NZ King Salmon</vt:lpstr>
      <vt:lpstr>NZ King Salmon</vt:lpstr>
      <vt:lpstr>NZ King Salmon Photos</vt:lpstr>
      <vt:lpstr>Kaipara Lamb</vt:lpstr>
      <vt:lpstr>Kaipara Lamb Clips</vt:lpstr>
      <vt:lpstr>Kaipara Lamb Photos</vt:lpstr>
      <vt:lpstr>PlentyFlora Gerberas</vt:lpstr>
      <vt:lpstr>PlentyFlora Gerberas Clip</vt:lpstr>
      <vt:lpstr>Limestone Hills Truffles</vt:lpstr>
      <vt:lpstr>Limestone Hills Truffles Clip</vt:lpstr>
      <vt:lpstr>T&amp;G Global</vt:lpstr>
      <vt:lpstr>T&amp;G Global Clip</vt:lpstr>
      <vt:lpstr>T&amp;G Global Graduate Programme</vt:lpstr>
      <vt:lpstr>NZ Hops</vt:lpstr>
      <vt:lpstr>NZ Hops Clip</vt:lpstr>
      <vt:lpstr>Peckhams Cider</vt:lpstr>
      <vt:lpstr>Peckhams Cider Clip</vt:lpstr>
      <vt:lpstr>Peckham’s Cider Products</vt:lpstr>
      <vt:lpstr>Texas Fibre</vt:lpstr>
      <vt:lpstr>Texas Fibre Clip</vt:lpstr>
      <vt:lpstr>Thomson Whiskey</vt:lpstr>
      <vt:lpstr>Thomson Whiskey Clip</vt:lpstr>
      <vt:lpstr>Thomson Whiskey Photos</vt:lpstr>
      <vt:lpstr>Barton Honey</vt:lpstr>
      <vt:lpstr>Barton Honey Clip</vt:lpstr>
      <vt:lpstr>The Hemp Farm</vt:lpstr>
      <vt:lpstr>The Hemp Farm Clip</vt:lpstr>
      <vt:lpstr>Kiwigarden</vt:lpstr>
      <vt:lpstr>Kiwigarden Clip</vt:lpstr>
      <vt:lpstr>Kiwigarden Products</vt:lpstr>
      <vt:lpstr>NZ Lavender </vt:lpstr>
      <vt:lpstr>NZ Lavender clip</vt:lpstr>
      <vt:lpstr>NZ Lavender Photos</vt:lpstr>
      <vt:lpstr>The Olive Press</vt:lpstr>
      <vt:lpstr>The Olive Press Clip</vt:lpstr>
      <vt:lpstr>Soggy Bottom Holdings</vt:lpstr>
      <vt:lpstr>Soggy Bottom Clip</vt:lpstr>
      <vt:lpstr>Soggy Bottom Pork Photos</vt:lpstr>
      <vt:lpstr>Cable Bay Farm Walkway</vt:lpstr>
      <vt:lpstr>Cable Bay Farm Walkway Clip</vt:lpstr>
      <vt:lpstr>Cloudy Bay Clams</vt:lpstr>
      <vt:lpstr>Cloudy Bay Clams Clip</vt:lpstr>
      <vt:lpstr>Cloudy Bay Clams Products</vt:lpstr>
      <vt:lpstr>Green Meadows Beef</vt:lpstr>
      <vt:lpstr>Green Meadows Beef Clip</vt:lpstr>
      <vt:lpstr>Green Meadows Beef Photos</vt:lpstr>
      <vt:lpstr>Agrodome - Rotorua</vt:lpstr>
      <vt:lpstr>Agrodome Clip</vt:lpstr>
      <vt:lpstr>Agrodome Photos</vt:lpstr>
      <vt:lpstr>Huka Prawn Park</vt:lpstr>
      <vt:lpstr>Huka Prawn Park Clip</vt:lpstr>
      <vt:lpstr>Huka Prawn Park</vt:lpstr>
      <vt:lpstr>Garlico</vt:lpstr>
      <vt:lpstr>Garlico Clip</vt:lpstr>
      <vt:lpstr>Heartland Potato Chips</vt:lpstr>
      <vt:lpstr>Heartland Potato Chips Clip</vt:lpstr>
      <vt:lpstr>Heartland Potato Chips</vt:lpstr>
      <vt:lpstr>Puhoi Valley Cheese</vt:lpstr>
      <vt:lpstr>Puhoi Valley Cheese Clip</vt:lpstr>
      <vt:lpstr>Puhoi Valley Cheeses</vt:lpstr>
      <vt:lpstr>Delta Kumara</vt:lpstr>
      <vt:lpstr>Delta Kumara Clip</vt:lpstr>
      <vt:lpstr>Coastal Spring Lamb</vt:lpstr>
      <vt:lpstr>Coastal Spring Lamb Clip</vt:lpstr>
      <vt:lpstr>Coastal Spring Lamb Product</vt:lpstr>
      <vt:lpstr>Barnes Wild Bluff Oysters</vt:lpstr>
      <vt:lpstr>Barnes Wild Bluff Oysters Clip</vt:lpstr>
      <vt:lpstr>New World Meet our Growers - Barnes Oysters</vt:lpstr>
      <vt:lpstr>Barnes Bluff Oysters - Product</vt:lpstr>
      <vt:lpstr>Synlait Milk</vt:lpstr>
      <vt:lpstr>Synlait Milk Clip</vt:lpstr>
      <vt:lpstr>Synlait Products</vt:lpstr>
      <vt:lpstr>Synlait Milk Clip</vt:lpstr>
      <vt:lpstr>Dog Point Vineyard</vt:lpstr>
      <vt:lpstr>Dog Point Vineyard Clip</vt:lpstr>
      <vt:lpstr>Patrick’s Pies</vt:lpstr>
      <vt:lpstr>Patrick’s Pies Clip</vt:lpstr>
      <vt:lpstr>Pinoli Pine Nuts</vt:lpstr>
      <vt:lpstr>Pinoli Pine Nuts Clip</vt:lpstr>
      <vt:lpstr>Meyer Cheese</vt:lpstr>
      <vt:lpstr>Meyer Cheese Clip</vt:lpstr>
      <vt:lpstr>Dominion Salt</vt:lpstr>
      <vt:lpstr>Dominion Salt clip</vt:lpstr>
      <vt:lpstr>Turks Poultry</vt:lpstr>
      <vt:lpstr>Turks Poultry Clip</vt:lpstr>
      <vt:lpstr>Turks Poultry Products</vt:lpstr>
      <vt:lpstr>Blueberry Country</vt:lpstr>
      <vt:lpstr>Blueberry Country Clip</vt:lpstr>
      <vt:lpstr>Rockit Apples</vt:lpstr>
      <vt:lpstr>Rockit Apples Clip</vt:lpstr>
      <vt:lpstr>Rockit Apples</vt:lpstr>
      <vt:lpstr>Olivers Kiwiberries</vt:lpstr>
      <vt:lpstr>Olivers Kiwiberries</vt:lpstr>
      <vt:lpstr>Kiwiberry advertisement - Thailand</vt:lpstr>
      <vt:lpstr>The Fresh Grower</vt:lpstr>
      <vt:lpstr>The Fresh Grower Clip</vt:lpstr>
      <vt:lpstr>The Fresh Grower Products</vt:lpstr>
      <vt:lpstr>Schnapp Dragon Tequila</vt:lpstr>
      <vt:lpstr>Schnapp Dragon Tequila</vt:lpstr>
      <vt:lpstr>Herd Homes</vt:lpstr>
      <vt:lpstr>Herd Homes Clip</vt:lpstr>
      <vt:lpstr>Herd Homes Photos</vt:lpstr>
      <vt:lpstr>Biofarm Yoghurt</vt:lpstr>
      <vt:lpstr>Biofarm Yoghurt Clips</vt:lpstr>
      <vt:lpstr>New Zealand Cherry Corp</vt:lpstr>
      <vt:lpstr>New Zealand Cherry Corp</vt:lpstr>
      <vt:lpstr>Halter</vt:lpstr>
      <vt:lpstr> </vt:lpstr>
      <vt:lpstr> </vt:lpstr>
      <vt:lpstr> </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Agribusiness Examples 2020</dc:title>
  <dc:creator>Melanie Simmons</dc:creator>
  <cp:lastModifiedBy>Kerry Allen</cp:lastModifiedBy>
  <cp:revision>31</cp:revision>
  <dcterms:modified xsi:type="dcterms:W3CDTF">2026-04-30T21:17:47Z</dcterms:modified>
</cp:coreProperties>
</file>