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91" r:id="rId2"/>
    <p:sldId id="290" r:id="rId3"/>
    <p:sldId id="293" r:id="rId4"/>
    <p:sldId id="294" r:id="rId5"/>
    <p:sldId id="295" r:id="rId6"/>
    <p:sldId id="296" r:id="rId7"/>
    <p:sldId id="297" r:id="rId8"/>
    <p:sldId id="298" r:id="rId9"/>
    <p:sldId id="299" r:id="rId10"/>
    <p:sldId id="300" r:id="rId11"/>
    <p:sldId id="302" r:id="rId12"/>
    <p:sldId id="303" r:id="rId13"/>
    <p:sldId id="304" r:id="rId14"/>
    <p:sldId id="305" r:id="rId15"/>
    <p:sldId id="306" r:id="rId16"/>
    <p:sldId id="326" r:id="rId17"/>
    <p:sldId id="307" r:id="rId18"/>
    <p:sldId id="308" r:id="rId19"/>
    <p:sldId id="309" r:id="rId20"/>
    <p:sldId id="310" r:id="rId21"/>
    <p:sldId id="311" r:id="rId22"/>
    <p:sldId id="312" r:id="rId23"/>
    <p:sldId id="313" r:id="rId24"/>
    <p:sldId id="314" r:id="rId25"/>
    <p:sldId id="315" r:id="rId26"/>
    <p:sldId id="316" r:id="rId27"/>
    <p:sldId id="317" r:id="rId28"/>
    <p:sldId id="318" r:id="rId29"/>
    <p:sldId id="319" r:id="rId30"/>
    <p:sldId id="320" r:id="rId31"/>
    <p:sldId id="321" r:id="rId32"/>
    <p:sldId id="322" r:id="rId33"/>
    <p:sldId id="323" r:id="rId34"/>
    <p:sldId id="324" r:id="rId35"/>
    <p:sldId id="325" r:id="rId36"/>
    <p:sldId id="292"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256" autoAdjust="0"/>
    <p:restoredTop sz="94660"/>
  </p:normalViewPr>
  <p:slideViewPr>
    <p:cSldViewPr snapToGrid="0">
      <p:cViewPr varScale="1">
        <p:scale>
          <a:sx n="111" d="100"/>
          <a:sy n="111" d="100"/>
        </p:scale>
        <p:origin x="576" y="102"/>
      </p:cViewPr>
      <p:guideLst/>
    </p:cSldViewPr>
  </p:slid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703442-533C-47E4-8765-5EE99A40C4BE}" type="datetimeFigureOut">
              <a:rPr lang="en-NZ" smtClean="0"/>
              <a:t>13/10/2025</a:t>
            </a:fld>
            <a:endParaRPr lang="en-NZ"/>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E3DFCD-5C90-43DA-BE68-CFBF41082CD5}" type="slidenum">
              <a:rPr lang="en-NZ" smtClean="0"/>
              <a:t>‹#›</a:t>
            </a:fld>
            <a:endParaRPr lang="en-NZ"/>
          </a:p>
        </p:txBody>
      </p:sp>
    </p:spTree>
    <p:extLst>
      <p:ext uri="{BB962C8B-B14F-4D97-AF65-F5344CB8AC3E}">
        <p14:creationId xmlns:p14="http://schemas.microsoft.com/office/powerpoint/2010/main" val="2703862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a:extLst>
            <a:ext uri="{FF2B5EF4-FFF2-40B4-BE49-F238E27FC236}">
              <a16:creationId xmlns:a16="http://schemas.microsoft.com/office/drawing/2014/main" id="{002473F2-70C1-BB20-AE29-A668E3BC7633}"/>
            </a:ext>
          </a:extLst>
        </p:cNvPr>
        <p:cNvGrpSpPr/>
        <p:nvPr/>
      </p:nvGrpSpPr>
      <p:grpSpPr>
        <a:xfrm>
          <a:off x="0" y="0"/>
          <a:ext cx="0" cy="0"/>
          <a:chOff x="0" y="0"/>
          <a:chExt cx="0" cy="0"/>
        </a:xfrm>
      </p:grpSpPr>
      <p:sp>
        <p:nvSpPr>
          <p:cNvPr id="139" name="Google Shape;139;p9:notes">
            <a:extLst>
              <a:ext uri="{FF2B5EF4-FFF2-40B4-BE49-F238E27FC236}">
                <a16:creationId xmlns:a16="http://schemas.microsoft.com/office/drawing/2014/main" id="{6B7CBADD-A691-5036-514F-30A14B387997}"/>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9:notes">
            <a:extLst>
              <a:ext uri="{FF2B5EF4-FFF2-40B4-BE49-F238E27FC236}">
                <a16:creationId xmlns:a16="http://schemas.microsoft.com/office/drawing/2014/main" id="{B688E1B0-D59F-03E9-B3D8-4F57FC6D5771}"/>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310732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a:extLst>
            <a:ext uri="{FF2B5EF4-FFF2-40B4-BE49-F238E27FC236}">
              <a16:creationId xmlns:a16="http://schemas.microsoft.com/office/drawing/2014/main" id="{A0775EB4-8121-F5E2-8BE5-09345F5A5C11}"/>
            </a:ext>
          </a:extLst>
        </p:cNvPr>
        <p:cNvGrpSpPr/>
        <p:nvPr/>
      </p:nvGrpSpPr>
      <p:grpSpPr>
        <a:xfrm>
          <a:off x="0" y="0"/>
          <a:ext cx="0" cy="0"/>
          <a:chOff x="0" y="0"/>
          <a:chExt cx="0" cy="0"/>
        </a:xfrm>
      </p:grpSpPr>
      <p:sp>
        <p:nvSpPr>
          <p:cNvPr id="139" name="Google Shape;139;p9:notes">
            <a:extLst>
              <a:ext uri="{FF2B5EF4-FFF2-40B4-BE49-F238E27FC236}">
                <a16:creationId xmlns:a16="http://schemas.microsoft.com/office/drawing/2014/main" id="{7B68F74D-CD8B-FEF9-5329-23B33FEFE620}"/>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9:notes">
            <a:extLst>
              <a:ext uri="{FF2B5EF4-FFF2-40B4-BE49-F238E27FC236}">
                <a16:creationId xmlns:a16="http://schemas.microsoft.com/office/drawing/2014/main" id="{149692DF-00B3-17AF-D5E5-DAE450A600C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182601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a:extLst>
            <a:ext uri="{FF2B5EF4-FFF2-40B4-BE49-F238E27FC236}">
              <a16:creationId xmlns:a16="http://schemas.microsoft.com/office/drawing/2014/main" id="{61C279F3-863D-D4F0-B020-80FCC0112330}"/>
            </a:ext>
          </a:extLst>
        </p:cNvPr>
        <p:cNvGrpSpPr/>
        <p:nvPr/>
      </p:nvGrpSpPr>
      <p:grpSpPr>
        <a:xfrm>
          <a:off x="0" y="0"/>
          <a:ext cx="0" cy="0"/>
          <a:chOff x="0" y="0"/>
          <a:chExt cx="0" cy="0"/>
        </a:xfrm>
      </p:grpSpPr>
      <p:sp>
        <p:nvSpPr>
          <p:cNvPr id="139" name="Google Shape;139;p9:notes">
            <a:extLst>
              <a:ext uri="{FF2B5EF4-FFF2-40B4-BE49-F238E27FC236}">
                <a16:creationId xmlns:a16="http://schemas.microsoft.com/office/drawing/2014/main" id="{C8285D01-EAC8-79D6-2D46-1061B5A07B71}"/>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9:notes">
            <a:extLst>
              <a:ext uri="{FF2B5EF4-FFF2-40B4-BE49-F238E27FC236}">
                <a16:creationId xmlns:a16="http://schemas.microsoft.com/office/drawing/2014/main" id="{6D48FD76-CCF8-6263-984C-F96E342F114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970857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a:extLst>
            <a:ext uri="{FF2B5EF4-FFF2-40B4-BE49-F238E27FC236}">
              <a16:creationId xmlns:a16="http://schemas.microsoft.com/office/drawing/2014/main" id="{698CF40B-F087-E6CE-4DBD-9688862E4477}"/>
            </a:ext>
          </a:extLst>
        </p:cNvPr>
        <p:cNvGrpSpPr/>
        <p:nvPr/>
      </p:nvGrpSpPr>
      <p:grpSpPr>
        <a:xfrm>
          <a:off x="0" y="0"/>
          <a:ext cx="0" cy="0"/>
          <a:chOff x="0" y="0"/>
          <a:chExt cx="0" cy="0"/>
        </a:xfrm>
      </p:grpSpPr>
      <p:sp>
        <p:nvSpPr>
          <p:cNvPr id="139" name="Google Shape;139;p9:notes">
            <a:extLst>
              <a:ext uri="{FF2B5EF4-FFF2-40B4-BE49-F238E27FC236}">
                <a16:creationId xmlns:a16="http://schemas.microsoft.com/office/drawing/2014/main" id="{E0E109E2-4926-40E8-7351-3CC6EFCA0D73}"/>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9:notes">
            <a:extLst>
              <a:ext uri="{FF2B5EF4-FFF2-40B4-BE49-F238E27FC236}">
                <a16:creationId xmlns:a16="http://schemas.microsoft.com/office/drawing/2014/main" id="{45F972AD-8E5D-E1A8-B20B-57B21386787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566074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a:extLst>
            <a:ext uri="{FF2B5EF4-FFF2-40B4-BE49-F238E27FC236}">
              <a16:creationId xmlns:a16="http://schemas.microsoft.com/office/drawing/2014/main" id="{11750E57-8EC1-7D39-0A44-CFFAFC43409D}"/>
            </a:ext>
          </a:extLst>
        </p:cNvPr>
        <p:cNvGrpSpPr/>
        <p:nvPr/>
      </p:nvGrpSpPr>
      <p:grpSpPr>
        <a:xfrm>
          <a:off x="0" y="0"/>
          <a:ext cx="0" cy="0"/>
          <a:chOff x="0" y="0"/>
          <a:chExt cx="0" cy="0"/>
        </a:xfrm>
      </p:grpSpPr>
      <p:sp>
        <p:nvSpPr>
          <p:cNvPr id="139" name="Google Shape;139;p9:notes">
            <a:extLst>
              <a:ext uri="{FF2B5EF4-FFF2-40B4-BE49-F238E27FC236}">
                <a16:creationId xmlns:a16="http://schemas.microsoft.com/office/drawing/2014/main" id="{DE0C3B81-7EA9-3BE2-7212-F14EDA6C5E7E}"/>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9:notes">
            <a:extLst>
              <a:ext uri="{FF2B5EF4-FFF2-40B4-BE49-F238E27FC236}">
                <a16:creationId xmlns:a16="http://schemas.microsoft.com/office/drawing/2014/main" id="{A3AA68A2-FAE6-4FC2-C1D0-E78DAA739D24}"/>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610078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a:extLst>
            <a:ext uri="{FF2B5EF4-FFF2-40B4-BE49-F238E27FC236}">
              <a16:creationId xmlns:a16="http://schemas.microsoft.com/office/drawing/2014/main" id="{3E1C03D0-560C-C0D2-5742-974A69C84CA0}"/>
            </a:ext>
          </a:extLst>
        </p:cNvPr>
        <p:cNvGrpSpPr/>
        <p:nvPr/>
      </p:nvGrpSpPr>
      <p:grpSpPr>
        <a:xfrm>
          <a:off x="0" y="0"/>
          <a:ext cx="0" cy="0"/>
          <a:chOff x="0" y="0"/>
          <a:chExt cx="0" cy="0"/>
        </a:xfrm>
      </p:grpSpPr>
      <p:sp>
        <p:nvSpPr>
          <p:cNvPr id="139" name="Google Shape;139;p9:notes">
            <a:extLst>
              <a:ext uri="{FF2B5EF4-FFF2-40B4-BE49-F238E27FC236}">
                <a16:creationId xmlns:a16="http://schemas.microsoft.com/office/drawing/2014/main" id="{9D3FFDEF-B0DE-78A5-E988-C464258E76C9}"/>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9:notes">
            <a:extLst>
              <a:ext uri="{FF2B5EF4-FFF2-40B4-BE49-F238E27FC236}">
                <a16:creationId xmlns:a16="http://schemas.microsoft.com/office/drawing/2014/main" id="{64D64A88-3B44-EF72-DB9F-F8EBAE6147D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772261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a:extLst>
            <a:ext uri="{FF2B5EF4-FFF2-40B4-BE49-F238E27FC236}">
              <a16:creationId xmlns:a16="http://schemas.microsoft.com/office/drawing/2014/main" id="{C3D5F565-2027-7FE5-85D8-A70A5F1BEF74}"/>
            </a:ext>
          </a:extLst>
        </p:cNvPr>
        <p:cNvGrpSpPr/>
        <p:nvPr/>
      </p:nvGrpSpPr>
      <p:grpSpPr>
        <a:xfrm>
          <a:off x="0" y="0"/>
          <a:ext cx="0" cy="0"/>
          <a:chOff x="0" y="0"/>
          <a:chExt cx="0" cy="0"/>
        </a:xfrm>
      </p:grpSpPr>
      <p:sp>
        <p:nvSpPr>
          <p:cNvPr id="139" name="Google Shape;139;p9:notes">
            <a:extLst>
              <a:ext uri="{FF2B5EF4-FFF2-40B4-BE49-F238E27FC236}">
                <a16:creationId xmlns:a16="http://schemas.microsoft.com/office/drawing/2014/main" id="{E9229532-FEF7-4DCD-31AA-5074C7AF9F0F}"/>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9:notes">
            <a:extLst>
              <a:ext uri="{FF2B5EF4-FFF2-40B4-BE49-F238E27FC236}">
                <a16:creationId xmlns:a16="http://schemas.microsoft.com/office/drawing/2014/main" id="{886EEA6F-C7F5-9FB2-E041-8A7B783956AE}"/>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11976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a:extLst>
            <a:ext uri="{FF2B5EF4-FFF2-40B4-BE49-F238E27FC236}">
              <a16:creationId xmlns:a16="http://schemas.microsoft.com/office/drawing/2014/main" id="{00E895BD-0911-017C-9FB4-97612227CB32}"/>
            </a:ext>
          </a:extLst>
        </p:cNvPr>
        <p:cNvGrpSpPr/>
        <p:nvPr/>
      </p:nvGrpSpPr>
      <p:grpSpPr>
        <a:xfrm>
          <a:off x="0" y="0"/>
          <a:ext cx="0" cy="0"/>
          <a:chOff x="0" y="0"/>
          <a:chExt cx="0" cy="0"/>
        </a:xfrm>
      </p:grpSpPr>
      <p:sp>
        <p:nvSpPr>
          <p:cNvPr id="139" name="Google Shape;139;p9:notes">
            <a:extLst>
              <a:ext uri="{FF2B5EF4-FFF2-40B4-BE49-F238E27FC236}">
                <a16:creationId xmlns:a16="http://schemas.microsoft.com/office/drawing/2014/main" id="{34383FB4-86F8-4EB9-3384-20BDA47D61DE}"/>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9:notes">
            <a:extLst>
              <a:ext uri="{FF2B5EF4-FFF2-40B4-BE49-F238E27FC236}">
                <a16:creationId xmlns:a16="http://schemas.microsoft.com/office/drawing/2014/main" id="{5AF65536-0FD0-D8C3-6BDF-42A003917A42}"/>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074813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a:extLst>
            <a:ext uri="{FF2B5EF4-FFF2-40B4-BE49-F238E27FC236}">
              <a16:creationId xmlns:a16="http://schemas.microsoft.com/office/drawing/2014/main" id="{30419E70-4FE2-D26B-388E-4F55155C2CA6}"/>
            </a:ext>
          </a:extLst>
        </p:cNvPr>
        <p:cNvGrpSpPr/>
        <p:nvPr/>
      </p:nvGrpSpPr>
      <p:grpSpPr>
        <a:xfrm>
          <a:off x="0" y="0"/>
          <a:ext cx="0" cy="0"/>
          <a:chOff x="0" y="0"/>
          <a:chExt cx="0" cy="0"/>
        </a:xfrm>
      </p:grpSpPr>
      <p:sp>
        <p:nvSpPr>
          <p:cNvPr id="139" name="Google Shape;139;p9:notes">
            <a:extLst>
              <a:ext uri="{FF2B5EF4-FFF2-40B4-BE49-F238E27FC236}">
                <a16:creationId xmlns:a16="http://schemas.microsoft.com/office/drawing/2014/main" id="{8C1419BC-2168-4C6B-4E6C-94EA5DF07B83}"/>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9:notes">
            <a:extLst>
              <a:ext uri="{FF2B5EF4-FFF2-40B4-BE49-F238E27FC236}">
                <a16:creationId xmlns:a16="http://schemas.microsoft.com/office/drawing/2014/main" id="{5CB5036D-21C7-B059-B123-4BB443759C83}"/>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167822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a:extLst>
            <a:ext uri="{FF2B5EF4-FFF2-40B4-BE49-F238E27FC236}">
              <a16:creationId xmlns:a16="http://schemas.microsoft.com/office/drawing/2014/main" id="{C48CABB1-4987-2C2E-2BB2-8CDFF2DD8D94}"/>
            </a:ext>
          </a:extLst>
        </p:cNvPr>
        <p:cNvGrpSpPr/>
        <p:nvPr/>
      </p:nvGrpSpPr>
      <p:grpSpPr>
        <a:xfrm>
          <a:off x="0" y="0"/>
          <a:ext cx="0" cy="0"/>
          <a:chOff x="0" y="0"/>
          <a:chExt cx="0" cy="0"/>
        </a:xfrm>
      </p:grpSpPr>
      <p:sp>
        <p:nvSpPr>
          <p:cNvPr id="139" name="Google Shape;139;p9:notes">
            <a:extLst>
              <a:ext uri="{FF2B5EF4-FFF2-40B4-BE49-F238E27FC236}">
                <a16:creationId xmlns:a16="http://schemas.microsoft.com/office/drawing/2014/main" id="{4B2D424B-D25A-EF92-62C8-9B6F75D0E678}"/>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9:notes">
            <a:extLst>
              <a:ext uri="{FF2B5EF4-FFF2-40B4-BE49-F238E27FC236}">
                <a16:creationId xmlns:a16="http://schemas.microsoft.com/office/drawing/2014/main" id="{686FF509-B93E-879E-C79D-C9A8D55C759B}"/>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120324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a:extLst>
            <a:ext uri="{FF2B5EF4-FFF2-40B4-BE49-F238E27FC236}">
              <a16:creationId xmlns:a16="http://schemas.microsoft.com/office/drawing/2014/main" id="{CC3BD59B-92B3-B29B-5B7C-125CF55AE003}"/>
            </a:ext>
          </a:extLst>
        </p:cNvPr>
        <p:cNvGrpSpPr/>
        <p:nvPr/>
      </p:nvGrpSpPr>
      <p:grpSpPr>
        <a:xfrm>
          <a:off x="0" y="0"/>
          <a:ext cx="0" cy="0"/>
          <a:chOff x="0" y="0"/>
          <a:chExt cx="0" cy="0"/>
        </a:xfrm>
      </p:grpSpPr>
      <p:sp>
        <p:nvSpPr>
          <p:cNvPr id="139" name="Google Shape;139;p9:notes">
            <a:extLst>
              <a:ext uri="{FF2B5EF4-FFF2-40B4-BE49-F238E27FC236}">
                <a16:creationId xmlns:a16="http://schemas.microsoft.com/office/drawing/2014/main" id="{F0CB19C7-A573-D35B-DF41-8AFE02AD7196}"/>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9:notes">
            <a:extLst>
              <a:ext uri="{FF2B5EF4-FFF2-40B4-BE49-F238E27FC236}">
                <a16:creationId xmlns:a16="http://schemas.microsoft.com/office/drawing/2014/main" id="{08B1D3AE-17A7-FC50-FFBE-3945505E782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4618585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a:extLst>
            <a:ext uri="{FF2B5EF4-FFF2-40B4-BE49-F238E27FC236}">
              <a16:creationId xmlns:a16="http://schemas.microsoft.com/office/drawing/2014/main" id="{F46DBA5B-6A2B-2923-10F7-08ACA4F50BF0}"/>
            </a:ext>
          </a:extLst>
        </p:cNvPr>
        <p:cNvGrpSpPr/>
        <p:nvPr/>
      </p:nvGrpSpPr>
      <p:grpSpPr>
        <a:xfrm>
          <a:off x="0" y="0"/>
          <a:ext cx="0" cy="0"/>
          <a:chOff x="0" y="0"/>
          <a:chExt cx="0" cy="0"/>
        </a:xfrm>
      </p:grpSpPr>
      <p:sp>
        <p:nvSpPr>
          <p:cNvPr id="139" name="Google Shape;139;p9:notes">
            <a:extLst>
              <a:ext uri="{FF2B5EF4-FFF2-40B4-BE49-F238E27FC236}">
                <a16:creationId xmlns:a16="http://schemas.microsoft.com/office/drawing/2014/main" id="{1C28D2DC-5475-D271-456B-80FAC989C33E}"/>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9:notes">
            <a:extLst>
              <a:ext uri="{FF2B5EF4-FFF2-40B4-BE49-F238E27FC236}">
                <a16:creationId xmlns:a16="http://schemas.microsoft.com/office/drawing/2014/main" id="{4727CE44-40BF-87ED-3725-242531FC8E1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6354358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a:extLst>
            <a:ext uri="{FF2B5EF4-FFF2-40B4-BE49-F238E27FC236}">
              <a16:creationId xmlns:a16="http://schemas.microsoft.com/office/drawing/2014/main" id="{74B41002-E545-A141-F45F-61268A3EAB67}"/>
            </a:ext>
          </a:extLst>
        </p:cNvPr>
        <p:cNvGrpSpPr/>
        <p:nvPr/>
      </p:nvGrpSpPr>
      <p:grpSpPr>
        <a:xfrm>
          <a:off x="0" y="0"/>
          <a:ext cx="0" cy="0"/>
          <a:chOff x="0" y="0"/>
          <a:chExt cx="0" cy="0"/>
        </a:xfrm>
      </p:grpSpPr>
      <p:sp>
        <p:nvSpPr>
          <p:cNvPr id="139" name="Google Shape;139;p9:notes">
            <a:extLst>
              <a:ext uri="{FF2B5EF4-FFF2-40B4-BE49-F238E27FC236}">
                <a16:creationId xmlns:a16="http://schemas.microsoft.com/office/drawing/2014/main" id="{BF737A17-8BCC-6D97-D848-6D0203EE0921}"/>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9:notes">
            <a:extLst>
              <a:ext uri="{FF2B5EF4-FFF2-40B4-BE49-F238E27FC236}">
                <a16:creationId xmlns:a16="http://schemas.microsoft.com/office/drawing/2014/main" id="{B6B0BDE9-B0AD-47AB-18D1-6911B590775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3181281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a:extLst>
            <a:ext uri="{FF2B5EF4-FFF2-40B4-BE49-F238E27FC236}">
              <a16:creationId xmlns:a16="http://schemas.microsoft.com/office/drawing/2014/main" id="{384E7CB2-1A6D-1BAB-2B00-E6ED3BBEE427}"/>
            </a:ext>
          </a:extLst>
        </p:cNvPr>
        <p:cNvGrpSpPr/>
        <p:nvPr/>
      </p:nvGrpSpPr>
      <p:grpSpPr>
        <a:xfrm>
          <a:off x="0" y="0"/>
          <a:ext cx="0" cy="0"/>
          <a:chOff x="0" y="0"/>
          <a:chExt cx="0" cy="0"/>
        </a:xfrm>
      </p:grpSpPr>
      <p:sp>
        <p:nvSpPr>
          <p:cNvPr id="139" name="Google Shape;139;p9:notes">
            <a:extLst>
              <a:ext uri="{FF2B5EF4-FFF2-40B4-BE49-F238E27FC236}">
                <a16:creationId xmlns:a16="http://schemas.microsoft.com/office/drawing/2014/main" id="{0DF93C62-AFD7-34D3-3F12-672A4E999716}"/>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9:notes">
            <a:extLst>
              <a:ext uri="{FF2B5EF4-FFF2-40B4-BE49-F238E27FC236}">
                <a16:creationId xmlns:a16="http://schemas.microsoft.com/office/drawing/2014/main" id="{C449E98A-50CD-16C1-4515-78DAF199CC06}"/>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5678584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a:extLst>
            <a:ext uri="{FF2B5EF4-FFF2-40B4-BE49-F238E27FC236}">
              <a16:creationId xmlns:a16="http://schemas.microsoft.com/office/drawing/2014/main" id="{3A6654F8-F2B5-EA80-2257-E422E74975E5}"/>
            </a:ext>
          </a:extLst>
        </p:cNvPr>
        <p:cNvGrpSpPr/>
        <p:nvPr/>
      </p:nvGrpSpPr>
      <p:grpSpPr>
        <a:xfrm>
          <a:off x="0" y="0"/>
          <a:ext cx="0" cy="0"/>
          <a:chOff x="0" y="0"/>
          <a:chExt cx="0" cy="0"/>
        </a:xfrm>
      </p:grpSpPr>
      <p:sp>
        <p:nvSpPr>
          <p:cNvPr id="139" name="Google Shape;139;p9:notes">
            <a:extLst>
              <a:ext uri="{FF2B5EF4-FFF2-40B4-BE49-F238E27FC236}">
                <a16:creationId xmlns:a16="http://schemas.microsoft.com/office/drawing/2014/main" id="{49FC9E59-13ED-2319-F162-FE9C8A8DC377}"/>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9:notes">
            <a:extLst>
              <a:ext uri="{FF2B5EF4-FFF2-40B4-BE49-F238E27FC236}">
                <a16:creationId xmlns:a16="http://schemas.microsoft.com/office/drawing/2014/main" id="{660FADEA-D400-83FF-00B2-3DFEA4410211}"/>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946645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a:extLst>
            <a:ext uri="{FF2B5EF4-FFF2-40B4-BE49-F238E27FC236}">
              <a16:creationId xmlns:a16="http://schemas.microsoft.com/office/drawing/2014/main" id="{E9CF9900-8B03-DBA1-596C-ED6AAA170D89}"/>
            </a:ext>
          </a:extLst>
        </p:cNvPr>
        <p:cNvGrpSpPr/>
        <p:nvPr/>
      </p:nvGrpSpPr>
      <p:grpSpPr>
        <a:xfrm>
          <a:off x="0" y="0"/>
          <a:ext cx="0" cy="0"/>
          <a:chOff x="0" y="0"/>
          <a:chExt cx="0" cy="0"/>
        </a:xfrm>
      </p:grpSpPr>
      <p:sp>
        <p:nvSpPr>
          <p:cNvPr id="139" name="Google Shape;139;p9:notes">
            <a:extLst>
              <a:ext uri="{FF2B5EF4-FFF2-40B4-BE49-F238E27FC236}">
                <a16:creationId xmlns:a16="http://schemas.microsoft.com/office/drawing/2014/main" id="{E01E08F2-44BB-5C17-22A7-6129755CB8BD}"/>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9:notes">
            <a:extLst>
              <a:ext uri="{FF2B5EF4-FFF2-40B4-BE49-F238E27FC236}">
                <a16:creationId xmlns:a16="http://schemas.microsoft.com/office/drawing/2014/main" id="{12476835-5AC6-8DA0-815F-5CDB7A06AD73}"/>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965156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a:extLst>
            <a:ext uri="{FF2B5EF4-FFF2-40B4-BE49-F238E27FC236}">
              <a16:creationId xmlns:a16="http://schemas.microsoft.com/office/drawing/2014/main" id="{B09B94A6-B71A-7698-19A7-F0D7E168A13F}"/>
            </a:ext>
          </a:extLst>
        </p:cNvPr>
        <p:cNvGrpSpPr/>
        <p:nvPr/>
      </p:nvGrpSpPr>
      <p:grpSpPr>
        <a:xfrm>
          <a:off x="0" y="0"/>
          <a:ext cx="0" cy="0"/>
          <a:chOff x="0" y="0"/>
          <a:chExt cx="0" cy="0"/>
        </a:xfrm>
      </p:grpSpPr>
      <p:sp>
        <p:nvSpPr>
          <p:cNvPr id="139" name="Google Shape;139;p9:notes">
            <a:extLst>
              <a:ext uri="{FF2B5EF4-FFF2-40B4-BE49-F238E27FC236}">
                <a16:creationId xmlns:a16="http://schemas.microsoft.com/office/drawing/2014/main" id="{5BE7D4EB-1317-B5D3-D7CC-96DB1CD30D49}"/>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9:notes">
            <a:extLst>
              <a:ext uri="{FF2B5EF4-FFF2-40B4-BE49-F238E27FC236}">
                <a16:creationId xmlns:a16="http://schemas.microsoft.com/office/drawing/2014/main" id="{EBF40EBD-6C18-23DE-427A-4D1E6D61DA3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5471913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a:extLst>
            <a:ext uri="{FF2B5EF4-FFF2-40B4-BE49-F238E27FC236}">
              <a16:creationId xmlns:a16="http://schemas.microsoft.com/office/drawing/2014/main" id="{A1EAA895-A2B8-6559-04CD-7FF791099044}"/>
            </a:ext>
          </a:extLst>
        </p:cNvPr>
        <p:cNvGrpSpPr/>
        <p:nvPr/>
      </p:nvGrpSpPr>
      <p:grpSpPr>
        <a:xfrm>
          <a:off x="0" y="0"/>
          <a:ext cx="0" cy="0"/>
          <a:chOff x="0" y="0"/>
          <a:chExt cx="0" cy="0"/>
        </a:xfrm>
      </p:grpSpPr>
      <p:sp>
        <p:nvSpPr>
          <p:cNvPr id="139" name="Google Shape;139;p9:notes">
            <a:extLst>
              <a:ext uri="{FF2B5EF4-FFF2-40B4-BE49-F238E27FC236}">
                <a16:creationId xmlns:a16="http://schemas.microsoft.com/office/drawing/2014/main" id="{5482632F-3AA4-D424-0385-3BC30D8591BD}"/>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9:notes">
            <a:extLst>
              <a:ext uri="{FF2B5EF4-FFF2-40B4-BE49-F238E27FC236}">
                <a16:creationId xmlns:a16="http://schemas.microsoft.com/office/drawing/2014/main" id="{FCEF15C1-090F-C86F-E934-04867BE0735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035657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a:extLst>
            <a:ext uri="{FF2B5EF4-FFF2-40B4-BE49-F238E27FC236}">
              <a16:creationId xmlns:a16="http://schemas.microsoft.com/office/drawing/2014/main" id="{AC077803-F4A1-26BC-5552-9CB47D66B30E}"/>
            </a:ext>
          </a:extLst>
        </p:cNvPr>
        <p:cNvGrpSpPr/>
        <p:nvPr/>
      </p:nvGrpSpPr>
      <p:grpSpPr>
        <a:xfrm>
          <a:off x="0" y="0"/>
          <a:ext cx="0" cy="0"/>
          <a:chOff x="0" y="0"/>
          <a:chExt cx="0" cy="0"/>
        </a:xfrm>
      </p:grpSpPr>
      <p:sp>
        <p:nvSpPr>
          <p:cNvPr id="139" name="Google Shape;139;p9:notes">
            <a:extLst>
              <a:ext uri="{FF2B5EF4-FFF2-40B4-BE49-F238E27FC236}">
                <a16:creationId xmlns:a16="http://schemas.microsoft.com/office/drawing/2014/main" id="{2262DC02-CA48-BC43-3EC5-704589C3AD1C}"/>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9:notes">
            <a:extLst>
              <a:ext uri="{FF2B5EF4-FFF2-40B4-BE49-F238E27FC236}">
                <a16:creationId xmlns:a16="http://schemas.microsoft.com/office/drawing/2014/main" id="{1258AD20-AE2B-D1BC-CB44-F654ECFA1D21}"/>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8471611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a:extLst>
            <a:ext uri="{FF2B5EF4-FFF2-40B4-BE49-F238E27FC236}">
              <a16:creationId xmlns:a16="http://schemas.microsoft.com/office/drawing/2014/main" id="{CB3AABFE-8AF1-9718-6BE1-2B64B75F02B8}"/>
            </a:ext>
          </a:extLst>
        </p:cNvPr>
        <p:cNvGrpSpPr/>
        <p:nvPr/>
      </p:nvGrpSpPr>
      <p:grpSpPr>
        <a:xfrm>
          <a:off x="0" y="0"/>
          <a:ext cx="0" cy="0"/>
          <a:chOff x="0" y="0"/>
          <a:chExt cx="0" cy="0"/>
        </a:xfrm>
      </p:grpSpPr>
      <p:sp>
        <p:nvSpPr>
          <p:cNvPr id="139" name="Google Shape;139;p9:notes">
            <a:extLst>
              <a:ext uri="{FF2B5EF4-FFF2-40B4-BE49-F238E27FC236}">
                <a16:creationId xmlns:a16="http://schemas.microsoft.com/office/drawing/2014/main" id="{6691CEE4-1A57-0B25-C536-17C2CBA788D2}"/>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9:notes">
            <a:extLst>
              <a:ext uri="{FF2B5EF4-FFF2-40B4-BE49-F238E27FC236}">
                <a16:creationId xmlns:a16="http://schemas.microsoft.com/office/drawing/2014/main" id="{05BB2FC2-AC9A-EE91-677A-6EF74F9B71FB}"/>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718720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a:extLst>
            <a:ext uri="{FF2B5EF4-FFF2-40B4-BE49-F238E27FC236}">
              <a16:creationId xmlns:a16="http://schemas.microsoft.com/office/drawing/2014/main" id="{5CD3350E-328C-7E55-2EED-9247718B09CE}"/>
            </a:ext>
          </a:extLst>
        </p:cNvPr>
        <p:cNvGrpSpPr/>
        <p:nvPr/>
      </p:nvGrpSpPr>
      <p:grpSpPr>
        <a:xfrm>
          <a:off x="0" y="0"/>
          <a:ext cx="0" cy="0"/>
          <a:chOff x="0" y="0"/>
          <a:chExt cx="0" cy="0"/>
        </a:xfrm>
      </p:grpSpPr>
      <p:sp>
        <p:nvSpPr>
          <p:cNvPr id="139" name="Google Shape;139;p9:notes">
            <a:extLst>
              <a:ext uri="{FF2B5EF4-FFF2-40B4-BE49-F238E27FC236}">
                <a16:creationId xmlns:a16="http://schemas.microsoft.com/office/drawing/2014/main" id="{FBEB7BA5-F960-C1B7-97E7-00B23C8754EA}"/>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9:notes">
            <a:extLst>
              <a:ext uri="{FF2B5EF4-FFF2-40B4-BE49-F238E27FC236}">
                <a16:creationId xmlns:a16="http://schemas.microsoft.com/office/drawing/2014/main" id="{76888814-547B-AC26-6A4E-C235F623A86D}"/>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3760952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a:extLst>
            <a:ext uri="{FF2B5EF4-FFF2-40B4-BE49-F238E27FC236}">
              <a16:creationId xmlns:a16="http://schemas.microsoft.com/office/drawing/2014/main" id="{6403C52E-0CAD-BAC8-0F52-928948C5ADC3}"/>
            </a:ext>
          </a:extLst>
        </p:cNvPr>
        <p:cNvGrpSpPr/>
        <p:nvPr/>
      </p:nvGrpSpPr>
      <p:grpSpPr>
        <a:xfrm>
          <a:off x="0" y="0"/>
          <a:ext cx="0" cy="0"/>
          <a:chOff x="0" y="0"/>
          <a:chExt cx="0" cy="0"/>
        </a:xfrm>
      </p:grpSpPr>
      <p:sp>
        <p:nvSpPr>
          <p:cNvPr id="139" name="Google Shape;139;p9:notes">
            <a:extLst>
              <a:ext uri="{FF2B5EF4-FFF2-40B4-BE49-F238E27FC236}">
                <a16:creationId xmlns:a16="http://schemas.microsoft.com/office/drawing/2014/main" id="{1A5C5869-7CB8-8F33-4C38-0A62591BECB9}"/>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9:notes">
            <a:extLst>
              <a:ext uri="{FF2B5EF4-FFF2-40B4-BE49-F238E27FC236}">
                <a16:creationId xmlns:a16="http://schemas.microsoft.com/office/drawing/2014/main" id="{56ECCB37-A38F-142C-07A1-54E09793D5C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806405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a:extLst>
            <a:ext uri="{FF2B5EF4-FFF2-40B4-BE49-F238E27FC236}">
              <a16:creationId xmlns:a16="http://schemas.microsoft.com/office/drawing/2014/main" id="{6EED129C-B1E2-EAAC-95AF-278345D67083}"/>
            </a:ext>
          </a:extLst>
        </p:cNvPr>
        <p:cNvGrpSpPr/>
        <p:nvPr/>
      </p:nvGrpSpPr>
      <p:grpSpPr>
        <a:xfrm>
          <a:off x="0" y="0"/>
          <a:ext cx="0" cy="0"/>
          <a:chOff x="0" y="0"/>
          <a:chExt cx="0" cy="0"/>
        </a:xfrm>
      </p:grpSpPr>
      <p:sp>
        <p:nvSpPr>
          <p:cNvPr id="139" name="Google Shape;139;p9:notes">
            <a:extLst>
              <a:ext uri="{FF2B5EF4-FFF2-40B4-BE49-F238E27FC236}">
                <a16:creationId xmlns:a16="http://schemas.microsoft.com/office/drawing/2014/main" id="{9BE02FCA-F838-3962-D662-4F22582B6AE0}"/>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9:notes">
            <a:extLst>
              <a:ext uri="{FF2B5EF4-FFF2-40B4-BE49-F238E27FC236}">
                <a16:creationId xmlns:a16="http://schemas.microsoft.com/office/drawing/2014/main" id="{1D0211A5-8895-55B6-78F1-FB73E3D1D8BE}"/>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1053822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a:extLst>
            <a:ext uri="{FF2B5EF4-FFF2-40B4-BE49-F238E27FC236}">
              <a16:creationId xmlns:a16="http://schemas.microsoft.com/office/drawing/2014/main" id="{FF8E5030-E6F8-F126-DB99-436E55F9A96D}"/>
            </a:ext>
          </a:extLst>
        </p:cNvPr>
        <p:cNvGrpSpPr/>
        <p:nvPr/>
      </p:nvGrpSpPr>
      <p:grpSpPr>
        <a:xfrm>
          <a:off x="0" y="0"/>
          <a:ext cx="0" cy="0"/>
          <a:chOff x="0" y="0"/>
          <a:chExt cx="0" cy="0"/>
        </a:xfrm>
      </p:grpSpPr>
      <p:sp>
        <p:nvSpPr>
          <p:cNvPr id="139" name="Google Shape;139;p9:notes">
            <a:extLst>
              <a:ext uri="{FF2B5EF4-FFF2-40B4-BE49-F238E27FC236}">
                <a16:creationId xmlns:a16="http://schemas.microsoft.com/office/drawing/2014/main" id="{E01C048C-DA29-0708-25D7-D772F43B3DCB}"/>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9:notes">
            <a:extLst>
              <a:ext uri="{FF2B5EF4-FFF2-40B4-BE49-F238E27FC236}">
                <a16:creationId xmlns:a16="http://schemas.microsoft.com/office/drawing/2014/main" id="{676F83FB-9C47-ABE5-C0DA-2FBC4BCF585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9125073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a:extLst>
            <a:ext uri="{FF2B5EF4-FFF2-40B4-BE49-F238E27FC236}">
              <a16:creationId xmlns:a16="http://schemas.microsoft.com/office/drawing/2014/main" id="{8F0A7BB3-D937-E103-CF74-93CC77E6CD27}"/>
            </a:ext>
          </a:extLst>
        </p:cNvPr>
        <p:cNvGrpSpPr/>
        <p:nvPr/>
      </p:nvGrpSpPr>
      <p:grpSpPr>
        <a:xfrm>
          <a:off x="0" y="0"/>
          <a:ext cx="0" cy="0"/>
          <a:chOff x="0" y="0"/>
          <a:chExt cx="0" cy="0"/>
        </a:xfrm>
      </p:grpSpPr>
      <p:sp>
        <p:nvSpPr>
          <p:cNvPr id="139" name="Google Shape;139;p9:notes">
            <a:extLst>
              <a:ext uri="{FF2B5EF4-FFF2-40B4-BE49-F238E27FC236}">
                <a16:creationId xmlns:a16="http://schemas.microsoft.com/office/drawing/2014/main" id="{37BBB148-B0F6-5689-E085-49726E69A427}"/>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9:notes">
            <a:extLst>
              <a:ext uri="{FF2B5EF4-FFF2-40B4-BE49-F238E27FC236}">
                <a16:creationId xmlns:a16="http://schemas.microsoft.com/office/drawing/2014/main" id="{2395C0C0-C75C-E787-C2B5-D2F2284F6660}"/>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7848581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a:extLst>
            <a:ext uri="{FF2B5EF4-FFF2-40B4-BE49-F238E27FC236}">
              <a16:creationId xmlns:a16="http://schemas.microsoft.com/office/drawing/2014/main" id="{E1DB166B-1A79-D112-2C7C-02B9BC6D9B10}"/>
            </a:ext>
          </a:extLst>
        </p:cNvPr>
        <p:cNvGrpSpPr/>
        <p:nvPr/>
      </p:nvGrpSpPr>
      <p:grpSpPr>
        <a:xfrm>
          <a:off x="0" y="0"/>
          <a:ext cx="0" cy="0"/>
          <a:chOff x="0" y="0"/>
          <a:chExt cx="0" cy="0"/>
        </a:xfrm>
      </p:grpSpPr>
      <p:sp>
        <p:nvSpPr>
          <p:cNvPr id="139" name="Google Shape;139;p9:notes">
            <a:extLst>
              <a:ext uri="{FF2B5EF4-FFF2-40B4-BE49-F238E27FC236}">
                <a16:creationId xmlns:a16="http://schemas.microsoft.com/office/drawing/2014/main" id="{10A0B98C-E5A8-E72E-5FCB-29F110DF1BFE}"/>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9:notes">
            <a:extLst>
              <a:ext uri="{FF2B5EF4-FFF2-40B4-BE49-F238E27FC236}">
                <a16:creationId xmlns:a16="http://schemas.microsoft.com/office/drawing/2014/main" id="{941B3F27-ADEA-B336-76F9-F0D4D5F895D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9160188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a:extLst>
            <a:ext uri="{FF2B5EF4-FFF2-40B4-BE49-F238E27FC236}">
              <a16:creationId xmlns:a16="http://schemas.microsoft.com/office/drawing/2014/main" id="{FE93E2CE-50B1-61A6-A120-4F1E619793AD}"/>
            </a:ext>
          </a:extLst>
        </p:cNvPr>
        <p:cNvGrpSpPr/>
        <p:nvPr/>
      </p:nvGrpSpPr>
      <p:grpSpPr>
        <a:xfrm>
          <a:off x="0" y="0"/>
          <a:ext cx="0" cy="0"/>
          <a:chOff x="0" y="0"/>
          <a:chExt cx="0" cy="0"/>
        </a:xfrm>
      </p:grpSpPr>
      <p:sp>
        <p:nvSpPr>
          <p:cNvPr id="139" name="Google Shape;139;p9:notes">
            <a:extLst>
              <a:ext uri="{FF2B5EF4-FFF2-40B4-BE49-F238E27FC236}">
                <a16:creationId xmlns:a16="http://schemas.microsoft.com/office/drawing/2014/main" id="{0D2F4ECD-7252-7189-DF51-0D81F7964E7D}"/>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9:notes">
            <a:extLst>
              <a:ext uri="{FF2B5EF4-FFF2-40B4-BE49-F238E27FC236}">
                <a16:creationId xmlns:a16="http://schemas.microsoft.com/office/drawing/2014/main" id="{5FF8CA35-2315-9EF1-3865-573DD1950EB0}"/>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2982632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a:extLst>
            <a:ext uri="{FF2B5EF4-FFF2-40B4-BE49-F238E27FC236}">
              <a16:creationId xmlns:a16="http://schemas.microsoft.com/office/drawing/2014/main" id="{5CD3350E-328C-7E55-2EED-9247718B09CE}"/>
            </a:ext>
          </a:extLst>
        </p:cNvPr>
        <p:cNvGrpSpPr/>
        <p:nvPr/>
      </p:nvGrpSpPr>
      <p:grpSpPr>
        <a:xfrm>
          <a:off x="0" y="0"/>
          <a:ext cx="0" cy="0"/>
          <a:chOff x="0" y="0"/>
          <a:chExt cx="0" cy="0"/>
        </a:xfrm>
      </p:grpSpPr>
      <p:sp>
        <p:nvSpPr>
          <p:cNvPr id="139" name="Google Shape;139;p9:notes">
            <a:extLst>
              <a:ext uri="{FF2B5EF4-FFF2-40B4-BE49-F238E27FC236}">
                <a16:creationId xmlns:a16="http://schemas.microsoft.com/office/drawing/2014/main" id="{FBEB7BA5-F960-C1B7-97E7-00B23C8754EA}"/>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9:notes">
            <a:extLst>
              <a:ext uri="{FF2B5EF4-FFF2-40B4-BE49-F238E27FC236}">
                <a16:creationId xmlns:a16="http://schemas.microsoft.com/office/drawing/2014/main" id="{76888814-547B-AC26-6A4E-C235F623A86D}"/>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319196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a:extLst>
            <a:ext uri="{FF2B5EF4-FFF2-40B4-BE49-F238E27FC236}">
              <a16:creationId xmlns:a16="http://schemas.microsoft.com/office/drawing/2014/main" id="{5CD3350E-328C-7E55-2EED-9247718B09CE}"/>
            </a:ext>
          </a:extLst>
        </p:cNvPr>
        <p:cNvGrpSpPr/>
        <p:nvPr/>
      </p:nvGrpSpPr>
      <p:grpSpPr>
        <a:xfrm>
          <a:off x="0" y="0"/>
          <a:ext cx="0" cy="0"/>
          <a:chOff x="0" y="0"/>
          <a:chExt cx="0" cy="0"/>
        </a:xfrm>
      </p:grpSpPr>
      <p:sp>
        <p:nvSpPr>
          <p:cNvPr id="139" name="Google Shape;139;p9:notes">
            <a:extLst>
              <a:ext uri="{FF2B5EF4-FFF2-40B4-BE49-F238E27FC236}">
                <a16:creationId xmlns:a16="http://schemas.microsoft.com/office/drawing/2014/main" id="{FBEB7BA5-F960-C1B7-97E7-00B23C8754EA}"/>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9:notes">
            <a:extLst>
              <a:ext uri="{FF2B5EF4-FFF2-40B4-BE49-F238E27FC236}">
                <a16:creationId xmlns:a16="http://schemas.microsoft.com/office/drawing/2014/main" id="{76888814-547B-AC26-6A4E-C235F623A86D}"/>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778006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a:extLst>
            <a:ext uri="{FF2B5EF4-FFF2-40B4-BE49-F238E27FC236}">
              <a16:creationId xmlns:a16="http://schemas.microsoft.com/office/drawing/2014/main" id="{9C34BC67-3A78-35FC-933F-CD03C2E620AE}"/>
            </a:ext>
          </a:extLst>
        </p:cNvPr>
        <p:cNvGrpSpPr/>
        <p:nvPr/>
      </p:nvGrpSpPr>
      <p:grpSpPr>
        <a:xfrm>
          <a:off x="0" y="0"/>
          <a:ext cx="0" cy="0"/>
          <a:chOff x="0" y="0"/>
          <a:chExt cx="0" cy="0"/>
        </a:xfrm>
      </p:grpSpPr>
      <p:sp>
        <p:nvSpPr>
          <p:cNvPr id="139" name="Google Shape;139;p9:notes">
            <a:extLst>
              <a:ext uri="{FF2B5EF4-FFF2-40B4-BE49-F238E27FC236}">
                <a16:creationId xmlns:a16="http://schemas.microsoft.com/office/drawing/2014/main" id="{34039D6E-C604-0F19-3595-27E319EF99CD}"/>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9:notes">
            <a:extLst>
              <a:ext uri="{FF2B5EF4-FFF2-40B4-BE49-F238E27FC236}">
                <a16:creationId xmlns:a16="http://schemas.microsoft.com/office/drawing/2014/main" id="{75518E78-D89B-EFF9-2585-672509643C7B}"/>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165346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a:extLst>
            <a:ext uri="{FF2B5EF4-FFF2-40B4-BE49-F238E27FC236}">
              <a16:creationId xmlns:a16="http://schemas.microsoft.com/office/drawing/2014/main" id="{9C34BC67-3A78-35FC-933F-CD03C2E620AE}"/>
            </a:ext>
          </a:extLst>
        </p:cNvPr>
        <p:cNvGrpSpPr/>
        <p:nvPr/>
      </p:nvGrpSpPr>
      <p:grpSpPr>
        <a:xfrm>
          <a:off x="0" y="0"/>
          <a:ext cx="0" cy="0"/>
          <a:chOff x="0" y="0"/>
          <a:chExt cx="0" cy="0"/>
        </a:xfrm>
      </p:grpSpPr>
      <p:sp>
        <p:nvSpPr>
          <p:cNvPr id="139" name="Google Shape;139;p9:notes">
            <a:extLst>
              <a:ext uri="{FF2B5EF4-FFF2-40B4-BE49-F238E27FC236}">
                <a16:creationId xmlns:a16="http://schemas.microsoft.com/office/drawing/2014/main" id="{34039D6E-C604-0F19-3595-27E319EF99CD}"/>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9:notes">
            <a:extLst>
              <a:ext uri="{FF2B5EF4-FFF2-40B4-BE49-F238E27FC236}">
                <a16:creationId xmlns:a16="http://schemas.microsoft.com/office/drawing/2014/main" id="{75518E78-D89B-EFF9-2585-672509643C7B}"/>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52041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a:extLst>
            <a:ext uri="{FF2B5EF4-FFF2-40B4-BE49-F238E27FC236}">
              <a16:creationId xmlns:a16="http://schemas.microsoft.com/office/drawing/2014/main" id="{67623F7B-4CC5-6AE9-0812-46D372BA1191}"/>
            </a:ext>
          </a:extLst>
        </p:cNvPr>
        <p:cNvGrpSpPr/>
        <p:nvPr/>
      </p:nvGrpSpPr>
      <p:grpSpPr>
        <a:xfrm>
          <a:off x="0" y="0"/>
          <a:ext cx="0" cy="0"/>
          <a:chOff x="0" y="0"/>
          <a:chExt cx="0" cy="0"/>
        </a:xfrm>
      </p:grpSpPr>
      <p:sp>
        <p:nvSpPr>
          <p:cNvPr id="139" name="Google Shape;139;p9:notes">
            <a:extLst>
              <a:ext uri="{FF2B5EF4-FFF2-40B4-BE49-F238E27FC236}">
                <a16:creationId xmlns:a16="http://schemas.microsoft.com/office/drawing/2014/main" id="{6D7D884C-2EB9-2ACB-73E0-A3BB28FFC758}"/>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9:notes">
            <a:extLst>
              <a:ext uri="{FF2B5EF4-FFF2-40B4-BE49-F238E27FC236}">
                <a16:creationId xmlns:a16="http://schemas.microsoft.com/office/drawing/2014/main" id="{F0208F2E-D914-A52A-0CEA-D5CDF5DE6D06}"/>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135692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a:extLst>
            <a:ext uri="{FF2B5EF4-FFF2-40B4-BE49-F238E27FC236}">
              <a16:creationId xmlns:a16="http://schemas.microsoft.com/office/drawing/2014/main" id="{045676AB-FBBB-F923-2EAF-C4E5832A9441}"/>
            </a:ext>
          </a:extLst>
        </p:cNvPr>
        <p:cNvGrpSpPr/>
        <p:nvPr/>
      </p:nvGrpSpPr>
      <p:grpSpPr>
        <a:xfrm>
          <a:off x="0" y="0"/>
          <a:ext cx="0" cy="0"/>
          <a:chOff x="0" y="0"/>
          <a:chExt cx="0" cy="0"/>
        </a:xfrm>
      </p:grpSpPr>
      <p:sp>
        <p:nvSpPr>
          <p:cNvPr id="139" name="Google Shape;139;p9:notes">
            <a:extLst>
              <a:ext uri="{FF2B5EF4-FFF2-40B4-BE49-F238E27FC236}">
                <a16:creationId xmlns:a16="http://schemas.microsoft.com/office/drawing/2014/main" id="{18A3C696-99CA-44F1-50D3-388A2A68D42F}"/>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9:notes">
            <a:extLst>
              <a:ext uri="{FF2B5EF4-FFF2-40B4-BE49-F238E27FC236}">
                <a16:creationId xmlns:a16="http://schemas.microsoft.com/office/drawing/2014/main" id="{94E165BA-96B8-D3FB-9B7E-27E8F1512900}"/>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372870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5"/>
        <p:cNvGrpSpPr/>
        <p:nvPr/>
      </p:nvGrpSpPr>
      <p:grpSpPr>
        <a:xfrm>
          <a:off x="0" y="0"/>
          <a:ext cx="0" cy="0"/>
          <a:chOff x="0" y="0"/>
          <a:chExt cx="0" cy="0"/>
        </a:xfrm>
      </p:grpSpPr>
      <p:sp>
        <p:nvSpPr>
          <p:cNvPr id="16" name="Google Shape;16;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19"/>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 name="Google Shape;18;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NZ"/>
              <a:t>‹#›</a:t>
            </a:fld>
            <a:endParaRPr/>
          </a:p>
        </p:txBody>
      </p:sp>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10.png"/><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hyperlink" Target="http://www.bbc.co.uk/programmes/p032njz0" TargetMode="External"/><Relationship Id="rId5" Type="http://schemas.openxmlformats.org/officeDocument/2006/relationships/hyperlink" Target="https://www.youtube.com/watch?v=sSY06tXZQmY" TargetMode="Externa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8" Type="http://schemas.openxmlformats.org/officeDocument/2006/relationships/hyperlink" Target="https://www.youtube.com/watch?v=yfJmPQsO13E" TargetMode="External"/><Relationship Id="rId3" Type="http://schemas.openxmlformats.org/officeDocument/2006/relationships/image" Target="../media/image2.png"/><Relationship Id="rId7" Type="http://schemas.openxmlformats.org/officeDocument/2006/relationships/hyperlink" Target="https://farmbot.io/" TargetMode="External"/><Relationship Id="rId2" Type="http://schemas.openxmlformats.org/officeDocument/2006/relationships/notesSlide" Target="../notesSlides/notesSlide20.xml"/><Relationship Id="rId1" Type="http://schemas.openxmlformats.org/officeDocument/2006/relationships/slideLayout" Target="../slideLayouts/slideLayout1.xml"/><Relationship Id="rId6" Type="http://schemas.openxmlformats.org/officeDocument/2006/relationships/hyperlink" Target="https://www.youtube.com/watch?v=5ebTF3IZ-KY" TargetMode="External"/><Relationship Id="rId5" Type="http://schemas.openxmlformats.org/officeDocument/2006/relationships/hyperlink" Target="http://www.bbc.com/news/business-38089984" TargetMode="External"/><Relationship Id="rId4" Type="http://schemas.openxmlformats.org/officeDocument/2006/relationships/image" Target="../media/image3.png"/><Relationship Id="rId9" Type="http://schemas.openxmlformats.org/officeDocument/2006/relationships/image" Target="../media/image10.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xml"/><Relationship Id="rId5" Type="http://schemas.openxmlformats.org/officeDocument/2006/relationships/image" Target="../media/image11.png"/><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1.xml"/><Relationship Id="rId5" Type="http://schemas.openxmlformats.org/officeDocument/2006/relationships/image" Target="../media/image12.png"/><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xml"/><Relationship Id="rId5" Type="http://schemas.openxmlformats.org/officeDocument/2006/relationships/image" Target="../media/image13.png"/><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1.xml"/><Relationship Id="rId5" Type="http://schemas.openxmlformats.org/officeDocument/2006/relationships/image" Target="../media/image14.png"/><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1.xml"/><Relationship Id="rId5" Type="http://schemas.openxmlformats.org/officeDocument/2006/relationships/image" Target="../media/image15.png"/><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1.xml"/><Relationship Id="rId5" Type="http://schemas.openxmlformats.org/officeDocument/2006/relationships/image" Target="../media/image16.png"/><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1.xml"/><Relationship Id="rId5" Type="http://schemas.openxmlformats.org/officeDocument/2006/relationships/image" Target="../media/image17.png"/><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1.xml"/><Relationship Id="rId5" Type="http://schemas.openxmlformats.org/officeDocument/2006/relationships/image" Target="../media/image18.png"/><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video" Target="https://www.youtube.com/embed/PGjsM-PIfl4" TargetMode="Externa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1.xml"/><Relationship Id="rId4" Type="http://schemas.openxmlformats.org/officeDocument/2006/relationships/image" Target="../media/image19.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video" Target="https://www.youtube.com/embed/PGjsM-PIfl4" TargetMode="Externa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6.jpe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7.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
          <p:cNvSpPr/>
          <p:nvPr/>
        </p:nvSpPr>
        <p:spPr>
          <a:xfrm>
            <a:off x="0" y="0"/>
            <a:ext cx="12192000" cy="6858000"/>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89" name="Google Shape;89;p1" descr="A picture containing text, clipart&#10;&#10;Description automatically generated"/>
          <p:cNvPicPr preferRelativeResize="0"/>
          <p:nvPr/>
        </p:nvPicPr>
        <p:blipFill rotWithShape="1">
          <a:blip r:embed="rId3">
            <a:alphaModFix/>
          </a:blip>
          <a:srcRect/>
          <a:stretch/>
        </p:blipFill>
        <p:spPr>
          <a:xfrm>
            <a:off x="2159255" y="1497732"/>
            <a:ext cx="8040117" cy="3023935"/>
          </a:xfrm>
          <a:prstGeom prst="rect">
            <a:avLst/>
          </a:prstGeom>
          <a:noFill/>
          <a:ln>
            <a:noFill/>
          </a:ln>
        </p:spPr>
      </p:pic>
    </p:spTree>
    <p:extLst>
      <p:ext uri="{BB962C8B-B14F-4D97-AF65-F5344CB8AC3E}">
        <p14:creationId xmlns:p14="http://schemas.microsoft.com/office/powerpoint/2010/main" val="31732345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3F23213A-A50D-DA69-FA95-4E2A6E729CEC}"/>
            </a:ext>
          </a:extLst>
        </p:cNvPr>
        <p:cNvGrpSpPr/>
        <p:nvPr/>
      </p:nvGrpSpPr>
      <p:grpSpPr>
        <a:xfrm>
          <a:off x="0" y="0"/>
          <a:ext cx="0" cy="0"/>
          <a:chOff x="0" y="0"/>
          <a:chExt cx="0" cy="0"/>
        </a:xfrm>
      </p:grpSpPr>
      <p:sp>
        <p:nvSpPr>
          <p:cNvPr id="142" name="Google Shape;142;p9">
            <a:extLst>
              <a:ext uri="{FF2B5EF4-FFF2-40B4-BE49-F238E27FC236}">
                <a16:creationId xmlns:a16="http://schemas.microsoft.com/office/drawing/2014/main" id="{D58A3A62-AE42-64FB-3C4C-DCF3517518D7}"/>
              </a:ext>
            </a:extLst>
          </p:cNvPr>
          <p:cNvSpPr/>
          <p:nvPr/>
        </p:nvSpPr>
        <p:spPr>
          <a:xfrm>
            <a:off x="0" y="-130627"/>
            <a:ext cx="12192000" cy="5389418"/>
          </a:xfrm>
          <a:prstGeom prst="rect">
            <a:avLst/>
          </a:prstGeom>
          <a:solidFill>
            <a:srgbClr val="ABD2D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44" name="Google Shape;144;p9" descr="A black and grey background with circles with Solomon R. Guggenheim Museum in the background&#10;&#10;Description automatically generated">
            <a:extLst>
              <a:ext uri="{FF2B5EF4-FFF2-40B4-BE49-F238E27FC236}">
                <a16:creationId xmlns:a16="http://schemas.microsoft.com/office/drawing/2014/main" id="{CCF05964-281B-756C-AD25-3789FA587642}"/>
              </a:ext>
            </a:extLst>
          </p:cNvPr>
          <p:cNvPicPr preferRelativeResize="0"/>
          <p:nvPr/>
        </p:nvPicPr>
        <p:blipFill rotWithShape="1">
          <a:blip r:embed="rId3">
            <a:alphaModFix amt="47000"/>
          </a:blip>
          <a:srcRect/>
          <a:stretch/>
        </p:blipFill>
        <p:spPr>
          <a:xfrm>
            <a:off x="3143530" y="797048"/>
            <a:ext cx="5513843" cy="4044704"/>
          </a:xfrm>
          <a:prstGeom prst="rect">
            <a:avLst/>
          </a:prstGeom>
          <a:noFill/>
          <a:ln>
            <a:noFill/>
          </a:ln>
        </p:spPr>
      </p:pic>
      <p:sp>
        <p:nvSpPr>
          <p:cNvPr id="4" name="Google Shape;123;p6">
            <a:extLst>
              <a:ext uri="{FF2B5EF4-FFF2-40B4-BE49-F238E27FC236}">
                <a16:creationId xmlns:a16="http://schemas.microsoft.com/office/drawing/2014/main" id="{7C21283C-CB09-FAF8-65DF-6F6FD6B88FC9}"/>
              </a:ext>
            </a:extLst>
          </p:cNvPr>
          <p:cNvSpPr/>
          <p:nvPr/>
        </p:nvSpPr>
        <p:spPr>
          <a:xfrm>
            <a:off x="0" y="5258791"/>
            <a:ext cx="12192000" cy="1599209"/>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 name="Google Shape;124;p6" descr="A picture containing text, clipart&#10;&#10;Description automatically generated">
            <a:extLst>
              <a:ext uri="{FF2B5EF4-FFF2-40B4-BE49-F238E27FC236}">
                <a16:creationId xmlns:a16="http://schemas.microsoft.com/office/drawing/2014/main" id="{ADAD23FD-C0F0-11A0-0C55-89459D167FC8}"/>
              </a:ext>
            </a:extLst>
          </p:cNvPr>
          <p:cNvPicPr preferRelativeResize="0"/>
          <p:nvPr/>
        </p:nvPicPr>
        <p:blipFill rotWithShape="1">
          <a:blip r:embed="rId4">
            <a:alphaModFix/>
          </a:blip>
          <a:srcRect/>
          <a:stretch/>
        </p:blipFill>
        <p:spPr>
          <a:xfrm>
            <a:off x="9292498" y="5656398"/>
            <a:ext cx="2374482" cy="893056"/>
          </a:xfrm>
          <a:prstGeom prst="rect">
            <a:avLst/>
          </a:prstGeom>
          <a:noFill/>
          <a:ln>
            <a:noFill/>
          </a:ln>
        </p:spPr>
      </p:pic>
      <p:pic>
        <p:nvPicPr>
          <p:cNvPr id="2" name="Content Placeholder 3" descr="Image result for TNS funnel the sustainability challenge"/>
          <p:cNvPicPr>
            <a:picLocks/>
          </p:cNvPicPr>
          <p:nvPr/>
        </p:nvPicPr>
        <p:blipFill>
          <a:blip r:embed="rId5">
            <a:extLst>
              <a:ext uri="{28A0092B-C50C-407E-A947-70E740481C1C}">
                <a14:useLocalDpi xmlns:a14="http://schemas.microsoft.com/office/drawing/2010/main" val="0"/>
              </a:ext>
            </a:extLst>
          </a:blip>
          <a:srcRect/>
          <a:stretch>
            <a:fillRect/>
          </a:stretch>
        </p:blipFill>
        <p:spPr bwMode="auto">
          <a:xfrm>
            <a:off x="682581" y="115909"/>
            <a:ext cx="8152326" cy="6272012"/>
          </a:xfrm>
          <a:prstGeom prst="rect">
            <a:avLst/>
          </a:prstGeom>
          <a:noFill/>
          <a:ln>
            <a:noFill/>
          </a:ln>
        </p:spPr>
      </p:pic>
    </p:spTree>
    <p:extLst>
      <p:ext uri="{BB962C8B-B14F-4D97-AF65-F5344CB8AC3E}">
        <p14:creationId xmlns:p14="http://schemas.microsoft.com/office/powerpoint/2010/main" val="11273340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30929323-D517-5EDE-3060-F3EB62937FF8}"/>
            </a:ext>
          </a:extLst>
        </p:cNvPr>
        <p:cNvGrpSpPr/>
        <p:nvPr/>
      </p:nvGrpSpPr>
      <p:grpSpPr>
        <a:xfrm>
          <a:off x="0" y="0"/>
          <a:ext cx="0" cy="0"/>
          <a:chOff x="0" y="0"/>
          <a:chExt cx="0" cy="0"/>
        </a:xfrm>
      </p:grpSpPr>
      <p:sp>
        <p:nvSpPr>
          <p:cNvPr id="142" name="Google Shape;142;p9">
            <a:extLst>
              <a:ext uri="{FF2B5EF4-FFF2-40B4-BE49-F238E27FC236}">
                <a16:creationId xmlns:a16="http://schemas.microsoft.com/office/drawing/2014/main" id="{4580368A-E800-589F-5272-03D59505A4AD}"/>
              </a:ext>
            </a:extLst>
          </p:cNvPr>
          <p:cNvSpPr/>
          <p:nvPr/>
        </p:nvSpPr>
        <p:spPr>
          <a:xfrm>
            <a:off x="0" y="-130627"/>
            <a:ext cx="12192000" cy="5389418"/>
          </a:xfrm>
          <a:prstGeom prst="rect">
            <a:avLst/>
          </a:prstGeom>
          <a:solidFill>
            <a:srgbClr val="ABD2D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44" name="Google Shape;144;p9" descr="A black and grey background with circles with Solomon R. Guggenheim Museum in the background&#10;&#10;Description automatically generated">
            <a:extLst>
              <a:ext uri="{FF2B5EF4-FFF2-40B4-BE49-F238E27FC236}">
                <a16:creationId xmlns:a16="http://schemas.microsoft.com/office/drawing/2014/main" id="{639A68C8-8770-EFC8-41B4-7B57B931ADA1}"/>
              </a:ext>
            </a:extLst>
          </p:cNvPr>
          <p:cNvPicPr preferRelativeResize="0"/>
          <p:nvPr/>
        </p:nvPicPr>
        <p:blipFill rotWithShape="1">
          <a:blip r:embed="rId3">
            <a:alphaModFix amt="47000"/>
          </a:blip>
          <a:srcRect/>
          <a:stretch/>
        </p:blipFill>
        <p:spPr>
          <a:xfrm>
            <a:off x="3143530" y="797048"/>
            <a:ext cx="5513843" cy="4044704"/>
          </a:xfrm>
          <a:prstGeom prst="rect">
            <a:avLst/>
          </a:prstGeom>
          <a:noFill/>
          <a:ln>
            <a:noFill/>
          </a:ln>
        </p:spPr>
      </p:pic>
      <p:sp>
        <p:nvSpPr>
          <p:cNvPr id="3" name="TextBox 2">
            <a:extLst>
              <a:ext uri="{FF2B5EF4-FFF2-40B4-BE49-F238E27FC236}">
                <a16:creationId xmlns:a16="http://schemas.microsoft.com/office/drawing/2014/main" id="{F8AE43AE-8FF8-FF93-3E7B-98C135F0D9EA}"/>
              </a:ext>
            </a:extLst>
          </p:cNvPr>
          <p:cNvSpPr txBox="1"/>
          <p:nvPr/>
        </p:nvSpPr>
        <p:spPr>
          <a:xfrm>
            <a:off x="313128" y="181841"/>
            <a:ext cx="8344245" cy="1754326"/>
          </a:xfrm>
          <a:prstGeom prst="rect">
            <a:avLst/>
          </a:prstGeom>
          <a:noFill/>
        </p:spPr>
        <p:txBody>
          <a:bodyPr wrap="square">
            <a:spAutoFit/>
          </a:bodyPr>
          <a:lstStyle/>
          <a:p>
            <a:r>
              <a:rPr lang="en-NZ" sz="5400" dirty="0"/>
              <a:t>Long term viability	</a:t>
            </a:r>
            <a:br>
              <a:rPr lang="en-NZ" sz="5400" dirty="0"/>
            </a:br>
            <a:endParaRPr lang="en-NZ" sz="5400" dirty="0"/>
          </a:p>
        </p:txBody>
      </p:sp>
      <p:sp>
        <p:nvSpPr>
          <p:cNvPr id="4" name="Google Shape;123;p6">
            <a:extLst>
              <a:ext uri="{FF2B5EF4-FFF2-40B4-BE49-F238E27FC236}">
                <a16:creationId xmlns:a16="http://schemas.microsoft.com/office/drawing/2014/main" id="{7942728F-3ABC-259B-18DA-659D53542295}"/>
              </a:ext>
            </a:extLst>
          </p:cNvPr>
          <p:cNvSpPr/>
          <p:nvPr/>
        </p:nvSpPr>
        <p:spPr>
          <a:xfrm>
            <a:off x="0" y="5258791"/>
            <a:ext cx="12192000" cy="1599209"/>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 name="Google Shape;124;p6" descr="A picture containing text, clipart&#10;&#10;Description automatically generated">
            <a:extLst>
              <a:ext uri="{FF2B5EF4-FFF2-40B4-BE49-F238E27FC236}">
                <a16:creationId xmlns:a16="http://schemas.microsoft.com/office/drawing/2014/main" id="{A1AF883D-3A41-0AE5-2B90-C8B38D4FB47E}"/>
              </a:ext>
            </a:extLst>
          </p:cNvPr>
          <p:cNvPicPr preferRelativeResize="0"/>
          <p:nvPr/>
        </p:nvPicPr>
        <p:blipFill rotWithShape="1">
          <a:blip r:embed="rId4">
            <a:alphaModFix/>
          </a:blip>
          <a:srcRect/>
          <a:stretch/>
        </p:blipFill>
        <p:spPr>
          <a:xfrm>
            <a:off x="9292498" y="5656398"/>
            <a:ext cx="2374482" cy="893056"/>
          </a:xfrm>
          <a:prstGeom prst="rect">
            <a:avLst/>
          </a:prstGeom>
          <a:noFill/>
          <a:ln>
            <a:noFill/>
          </a:ln>
        </p:spPr>
      </p:pic>
      <p:sp>
        <p:nvSpPr>
          <p:cNvPr id="7" name="TextBox 6">
            <a:extLst>
              <a:ext uri="{FF2B5EF4-FFF2-40B4-BE49-F238E27FC236}">
                <a16:creationId xmlns:a16="http://schemas.microsoft.com/office/drawing/2014/main" id="{9840D603-E496-EF45-9A0B-0E067CF2835B}"/>
              </a:ext>
            </a:extLst>
          </p:cNvPr>
          <p:cNvSpPr txBox="1"/>
          <p:nvPr/>
        </p:nvSpPr>
        <p:spPr>
          <a:xfrm>
            <a:off x="411451" y="1936167"/>
            <a:ext cx="11616918" cy="1815882"/>
          </a:xfrm>
          <a:prstGeom prst="rect">
            <a:avLst/>
          </a:prstGeom>
          <a:noFill/>
        </p:spPr>
        <p:txBody>
          <a:bodyPr wrap="square">
            <a:spAutoFit/>
          </a:bodyPr>
          <a:lstStyle/>
          <a:p>
            <a:pPr marL="342900" indent="-342900">
              <a:buFont typeface="Arial" panose="020B0604020202020204" pitchFamily="34" charset="0"/>
              <a:buChar char="•"/>
            </a:pPr>
            <a:r>
              <a:rPr lang="en-NZ" sz="2800" dirty="0"/>
              <a:t>What is long or short term viability in a business?</a:t>
            </a:r>
          </a:p>
          <a:p>
            <a:pPr marL="342900" indent="-342900">
              <a:buFont typeface="Arial" panose="020B0604020202020204" pitchFamily="34" charset="0"/>
              <a:buChar char="•"/>
            </a:pPr>
            <a:endParaRPr lang="en-NZ" sz="2800" dirty="0"/>
          </a:p>
          <a:p>
            <a:pPr marL="342900" lvl="0" indent="-342900">
              <a:buFont typeface="Arial" panose="020B0604020202020204" pitchFamily="34" charset="0"/>
              <a:buChar char="•"/>
            </a:pPr>
            <a:r>
              <a:rPr lang="en-NZ" sz="2800" dirty="0"/>
              <a:t>What are the different perspectives of business viability here in New Zealand? </a:t>
            </a:r>
          </a:p>
        </p:txBody>
      </p:sp>
    </p:spTree>
    <p:extLst>
      <p:ext uri="{BB962C8B-B14F-4D97-AF65-F5344CB8AC3E}">
        <p14:creationId xmlns:p14="http://schemas.microsoft.com/office/powerpoint/2010/main" val="6315510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E641CFC5-21EF-F705-F462-8424E5F66BEA}"/>
            </a:ext>
          </a:extLst>
        </p:cNvPr>
        <p:cNvGrpSpPr/>
        <p:nvPr/>
      </p:nvGrpSpPr>
      <p:grpSpPr>
        <a:xfrm>
          <a:off x="0" y="0"/>
          <a:ext cx="0" cy="0"/>
          <a:chOff x="0" y="0"/>
          <a:chExt cx="0" cy="0"/>
        </a:xfrm>
      </p:grpSpPr>
      <p:sp>
        <p:nvSpPr>
          <p:cNvPr id="142" name="Google Shape;142;p9">
            <a:extLst>
              <a:ext uri="{FF2B5EF4-FFF2-40B4-BE49-F238E27FC236}">
                <a16:creationId xmlns:a16="http://schemas.microsoft.com/office/drawing/2014/main" id="{D7219155-E456-2EB9-7A43-5D9CFE0996A5}"/>
              </a:ext>
            </a:extLst>
          </p:cNvPr>
          <p:cNvSpPr/>
          <p:nvPr/>
        </p:nvSpPr>
        <p:spPr>
          <a:xfrm>
            <a:off x="0" y="-130627"/>
            <a:ext cx="12192000" cy="5389418"/>
          </a:xfrm>
          <a:prstGeom prst="rect">
            <a:avLst/>
          </a:prstGeom>
          <a:solidFill>
            <a:srgbClr val="ABD2D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44" name="Google Shape;144;p9" descr="A black and grey background with circles with Solomon R. Guggenheim Museum in the background&#10;&#10;Description automatically generated">
            <a:extLst>
              <a:ext uri="{FF2B5EF4-FFF2-40B4-BE49-F238E27FC236}">
                <a16:creationId xmlns:a16="http://schemas.microsoft.com/office/drawing/2014/main" id="{540DE484-24D0-3BAD-FA74-67CB2523BE62}"/>
              </a:ext>
            </a:extLst>
          </p:cNvPr>
          <p:cNvPicPr preferRelativeResize="0"/>
          <p:nvPr/>
        </p:nvPicPr>
        <p:blipFill rotWithShape="1">
          <a:blip r:embed="rId3">
            <a:alphaModFix amt="47000"/>
          </a:blip>
          <a:srcRect/>
          <a:stretch/>
        </p:blipFill>
        <p:spPr>
          <a:xfrm>
            <a:off x="3143530" y="797048"/>
            <a:ext cx="5513843" cy="4044704"/>
          </a:xfrm>
          <a:prstGeom prst="rect">
            <a:avLst/>
          </a:prstGeom>
          <a:noFill/>
          <a:ln>
            <a:noFill/>
          </a:ln>
        </p:spPr>
      </p:pic>
      <p:sp>
        <p:nvSpPr>
          <p:cNvPr id="3" name="TextBox 2">
            <a:extLst>
              <a:ext uri="{FF2B5EF4-FFF2-40B4-BE49-F238E27FC236}">
                <a16:creationId xmlns:a16="http://schemas.microsoft.com/office/drawing/2014/main" id="{128F4688-A02F-5D1C-0456-A8DE66A65AE8}"/>
              </a:ext>
            </a:extLst>
          </p:cNvPr>
          <p:cNvSpPr txBox="1"/>
          <p:nvPr/>
        </p:nvSpPr>
        <p:spPr>
          <a:xfrm>
            <a:off x="411451" y="136518"/>
            <a:ext cx="8344245" cy="1754326"/>
          </a:xfrm>
          <a:prstGeom prst="rect">
            <a:avLst/>
          </a:prstGeom>
          <a:noFill/>
        </p:spPr>
        <p:txBody>
          <a:bodyPr wrap="square">
            <a:spAutoFit/>
          </a:bodyPr>
          <a:lstStyle/>
          <a:p>
            <a:r>
              <a:rPr lang="en-NZ" sz="5400" dirty="0"/>
              <a:t>Long term viability	</a:t>
            </a:r>
            <a:br>
              <a:rPr lang="en-NZ" sz="5400" dirty="0"/>
            </a:br>
            <a:endParaRPr lang="en-NZ" sz="5400" dirty="0"/>
          </a:p>
        </p:txBody>
      </p:sp>
      <p:sp>
        <p:nvSpPr>
          <p:cNvPr id="4" name="Google Shape;123;p6">
            <a:extLst>
              <a:ext uri="{FF2B5EF4-FFF2-40B4-BE49-F238E27FC236}">
                <a16:creationId xmlns:a16="http://schemas.microsoft.com/office/drawing/2014/main" id="{17EFE8A6-F4DA-39CA-6D8B-393351E2CAF4}"/>
              </a:ext>
            </a:extLst>
          </p:cNvPr>
          <p:cNvSpPr/>
          <p:nvPr/>
        </p:nvSpPr>
        <p:spPr>
          <a:xfrm>
            <a:off x="0" y="5258791"/>
            <a:ext cx="12192000" cy="1599209"/>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 name="Google Shape;124;p6" descr="A picture containing text, clipart&#10;&#10;Description automatically generated">
            <a:extLst>
              <a:ext uri="{FF2B5EF4-FFF2-40B4-BE49-F238E27FC236}">
                <a16:creationId xmlns:a16="http://schemas.microsoft.com/office/drawing/2014/main" id="{BE21D775-410D-EF1A-3FB7-95614BEFF5C2}"/>
              </a:ext>
            </a:extLst>
          </p:cNvPr>
          <p:cNvPicPr preferRelativeResize="0"/>
          <p:nvPr/>
        </p:nvPicPr>
        <p:blipFill rotWithShape="1">
          <a:blip r:embed="rId4">
            <a:alphaModFix/>
          </a:blip>
          <a:srcRect/>
          <a:stretch/>
        </p:blipFill>
        <p:spPr>
          <a:xfrm>
            <a:off x="9292498" y="5656398"/>
            <a:ext cx="2374482" cy="893056"/>
          </a:xfrm>
          <a:prstGeom prst="rect">
            <a:avLst/>
          </a:prstGeom>
          <a:noFill/>
          <a:ln>
            <a:noFill/>
          </a:ln>
        </p:spPr>
      </p:pic>
      <p:sp>
        <p:nvSpPr>
          <p:cNvPr id="7" name="TextBox 6">
            <a:extLst>
              <a:ext uri="{FF2B5EF4-FFF2-40B4-BE49-F238E27FC236}">
                <a16:creationId xmlns:a16="http://schemas.microsoft.com/office/drawing/2014/main" id="{B61BF8AA-4628-C254-6472-5A004EC5C0CA}"/>
              </a:ext>
            </a:extLst>
          </p:cNvPr>
          <p:cNvSpPr txBox="1"/>
          <p:nvPr/>
        </p:nvSpPr>
        <p:spPr>
          <a:xfrm>
            <a:off x="411451" y="1306902"/>
            <a:ext cx="11616918" cy="3416320"/>
          </a:xfrm>
          <a:prstGeom prst="rect">
            <a:avLst/>
          </a:prstGeom>
          <a:noFill/>
        </p:spPr>
        <p:txBody>
          <a:bodyPr wrap="square">
            <a:spAutoFit/>
          </a:bodyPr>
          <a:lstStyle/>
          <a:p>
            <a:pPr marL="457200" lvl="0" indent="-457200">
              <a:buFont typeface="Arial" panose="020B0604020202020204" pitchFamily="34" charset="0"/>
              <a:buChar char="•"/>
            </a:pPr>
            <a:r>
              <a:rPr lang="en-NZ" sz="2400" dirty="0"/>
              <a:t>Viability refers to ensuring the continuity of a business to meet current and future needs.</a:t>
            </a:r>
          </a:p>
          <a:p>
            <a:pPr marL="457200" lvl="0" indent="-457200">
              <a:buFont typeface="Arial" panose="020B0604020202020204" pitchFamily="34" charset="0"/>
              <a:buChar char="•"/>
            </a:pPr>
            <a:r>
              <a:rPr lang="en-NZ" sz="2400" dirty="0"/>
              <a:t>The viability of a business is measured by its long-term survival, and its ability to have sustainable profits over a period of time.</a:t>
            </a:r>
          </a:p>
          <a:p>
            <a:pPr marL="457200" lvl="0" indent="-457200">
              <a:buFont typeface="Arial" panose="020B0604020202020204" pitchFamily="34" charset="0"/>
              <a:buChar char="•"/>
            </a:pPr>
            <a:r>
              <a:rPr lang="en-NZ" sz="2400" dirty="0"/>
              <a:t>If a business is viable, it is able to survive for many years, because it continues to make a profit year after year. The longer a company can stay profitable, the better it is viability.</a:t>
            </a:r>
          </a:p>
          <a:p>
            <a:pPr marL="457200" indent="-457200">
              <a:buFont typeface="Arial" panose="020B0604020202020204" pitchFamily="34" charset="0"/>
              <a:buChar char="•"/>
            </a:pPr>
            <a:r>
              <a:rPr lang="en-NZ" sz="2400" dirty="0"/>
              <a:t>A business demonstrates its viability by making a profit every year of its existence. </a:t>
            </a:r>
          </a:p>
        </p:txBody>
      </p:sp>
    </p:spTree>
    <p:extLst>
      <p:ext uri="{BB962C8B-B14F-4D97-AF65-F5344CB8AC3E}">
        <p14:creationId xmlns:p14="http://schemas.microsoft.com/office/powerpoint/2010/main" val="36755746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FBECCF88-3879-5CA2-7DBC-EC36FA98DD66}"/>
            </a:ext>
          </a:extLst>
        </p:cNvPr>
        <p:cNvGrpSpPr/>
        <p:nvPr/>
      </p:nvGrpSpPr>
      <p:grpSpPr>
        <a:xfrm>
          <a:off x="0" y="0"/>
          <a:ext cx="0" cy="0"/>
          <a:chOff x="0" y="0"/>
          <a:chExt cx="0" cy="0"/>
        </a:xfrm>
      </p:grpSpPr>
      <p:sp>
        <p:nvSpPr>
          <p:cNvPr id="142" name="Google Shape;142;p9">
            <a:extLst>
              <a:ext uri="{FF2B5EF4-FFF2-40B4-BE49-F238E27FC236}">
                <a16:creationId xmlns:a16="http://schemas.microsoft.com/office/drawing/2014/main" id="{B61902ED-9BF8-E86F-7A80-12AB41596C64}"/>
              </a:ext>
            </a:extLst>
          </p:cNvPr>
          <p:cNvSpPr/>
          <p:nvPr/>
        </p:nvSpPr>
        <p:spPr>
          <a:xfrm>
            <a:off x="0" y="-130627"/>
            <a:ext cx="12192000" cy="5389418"/>
          </a:xfrm>
          <a:prstGeom prst="rect">
            <a:avLst/>
          </a:prstGeom>
          <a:solidFill>
            <a:srgbClr val="ABD2D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44" name="Google Shape;144;p9" descr="A black and grey background with circles with Solomon R. Guggenheim Museum in the background&#10;&#10;Description automatically generated">
            <a:extLst>
              <a:ext uri="{FF2B5EF4-FFF2-40B4-BE49-F238E27FC236}">
                <a16:creationId xmlns:a16="http://schemas.microsoft.com/office/drawing/2014/main" id="{3435F212-9E65-A385-EA2B-C44D4C6AFF87}"/>
              </a:ext>
            </a:extLst>
          </p:cNvPr>
          <p:cNvPicPr preferRelativeResize="0"/>
          <p:nvPr/>
        </p:nvPicPr>
        <p:blipFill rotWithShape="1">
          <a:blip r:embed="rId3">
            <a:alphaModFix amt="47000"/>
          </a:blip>
          <a:srcRect/>
          <a:stretch/>
        </p:blipFill>
        <p:spPr>
          <a:xfrm>
            <a:off x="3143530" y="797048"/>
            <a:ext cx="5513843" cy="4044704"/>
          </a:xfrm>
          <a:prstGeom prst="rect">
            <a:avLst/>
          </a:prstGeom>
          <a:noFill/>
          <a:ln>
            <a:noFill/>
          </a:ln>
        </p:spPr>
      </p:pic>
      <p:sp>
        <p:nvSpPr>
          <p:cNvPr id="3" name="TextBox 2">
            <a:extLst>
              <a:ext uri="{FF2B5EF4-FFF2-40B4-BE49-F238E27FC236}">
                <a16:creationId xmlns:a16="http://schemas.microsoft.com/office/drawing/2014/main" id="{12C97FC0-A2F0-70E5-BD7B-7C0221877B68}"/>
              </a:ext>
            </a:extLst>
          </p:cNvPr>
          <p:cNvSpPr txBox="1"/>
          <p:nvPr/>
        </p:nvSpPr>
        <p:spPr>
          <a:xfrm>
            <a:off x="411451" y="136518"/>
            <a:ext cx="8344245" cy="1754326"/>
          </a:xfrm>
          <a:prstGeom prst="rect">
            <a:avLst/>
          </a:prstGeom>
          <a:noFill/>
        </p:spPr>
        <p:txBody>
          <a:bodyPr wrap="square">
            <a:spAutoFit/>
          </a:bodyPr>
          <a:lstStyle/>
          <a:p>
            <a:r>
              <a:rPr lang="en-NZ" sz="5400" dirty="0"/>
              <a:t>External Influences 	</a:t>
            </a:r>
            <a:br>
              <a:rPr lang="en-NZ" sz="5400" dirty="0"/>
            </a:br>
            <a:endParaRPr lang="en-NZ" sz="5400" dirty="0"/>
          </a:p>
        </p:txBody>
      </p:sp>
      <p:sp>
        <p:nvSpPr>
          <p:cNvPr id="4" name="Google Shape;123;p6">
            <a:extLst>
              <a:ext uri="{FF2B5EF4-FFF2-40B4-BE49-F238E27FC236}">
                <a16:creationId xmlns:a16="http://schemas.microsoft.com/office/drawing/2014/main" id="{B01098D8-C8AA-F447-DCFC-6B07AB67845D}"/>
              </a:ext>
            </a:extLst>
          </p:cNvPr>
          <p:cNvSpPr/>
          <p:nvPr/>
        </p:nvSpPr>
        <p:spPr>
          <a:xfrm>
            <a:off x="0" y="5258791"/>
            <a:ext cx="12192000" cy="1599209"/>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 name="Google Shape;124;p6" descr="A picture containing text, clipart&#10;&#10;Description automatically generated">
            <a:extLst>
              <a:ext uri="{FF2B5EF4-FFF2-40B4-BE49-F238E27FC236}">
                <a16:creationId xmlns:a16="http://schemas.microsoft.com/office/drawing/2014/main" id="{D175A235-825B-BBAC-957A-21A823B099FB}"/>
              </a:ext>
            </a:extLst>
          </p:cNvPr>
          <p:cNvPicPr preferRelativeResize="0"/>
          <p:nvPr/>
        </p:nvPicPr>
        <p:blipFill rotWithShape="1">
          <a:blip r:embed="rId4">
            <a:alphaModFix/>
          </a:blip>
          <a:srcRect/>
          <a:stretch/>
        </p:blipFill>
        <p:spPr>
          <a:xfrm>
            <a:off x="9292498" y="5656398"/>
            <a:ext cx="2374482" cy="893056"/>
          </a:xfrm>
          <a:prstGeom prst="rect">
            <a:avLst/>
          </a:prstGeom>
          <a:noFill/>
          <a:ln>
            <a:noFill/>
          </a:ln>
        </p:spPr>
      </p:pic>
      <p:sp>
        <p:nvSpPr>
          <p:cNvPr id="7" name="TextBox 6">
            <a:extLst>
              <a:ext uri="{FF2B5EF4-FFF2-40B4-BE49-F238E27FC236}">
                <a16:creationId xmlns:a16="http://schemas.microsoft.com/office/drawing/2014/main" id="{95701CA0-4E01-AF5F-DBAE-168A3CA4CC3F}"/>
              </a:ext>
            </a:extLst>
          </p:cNvPr>
          <p:cNvSpPr txBox="1"/>
          <p:nvPr/>
        </p:nvSpPr>
        <p:spPr>
          <a:xfrm>
            <a:off x="411451" y="1306902"/>
            <a:ext cx="11616918" cy="3785652"/>
          </a:xfrm>
          <a:prstGeom prst="rect">
            <a:avLst/>
          </a:prstGeom>
          <a:noFill/>
        </p:spPr>
        <p:txBody>
          <a:bodyPr wrap="square">
            <a:spAutoFit/>
          </a:bodyPr>
          <a:lstStyle/>
          <a:p>
            <a:r>
              <a:rPr lang="en-NZ" sz="2400" dirty="0"/>
              <a:t>This exercise is going to be a shared project board.  All class members need to participate.  We are going to start with discovering the answers to these questions. </a:t>
            </a:r>
          </a:p>
          <a:p>
            <a:pPr marL="342900" indent="-342900">
              <a:buFont typeface="Arial" panose="020B0604020202020204" pitchFamily="34" charset="0"/>
              <a:buChar char="•"/>
            </a:pPr>
            <a:r>
              <a:rPr lang="en-NZ" sz="2400" dirty="0"/>
              <a:t>What do we mean by external?</a:t>
            </a:r>
          </a:p>
          <a:p>
            <a:pPr marL="342900" indent="-342900">
              <a:buFont typeface="Arial" panose="020B0604020202020204" pitchFamily="34" charset="0"/>
              <a:buChar char="•"/>
            </a:pPr>
            <a:r>
              <a:rPr lang="en-NZ" sz="2400" dirty="0"/>
              <a:t>What are influences?  </a:t>
            </a:r>
          </a:p>
          <a:p>
            <a:pPr marL="342900" indent="-342900">
              <a:buFont typeface="Arial" panose="020B0604020202020204" pitchFamily="34" charset="0"/>
              <a:buChar char="•"/>
            </a:pPr>
            <a:r>
              <a:rPr lang="en-NZ" sz="2400" dirty="0"/>
              <a:t>Why do we need to be aware of influences?</a:t>
            </a:r>
          </a:p>
          <a:p>
            <a:endParaRPr lang="en-NZ" sz="2400" dirty="0"/>
          </a:p>
          <a:p>
            <a:r>
              <a:rPr lang="en-NZ" sz="2400" dirty="0"/>
              <a:t>You will be emailed an invite to our shared Trello board.</a:t>
            </a:r>
            <a:endParaRPr lang="en-NZ" sz="2400" b="1" dirty="0"/>
          </a:p>
          <a:p>
            <a:endParaRPr lang="en-NZ" sz="2400" b="1" dirty="0"/>
          </a:p>
          <a:p>
            <a:r>
              <a:rPr lang="en-NZ" sz="2400" b="1" dirty="0"/>
              <a:t>You are to;</a:t>
            </a:r>
          </a:p>
          <a:p>
            <a:r>
              <a:rPr lang="en-NZ" sz="2400" dirty="0"/>
              <a:t>Write your answers to the above questions on the Board. </a:t>
            </a:r>
          </a:p>
        </p:txBody>
      </p:sp>
    </p:spTree>
    <p:extLst>
      <p:ext uri="{BB962C8B-B14F-4D97-AF65-F5344CB8AC3E}">
        <p14:creationId xmlns:p14="http://schemas.microsoft.com/office/powerpoint/2010/main" val="1688061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8850156A-8D87-FED6-093C-4C2BD393CADF}"/>
            </a:ext>
          </a:extLst>
        </p:cNvPr>
        <p:cNvGrpSpPr/>
        <p:nvPr/>
      </p:nvGrpSpPr>
      <p:grpSpPr>
        <a:xfrm>
          <a:off x="0" y="0"/>
          <a:ext cx="0" cy="0"/>
          <a:chOff x="0" y="0"/>
          <a:chExt cx="0" cy="0"/>
        </a:xfrm>
      </p:grpSpPr>
      <p:sp>
        <p:nvSpPr>
          <p:cNvPr id="142" name="Google Shape;142;p9">
            <a:extLst>
              <a:ext uri="{FF2B5EF4-FFF2-40B4-BE49-F238E27FC236}">
                <a16:creationId xmlns:a16="http://schemas.microsoft.com/office/drawing/2014/main" id="{28155BCA-ADAB-ED57-D1CC-2E0023787BD7}"/>
              </a:ext>
            </a:extLst>
          </p:cNvPr>
          <p:cNvSpPr/>
          <p:nvPr/>
        </p:nvSpPr>
        <p:spPr>
          <a:xfrm>
            <a:off x="0" y="-130627"/>
            <a:ext cx="12192000" cy="5389418"/>
          </a:xfrm>
          <a:prstGeom prst="rect">
            <a:avLst/>
          </a:prstGeom>
          <a:solidFill>
            <a:srgbClr val="ABD2D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44" name="Google Shape;144;p9" descr="A black and grey background with circles with Solomon R. Guggenheim Museum in the background&#10;&#10;Description automatically generated">
            <a:extLst>
              <a:ext uri="{FF2B5EF4-FFF2-40B4-BE49-F238E27FC236}">
                <a16:creationId xmlns:a16="http://schemas.microsoft.com/office/drawing/2014/main" id="{F8BF2B81-D12F-1BC5-B9C9-18F68B4864E8}"/>
              </a:ext>
            </a:extLst>
          </p:cNvPr>
          <p:cNvPicPr preferRelativeResize="0"/>
          <p:nvPr/>
        </p:nvPicPr>
        <p:blipFill rotWithShape="1">
          <a:blip r:embed="rId3">
            <a:alphaModFix amt="47000"/>
          </a:blip>
          <a:srcRect/>
          <a:stretch/>
        </p:blipFill>
        <p:spPr>
          <a:xfrm>
            <a:off x="3143530" y="797048"/>
            <a:ext cx="5513843" cy="4044704"/>
          </a:xfrm>
          <a:prstGeom prst="rect">
            <a:avLst/>
          </a:prstGeom>
          <a:noFill/>
          <a:ln>
            <a:noFill/>
          </a:ln>
        </p:spPr>
      </p:pic>
      <p:sp>
        <p:nvSpPr>
          <p:cNvPr id="3" name="TextBox 2">
            <a:extLst>
              <a:ext uri="{FF2B5EF4-FFF2-40B4-BE49-F238E27FC236}">
                <a16:creationId xmlns:a16="http://schemas.microsoft.com/office/drawing/2014/main" id="{4C895104-0541-3BF9-D8AD-80CD4E2B4EBB}"/>
              </a:ext>
            </a:extLst>
          </p:cNvPr>
          <p:cNvSpPr txBox="1"/>
          <p:nvPr/>
        </p:nvSpPr>
        <p:spPr>
          <a:xfrm>
            <a:off x="411451" y="136518"/>
            <a:ext cx="8344245" cy="1754326"/>
          </a:xfrm>
          <a:prstGeom prst="rect">
            <a:avLst/>
          </a:prstGeom>
          <a:noFill/>
        </p:spPr>
        <p:txBody>
          <a:bodyPr wrap="square">
            <a:spAutoFit/>
          </a:bodyPr>
          <a:lstStyle/>
          <a:p>
            <a:r>
              <a:rPr lang="en-NZ" sz="5400" dirty="0"/>
              <a:t>External Influences 	</a:t>
            </a:r>
            <a:br>
              <a:rPr lang="en-NZ" sz="5400" dirty="0"/>
            </a:br>
            <a:endParaRPr lang="en-NZ" sz="5400" dirty="0"/>
          </a:p>
        </p:txBody>
      </p:sp>
      <p:sp>
        <p:nvSpPr>
          <p:cNvPr id="4" name="Google Shape;123;p6">
            <a:extLst>
              <a:ext uri="{FF2B5EF4-FFF2-40B4-BE49-F238E27FC236}">
                <a16:creationId xmlns:a16="http://schemas.microsoft.com/office/drawing/2014/main" id="{267487B1-2DDD-6171-8344-B51E56DADB26}"/>
              </a:ext>
            </a:extLst>
          </p:cNvPr>
          <p:cNvSpPr/>
          <p:nvPr/>
        </p:nvSpPr>
        <p:spPr>
          <a:xfrm>
            <a:off x="0" y="5258791"/>
            <a:ext cx="12192000" cy="1599209"/>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 name="Google Shape;124;p6" descr="A picture containing text, clipart&#10;&#10;Description automatically generated">
            <a:extLst>
              <a:ext uri="{FF2B5EF4-FFF2-40B4-BE49-F238E27FC236}">
                <a16:creationId xmlns:a16="http://schemas.microsoft.com/office/drawing/2014/main" id="{0D26C209-FBAC-EB73-8E37-A0AABF1F1C1D}"/>
              </a:ext>
            </a:extLst>
          </p:cNvPr>
          <p:cNvPicPr preferRelativeResize="0"/>
          <p:nvPr/>
        </p:nvPicPr>
        <p:blipFill rotWithShape="1">
          <a:blip r:embed="rId4">
            <a:alphaModFix/>
          </a:blip>
          <a:srcRect/>
          <a:stretch/>
        </p:blipFill>
        <p:spPr>
          <a:xfrm>
            <a:off x="9292498" y="5656398"/>
            <a:ext cx="2374482" cy="893056"/>
          </a:xfrm>
          <a:prstGeom prst="rect">
            <a:avLst/>
          </a:prstGeom>
          <a:noFill/>
          <a:ln>
            <a:noFill/>
          </a:ln>
        </p:spPr>
      </p:pic>
      <p:sp>
        <p:nvSpPr>
          <p:cNvPr id="7" name="TextBox 6">
            <a:extLst>
              <a:ext uri="{FF2B5EF4-FFF2-40B4-BE49-F238E27FC236}">
                <a16:creationId xmlns:a16="http://schemas.microsoft.com/office/drawing/2014/main" id="{6D469416-CB40-CED0-DA47-F98E12313F04}"/>
              </a:ext>
            </a:extLst>
          </p:cNvPr>
          <p:cNvSpPr txBox="1"/>
          <p:nvPr/>
        </p:nvSpPr>
        <p:spPr>
          <a:xfrm>
            <a:off x="411451" y="1306902"/>
            <a:ext cx="11616918" cy="2677656"/>
          </a:xfrm>
          <a:prstGeom prst="rect">
            <a:avLst/>
          </a:prstGeom>
          <a:noFill/>
        </p:spPr>
        <p:txBody>
          <a:bodyPr wrap="square">
            <a:spAutoFit/>
          </a:bodyPr>
          <a:lstStyle/>
          <a:p>
            <a:pPr marL="342900" indent="-342900">
              <a:buFont typeface="Arial" panose="020B0604020202020204" pitchFamily="34" charset="0"/>
              <a:buChar char="•"/>
            </a:pPr>
            <a:r>
              <a:rPr lang="en-NZ" sz="2400" dirty="0"/>
              <a:t>Using your Trello board, in pairs, take one external influence,</a:t>
            </a:r>
          </a:p>
          <a:p>
            <a:r>
              <a:rPr lang="en-NZ" sz="2400" dirty="0"/>
              <a:t> </a:t>
            </a:r>
          </a:p>
          <a:p>
            <a:pPr marL="1257300" lvl="2" indent="-342900">
              <a:buFont typeface="Arial" panose="020B0604020202020204" pitchFamily="34" charset="0"/>
              <a:buChar char="•"/>
            </a:pPr>
            <a:r>
              <a:rPr lang="en-NZ" sz="2400" dirty="0"/>
              <a:t>Define the influence</a:t>
            </a:r>
          </a:p>
          <a:p>
            <a:pPr marL="1257300" lvl="2" indent="-342900">
              <a:buFont typeface="Arial" panose="020B0604020202020204" pitchFamily="34" charset="0"/>
              <a:buChar char="•"/>
            </a:pPr>
            <a:r>
              <a:rPr lang="en-NZ" sz="2400" dirty="0"/>
              <a:t>What impact does it have on businesses? </a:t>
            </a:r>
          </a:p>
          <a:p>
            <a:pPr marL="1257300" lvl="2" indent="-342900">
              <a:buFont typeface="Arial" panose="020B0604020202020204" pitchFamily="34" charset="0"/>
              <a:buChar char="•"/>
            </a:pPr>
            <a:r>
              <a:rPr lang="en-NZ" sz="2400" dirty="0"/>
              <a:t>Give examples of the influence</a:t>
            </a:r>
          </a:p>
          <a:p>
            <a:endParaRPr lang="en-NZ" sz="2400" dirty="0"/>
          </a:p>
          <a:p>
            <a:pPr marL="457200" indent="-457200">
              <a:buFont typeface="Arial" panose="020B0604020202020204" pitchFamily="34" charset="0"/>
              <a:buChar char="•"/>
            </a:pPr>
            <a:r>
              <a:rPr lang="en-NZ" sz="2400" dirty="0"/>
              <a:t>Add this information to a new sheet on the board. </a:t>
            </a:r>
          </a:p>
        </p:txBody>
      </p:sp>
    </p:spTree>
    <p:extLst>
      <p:ext uri="{BB962C8B-B14F-4D97-AF65-F5344CB8AC3E}">
        <p14:creationId xmlns:p14="http://schemas.microsoft.com/office/powerpoint/2010/main" val="28034840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B37DA483-5150-B013-0566-D58F93390E9F}"/>
            </a:ext>
          </a:extLst>
        </p:cNvPr>
        <p:cNvGrpSpPr/>
        <p:nvPr/>
      </p:nvGrpSpPr>
      <p:grpSpPr>
        <a:xfrm>
          <a:off x="0" y="0"/>
          <a:ext cx="0" cy="0"/>
          <a:chOff x="0" y="0"/>
          <a:chExt cx="0" cy="0"/>
        </a:xfrm>
      </p:grpSpPr>
      <p:sp>
        <p:nvSpPr>
          <p:cNvPr id="142" name="Google Shape;142;p9">
            <a:extLst>
              <a:ext uri="{FF2B5EF4-FFF2-40B4-BE49-F238E27FC236}">
                <a16:creationId xmlns:a16="http://schemas.microsoft.com/office/drawing/2014/main" id="{52A4A744-4FE9-FA42-5614-37562617816B}"/>
              </a:ext>
            </a:extLst>
          </p:cNvPr>
          <p:cNvSpPr/>
          <p:nvPr/>
        </p:nvSpPr>
        <p:spPr>
          <a:xfrm>
            <a:off x="0" y="-130627"/>
            <a:ext cx="12192000" cy="5389418"/>
          </a:xfrm>
          <a:prstGeom prst="rect">
            <a:avLst/>
          </a:prstGeom>
          <a:solidFill>
            <a:srgbClr val="ABD2D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44" name="Google Shape;144;p9" descr="A black and grey background with circles with Solomon R. Guggenheim Museum in the background&#10;&#10;Description automatically generated">
            <a:extLst>
              <a:ext uri="{FF2B5EF4-FFF2-40B4-BE49-F238E27FC236}">
                <a16:creationId xmlns:a16="http://schemas.microsoft.com/office/drawing/2014/main" id="{5F23E8BB-E793-1EBF-DA1E-93740ED42FEF}"/>
              </a:ext>
            </a:extLst>
          </p:cNvPr>
          <p:cNvPicPr preferRelativeResize="0"/>
          <p:nvPr/>
        </p:nvPicPr>
        <p:blipFill rotWithShape="1">
          <a:blip r:embed="rId3">
            <a:alphaModFix amt="47000"/>
          </a:blip>
          <a:srcRect/>
          <a:stretch/>
        </p:blipFill>
        <p:spPr>
          <a:xfrm>
            <a:off x="3143530" y="797048"/>
            <a:ext cx="5513843" cy="4044704"/>
          </a:xfrm>
          <a:prstGeom prst="rect">
            <a:avLst/>
          </a:prstGeom>
          <a:noFill/>
          <a:ln>
            <a:noFill/>
          </a:ln>
        </p:spPr>
      </p:pic>
      <p:sp>
        <p:nvSpPr>
          <p:cNvPr id="3" name="TextBox 2">
            <a:extLst>
              <a:ext uri="{FF2B5EF4-FFF2-40B4-BE49-F238E27FC236}">
                <a16:creationId xmlns:a16="http://schemas.microsoft.com/office/drawing/2014/main" id="{ED0C9C08-BF02-A9BC-EA0B-A1E802166682}"/>
              </a:ext>
            </a:extLst>
          </p:cNvPr>
          <p:cNvSpPr txBox="1"/>
          <p:nvPr/>
        </p:nvSpPr>
        <p:spPr>
          <a:xfrm>
            <a:off x="411451" y="136518"/>
            <a:ext cx="8344245" cy="1754326"/>
          </a:xfrm>
          <a:prstGeom prst="rect">
            <a:avLst/>
          </a:prstGeom>
          <a:noFill/>
        </p:spPr>
        <p:txBody>
          <a:bodyPr wrap="square">
            <a:spAutoFit/>
          </a:bodyPr>
          <a:lstStyle/>
          <a:p>
            <a:r>
              <a:rPr lang="en-NZ" sz="5400" dirty="0"/>
              <a:t>External Influences 	</a:t>
            </a:r>
            <a:br>
              <a:rPr lang="en-NZ" sz="5400" dirty="0"/>
            </a:br>
            <a:endParaRPr lang="en-NZ" sz="5400" dirty="0"/>
          </a:p>
        </p:txBody>
      </p:sp>
      <p:sp>
        <p:nvSpPr>
          <p:cNvPr id="4" name="Google Shape;123;p6">
            <a:extLst>
              <a:ext uri="{FF2B5EF4-FFF2-40B4-BE49-F238E27FC236}">
                <a16:creationId xmlns:a16="http://schemas.microsoft.com/office/drawing/2014/main" id="{EBE34530-6EA1-552A-E81F-45482155DFEA}"/>
              </a:ext>
            </a:extLst>
          </p:cNvPr>
          <p:cNvSpPr/>
          <p:nvPr/>
        </p:nvSpPr>
        <p:spPr>
          <a:xfrm>
            <a:off x="0" y="5258791"/>
            <a:ext cx="12192000" cy="1599209"/>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 name="Google Shape;124;p6" descr="A picture containing text, clipart&#10;&#10;Description automatically generated">
            <a:extLst>
              <a:ext uri="{FF2B5EF4-FFF2-40B4-BE49-F238E27FC236}">
                <a16:creationId xmlns:a16="http://schemas.microsoft.com/office/drawing/2014/main" id="{E613F381-8594-7432-FBB1-7B8903BAFCBC}"/>
              </a:ext>
            </a:extLst>
          </p:cNvPr>
          <p:cNvPicPr preferRelativeResize="0"/>
          <p:nvPr/>
        </p:nvPicPr>
        <p:blipFill rotWithShape="1">
          <a:blip r:embed="rId4">
            <a:alphaModFix/>
          </a:blip>
          <a:srcRect/>
          <a:stretch/>
        </p:blipFill>
        <p:spPr>
          <a:xfrm>
            <a:off x="9292498" y="5656398"/>
            <a:ext cx="2374482" cy="893056"/>
          </a:xfrm>
          <a:prstGeom prst="rect">
            <a:avLst/>
          </a:prstGeom>
          <a:noFill/>
          <a:ln>
            <a:noFill/>
          </a:ln>
        </p:spPr>
      </p:pic>
      <p:sp>
        <p:nvSpPr>
          <p:cNvPr id="7" name="TextBox 6">
            <a:extLst>
              <a:ext uri="{FF2B5EF4-FFF2-40B4-BE49-F238E27FC236}">
                <a16:creationId xmlns:a16="http://schemas.microsoft.com/office/drawing/2014/main" id="{395B6AA2-5159-4EBB-A4F2-F39B6B813ED6}"/>
              </a:ext>
            </a:extLst>
          </p:cNvPr>
          <p:cNvSpPr txBox="1"/>
          <p:nvPr/>
        </p:nvSpPr>
        <p:spPr>
          <a:xfrm>
            <a:off x="411451" y="1306902"/>
            <a:ext cx="11616918" cy="3416320"/>
          </a:xfrm>
          <a:prstGeom prst="rect">
            <a:avLst/>
          </a:prstGeom>
          <a:noFill/>
        </p:spPr>
        <p:txBody>
          <a:bodyPr wrap="square">
            <a:spAutoFit/>
          </a:bodyPr>
          <a:lstStyle/>
          <a:p>
            <a:pPr marL="342900" indent="-342900">
              <a:buFont typeface="Arial" panose="020B0604020202020204" pitchFamily="34" charset="0"/>
              <a:buChar char="•"/>
            </a:pPr>
            <a:r>
              <a:rPr lang="en-NZ" sz="2400" dirty="0"/>
              <a:t>Find someone in the class, that you do not normally talk to.  Using the information from the Trello Board, discuss with them the below questions and add your answers to the Trello Board. </a:t>
            </a:r>
          </a:p>
          <a:p>
            <a:pPr marL="342900" indent="-342900">
              <a:buFont typeface="Arial" panose="020B0604020202020204" pitchFamily="34" charset="0"/>
              <a:buChar char="•"/>
            </a:pPr>
            <a:endParaRPr lang="en-NZ" sz="2400" dirty="0"/>
          </a:p>
          <a:p>
            <a:pPr marL="800100" lvl="1" indent="-342900">
              <a:buFont typeface="Arial" panose="020B0604020202020204" pitchFamily="34" charset="0"/>
              <a:buChar char="•"/>
            </a:pPr>
            <a:r>
              <a:rPr lang="en-NZ" sz="2400" dirty="0"/>
              <a:t>Why do we need to be aware of influences?</a:t>
            </a:r>
          </a:p>
          <a:p>
            <a:pPr marL="800100" lvl="1" indent="-342900">
              <a:buFont typeface="Arial" panose="020B0604020202020204" pitchFamily="34" charset="0"/>
              <a:buChar char="•"/>
            </a:pPr>
            <a:r>
              <a:rPr lang="en-NZ" sz="2400" dirty="0"/>
              <a:t>Why does the concept of future proofing change / alter depending on the influence that is impacting the business?</a:t>
            </a:r>
          </a:p>
          <a:p>
            <a:pPr marL="800100" lvl="1" indent="-342900">
              <a:buFont typeface="Arial" panose="020B0604020202020204" pitchFamily="34" charset="0"/>
              <a:buChar char="•"/>
            </a:pPr>
            <a:r>
              <a:rPr lang="en-NZ" sz="2400" dirty="0"/>
              <a:t>How can producers be more proactive rather than reactive?</a:t>
            </a:r>
          </a:p>
          <a:p>
            <a:pPr marL="800100" lvl="1" indent="-342900">
              <a:buFont typeface="Arial" panose="020B0604020202020204" pitchFamily="34" charset="0"/>
              <a:buChar char="•"/>
            </a:pPr>
            <a:r>
              <a:rPr lang="en-NZ" sz="2400" dirty="0"/>
              <a:t>Explain the impacts that these influences will have on short or long term?</a:t>
            </a:r>
          </a:p>
        </p:txBody>
      </p:sp>
    </p:spTree>
    <p:extLst>
      <p:ext uri="{BB962C8B-B14F-4D97-AF65-F5344CB8AC3E}">
        <p14:creationId xmlns:p14="http://schemas.microsoft.com/office/powerpoint/2010/main" val="14321450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5DC4C4A5-8E7C-EF32-4E9A-1AE249CB5DBC}"/>
            </a:ext>
          </a:extLst>
        </p:cNvPr>
        <p:cNvGrpSpPr/>
        <p:nvPr/>
      </p:nvGrpSpPr>
      <p:grpSpPr>
        <a:xfrm>
          <a:off x="0" y="0"/>
          <a:ext cx="0" cy="0"/>
          <a:chOff x="0" y="0"/>
          <a:chExt cx="0" cy="0"/>
        </a:xfrm>
      </p:grpSpPr>
      <p:sp>
        <p:nvSpPr>
          <p:cNvPr id="142" name="Google Shape;142;p9">
            <a:extLst>
              <a:ext uri="{FF2B5EF4-FFF2-40B4-BE49-F238E27FC236}">
                <a16:creationId xmlns:a16="http://schemas.microsoft.com/office/drawing/2014/main" id="{7F4D8DC0-CEEB-BE07-8D74-FA22F35EFCCA}"/>
              </a:ext>
            </a:extLst>
          </p:cNvPr>
          <p:cNvSpPr/>
          <p:nvPr/>
        </p:nvSpPr>
        <p:spPr>
          <a:xfrm>
            <a:off x="0" y="-130627"/>
            <a:ext cx="12192000" cy="5389418"/>
          </a:xfrm>
          <a:prstGeom prst="rect">
            <a:avLst/>
          </a:prstGeom>
          <a:solidFill>
            <a:srgbClr val="ABD2D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44" name="Google Shape;144;p9" descr="A black and grey background with circles with Solomon R. Guggenheim Museum in the background&#10;&#10;Description automatically generated">
            <a:extLst>
              <a:ext uri="{FF2B5EF4-FFF2-40B4-BE49-F238E27FC236}">
                <a16:creationId xmlns:a16="http://schemas.microsoft.com/office/drawing/2014/main" id="{51FD0484-DFDE-5AB9-C440-851F3FA853AE}"/>
              </a:ext>
            </a:extLst>
          </p:cNvPr>
          <p:cNvPicPr preferRelativeResize="0"/>
          <p:nvPr/>
        </p:nvPicPr>
        <p:blipFill rotWithShape="1">
          <a:blip r:embed="rId3">
            <a:alphaModFix amt="47000"/>
          </a:blip>
          <a:srcRect/>
          <a:stretch/>
        </p:blipFill>
        <p:spPr>
          <a:xfrm>
            <a:off x="3169409" y="797048"/>
            <a:ext cx="5513843" cy="4044704"/>
          </a:xfrm>
          <a:prstGeom prst="rect">
            <a:avLst/>
          </a:prstGeom>
          <a:noFill/>
          <a:ln>
            <a:noFill/>
          </a:ln>
        </p:spPr>
      </p:pic>
      <p:sp>
        <p:nvSpPr>
          <p:cNvPr id="3" name="TextBox 2">
            <a:extLst>
              <a:ext uri="{FF2B5EF4-FFF2-40B4-BE49-F238E27FC236}">
                <a16:creationId xmlns:a16="http://schemas.microsoft.com/office/drawing/2014/main" id="{60DBA8CB-2D54-4012-3B3F-960491E68B3D}"/>
              </a:ext>
            </a:extLst>
          </p:cNvPr>
          <p:cNvSpPr txBox="1"/>
          <p:nvPr/>
        </p:nvSpPr>
        <p:spPr>
          <a:xfrm>
            <a:off x="750011" y="66499"/>
            <a:ext cx="10691978" cy="3416320"/>
          </a:xfrm>
          <a:prstGeom prst="rect">
            <a:avLst/>
          </a:prstGeom>
          <a:noFill/>
        </p:spPr>
        <p:txBody>
          <a:bodyPr wrap="square">
            <a:spAutoFit/>
          </a:bodyPr>
          <a:lstStyle/>
          <a:p>
            <a:r>
              <a:rPr lang="en-NZ" sz="5400" dirty="0"/>
              <a:t>STEEPLE ANALYSIS </a:t>
            </a:r>
          </a:p>
          <a:p>
            <a:endParaRPr lang="en-NZ" sz="5400" dirty="0"/>
          </a:p>
          <a:p>
            <a:r>
              <a:rPr lang="en-NZ" sz="5400" dirty="0"/>
              <a:t>Activities	</a:t>
            </a:r>
            <a:br>
              <a:rPr lang="en-NZ" sz="5400" dirty="0"/>
            </a:br>
            <a:endParaRPr lang="en-NZ" sz="5400" dirty="0"/>
          </a:p>
        </p:txBody>
      </p:sp>
      <p:sp>
        <p:nvSpPr>
          <p:cNvPr id="4" name="Google Shape;123;p6">
            <a:extLst>
              <a:ext uri="{FF2B5EF4-FFF2-40B4-BE49-F238E27FC236}">
                <a16:creationId xmlns:a16="http://schemas.microsoft.com/office/drawing/2014/main" id="{700ABE64-10FB-7199-2B79-82D72E66AC42}"/>
              </a:ext>
            </a:extLst>
          </p:cNvPr>
          <p:cNvSpPr/>
          <p:nvPr/>
        </p:nvSpPr>
        <p:spPr>
          <a:xfrm>
            <a:off x="0" y="5258791"/>
            <a:ext cx="12192000" cy="1599209"/>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 name="Google Shape;124;p6" descr="A picture containing text, clipart&#10;&#10;Description automatically generated">
            <a:extLst>
              <a:ext uri="{FF2B5EF4-FFF2-40B4-BE49-F238E27FC236}">
                <a16:creationId xmlns:a16="http://schemas.microsoft.com/office/drawing/2014/main" id="{E8515369-8613-A393-9609-69FEC67FB350}"/>
              </a:ext>
            </a:extLst>
          </p:cNvPr>
          <p:cNvPicPr preferRelativeResize="0"/>
          <p:nvPr/>
        </p:nvPicPr>
        <p:blipFill rotWithShape="1">
          <a:blip r:embed="rId4">
            <a:alphaModFix/>
          </a:blip>
          <a:srcRect/>
          <a:stretch/>
        </p:blipFill>
        <p:spPr>
          <a:xfrm>
            <a:off x="9292498" y="5656398"/>
            <a:ext cx="2374482" cy="893056"/>
          </a:xfrm>
          <a:prstGeom prst="rect">
            <a:avLst/>
          </a:prstGeom>
          <a:noFill/>
          <a:ln>
            <a:noFill/>
          </a:ln>
        </p:spPr>
      </p:pic>
      <p:sp>
        <p:nvSpPr>
          <p:cNvPr id="7" name="TextBox 6">
            <a:extLst>
              <a:ext uri="{FF2B5EF4-FFF2-40B4-BE49-F238E27FC236}">
                <a16:creationId xmlns:a16="http://schemas.microsoft.com/office/drawing/2014/main" id="{A6E4EFDB-A2B3-01C1-31CA-1EF4DCC9816B}"/>
              </a:ext>
            </a:extLst>
          </p:cNvPr>
          <p:cNvSpPr txBox="1"/>
          <p:nvPr/>
        </p:nvSpPr>
        <p:spPr>
          <a:xfrm>
            <a:off x="181049" y="2191698"/>
            <a:ext cx="11616918" cy="2308324"/>
          </a:xfrm>
          <a:prstGeom prst="rect">
            <a:avLst/>
          </a:prstGeom>
          <a:noFill/>
        </p:spPr>
        <p:txBody>
          <a:bodyPr wrap="square">
            <a:spAutoFit/>
          </a:bodyPr>
          <a:lstStyle/>
          <a:p>
            <a:endParaRPr lang="en-NZ" sz="2400" dirty="0"/>
          </a:p>
          <a:p>
            <a:endParaRPr lang="en-NZ" sz="2400" dirty="0"/>
          </a:p>
          <a:p>
            <a:endParaRPr lang="en-NZ" sz="2400" dirty="0"/>
          </a:p>
          <a:p>
            <a:pPr marL="342900" indent="-342900">
              <a:buFont typeface="Arial" panose="020B0604020202020204" pitchFamily="34" charset="0"/>
              <a:buChar char="•"/>
            </a:pPr>
            <a:r>
              <a:rPr lang="en-NZ" sz="2400" dirty="0"/>
              <a:t>Use one of the power points below to complete the activities</a:t>
            </a:r>
          </a:p>
          <a:p>
            <a:pPr marL="342900" indent="-342900">
              <a:buFont typeface="Arial" panose="020B0604020202020204" pitchFamily="34" charset="0"/>
              <a:buChar char="•"/>
            </a:pPr>
            <a:r>
              <a:rPr lang="en-NZ" sz="2400" dirty="0"/>
              <a:t>Conscious Valley STEEPLE L2</a:t>
            </a:r>
          </a:p>
          <a:p>
            <a:pPr marL="342900" indent="-342900">
              <a:buFont typeface="Arial" panose="020B0604020202020204" pitchFamily="34" charset="0"/>
              <a:buChar char="•"/>
            </a:pPr>
            <a:r>
              <a:rPr lang="fr-FR" sz="2400" dirty="0" err="1"/>
              <a:t>Rockit</a:t>
            </a:r>
            <a:r>
              <a:rPr lang="fr-FR" sz="2400" dirty="0"/>
              <a:t> </a:t>
            </a:r>
            <a:r>
              <a:rPr lang="fr-FR" sz="2400" dirty="0" err="1"/>
              <a:t>Apples</a:t>
            </a:r>
            <a:r>
              <a:rPr lang="fr-FR" sz="2400" dirty="0"/>
              <a:t> STEEPLE plus BS L2</a:t>
            </a:r>
            <a:endParaRPr lang="en-NZ" sz="2400" dirty="0"/>
          </a:p>
        </p:txBody>
      </p:sp>
    </p:spTree>
    <p:extLst>
      <p:ext uri="{BB962C8B-B14F-4D97-AF65-F5344CB8AC3E}">
        <p14:creationId xmlns:p14="http://schemas.microsoft.com/office/powerpoint/2010/main" val="38340764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748A9F70-E37F-DEB5-5C5F-5CC304F41959}"/>
            </a:ext>
          </a:extLst>
        </p:cNvPr>
        <p:cNvGrpSpPr/>
        <p:nvPr/>
      </p:nvGrpSpPr>
      <p:grpSpPr>
        <a:xfrm>
          <a:off x="0" y="0"/>
          <a:ext cx="0" cy="0"/>
          <a:chOff x="0" y="0"/>
          <a:chExt cx="0" cy="0"/>
        </a:xfrm>
      </p:grpSpPr>
      <p:sp>
        <p:nvSpPr>
          <p:cNvPr id="142" name="Google Shape;142;p9">
            <a:extLst>
              <a:ext uri="{FF2B5EF4-FFF2-40B4-BE49-F238E27FC236}">
                <a16:creationId xmlns:a16="http://schemas.microsoft.com/office/drawing/2014/main" id="{40CECB74-761A-7888-54C7-C836DEAE43BD}"/>
              </a:ext>
            </a:extLst>
          </p:cNvPr>
          <p:cNvSpPr/>
          <p:nvPr/>
        </p:nvSpPr>
        <p:spPr>
          <a:xfrm>
            <a:off x="0" y="-130627"/>
            <a:ext cx="12192000" cy="5389418"/>
          </a:xfrm>
          <a:prstGeom prst="rect">
            <a:avLst/>
          </a:prstGeom>
          <a:solidFill>
            <a:srgbClr val="ABD2D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44" name="Google Shape;144;p9" descr="A black and grey background with circles with Solomon R. Guggenheim Museum in the background&#10;&#10;Description automatically generated">
            <a:extLst>
              <a:ext uri="{FF2B5EF4-FFF2-40B4-BE49-F238E27FC236}">
                <a16:creationId xmlns:a16="http://schemas.microsoft.com/office/drawing/2014/main" id="{81543F06-5152-33C2-EF0E-C90F3991CF3A}"/>
              </a:ext>
            </a:extLst>
          </p:cNvPr>
          <p:cNvPicPr preferRelativeResize="0"/>
          <p:nvPr/>
        </p:nvPicPr>
        <p:blipFill rotWithShape="1">
          <a:blip r:embed="rId3">
            <a:alphaModFix amt="47000"/>
          </a:blip>
          <a:srcRect/>
          <a:stretch/>
        </p:blipFill>
        <p:spPr>
          <a:xfrm>
            <a:off x="3143530" y="797048"/>
            <a:ext cx="5513843" cy="4044704"/>
          </a:xfrm>
          <a:prstGeom prst="rect">
            <a:avLst/>
          </a:prstGeom>
          <a:noFill/>
          <a:ln>
            <a:noFill/>
          </a:ln>
        </p:spPr>
      </p:pic>
      <p:sp>
        <p:nvSpPr>
          <p:cNvPr id="3" name="TextBox 2">
            <a:extLst>
              <a:ext uri="{FF2B5EF4-FFF2-40B4-BE49-F238E27FC236}">
                <a16:creationId xmlns:a16="http://schemas.microsoft.com/office/drawing/2014/main" id="{F5F1F158-8795-9D1E-BBDC-5590F7E80BDB}"/>
              </a:ext>
            </a:extLst>
          </p:cNvPr>
          <p:cNvSpPr txBox="1"/>
          <p:nvPr/>
        </p:nvSpPr>
        <p:spPr>
          <a:xfrm>
            <a:off x="411451" y="136518"/>
            <a:ext cx="8344245" cy="2585323"/>
          </a:xfrm>
          <a:prstGeom prst="rect">
            <a:avLst/>
          </a:prstGeom>
          <a:noFill/>
        </p:spPr>
        <p:txBody>
          <a:bodyPr wrap="square">
            <a:spAutoFit/>
          </a:bodyPr>
          <a:lstStyle/>
          <a:p>
            <a:r>
              <a:rPr lang="en-NZ" sz="5400" dirty="0"/>
              <a:t>Environmental influences 	</a:t>
            </a:r>
            <a:br>
              <a:rPr lang="en-NZ" sz="5400" dirty="0"/>
            </a:br>
            <a:endParaRPr lang="en-NZ" sz="5400" dirty="0"/>
          </a:p>
        </p:txBody>
      </p:sp>
      <p:sp>
        <p:nvSpPr>
          <p:cNvPr id="4" name="Google Shape;123;p6">
            <a:extLst>
              <a:ext uri="{FF2B5EF4-FFF2-40B4-BE49-F238E27FC236}">
                <a16:creationId xmlns:a16="http://schemas.microsoft.com/office/drawing/2014/main" id="{9E094B62-69F0-6D55-582D-254D46130480}"/>
              </a:ext>
            </a:extLst>
          </p:cNvPr>
          <p:cNvSpPr/>
          <p:nvPr/>
        </p:nvSpPr>
        <p:spPr>
          <a:xfrm>
            <a:off x="0" y="5258791"/>
            <a:ext cx="12192000" cy="1599209"/>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 name="Google Shape;124;p6" descr="A picture containing text, clipart&#10;&#10;Description automatically generated">
            <a:extLst>
              <a:ext uri="{FF2B5EF4-FFF2-40B4-BE49-F238E27FC236}">
                <a16:creationId xmlns:a16="http://schemas.microsoft.com/office/drawing/2014/main" id="{100757A6-19D1-523F-3282-79CA64C0F7F7}"/>
              </a:ext>
            </a:extLst>
          </p:cNvPr>
          <p:cNvPicPr preferRelativeResize="0"/>
          <p:nvPr/>
        </p:nvPicPr>
        <p:blipFill rotWithShape="1">
          <a:blip r:embed="rId4">
            <a:alphaModFix/>
          </a:blip>
          <a:srcRect/>
          <a:stretch/>
        </p:blipFill>
        <p:spPr>
          <a:xfrm>
            <a:off x="9292498" y="5656398"/>
            <a:ext cx="2374482" cy="893056"/>
          </a:xfrm>
          <a:prstGeom prst="rect">
            <a:avLst/>
          </a:prstGeom>
          <a:noFill/>
          <a:ln>
            <a:noFill/>
          </a:ln>
        </p:spPr>
      </p:pic>
      <p:sp>
        <p:nvSpPr>
          <p:cNvPr id="7" name="TextBox 6">
            <a:extLst>
              <a:ext uri="{FF2B5EF4-FFF2-40B4-BE49-F238E27FC236}">
                <a16:creationId xmlns:a16="http://schemas.microsoft.com/office/drawing/2014/main" id="{BE21EA17-20F4-1852-E0F5-8A39F4E3C751}"/>
              </a:ext>
            </a:extLst>
          </p:cNvPr>
          <p:cNvSpPr txBox="1"/>
          <p:nvPr/>
        </p:nvSpPr>
        <p:spPr>
          <a:xfrm>
            <a:off x="411451" y="1165363"/>
            <a:ext cx="11616918" cy="4093428"/>
          </a:xfrm>
          <a:prstGeom prst="rect">
            <a:avLst/>
          </a:prstGeom>
          <a:noFill/>
        </p:spPr>
        <p:txBody>
          <a:bodyPr wrap="square">
            <a:spAutoFit/>
          </a:bodyPr>
          <a:lstStyle/>
          <a:p>
            <a:pPr marL="285750" indent="-285750">
              <a:buFont typeface="Arial" panose="020B0604020202020204" pitchFamily="34" charset="0"/>
              <a:buChar char="•"/>
            </a:pPr>
            <a:r>
              <a:rPr lang="en-NZ" sz="2000" dirty="0"/>
              <a:t>Is about maintaining the integrity of life support systems. </a:t>
            </a:r>
          </a:p>
          <a:p>
            <a:pPr marL="285750" indent="-285750">
              <a:buFont typeface="Arial" panose="020B0604020202020204" pitchFamily="34" charset="0"/>
              <a:buChar char="•"/>
            </a:pPr>
            <a:r>
              <a:rPr lang="en-NZ" sz="2000" dirty="0"/>
              <a:t>It incorporated the important notions of biodiversity and ecosystem services. </a:t>
            </a:r>
          </a:p>
          <a:p>
            <a:pPr marL="285750" indent="-285750">
              <a:buFont typeface="Arial" panose="020B0604020202020204" pitchFamily="34" charset="0"/>
              <a:buChar char="•"/>
            </a:pPr>
            <a:r>
              <a:rPr lang="en-NZ" sz="2000" dirty="0"/>
              <a:t>Examples include;</a:t>
            </a:r>
          </a:p>
          <a:p>
            <a:pPr marL="742950" lvl="1" indent="-285750">
              <a:buFont typeface="Arial" panose="020B0604020202020204" pitchFamily="34" charset="0"/>
              <a:buChar char="•"/>
            </a:pPr>
            <a:r>
              <a:rPr lang="en-NZ" sz="2000" dirty="0"/>
              <a:t>Climate change</a:t>
            </a:r>
          </a:p>
          <a:p>
            <a:pPr marL="742950" lvl="1" indent="-285750">
              <a:buFont typeface="Arial" panose="020B0604020202020204" pitchFamily="34" charset="0"/>
              <a:buChar char="•"/>
            </a:pPr>
            <a:r>
              <a:rPr lang="en-NZ" sz="2000" dirty="0"/>
              <a:t>Product contamination e.g. pesticide residue</a:t>
            </a:r>
          </a:p>
          <a:p>
            <a:pPr marL="742950" lvl="1" indent="-285750">
              <a:buFont typeface="Arial" panose="020B0604020202020204" pitchFamily="34" charset="0"/>
              <a:buChar char="•"/>
            </a:pPr>
            <a:r>
              <a:rPr lang="en-NZ" sz="2000" dirty="0"/>
              <a:t>Biosecurity</a:t>
            </a:r>
          </a:p>
          <a:p>
            <a:pPr marL="742950" lvl="1" indent="-285750">
              <a:buFont typeface="Arial" panose="020B0604020202020204" pitchFamily="34" charset="0"/>
              <a:buChar char="•"/>
            </a:pPr>
            <a:r>
              <a:rPr lang="en-NZ" sz="2000" dirty="0"/>
              <a:t>Biodiversity – loss of</a:t>
            </a:r>
          </a:p>
          <a:p>
            <a:pPr marL="742950" lvl="1" indent="-285750">
              <a:buFont typeface="Arial" panose="020B0604020202020204" pitchFamily="34" charset="0"/>
              <a:buChar char="•"/>
            </a:pPr>
            <a:r>
              <a:rPr lang="en-NZ" sz="2000" dirty="0"/>
              <a:t>GAP (Global Agricultural Practices)</a:t>
            </a:r>
          </a:p>
          <a:p>
            <a:pPr marL="742950" lvl="1" indent="-285750">
              <a:buFont typeface="Arial" panose="020B0604020202020204" pitchFamily="34" charset="0"/>
              <a:buChar char="•"/>
            </a:pPr>
            <a:r>
              <a:rPr lang="en-NZ" sz="2000" dirty="0"/>
              <a:t>Over-exploitation of natural resources</a:t>
            </a:r>
          </a:p>
          <a:p>
            <a:pPr marL="742950" lvl="1" indent="-285750">
              <a:buFont typeface="Arial" panose="020B0604020202020204" pitchFamily="34" charset="0"/>
              <a:buChar char="•"/>
            </a:pPr>
            <a:r>
              <a:rPr lang="en-NZ" sz="2000" dirty="0"/>
              <a:t>Carbon emissions</a:t>
            </a:r>
          </a:p>
          <a:p>
            <a:pPr marL="742950" lvl="1" indent="-285750">
              <a:buFont typeface="Arial" panose="020B0604020202020204" pitchFamily="34" charset="0"/>
              <a:buChar char="•"/>
            </a:pPr>
            <a:r>
              <a:rPr lang="en-NZ" sz="2000" dirty="0"/>
              <a:t>Pollution levels</a:t>
            </a:r>
          </a:p>
          <a:p>
            <a:pPr marL="285750" indent="-285750">
              <a:buFont typeface="Arial" panose="020B0604020202020204" pitchFamily="34" charset="0"/>
              <a:buChar char="•"/>
            </a:pPr>
            <a:r>
              <a:rPr lang="en-NZ" sz="2000" dirty="0"/>
              <a:t>Using Kami annotate key environmental influence points “Less emissions from hill country farms”.</a:t>
            </a:r>
          </a:p>
          <a:p>
            <a:pPr marL="285750" indent="-285750">
              <a:buFont typeface="Arial" panose="020B0604020202020204" pitchFamily="34" charset="0"/>
              <a:buChar char="•"/>
            </a:pPr>
            <a:r>
              <a:rPr lang="en-NZ" sz="2000" dirty="0"/>
              <a:t>Or work through the worksheet “Bumper harvest brings relief for Kaipara kumara growers L2”</a:t>
            </a:r>
            <a:endParaRPr lang="en-NZ" sz="2000" dirty="0">
              <a:highlight>
                <a:srgbClr val="00FFFF"/>
              </a:highlight>
            </a:endParaRPr>
          </a:p>
        </p:txBody>
      </p:sp>
      <p:pic>
        <p:nvPicPr>
          <p:cNvPr id="2" name="Picture 1">
            <a:extLst>
              <a:ext uri="{FF2B5EF4-FFF2-40B4-BE49-F238E27FC236}">
                <a16:creationId xmlns:a16="http://schemas.microsoft.com/office/drawing/2014/main" id="{148E0D00-9A3E-0252-448D-309F08AE95F2}"/>
              </a:ext>
            </a:extLst>
          </p:cNvPr>
          <p:cNvPicPr>
            <a:picLocks noChangeAspect="1"/>
          </p:cNvPicPr>
          <p:nvPr/>
        </p:nvPicPr>
        <p:blipFill>
          <a:blip r:embed="rId5"/>
          <a:stretch>
            <a:fillRect/>
          </a:stretch>
        </p:blipFill>
        <p:spPr>
          <a:xfrm>
            <a:off x="8451061" y="2770645"/>
            <a:ext cx="3215919" cy="922100"/>
          </a:xfrm>
          <a:prstGeom prst="rect">
            <a:avLst/>
          </a:prstGeom>
        </p:spPr>
      </p:pic>
    </p:spTree>
    <p:extLst>
      <p:ext uri="{BB962C8B-B14F-4D97-AF65-F5344CB8AC3E}">
        <p14:creationId xmlns:p14="http://schemas.microsoft.com/office/powerpoint/2010/main" val="6825782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795FCD40-41F7-CFF1-6D61-638BA4B7E010}"/>
            </a:ext>
          </a:extLst>
        </p:cNvPr>
        <p:cNvGrpSpPr/>
        <p:nvPr/>
      </p:nvGrpSpPr>
      <p:grpSpPr>
        <a:xfrm>
          <a:off x="0" y="0"/>
          <a:ext cx="0" cy="0"/>
          <a:chOff x="0" y="0"/>
          <a:chExt cx="0" cy="0"/>
        </a:xfrm>
      </p:grpSpPr>
      <p:sp>
        <p:nvSpPr>
          <p:cNvPr id="142" name="Google Shape;142;p9">
            <a:extLst>
              <a:ext uri="{FF2B5EF4-FFF2-40B4-BE49-F238E27FC236}">
                <a16:creationId xmlns:a16="http://schemas.microsoft.com/office/drawing/2014/main" id="{52837CE2-8623-11CA-028A-6AFB670393D5}"/>
              </a:ext>
            </a:extLst>
          </p:cNvPr>
          <p:cNvSpPr/>
          <p:nvPr/>
        </p:nvSpPr>
        <p:spPr>
          <a:xfrm>
            <a:off x="0" y="-130627"/>
            <a:ext cx="12192000" cy="5389418"/>
          </a:xfrm>
          <a:prstGeom prst="rect">
            <a:avLst/>
          </a:prstGeom>
          <a:solidFill>
            <a:srgbClr val="ABD2D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44" name="Google Shape;144;p9" descr="A black and grey background with circles with Solomon R. Guggenheim Museum in the background&#10;&#10;Description automatically generated">
            <a:extLst>
              <a:ext uri="{FF2B5EF4-FFF2-40B4-BE49-F238E27FC236}">
                <a16:creationId xmlns:a16="http://schemas.microsoft.com/office/drawing/2014/main" id="{12069CC3-1B80-E065-B464-5DFF76739D73}"/>
              </a:ext>
            </a:extLst>
          </p:cNvPr>
          <p:cNvPicPr preferRelativeResize="0"/>
          <p:nvPr/>
        </p:nvPicPr>
        <p:blipFill rotWithShape="1">
          <a:blip r:embed="rId3">
            <a:alphaModFix amt="47000"/>
          </a:blip>
          <a:srcRect/>
          <a:stretch/>
        </p:blipFill>
        <p:spPr>
          <a:xfrm>
            <a:off x="3143530" y="797048"/>
            <a:ext cx="5513843" cy="4044704"/>
          </a:xfrm>
          <a:prstGeom prst="rect">
            <a:avLst/>
          </a:prstGeom>
          <a:noFill/>
          <a:ln>
            <a:noFill/>
          </a:ln>
        </p:spPr>
      </p:pic>
      <p:sp>
        <p:nvSpPr>
          <p:cNvPr id="3" name="TextBox 2">
            <a:extLst>
              <a:ext uri="{FF2B5EF4-FFF2-40B4-BE49-F238E27FC236}">
                <a16:creationId xmlns:a16="http://schemas.microsoft.com/office/drawing/2014/main" id="{C30858A6-6D37-B348-6E13-2815A8908216}"/>
              </a:ext>
            </a:extLst>
          </p:cNvPr>
          <p:cNvSpPr txBox="1"/>
          <p:nvPr/>
        </p:nvSpPr>
        <p:spPr>
          <a:xfrm>
            <a:off x="411451" y="136518"/>
            <a:ext cx="8344245" cy="2585323"/>
          </a:xfrm>
          <a:prstGeom prst="rect">
            <a:avLst/>
          </a:prstGeom>
          <a:noFill/>
        </p:spPr>
        <p:txBody>
          <a:bodyPr wrap="square">
            <a:spAutoFit/>
          </a:bodyPr>
          <a:lstStyle/>
          <a:p>
            <a:r>
              <a:rPr lang="en-NZ" sz="5400" dirty="0"/>
              <a:t>Technological influences	</a:t>
            </a:r>
            <a:br>
              <a:rPr lang="en-NZ" sz="5400" dirty="0"/>
            </a:br>
            <a:endParaRPr lang="en-NZ" sz="5400" dirty="0"/>
          </a:p>
        </p:txBody>
      </p:sp>
      <p:sp>
        <p:nvSpPr>
          <p:cNvPr id="4" name="Google Shape;123;p6">
            <a:extLst>
              <a:ext uri="{FF2B5EF4-FFF2-40B4-BE49-F238E27FC236}">
                <a16:creationId xmlns:a16="http://schemas.microsoft.com/office/drawing/2014/main" id="{CEF40E5E-E589-1DDA-104C-2929692AD847}"/>
              </a:ext>
            </a:extLst>
          </p:cNvPr>
          <p:cNvSpPr/>
          <p:nvPr/>
        </p:nvSpPr>
        <p:spPr>
          <a:xfrm>
            <a:off x="0" y="5258791"/>
            <a:ext cx="12192000" cy="1599209"/>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 name="Google Shape;124;p6" descr="A picture containing text, clipart&#10;&#10;Description automatically generated">
            <a:extLst>
              <a:ext uri="{FF2B5EF4-FFF2-40B4-BE49-F238E27FC236}">
                <a16:creationId xmlns:a16="http://schemas.microsoft.com/office/drawing/2014/main" id="{15DB76F3-10A5-B94E-477F-F7577877A9A6}"/>
              </a:ext>
            </a:extLst>
          </p:cNvPr>
          <p:cNvPicPr preferRelativeResize="0"/>
          <p:nvPr/>
        </p:nvPicPr>
        <p:blipFill rotWithShape="1">
          <a:blip r:embed="rId4">
            <a:alphaModFix/>
          </a:blip>
          <a:srcRect/>
          <a:stretch/>
        </p:blipFill>
        <p:spPr>
          <a:xfrm>
            <a:off x="9292498" y="5656398"/>
            <a:ext cx="2374482" cy="893056"/>
          </a:xfrm>
          <a:prstGeom prst="rect">
            <a:avLst/>
          </a:prstGeom>
          <a:noFill/>
          <a:ln>
            <a:noFill/>
          </a:ln>
        </p:spPr>
      </p:pic>
      <p:sp>
        <p:nvSpPr>
          <p:cNvPr id="7" name="TextBox 6">
            <a:extLst>
              <a:ext uri="{FF2B5EF4-FFF2-40B4-BE49-F238E27FC236}">
                <a16:creationId xmlns:a16="http://schemas.microsoft.com/office/drawing/2014/main" id="{0777A2A2-0CFA-FD27-2805-A4F440918D5E}"/>
              </a:ext>
            </a:extLst>
          </p:cNvPr>
          <p:cNvSpPr txBox="1"/>
          <p:nvPr/>
        </p:nvSpPr>
        <p:spPr>
          <a:xfrm>
            <a:off x="411451" y="1306902"/>
            <a:ext cx="11616918" cy="4093428"/>
          </a:xfrm>
          <a:prstGeom prst="rect">
            <a:avLst/>
          </a:prstGeom>
          <a:noFill/>
        </p:spPr>
        <p:txBody>
          <a:bodyPr wrap="square">
            <a:spAutoFit/>
          </a:bodyPr>
          <a:lstStyle/>
          <a:p>
            <a:pPr marL="285750" lvl="0" indent="-285750">
              <a:buFont typeface="Arial" panose="020B0604020202020204" pitchFamily="34" charset="0"/>
              <a:buChar char="•"/>
            </a:pPr>
            <a:r>
              <a:rPr lang="en-NZ" sz="2000" dirty="0"/>
              <a:t>An impact on how a business operates that are related to the equipment used or a product made within the business’s environment. </a:t>
            </a:r>
          </a:p>
          <a:p>
            <a:pPr marL="285750" lvl="0" indent="-285750">
              <a:buFont typeface="Arial" panose="020B0604020202020204" pitchFamily="34" charset="0"/>
              <a:buChar char="•"/>
            </a:pPr>
            <a:r>
              <a:rPr lang="en-NZ" sz="2000" dirty="0"/>
              <a:t>Due to increased reliance on equipment, technological factors currently exert a considerably more important effect on the success of a business than they did.</a:t>
            </a:r>
          </a:p>
          <a:p>
            <a:pPr marL="285750" indent="-285750">
              <a:buFont typeface="Arial" panose="020B0604020202020204" pitchFamily="34" charset="0"/>
              <a:buChar char="•"/>
            </a:pPr>
            <a:r>
              <a:rPr lang="en-NZ" sz="2000" dirty="0"/>
              <a:t>Examples include;</a:t>
            </a:r>
          </a:p>
          <a:p>
            <a:pPr marL="742950" lvl="1" indent="-285750">
              <a:buFont typeface="Arial" panose="020B0604020202020204" pitchFamily="34" charset="0"/>
              <a:buChar char="•"/>
            </a:pPr>
            <a:r>
              <a:rPr lang="en-NZ" sz="2000" dirty="0"/>
              <a:t>Precision Agriculture.</a:t>
            </a:r>
          </a:p>
          <a:p>
            <a:pPr marL="742950" lvl="1" indent="-285750">
              <a:buFont typeface="Arial" panose="020B0604020202020204" pitchFamily="34" charset="0"/>
              <a:buChar char="•"/>
            </a:pPr>
            <a:r>
              <a:rPr lang="en-NZ" sz="2000" dirty="0"/>
              <a:t>Sensors (data).</a:t>
            </a:r>
          </a:p>
          <a:p>
            <a:pPr marL="742950" lvl="1" indent="-285750">
              <a:buFont typeface="Arial" panose="020B0604020202020204" pitchFamily="34" charset="0"/>
              <a:buChar char="•"/>
            </a:pPr>
            <a:r>
              <a:rPr lang="en-NZ" sz="2000" dirty="0"/>
              <a:t>More efficient production. </a:t>
            </a:r>
          </a:p>
          <a:p>
            <a:pPr marL="742950" lvl="1" indent="-285750">
              <a:buFont typeface="Arial" panose="020B0604020202020204" pitchFamily="34" charset="0"/>
              <a:buChar char="•"/>
            </a:pPr>
            <a:r>
              <a:rPr lang="en-NZ" sz="2000" dirty="0"/>
              <a:t>Robotic technology.</a:t>
            </a:r>
          </a:p>
          <a:p>
            <a:pPr marL="742950" lvl="1" indent="-285750">
              <a:buFont typeface="Arial" panose="020B0604020202020204" pitchFamily="34" charset="0"/>
              <a:buChar char="•"/>
            </a:pPr>
            <a:r>
              <a:rPr lang="en-NZ" sz="2000" dirty="0"/>
              <a:t>Drones.</a:t>
            </a:r>
          </a:p>
          <a:p>
            <a:pPr marL="742950" lvl="1" indent="-285750">
              <a:buFont typeface="Arial" panose="020B0604020202020204" pitchFamily="34" charset="0"/>
              <a:buChar char="•"/>
            </a:pPr>
            <a:r>
              <a:rPr lang="en-NZ" sz="2000" dirty="0"/>
              <a:t>Technology disruptions.</a:t>
            </a:r>
          </a:p>
          <a:p>
            <a:pPr marL="742950" lvl="1" indent="-285750">
              <a:buFont typeface="Arial" panose="020B0604020202020204" pitchFamily="34" charset="0"/>
              <a:buChar char="•"/>
            </a:pPr>
            <a:r>
              <a:rPr lang="en-NZ" sz="2000" dirty="0"/>
              <a:t>Manipulation of information from agri-tech-automation and smart data devices.</a:t>
            </a:r>
          </a:p>
          <a:p>
            <a:endParaRPr lang="en-NZ" sz="2000" dirty="0">
              <a:highlight>
                <a:srgbClr val="FFFF00"/>
              </a:highlight>
            </a:endParaRPr>
          </a:p>
        </p:txBody>
      </p:sp>
      <p:pic>
        <p:nvPicPr>
          <p:cNvPr id="2" name="Picture 1">
            <a:extLst>
              <a:ext uri="{FF2B5EF4-FFF2-40B4-BE49-F238E27FC236}">
                <a16:creationId xmlns:a16="http://schemas.microsoft.com/office/drawing/2014/main" id="{D1302FD7-6CF5-0CDA-07E7-60F4BD4818D8}"/>
              </a:ext>
            </a:extLst>
          </p:cNvPr>
          <p:cNvPicPr>
            <a:picLocks noChangeAspect="1"/>
          </p:cNvPicPr>
          <p:nvPr/>
        </p:nvPicPr>
        <p:blipFill>
          <a:blip r:embed="rId5"/>
          <a:stretch>
            <a:fillRect/>
          </a:stretch>
        </p:blipFill>
        <p:spPr>
          <a:xfrm>
            <a:off x="8641578" y="2932022"/>
            <a:ext cx="3025402" cy="960203"/>
          </a:xfrm>
          <a:prstGeom prst="rect">
            <a:avLst/>
          </a:prstGeom>
        </p:spPr>
      </p:pic>
    </p:spTree>
    <p:extLst>
      <p:ext uri="{BB962C8B-B14F-4D97-AF65-F5344CB8AC3E}">
        <p14:creationId xmlns:p14="http://schemas.microsoft.com/office/powerpoint/2010/main" val="35119662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021E2EB2-B16A-39F7-A339-9B05BF1AB726}"/>
            </a:ext>
          </a:extLst>
        </p:cNvPr>
        <p:cNvGrpSpPr/>
        <p:nvPr/>
      </p:nvGrpSpPr>
      <p:grpSpPr>
        <a:xfrm>
          <a:off x="0" y="0"/>
          <a:ext cx="0" cy="0"/>
          <a:chOff x="0" y="0"/>
          <a:chExt cx="0" cy="0"/>
        </a:xfrm>
      </p:grpSpPr>
      <p:sp>
        <p:nvSpPr>
          <p:cNvPr id="142" name="Google Shape;142;p9">
            <a:extLst>
              <a:ext uri="{FF2B5EF4-FFF2-40B4-BE49-F238E27FC236}">
                <a16:creationId xmlns:a16="http://schemas.microsoft.com/office/drawing/2014/main" id="{47481383-45BB-3C16-65E9-7F8E41684390}"/>
              </a:ext>
            </a:extLst>
          </p:cNvPr>
          <p:cNvSpPr/>
          <p:nvPr/>
        </p:nvSpPr>
        <p:spPr>
          <a:xfrm>
            <a:off x="0" y="-130627"/>
            <a:ext cx="12192000" cy="5389418"/>
          </a:xfrm>
          <a:prstGeom prst="rect">
            <a:avLst/>
          </a:prstGeom>
          <a:solidFill>
            <a:srgbClr val="ABD2D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44" name="Google Shape;144;p9" descr="A black and grey background with circles with Solomon R. Guggenheim Museum in the background&#10;&#10;Description automatically generated">
            <a:extLst>
              <a:ext uri="{FF2B5EF4-FFF2-40B4-BE49-F238E27FC236}">
                <a16:creationId xmlns:a16="http://schemas.microsoft.com/office/drawing/2014/main" id="{D29CCD51-B295-67F7-4B2A-06B9E0002991}"/>
              </a:ext>
            </a:extLst>
          </p:cNvPr>
          <p:cNvPicPr preferRelativeResize="0"/>
          <p:nvPr/>
        </p:nvPicPr>
        <p:blipFill rotWithShape="1">
          <a:blip r:embed="rId3">
            <a:alphaModFix amt="47000"/>
          </a:blip>
          <a:srcRect/>
          <a:stretch/>
        </p:blipFill>
        <p:spPr>
          <a:xfrm>
            <a:off x="3143530" y="797048"/>
            <a:ext cx="5513843" cy="4044704"/>
          </a:xfrm>
          <a:prstGeom prst="rect">
            <a:avLst/>
          </a:prstGeom>
          <a:noFill/>
          <a:ln>
            <a:noFill/>
          </a:ln>
        </p:spPr>
      </p:pic>
      <p:sp>
        <p:nvSpPr>
          <p:cNvPr id="3" name="TextBox 2">
            <a:extLst>
              <a:ext uri="{FF2B5EF4-FFF2-40B4-BE49-F238E27FC236}">
                <a16:creationId xmlns:a16="http://schemas.microsoft.com/office/drawing/2014/main" id="{34528024-0FC7-C349-71DB-BEE9D14542FC}"/>
              </a:ext>
            </a:extLst>
          </p:cNvPr>
          <p:cNvSpPr txBox="1"/>
          <p:nvPr/>
        </p:nvSpPr>
        <p:spPr>
          <a:xfrm>
            <a:off x="411451" y="136518"/>
            <a:ext cx="8344245" cy="2585323"/>
          </a:xfrm>
          <a:prstGeom prst="rect">
            <a:avLst/>
          </a:prstGeom>
          <a:noFill/>
        </p:spPr>
        <p:txBody>
          <a:bodyPr wrap="square">
            <a:spAutoFit/>
          </a:bodyPr>
          <a:lstStyle/>
          <a:p>
            <a:r>
              <a:rPr lang="en-NZ" sz="5400" dirty="0"/>
              <a:t>Technological influences	</a:t>
            </a:r>
            <a:br>
              <a:rPr lang="en-NZ" sz="5400" dirty="0"/>
            </a:br>
            <a:endParaRPr lang="en-NZ" sz="5400" dirty="0"/>
          </a:p>
        </p:txBody>
      </p:sp>
      <p:sp>
        <p:nvSpPr>
          <p:cNvPr id="4" name="Google Shape;123;p6">
            <a:extLst>
              <a:ext uri="{FF2B5EF4-FFF2-40B4-BE49-F238E27FC236}">
                <a16:creationId xmlns:a16="http://schemas.microsoft.com/office/drawing/2014/main" id="{F884A1EB-CBDF-9127-955B-99CFEC3C2F15}"/>
              </a:ext>
            </a:extLst>
          </p:cNvPr>
          <p:cNvSpPr/>
          <p:nvPr/>
        </p:nvSpPr>
        <p:spPr>
          <a:xfrm>
            <a:off x="0" y="5258791"/>
            <a:ext cx="12192000" cy="1599209"/>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 name="Google Shape;124;p6" descr="A picture containing text, clipart&#10;&#10;Description automatically generated">
            <a:extLst>
              <a:ext uri="{FF2B5EF4-FFF2-40B4-BE49-F238E27FC236}">
                <a16:creationId xmlns:a16="http://schemas.microsoft.com/office/drawing/2014/main" id="{7E7AB8E9-6317-ADC4-085A-4D0B7023E1E9}"/>
              </a:ext>
            </a:extLst>
          </p:cNvPr>
          <p:cNvPicPr preferRelativeResize="0"/>
          <p:nvPr/>
        </p:nvPicPr>
        <p:blipFill rotWithShape="1">
          <a:blip r:embed="rId4">
            <a:alphaModFix/>
          </a:blip>
          <a:srcRect/>
          <a:stretch/>
        </p:blipFill>
        <p:spPr>
          <a:xfrm>
            <a:off x="9292498" y="5656398"/>
            <a:ext cx="2374482" cy="893056"/>
          </a:xfrm>
          <a:prstGeom prst="rect">
            <a:avLst/>
          </a:prstGeom>
          <a:noFill/>
          <a:ln>
            <a:noFill/>
          </a:ln>
        </p:spPr>
      </p:pic>
      <p:sp>
        <p:nvSpPr>
          <p:cNvPr id="7" name="TextBox 6">
            <a:extLst>
              <a:ext uri="{FF2B5EF4-FFF2-40B4-BE49-F238E27FC236}">
                <a16:creationId xmlns:a16="http://schemas.microsoft.com/office/drawing/2014/main" id="{7F081B22-DE24-6500-B68E-6A4AEF5C6227}"/>
              </a:ext>
            </a:extLst>
          </p:cNvPr>
          <p:cNvSpPr txBox="1"/>
          <p:nvPr/>
        </p:nvSpPr>
        <p:spPr>
          <a:xfrm>
            <a:off x="411451" y="1906618"/>
            <a:ext cx="11616918" cy="2862322"/>
          </a:xfrm>
          <a:prstGeom prst="rect">
            <a:avLst/>
          </a:prstGeom>
          <a:noFill/>
        </p:spPr>
        <p:txBody>
          <a:bodyPr wrap="square">
            <a:spAutoFit/>
          </a:bodyPr>
          <a:lstStyle/>
          <a:p>
            <a:pPr marL="342900" indent="-342900">
              <a:buFont typeface="Arial" panose="020B0604020202020204" pitchFamily="34" charset="0"/>
              <a:buChar char="•"/>
            </a:pPr>
            <a:r>
              <a:rPr lang="en-NZ" sz="2000" dirty="0"/>
              <a:t>Using the PMI (Plus, Minus, and Interesting) technique, </a:t>
            </a:r>
          </a:p>
          <a:p>
            <a:pPr marL="342900" indent="-342900">
              <a:buFont typeface="Arial" panose="020B0604020202020204" pitchFamily="34" charset="0"/>
              <a:buChar char="•"/>
            </a:pPr>
            <a:endParaRPr lang="en-NZ" sz="2000" dirty="0"/>
          </a:p>
          <a:p>
            <a:pPr marL="800100" lvl="1" indent="-342900">
              <a:buFont typeface="Arial" panose="020B0604020202020204" pitchFamily="34" charset="0"/>
              <a:buChar char="•"/>
            </a:pPr>
            <a:r>
              <a:rPr lang="en-NZ" sz="2000" dirty="0"/>
              <a:t>Watch </a:t>
            </a:r>
          </a:p>
          <a:p>
            <a:pPr marL="1257300" lvl="2" indent="-342900">
              <a:buFont typeface="Arial" panose="020B0604020202020204" pitchFamily="34" charset="0"/>
              <a:buChar char="•"/>
            </a:pPr>
            <a:r>
              <a:rPr lang="en-NZ" sz="2000" dirty="0">
                <a:hlinkClick r:id="rId5"/>
              </a:rPr>
              <a:t>The importance of </a:t>
            </a:r>
            <a:r>
              <a:rPr lang="en-NZ" sz="2000" dirty="0" err="1">
                <a:hlinkClick r:id="rId5"/>
              </a:rPr>
              <a:t>agritech</a:t>
            </a:r>
            <a:r>
              <a:rPr lang="en-NZ" sz="2000" dirty="0">
                <a:hlinkClick r:id="rId5"/>
              </a:rPr>
              <a:t> and the NZ Story</a:t>
            </a:r>
            <a:endParaRPr lang="en-NZ" sz="2000" dirty="0">
              <a:hlinkClick r:id="rId6"/>
            </a:endParaRPr>
          </a:p>
          <a:p>
            <a:pPr lvl="3"/>
            <a:endParaRPr lang="en-NZ" sz="2000" u="sng" dirty="0">
              <a:hlinkClick r:id="rId6"/>
            </a:endParaRPr>
          </a:p>
          <a:p>
            <a:pPr marL="800100" lvl="1" indent="-342900">
              <a:buFont typeface="Arial" panose="020B0604020202020204" pitchFamily="34" charset="0"/>
              <a:buChar char="•"/>
            </a:pPr>
            <a:r>
              <a:rPr lang="en-NZ" sz="2000" dirty="0"/>
              <a:t>Write an PMI for the video</a:t>
            </a:r>
          </a:p>
          <a:p>
            <a:pPr marL="800100" lvl="1" indent="-342900">
              <a:buFont typeface="Arial" panose="020B0604020202020204" pitchFamily="34" charset="0"/>
              <a:buChar char="•"/>
            </a:pPr>
            <a:endParaRPr lang="en-NZ" sz="2000" dirty="0"/>
          </a:p>
          <a:p>
            <a:pPr marL="800100" lvl="1" indent="-342900">
              <a:buFont typeface="Arial" panose="020B0604020202020204" pitchFamily="34" charset="0"/>
              <a:buChar char="•"/>
            </a:pPr>
            <a:r>
              <a:rPr lang="en-NZ" sz="2000" dirty="0"/>
              <a:t>Have a class discussion on the impact of these technologies on primary production. </a:t>
            </a:r>
          </a:p>
          <a:p>
            <a:endParaRPr lang="en-NZ" sz="2000" dirty="0">
              <a:highlight>
                <a:srgbClr val="FFFF00"/>
              </a:highlight>
            </a:endParaRPr>
          </a:p>
        </p:txBody>
      </p:sp>
      <p:pic>
        <p:nvPicPr>
          <p:cNvPr id="2" name="Picture 1">
            <a:extLst>
              <a:ext uri="{FF2B5EF4-FFF2-40B4-BE49-F238E27FC236}">
                <a16:creationId xmlns:a16="http://schemas.microsoft.com/office/drawing/2014/main" id="{AED6165A-52BB-5E7B-C59E-44F5D74A7B99}"/>
              </a:ext>
            </a:extLst>
          </p:cNvPr>
          <p:cNvPicPr>
            <a:picLocks noChangeAspect="1"/>
          </p:cNvPicPr>
          <p:nvPr/>
        </p:nvPicPr>
        <p:blipFill>
          <a:blip r:embed="rId7"/>
          <a:stretch>
            <a:fillRect/>
          </a:stretch>
        </p:blipFill>
        <p:spPr>
          <a:xfrm>
            <a:off x="8657373" y="1859197"/>
            <a:ext cx="3025402" cy="960203"/>
          </a:xfrm>
          <a:prstGeom prst="rect">
            <a:avLst/>
          </a:prstGeom>
        </p:spPr>
      </p:pic>
    </p:spTree>
    <p:extLst>
      <p:ext uri="{BB962C8B-B14F-4D97-AF65-F5344CB8AC3E}">
        <p14:creationId xmlns:p14="http://schemas.microsoft.com/office/powerpoint/2010/main" val="5713664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9"/>
          <p:cNvSpPr/>
          <p:nvPr/>
        </p:nvSpPr>
        <p:spPr>
          <a:xfrm>
            <a:off x="0" y="-130627"/>
            <a:ext cx="12192000" cy="5389418"/>
          </a:xfrm>
          <a:prstGeom prst="rect">
            <a:avLst/>
          </a:prstGeom>
          <a:solidFill>
            <a:srgbClr val="ABD2D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44" name="Google Shape;144;p9" descr="A black and grey background with circles with Solomon R. Guggenheim Museum in the background&#10;&#10;Description automatically generated"/>
          <p:cNvPicPr preferRelativeResize="0"/>
          <p:nvPr/>
        </p:nvPicPr>
        <p:blipFill rotWithShape="1">
          <a:blip r:embed="rId3">
            <a:alphaModFix amt="47000"/>
          </a:blip>
          <a:srcRect/>
          <a:stretch/>
        </p:blipFill>
        <p:spPr>
          <a:xfrm>
            <a:off x="3143530" y="797048"/>
            <a:ext cx="5513843" cy="4044704"/>
          </a:xfrm>
          <a:prstGeom prst="rect">
            <a:avLst/>
          </a:prstGeom>
          <a:noFill/>
          <a:ln>
            <a:noFill/>
          </a:ln>
        </p:spPr>
      </p:pic>
      <p:sp>
        <p:nvSpPr>
          <p:cNvPr id="3" name="TextBox 2">
            <a:extLst>
              <a:ext uri="{FF2B5EF4-FFF2-40B4-BE49-F238E27FC236}">
                <a16:creationId xmlns:a16="http://schemas.microsoft.com/office/drawing/2014/main" id="{5E18562C-319B-74B6-634A-AB9092778D9D}"/>
              </a:ext>
            </a:extLst>
          </p:cNvPr>
          <p:cNvSpPr txBox="1"/>
          <p:nvPr/>
        </p:nvSpPr>
        <p:spPr>
          <a:xfrm>
            <a:off x="2771192" y="989045"/>
            <a:ext cx="6375140" cy="3785652"/>
          </a:xfrm>
          <a:prstGeom prst="rect">
            <a:avLst/>
          </a:prstGeom>
          <a:noFill/>
        </p:spPr>
        <p:txBody>
          <a:bodyPr wrap="square">
            <a:spAutoFit/>
          </a:bodyPr>
          <a:lstStyle/>
          <a:p>
            <a:pPr algn="ctr"/>
            <a:r>
              <a:rPr lang="en-NZ" sz="6000" dirty="0"/>
              <a:t>2.1 Future Proofing to ensure Business Viability.</a:t>
            </a:r>
          </a:p>
        </p:txBody>
      </p:sp>
      <p:sp>
        <p:nvSpPr>
          <p:cNvPr id="4" name="Google Shape;123;p6">
            <a:extLst>
              <a:ext uri="{FF2B5EF4-FFF2-40B4-BE49-F238E27FC236}">
                <a16:creationId xmlns:a16="http://schemas.microsoft.com/office/drawing/2014/main" id="{8F1C2DD9-8369-BB3E-0B0A-63C43173D57C}"/>
              </a:ext>
            </a:extLst>
          </p:cNvPr>
          <p:cNvSpPr/>
          <p:nvPr/>
        </p:nvSpPr>
        <p:spPr>
          <a:xfrm>
            <a:off x="0" y="5258791"/>
            <a:ext cx="12192000" cy="1599209"/>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 name="Google Shape;124;p6" descr="A picture containing text, clipart&#10;&#10;Description automatically generated">
            <a:extLst>
              <a:ext uri="{FF2B5EF4-FFF2-40B4-BE49-F238E27FC236}">
                <a16:creationId xmlns:a16="http://schemas.microsoft.com/office/drawing/2014/main" id="{B7606CCF-580A-3002-FBF5-40ECAB700F0E}"/>
              </a:ext>
            </a:extLst>
          </p:cNvPr>
          <p:cNvPicPr preferRelativeResize="0"/>
          <p:nvPr/>
        </p:nvPicPr>
        <p:blipFill rotWithShape="1">
          <a:blip r:embed="rId4">
            <a:alphaModFix/>
          </a:blip>
          <a:srcRect/>
          <a:stretch/>
        </p:blipFill>
        <p:spPr>
          <a:xfrm>
            <a:off x="9292498" y="5656398"/>
            <a:ext cx="2374482" cy="893056"/>
          </a:xfrm>
          <a:prstGeom prst="rect">
            <a:avLst/>
          </a:prstGeom>
          <a:noFill/>
          <a:ln>
            <a:noFill/>
          </a:ln>
        </p:spPr>
      </p:pic>
    </p:spTree>
    <p:extLst>
      <p:ext uri="{BB962C8B-B14F-4D97-AF65-F5344CB8AC3E}">
        <p14:creationId xmlns:p14="http://schemas.microsoft.com/office/powerpoint/2010/main" val="42374092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58769643-927E-F64C-67F1-0E0261B81DAB}"/>
            </a:ext>
          </a:extLst>
        </p:cNvPr>
        <p:cNvGrpSpPr/>
        <p:nvPr/>
      </p:nvGrpSpPr>
      <p:grpSpPr>
        <a:xfrm>
          <a:off x="0" y="0"/>
          <a:ext cx="0" cy="0"/>
          <a:chOff x="0" y="0"/>
          <a:chExt cx="0" cy="0"/>
        </a:xfrm>
      </p:grpSpPr>
      <p:sp>
        <p:nvSpPr>
          <p:cNvPr id="142" name="Google Shape;142;p9">
            <a:extLst>
              <a:ext uri="{FF2B5EF4-FFF2-40B4-BE49-F238E27FC236}">
                <a16:creationId xmlns:a16="http://schemas.microsoft.com/office/drawing/2014/main" id="{A0B7BBBE-07EA-71FC-19AF-86F4B5DB6A10}"/>
              </a:ext>
            </a:extLst>
          </p:cNvPr>
          <p:cNvSpPr/>
          <p:nvPr/>
        </p:nvSpPr>
        <p:spPr>
          <a:xfrm>
            <a:off x="0" y="-130627"/>
            <a:ext cx="12192000" cy="5389418"/>
          </a:xfrm>
          <a:prstGeom prst="rect">
            <a:avLst/>
          </a:prstGeom>
          <a:solidFill>
            <a:srgbClr val="ABD2D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44" name="Google Shape;144;p9" descr="A black and grey background with circles with Solomon R. Guggenheim Museum in the background&#10;&#10;Description automatically generated">
            <a:extLst>
              <a:ext uri="{FF2B5EF4-FFF2-40B4-BE49-F238E27FC236}">
                <a16:creationId xmlns:a16="http://schemas.microsoft.com/office/drawing/2014/main" id="{3F43AC3C-FD9C-E3CF-48F0-49A636ED5BFB}"/>
              </a:ext>
            </a:extLst>
          </p:cNvPr>
          <p:cNvPicPr preferRelativeResize="0"/>
          <p:nvPr/>
        </p:nvPicPr>
        <p:blipFill rotWithShape="1">
          <a:blip r:embed="rId3">
            <a:alphaModFix amt="47000"/>
          </a:blip>
          <a:srcRect/>
          <a:stretch/>
        </p:blipFill>
        <p:spPr>
          <a:xfrm>
            <a:off x="3143530" y="797048"/>
            <a:ext cx="5513843" cy="4044704"/>
          </a:xfrm>
          <a:prstGeom prst="rect">
            <a:avLst/>
          </a:prstGeom>
          <a:noFill/>
          <a:ln>
            <a:noFill/>
          </a:ln>
        </p:spPr>
      </p:pic>
      <p:sp>
        <p:nvSpPr>
          <p:cNvPr id="3" name="TextBox 2">
            <a:extLst>
              <a:ext uri="{FF2B5EF4-FFF2-40B4-BE49-F238E27FC236}">
                <a16:creationId xmlns:a16="http://schemas.microsoft.com/office/drawing/2014/main" id="{9C16767A-3B2E-EC70-0538-916B6053AD98}"/>
              </a:ext>
            </a:extLst>
          </p:cNvPr>
          <p:cNvSpPr txBox="1"/>
          <p:nvPr/>
        </p:nvSpPr>
        <p:spPr>
          <a:xfrm>
            <a:off x="411451" y="136518"/>
            <a:ext cx="8344245" cy="2585323"/>
          </a:xfrm>
          <a:prstGeom prst="rect">
            <a:avLst/>
          </a:prstGeom>
          <a:noFill/>
        </p:spPr>
        <p:txBody>
          <a:bodyPr wrap="square">
            <a:spAutoFit/>
          </a:bodyPr>
          <a:lstStyle/>
          <a:p>
            <a:r>
              <a:rPr lang="en-NZ" sz="5400" dirty="0"/>
              <a:t>Technological influences	</a:t>
            </a:r>
            <a:br>
              <a:rPr lang="en-NZ" sz="5400" dirty="0"/>
            </a:br>
            <a:endParaRPr lang="en-NZ" sz="5400" dirty="0"/>
          </a:p>
        </p:txBody>
      </p:sp>
      <p:sp>
        <p:nvSpPr>
          <p:cNvPr id="4" name="Google Shape;123;p6">
            <a:extLst>
              <a:ext uri="{FF2B5EF4-FFF2-40B4-BE49-F238E27FC236}">
                <a16:creationId xmlns:a16="http://schemas.microsoft.com/office/drawing/2014/main" id="{57C1EFF4-A8EF-2066-8052-152898877AB6}"/>
              </a:ext>
            </a:extLst>
          </p:cNvPr>
          <p:cNvSpPr/>
          <p:nvPr/>
        </p:nvSpPr>
        <p:spPr>
          <a:xfrm>
            <a:off x="0" y="5258791"/>
            <a:ext cx="12192000" cy="1599209"/>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 name="Google Shape;124;p6" descr="A picture containing text, clipart&#10;&#10;Description automatically generated">
            <a:extLst>
              <a:ext uri="{FF2B5EF4-FFF2-40B4-BE49-F238E27FC236}">
                <a16:creationId xmlns:a16="http://schemas.microsoft.com/office/drawing/2014/main" id="{48F6538A-5974-54B6-8C5F-FDC1EB2A1932}"/>
              </a:ext>
            </a:extLst>
          </p:cNvPr>
          <p:cNvPicPr preferRelativeResize="0"/>
          <p:nvPr/>
        </p:nvPicPr>
        <p:blipFill rotWithShape="1">
          <a:blip r:embed="rId4">
            <a:alphaModFix/>
          </a:blip>
          <a:srcRect/>
          <a:stretch/>
        </p:blipFill>
        <p:spPr>
          <a:xfrm>
            <a:off x="9292498" y="5656398"/>
            <a:ext cx="2374482" cy="893056"/>
          </a:xfrm>
          <a:prstGeom prst="rect">
            <a:avLst/>
          </a:prstGeom>
          <a:noFill/>
          <a:ln>
            <a:noFill/>
          </a:ln>
        </p:spPr>
      </p:pic>
      <p:sp>
        <p:nvSpPr>
          <p:cNvPr id="7" name="TextBox 6">
            <a:extLst>
              <a:ext uri="{FF2B5EF4-FFF2-40B4-BE49-F238E27FC236}">
                <a16:creationId xmlns:a16="http://schemas.microsoft.com/office/drawing/2014/main" id="{D69E6615-3C59-026C-99E5-F8ADEB8B0EEE}"/>
              </a:ext>
            </a:extLst>
          </p:cNvPr>
          <p:cNvSpPr txBox="1"/>
          <p:nvPr/>
        </p:nvSpPr>
        <p:spPr>
          <a:xfrm>
            <a:off x="411451" y="1897992"/>
            <a:ext cx="11616918" cy="3447098"/>
          </a:xfrm>
          <a:prstGeom prst="rect">
            <a:avLst/>
          </a:prstGeom>
          <a:noFill/>
        </p:spPr>
        <p:txBody>
          <a:bodyPr wrap="square">
            <a:spAutoFit/>
          </a:bodyPr>
          <a:lstStyle/>
          <a:p>
            <a:pPr marL="285750" indent="-285750">
              <a:buFont typeface="Arial" panose="020B0604020202020204" pitchFamily="34" charset="0"/>
              <a:buChar char="•"/>
            </a:pPr>
            <a:r>
              <a:rPr lang="en-NZ" sz="2000" dirty="0"/>
              <a:t>Using Kami annotate one of the following article. </a:t>
            </a:r>
          </a:p>
          <a:p>
            <a:pPr marL="800100" lvl="1" indent="-342900" fontAlgn="base">
              <a:buFont typeface="Arial" panose="020B0604020202020204" pitchFamily="34" charset="0"/>
              <a:buChar char="•"/>
            </a:pPr>
            <a:r>
              <a:rPr lang="en-NZ" sz="2000" dirty="0"/>
              <a:t>“</a:t>
            </a:r>
            <a:r>
              <a:rPr lang="en-US" dirty="0"/>
              <a:t>In the future, will farming be fully automated?</a:t>
            </a:r>
          </a:p>
          <a:p>
            <a:pPr lvl="2"/>
            <a:r>
              <a:rPr lang="en-NZ" sz="2000" u="sng" dirty="0">
                <a:hlinkClick r:id="rId5"/>
              </a:rPr>
              <a:t>http://www.bbc.com/news/business-38089984</a:t>
            </a:r>
            <a:r>
              <a:rPr lang="en-NZ" sz="2000" dirty="0">
                <a:hlinkClick r:id="rId5"/>
              </a:rPr>
              <a:t> </a:t>
            </a:r>
            <a:endParaRPr lang="en-NZ" sz="2000" dirty="0"/>
          </a:p>
          <a:p>
            <a:pPr marL="742950" lvl="1" indent="-285750">
              <a:buFont typeface="Arial" panose="020B0604020202020204" pitchFamily="34" charset="0"/>
              <a:buChar char="•"/>
            </a:pPr>
            <a:endParaRPr lang="en-NZ" sz="2000" dirty="0"/>
          </a:p>
          <a:p>
            <a:pPr marL="342900" indent="-342900">
              <a:buFont typeface="Arial" panose="020B0604020202020204" pitchFamily="34" charset="0"/>
              <a:buChar char="•"/>
            </a:pPr>
            <a:r>
              <a:rPr lang="en-NZ" sz="2000" dirty="0"/>
              <a:t>Watch </a:t>
            </a:r>
          </a:p>
          <a:p>
            <a:pPr marL="742950" lvl="1" indent="-285750">
              <a:buFont typeface="Arial" panose="020B0604020202020204" pitchFamily="34" charset="0"/>
              <a:buChar char="•"/>
            </a:pPr>
            <a:r>
              <a:rPr lang="en-NZ" u="sng" dirty="0">
                <a:hlinkClick r:id="rId6"/>
              </a:rPr>
              <a:t>What will keep next generation on the farm</a:t>
            </a:r>
            <a:endParaRPr lang="en-NZ" sz="2000" dirty="0"/>
          </a:p>
          <a:p>
            <a:pPr marL="742950" lvl="1" indent="-285750">
              <a:buFont typeface="Arial" panose="020B0604020202020204" pitchFamily="34" charset="0"/>
              <a:buChar char="•"/>
            </a:pPr>
            <a:r>
              <a:rPr lang="en-NZ" sz="2000" dirty="0" err="1">
                <a:hlinkClick r:id="rId7"/>
              </a:rPr>
              <a:t>Farmbot</a:t>
            </a:r>
            <a:r>
              <a:rPr lang="en-NZ" sz="2000" dirty="0">
                <a:hlinkClick r:id="rId7"/>
              </a:rPr>
              <a:t> </a:t>
            </a:r>
            <a:r>
              <a:rPr lang="en-NZ" sz="2000" u="sng" dirty="0">
                <a:hlinkClick r:id="rId7"/>
              </a:rPr>
              <a:t>https://farmbot.io/</a:t>
            </a:r>
            <a:r>
              <a:rPr lang="en-NZ" sz="2000" u="sng" dirty="0"/>
              <a:t> </a:t>
            </a:r>
          </a:p>
          <a:p>
            <a:pPr marL="742950" lvl="1" indent="-285750">
              <a:buFont typeface="Arial" panose="020B0604020202020204" pitchFamily="34" charset="0"/>
              <a:buChar char="•"/>
            </a:pPr>
            <a:endParaRPr lang="en-NZ" sz="2000" u="sng" dirty="0"/>
          </a:p>
          <a:p>
            <a:pPr marL="285750" indent="-285750">
              <a:buFont typeface="Arial" panose="020B0604020202020204" pitchFamily="34" charset="0"/>
              <a:buChar char="•"/>
            </a:pPr>
            <a:r>
              <a:rPr lang="en-NZ" sz="2000" dirty="0"/>
              <a:t>Spark Lab - Riding The Exponential Wave Of Change - Kaila Colbin </a:t>
            </a:r>
            <a:r>
              <a:rPr lang="en-NZ" sz="2000" u="sng" dirty="0">
                <a:hlinkClick r:id="rId8"/>
              </a:rPr>
              <a:t>https://www.youtube.com/watch?v=yfJmPQsO13E</a:t>
            </a:r>
            <a:endParaRPr lang="en-NZ" sz="2000" u="sng" dirty="0"/>
          </a:p>
          <a:p>
            <a:r>
              <a:rPr lang="en-NZ" sz="2000" dirty="0">
                <a:highlight>
                  <a:srgbClr val="FFFF00"/>
                </a:highlight>
              </a:rPr>
              <a:t> </a:t>
            </a:r>
          </a:p>
        </p:txBody>
      </p:sp>
      <p:pic>
        <p:nvPicPr>
          <p:cNvPr id="2" name="Picture 1">
            <a:extLst>
              <a:ext uri="{FF2B5EF4-FFF2-40B4-BE49-F238E27FC236}">
                <a16:creationId xmlns:a16="http://schemas.microsoft.com/office/drawing/2014/main" id="{AC71B74F-98C8-26A6-03C8-4FB0639C9447}"/>
              </a:ext>
            </a:extLst>
          </p:cNvPr>
          <p:cNvPicPr>
            <a:picLocks noChangeAspect="1"/>
          </p:cNvPicPr>
          <p:nvPr/>
        </p:nvPicPr>
        <p:blipFill>
          <a:blip r:embed="rId9"/>
          <a:stretch>
            <a:fillRect/>
          </a:stretch>
        </p:blipFill>
        <p:spPr>
          <a:xfrm>
            <a:off x="8462373" y="2142400"/>
            <a:ext cx="3025402" cy="960203"/>
          </a:xfrm>
          <a:prstGeom prst="rect">
            <a:avLst/>
          </a:prstGeom>
        </p:spPr>
      </p:pic>
    </p:spTree>
    <p:extLst>
      <p:ext uri="{BB962C8B-B14F-4D97-AF65-F5344CB8AC3E}">
        <p14:creationId xmlns:p14="http://schemas.microsoft.com/office/powerpoint/2010/main" val="30255902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52AC6462-0964-1FA5-F35E-68FFA73DB2ED}"/>
            </a:ext>
          </a:extLst>
        </p:cNvPr>
        <p:cNvGrpSpPr/>
        <p:nvPr/>
      </p:nvGrpSpPr>
      <p:grpSpPr>
        <a:xfrm>
          <a:off x="0" y="0"/>
          <a:ext cx="0" cy="0"/>
          <a:chOff x="0" y="0"/>
          <a:chExt cx="0" cy="0"/>
        </a:xfrm>
      </p:grpSpPr>
      <p:sp>
        <p:nvSpPr>
          <p:cNvPr id="142" name="Google Shape;142;p9">
            <a:extLst>
              <a:ext uri="{FF2B5EF4-FFF2-40B4-BE49-F238E27FC236}">
                <a16:creationId xmlns:a16="http://schemas.microsoft.com/office/drawing/2014/main" id="{F28256D9-D0C0-7F3D-D0B9-5835A9E9404E}"/>
              </a:ext>
            </a:extLst>
          </p:cNvPr>
          <p:cNvSpPr/>
          <p:nvPr/>
        </p:nvSpPr>
        <p:spPr>
          <a:xfrm>
            <a:off x="0" y="-130627"/>
            <a:ext cx="12192000" cy="5389418"/>
          </a:xfrm>
          <a:prstGeom prst="rect">
            <a:avLst/>
          </a:prstGeom>
          <a:solidFill>
            <a:srgbClr val="ABD2D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44" name="Google Shape;144;p9" descr="A black and grey background with circles with Solomon R. Guggenheim Museum in the background&#10;&#10;Description automatically generated">
            <a:extLst>
              <a:ext uri="{FF2B5EF4-FFF2-40B4-BE49-F238E27FC236}">
                <a16:creationId xmlns:a16="http://schemas.microsoft.com/office/drawing/2014/main" id="{D054925F-4B53-BA31-6218-C4F12DB15C4B}"/>
              </a:ext>
            </a:extLst>
          </p:cNvPr>
          <p:cNvPicPr preferRelativeResize="0"/>
          <p:nvPr/>
        </p:nvPicPr>
        <p:blipFill rotWithShape="1">
          <a:blip r:embed="rId3">
            <a:alphaModFix amt="47000"/>
          </a:blip>
          <a:srcRect/>
          <a:stretch/>
        </p:blipFill>
        <p:spPr>
          <a:xfrm>
            <a:off x="3143530" y="797048"/>
            <a:ext cx="5513843" cy="4044704"/>
          </a:xfrm>
          <a:prstGeom prst="rect">
            <a:avLst/>
          </a:prstGeom>
          <a:noFill/>
          <a:ln>
            <a:noFill/>
          </a:ln>
        </p:spPr>
      </p:pic>
      <p:sp>
        <p:nvSpPr>
          <p:cNvPr id="3" name="TextBox 2">
            <a:extLst>
              <a:ext uri="{FF2B5EF4-FFF2-40B4-BE49-F238E27FC236}">
                <a16:creationId xmlns:a16="http://schemas.microsoft.com/office/drawing/2014/main" id="{797A931A-86B5-8EFB-DEBC-7D1AE73A6105}"/>
              </a:ext>
            </a:extLst>
          </p:cNvPr>
          <p:cNvSpPr txBox="1"/>
          <p:nvPr/>
        </p:nvSpPr>
        <p:spPr>
          <a:xfrm>
            <a:off x="411451" y="136518"/>
            <a:ext cx="8344245" cy="1754326"/>
          </a:xfrm>
          <a:prstGeom prst="rect">
            <a:avLst/>
          </a:prstGeom>
          <a:noFill/>
        </p:spPr>
        <p:txBody>
          <a:bodyPr wrap="square">
            <a:spAutoFit/>
          </a:bodyPr>
          <a:lstStyle/>
          <a:p>
            <a:r>
              <a:rPr lang="en-NZ" sz="5400" dirty="0"/>
              <a:t>Social influences 	</a:t>
            </a:r>
            <a:br>
              <a:rPr lang="en-NZ" sz="5400" dirty="0"/>
            </a:br>
            <a:endParaRPr lang="en-NZ" sz="5400" dirty="0"/>
          </a:p>
        </p:txBody>
      </p:sp>
      <p:sp>
        <p:nvSpPr>
          <p:cNvPr id="4" name="Google Shape;123;p6">
            <a:extLst>
              <a:ext uri="{FF2B5EF4-FFF2-40B4-BE49-F238E27FC236}">
                <a16:creationId xmlns:a16="http://schemas.microsoft.com/office/drawing/2014/main" id="{5425DC60-081A-7C6C-306C-25B7125EAA41}"/>
              </a:ext>
            </a:extLst>
          </p:cNvPr>
          <p:cNvSpPr/>
          <p:nvPr/>
        </p:nvSpPr>
        <p:spPr>
          <a:xfrm>
            <a:off x="0" y="5258791"/>
            <a:ext cx="12192000" cy="1599209"/>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 name="Google Shape;124;p6" descr="A picture containing text, clipart&#10;&#10;Description automatically generated">
            <a:extLst>
              <a:ext uri="{FF2B5EF4-FFF2-40B4-BE49-F238E27FC236}">
                <a16:creationId xmlns:a16="http://schemas.microsoft.com/office/drawing/2014/main" id="{CD6301EA-4A15-791D-BEC3-1AF73FE2B770}"/>
              </a:ext>
            </a:extLst>
          </p:cNvPr>
          <p:cNvPicPr preferRelativeResize="0"/>
          <p:nvPr/>
        </p:nvPicPr>
        <p:blipFill rotWithShape="1">
          <a:blip r:embed="rId4">
            <a:alphaModFix/>
          </a:blip>
          <a:srcRect/>
          <a:stretch/>
        </p:blipFill>
        <p:spPr>
          <a:xfrm>
            <a:off x="9292498" y="5656398"/>
            <a:ext cx="2374482" cy="893056"/>
          </a:xfrm>
          <a:prstGeom prst="rect">
            <a:avLst/>
          </a:prstGeom>
          <a:noFill/>
          <a:ln>
            <a:noFill/>
          </a:ln>
        </p:spPr>
      </p:pic>
      <p:sp>
        <p:nvSpPr>
          <p:cNvPr id="7" name="TextBox 6">
            <a:extLst>
              <a:ext uri="{FF2B5EF4-FFF2-40B4-BE49-F238E27FC236}">
                <a16:creationId xmlns:a16="http://schemas.microsoft.com/office/drawing/2014/main" id="{91C8A33F-4973-E756-FEC6-2B020CB207CF}"/>
              </a:ext>
            </a:extLst>
          </p:cNvPr>
          <p:cNvSpPr txBox="1"/>
          <p:nvPr/>
        </p:nvSpPr>
        <p:spPr>
          <a:xfrm>
            <a:off x="287541" y="1013681"/>
            <a:ext cx="11616918" cy="3970318"/>
          </a:xfrm>
          <a:prstGeom prst="rect">
            <a:avLst/>
          </a:prstGeom>
          <a:noFill/>
        </p:spPr>
        <p:txBody>
          <a:bodyPr wrap="square">
            <a:spAutoFit/>
          </a:bodyPr>
          <a:lstStyle/>
          <a:p>
            <a:pPr marL="285750" indent="-285750">
              <a:buFont typeface="Arial" panose="020B0604020202020204" pitchFamily="34" charset="0"/>
              <a:buChar char="•"/>
            </a:pPr>
            <a:r>
              <a:rPr lang="en-NZ" dirty="0"/>
              <a:t>Is about equity within and between generations, and within and between ethnic and social groups.</a:t>
            </a:r>
          </a:p>
          <a:p>
            <a:pPr marL="285750" indent="-285750">
              <a:buFont typeface="Arial" panose="020B0604020202020204" pitchFamily="34" charset="0"/>
              <a:buChar char="•"/>
            </a:pPr>
            <a:r>
              <a:rPr lang="en-NZ" dirty="0"/>
              <a:t>It is inclusive of people’s mental and physical well-being and the cohesion of their communities based on a fair distribution of natural resources. </a:t>
            </a:r>
          </a:p>
          <a:p>
            <a:pPr marL="285750" indent="-285750">
              <a:buFont typeface="Arial" panose="020B0604020202020204" pitchFamily="34" charset="0"/>
              <a:buChar char="•"/>
            </a:pPr>
            <a:r>
              <a:rPr lang="en-NZ" dirty="0"/>
              <a:t>Examples include;</a:t>
            </a:r>
          </a:p>
          <a:p>
            <a:pPr marL="742950" lvl="1" indent="-285750">
              <a:buFont typeface="Arial" panose="020B0604020202020204" pitchFamily="34" charset="0"/>
              <a:buChar char="•"/>
            </a:pPr>
            <a:r>
              <a:rPr lang="en-NZ" dirty="0"/>
              <a:t>Animal welfare</a:t>
            </a:r>
          </a:p>
          <a:p>
            <a:pPr marL="742950" lvl="1" indent="-285750">
              <a:buFont typeface="Arial" panose="020B0604020202020204" pitchFamily="34" charset="0"/>
              <a:buChar char="•"/>
            </a:pPr>
            <a:r>
              <a:rPr lang="en-NZ" dirty="0"/>
              <a:t>Traceability</a:t>
            </a:r>
          </a:p>
          <a:p>
            <a:pPr marL="742950" lvl="1" indent="-285750">
              <a:buFont typeface="Arial" panose="020B0604020202020204" pitchFamily="34" charset="0"/>
              <a:buChar char="•"/>
            </a:pPr>
            <a:r>
              <a:rPr lang="en-NZ" dirty="0"/>
              <a:t>Conscientious consumer</a:t>
            </a:r>
          </a:p>
          <a:p>
            <a:pPr marL="742950" lvl="1" indent="-285750">
              <a:buFont typeface="Arial" panose="020B0604020202020204" pitchFamily="34" charset="0"/>
              <a:buChar char="•"/>
            </a:pPr>
            <a:r>
              <a:rPr lang="en-NZ" dirty="0"/>
              <a:t>Market requirements</a:t>
            </a:r>
          </a:p>
          <a:p>
            <a:pPr marL="742950" lvl="1" indent="-285750">
              <a:buFont typeface="Arial" panose="020B0604020202020204" pitchFamily="34" charset="0"/>
              <a:buChar char="•"/>
            </a:pPr>
            <a:r>
              <a:rPr lang="en-NZ" dirty="0"/>
              <a:t>Negative publicity</a:t>
            </a:r>
          </a:p>
          <a:p>
            <a:pPr marL="742950" lvl="1" indent="-285750">
              <a:buFont typeface="Arial" panose="020B0604020202020204" pitchFamily="34" charset="0"/>
              <a:buChar char="•"/>
            </a:pPr>
            <a:r>
              <a:rPr lang="en-NZ" dirty="0"/>
              <a:t>Food safety</a:t>
            </a:r>
          </a:p>
          <a:p>
            <a:pPr marL="742950" lvl="1" indent="-285750">
              <a:buFont typeface="Arial" panose="020B0604020202020204" pitchFamily="34" charset="0"/>
              <a:buChar char="•"/>
            </a:pPr>
            <a:r>
              <a:rPr lang="en-NZ" dirty="0"/>
              <a:t>Food losses and waste. </a:t>
            </a:r>
          </a:p>
          <a:p>
            <a:pPr marL="285750" indent="-285750">
              <a:buFont typeface="Arial" panose="020B0604020202020204" pitchFamily="34" charset="0"/>
              <a:buChar char="•"/>
            </a:pPr>
            <a:r>
              <a:rPr lang="en-NZ" dirty="0"/>
              <a:t>Using Kami annotate</a:t>
            </a:r>
          </a:p>
          <a:p>
            <a:pPr marL="742950" lvl="1" indent="-285750">
              <a:buFont typeface="Arial" panose="020B0604020202020204" pitchFamily="34" charset="0"/>
              <a:buChar char="•"/>
            </a:pPr>
            <a:r>
              <a:rPr lang="en-NZ" dirty="0"/>
              <a:t>“Let’s tell the world how we farm”, </a:t>
            </a:r>
          </a:p>
          <a:p>
            <a:pPr marL="285750" indent="-285750">
              <a:buFont typeface="Arial" panose="020B0604020202020204" pitchFamily="34" charset="0"/>
              <a:buChar char="•"/>
            </a:pPr>
            <a:r>
              <a:rPr lang="en-NZ" dirty="0"/>
              <a:t>Read and complete the worksheet “</a:t>
            </a:r>
            <a:r>
              <a:rPr lang="en-US" dirty="0"/>
              <a:t>Independent Wrap - Built on Trust”</a:t>
            </a:r>
            <a:endParaRPr lang="en-NZ" dirty="0">
              <a:highlight>
                <a:srgbClr val="FFFF00"/>
              </a:highlight>
            </a:endParaRPr>
          </a:p>
        </p:txBody>
      </p:sp>
      <p:pic>
        <p:nvPicPr>
          <p:cNvPr id="2" name="Picture 1">
            <a:extLst>
              <a:ext uri="{FF2B5EF4-FFF2-40B4-BE49-F238E27FC236}">
                <a16:creationId xmlns:a16="http://schemas.microsoft.com/office/drawing/2014/main" id="{CB572FB4-FDEA-3BD3-2CCE-ACC000E938C5}"/>
              </a:ext>
            </a:extLst>
          </p:cNvPr>
          <p:cNvPicPr>
            <a:picLocks noChangeAspect="1"/>
          </p:cNvPicPr>
          <p:nvPr/>
        </p:nvPicPr>
        <p:blipFill>
          <a:blip r:embed="rId5"/>
          <a:stretch>
            <a:fillRect/>
          </a:stretch>
        </p:blipFill>
        <p:spPr>
          <a:xfrm>
            <a:off x="8657373" y="2762551"/>
            <a:ext cx="2339543" cy="899238"/>
          </a:xfrm>
          <a:prstGeom prst="rect">
            <a:avLst/>
          </a:prstGeom>
        </p:spPr>
      </p:pic>
    </p:spTree>
    <p:extLst>
      <p:ext uri="{BB962C8B-B14F-4D97-AF65-F5344CB8AC3E}">
        <p14:creationId xmlns:p14="http://schemas.microsoft.com/office/powerpoint/2010/main" val="16756026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AE2E85F7-E2D4-50AD-2419-CBC3FB1723C3}"/>
            </a:ext>
          </a:extLst>
        </p:cNvPr>
        <p:cNvGrpSpPr/>
        <p:nvPr/>
      </p:nvGrpSpPr>
      <p:grpSpPr>
        <a:xfrm>
          <a:off x="0" y="0"/>
          <a:ext cx="0" cy="0"/>
          <a:chOff x="0" y="0"/>
          <a:chExt cx="0" cy="0"/>
        </a:xfrm>
      </p:grpSpPr>
      <p:sp>
        <p:nvSpPr>
          <p:cNvPr id="142" name="Google Shape;142;p9">
            <a:extLst>
              <a:ext uri="{FF2B5EF4-FFF2-40B4-BE49-F238E27FC236}">
                <a16:creationId xmlns:a16="http://schemas.microsoft.com/office/drawing/2014/main" id="{4AD657F4-2A68-B973-A7FC-880EA9185A29}"/>
              </a:ext>
            </a:extLst>
          </p:cNvPr>
          <p:cNvSpPr/>
          <p:nvPr/>
        </p:nvSpPr>
        <p:spPr>
          <a:xfrm>
            <a:off x="0" y="-130627"/>
            <a:ext cx="12192000" cy="5389418"/>
          </a:xfrm>
          <a:prstGeom prst="rect">
            <a:avLst/>
          </a:prstGeom>
          <a:solidFill>
            <a:srgbClr val="ABD2D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44" name="Google Shape;144;p9" descr="A black and grey background with circles with Solomon R. Guggenheim Museum in the background&#10;&#10;Description automatically generated">
            <a:extLst>
              <a:ext uri="{FF2B5EF4-FFF2-40B4-BE49-F238E27FC236}">
                <a16:creationId xmlns:a16="http://schemas.microsoft.com/office/drawing/2014/main" id="{274A1C4E-5B94-DFA6-3AAA-0201D596DA72}"/>
              </a:ext>
            </a:extLst>
          </p:cNvPr>
          <p:cNvPicPr preferRelativeResize="0"/>
          <p:nvPr/>
        </p:nvPicPr>
        <p:blipFill rotWithShape="1">
          <a:blip r:embed="rId3">
            <a:alphaModFix amt="47000"/>
          </a:blip>
          <a:srcRect/>
          <a:stretch/>
        </p:blipFill>
        <p:spPr>
          <a:xfrm>
            <a:off x="3143530" y="797048"/>
            <a:ext cx="5513843" cy="4044704"/>
          </a:xfrm>
          <a:prstGeom prst="rect">
            <a:avLst/>
          </a:prstGeom>
          <a:noFill/>
          <a:ln>
            <a:noFill/>
          </a:ln>
        </p:spPr>
      </p:pic>
      <p:sp>
        <p:nvSpPr>
          <p:cNvPr id="3" name="TextBox 2">
            <a:extLst>
              <a:ext uri="{FF2B5EF4-FFF2-40B4-BE49-F238E27FC236}">
                <a16:creationId xmlns:a16="http://schemas.microsoft.com/office/drawing/2014/main" id="{D548D2FC-8B5F-9786-C3FB-54787F48FA67}"/>
              </a:ext>
            </a:extLst>
          </p:cNvPr>
          <p:cNvSpPr txBox="1"/>
          <p:nvPr/>
        </p:nvSpPr>
        <p:spPr>
          <a:xfrm>
            <a:off x="411451" y="136518"/>
            <a:ext cx="8344245" cy="1754326"/>
          </a:xfrm>
          <a:prstGeom prst="rect">
            <a:avLst/>
          </a:prstGeom>
          <a:noFill/>
        </p:spPr>
        <p:txBody>
          <a:bodyPr wrap="square">
            <a:spAutoFit/>
          </a:bodyPr>
          <a:lstStyle/>
          <a:p>
            <a:r>
              <a:rPr lang="en-NZ" sz="5400" dirty="0"/>
              <a:t>Cultural influences	</a:t>
            </a:r>
            <a:br>
              <a:rPr lang="en-NZ" sz="5400" dirty="0"/>
            </a:br>
            <a:endParaRPr lang="en-NZ" sz="5400" dirty="0"/>
          </a:p>
        </p:txBody>
      </p:sp>
      <p:sp>
        <p:nvSpPr>
          <p:cNvPr id="4" name="Google Shape;123;p6">
            <a:extLst>
              <a:ext uri="{FF2B5EF4-FFF2-40B4-BE49-F238E27FC236}">
                <a16:creationId xmlns:a16="http://schemas.microsoft.com/office/drawing/2014/main" id="{83783F4B-8C1D-E64B-CB29-E5E2D0ABFEB9}"/>
              </a:ext>
            </a:extLst>
          </p:cNvPr>
          <p:cNvSpPr/>
          <p:nvPr/>
        </p:nvSpPr>
        <p:spPr>
          <a:xfrm>
            <a:off x="0" y="5261347"/>
            <a:ext cx="12192000" cy="1599209"/>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 name="Google Shape;124;p6" descr="A picture containing text, clipart&#10;&#10;Description automatically generated">
            <a:extLst>
              <a:ext uri="{FF2B5EF4-FFF2-40B4-BE49-F238E27FC236}">
                <a16:creationId xmlns:a16="http://schemas.microsoft.com/office/drawing/2014/main" id="{05CCD3A3-CEF4-7E64-75D8-0E728CCE64EE}"/>
              </a:ext>
            </a:extLst>
          </p:cNvPr>
          <p:cNvPicPr preferRelativeResize="0"/>
          <p:nvPr/>
        </p:nvPicPr>
        <p:blipFill rotWithShape="1">
          <a:blip r:embed="rId4">
            <a:alphaModFix/>
          </a:blip>
          <a:srcRect/>
          <a:stretch/>
        </p:blipFill>
        <p:spPr>
          <a:xfrm>
            <a:off x="9292498" y="5656398"/>
            <a:ext cx="2374482" cy="893056"/>
          </a:xfrm>
          <a:prstGeom prst="rect">
            <a:avLst/>
          </a:prstGeom>
          <a:noFill/>
          <a:ln>
            <a:noFill/>
          </a:ln>
        </p:spPr>
      </p:pic>
      <p:sp>
        <p:nvSpPr>
          <p:cNvPr id="7" name="TextBox 6">
            <a:extLst>
              <a:ext uri="{FF2B5EF4-FFF2-40B4-BE49-F238E27FC236}">
                <a16:creationId xmlns:a16="http://schemas.microsoft.com/office/drawing/2014/main" id="{7610687F-8116-9EB4-6912-27766940A8D3}"/>
              </a:ext>
            </a:extLst>
          </p:cNvPr>
          <p:cNvSpPr txBox="1"/>
          <p:nvPr/>
        </p:nvSpPr>
        <p:spPr>
          <a:xfrm>
            <a:off x="287541" y="1703999"/>
            <a:ext cx="11616918" cy="3754874"/>
          </a:xfrm>
          <a:prstGeom prst="rect">
            <a:avLst/>
          </a:prstGeom>
          <a:noFill/>
        </p:spPr>
        <p:txBody>
          <a:bodyPr wrap="square">
            <a:spAutoFit/>
          </a:bodyPr>
          <a:lstStyle/>
          <a:p>
            <a:pPr marL="285750" indent="-285750">
              <a:buFont typeface="Arial" panose="020B0604020202020204" pitchFamily="34" charset="0"/>
              <a:buChar char="•"/>
            </a:pPr>
            <a:r>
              <a:rPr lang="en-NZ" sz="2000" dirty="0"/>
              <a:t>Is the nourishment and sharing of attitudes and values that represent diverse ways of viewing the world.</a:t>
            </a:r>
          </a:p>
          <a:p>
            <a:pPr marL="285750" indent="-285750">
              <a:buFont typeface="Arial" panose="020B0604020202020204" pitchFamily="34" charset="0"/>
              <a:buChar char="•"/>
            </a:pPr>
            <a:endParaRPr lang="en-NZ" sz="2000" dirty="0"/>
          </a:p>
          <a:p>
            <a:pPr marL="285750" lvl="0" indent="-285750">
              <a:buFont typeface="Arial" panose="020B0604020202020204" pitchFamily="34" charset="0"/>
              <a:buChar char="•"/>
            </a:pPr>
            <a:r>
              <a:rPr lang="en-NZ" sz="2000" dirty="0"/>
              <a:t>Cultural sustainability is inclusive of political sustainability, which is about all citizens having the opportunity to express their views freely and participate in decision making.</a:t>
            </a:r>
          </a:p>
          <a:p>
            <a:pPr marL="285750" lvl="0" indent="-285750">
              <a:buFont typeface="Arial" panose="020B0604020202020204" pitchFamily="34" charset="0"/>
              <a:buChar char="•"/>
            </a:pPr>
            <a:endParaRPr lang="en-NZ" sz="2000" dirty="0"/>
          </a:p>
          <a:p>
            <a:pPr marL="285750" indent="-285750">
              <a:buFont typeface="Arial" panose="020B0604020202020204" pitchFamily="34" charset="0"/>
              <a:buChar char="•"/>
            </a:pPr>
            <a:r>
              <a:rPr lang="en-NZ" sz="2000" dirty="0"/>
              <a:t>Examples include;</a:t>
            </a:r>
          </a:p>
          <a:p>
            <a:pPr marL="742950" lvl="1" indent="-285750">
              <a:buFont typeface="Arial" panose="020B0604020202020204" pitchFamily="34" charset="0"/>
              <a:buChar char="•"/>
            </a:pPr>
            <a:r>
              <a:rPr lang="en-NZ" sz="2000" dirty="0"/>
              <a:t>Food usage and preparation.</a:t>
            </a:r>
          </a:p>
          <a:p>
            <a:pPr marL="285750" indent="-285750">
              <a:buFont typeface="Arial" panose="020B0604020202020204" pitchFamily="34" charset="0"/>
              <a:buChar char="•"/>
            </a:pPr>
            <a:r>
              <a:rPr lang="en-NZ" sz="2000" dirty="0"/>
              <a:t>Using Kami annotate </a:t>
            </a:r>
          </a:p>
          <a:p>
            <a:pPr marL="742950" lvl="1" indent="-285750">
              <a:buFont typeface="Arial" panose="020B0604020202020204" pitchFamily="34" charset="0"/>
              <a:buChar char="•"/>
            </a:pPr>
            <a:r>
              <a:rPr lang="en-NZ" sz="2000" dirty="0"/>
              <a:t>“Māori shareholder and stakeholder relations” article to summarise cultural influence. </a:t>
            </a:r>
          </a:p>
          <a:p>
            <a:pPr marL="742950" lvl="1" indent="-285750">
              <a:buFont typeface="Arial" panose="020B0604020202020204" pitchFamily="34" charset="0"/>
              <a:buChar char="•"/>
            </a:pPr>
            <a:r>
              <a:rPr lang="en-NZ" sz="2000" dirty="0"/>
              <a:t>The Halal effect</a:t>
            </a:r>
          </a:p>
          <a:p>
            <a:pPr marL="742950" lvl="1" indent="-285750">
              <a:buFont typeface="Arial" panose="020B0604020202020204" pitchFamily="34" charset="0"/>
              <a:buChar char="•"/>
            </a:pPr>
            <a:endParaRPr lang="en-NZ" dirty="0">
              <a:highlight>
                <a:srgbClr val="FFFF00"/>
              </a:highlight>
            </a:endParaRPr>
          </a:p>
        </p:txBody>
      </p:sp>
      <p:pic>
        <p:nvPicPr>
          <p:cNvPr id="8" name="Picture 7">
            <a:extLst>
              <a:ext uri="{FF2B5EF4-FFF2-40B4-BE49-F238E27FC236}">
                <a16:creationId xmlns:a16="http://schemas.microsoft.com/office/drawing/2014/main" id="{67069A14-B31B-77E1-2EF9-DDD2A0CBD68D}"/>
              </a:ext>
            </a:extLst>
          </p:cNvPr>
          <p:cNvPicPr>
            <a:picLocks noChangeAspect="1"/>
          </p:cNvPicPr>
          <p:nvPr/>
        </p:nvPicPr>
        <p:blipFill>
          <a:blip r:embed="rId5"/>
          <a:stretch>
            <a:fillRect/>
          </a:stretch>
        </p:blipFill>
        <p:spPr>
          <a:xfrm>
            <a:off x="8844421" y="136518"/>
            <a:ext cx="2872989" cy="1028789"/>
          </a:xfrm>
          <a:prstGeom prst="rect">
            <a:avLst/>
          </a:prstGeom>
        </p:spPr>
      </p:pic>
    </p:spTree>
    <p:extLst>
      <p:ext uri="{BB962C8B-B14F-4D97-AF65-F5344CB8AC3E}">
        <p14:creationId xmlns:p14="http://schemas.microsoft.com/office/powerpoint/2010/main" val="180111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107C4C30-69C0-2FB4-4D6D-75896A41B91C}"/>
            </a:ext>
          </a:extLst>
        </p:cNvPr>
        <p:cNvGrpSpPr/>
        <p:nvPr/>
      </p:nvGrpSpPr>
      <p:grpSpPr>
        <a:xfrm>
          <a:off x="0" y="0"/>
          <a:ext cx="0" cy="0"/>
          <a:chOff x="0" y="0"/>
          <a:chExt cx="0" cy="0"/>
        </a:xfrm>
      </p:grpSpPr>
      <p:sp>
        <p:nvSpPr>
          <p:cNvPr id="142" name="Google Shape;142;p9">
            <a:extLst>
              <a:ext uri="{FF2B5EF4-FFF2-40B4-BE49-F238E27FC236}">
                <a16:creationId xmlns:a16="http://schemas.microsoft.com/office/drawing/2014/main" id="{43BD0365-EA90-4370-31F9-3FBE544B89AE}"/>
              </a:ext>
            </a:extLst>
          </p:cNvPr>
          <p:cNvSpPr/>
          <p:nvPr/>
        </p:nvSpPr>
        <p:spPr>
          <a:xfrm>
            <a:off x="0" y="-130627"/>
            <a:ext cx="12192000" cy="5389418"/>
          </a:xfrm>
          <a:prstGeom prst="rect">
            <a:avLst/>
          </a:prstGeom>
          <a:solidFill>
            <a:srgbClr val="ABD2D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44" name="Google Shape;144;p9" descr="A black and grey background with circles with Solomon R. Guggenheim Museum in the background&#10;&#10;Description automatically generated">
            <a:extLst>
              <a:ext uri="{FF2B5EF4-FFF2-40B4-BE49-F238E27FC236}">
                <a16:creationId xmlns:a16="http://schemas.microsoft.com/office/drawing/2014/main" id="{3766704F-F91E-8E8F-36D7-8B57C92393A8}"/>
              </a:ext>
            </a:extLst>
          </p:cNvPr>
          <p:cNvPicPr preferRelativeResize="0"/>
          <p:nvPr/>
        </p:nvPicPr>
        <p:blipFill rotWithShape="1">
          <a:blip r:embed="rId3">
            <a:alphaModFix amt="47000"/>
          </a:blip>
          <a:srcRect/>
          <a:stretch/>
        </p:blipFill>
        <p:spPr>
          <a:xfrm>
            <a:off x="3143530" y="797048"/>
            <a:ext cx="5513843" cy="4044704"/>
          </a:xfrm>
          <a:prstGeom prst="rect">
            <a:avLst/>
          </a:prstGeom>
          <a:noFill/>
          <a:ln>
            <a:noFill/>
          </a:ln>
        </p:spPr>
      </p:pic>
      <p:sp>
        <p:nvSpPr>
          <p:cNvPr id="3" name="TextBox 2">
            <a:extLst>
              <a:ext uri="{FF2B5EF4-FFF2-40B4-BE49-F238E27FC236}">
                <a16:creationId xmlns:a16="http://schemas.microsoft.com/office/drawing/2014/main" id="{C4B51565-7DEA-E508-70EC-0BABA64C2C49}"/>
              </a:ext>
            </a:extLst>
          </p:cNvPr>
          <p:cNvSpPr txBox="1"/>
          <p:nvPr/>
        </p:nvSpPr>
        <p:spPr>
          <a:xfrm>
            <a:off x="411451" y="136518"/>
            <a:ext cx="8344245" cy="1754326"/>
          </a:xfrm>
          <a:prstGeom prst="rect">
            <a:avLst/>
          </a:prstGeom>
          <a:noFill/>
        </p:spPr>
        <p:txBody>
          <a:bodyPr wrap="square">
            <a:spAutoFit/>
          </a:bodyPr>
          <a:lstStyle/>
          <a:p>
            <a:r>
              <a:rPr lang="en-NZ" sz="5400" dirty="0"/>
              <a:t>Economic influences	</a:t>
            </a:r>
            <a:br>
              <a:rPr lang="en-NZ" sz="5400" dirty="0"/>
            </a:br>
            <a:endParaRPr lang="en-NZ" sz="5400" dirty="0"/>
          </a:p>
        </p:txBody>
      </p:sp>
      <p:sp>
        <p:nvSpPr>
          <p:cNvPr id="4" name="Google Shape;123;p6">
            <a:extLst>
              <a:ext uri="{FF2B5EF4-FFF2-40B4-BE49-F238E27FC236}">
                <a16:creationId xmlns:a16="http://schemas.microsoft.com/office/drawing/2014/main" id="{A3C57CDD-D847-C7D0-9737-D8D0BCA90141}"/>
              </a:ext>
            </a:extLst>
          </p:cNvPr>
          <p:cNvSpPr/>
          <p:nvPr/>
        </p:nvSpPr>
        <p:spPr>
          <a:xfrm>
            <a:off x="0" y="5258791"/>
            <a:ext cx="12192000" cy="1599209"/>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 name="Google Shape;124;p6" descr="A picture containing text, clipart&#10;&#10;Description automatically generated">
            <a:extLst>
              <a:ext uri="{FF2B5EF4-FFF2-40B4-BE49-F238E27FC236}">
                <a16:creationId xmlns:a16="http://schemas.microsoft.com/office/drawing/2014/main" id="{E2280DBD-7AD4-BF96-8B0B-EB4779355A88}"/>
              </a:ext>
            </a:extLst>
          </p:cNvPr>
          <p:cNvPicPr preferRelativeResize="0"/>
          <p:nvPr/>
        </p:nvPicPr>
        <p:blipFill rotWithShape="1">
          <a:blip r:embed="rId4">
            <a:alphaModFix/>
          </a:blip>
          <a:srcRect/>
          <a:stretch/>
        </p:blipFill>
        <p:spPr>
          <a:xfrm>
            <a:off x="9292498" y="5656398"/>
            <a:ext cx="2374482" cy="893056"/>
          </a:xfrm>
          <a:prstGeom prst="rect">
            <a:avLst/>
          </a:prstGeom>
          <a:noFill/>
          <a:ln>
            <a:noFill/>
          </a:ln>
        </p:spPr>
      </p:pic>
      <p:sp>
        <p:nvSpPr>
          <p:cNvPr id="7" name="TextBox 6">
            <a:extLst>
              <a:ext uri="{FF2B5EF4-FFF2-40B4-BE49-F238E27FC236}">
                <a16:creationId xmlns:a16="http://schemas.microsoft.com/office/drawing/2014/main" id="{9302E321-664D-EFD1-401D-8A6C91C1E4DA}"/>
              </a:ext>
            </a:extLst>
          </p:cNvPr>
          <p:cNvSpPr txBox="1"/>
          <p:nvPr/>
        </p:nvSpPr>
        <p:spPr>
          <a:xfrm>
            <a:off x="287541" y="1011474"/>
            <a:ext cx="11616918" cy="4247317"/>
          </a:xfrm>
          <a:prstGeom prst="rect">
            <a:avLst/>
          </a:prstGeom>
          <a:noFill/>
        </p:spPr>
        <p:txBody>
          <a:bodyPr wrap="square">
            <a:spAutoFit/>
          </a:bodyPr>
          <a:lstStyle/>
          <a:p>
            <a:pPr marL="285750" lvl="0" indent="-285750">
              <a:buFont typeface="Arial" panose="020B0604020202020204" pitchFamily="34" charset="0"/>
              <a:buChar char="•"/>
            </a:pPr>
            <a:r>
              <a:rPr lang="en-NZ" dirty="0"/>
              <a:t>Using resources to provide necessary and desirable products and services for the present generation without compromising the ability of future generations to do the same.</a:t>
            </a:r>
          </a:p>
          <a:p>
            <a:pPr marL="285750" lvl="0" indent="-285750">
              <a:buFont typeface="Arial" panose="020B0604020202020204" pitchFamily="34" charset="0"/>
              <a:buChar char="•"/>
            </a:pPr>
            <a:endParaRPr lang="en-NZ" dirty="0"/>
          </a:p>
          <a:p>
            <a:pPr marL="285750" indent="-285750">
              <a:buFont typeface="Arial" panose="020B0604020202020204" pitchFamily="34" charset="0"/>
              <a:buChar char="•"/>
            </a:pPr>
            <a:r>
              <a:rPr lang="en-NZ" dirty="0"/>
              <a:t>Examples include;</a:t>
            </a:r>
          </a:p>
          <a:p>
            <a:pPr marL="742950" lvl="1" indent="-285750">
              <a:buFont typeface="Arial" panose="020B0604020202020204" pitchFamily="34" charset="0"/>
              <a:buChar char="•"/>
            </a:pPr>
            <a:r>
              <a:rPr lang="en-NZ" dirty="0"/>
              <a:t>Financial risks. </a:t>
            </a:r>
          </a:p>
          <a:p>
            <a:pPr marL="742950" lvl="1" indent="-285750">
              <a:buFont typeface="Arial" panose="020B0604020202020204" pitchFamily="34" charset="0"/>
              <a:buChar char="•"/>
            </a:pPr>
            <a:r>
              <a:rPr lang="en-NZ" dirty="0"/>
              <a:t>Trade agreements. </a:t>
            </a:r>
          </a:p>
          <a:p>
            <a:pPr marL="742950" lvl="1" indent="-285750">
              <a:buFont typeface="Arial" panose="020B0604020202020204" pitchFamily="34" charset="0"/>
              <a:buChar char="•"/>
            </a:pPr>
            <a:r>
              <a:rPr lang="en-NZ" dirty="0"/>
              <a:t>Global economic trends.</a:t>
            </a:r>
          </a:p>
          <a:p>
            <a:pPr marL="742950" lvl="1" indent="-285750">
              <a:buFont typeface="Arial" panose="020B0604020202020204" pitchFamily="34" charset="0"/>
              <a:buChar char="•"/>
            </a:pPr>
            <a:r>
              <a:rPr lang="en-NZ" dirty="0"/>
              <a:t>Reduced demand. </a:t>
            </a:r>
          </a:p>
          <a:p>
            <a:pPr marL="742950" lvl="1" indent="-285750">
              <a:buFont typeface="Arial" panose="020B0604020202020204" pitchFamily="34" charset="0"/>
              <a:buChar char="•"/>
            </a:pPr>
            <a:r>
              <a:rPr lang="en-NZ" dirty="0"/>
              <a:t>Volatility of income. </a:t>
            </a:r>
          </a:p>
          <a:p>
            <a:pPr marL="742950" lvl="1" indent="-285750">
              <a:buFont typeface="Arial" panose="020B0604020202020204" pitchFamily="34" charset="0"/>
              <a:buChar char="•"/>
            </a:pPr>
            <a:r>
              <a:rPr lang="en-NZ" dirty="0"/>
              <a:t>Market requirements.</a:t>
            </a:r>
          </a:p>
          <a:p>
            <a:pPr marL="742950" lvl="1" indent="-285750">
              <a:buFont typeface="Arial" panose="020B0604020202020204" pitchFamily="34" charset="0"/>
              <a:buChar char="•"/>
            </a:pPr>
            <a:endParaRPr lang="en-NZ" dirty="0"/>
          </a:p>
          <a:p>
            <a:pPr marL="285750" indent="-285750">
              <a:buFont typeface="Arial" panose="020B0604020202020204" pitchFamily="34" charset="0"/>
              <a:buChar char="•"/>
            </a:pPr>
            <a:r>
              <a:rPr lang="en-NZ" dirty="0"/>
              <a:t>Complete the worksheets</a:t>
            </a:r>
          </a:p>
          <a:p>
            <a:pPr marL="742950" lvl="1" indent="-285750">
              <a:buFont typeface="Arial" panose="020B0604020202020204" pitchFamily="34" charset="0"/>
              <a:buChar char="•"/>
            </a:pPr>
            <a:r>
              <a:rPr lang="en-NZ" dirty="0"/>
              <a:t>Risk management a key skill for farmers L2</a:t>
            </a:r>
          </a:p>
          <a:p>
            <a:pPr marL="742950" lvl="1" indent="-285750">
              <a:buFont typeface="Arial" panose="020B0604020202020204" pitchFamily="34" charset="0"/>
              <a:buChar char="•"/>
            </a:pPr>
            <a:r>
              <a:rPr lang="en-NZ" dirty="0"/>
              <a:t>Halter raises $165M in funding L2</a:t>
            </a:r>
          </a:p>
          <a:p>
            <a:pPr marL="742950" lvl="1" indent="-285750">
              <a:buFont typeface="Arial" panose="020B0604020202020204" pitchFamily="34" charset="0"/>
              <a:buChar char="•"/>
            </a:pPr>
            <a:r>
              <a:rPr lang="en-US" dirty="0"/>
              <a:t>Indoor food production - Crisis L2</a:t>
            </a:r>
            <a:endParaRPr lang="en-NZ" dirty="0">
              <a:highlight>
                <a:srgbClr val="00FFFF"/>
              </a:highlight>
            </a:endParaRPr>
          </a:p>
        </p:txBody>
      </p:sp>
      <p:pic>
        <p:nvPicPr>
          <p:cNvPr id="2" name="Picture 1">
            <a:extLst>
              <a:ext uri="{FF2B5EF4-FFF2-40B4-BE49-F238E27FC236}">
                <a16:creationId xmlns:a16="http://schemas.microsoft.com/office/drawing/2014/main" id="{FED69558-24A1-D22A-EFB0-F1080432C0F5}"/>
              </a:ext>
            </a:extLst>
          </p:cNvPr>
          <p:cNvPicPr>
            <a:picLocks noChangeAspect="1"/>
          </p:cNvPicPr>
          <p:nvPr/>
        </p:nvPicPr>
        <p:blipFill>
          <a:blip r:embed="rId5"/>
          <a:stretch>
            <a:fillRect/>
          </a:stretch>
        </p:blipFill>
        <p:spPr>
          <a:xfrm>
            <a:off x="8554566" y="2652717"/>
            <a:ext cx="2834886" cy="922100"/>
          </a:xfrm>
          <a:prstGeom prst="rect">
            <a:avLst/>
          </a:prstGeom>
        </p:spPr>
      </p:pic>
    </p:spTree>
    <p:extLst>
      <p:ext uri="{BB962C8B-B14F-4D97-AF65-F5344CB8AC3E}">
        <p14:creationId xmlns:p14="http://schemas.microsoft.com/office/powerpoint/2010/main" val="18445096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602C3074-CE9C-983B-F834-D1C3E38EB95F}"/>
            </a:ext>
          </a:extLst>
        </p:cNvPr>
        <p:cNvGrpSpPr/>
        <p:nvPr/>
      </p:nvGrpSpPr>
      <p:grpSpPr>
        <a:xfrm>
          <a:off x="0" y="0"/>
          <a:ext cx="0" cy="0"/>
          <a:chOff x="0" y="0"/>
          <a:chExt cx="0" cy="0"/>
        </a:xfrm>
      </p:grpSpPr>
      <p:sp>
        <p:nvSpPr>
          <p:cNvPr id="142" name="Google Shape;142;p9">
            <a:extLst>
              <a:ext uri="{FF2B5EF4-FFF2-40B4-BE49-F238E27FC236}">
                <a16:creationId xmlns:a16="http://schemas.microsoft.com/office/drawing/2014/main" id="{68F9FD19-5DF1-EE2F-C53F-84707F65318B}"/>
              </a:ext>
            </a:extLst>
          </p:cNvPr>
          <p:cNvSpPr/>
          <p:nvPr/>
        </p:nvSpPr>
        <p:spPr>
          <a:xfrm>
            <a:off x="0" y="-130627"/>
            <a:ext cx="12192000" cy="5389418"/>
          </a:xfrm>
          <a:prstGeom prst="rect">
            <a:avLst/>
          </a:prstGeom>
          <a:solidFill>
            <a:srgbClr val="ABD2D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44" name="Google Shape;144;p9" descr="A black and grey background with circles with Solomon R. Guggenheim Museum in the background&#10;&#10;Description automatically generated">
            <a:extLst>
              <a:ext uri="{FF2B5EF4-FFF2-40B4-BE49-F238E27FC236}">
                <a16:creationId xmlns:a16="http://schemas.microsoft.com/office/drawing/2014/main" id="{64DFDFC1-09F1-A520-32D0-4879AB03598A}"/>
              </a:ext>
            </a:extLst>
          </p:cNvPr>
          <p:cNvPicPr preferRelativeResize="0"/>
          <p:nvPr/>
        </p:nvPicPr>
        <p:blipFill rotWithShape="1">
          <a:blip r:embed="rId3">
            <a:alphaModFix amt="47000"/>
          </a:blip>
          <a:srcRect/>
          <a:stretch/>
        </p:blipFill>
        <p:spPr>
          <a:xfrm>
            <a:off x="3143530" y="797048"/>
            <a:ext cx="5513843" cy="4044704"/>
          </a:xfrm>
          <a:prstGeom prst="rect">
            <a:avLst/>
          </a:prstGeom>
          <a:noFill/>
          <a:ln>
            <a:noFill/>
          </a:ln>
        </p:spPr>
      </p:pic>
      <p:sp>
        <p:nvSpPr>
          <p:cNvPr id="3" name="TextBox 2">
            <a:extLst>
              <a:ext uri="{FF2B5EF4-FFF2-40B4-BE49-F238E27FC236}">
                <a16:creationId xmlns:a16="http://schemas.microsoft.com/office/drawing/2014/main" id="{96CD4F10-1DC6-4D77-97DC-127F6C3212BD}"/>
              </a:ext>
            </a:extLst>
          </p:cNvPr>
          <p:cNvSpPr txBox="1"/>
          <p:nvPr/>
        </p:nvSpPr>
        <p:spPr>
          <a:xfrm>
            <a:off x="411451" y="136518"/>
            <a:ext cx="8344245" cy="1754326"/>
          </a:xfrm>
          <a:prstGeom prst="rect">
            <a:avLst/>
          </a:prstGeom>
          <a:noFill/>
        </p:spPr>
        <p:txBody>
          <a:bodyPr wrap="square">
            <a:spAutoFit/>
          </a:bodyPr>
          <a:lstStyle/>
          <a:p>
            <a:r>
              <a:rPr lang="en-NZ" sz="5400" dirty="0"/>
              <a:t>Political influences	</a:t>
            </a:r>
            <a:br>
              <a:rPr lang="en-NZ" sz="5400" dirty="0"/>
            </a:br>
            <a:endParaRPr lang="en-NZ" sz="5400" dirty="0"/>
          </a:p>
        </p:txBody>
      </p:sp>
      <p:sp>
        <p:nvSpPr>
          <p:cNvPr id="4" name="Google Shape;123;p6">
            <a:extLst>
              <a:ext uri="{FF2B5EF4-FFF2-40B4-BE49-F238E27FC236}">
                <a16:creationId xmlns:a16="http://schemas.microsoft.com/office/drawing/2014/main" id="{4F66CA38-3B85-CC3F-92A1-0978BBB59B57}"/>
              </a:ext>
            </a:extLst>
          </p:cNvPr>
          <p:cNvSpPr/>
          <p:nvPr/>
        </p:nvSpPr>
        <p:spPr>
          <a:xfrm>
            <a:off x="0" y="5258791"/>
            <a:ext cx="12192000" cy="1599209"/>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 name="Google Shape;124;p6" descr="A picture containing text, clipart&#10;&#10;Description automatically generated">
            <a:extLst>
              <a:ext uri="{FF2B5EF4-FFF2-40B4-BE49-F238E27FC236}">
                <a16:creationId xmlns:a16="http://schemas.microsoft.com/office/drawing/2014/main" id="{0CB2E205-D43C-B0E2-2347-FC43EBD3AD24}"/>
              </a:ext>
            </a:extLst>
          </p:cNvPr>
          <p:cNvPicPr preferRelativeResize="0"/>
          <p:nvPr/>
        </p:nvPicPr>
        <p:blipFill rotWithShape="1">
          <a:blip r:embed="rId4">
            <a:alphaModFix/>
          </a:blip>
          <a:srcRect/>
          <a:stretch/>
        </p:blipFill>
        <p:spPr>
          <a:xfrm>
            <a:off x="9292498" y="5656398"/>
            <a:ext cx="2374482" cy="893056"/>
          </a:xfrm>
          <a:prstGeom prst="rect">
            <a:avLst/>
          </a:prstGeom>
          <a:noFill/>
          <a:ln>
            <a:noFill/>
          </a:ln>
        </p:spPr>
      </p:pic>
      <p:sp>
        <p:nvSpPr>
          <p:cNvPr id="7" name="TextBox 6">
            <a:extLst>
              <a:ext uri="{FF2B5EF4-FFF2-40B4-BE49-F238E27FC236}">
                <a16:creationId xmlns:a16="http://schemas.microsoft.com/office/drawing/2014/main" id="{2C94EFF1-81A1-1BBC-36AA-C4CACAFBEFDB}"/>
              </a:ext>
            </a:extLst>
          </p:cNvPr>
          <p:cNvSpPr txBox="1"/>
          <p:nvPr/>
        </p:nvSpPr>
        <p:spPr>
          <a:xfrm>
            <a:off x="287541" y="1809539"/>
            <a:ext cx="11616918" cy="3785652"/>
          </a:xfrm>
          <a:prstGeom prst="rect">
            <a:avLst/>
          </a:prstGeom>
          <a:noFill/>
        </p:spPr>
        <p:txBody>
          <a:bodyPr wrap="square">
            <a:spAutoFit/>
          </a:bodyPr>
          <a:lstStyle/>
          <a:p>
            <a:pPr marL="285750" lvl="0" indent="-285750">
              <a:buFont typeface="Arial" panose="020B0604020202020204" pitchFamily="34" charset="0"/>
              <a:buChar char="•"/>
            </a:pPr>
            <a:r>
              <a:rPr lang="en-NZ" sz="2000" dirty="0"/>
              <a:t>Government policy and its administrative practices that can have an effect on businesses or which could have a substantial impact on how their business operated and its bottom line.</a:t>
            </a:r>
          </a:p>
          <a:p>
            <a:pPr lvl="0"/>
            <a:r>
              <a:rPr lang="en-NZ" sz="2000" dirty="0"/>
              <a:t> </a:t>
            </a:r>
          </a:p>
          <a:p>
            <a:pPr marL="285750" lvl="0" indent="-285750">
              <a:buFont typeface="Arial" panose="020B0604020202020204" pitchFamily="34" charset="0"/>
              <a:buChar char="•"/>
            </a:pPr>
            <a:r>
              <a:rPr lang="en-NZ" sz="2000" dirty="0"/>
              <a:t>Examples include;</a:t>
            </a:r>
          </a:p>
          <a:p>
            <a:pPr marL="742950" lvl="1" indent="-285750">
              <a:buFont typeface="Arial" panose="020B0604020202020204" pitchFamily="34" charset="0"/>
              <a:buChar char="•"/>
            </a:pPr>
            <a:r>
              <a:rPr lang="en-NZ" sz="2000" dirty="0"/>
              <a:t>Legislation. </a:t>
            </a:r>
          </a:p>
          <a:p>
            <a:pPr marL="742950" lvl="1" indent="-285750">
              <a:buFont typeface="Arial" panose="020B0604020202020204" pitchFamily="34" charset="0"/>
              <a:buChar char="•"/>
            </a:pPr>
            <a:r>
              <a:rPr lang="en-NZ" sz="2000" dirty="0"/>
              <a:t>Regulatory shifts or changes.  </a:t>
            </a:r>
          </a:p>
          <a:p>
            <a:pPr marL="742950" lvl="1" indent="-285750">
              <a:buFont typeface="Arial" panose="020B0604020202020204" pitchFamily="34" charset="0"/>
              <a:buChar char="•"/>
            </a:pPr>
            <a:r>
              <a:rPr lang="en-NZ" sz="2000" dirty="0"/>
              <a:t>Geopolitical.</a:t>
            </a:r>
          </a:p>
          <a:p>
            <a:pPr marL="742950" lvl="1" indent="-285750">
              <a:buFont typeface="Arial" panose="020B0604020202020204" pitchFamily="34" charset="0"/>
              <a:buChar char="•"/>
            </a:pPr>
            <a:r>
              <a:rPr lang="en-NZ" sz="2000" dirty="0"/>
              <a:t>Globalisation of trade.</a:t>
            </a:r>
          </a:p>
          <a:p>
            <a:pPr marL="285750" indent="-285750">
              <a:buFont typeface="Arial" panose="020B0604020202020204" pitchFamily="34" charset="0"/>
              <a:buChar char="•"/>
            </a:pPr>
            <a:r>
              <a:rPr lang="en-NZ" sz="2000" dirty="0"/>
              <a:t>Complete the worksheets</a:t>
            </a:r>
          </a:p>
          <a:p>
            <a:pPr marL="742950" lvl="1" indent="-285750">
              <a:buFont typeface="Arial" panose="020B0604020202020204" pitchFamily="34" charset="0"/>
              <a:buChar char="•"/>
            </a:pPr>
            <a:r>
              <a:rPr lang="en-US" sz="2000" dirty="0"/>
              <a:t>Realities of Dairy Tariffs L2</a:t>
            </a:r>
          </a:p>
          <a:p>
            <a:pPr marL="742950" lvl="1" indent="-285750">
              <a:buFont typeface="Arial" panose="020B0604020202020204" pitchFamily="34" charset="0"/>
              <a:buChar char="•"/>
            </a:pPr>
            <a:r>
              <a:rPr lang="en-US" sz="2000" dirty="0"/>
              <a:t>New seasonal work visas L2</a:t>
            </a:r>
            <a:endParaRPr lang="en-NZ" sz="2000" dirty="0"/>
          </a:p>
          <a:p>
            <a:pPr marL="742950" lvl="1" indent="-285750">
              <a:buFont typeface="Arial" panose="020B0604020202020204" pitchFamily="34" charset="0"/>
              <a:buChar char="•"/>
            </a:pPr>
            <a:endParaRPr lang="en-NZ" sz="2000" dirty="0">
              <a:highlight>
                <a:srgbClr val="FFFF00"/>
              </a:highlight>
            </a:endParaRPr>
          </a:p>
        </p:txBody>
      </p:sp>
      <p:pic>
        <p:nvPicPr>
          <p:cNvPr id="2" name="Picture 1">
            <a:extLst>
              <a:ext uri="{FF2B5EF4-FFF2-40B4-BE49-F238E27FC236}">
                <a16:creationId xmlns:a16="http://schemas.microsoft.com/office/drawing/2014/main" id="{9DC9A78B-211A-0BBF-FA64-1D075C61FB2B}"/>
              </a:ext>
            </a:extLst>
          </p:cNvPr>
          <p:cNvPicPr>
            <a:picLocks noChangeAspect="1"/>
          </p:cNvPicPr>
          <p:nvPr/>
        </p:nvPicPr>
        <p:blipFill>
          <a:blip r:embed="rId5"/>
          <a:stretch>
            <a:fillRect/>
          </a:stretch>
        </p:blipFill>
        <p:spPr>
          <a:xfrm>
            <a:off x="8379291" y="3265493"/>
            <a:ext cx="3010161" cy="891617"/>
          </a:xfrm>
          <a:prstGeom prst="rect">
            <a:avLst/>
          </a:prstGeom>
        </p:spPr>
      </p:pic>
    </p:spTree>
    <p:extLst>
      <p:ext uri="{BB962C8B-B14F-4D97-AF65-F5344CB8AC3E}">
        <p14:creationId xmlns:p14="http://schemas.microsoft.com/office/powerpoint/2010/main" val="28591265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D0E0F8FE-D10D-3965-AB4B-F94F2AA50F5F}"/>
            </a:ext>
          </a:extLst>
        </p:cNvPr>
        <p:cNvGrpSpPr/>
        <p:nvPr/>
      </p:nvGrpSpPr>
      <p:grpSpPr>
        <a:xfrm>
          <a:off x="0" y="0"/>
          <a:ext cx="0" cy="0"/>
          <a:chOff x="0" y="0"/>
          <a:chExt cx="0" cy="0"/>
        </a:xfrm>
      </p:grpSpPr>
      <p:sp>
        <p:nvSpPr>
          <p:cNvPr id="142" name="Google Shape;142;p9">
            <a:extLst>
              <a:ext uri="{FF2B5EF4-FFF2-40B4-BE49-F238E27FC236}">
                <a16:creationId xmlns:a16="http://schemas.microsoft.com/office/drawing/2014/main" id="{6A0C45B3-AC2F-01ED-CFEC-9C6502C35110}"/>
              </a:ext>
            </a:extLst>
          </p:cNvPr>
          <p:cNvSpPr/>
          <p:nvPr/>
        </p:nvSpPr>
        <p:spPr>
          <a:xfrm>
            <a:off x="0" y="-130627"/>
            <a:ext cx="12192000" cy="5389418"/>
          </a:xfrm>
          <a:prstGeom prst="rect">
            <a:avLst/>
          </a:prstGeom>
          <a:solidFill>
            <a:srgbClr val="ABD2D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44" name="Google Shape;144;p9" descr="A black and grey background with circles with Solomon R. Guggenheim Museum in the background&#10;&#10;Description automatically generated">
            <a:extLst>
              <a:ext uri="{FF2B5EF4-FFF2-40B4-BE49-F238E27FC236}">
                <a16:creationId xmlns:a16="http://schemas.microsoft.com/office/drawing/2014/main" id="{22D46484-6F09-67C7-9865-DA78A67DEA51}"/>
              </a:ext>
            </a:extLst>
          </p:cNvPr>
          <p:cNvPicPr preferRelativeResize="0"/>
          <p:nvPr/>
        </p:nvPicPr>
        <p:blipFill rotWithShape="1">
          <a:blip r:embed="rId3">
            <a:alphaModFix amt="47000"/>
          </a:blip>
          <a:srcRect/>
          <a:stretch/>
        </p:blipFill>
        <p:spPr>
          <a:xfrm>
            <a:off x="3143530" y="797048"/>
            <a:ext cx="5513843" cy="4044704"/>
          </a:xfrm>
          <a:prstGeom prst="rect">
            <a:avLst/>
          </a:prstGeom>
          <a:noFill/>
          <a:ln>
            <a:noFill/>
          </a:ln>
        </p:spPr>
      </p:pic>
      <p:sp>
        <p:nvSpPr>
          <p:cNvPr id="3" name="TextBox 2">
            <a:extLst>
              <a:ext uri="{FF2B5EF4-FFF2-40B4-BE49-F238E27FC236}">
                <a16:creationId xmlns:a16="http://schemas.microsoft.com/office/drawing/2014/main" id="{D29BA44B-9A8A-8508-19B4-169097E7B30F}"/>
              </a:ext>
            </a:extLst>
          </p:cNvPr>
          <p:cNvSpPr txBox="1"/>
          <p:nvPr/>
        </p:nvSpPr>
        <p:spPr>
          <a:xfrm>
            <a:off x="411451" y="136518"/>
            <a:ext cx="8344245" cy="1754326"/>
          </a:xfrm>
          <a:prstGeom prst="rect">
            <a:avLst/>
          </a:prstGeom>
          <a:noFill/>
        </p:spPr>
        <p:txBody>
          <a:bodyPr wrap="square">
            <a:spAutoFit/>
          </a:bodyPr>
          <a:lstStyle/>
          <a:p>
            <a:r>
              <a:rPr lang="en-NZ" sz="5400" dirty="0"/>
              <a:t>Ethical influences	</a:t>
            </a:r>
            <a:br>
              <a:rPr lang="en-NZ" sz="5400" dirty="0"/>
            </a:br>
            <a:endParaRPr lang="en-NZ" sz="5400" dirty="0"/>
          </a:p>
        </p:txBody>
      </p:sp>
      <p:sp>
        <p:nvSpPr>
          <p:cNvPr id="4" name="Google Shape;123;p6">
            <a:extLst>
              <a:ext uri="{FF2B5EF4-FFF2-40B4-BE49-F238E27FC236}">
                <a16:creationId xmlns:a16="http://schemas.microsoft.com/office/drawing/2014/main" id="{A6764ACC-B0CB-6320-D57D-D5931BC9EB06}"/>
              </a:ext>
            </a:extLst>
          </p:cNvPr>
          <p:cNvSpPr/>
          <p:nvPr/>
        </p:nvSpPr>
        <p:spPr>
          <a:xfrm>
            <a:off x="0" y="5258791"/>
            <a:ext cx="12192000" cy="1599209"/>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 name="Google Shape;124;p6" descr="A picture containing text, clipart&#10;&#10;Description automatically generated">
            <a:extLst>
              <a:ext uri="{FF2B5EF4-FFF2-40B4-BE49-F238E27FC236}">
                <a16:creationId xmlns:a16="http://schemas.microsoft.com/office/drawing/2014/main" id="{9562C090-ED42-3AB1-50A0-CEC078F73800}"/>
              </a:ext>
            </a:extLst>
          </p:cNvPr>
          <p:cNvPicPr preferRelativeResize="0"/>
          <p:nvPr/>
        </p:nvPicPr>
        <p:blipFill rotWithShape="1">
          <a:blip r:embed="rId4">
            <a:alphaModFix/>
          </a:blip>
          <a:srcRect/>
          <a:stretch/>
        </p:blipFill>
        <p:spPr>
          <a:xfrm>
            <a:off x="9292498" y="5656398"/>
            <a:ext cx="2374482" cy="893056"/>
          </a:xfrm>
          <a:prstGeom prst="rect">
            <a:avLst/>
          </a:prstGeom>
          <a:noFill/>
          <a:ln>
            <a:noFill/>
          </a:ln>
        </p:spPr>
      </p:pic>
      <p:sp>
        <p:nvSpPr>
          <p:cNvPr id="7" name="TextBox 6">
            <a:extLst>
              <a:ext uri="{FF2B5EF4-FFF2-40B4-BE49-F238E27FC236}">
                <a16:creationId xmlns:a16="http://schemas.microsoft.com/office/drawing/2014/main" id="{6B880724-8B77-020A-C6F4-3DFEAEA34CFF}"/>
              </a:ext>
            </a:extLst>
          </p:cNvPr>
          <p:cNvSpPr txBox="1"/>
          <p:nvPr/>
        </p:nvSpPr>
        <p:spPr>
          <a:xfrm>
            <a:off x="163631" y="1120737"/>
            <a:ext cx="11616918" cy="2862322"/>
          </a:xfrm>
          <a:prstGeom prst="rect">
            <a:avLst/>
          </a:prstGeom>
          <a:noFill/>
        </p:spPr>
        <p:txBody>
          <a:bodyPr wrap="square">
            <a:spAutoFit/>
          </a:bodyPr>
          <a:lstStyle/>
          <a:p>
            <a:pPr marL="285750" indent="-285750">
              <a:buFont typeface="Arial" panose="020B0604020202020204" pitchFamily="34" charset="0"/>
              <a:buChar char="•"/>
            </a:pPr>
            <a:r>
              <a:rPr lang="en-NZ" dirty="0"/>
              <a:t>Morals or values that are attributed to a system of beliefs, i.e. religious, political or philosophical.</a:t>
            </a:r>
          </a:p>
          <a:p>
            <a:pPr marL="285750" indent="-285750">
              <a:buFont typeface="Arial" panose="020B0604020202020204" pitchFamily="34" charset="0"/>
              <a:buChar char="•"/>
            </a:pPr>
            <a:r>
              <a:rPr lang="en-NZ" dirty="0"/>
              <a:t>Businesses must apply these beliefs in short or long term decisions. </a:t>
            </a:r>
          </a:p>
          <a:p>
            <a:pPr marL="285750" indent="-285750">
              <a:buFont typeface="Arial" panose="020B0604020202020204" pitchFamily="34" charset="0"/>
              <a:buChar char="•"/>
            </a:pPr>
            <a:r>
              <a:rPr lang="en-NZ" dirty="0"/>
              <a:t>These concepts inevitably are intertwined and must be applied carefully to maintain an image of professionalism and accountability. </a:t>
            </a:r>
          </a:p>
          <a:p>
            <a:pPr marL="285750" indent="-285750">
              <a:buFont typeface="Arial" panose="020B0604020202020204" pitchFamily="34" charset="0"/>
              <a:buChar char="•"/>
            </a:pPr>
            <a:r>
              <a:rPr lang="en-NZ" dirty="0"/>
              <a:t>Examples include;</a:t>
            </a:r>
          </a:p>
          <a:p>
            <a:pPr marL="742950" lvl="1" indent="-285750">
              <a:buFont typeface="Arial" panose="020B0604020202020204" pitchFamily="34" charset="0"/>
              <a:buChar char="•"/>
            </a:pPr>
            <a:r>
              <a:rPr lang="en-NZ" dirty="0"/>
              <a:t>Bioethics e.g. genetically modified food</a:t>
            </a:r>
          </a:p>
          <a:p>
            <a:pPr marL="742950" lvl="1" indent="-285750">
              <a:buFont typeface="Arial" panose="020B0604020202020204" pitchFamily="34" charset="0"/>
              <a:buChar char="•"/>
            </a:pPr>
            <a:r>
              <a:rPr lang="en-NZ" dirty="0"/>
              <a:t>Nuclear free.</a:t>
            </a:r>
          </a:p>
          <a:p>
            <a:pPr marL="742950" lvl="1" indent="-285750">
              <a:buFont typeface="Arial" panose="020B0604020202020204" pitchFamily="34" charset="0"/>
              <a:buChar char="•"/>
            </a:pPr>
            <a:r>
              <a:rPr lang="en-NZ" dirty="0"/>
              <a:t>Synthetic food</a:t>
            </a:r>
          </a:p>
          <a:p>
            <a:pPr marL="742950" lvl="1" indent="-285750">
              <a:buFont typeface="Arial" panose="020B0604020202020204" pitchFamily="34" charset="0"/>
              <a:buChar char="•"/>
            </a:pPr>
            <a:endParaRPr lang="en-NZ" dirty="0"/>
          </a:p>
          <a:p>
            <a:pPr marL="285750" indent="-285750">
              <a:buFont typeface="Arial" panose="020B0604020202020204" pitchFamily="34" charset="0"/>
              <a:buChar char="•"/>
            </a:pPr>
            <a:r>
              <a:rPr lang="en-NZ" dirty="0"/>
              <a:t>Complete the worksheet-Fishing quota L2</a:t>
            </a:r>
          </a:p>
        </p:txBody>
      </p:sp>
      <p:pic>
        <p:nvPicPr>
          <p:cNvPr id="2" name="Picture 1">
            <a:extLst>
              <a:ext uri="{FF2B5EF4-FFF2-40B4-BE49-F238E27FC236}">
                <a16:creationId xmlns:a16="http://schemas.microsoft.com/office/drawing/2014/main" id="{318ED7F6-08C3-5F0D-183C-8D03CD87BE19}"/>
              </a:ext>
            </a:extLst>
          </p:cNvPr>
          <p:cNvPicPr>
            <a:picLocks noChangeAspect="1"/>
          </p:cNvPicPr>
          <p:nvPr/>
        </p:nvPicPr>
        <p:blipFill>
          <a:blip r:embed="rId5"/>
          <a:stretch>
            <a:fillRect/>
          </a:stretch>
        </p:blipFill>
        <p:spPr>
          <a:xfrm>
            <a:off x="8580543" y="2584131"/>
            <a:ext cx="2728196" cy="990686"/>
          </a:xfrm>
          <a:prstGeom prst="rect">
            <a:avLst/>
          </a:prstGeom>
        </p:spPr>
      </p:pic>
    </p:spTree>
    <p:extLst>
      <p:ext uri="{BB962C8B-B14F-4D97-AF65-F5344CB8AC3E}">
        <p14:creationId xmlns:p14="http://schemas.microsoft.com/office/powerpoint/2010/main" val="20607586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E5987D7C-ECAC-FAD2-67A8-1620DAA1DE36}"/>
            </a:ext>
          </a:extLst>
        </p:cNvPr>
        <p:cNvGrpSpPr/>
        <p:nvPr/>
      </p:nvGrpSpPr>
      <p:grpSpPr>
        <a:xfrm>
          <a:off x="0" y="0"/>
          <a:ext cx="0" cy="0"/>
          <a:chOff x="0" y="0"/>
          <a:chExt cx="0" cy="0"/>
        </a:xfrm>
      </p:grpSpPr>
      <p:sp>
        <p:nvSpPr>
          <p:cNvPr id="142" name="Google Shape;142;p9">
            <a:extLst>
              <a:ext uri="{FF2B5EF4-FFF2-40B4-BE49-F238E27FC236}">
                <a16:creationId xmlns:a16="http://schemas.microsoft.com/office/drawing/2014/main" id="{19235F68-0E2C-66EB-8C56-6FFCE69463CE}"/>
              </a:ext>
            </a:extLst>
          </p:cNvPr>
          <p:cNvSpPr/>
          <p:nvPr/>
        </p:nvSpPr>
        <p:spPr>
          <a:xfrm>
            <a:off x="0" y="-130627"/>
            <a:ext cx="12192000" cy="5389418"/>
          </a:xfrm>
          <a:prstGeom prst="rect">
            <a:avLst/>
          </a:prstGeom>
          <a:solidFill>
            <a:srgbClr val="ABD2D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44" name="Google Shape;144;p9" descr="A black and grey background with circles with Solomon R. Guggenheim Museum in the background&#10;&#10;Description automatically generated">
            <a:extLst>
              <a:ext uri="{FF2B5EF4-FFF2-40B4-BE49-F238E27FC236}">
                <a16:creationId xmlns:a16="http://schemas.microsoft.com/office/drawing/2014/main" id="{DC279DE5-264F-7188-9764-9A3A93BC0490}"/>
              </a:ext>
            </a:extLst>
          </p:cNvPr>
          <p:cNvPicPr preferRelativeResize="0"/>
          <p:nvPr/>
        </p:nvPicPr>
        <p:blipFill rotWithShape="1">
          <a:blip r:embed="rId3">
            <a:alphaModFix amt="47000"/>
          </a:blip>
          <a:srcRect/>
          <a:stretch/>
        </p:blipFill>
        <p:spPr>
          <a:xfrm>
            <a:off x="3143530" y="797048"/>
            <a:ext cx="5513843" cy="4044704"/>
          </a:xfrm>
          <a:prstGeom prst="rect">
            <a:avLst/>
          </a:prstGeom>
          <a:noFill/>
          <a:ln>
            <a:noFill/>
          </a:ln>
        </p:spPr>
      </p:pic>
      <p:sp>
        <p:nvSpPr>
          <p:cNvPr id="3" name="TextBox 2">
            <a:extLst>
              <a:ext uri="{FF2B5EF4-FFF2-40B4-BE49-F238E27FC236}">
                <a16:creationId xmlns:a16="http://schemas.microsoft.com/office/drawing/2014/main" id="{79EA7824-4E0A-5F55-7FD6-428FFEA91B9E}"/>
              </a:ext>
            </a:extLst>
          </p:cNvPr>
          <p:cNvSpPr txBox="1"/>
          <p:nvPr/>
        </p:nvSpPr>
        <p:spPr>
          <a:xfrm>
            <a:off x="411451" y="136518"/>
            <a:ext cx="8344245" cy="1754326"/>
          </a:xfrm>
          <a:prstGeom prst="rect">
            <a:avLst/>
          </a:prstGeom>
          <a:noFill/>
        </p:spPr>
        <p:txBody>
          <a:bodyPr wrap="square">
            <a:spAutoFit/>
          </a:bodyPr>
          <a:lstStyle/>
          <a:p>
            <a:r>
              <a:rPr lang="en-NZ" sz="5400" dirty="0"/>
              <a:t>Biological influences	</a:t>
            </a:r>
            <a:br>
              <a:rPr lang="en-NZ" sz="5400" dirty="0"/>
            </a:br>
            <a:endParaRPr lang="en-NZ" sz="5400" dirty="0"/>
          </a:p>
        </p:txBody>
      </p:sp>
      <p:sp>
        <p:nvSpPr>
          <p:cNvPr id="4" name="Google Shape;123;p6">
            <a:extLst>
              <a:ext uri="{FF2B5EF4-FFF2-40B4-BE49-F238E27FC236}">
                <a16:creationId xmlns:a16="http://schemas.microsoft.com/office/drawing/2014/main" id="{7FF6F1A0-B3BA-CC41-011C-234126F0788B}"/>
              </a:ext>
            </a:extLst>
          </p:cNvPr>
          <p:cNvSpPr/>
          <p:nvPr/>
        </p:nvSpPr>
        <p:spPr>
          <a:xfrm>
            <a:off x="0" y="5258791"/>
            <a:ext cx="12192000" cy="1599209"/>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 name="Google Shape;124;p6" descr="A picture containing text, clipart&#10;&#10;Description automatically generated">
            <a:extLst>
              <a:ext uri="{FF2B5EF4-FFF2-40B4-BE49-F238E27FC236}">
                <a16:creationId xmlns:a16="http://schemas.microsoft.com/office/drawing/2014/main" id="{2D2CB636-0CFA-FDD8-2FC8-43F9B105F41B}"/>
              </a:ext>
            </a:extLst>
          </p:cNvPr>
          <p:cNvPicPr preferRelativeResize="0"/>
          <p:nvPr/>
        </p:nvPicPr>
        <p:blipFill rotWithShape="1">
          <a:blip r:embed="rId4">
            <a:alphaModFix/>
          </a:blip>
          <a:srcRect/>
          <a:stretch/>
        </p:blipFill>
        <p:spPr>
          <a:xfrm>
            <a:off x="9292498" y="5656398"/>
            <a:ext cx="2374482" cy="893056"/>
          </a:xfrm>
          <a:prstGeom prst="rect">
            <a:avLst/>
          </a:prstGeom>
          <a:noFill/>
          <a:ln>
            <a:noFill/>
          </a:ln>
        </p:spPr>
      </p:pic>
      <p:sp>
        <p:nvSpPr>
          <p:cNvPr id="7" name="TextBox 6">
            <a:extLst>
              <a:ext uri="{FF2B5EF4-FFF2-40B4-BE49-F238E27FC236}">
                <a16:creationId xmlns:a16="http://schemas.microsoft.com/office/drawing/2014/main" id="{F1091E8D-70D1-F78B-F7DB-7F3AEA55135B}"/>
              </a:ext>
            </a:extLst>
          </p:cNvPr>
          <p:cNvSpPr txBox="1"/>
          <p:nvPr/>
        </p:nvSpPr>
        <p:spPr>
          <a:xfrm>
            <a:off x="163631" y="1120737"/>
            <a:ext cx="11616918" cy="3693319"/>
          </a:xfrm>
          <a:prstGeom prst="rect">
            <a:avLst/>
          </a:prstGeom>
          <a:noFill/>
        </p:spPr>
        <p:txBody>
          <a:bodyPr wrap="square">
            <a:spAutoFit/>
          </a:bodyPr>
          <a:lstStyle/>
          <a:p>
            <a:pPr marL="285750" lvl="0" indent="-285750">
              <a:buFont typeface="Arial" panose="020B0604020202020204" pitchFamily="34" charset="0"/>
              <a:buChar char="•"/>
            </a:pPr>
            <a:r>
              <a:rPr lang="en-NZ" dirty="0"/>
              <a:t>Manipulates or affects the function or behaviour of a living organism.  Can be physical, physiological, chemical, neurological, or genetic.</a:t>
            </a:r>
          </a:p>
          <a:p>
            <a:pPr marL="285750" indent="-285750">
              <a:buFont typeface="Arial" panose="020B0604020202020204" pitchFamily="34" charset="0"/>
              <a:buChar char="•"/>
            </a:pPr>
            <a:endParaRPr lang="en-NZ" dirty="0"/>
          </a:p>
          <a:p>
            <a:pPr marL="285750" indent="-285750">
              <a:buFont typeface="Arial" panose="020B0604020202020204" pitchFamily="34" charset="0"/>
              <a:buChar char="•"/>
            </a:pPr>
            <a:r>
              <a:rPr lang="en-NZ" dirty="0"/>
              <a:t>Examples include;</a:t>
            </a:r>
          </a:p>
          <a:p>
            <a:pPr marL="742950" lvl="1" indent="-285750">
              <a:buFont typeface="Arial" panose="020B0604020202020204" pitchFamily="34" charset="0"/>
              <a:buChar char="•"/>
            </a:pPr>
            <a:r>
              <a:rPr lang="en-NZ" dirty="0"/>
              <a:t>Product contamination e.g. pesticide residue. </a:t>
            </a:r>
          </a:p>
          <a:p>
            <a:pPr marL="742950" lvl="1" indent="-285750">
              <a:buFont typeface="Arial" panose="020B0604020202020204" pitchFamily="34" charset="0"/>
              <a:buChar char="•"/>
            </a:pPr>
            <a:r>
              <a:rPr lang="en-NZ" dirty="0"/>
              <a:t>Genetically modified organisms.</a:t>
            </a:r>
          </a:p>
          <a:p>
            <a:pPr marL="742950" lvl="1" indent="-285750">
              <a:buFont typeface="Arial" panose="020B0604020202020204" pitchFamily="34" charset="0"/>
              <a:buChar char="•"/>
            </a:pPr>
            <a:r>
              <a:rPr lang="en-NZ" dirty="0"/>
              <a:t>Natural resistances.</a:t>
            </a:r>
          </a:p>
          <a:p>
            <a:pPr marL="742950" lvl="1" indent="-285750">
              <a:buFont typeface="Arial" panose="020B0604020202020204" pitchFamily="34" charset="0"/>
              <a:buChar char="•"/>
            </a:pPr>
            <a:r>
              <a:rPr lang="en-NZ" dirty="0"/>
              <a:t>Probiotics.</a:t>
            </a:r>
          </a:p>
          <a:p>
            <a:pPr marL="285750" indent="-285750">
              <a:buFont typeface="Arial" panose="020B0604020202020204" pitchFamily="34" charset="0"/>
              <a:buChar char="•"/>
            </a:pPr>
            <a:endParaRPr lang="en-NZ" dirty="0"/>
          </a:p>
          <a:p>
            <a:pPr marL="285750" indent="-285750">
              <a:buFont typeface="Arial" panose="020B0604020202020204" pitchFamily="34" charset="0"/>
              <a:buChar char="•"/>
            </a:pPr>
            <a:r>
              <a:rPr lang="en-NZ" dirty="0"/>
              <a:t>Read and complete two of these worksheets</a:t>
            </a:r>
          </a:p>
          <a:p>
            <a:pPr marL="742950" lvl="1" indent="-285750">
              <a:buFont typeface="Arial" panose="020B0604020202020204" pitchFamily="34" charset="0"/>
              <a:buChar char="•"/>
            </a:pPr>
            <a:r>
              <a:rPr lang="en-NZ" dirty="0"/>
              <a:t>Armyworm numbers - BioL2</a:t>
            </a:r>
          </a:p>
          <a:p>
            <a:pPr marL="742950" lvl="1" indent="-285750">
              <a:buFont typeface="Arial" panose="020B0604020202020204" pitchFamily="34" charset="0"/>
              <a:buChar char="•"/>
            </a:pPr>
            <a:r>
              <a:rPr lang="en-NZ" dirty="0"/>
              <a:t>Avian bird flu Bio L2</a:t>
            </a:r>
          </a:p>
          <a:p>
            <a:pPr marL="742950" lvl="1" indent="-285750">
              <a:buFont typeface="Arial" panose="020B0604020202020204" pitchFamily="34" charset="0"/>
              <a:buChar char="•"/>
            </a:pPr>
            <a:r>
              <a:rPr lang="en-US" dirty="0"/>
              <a:t>Fight against fruit fly biosecurity L2</a:t>
            </a:r>
            <a:endParaRPr lang="en-NZ" dirty="0">
              <a:highlight>
                <a:srgbClr val="FFFF00"/>
              </a:highlight>
            </a:endParaRPr>
          </a:p>
        </p:txBody>
      </p:sp>
      <p:pic>
        <p:nvPicPr>
          <p:cNvPr id="2" name="Picture 1">
            <a:extLst>
              <a:ext uri="{FF2B5EF4-FFF2-40B4-BE49-F238E27FC236}">
                <a16:creationId xmlns:a16="http://schemas.microsoft.com/office/drawing/2014/main" id="{D381D64F-EFB7-1D33-4F51-2B6E408CCD41}"/>
              </a:ext>
            </a:extLst>
          </p:cNvPr>
          <p:cNvPicPr>
            <a:picLocks noChangeAspect="1"/>
          </p:cNvPicPr>
          <p:nvPr/>
        </p:nvPicPr>
        <p:blipFill>
          <a:blip r:embed="rId5"/>
          <a:stretch>
            <a:fillRect/>
          </a:stretch>
        </p:blipFill>
        <p:spPr>
          <a:xfrm>
            <a:off x="8623152" y="126029"/>
            <a:ext cx="2766300" cy="861135"/>
          </a:xfrm>
          <a:prstGeom prst="rect">
            <a:avLst/>
          </a:prstGeom>
        </p:spPr>
      </p:pic>
    </p:spTree>
    <p:extLst>
      <p:ext uri="{BB962C8B-B14F-4D97-AF65-F5344CB8AC3E}">
        <p14:creationId xmlns:p14="http://schemas.microsoft.com/office/powerpoint/2010/main" val="12883753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68093795-1E8E-DFA7-6735-C466D1429E59}"/>
            </a:ext>
          </a:extLst>
        </p:cNvPr>
        <p:cNvGrpSpPr/>
        <p:nvPr/>
      </p:nvGrpSpPr>
      <p:grpSpPr>
        <a:xfrm>
          <a:off x="0" y="0"/>
          <a:ext cx="0" cy="0"/>
          <a:chOff x="0" y="0"/>
          <a:chExt cx="0" cy="0"/>
        </a:xfrm>
      </p:grpSpPr>
      <p:sp>
        <p:nvSpPr>
          <p:cNvPr id="142" name="Google Shape;142;p9">
            <a:extLst>
              <a:ext uri="{FF2B5EF4-FFF2-40B4-BE49-F238E27FC236}">
                <a16:creationId xmlns:a16="http://schemas.microsoft.com/office/drawing/2014/main" id="{57D05E2F-51C9-B97C-B809-356E185252C4}"/>
              </a:ext>
            </a:extLst>
          </p:cNvPr>
          <p:cNvSpPr/>
          <p:nvPr/>
        </p:nvSpPr>
        <p:spPr>
          <a:xfrm>
            <a:off x="0" y="-130627"/>
            <a:ext cx="12192000" cy="5389418"/>
          </a:xfrm>
          <a:prstGeom prst="rect">
            <a:avLst/>
          </a:prstGeom>
          <a:solidFill>
            <a:srgbClr val="ABD2D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44" name="Google Shape;144;p9" descr="A black and grey background with circles with Solomon R. Guggenheim Museum in the background&#10;&#10;Description automatically generated">
            <a:extLst>
              <a:ext uri="{FF2B5EF4-FFF2-40B4-BE49-F238E27FC236}">
                <a16:creationId xmlns:a16="http://schemas.microsoft.com/office/drawing/2014/main" id="{138530B0-AB5C-9C43-2D52-231806DDBCC6}"/>
              </a:ext>
            </a:extLst>
          </p:cNvPr>
          <p:cNvPicPr preferRelativeResize="0"/>
          <p:nvPr/>
        </p:nvPicPr>
        <p:blipFill rotWithShape="1">
          <a:blip r:embed="rId3">
            <a:alphaModFix amt="47000"/>
          </a:blip>
          <a:srcRect/>
          <a:stretch/>
        </p:blipFill>
        <p:spPr>
          <a:xfrm>
            <a:off x="3143530" y="797048"/>
            <a:ext cx="5513843" cy="4044704"/>
          </a:xfrm>
          <a:prstGeom prst="rect">
            <a:avLst/>
          </a:prstGeom>
          <a:noFill/>
          <a:ln>
            <a:noFill/>
          </a:ln>
        </p:spPr>
      </p:pic>
      <p:sp>
        <p:nvSpPr>
          <p:cNvPr id="3" name="TextBox 2">
            <a:extLst>
              <a:ext uri="{FF2B5EF4-FFF2-40B4-BE49-F238E27FC236}">
                <a16:creationId xmlns:a16="http://schemas.microsoft.com/office/drawing/2014/main" id="{6E198735-03CD-74D0-4FA3-74684AC25AA3}"/>
              </a:ext>
            </a:extLst>
          </p:cNvPr>
          <p:cNvSpPr txBox="1"/>
          <p:nvPr/>
        </p:nvSpPr>
        <p:spPr>
          <a:xfrm>
            <a:off x="411451" y="136518"/>
            <a:ext cx="8344245" cy="1754326"/>
          </a:xfrm>
          <a:prstGeom prst="rect">
            <a:avLst/>
          </a:prstGeom>
          <a:noFill/>
        </p:spPr>
        <p:txBody>
          <a:bodyPr wrap="square">
            <a:spAutoFit/>
          </a:bodyPr>
          <a:lstStyle/>
          <a:p>
            <a:r>
              <a:rPr lang="en-NZ" sz="5400" dirty="0"/>
              <a:t>Scientific influences	</a:t>
            </a:r>
            <a:br>
              <a:rPr lang="en-NZ" sz="5400" dirty="0"/>
            </a:br>
            <a:endParaRPr lang="en-NZ" sz="5400" dirty="0"/>
          </a:p>
        </p:txBody>
      </p:sp>
      <p:sp>
        <p:nvSpPr>
          <p:cNvPr id="4" name="Google Shape;123;p6">
            <a:extLst>
              <a:ext uri="{FF2B5EF4-FFF2-40B4-BE49-F238E27FC236}">
                <a16:creationId xmlns:a16="http://schemas.microsoft.com/office/drawing/2014/main" id="{AD5C0366-C075-E58B-CBEA-31E8B56A83A5}"/>
              </a:ext>
            </a:extLst>
          </p:cNvPr>
          <p:cNvSpPr/>
          <p:nvPr/>
        </p:nvSpPr>
        <p:spPr>
          <a:xfrm>
            <a:off x="0" y="5258791"/>
            <a:ext cx="12192000" cy="1599209"/>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 name="Google Shape;124;p6" descr="A picture containing text, clipart&#10;&#10;Description automatically generated">
            <a:extLst>
              <a:ext uri="{FF2B5EF4-FFF2-40B4-BE49-F238E27FC236}">
                <a16:creationId xmlns:a16="http://schemas.microsoft.com/office/drawing/2014/main" id="{BE03CA42-11F0-93EA-4DBB-DD80CE564DA2}"/>
              </a:ext>
            </a:extLst>
          </p:cNvPr>
          <p:cNvPicPr preferRelativeResize="0"/>
          <p:nvPr/>
        </p:nvPicPr>
        <p:blipFill rotWithShape="1">
          <a:blip r:embed="rId4">
            <a:alphaModFix/>
          </a:blip>
          <a:srcRect/>
          <a:stretch/>
        </p:blipFill>
        <p:spPr>
          <a:xfrm>
            <a:off x="9292498" y="5656398"/>
            <a:ext cx="2374482" cy="893056"/>
          </a:xfrm>
          <a:prstGeom prst="rect">
            <a:avLst/>
          </a:prstGeom>
          <a:noFill/>
          <a:ln>
            <a:noFill/>
          </a:ln>
        </p:spPr>
      </p:pic>
      <p:sp>
        <p:nvSpPr>
          <p:cNvPr id="7" name="TextBox 6">
            <a:extLst>
              <a:ext uri="{FF2B5EF4-FFF2-40B4-BE49-F238E27FC236}">
                <a16:creationId xmlns:a16="http://schemas.microsoft.com/office/drawing/2014/main" id="{8968C1D7-5E49-BF83-268B-A84B13A0309B}"/>
              </a:ext>
            </a:extLst>
          </p:cNvPr>
          <p:cNvSpPr txBox="1"/>
          <p:nvPr/>
        </p:nvSpPr>
        <p:spPr>
          <a:xfrm>
            <a:off x="163631" y="1120737"/>
            <a:ext cx="11616918" cy="3139321"/>
          </a:xfrm>
          <a:prstGeom prst="rect">
            <a:avLst/>
          </a:prstGeom>
          <a:noFill/>
        </p:spPr>
        <p:txBody>
          <a:bodyPr wrap="square">
            <a:spAutoFit/>
          </a:bodyPr>
          <a:lstStyle/>
          <a:p>
            <a:pPr marL="457200" lvl="0" indent="-457200">
              <a:buFont typeface="Arial" panose="020B0604020202020204" pitchFamily="34" charset="0"/>
              <a:buChar char="•"/>
            </a:pPr>
            <a:r>
              <a:rPr lang="en-NZ" sz="2400" dirty="0"/>
              <a:t>Based on or characterised by the methods and principles of science.</a:t>
            </a:r>
          </a:p>
          <a:p>
            <a:pPr marL="457200" indent="-457200">
              <a:buFont typeface="Arial" panose="020B0604020202020204" pitchFamily="34" charset="0"/>
              <a:buChar char="•"/>
            </a:pPr>
            <a:endParaRPr lang="en-NZ" sz="2400" dirty="0"/>
          </a:p>
          <a:p>
            <a:pPr marL="457200" indent="-457200">
              <a:buFont typeface="Arial" panose="020B0604020202020204" pitchFamily="34" charset="0"/>
              <a:buChar char="•"/>
            </a:pPr>
            <a:r>
              <a:rPr lang="en-NZ" sz="2400" dirty="0"/>
              <a:t>Examples include;</a:t>
            </a:r>
          </a:p>
          <a:p>
            <a:pPr marL="914400" lvl="1" indent="-457200">
              <a:buFont typeface="Arial" panose="020B0604020202020204" pitchFamily="34" charset="0"/>
              <a:buChar char="•"/>
            </a:pPr>
            <a:r>
              <a:rPr lang="en-NZ" sz="2400" dirty="0"/>
              <a:t>Biocontrol.</a:t>
            </a:r>
          </a:p>
          <a:p>
            <a:pPr marL="914400" lvl="1" indent="-457200">
              <a:buFont typeface="Arial" panose="020B0604020202020204" pitchFamily="34" charset="0"/>
              <a:buChar char="•"/>
            </a:pPr>
            <a:r>
              <a:rPr lang="en-NZ" sz="2400" dirty="0"/>
              <a:t>Biotechnology.</a:t>
            </a:r>
          </a:p>
          <a:p>
            <a:pPr marL="457200" indent="-457200">
              <a:buFont typeface="Arial" panose="020B0604020202020204" pitchFamily="34" charset="0"/>
              <a:buChar char="•"/>
            </a:pPr>
            <a:endParaRPr lang="en-NZ" sz="2400" dirty="0"/>
          </a:p>
          <a:p>
            <a:pPr marL="457200" indent="-457200">
              <a:buFont typeface="Arial" panose="020B0604020202020204" pitchFamily="34" charset="0"/>
              <a:buChar char="•"/>
            </a:pPr>
            <a:r>
              <a:rPr lang="en-NZ" dirty="0"/>
              <a:t>Read and complete questions</a:t>
            </a:r>
          </a:p>
          <a:p>
            <a:pPr marL="914400" lvl="1" indent="-457200">
              <a:buFont typeface="Arial" panose="020B0604020202020204" pitchFamily="34" charset="0"/>
              <a:buChar char="•"/>
            </a:pPr>
            <a:r>
              <a:rPr lang="en-US" dirty="0"/>
              <a:t>Clear the regulatory runway-Science L2</a:t>
            </a:r>
          </a:p>
          <a:p>
            <a:pPr marL="914400" lvl="1" indent="-457200">
              <a:buFont typeface="Arial" panose="020B0604020202020204" pitchFamily="34" charset="0"/>
              <a:buChar char="•"/>
            </a:pPr>
            <a:r>
              <a:rPr lang="en-US" dirty="0"/>
              <a:t>Farm trial shows catch crops can reduce nitrogen leaching L2</a:t>
            </a:r>
            <a:r>
              <a:rPr lang="en-NZ" dirty="0"/>
              <a:t> </a:t>
            </a:r>
          </a:p>
        </p:txBody>
      </p:sp>
      <p:pic>
        <p:nvPicPr>
          <p:cNvPr id="2" name="Picture 1">
            <a:extLst>
              <a:ext uri="{FF2B5EF4-FFF2-40B4-BE49-F238E27FC236}">
                <a16:creationId xmlns:a16="http://schemas.microsoft.com/office/drawing/2014/main" id="{33D5B2CF-CA90-42CD-D67C-E649F038F900}"/>
              </a:ext>
            </a:extLst>
          </p:cNvPr>
          <p:cNvPicPr>
            <a:picLocks noChangeAspect="1"/>
          </p:cNvPicPr>
          <p:nvPr/>
        </p:nvPicPr>
        <p:blipFill>
          <a:blip r:embed="rId5"/>
          <a:stretch>
            <a:fillRect/>
          </a:stretch>
        </p:blipFill>
        <p:spPr>
          <a:xfrm>
            <a:off x="8652889" y="136518"/>
            <a:ext cx="2834886" cy="952583"/>
          </a:xfrm>
          <a:prstGeom prst="rect">
            <a:avLst/>
          </a:prstGeom>
        </p:spPr>
      </p:pic>
    </p:spTree>
    <p:extLst>
      <p:ext uri="{BB962C8B-B14F-4D97-AF65-F5344CB8AC3E}">
        <p14:creationId xmlns:p14="http://schemas.microsoft.com/office/powerpoint/2010/main" val="20153312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BCDC7CD1-3A30-01D0-1BA8-925B10C062AD}"/>
            </a:ext>
          </a:extLst>
        </p:cNvPr>
        <p:cNvGrpSpPr/>
        <p:nvPr/>
      </p:nvGrpSpPr>
      <p:grpSpPr>
        <a:xfrm>
          <a:off x="0" y="0"/>
          <a:ext cx="0" cy="0"/>
          <a:chOff x="0" y="0"/>
          <a:chExt cx="0" cy="0"/>
        </a:xfrm>
      </p:grpSpPr>
      <p:sp>
        <p:nvSpPr>
          <p:cNvPr id="142" name="Google Shape;142;p9">
            <a:extLst>
              <a:ext uri="{FF2B5EF4-FFF2-40B4-BE49-F238E27FC236}">
                <a16:creationId xmlns:a16="http://schemas.microsoft.com/office/drawing/2014/main" id="{74C14B38-0552-B9BB-BD38-CC32E051208F}"/>
              </a:ext>
            </a:extLst>
          </p:cNvPr>
          <p:cNvSpPr/>
          <p:nvPr/>
        </p:nvSpPr>
        <p:spPr>
          <a:xfrm>
            <a:off x="0" y="-130627"/>
            <a:ext cx="12192000" cy="5389418"/>
          </a:xfrm>
          <a:prstGeom prst="rect">
            <a:avLst/>
          </a:prstGeom>
          <a:solidFill>
            <a:srgbClr val="ABD2D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44" name="Google Shape;144;p9" descr="A black and grey background with circles with Solomon R. Guggenheim Museum in the background&#10;&#10;Description automatically generated">
            <a:extLst>
              <a:ext uri="{FF2B5EF4-FFF2-40B4-BE49-F238E27FC236}">
                <a16:creationId xmlns:a16="http://schemas.microsoft.com/office/drawing/2014/main" id="{23E181D5-2785-65F0-1936-ECBB07C3C733}"/>
              </a:ext>
            </a:extLst>
          </p:cNvPr>
          <p:cNvPicPr preferRelativeResize="0"/>
          <p:nvPr/>
        </p:nvPicPr>
        <p:blipFill rotWithShape="1">
          <a:blip r:embed="rId3">
            <a:alphaModFix amt="47000"/>
          </a:blip>
          <a:srcRect/>
          <a:stretch/>
        </p:blipFill>
        <p:spPr>
          <a:xfrm>
            <a:off x="3143530" y="797048"/>
            <a:ext cx="5513843" cy="4044704"/>
          </a:xfrm>
          <a:prstGeom prst="rect">
            <a:avLst/>
          </a:prstGeom>
          <a:noFill/>
          <a:ln>
            <a:noFill/>
          </a:ln>
        </p:spPr>
      </p:pic>
      <p:sp>
        <p:nvSpPr>
          <p:cNvPr id="3" name="TextBox 2">
            <a:extLst>
              <a:ext uri="{FF2B5EF4-FFF2-40B4-BE49-F238E27FC236}">
                <a16:creationId xmlns:a16="http://schemas.microsoft.com/office/drawing/2014/main" id="{5BF43AAF-8466-186D-3BFB-3411E209D04D}"/>
              </a:ext>
            </a:extLst>
          </p:cNvPr>
          <p:cNvSpPr txBox="1"/>
          <p:nvPr/>
        </p:nvSpPr>
        <p:spPr>
          <a:xfrm>
            <a:off x="411451" y="136518"/>
            <a:ext cx="8344245" cy="1754326"/>
          </a:xfrm>
          <a:prstGeom prst="rect">
            <a:avLst/>
          </a:prstGeom>
          <a:noFill/>
        </p:spPr>
        <p:txBody>
          <a:bodyPr wrap="square">
            <a:spAutoFit/>
          </a:bodyPr>
          <a:lstStyle/>
          <a:p>
            <a:r>
              <a:rPr lang="en-NZ" sz="5400" dirty="0"/>
              <a:t>Legal influences	</a:t>
            </a:r>
            <a:br>
              <a:rPr lang="en-NZ" sz="5400" dirty="0"/>
            </a:br>
            <a:endParaRPr lang="en-NZ" sz="5400" dirty="0"/>
          </a:p>
        </p:txBody>
      </p:sp>
      <p:sp>
        <p:nvSpPr>
          <p:cNvPr id="4" name="Google Shape;123;p6">
            <a:extLst>
              <a:ext uri="{FF2B5EF4-FFF2-40B4-BE49-F238E27FC236}">
                <a16:creationId xmlns:a16="http://schemas.microsoft.com/office/drawing/2014/main" id="{7CF16A4C-FF86-42FA-947F-6E476B0E4C54}"/>
              </a:ext>
            </a:extLst>
          </p:cNvPr>
          <p:cNvSpPr/>
          <p:nvPr/>
        </p:nvSpPr>
        <p:spPr>
          <a:xfrm>
            <a:off x="0" y="5258791"/>
            <a:ext cx="12192000" cy="1599209"/>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 name="Google Shape;124;p6" descr="A picture containing text, clipart&#10;&#10;Description automatically generated">
            <a:extLst>
              <a:ext uri="{FF2B5EF4-FFF2-40B4-BE49-F238E27FC236}">
                <a16:creationId xmlns:a16="http://schemas.microsoft.com/office/drawing/2014/main" id="{2C1531A9-D2A7-AC4C-65AF-304FC57BEC4D}"/>
              </a:ext>
            </a:extLst>
          </p:cNvPr>
          <p:cNvPicPr preferRelativeResize="0"/>
          <p:nvPr/>
        </p:nvPicPr>
        <p:blipFill rotWithShape="1">
          <a:blip r:embed="rId4">
            <a:alphaModFix/>
          </a:blip>
          <a:srcRect/>
          <a:stretch/>
        </p:blipFill>
        <p:spPr>
          <a:xfrm>
            <a:off x="9292498" y="5656398"/>
            <a:ext cx="2374482" cy="893056"/>
          </a:xfrm>
          <a:prstGeom prst="rect">
            <a:avLst/>
          </a:prstGeom>
          <a:noFill/>
          <a:ln>
            <a:noFill/>
          </a:ln>
        </p:spPr>
      </p:pic>
      <p:sp>
        <p:nvSpPr>
          <p:cNvPr id="7" name="TextBox 6">
            <a:extLst>
              <a:ext uri="{FF2B5EF4-FFF2-40B4-BE49-F238E27FC236}">
                <a16:creationId xmlns:a16="http://schemas.microsoft.com/office/drawing/2014/main" id="{5FE73606-BEE5-D335-07BE-5F4F848864D2}"/>
              </a:ext>
            </a:extLst>
          </p:cNvPr>
          <p:cNvSpPr txBox="1"/>
          <p:nvPr/>
        </p:nvSpPr>
        <p:spPr>
          <a:xfrm>
            <a:off x="163631" y="1120737"/>
            <a:ext cx="11616918" cy="3785652"/>
          </a:xfrm>
          <a:prstGeom prst="rect">
            <a:avLst/>
          </a:prstGeom>
          <a:noFill/>
        </p:spPr>
        <p:txBody>
          <a:bodyPr wrap="square">
            <a:spAutoFit/>
          </a:bodyPr>
          <a:lstStyle/>
          <a:p>
            <a:pPr marL="342900" lvl="0" indent="-342900">
              <a:buFont typeface="Arial" panose="020B0604020202020204" pitchFamily="34" charset="0"/>
              <a:buChar char="•"/>
            </a:pPr>
            <a:r>
              <a:rPr lang="en-NZ" sz="2400" dirty="0"/>
              <a:t>Allowable or enforceable by being in conformity with the law of the land and / or the public policy.   </a:t>
            </a:r>
          </a:p>
          <a:p>
            <a:pPr marL="342900" lvl="0" indent="-342900">
              <a:buFont typeface="Arial" panose="020B0604020202020204" pitchFamily="34" charset="0"/>
              <a:buChar char="•"/>
            </a:pPr>
            <a:endParaRPr lang="en-NZ" sz="2400" dirty="0"/>
          </a:p>
          <a:p>
            <a:pPr marL="342900" indent="-342900">
              <a:buFont typeface="Arial" panose="020B0604020202020204" pitchFamily="34" charset="0"/>
              <a:buChar char="•"/>
            </a:pPr>
            <a:r>
              <a:rPr lang="en-NZ" sz="2400" dirty="0"/>
              <a:t>Examples include;</a:t>
            </a:r>
          </a:p>
          <a:p>
            <a:pPr marL="800100" lvl="1" indent="-342900">
              <a:buFont typeface="Arial" panose="020B0604020202020204" pitchFamily="34" charset="0"/>
              <a:buChar char="•"/>
            </a:pPr>
            <a:r>
              <a:rPr lang="en-NZ" sz="2400" dirty="0"/>
              <a:t>Cybersecurity. </a:t>
            </a:r>
          </a:p>
          <a:p>
            <a:pPr marL="800100" lvl="1" indent="-342900">
              <a:buFont typeface="Arial" panose="020B0604020202020204" pitchFamily="34" charset="0"/>
              <a:buChar char="•"/>
            </a:pPr>
            <a:r>
              <a:rPr lang="en-NZ" sz="2400" dirty="0"/>
              <a:t>Food safety.</a:t>
            </a:r>
          </a:p>
          <a:p>
            <a:pPr marL="800100" lvl="1" indent="-342900">
              <a:buFont typeface="Arial" panose="020B0604020202020204" pitchFamily="34" charset="0"/>
              <a:buChar char="•"/>
            </a:pPr>
            <a:r>
              <a:rPr lang="en-NZ" sz="2400" dirty="0"/>
              <a:t>Certification processes.</a:t>
            </a:r>
          </a:p>
          <a:p>
            <a:pPr marL="800100" lvl="1" indent="-342900">
              <a:buFont typeface="Arial" panose="020B0604020202020204" pitchFamily="34" charset="0"/>
              <a:buChar char="•"/>
            </a:pPr>
            <a:endParaRPr lang="en-NZ" sz="2400" dirty="0"/>
          </a:p>
          <a:p>
            <a:pPr marL="342900" indent="-342900">
              <a:buFont typeface="Arial" panose="020B0604020202020204" pitchFamily="34" charset="0"/>
              <a:buChar char="•"/>
            </a:pPr>
            <a:r>
              <a:rPr lang="en-NZ" sz="2400" dirty="0"/>
              <a:t>Watch video, read and complete the worksheet</a:t>
            </a:r>
          </a:p>
          <a:p>
            <a:pPr marL="800100" lvl="1" indent="-342900">
              <a:buFont typeface="Arial" panose="020B0604020202020204" pitchFamily="34" charset="0"/>
              <a:buChar char="•"/>
            </a:pPr>
            <a:r>
              <a:rPr lang="en-US" sz="2400" dirty="0"/>
              <a:t>Rural road rules for agricultural vehicles L2</a:t>
            </a:r>
            <a:endParaRPr lang="en-NZ" sz="2400" dirty="0">
              <a:highlight>
                <a:srgbClr val="FFFF00"/>
              </a:highlight>
            </a:endParaRPr>
          </a:p>
        </p:txBody>
      </p:sp>
      <p:pic>
        <p:nvPicPr>
          <p:cNvPr id="2" name="Picture 1">
            <a:extLst>
              <a:ext uri="{FF2B5EF4-FFF2-40B4-BE49-F238E27FC236}">
                <a16:creationId xmlns:a16="http://schemas.microsoft.com/office/drawing/2014/main" id="{AF06FE55-B1FD-24CB-61CD-DF0E85D36AA6}"/>
              </a:ext>
            </a:extLst>
          </p:cNvPr>
          <p:cNvPicPr>
            <a:picLocks noChangeAspect="1"/>
          </p:cNvPicPr>
          <p:nvPr/>
        </p:nvPicPr>
        <p:blipFill>
          <a:blip r:embed="rId5"/>
          <a:stretch>
            <a:fillRect/>
          </a:stretch>
        </p:blipFill>
        <p:spPr>
          <a:xfrm>
            <a:off x="8821004" y="2659824"/>
            <a:ext cx="2537680" cy="967824"/>
          </a:xfrm>
          <a:prstGeom prst="rect">
            <a:avLst/>
          </a:prstGeom>
        </p:spPr>
      </p:pic>
    </p:spTree>
    <p:extLst>
      <p:ext uri="{BB962C8B-B14F-4D97-AF65-F5344CB8AC3E}">
        <p14:creationId xmlns:p14="http://schemas.microsoft.com/office/powerpoint/2010/main" val="22267720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B76133A8-E6C9-F18B-E5C2-F97A758311C6}"/>
            </a:ext>
          </a:extLst>
        </p:cNvPr>
        <p:cNvGrpSpPr/>
        <p:nvPr/>
      </p:nvGrpSpPr>
      <p:grpSpPr>
        <a:xfrm>
          <a:off x="0" y="0"/>
          <a:ext cx="0" cy="0"/>
          <a:chOff x="0" y="0"/>
          <a:chExt cx="0" cy="0"/>
        </a:xfrm>
      </p:grpSpPr>
      <p:sp>
        <p:nvSpPr>
          <p:cNvPr id="142" name="Google Shape;142;p9">
            <a:extLst>
              <a:ext uri="{FF2B5EF4-FFF2-40B4-BE49-F238E27FC236}">
                <a16:creationId xmlns:a16="http://schemas.microsoft.com/office/drawing/2014/main" id="{D115BE1D-85DE-2B2D-1FF3-406B5C274AED}"/>
              </a:ext>
            </a:extLst>
          </p:cNvPr>
          <p:cNvSpPr/>
          <p:nvPr/>
        </p:nvSpPr>
        <p:spPr>
          <a:xfrm>
            <a:off x="0" y="-130627"/>
            <a:ext cx="12192000" cy="5389418"/>
          </a:xfrm>
          <a:prstGeom prst="rect">
            <a:avLst/>
          </a:prstGeom>
          <a:solidFill>
            <a:srgbClr val="ABD2D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44" name="Google Shape;144;p9" descr="A black and grey background with circles with Solomon R. Guggenheim Museum in the background&#10;&#10;Description automatically generated">
            <a:extLst>
              <a:ext uri="{FF2B5EF4-FFF2-40B4-BE49-F238E27FC236}">
                <a16:creationId xmlns:a16="http://schemas.microsoft.com/office/drawing/2014/main" id="{32DA3082-D960-37CF-44EF-0292C7DF8BCE}"/>
              </a:ext>
            </a:extLst>
          </p:cNvPr>
          <p:cNvPicPr preferRelativeResize="0"/>
          <p:nvPr/>
        </p:nvPicPr>
        <p:blipFill rotWithShape="1">
          <a:blip r:embed="rId3">
            <a:alphaModFix amt="47000"/>
          </a:blip>
          <a:srcRect/>
          <a:stretch/>
        </p:blipFill>
        <p:spPr>
          <a:xfrm>
            <a:off x="3143530" y="797048"/>
            <a:ext cx="5513843" cy="4044704"/>
          </a:xfrm>
          <a:prstGeom prst="rect">
            <a:avLst/>
          </a:prstGeom>
          <a:noFill/>
          <a:ln>
            <a:noFill/>
          </a:ln>
        </p:spPr>
      </p:pic>
      <p:sp>
        <p:nvSpPr>
          <p:cNvPr id="3" name="TextBox 2">
            <a:extLst>
              <a:ext uri="{FF2B5EF4-FFF2-40B4-BE49-F238E27FC236}">
                <a16:creationId xmlns:a16="http://schemas.microsoft.com/office/drawing/2014/main" id="{21FA0E8C-3641-7756-ADB0-8FB57FF3D6BA}"/>
              </a:ext>
            </a:extLst>
          </p:cNvPr>
          <p:cNvSpPr txBox="1"/>
          <p:nvPr/>
        </p:nvSpPr>
        <p:spPr>
          <a:xfrm>
            <a:off x="411451" y="136518"/>
            <a:ext cx="8344245" cy="1754326"/>
          </a:xfrm>
          <a:prstGeom prst="rect">
            <a:avLst/>
          </a:prstGeom>
          <a:noFill/>
        </p:spPr>
        <p:txBody>
          <a:bodyPr wrap="square">
            <a:spAutoFit/>
          </a:bodyPr>
          <a:lstStyle/>
          <a:p>
            <a:r>
              <a:rPr lang="en-NZ" sz="5400" dirty="0"/>
              <a:t>Influence Examples.	</a:t>
            </a:r>
            <a:br>
              <a:rPr lang="en-NZ" sz="5400" dirty="0"/>
            </a:br>
            <a:endParaRPr lang="en-NZ" sz="5400" dirty="0"/>
          </a:p>
        </p:txBody>
      </p:sp>
      <p:sp>
        <p:nvSpPr>
          <p:cNvPr id="4" name="Google Shape;123;p6">
            <a:extLst>
              <a:ext uri="{FF2B5EF4-FFF2-40B4-BE49-F238E27FC236}">
                <a16:creationId xmlns:a16="http://schemas.microsoft.com/office/drawing/2014/main" id="{13154CF4-052F-9210-773B-C251F5F2FEE9}"/>
              </a:ext>
            </a:extLst>
          </p:cNvPr>
          <p:cNvSpPr/>
          <p:nvPr/>
        </p:nvSpPr>
        <p:spPr>
          <a:xfrm>
            <a:off x="0" y="5258791"/>
            <a:ext cx="12192000" cy="1599209"/>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 name="Google Shape;124;p6" descr="A picture containing text, clipart&#10;&#10;Description automatically generated">
            <a:extLst>
              <a:ext uri="{FF2B5EF4-FFF2-40B4-BE49-F238E27FC236}">
                <a16:creationId xmlns:a16="http://schemas.microsoft.com/office/drawing/2014/main" id="{C9A258C0-1DA3-A997-B704-274A13FB7740}"/>
              </a:ext>
            </a:extLst>
          </p:cNvPr>
          <p:cNvPicPr preferRelativeResize="0"/>
          <p:nvPr/>
        </p:nvPicPr>
        <p:blipFill rotWithShape="1">
          <a:blip r:embed="rId4">
            <a:alphaModFix/>
          </a:blip>
          <a:srcRect/>
          <a:stretch/>
        </p:blipFill>
        <p:spPr>
          <a:xfrm>
            <a:off x="9292498" y="5656398"/>
            <a:ext cx="2374482" cy="893056"/>
          </a:xfrm>
          <a:prstGeom prst="rect">
            <a:avLst/>
          </a:prstGeom>
          <a:noFill/>
          <a:ln>
            <a:noFill/>
          </a:ln>
        </p:spPr>
      </p:pic>
      <p:sp>
        <p:nvSpPr>
          <p:cNvPr id="7" name="TextBox 6">
            <a:extLst>
              <a:ext uri="{FF2B5EF4-FFF2-40B4-BE49-F238E27FC236}">
                <a16:creationId xmlns:a16="http://schemas.microsoft.com/office/drawing/2014/main" id="{E720149B-CADA-D6AE-736A-B042481CDB69}"/>
              </a:ext>
            </a:extLst>
          </p:cNvPr>
          <p:cNvSpPr txBox="1"/>
          <p:nvPr/>
        </p:nvSpPr>
        <p:spPr>
          <a:xfrm>
            <a:off x="411451" y="1890844"/>
            <a:ext cx="10052085" cy="3231654"/>
          </a:xfrm>
          <a:prstGeom prst="rect">
            <a:avLst/>
          </a:prstGeom>
          <a:noFill/>
        </p:spPr>
        <p:txBody>
          <a:bodyPr wrap="square" numCol="2">
            <a:spAutoFit/>
          </a:bodyPr>
          <a:lstStyle/>
          <a:p>
            <a:pPr marL="342900" indent="-342900">
              <a:buFont typeface="Arial" panose="020B0604020202020204" pitchFamily="34" charset="0"/>
              <a:buChar char="•"/>
            </a:pPr>
            <a:r>
              <a:rPr lang="en-NZ" sz="2000" b="1" dirty="0"/>
              <a:t>Economic</a:t>
            </a:r>
            <a:endParaRPr lang="en-NZ" sz="2000" dirty="0"/>
          </a:p>
          <a:p>
            <a:pPr marL="342900" indent="-342900">
              <a:buFont typeface="Arial" panose="020B0604020202020204" pitchFamily="34" charset="0"/>
              <a:buChar char="•"/>
            </a:pPr>
            <a:r>
              <a:rPr lang="en-NZ" sz="2000" b="1" dirty="0"/>
              <a:t>Ethical</a:t>
            </a:r>
            <a:endParaRPr lang="en-NZ" sz="2000" dirty="0"/>
          </a:p>
          <a:p>
            <a:pPr marL="342900" indent="-342900">
              <a:buFont typeface="Arial" panose="020B0604020202020204" pitchFamily="34" charset="0"/>
              <a:buChar char="•"/>
            </a:pPr>
            <a:r>
              <a:rPr lang="en-NZ" sz="2000" b="1" dirty="0"/>
              <a:t>Technological</a:t>
            </a:r>
            <a:endParaRPr lang="en-NZ" sz="2000" dirty="0"/>
          </a:p>
          <a:p>
            <a:pPr marL="342900" indent="-342900">
              <a:buFont typeface="Arial" panose="020B0604020202020204" pitchFamily="34" charset="0"/>
              <a:buChar char="•"/>
            </a:pPr>
            <a:r>
              <a:rPr lang="en-NZ" sz="2000" b="1" dirty="0"/>
              <a:t>Environmental</a:t>
            </a:r>
            <a:endParaRPr lang="en-NZ" sz="2000" dirty="0"/>
          </a:p>
          <a:p>
            <a:pPr marL="800100" lvl="1" indent="-342900">
              <a:buFont typeface="Arial" panose="020B0604020202020204" pitchFamily="34" charset="0"/>
              <a:buChar char="•"/>
            </a:pPr>
            <a:r>
              <a:rPr lang="en-NZ" sz="2000" dirty="0"/>
              <a:t>Biosecurity </a:t>
            </a:r>
          </a:p>
          <a:p>
            <a:pPr marL="800100" lvl="1" indent="-342900">
              <a:buFont typeface="Arial" panose="020B0604020202020204" pitchFamily="34" charset="0"/>
              <a:buChar char="•"/>
            </a:pPr>
            <a:r>
              <a:rPr lang="en-NZ" sz="2000" dirty="0"/>
              <a:t>Carbon footprints </a:t>
            </a:r>
          </a:p>
          <a:p>
            <a:pPr marL="800100" lvl="1" indent="-342900">
              <a:buFont typeface="Arial" panose="020B0604020202020204" pitchFamily="34" charset="0"/>
              <a:buChar char="•"/>
            </a:pPr>
            <a:r>
              <a:rPr lang="en-NZ" sz="2000" dirty="0"/>
              <a:t>Climate change  </a:t>
            </a:r>
          </a:p>
          <a:p>
            <a:pPr marL="800100" lvl="1" indent="-342900">
              <a:buFont typeface="Arial" panose="020B0604020202020204" pitchFamily="34" charset="0"/>
              <a:buChar char="•"/>
            </a:pPr>
            <a:r>
              <a:rPr lang="en-NZ" sz="2000" dirty="0"/>
              <a:t>Pollution</a:t>
            </a:r>
          </a:p>
          <a:p>
            <a:pPr marL="342900" indent="-342900">
              <a:buFont typeface="Arial" panose="020B0604020202020204" pitchFamily="34" charset="0"/>
              <a:buChar char="•"/>
            </a:pPr>
            <a:endParaRPr lang="en-NZ" sz="2000" b="1" dirty="0"/>
          </a:p>
          <a:p>
            <a:pPr marL="342900" indent="-342900">
              <a:buFont typeface="Arial" panose="020B0604020202020204" pitchFamily="34" charset="0"/>
              <a:buChar char="•"/>
            </a:pPr>
            <a:endParaRPr lang="en-NZ" sz="2000" b="1" dirty="0"/>
          </a:p>
          <a:p>
            <a:pPr marL="342900" indent="-342900">
              <a:buFont typeface="Arial" panose="020B0604020202020204" pitchFamily="34" charset="0"/>
              <a:buChar char="•"/>
            </a:pPr>
            <a:r>
              <a:rPr lang="en-NZ" sz="2000" b="1" dirty="0"/>
              <a:t>Cultural</a:t>
            </a:r>
            <a:endParaRPr lang="en-NZ" sz="2000" dirty="0"/>
          </a:p>
          <a:p>
            <a:pPr marL="800100" lvl="1" indent="-342900">
              <a:buFont typeface="Arial" panose="020B0604020202020204" pitchFamily="34" charset="0"/>
              <a:buChar char="•"/>
            </a:pPr>
            <a:r>
              <a:rPr lang="en-NZ" sz="2000" dirty="0"/>
              <a:t>Food usage and preparation</a:t>
            </a:r>
          </a:p>
          <a:p>
            <a:pPr marL="342900" indent="-342900">
              <a:buFont typeface="Arial" panose="020B0604020202020204" pitchFamily="34" charset="0"/>
              <a:buChar char="•"/>
            </a:pPr>
            <a:r>
              <a:rPr lang="en-NZ" sz="2000" b="1" dirty="0"/>
              <a:t>Social</a:t>
            </a:r>
            <a:endParaRPr lang="en-NZ" sz="2000" dirty="0"/>
          </a:p>
          <a:p>
            <a:pPr marL="800100" lvl="1" indent="-342900">
              <a:buFont typeface="Arial" panose="020B0604020202020204" pitchFamily="34" charset="0"/>
              <a:buChar char="•"/>
            </a:pPr>
            <a:r>
              <a:rPr lang="en-NZ" sz="2000" dirty="0"/>
              <a:t>Animal welfare </a:t>
            </a:r>
          </a:p>
          <a:p>
            <a:pPr marL="800100" lvl="1" indent="-342900">
              <a:buFont typeface="Arial" panose="020B0604020202020204" pitchFamily="34" charset="0"/>
              <a:buChar char="•"/>
            </a:pPr>
            <a:r>
              <a:rPr lang="en-NZ" sz="2000" dirty="0"/>
              <a:t>Traceability </a:t>
            </a:r>
          </a:p>
          <a:p>
            <a:pPr marL="800100" lvl="1" indent="-342900">
              <a:buFont typeface="Arial" panose="020B0604020202020204" pitchFamily="34" charset="0"/>
              <a:buChar char="•"/>
            </a:pPr>
            <a:r>
              <a:rPr lang="en-NZ" sz="2000" dirty="0"/>
              <a:t>Negative publicity </a:t>
            </a:r>
          </a:p>
          <a:p>
            <a:pPr marL="342900" indent="-342900">
              <a:buFont typeface="Arial" panose="020B0604020202020204" pitchFamily="34" charset="0"/>
              <a:buChar char="•"/>
            </a:pPr>
            <a:r>
              <a:rPr lang="en-NZ" sz="2000" b="1" dirty="0"/>
              <a:t>Legal</a:t>
            </a:r>
          </a:p>
          <a:p>
            <a:pPr marL="342900" indent="-342900">
              <a:buFont typeface="Arial" panose="020B0604020202020204" pitchFamily="34" charset="0"/>
              <a:buChar char="•"/>
            </a:pPr>
            <a:r>
              <a:rPr lang="en-NZ" sz="2000" b="1" dirty="0"/>
              <a:t>Scientific</a:t>
            </a:r>
          </a:p>
          <a:p>
            <a:pPr marL="342900" indent="-342900">
              <a:buFont typeface="Arial" panose="020B0604020202020204" pitchFamily="34" charset="0"/>
              <a:buChar char="•"/>
            </a:pPr>
            <a:r>
              <a:rPr lang="en-NZ" sz="2000" b="1" dirty="0"/>
              <a:t>Biological  </a:t>
            </a:r>
          </a:p>
        </p:txBody>
      </p:sp>
      <p:sp>
        <p:nvSpPr>
          <p:cNvPr id="6" name="TextBox 5">
            <a:extLst>
              <a:ext uri="{FF2B5EF4-FFF2-40B4-BE49-F238E27FC236}">
                <a16:creationId xmlns:a16="http://schemas.microsoft.com/office/drawing/2014/main" id="{7DE78EF4-D627-2392-93ED-13BC71E66183}"/>
              </a:ext>
            </a:extLst>
          </p:cNvPr>
          <p:cNvSpPr txBox="1"/>
          <p:nvPr/>
        </p:nvSpPr>
        <p:spPr>
          <a:xfrm>
            <a:off x="313128" y="1014434"/>
            <a:ext cx="11467421" cy="707886"/>
          </a:xfrm>
          <a:prstGeom prst="rect">
            <a:avLst/>
          </a:prstGeom>
          <a:noFill/>
        </p:spPr>
        <p:txBody>
          <a:bodyPr wrap="square">
            <a:spAutoFit/>
          </a:bodyPr>
          <a:lstStyle/>
          <a:p>
            <a:r>
              <a:rPr lang="en-NZ" sz="2000" dirty="0"/>
              <a:t>Give New Zealand real life examples for each of the these influences impacting on the viability of a business.</a:t>
            </a:r>
          </a:p>
        </p:txBody>
      </p:sp>
    </p:spTree>
    <p:extLst>
      <p:ext uri="{BB962C8B-B14F-4D97-AF65-F5344CB8AC3E}">
        <p14:creationId xmlns:p14="http://schemas.microsoft.com/office/powerpoint/2010/main" val="20769620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D18D1778-25CF-B73C-2B5C-93C787D85A86}"/>
            </a:ext>
          </a:extLst>
        </p:cNvPr>
        <p:cNvGrpSpPr/>
        <p:nvPr/>
      </p:nvGrpSpPr>
      <p:grpSpPr>
        <a:xfrm>
          <a:off x="0" y="0"/>
          <a:ext cx="0" cy="0"/>
          <a:chOff x="0" y="0"/>
          <a:chExt cx="0" cy="0"/>
        </a:xfrm>
      </p:grpSpPr>
      <p:sp>
        <p:nvSpPr>
          <p:cNvPr id="142" name="Google Shape;142;p9">
            <a:extLst>
              <a:ext uri="{FF2B5EF4-FFF2-40B4-BE49-F238E27FC236}">
                <a16:creationId xmlns:a16="http://schemas.microsoft.com/office/drawing/2014/main" id="{2AB44A1F-D86F-F332-CCA0-8328ACB83FF4}"/>
              </a:ext>
            </a:extLst>
          </p:cNvPr>
          <p:cNvSpPr/>
          <p:nvPr/>
        </p:nvSpPr>
        <p:spPr>
          <a:xfrm>
            <a:off x="0" y="-130627"/>
            <a:ext cx="12192000" cy="5389418"/>
          </a:xfrm>
          <a:prstGeom prst="rect">
            <a:avLst/>
          </a:prstGeom>
          <a:solidFill>
            <a:srgbClr val="ABD2D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44" name="Google Shape;144;p9" descr="A black and grey background with circles with Solomon R. Guggenheim Museum in the background&#10;&#10;Description automatically generated">
            <a:extLst>
              <a:ext uri="{FF2B5EF4-FFF2-40B4-BE49-F238E27FC236}">
                <a16:creationId xmlns:a16="http://schemas.microsoft.com/office/drawing/2014/main" id="{1CDDF831-14C4-C39C-E34E-7FABB78BD2CC}"/>
              </a:ext>
            </a:extLst>
          </p:cNvPr>
          <p:cNvPicPr preferRelativeResize="0"/>
          <p:nvPr/>
        </p:nvPicPr>
        <p:blipFill rotWithShape="1">
          <a:blip r:embed="rId4">
            <a:alphaModFix amt="47000"/>
          </a:blip>
          <a:srcRect/>
          <a:stretch/>
        </p:blipFill>
        <p:spPr>
          <a:xfrm>
            <a:off x="3143530" y="797048"/>
            <a:ext cx="5513843" cy="4044704"/>
          </a:xfrm>
          <a:prstGeom prst="rect">
            <a:avLst/>
          </a:prstGeom>
          <a:noFill/>
          <a:ln>
            <a:noFill/>
          </a:ln>
        </p:spPr>
      </p:pic>
      <p:sp>
        <p:nvSpPr>
          <p:cNvPr id="3" name="TextBox 2">
            <a:extLst>
              <a:ext uri="{FF2B5EF4-FFF2-40B4-BE49-F238E27FC236}">
                <a16:creationId xmlns:a16="http://schemas.microsoft.com/office/drawing/2014/main" id="{A9F90D8A-A1BD-A51A-F430-CBA6FA9EB4CE}"/>
              </a:ext>
            </a:extLst>
          </p:cNvPr>
          <p:cNvSpPr txBox="1"/>
          <p:nvPr/>
        </p:nvSpPr>
        <p:spPr>
          <a:xfrm>
            <a:off x="519852" y="163135"/>
            <a:ext cx="8772646" cy="923330"/>
          </a:xfrm>
          <a:prstGeom prst="rect">
            <a:avLst/>
          </a:prstGeom>
          <a:noFill/>
        </p:spPr>
        <p:txBody>
          <a:bodyPr wrap="square">
            <a:spAutoFit/>
          </a:bodyPr>
          <a:lstStyle/>
          <a:p>
            <a:r>
              <a:rPr lang="en-NZ" sz="5400" dirty="0"/>
              <a:t>What is future proofing?</a:t>
            </a:r>
          </a:p>
        </p:txBody>
      </p:sp>
      <p:sp>
        <p:nvSpPr>
          <p:cNvPr id="4" name="Google Shape;123;p6">
            <a:extLst>
              <a:ext uri="{FF2B5EF4-FFF2-40B4-BE49-F238E27FC236}">
                <a16:creationId xmlns:a16="http://schemas.microsoft.com/office/drawing/2014/main" id="{F2220747-612F-5B2E-1B24-48EE628959B9}"/>
              </a:ext>
            </a:extLst>
          </p:cNvPr>
          <p:cNvSpPr/>
          <p:nvPr/>
        </p:nvSpPr>
        <p:spPr>
          <a:xfrm>
            <a:off x="0" y="5258791"/>
            <a:ext cx="12192000" cy="1599209"/>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 name="Google Shape;124;p6" descr="A picture containing text, clipart&#10;&#10;Description automatically generated">
            <a:extLst>
              <a:ext uri="{FF2B5EF4-FFF2-40B4-BE49-F238E27FC236}">
                <a16:creationId xmlns:a16="http://schemas.microsoft.com/office/drawing/2014/main" id="{096D31B0-71A5-1908-8AA8-8B0ECE86311C}"/>
              </a:ext>
            </a:extLst>
          </p:cNvPr>
          <p:cNvPicPr preferRelativeResize="0"/>
          <p:nvPr/>
        </p:nvPicPr>
        <p:blipFill rotWithShape="1">
          <a:blip r:embed="rId5">
            <a:alphaModFix/>
          </a:blip>
          <a:srcRect/>
          <a:stretch/>
        </p:blipFill>
        <p:spPr>
          <a:xfrm>
            <a:off x="9292498" y="5656398"/>
            <a:ext cx="2374482" cy="893056"/>
          </a:xfrm>
          <a:prstGeom prst="rect">
            <a:avLst/>
          </a:prstGeom>
          <a:noFill/>
          <a:ln>
            <a:noFill/>
          </a:ln>
        </p:spPr>
      </p:pic>
      <p:pic>
        <p:nvPicPr>
          <p:cNvPr id="2" name="PGjsM-PIfl4"/>
          <p:cNvPicPr>
            <a:picLocks noRot="1" noChangeAspect="1"/>
          </p:cNvPicPr>
          <p:nvPr>
            <a:videoFile r:link="rId1"/>
          </p:nvPr>
        </p:nvPicPr>
        <p:blipFill>
          <a:blip r:embed="rId6"/>
          <a:stretch>
            <a:fillRect/>
          </a:stretch>
        </p:blipFill>
        <p:spPr>
          <a:xfrm>
            <a:off x="7324719" y="2520945"/>
            <a:ext cx="4867281" cy="2737846"/>
          </a:xfrm>
          <a:prstGeom prst="rect">
            <a:avLst/>
          </a:prstGeom>
        </p:spPr>
      </p:pic>
      <p:sp>
        <p:nvSpPr>
          <p:cNvPr id="7" name="TextBox 6">
            <a:extLst>
              <a:ext uri="{FF2B5EF4-FFF2-40B4-BE49-F238E27FC236}">
                <a16:creationId xmlns:a16="http://schemas.microsoft.com/office/drawing/2014/main" id="{B76360CB-2636-1026-7E27-61E4719D2C2F}"/>
              </a:ext>
            </a:extLst>
          </p:cNvPr>
          <p:cNvSpPr txBox="1"/>
          <p:nvPr/>
        </p:nvSpPr>
        <p:spPr>
          <a:xfrm>
            <a:off x="519852" y="1673876"/>
            <a:ext cx="6169742" cy="3108543"/>
          </a:xfrm>
          <a:prstGeom prst="rect">
            <a:avLst/>
          </a:prstGeom>
          <a:noFill/>
        </p:spPr>
        <p:txBody>
          <a:bodyPr wrap="square">
            <a:spAutoFit/>
          </a:bodyPr>
          <a:lstStyle/>
          <a:p>
            <a:pPr algn="l"/>
            <a:r>
              <a:rPr lang="en-NZ" sz="2800" dirty="0"/>
              <a:t>In groups of 3, you are to produce a 20 second video answering the question - What is future proofing?</a:t>
            </a:r>
          </a:p>
          <a:p>
            <a:pPr algn="l"/>
            <a:endParaRPr lang="en-NZ" sz="2800" dirty="0"/>
          </a:p>
          <a:p>
            <a:pPr algn="l"/>
            <a:r>
              <a:rPr lang="en-NZ" sz="2800" dirty="0"/>
              <a:t>You have 30 minutes in which to complete the task.  They need to be submitted on our Google classroom.</a:t>
            </a:r>
          </a:p>
        </p:txBody>
      </p:sp>
    </p:spTree>
    <p:extLst>
      <p:ext uri="{BB962C8B-B14F-4D97-AF65-F5344CB8AC3E}">
        <p14:creationId xmlns:p14="http://schemas.microsoft.com/office/powerpoint/2010/main" val="36776882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AA98FB73-CA8C-1F45-5589-B3760BD24247}"/>
            </a:ext>
          </a:extLst>
        </p:cNvPr>
        <p:cNvGrpSpPr/>
        <p:nvPr/>
      </p:nvGrpSpPr>
      <p:grpSpPr>
        <a:xfrm>
          <a:off x="0" y="0"/>
          <a:ext cx="0" cy="0"/>
          <a:chOff x="0" y="0"/>
          <a:chExt cx="0" cy="0"/>
        </a:xfrm>
      </p:grpSpPr>
      <p:sp>
        <p:nvSpPr>
          <p:cNvPr id="142" name="Google Shape;142;p9">
            <a:extLst>
              <a:ext uri="{FF2B5EF4-FFF2-40B4-BE49-F238E27FC236}">
                <a16:creationId xmlns:a16="http://schemas.microsoft.com/office/drawing/2014/main" id="{837D37D1-60FB-109C-7212-C82DED50CE9E}"/>
              </a:ext>
            </a:extLst>
          </p:cNvPr>
          <p:cNvSpPr/>
          <p:nvPr/>
        </p:nvSpPr>
        <p:spPr>
          <a:xfrm>
            <a:off x="0" y="-130627"/>
            <a:ext cx="12192000" cy="5389418"/>
          </a:xfrm>
          <a:prstGeom prst="rect">
            <a:avLst/>
          </a:prstGeom>
          <a:solidFill>
            <a:srgbClr val="ABD2D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44" name="Google Shape;144;p9" descr="A black and grey background with circles with Solomon R. Guggenheim Museum in the background&#10;&#10;Description automatically generated">
            <a:extLst>
              <a:ext uri="{FF2B5EF4-FFF2-40B4-BE49-F238E27FC236}">
                <a16:creationId xmlns:a16="http://schemas.microsoft.com/office/drawing/2014/main" id="{31C03F4B-6939-569D-0E0A-72E38601BD0D}"/>
              </a:ext>
            </a:extLst>
          </p:cNvPr>
          <p:cNvPicPr preferRelativeResize="0"/>
          <p:nvPr/>
        </p:nvPicPr>
        <p:blipFill rotWithShape="1">
          <a:blip r:embed="rId3">
            <a:alphaModFix amt="47000"/>
          </a:blip>
          <a:srcRect/>
          <a:stretch/>
        </p:blipFill>
        <p:spPr>
          <a:xfrm>
            <a:off x="3143530" y="797048"/>
            <a:ext cx="5513843" cy="4044704"/>
          </a:xfrm>
          <a:prstGeom prst="rect">
            <a:avLst/>
          </a:prstGeom>
          <a:noFill/>
          <a:ln>
            <a:noFill/>
          </a:ln>
        </p:spPr>
      </p:pic>
      <p:sp>
        <p:nvSpPr>
          <p:cNvPr id="3" name="TextBox 2">
            <a:extLst>
              <a:ext uri="{FF2B5EF4-FFF2-40B4-BE49-F238E27FC236}">
                <a16:creationId xmlns:a16="http://schemas.microsoft.com/office/drawing/2014/main" id="{80CB392A-BBA6-198D-1DBB-39F3163F7E0B}"/>
              </a:ext>
            </a:extLst>
          </p:cNvPr>
          <p:cNvSpPr txBox="1"/>
          <p:nvPr/>
        </p:nvSpPr>
        <p:spPr>
          <a:xfrm>
            <a:off x="411451" y="136518"/>
            <a:ext cx="10974304" cy="923330"/>
          </a:xfrm>
          <a:prstGeom prst="rect">
            <a:avLst/>
          </a:prstGeom>
          <a:noFill/>
        </p:spPr>
        <p:txBody>
          <a:bodyPr wrap="square">
            <a:spAutoFit/>
          </a:bodyPr>
          <a:lstStyle/>
          <a:p>
            <a:r>
              <a:rPr lang="en-NZ" sz="5400" dirty="0"/>
              <a:t>Influence Example Answers.</a:t>
            </a:r>
          </a:p>
        </p:txBody>
      </p:sp>
      <p:sp>
        <p:nvSpPr>
          <p:cNvPr id="4" name="Google Shape;123;p6">
            <a:extLst>
              <a:ext uri="{FF2B5EF4-FFF2-40B4-BE49-F238E27FC236}">
                <a16:creationId xmlns:a16="http://schemas.microsoft.com/office/drawing/2014/main" id="{4EB010FF-8DEA-F669-47F2-7E4606B0598C}"/>
              </a:ext>
            </a:extLst>
          </p:cNvPr>
          <p:cNvSpPr/>
          <p:nvPr/>
        </p:nvSpPr>
        <p:spPr>
          <a:xfrm>
            <a:off x="0" y="5258791"/>
            <a:ext cx="12192000" cy="1599209"/>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 name="Google Shape;124;p6" descr="A picture containing text, clipart&#10;&#10;Description automatically generated">
            <a:extLst>
              <a:ext uri="{FF2B5EF4-FFF2-40B4-BE49-F238E27FC236}">
                <a16:creationId xmlns:a16="http://schemas.microsoft.com/office/drawing/2014/main" id="{0FE6ECC7-09F8-A38D-CD78-D859B9F72EF2}"/>
              </a:ext>
            </a:extLst>
          </p:cNvPr>
          <p:cNvPicPr preferRelativeResize="0"/>
          <p:nvPr/>
        </p:nvPicPr>
        <p:blipFill rotWithShape="1">
          <a:blip r:embed="rId4">
            <a:alphaModFix/>
          </a:blip>
          <a:srcRect/>
          <a:stretch/>
        </p:blipFill>
        <p:spPr>
          <a:xfrm>
            <a:off x="9292498" y="5656398"/>
            <a:ext cx="2374482" cy="893056"/>
          </a:xfrm>
          <a:prstGeom prst="rect">
            <a:avLst/>
          </a:prstGeom>
          <a:noFill/>
          <a:ln>
            <a:noFill/>
          </a:ln>
        </p:spPr>
      </p:pic>
      <p:sp>
        <p:nvSpPr>
          <p:cNvPr id="7" name="TextBox 6">
            <a:extLst>
              <a:ext uri="{FF2B5EF4-FFF2-40B4-BE49-F238E27FC236}">
                <a16:creationId xmlns:a16="http://schemas.microsoft.com/office/drawing/2014/main" id="{B0C9F3E1-D2B4-C3E2-580E-84C14F595432}"/>
              </a:ext>
            </a:extLst>
          </p:cNvPr>
          <p:cNvSpPr txBox="1"/>
          <p:nvPr/>
        </p:nvSpPr>
        <p:spPr>
          <a:xfrm>
            <a:off x="411451" y="1890844"/>
            <a:ext cx="11682226" cy="3416320"/>
          </a:xfrm>
          <a:prstGeom prst="rect">
            <a:avLst/>
          </a:prstGeom>
          <a:noFill/>
        </p:spPr>
        <p:txBody>
          <a:bodyPr wrap="square" numCol="2">
            <a:spAutoFit/>
          </a:bodyPr>
          <a:lstStyle/>
          <a:p>
            <a:pPr marL="285750" indent="-285750">
              <a:buFont typeface="Arial" panose="020B0604020202020204" pitchFamily="34" charset="0"/>
              <a:buChar char="•"/>
            </a:pPr>
            <a:r>
              <a:rPr lang="en-NZ" b="1" dirty="0"/>
              <a:t>Economic</a:t>
            </a:r>
            <a:endParaRPr lang="en-NZ" dirty="0"/>
          </a:p>
          <a:p>
            <a:pPr marL="742950" lvl="1" indent="-285750">
              <a:buFont typeface="Arial" panose="020B0604020202020204" pitchFamily="34" charset="0"/>
              <a:buChar char="•"/>
            </a:pPr>
            <a:r>
              <a:rPr lang="en-NZ" dirty="0">
                <a:solidFill>
                  <a:srgbClr val="FF0000"/>
                </a:solidFill>
              </a:rPr>
              <a:t>tariffs </a:t>
            </a:r>
          </a:p>
          <a:p>
            <a:pPr marL="742950" lvl="1" indent="-285750">
              <a:buFont typeface="Arial" panose="020B0604020202020204" pitchFamily="34" charset="0"/>
              <a:buChar char="•"/>
            </a:pPr>
            <a:r>
              <a:rPr lang="en-NZ" dirty="0">
                <a:solidFill>
                  <a:srgbClr val="FF0000"/>
                </a:solidFill>
              </a:rPr>
              <a:t>dairy global auctions </a:t>
            </a:r>
          </a:p>
          <a:p>
            <a:pPr marL="742950" lvl="1" indent="-285750">
              <a:buFont typeface="Arial" panose="020B0604020202020204" pitchFamily="34" charset="0"/>
              <a:buChar char="•"/>
            </a:pPr>
            <a:r>
              <a:rPr lang="en-NZ" dirty="0">
                <a:solidFill>
                  <a:srgbClr val="FF0000"/>
                </a:solidFill>
              </a:rPr>
              <a:t>stockpiling products</a:t>
            </a:r>
          </a:p>
          <a:p>
            <a:r>
              <a:rPr lang="en-NZ" dirty="0"/>
              <a:t> </a:t>
            </a:r>
          </a:p>
          <a:p>
            <a:pPr marL="285750" indent="-285750">
              <a:buFont typeface="Arial" panose="020B0604020202020204" pitchFamily="34" charset="0"/>
              <a:buChar char="•"/>
            </a:pPr>
            <a:r>
              <a:rPr lang="en-NZ" b="1" dirty="0"/>
              <a:t>Ethical</a:t>
            </a:r>
            <a:endParaRPr lang="en-NZ" dirty="0"/>
          </a:p>
          <a:p>
            <a:pPr marL="742950" lvl="1" indent="-285750">
              <a:buFont typeface="Arial" panose="020B0604020202020204" pitchFamily="34" charset="0"/>
              <a:buChar char="•"/>
            </a:pPr>
            <a:r>
              <a:rPr lang="en-NZ" dirty="0">
                <a:solidFill>
                  <a:srgbClr val="FF0000"/>
                </a:solidFill>
              </a:rPr>
              <a:t>Bioethics</a:t>
            </a:r>
          </a:p>
          <a:p>
            <a:pPr marL="742950" lvl="1" indent="-285750">
              <a:buFont typeface="Arial" panose="020B0604020202020204" pitchFamily="34" charset="0"/>
              <a:buChar char="•"/>
            </a:pPr>
            <a:r>
              <a:rPr lang="en-NZ" dirty="0">
                <a:solidFill>
                  <a:srgbClr val="FF0000"/>
                </a:solidFill>
              </a:rPr>
              <a:t>Genetically modified organisms</a:t>
            </a:r>
          </a:p>
          <a:p>
            <a:pPr marL="285750" indent="-285750">
              <a:buFont typeface="Arial" panose="020B0604020202020204" pitchFamily="34" charset="0"/>
              <a:buChar char="•"/>
            </a:pPr>
            <a:endParaRPr lang="en-NZ" b="1" dirty="0"/>
          </a:p>
          <a:p>
            <a:pPr marL="285750" indent="-285750">
              <a:buFont typeface="Arial" panose="020B0604020202020204" pitchFamily="34" charset="0"/>
              <a:buChar char="•"/>
            </a:pPr>
            <a:r>
              <a:rPr lang="en-NZ" b="1" dirty="0"/>
              <a:t>Technological</a:t>
            </a:r>
            <a:endParaRPr lang="en-NZ" dirty="0"/>
          </a:p>
          <a:p>
            <a:pPr marL="742950" lvl="1" indent="-285750">
              <a:buFont typeface="Arial" panose="020B0604020202020204" pitchFamily="34" charset="0"/>
              <a:buChar char="•"/>
            </a:pPr>
            <a:r>
              <a:rPr lang="en-NZ" dirty="0">
                <a:solidFill>
                  <a:srgbClr val="FF0000"/>
                </a:solidFill>
              </a:rPr>
              <a:t>Drones for mapping and ground analysis</a:t>
            </a:r>
          </a:p>
          <a:p>
            <a:pPr marL="285750" indent="-285750">
              <a:buFont typeface="Arial" panose="020B0604020202020204" pitchFamily="34" charset="0"/>
              <a:buChar char="•"/>
            </a:pPr>
            <a:endParaRPr lang="en-NZ" b="1" dirty="0"/>
          </a:p>
          <a:p>
            <a:pPr marL="285750" indent="-285750">
              <a:buFont typeface="Arial" panose="020B0604020202020204" pitchFamily="34" charset="0"/>
              <a:buChar char="•"/>
            </a:pPr>
            <a:r>
              <a:rPr lang="en-NZ" b="1" dirty="0"/>
              <a:t>Environmental</a:t>
            </a:r>
            <a:endParaRPr lang="en-NZ" dirty="0"/>
          </a:p>
          <a:p>
            <a:pPr marL="742950" lvl="1" indent="-285750">
              <a:buFont typeface="Arial" panose="020B0604020202020204" pitchFamily="34" charset="0"/>
              <a:buChar char="•"/>
            </a:pPr>
            <a:r>
              <a:rPr lang="en-NZ" dirty="0"/>
              <a:t>Biosecurity </a:t>
            </a:r>
            <a:r>
              <a:rPr lang="en-NZ" dirty="0">
                <a:solidFill>
                  <a:srgbClr val="FF0000"/>
                </a:solidFill>
              </a:rPr>
              <a:t>Painted apple moth </a:t>
            </a:r>
          </a:p>
          <a:p>
            <a:pPr marL="742950" lvl="1" indent="-285750">
              <a:buFont typeface="Arial" panose="020B0604020202020204" pitchFamily="34" charset="0"/>
              <a:buChar char="•"/>
            </a:pPr>
            <a:r>
              <a:rPr lang="en-NZ" dirty="0"/>
              <a:t>Carbon footprint </a:t>
            </a:r>
            <a:r>
              <a:rPr lang="en-NZ" dirty="0">
                <a:solidFill>
                  <a:srgbClr val="FF0000"/>
                </a:solidFill>
              </a:rPr>
              <a:t>Transport or exporting</a:t>
            </a:r>
          </a:p>
          <a:p>
            <a:pPr marL="742950" lvl="1" indent="-285750">
              <a:buFont typeface="Arial" panose="020B0604020202020204" pitchFamily="34" charset="0"/>
              <a:buChar char="•"/>
            </a:pPr>
            <a:r>
              <a:rPr lang="en-NZ" dirty="0"/>
              <a:t>Climate change </a:t>
            </a:r>
            <a:r>
              <a:rPr lang="en-NZ" dirty="0">
                <a:solidFill>
                  <a:srgbClr val="FF0000"/>
                </a:solidFill>
              </a:rPr>
              <a:t>Grapes growing in different regions than before</a:t>
            </a:r>
          </a:p>
          <a:p>
            <a:pPr marL="742950" lvl="1" indent="-285750">
              <a:buFont typeface="Arial" panose="020B0604020202020204" pitchFamily="34" charset="0"/>
              <a:buChar char="•"/>
            </a:pPr>
            <a:r>
              <a:rPr lang="en-NZ" dirty="0"/>
              <a:t>Pollution </a:t>
            </a:r>
            <a:r>
              <a:rPr lang="en-NZ" dirty="0">
                <a:solidFill>
                  <a:srgbClr val="FF0000"/>
                </a:solidFill>
              </a:rPr>
              <a:t>Nitrogen leaching into Lake Taupo</a:t>
            </a:r>
          </a:p>
          <a:p>
            <a:pPr marL="285750" indent="-285750">
              <a:buFont typeface="Arial" panose="020B0604020202020204" pitchFamily="34" charset="0"/>
              <a:buChar char="•"/>
            </a:pPr>
            <a:endParaRPr lang="en-NZ" b="1" dirty="0"/>
          </a:p>
          <a:p>
            <a:pPr marL="285750" indent="-285750">
              <a:buFont typeface="Arial" panose="020B0604020202020204" pitchFamily="34" charset="0"/>
              <a:buChar char="•"/>
            </a:pPr>
            <a:r>
              <a:rPr lang="en-NZ" b="1" dirty="0"/>
              <a:t>Cultural</a:t>
            </a:r>
          </a:p>
          <a:p>
            <a:pPr marL="742950" lvl="1" indent="-285750">
              <a:buFont typeface="Arial" panose="020B0604020202020204" pitchFamily="34" charset="0"/>
              <a:buChar char="•"/>
            </a:pPr>
            <a:r>
              <a:rPr lang="en-NZ" dirty="0"/>
              <a:t>Food usage and preparation</a:t>
            </a:r>
          </a:p>
          <a:p>
            <a:pPr marL="1200150" lvl="2" indent="-285750">
              <a:buFont typeface="Arial" panose="020B0604020202020204" pitchFamily="34" charset="0"/>
              <a:buChar char="•"/>
            </a:pPr>
            <a:r>
              <a:rPr lang="en-NZ" dirty="0">
                <a:solidFill>
                  <a:srgbClr val="FF0000"/>
                </a:solidFill>
              </a:rPr>
              <a:t>Fruit in Japan</a:t>
            </a:r>
          </a:p>
          <a:p>
            <a:pPr marL="1200150" lvl="2" indent="-285750">
              <a:buFont typeface="Arial" panose="020B0604020202020204" pitchFamily="34" charset="0"/>
              <a:buChar char="•"/>
            </a:pPr>
            <a:r>
              <a:rPr lang="en-NZ" dirty="0">
                <a:solidFill>
                  <a:srgbClr val="FF0000"/>
                </a:solidFill>
              </a:rPr>
              <a:t>Halal meat</a:t>
            </a:r>
          </a:p>
          <a:p>
            <a:pPr marL="1200150" lvl="2" indent="-285750">
              <a:buFont typeface="Arial" panose="020B0604020202020204" pitchFamily="34" charset="0"/>
              <a:buChar char="•"/>
            </a:pPr>
            <a:r>
              <a:rPr lang="en-NZ" dirty="0">
                <a:solidFill>
                  <a:srgbClr val="FF0000"/>
                </a:solidFill>
              </a:rPr>
              <a:t>Roasts in China</a:t>
            </a:r>
          </a:p>
        </p:txBody>
      </p:sp>
      <p:sp>
        <p:nvSpPr>
          <p:cNvPr id="6" name="TextBox 5">
            <a:extLst>
              <a:ext uri="{FF2B5EF4-FFF2-40B4-BE49-F238E27FC236}">
                <a16:creationId xmlns:a16="http://schemas.microsoft.com/office/drawing/2014/main" id="{01C10831-69F1-6082-0EDE-90FB30FCD02C}"/>
              </a:ext>
            </a:extLst>
          </p:cNvPr>
          <p:cNvSpPr txBox="1"/>
          <p:nvPr/>
        </p:nvSpPr>
        <p:spPr>
          <a:xfrm>
            <a:off x="313128" y="1014434"/>
            <a:ext cx="11467421" cy="707886"/>
          </a:xfrm>
          <a:prstGeom prst="rect">
            <a:avLst/>
          </a:prstGeom>
          <a:noFill/>
        </p:spPr>
        <p:txBody>
          <a:bodyPr wrap="square">
            <a:spAutoFit/>
          </a:bodyPr>
          <a:lstStyle/>
          <a:p>
            <a:r>
              <a:rPr lang="en-NZ" sz="2000" dirty="0"/>
              <a:t>Give New Zealand real life examples for each of the these influences impacting on the viability of a business.</a:t>
            </a:r>
          </a:p>
        </p:txBody>
      </p:sp>
    </p:spTree>
    <p:extLst>
      <p:ext uri="{BB962C8B-B14F-4D97-AF65-F5344CB8AC3E}">
        <p14:creationId xmlns:p14="http://schemas.microsoft.com/office/powerpoint/2010/main" val="12949235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3ACA16C0-0C48-299F-D55B-8ABE445FC0F2}"/>
            </a:ext>
          </a:extLst>
        </p:cNvPr>
        <p:cNvGrpSpPr/>
        <p:nvPr/>
      </p:nvGrpSpPr>
      <p:grpSpPr>
        <a:xfrm>
          <a:off x="0" y="0"/>
          <a:ext cx="0" cy="0"/>
          <a:chOff x="0" y="0"/>
          <a:chExt cx="0" cy="0"/>
        </a:xfrm>
      </p:grpSpPr>
      <p:sp>
        <p:nvSpPr>
          <p:cNvPr id="142" name="Google Shape;142;p9">
            <a:extLst>
              <a:ext uri="{FF2B5EF4-FFF2-40B4-BE49-F238E27FC236}">
                <a16:creationId xmlns:a16="http://schemas.microsoft.com/office/drawing/2014/main" id="{D5927D96-A01F-DDD9-EFED-994D9807CECF}"/>
              </a:ext>
            </a:extLst>
          </p:cNvPr>
          <p:cNvSpPr/>
          <p:nvPr/>
        </p:nvSpPr>
        <p:spPr>
          <a:xfrm>
            <a:off x="0" y="-130627"/>
            <a:ext cx="12192000" cy="5389418"/>
          </a:xfrm>
          <a:prstGeom prst="rect">
            <a:avLst/>
          </a:prstGeom>
          <a:solidFill>
            <a:srgbClr val="ABD2D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44" name="Google Shape;144;p9" descr="A black and grey background with circles with Solomon R. Guggenheim Museum in the background&#10;&#10;Description automatically generated">
            <a:extLst>
              <a:ext uri="{FF2B5EF4-FFF2-40B4-BE49-F238E27FC236}">
                <a16:creationId xmlns:a16="http://schemas.microsoft.com/office/drawing/2014/main" id="{01E1E60E-7F91-2E0E-4691-1F65B0989D1A}"/>
              </a:ext>
            </a:extLst>
          </p:cNvPr>
          <p:cNvPicPr preferRelativeResize="0"/>
          <p:nvPr/>
        </p:nvPicPr>
        <p:blipFill rotWithShape="1">
          <a:blip r:embed="rId3">
            <a:alphaModFix amt="47000"/>
          </a:blip>
          <a:srcRect/>
          <a:stretch/>
        </p:blipFill>
        <p:spPr>
          <a:xfrm>
            <a:off x="3143530" y="797048"/>
            <a:ext cx="5513843" cy="4044704"/>
          </a:xfrm>
          <a:prstGeom prst="rect">
            <a:avLst/>
          </a:prstGeom>
          <a:noFill/>
          <a:ln>
            <a:noFill/>
          </a:ln>
        </p:spPr>
      </p:pic>
      <p:sp>
        <p:nvSpPr>
          <p:cNvPr id="3" name="TextBox 2">
            <a:extLst>
              <a:ext uri="{FF2B5EF4-FFF2-40B4-BE49-F238E27FC236}">
                <a16:creationId xmlns:a16="http://schemas.microsoft.com/office/drawing/2014/main" id="{8907DB91-41B0-0BE1-5450-ED78855C213E}"/>
              </a:ext>
            </a:extLst>
          </p:cNvPr>
          <p:cNvSpPr txBox="1"/>
          <p:nvPr/>
        </p:nvSpPr>
        <p:spPr>
          <a:xfrm>
            <a:off x="411451" y="136518"/>
            <a:ext cx="10974304" cy="923330"/>
          </a:xfrm>
          <a:prstGeom prst="rect">
            <a:avLst/>
          </a:prstGeom>
          <a:noFill/>
        </p:spPr>
        <p:txBody>
          <a:bodyPr wrap="square">
            <a:spAutoFit/>
          </a:bodyPr>
          <a:lstStyle/>
          <a:p>
            <a:r>
              <a:rPr lang="en-NZ" sz="5400" dirty="0"/>
              <a:t>Influence Example Answers.</a:t>
            </a:r>
          </a:p>
        </p:txBody>
      </p:sp>
      <p:sp>
        <p:nvSpPr>
          <p:cNvPr id="4" name="Google Shape;123;p6">
            <a:extLst>
              <a:ext uri="{FF2B5EF4-FFF2-40B4-BE49-F238E27FC236}">
                <a16:creationId xmlns:a16="http://schemas.microsoft.com/office/drawing/2014/main" id="{D761BC1E-9370-446B-19A5-FC634B4387B4}"/>
              </a:ext>
            </a:extLst>
          </p:cNvPr>
          <p:cNvSpPr/>
          <p:nvPr/>
        </p:nvSpPr>
        <p:spPr>
          <a:xfrm>
            <a:off x="0" y="5258791"/>
            <a:ext cx="12192000" cy="1599209"/>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 name="Google Shape;124;p6" descr="A picture containing text, clipart&#10;&#10;Description automatically generated">
            <a:extLst>
              <a:ext uri="{FF2B5EF4-FFF2-40B4-BE49-F238E27FC236}">
                <a16:creationId xmlns:a16="http://schemas.microsoft.com/office/drawing/2014/main" id="{F57400B7-1270-6B91-541B-D762B4851B15}"/>
              </a:ext>
            </a:extLst>
          </p:cNvPr>
          <p:cNvPicPr preferRelativeResize="0"/>
          <p:nvPr/>
        </p:nvPicPr>
        <p:blipFill rotWithShape="1">
          <a:blip r:embed="rId4">
            <a:alphaModFix/>
          </a:blip>
          <a:srcRect/>
          <a:stretch/>
        </p:blipFill>
        <p:spPr>
          <a:xfrm>
            <a:off x="9292498" y="5656398"/>
            <a:ext cx="2374482" cy="893056"/>
          </a:xfrm>
          <a:prstGeom prst="rect">
            <a:avLst/>
          </a:prstGeom>
          <a:noFill/>
          <a:ln>
            <a:noFill/>
          </a:ln>
        </p:spPr>
      </p:pic>
      <p:sp>
        <p:nvSpPr>
          <p:cNvPr id="7" name="TextBox 6">
            <a:extLst>
              <a:ext uri="{FF2B5EF4-FFF2-40B4-BE49-F238E27FC236}">
                <a16:creationId xmlns:a16="http://schemas.microsoft.com/office/drawing/2014/main" id="{A17E1C59-6246-0424-4EDE-0FF299BE7177}"/>
              </a:ext>
            </a:extLst>
          </p:cNvPr>
          <p:cNvSpPr txBox="1"/>
          <p:nvPr/>
        </p:nvSpPr>
        <p:spPr>
          <a:xfrm>
            <a:off x="411451" y="1890844"/>
            <a:ext cx="11682226" cy="3416320"/>
          </a:xfrm>
          <a:prstGeom prst="rect">
            <a:avLst/>
          </a:prstGeom>
          <a:noFill/>
        </p:spPr>
        <p:txBody>
          <a:bodyPr wrap="square" numCol="2">
            <a:spAutoFit/>
          </a:bodyPr>
          <a:lstStyle/>
          <a:p>
            <a:pPr marL="285750" indent="-285750">
              <a:buFont typeface="Arial" panose="020B0604020202020204" pitchFamily="34" charset="0"/>
              <a:buChar char="•"/>
            </a:pPr>
            <a:r>
              <a:rPr lang="en-NZ" b="1" dirty="0"/>
              <a:t>Social</a:t>
            </a:r>
          </a:p>
          <a:p>
            <a:pPr marL="742950" lvl="1" indent="-285750">
              <a:buFont typeface="Arial" panose="020B0604020202020204" pitchFamily="34" charset="0"/>
              <a:buChar char="•"/>
            </a:pPr>
            <a:r>
              <a:rPr lang="en-NZ" dirty="0"/>
              <a:t>Animal welfare </a:t>
            </a:r>
            <a:r>
              <a:rPr lang="en-NZ" dirty="0">
                <a:solidFill>
                  <a:srgbClr val="FF0000"/>
                </a:solidFill>
              </a:rPr>
              <a:t>Bobby calves</a:t>
            </a:r>
          </a:p>
          <a:p>
            <a:pPr marL="742950" lvl="1" indent="-285750">
              <a:buFont typeface="Arial" panose="020B0604020202020204" pitchFamily="34" charset="0"/>
              <a:buChar char="•"/>
            </a:pPr>
            <a:r>
              <a:rPr lang="en-NZ" dirty="0"/>
              <a:t>Traceability </a:t>
            </a:r>
            <a:r>
              <a:rPr lang="en-NZ" dirty="0">
                <a:solidFill>
                  <a:srgbClr val="FF0000"/>
                </a:solidFill>
              </a:rPr>
              <a:t>Cattle drenching and tags</a:t>
            </a:r>
          </a:p>
          <a:p>
            <a:pPr marL="742950" lvl="1" indent="-285750">
              <a:buFont typeface="Arial" panose="020B0604020202020204" pitchFamily="34" charset="0"/>
              <a:buChar char="•"/>
            </a:pPr>
            <a:r>
              <a:rPr lang="en-NZ" dirty="0"/>
              <a:t>Negative publicity </a:t>
            </a:r>
            <a:r>
              <a:rPr lang="en-NZ" dirty="0">
                <a:solidFill>
                  <a:srgbClr val="FF0000"/>
                </a:solidFill>
              </a:rPr>
              <a:t>Cow pugging in Southland </a:t>
            </a:r>
          </a:p>
          <a:p>
            <a:pPr marL="285750" indent="-285750">
              <a:buFont typeface="Arial" panose="020B0604020202020204" pitchFamily="34" charset="0"/>
              <a:buChar char="•"/>
            </a:pPr>
            <a:endParaRPr lang="en-NZ" b="1" dirty="0"/>
          </a:p>
          <a:p>
            <a:pPr marL="285750" indent="-285750">
              <a:buFont typeface="Arial" panose="020B0604020202020204" pitchFamily="34" charset="0"/>
              <a:buChar char="•"/>
            </a:pPr>
            <a:r>
              <a:rPr lang="en-NZ" b="1" dirty="0"/>
              <a:t>Legal</a:t>
            </a:r>
          </a:p>
          <a:p>
            <a:pPr marL="742950" lvl="1" indent="-285750">
              <a:buFont typeface="Arial" panose="020B0604020202020204" pitchFamily="34" charset="0"/>
              <a:buChar char="•"/>
            </a:pPr>
            <a:r>
              <a:rPr lang="en-NZ" dirty="0">
                <a:solidFill>
                  <a:srgbClr val="FF0000"/>
                </a:solidFill>
              </a:rPr>
              <a:t>Health and safety regulations like hairnets</a:t>
            </a:r>
          </a:p>
          <a:p>
            <a:pPr marL="285750" indent="-285750">
              <a:buFont typeface="Arial" panose="020B0604020202020204" pitchFamily="34" charset="0"/>
              <a:buChar char="•"/>
            </a:pPr>
            <a:endParaRPr lang="en-NZ" b="1" dirty="0"/>
          </a:p>
          <a:p>
            <a:pPr marL="285750" indent="-285750">
              <a:buFont typeface="Arial" panose="020B0604020202020204" pitchFamily="34" charset="0"/>
              <a:buChar char="•"/>
            </a:pPr>
            <a:r>
              <a:rPr lang="en-NZ" b="1" dirty="0"/>
              <a:t>Scientific</a:t>
            </a:r>
          </a:p>
          <a:p>
            <a:pPr marL="742950" lvl="1" indent="-285750">
              <a:buFont typeface="Arial" panose="020B0604020202020204" pitchFamily="34" charset="0"/>
              <a:buChar char="•"/>
            </a:pPr>
            <a:r>
              <a:rPr lang="en-NZ" dirty="0">
                <a:solidFill>
                  <a:srgbClr val="FF0000"/>
                </a:solidFill>
              </a:rPr>
              <a:t>Biocontrol e.g. fruit fly</a:t>
            </a:r>
          </a:p>
          <a:p>
            <a:pPr lvl="1"/>
            <a:endParaRPr lang="en-NZ" dirty="0">
              <a:solidFill>
                <a:srgbClr val="FF0000"/>
              </a:solidFill>
            </a:endParaRPr>
          </a:p>
          <a:p>
            <a:pPr lvl="1"/>
            <a:endParaRPr lang="en-NZ" dirty="0">
              <a:solidFill>
                <a:srgbClr val="FF0000"/>
              </a:solidFill>
            </a:endParaRPr>
          </a:p>
          <a:p>
            <a:pPr marL="285750" indent="-285750">
              <a:buFont typeface="Arial" panose="020B0604020202020204" pitchFamily="34" charset="0"/>
              <a:buChar char="•"/>
            </a:pPr>
            <a:r>
              <a:rPr lang="en-NZ" b="1" dirty="0"/>
              <a:t>Biological  </a:t>
            </a:r>
          </a:p>
          <a:p>
            <a:pPr marL="742950" lvl="1" indent="-285750">
              <a:buFont typeface="Arial" panose="020B0604020202020204" pitchFamily="34" charset="0"/>
              <a:buChar char="•"/>
            </a:pPr>
            <a:r>
              <a:rPr lang="en-NZ" dirty="0">
                <a:solidFill>
                  <a:srgbClr val="FF0000"/>
                </a:solidFill>
              </a:rPr>
              <a:t>Genetically modified organisms / food. </a:t>
            </a:r>
          </a:p>
          <a:p>
            <a:pPr marL="742950" lvl="1" indent="-285750">
              <a:buFont typeface="Arial" panose="020B0604020202020204" pitchFamily="34" charset="0"/>
              <a:buChar char="•"/>
            </a:pPr>
            <a:r>
              <a:rPr lang="en-NZ" dirty="0">
                <a:solidFill>
                  <a:srgbClr val="FF0000"/>
                </a:solidFill>
              </a:rPr>
              <a:t>New species. </a:t>
            </a:r>
          </a:p>
          <a:p>
            <a:pPr marL="742950" lvl="1" indent="-285750">
              <a:buFont typeface="Arial" panose="020B0604020202020204" pitchFamily="34" charset="0"/>
              <a:buChar char="•"/>
            </a:pPr>
            <a:r>
              <a:rPr lang="en-NZ" dirty="0">
                <a:solidFill>
                  <a:srgbClr val="FF0000"/>
                </a:solidFill>
              </a:rPr>
              <a:t>Modification of </a:t>
            </a:r>
            <a:r>
              <a:rPr lang="en-AU" dirty="0">
                <a:solidFill>
                  <a:srgbClr val="FF0000"/>
                </a:solidFill>
              </a:rPr>
              <a:t>Methanogens</a:t>
            </a:r>
            <a:endParaRPr lang="en-NZ" dirty="0">
              <a:solidFill>
                <a:srgbClr val="FF0000"/>
              </a:solidFill>
            </a:endParaRPr>
          </a:p>
        </p:txBody>
      </p:sp>
      <p:sp>
        <p:nvSpPr>
          <p:cNvPr id="6" name="TextBox 5">
            <a:extLst>
              <a:ext uri="{FF2B5EF4-FFF2-40B4-BE49-F238E27FC236}">
                <a16:creationId xmlns:a16="http://schemas.microsoft.com/office/drawing/2014/main" id="{83D1B7F8-5525-3F4A-A039-C699CB7BE0A0}"/>
              </a:ext>
            </a:extLst>
          </p:cNvPr>
          <p:cNvSpPr txBox="1"/>
          <p:nvPr/>
        </p:nvSpPr>
        <p:spPr>
          <a:xfrm>
            <a:off x="313128" y="1014434"/>
            <a:ext cx="11467421" cy="707886"/>
          </a:xfrm>
          <a:prstGeom prst="rect">
            <a:avLst/>
          </a:prstGeom>
          <a:noFill/>
        </p:spPr>
        <p:txBody>
          <a:bodyPr wrap="square">
            <a:spAutoFit/>
          </a:bodyPr>
          <a:lstStyle/>
          <a:p>
            <a:r>
              <a:rPr lang="en-NZ" sz="2000" dirty="0"/>
              <a:t>Give New Zealand real life examples for each of the these influences impacting on the viability of a business.</a:t>
            </a:r>
          </a:p>
        </p:txBody>
      </p:sp>
    </p:spTree>
    <p:extLst>
      <p:ext uri="{BB962C8B-B14F-4D97-AF65-F5344CB8AC3E}">
        <p14:creationId xmlns:p14="http://schemas.microsoft.com/office/powerpoint/2010/main" val="25456586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E72FC10B-EAC0-9449-9CFE-88EDA992CC68}"/>
            </a:ext>
          </a:extLst>
        </p:cNvPr>
        <p:cNvGrpSpPr/>
        <p:nvPr/>
      </p:nvGrpSpPr>
      <p:grpSpPr>
        <a:xfrm>
          <a:off x="0" y="0"/>
          <a:ext cx="0" cy="0"/>
          <a:chOff x="0" y="0"/>
          <a:chExt cx="0" cy="0"/>
        </a:xfrm>
      </p:grpSpPr>
      <p:sp>
        <p:nvSpPr>
          <p:cNvPr id="142" name="Google Shape;142;p9">
            <a:extLst>
              <a:ext uri="{FF2B5EF4-FFF2-40B4-BE49-F238E27FC236}">
                <a16:creationId xmlns:a16="http://schemas.microsoft.com/office/drawing/2014/main" id="{A7FAF34F-68EB-8FE1-9154-E1BBCA9EFEE1}"/>
              </a:ext>
            </a:extLst>
          </p:cNvPr>
          <p:cNvSpPr/>
          <p:nvPr/>
        </p:nvSpPr>
        <p:spPr>
          <a:xfrm>
            <a:off x="0" y="-130627"/>
            <a:ext cx="12192000" cy="5389418"/>
          </a:xfrm>
          <a:prstGeom prst="rect">
            <a:avLst/>
          </a:prstGeom>
          <a:solidFill>
            <a:srgbClr val="ABD2D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44" name="Google Shape;144;p9" descr="A black and grey background with circles with Solomon R. Guggenheim Museum in the background&#10;&#10;Description automatically generated">
            <a:extLst>
              <a:ext uri="{FF2B5EF4-FFF2-40B4-BE49-F238E27FC236}">
                <a16:creationId xmlns:a16="http://schemas.microsoft.com/office/drawing/2014/main" id="{F114314B-09AB-BFFB-5293-40D733DE2285}"/>
              </a:ext>
            </a:extLst>
          </p:cNvPr>
          <p:cNvPicPr preferRelativeResize="0"/>
          <p:nvPr/>
        </p:nvPicPr>
        <p:blipFill rotWithShape="1">
          <a:blip r:embed="rId3">
            <a:alphaModFix amt="47000"/>
          </a:blip>
          <a:srcRect/>
          <a:stretch/>
        </p:blipFill>
        <p:spPr>
          <a:xfrm>
            <a:off x="3143530" y="797048"/>
            <a:ext cx="5513843" cy="4044704"/>
          </a:xfrm>
          <a:prstGeom prst="rect">
            <a:avLst/>
          </a:prstGeom>
          <a:noFill/>
          <a:ln>
            <a:noFill/>
          </a:ln>
        </p:spPr>
      </p:pic>
      <p:sp>
        <p:nvSpPr>
          <p:cNvPr id="3" name="TextBox 2">
            <a:extLst>
              <a:ext uri="{FF2B5EF4-FFF2-40B4-BE49-F238E27FC236}">
                <a16:creationId xmlns:a16="http://schemas.microsoft.com/office/drawing/2014/main" id="{554B8CFC-62B1-BAC0-46AF-06FAC89B314B}"/>
              </a:ext>
            </a:extLst>
          </p:cNvPr>
          <p:cNvSpPr txBox="1"/>
          <p:nvPr/>
        </p:nvSpPr>
        <p:spPr>
          <a:xfrm>
            <a:off x="411451" y="136518"/>
            <a:ext cx="11532729" cy="2369880"/>
          </a:xfrm>
          <a:prstGeom prst="rect">
            <a:avLst/>
          </a:prstGeom>
          <a:noFill/>
        </p:spPr>
        <p:txBody>
          <a:bodyPr wrap="square">
            <a:spAutoFit/>
          </a:bodyPr>
          <a:lstStyle/>
          <a:p>
            <a:r>
              <a:rPr lang="en-NZ" sz="4000" b="1" dirty="0"/>
              <a:t>Predicting impacts and the consequences of those impacts. </a:t>
            </a:r>
            <a:r>
              <a:rPr lang="en-NZ" sz="5400" dirty="0"/>
              <a:t>	</a:t>
            </a:r>
            <a:br>
              <a:rPr lang="en-NZ" sz="5400" dirty="0"/>
            </a:br>
            <a:endParaRPr lang="en-NZ" sz="5400" dirty="0"/>
          </a:p>
        </p:txBody>
      </p:sp>
      <p:sp>
        <p:nvSpPr>
          <p:cNvPr id="4" name="Google Shape;123;p6">
            <a:extLst>
              <a:ext uri="{FF2B5EF4-FFF2-40B4-BE49-F238E27FC236}">
                <a16:creationId xmlns:a16="http://schemas.microsoft.com/office/drawing/2014/main" id="{4F105247-F043-8B4F-F981-69A70837BA8A}"/>
              </a:ext>
            </a:extLst>
          </p:cNvPr>
          <p:cNvSpPr/>
          <p:nvPr/>
        </p:nvSpPr>
        <p:spPr>
          <a:xfrm>
            <a:off x="0" y="5258791"/>
            <a:ext cx="12192000" cy="1599209"/>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 name="Google Shape;124;p6" descr="A picture containing text, clipart&#10;&#10;Description automatically generated">
            <a:extLst>
              <a:ext uri="{FF2B5EF4-FFF2-40B4-BE49-F238E27FC236}">
                <a16:creationId xmlns:a16="http://schemas.microsoft.com/office/drawing/2014/main" id="{9400A0F5-6DD0-1307-2F57-0C70D0C679E1}"/>
              </a:ext>
            </a:extLst>
          </p:cNvPr>
          <p:cNvPicPr preferRelativeResize="0"/>
          <p:nvPr/>
        </p:nvPicPr>
        <p:blipFill rotWithShape="1">
          <a:blip r:embed="rId4">
            <a:alphaModFix/>
          </a:blip>
          <a:srcRect/>
          <a:stretch/>
        </p:blipFill>
        <p:spPr>
          <a:xfrm>
            <a:off x="9292498" y="5656398"/>
            <a:ext cx="2374482" cy="893056"/>
          </a:xfrm>
          <a:prstGeom prst="rect">
            <a:avLst/>
          </a:prstGeom>
          <a:noFill/>
          <a:ln>
            <a:noFill/>
          </a:ln>
        </p:spPr>
      </p:pic>
      <p:sp>
        <p:nvSpPr>
          <p:cNvPr id="7" name="TextBox 6">
            <a:extLst>
              <a:ext uri="{FF2B5EF4-FFF2-40B4-BE49-F238E27FC236}">
                <a16:creationId xmlns:a16="http://schemas.microsoft.com/office/drawing/2014/main" id="{7A3112C0-19B8-0FEC-EE18-08A4F6602AB9}"/>
              </a:ext>
            </a:extLst>
          </p:cNvPr>
          <p:cNvSpPr txBox="1"/>
          <p:nvPr/>
        </p:nvSpPr>
        <p:spPr>
          <a:xfrm>
            <a:off x="369356" y="2228671"/>
            <a:ext cx="11453287" cy="1569660"/>
          </a:xfrm>
          <a:prstGeom prst="rect">
            <a:avLst/>
          </a:prstGeom>
          <a:noFill/>
        </p:spPr>
        <p:txBody>
          <a:bodyPr wrap="square">
            <a:spAutoFit/>
          </a:bodyPr>
          <a:lstStyle/>
          <a:p>
            <a:pPr marL="342900" lvl="0" indent="-342900">
              <a:buFont typeface="Arial" panose="020B0604020202020204" pitchFamily="34" charset="0"/>
              <a:buChar char="•"/>
            </a:pPr>
            <a:r>
              <a:rPr lang="en-NZ" sz="2400" dirty="0"/>
              <a:t>Define short and long term impacts. </a:t>
            </a:r>
          </a:p>
          <a:p>
            <a:pPr marL="342900" lvl="0" indent="-342900">
              <a:buFont typeface="Arial" panose="020B0604020202020204" pitchFamily="34" charset="0"/>
              <a:buChar char="•"/>
            </a:pPr>
            <a:endParaRPr lang="en-NZ" sz="2400" dirty="0"/>
          </a:p>
          <a:p>
            <a:pPr marL="342900" indent="-342900">
              <a:buFont typeface="Arial" panose="020B0604020202020204" pitchFamily="34" charset="0"/>
              <a:buChar char="•"/>
            </a:pPr>
            <a:r>
              <a:rPr lang="en-NZ" sz="2400" dirty="0"/>
              <a:t>Impacts can be positive or negative; i.e. benefit or harm the business.</a:t>
            </a:r>
          </a:p>
          <a:p>
            <a:pPr marL="800100" lvl="1" indent="-342900">
              <a:buFont typeface="Arial" panose="020B0604020202020204" pitchFamily="34" charset="0"/>
              <a:buChar char="•"/>
            </a:pPr>
            <a:endParaRPr lang="en-NZ" sz="2400" dirty="0">
              <a:highlight>
                <a:srgbClr val="FFFF00"/>
              </a:highlight>
            </a:endParaRPr>
          </a:p>
        </p:txBody>
      </p:sp>
    </p:spTree>
    <p:extLst>
      <p:ext uri="{BB962C8B-B14F-4D97-AF65-F5344CB8AC3E}">
        <p14:creationId xmlns:p14="http://schemas.microsoft.com/office/powerpoint/2010/main" val="15686957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DD343159-B2C4-2C4A-4C15-E4CC17AA73B2}"/>
            </a:ext>
          </a:extLst>
        </p:cNvPr>
        <p:cNvGrpSpPr/>
        <p:nvPr/>
      </p:nvGrpSpPr>
      <p:grpSpPr>
        <a:xfrm>
          <a:off x="0" y="0"/>
          <a:ext cx="0" cy="0"/>
          <a:chOff x="0" y="0"/>
          <a:chExt cx="0" cy="0"/>
        </a:xfrm>
      </p:grpSpPr>
      <p:sp>
        <p:nvSpPr>
          <p:cNvPr id="142" name="Google Shape;142;p9">
            <a:extLst>
              <a:ext uri="{FF2B5EF4-FFF2-40B4-BE49-F238E27FC236}">
                <a16:creationId xmlns:a16="http://schemas.microsoft.com/office/drawing/2014/main" id="{67D080E7-DAA6-B7E3-4CBE-54FA889FB0AA}"/>
              </a:ext>
            </a:extLst>
          </p:cNvPr>
          <p:cNvSpPr/>
          <p:nvPr/>
        </p:nvSpPr>
        <p:spPr>
          <a:xfrm>
            <a:off x="0" y="-130627"/>
            <a:ext cx="12192000" cy="5389418"/>
          </a:xfrm>
          <a:prstGeom prst="rect">
            <a:avLst/>
          </a:prstGeom>
          <a:solidFill>
            <a:srgbClr val="ABD2D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44" name="Google Shape;144;p9" descr="A black and grey background with circles with Solomon R. Guggenheim Museum in the background&#10;&#10;Description automatically generated">
            <a:extLst>
              <a:ext uri="{FF2B5EF4-FFF2-40B4-BE49-F238E27FC236}">
                <a16:creationId xmlns:a16="http://schemas.microsoft.com/office/drawing/2014/main" id="{748C96AF-3915-454A-3CCC-2AC31C7F621A}"/>
              </a:ext>
            </a:extLst>
          </p:cNvPr>
          <p:cNvPicPr preferRelativeResize="0"/>
          <p:nvPr/>
        </p:nvPicPr>
        <p:blipFill rotWithShape="1">
          <a:blip r:embed="rId3">
            <a:alphaModFix amt="47000"/>
          </a:blip>
          <a:srcRect/>
          <a:stretch/>
        </p:blipFill>
        <p:spPr>
          <a:xfrm>
            <a:off x="3143530" y="797048"/>
            <a:ext cx="5513843" cy="4044704"/>
          </a:xfrm>
          <a:prstGeom prst="rect">
            <a:avLst/>
          </a:prstGeom>
          <a:noFill/>
          <a:ln>
            <a:noFill/>
          </a:ln>
        </p:spPr>
      </p:pic>
      <p:sp>
        <p:nvSpPr>
          <p:cNvPr id="3" name="TextBox 2">
            <a:extLst>
              <a:ext uri="{FF2B5EF4-FFF2-40B4-BE49-F238E27FC236}">
                <a16:creationId xmlns:a16="http://schemas.microsoft.com/office/drawing/2014/main" id="{8527F824-EDB5-E9E9-C18D-683834DB9D82}"/>
              </a:ext>
            </a:extLst>
          </p:cNvPr>
          <p:cNvSpPr txBox="1"/>
          <p:nvPr/>
        </p:nvSpPr>
        <p:spPr>
          <a:xfrm>
            <a:off x="411451" y="136518"/>
            <a:ext cx="11532729" cy="1754326"/>
          </a:xfrm>
          <a:prstGeom prst="rect">
            <a:avLst/>
          </a:prstGeom>
          <a:noFill/>
        </p:spPr>
        <p:txBody>
          <a:bodyPr wrap="square">
            <a:spAutoFit/>
          </a:bodyPr>
          <a:lstStyle/>
          <a:p>
            <a:r>
              <a:rPr lang="en-NZ" sz="4000" b="1" dirty="0"/>
              <a:t>Researching an Agribusiness </a:t>
            </a:r>
            <a:r>
              <a:rPr lang="en-NZ" sz="5400" dirty="0"/>
              <a:t>	</a:t>
            </a:r>
            <a:br>
              <a:rPr lang="en-NZ" sz="5400" dirty="0"/>
            </a:br>
            <a:endParaRPr lang="en-NZ" sz="5400" dirty="0"/>
          </a:p>
        </p:txBody>
      </p:sp>
      <p:sp>
        <p:nvSpPr>
          <p:cNvPr id="4" name="Google Shape;123;p6">
            <a:extLst>
              <a:ext uri="{FF2B5EF4-FFF2-40B4-BE49-F238E27FC236}">
                <a16:creationId xmlns:a16="http://schemas.microsoft.com/office/drawing/2014/main" id="{C2992C67-0111-651B-2E0D-CF9B81301465}"/>
              </a:ext>
            </a:extLst>
          </p:cNvPr>
          <p:cNvSpPr/>
          <p:nvPr/>
        </p:nvSpPr>
        <p:spPr>
          <a:xfrm>
            <a:off x="0" y="5258791"/>
            <a:ext cx="12192000" cy="1599209"/>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 name="Google Shape;124;p6" descr="A picture containing text, clipart&#10;&#10;Description automatically generated">
            <a:extLst>
              <a:ext uri="{FF2B5EF4-FFF2-40B4-BE49-F238E27FC236}">
                <a16:creationId xmlns:a16="http://schemas.microsoft.com/office/drawing/2014/main" id="{AB5EE40A-7157-17C6-3793-7662640560CF}"/>
              </a:ext>
            </a:extLst>
          </p:cNvPr>
          <p:cNvPicPr preferRelativeResize="0"/>
          <p:nvPr/>
        </p:nvPicPr>
        <p:blipFill rotWithShape="1">
          <a:blip r:embed="rId4">
            <a:alphaModFix/>
          </a:blip>
          <a:srcRect/>
          <a:stretch/>
        </p:blipFill>
        <p:spPr>
          <a:xfrm>
            <a:off x="9292498" y="5656398"/>
            <a:ext cx="2374482" cy="893056"/>
          </a:xfrm>
          <a:prstGeom prst="rect">
            <a:avLst/>
          </a:prstGeom>
          <a:noFill/>
          <a:ln>
            <a:noFill/>
          </a:ln>
        </p:spPr>
      </p:pic>
      <p:sp>
        <p:nvSpPr>
          <p:cNvPr id="7" name="TextBox 6">
            <a:extLst>
              <a:ext uri="{FF2B5EF4-FFF2-40B4-BE49-F238E27FC236}">
                <a16:creationId xmlns:a16="http://schemas.microsoft.com/office/drawing/2014/main" id="{774B6416-D2B7-C908-1D54-5F2D969EE79E}"/>
              </a:ext>
            </a:extLst>
          </p:cNvPr>
          <p:cNvSpPr txBox="1"/>
          <p:nvPr/>
        </p:nvSpPr>
        <p:spPr>
          <a:xfrm>
            <a:off x="163631" y="1215948"/>
            <a:ext cx="11453287" cy="4154984"/>
          </a:xfrm>
          <a:prstGeom prst="rect">
            <a:avLst/>
          </a:prstGeom>
          <a:noFill/>
        </p:spPr>
        <p:txBody>
          <a:bodyPr wrap="square">
            <a:spAutoFit/>
          </a:bodyPr>
          <a:lstStyle/>
          <a:p>
            <a:pPr marL="285750" indent="-285750">
              <a:buFont typeface="Arial" panose="020B0604020202020204" pitchFamily="34" charset="0"/>
              <a:buChar char="•"/>
            </a:pPr>
            <a:r>
              <a:rPr lang="en-NZ" sz="2000" b="1" dirty="0"/>
              <a:t>Choose an Agribusiness.</a:t>
            </a:r>
          </a:p>
          <a:p>
            <a:pPr marL="742950" lvl="1" indent="-285750">
              <a:buFont typeface="Arial" panose="020B0604020202020204" pitchFamily="34" charset="0"/>
              <a:buChar char="•"/>
            </a:pPr>
            <a:r>
              <a:rPr lang="en-NZ" sz="2000" dirty="0"/>
              <a:t>Must be a New Zealand owned agribusiness</a:t>
            </a:r>
          </a:p>
          <a:p>
            <a:pPr marL="742950" lvl="1" indent="-285750">
              <a:buFont typeface="Arial" panose="020B0604020202020204" pitchFamily="34" charset="0"/>
              <a:buChar char="•"/>
            </a:pPr>
            <a:r>
              <a:rPr lang="en-NZ" sz="2000" dirty="0"/>
              <a:t>Not a primary producer (not farm, orchard, forest etc.)</a:t>
            </a:r>
          </a:p>
          <a:p>
            <a:pPr marL="742950" lvl="1" indent="-285750">
              <a:buFont typeface="Arial" panose="020B0604020202020204" pitchFamily="34" charset="0"/>
              <a:buChar char="•"/>
            </a:pPr>
            <a:r>
              <a:rPr lang="en-NZ" sz="2000" dirty="0"/>
              <a:t>Not a single person agribusiness</a:t>
            </a:r>
          </a:p>
          <a:p>
            <a:pPr marL="285750" indent="-285750">
              <a:buFont typeface="Arial" panose="020B0604020202020204" pitchFamily="34" charset="0"/>
              <a:buChar char="•"/>
            </a:pPr>
            <a:endParaRPr lang="en-NZ" sz="2000" b="1" dirty="0"/>
          </a:p>
          <a:p>
            <a:pPr marL="285750" indent="-285750">
              <a:buFont typeface="Arial" panose="020B0604020202020204" pitchFamily="34" charset="0"/>
              <a:buChar char="•"/>
            </a:pPr>
            <a:r>
              <a:rPr lang="en-NZ" sz="2000" b="1" dirty="0"/>
              <a:t>Examples:</a:t>
            </a:r>
            <a:endParaRPr lang="en-NZ" sz="2000" dirty="0"/>
          </a:p>
          <a:p>
            <a:pPr marL="742950" lvl="1" indent="-285750">
              <a:buFont typeface="Arial" panose="020B0604020202020204" pitchFamily="34" charset="0"/>
              <a:buChar char="•"/>
            </a:pPr>
            <a:r>
              <a:rPr lang="en-NZ" sz="2000" dirty="0"/>
              <a:t>Food manufacturing / processing agribusiness (dairy factory, paper mill, meat works, fruit cooperative, vineyard etc.)</a:t>
            </a:r>
          </a:p>
          <a:p>
            <a:pPr marL="742950" lvl="1" indent="-285750">
              <a:buFont typeface="Arial" panose="020B0604020202020204" pitchFamily="34" charset="0"/>
              <a:buChar char="•"/>
            </a:pPr>
            <a:r>
              <a:rPr lang="en-NZ" sz="2000" dirty="0"/>
              <a:t>Support industry (farm equipment, vet club, robotics, farm consultancy, transport firm, packaging company, </a:t>
            </a:r>
            <a:r>
              <a:rPr lang="en-NZ" sz="2000" dirty="0" err="1"/>
              <a:t>PPGWrightson’s</a:t>
            </a:r>
            <a:r>
              <a:rPr lang="en-NZ" sz="2000" dirty="0"/>
              <a:t> etc.)</a:t>
            </a:r>
          </a:p>
          <a:p>
            <a:pPr marL="742950" lvl="1" indent="-285750">
              <a:buFont typeface="Arial" panose="020B0604020202020204" pitchFamily="34" charset="0"/>
              <a:buChar char="•"/>
            </a:pPr>
            <a:r>
              <a:rPr lang="en-NZ" sz="2000" dirty="0"/>
              <a:t>Research based (DairyNZ, Hill laboratories etc.)</a:t>
            </a:r>
          </a:p>
          <a:p>
            <a:pPr marL="742950" lvl="1" indent="-285750">
              <a:buFont typeface="Arial" panose="020B0604020202020204" pitchFamily="34" charset="0"/>
              <a:buChar char="•"/>
            </a:pPr>
            <a:r>
              <a:rPr lang="en-NZ" sz="2000" dirty="0"/>
              <a:t>Selling food (supermarket chain, food shops etc.) </a:t>
            </a:r>
          </a:p>
          <a:p>
            <a:pPr marL="800100" lvl="1" indent="-342900">
              <a:buFont typeface="Arial" panose="020B0604020202020204" pitchFamily="34" charset="0"/>
              <a:buChar char="•"/>
            </a:pPr>
            <a:endParaRPr lang="en-NZ" sz="2400" dirty="0">
              <a:highlight>
                <a:srgbClr val="FFFF00"/>
              </a:highlight>
            </a:endParaRPr>
          </a:p>
        </p:txBody>
      </p:sp>
    </p:spTree>
    <p:extLst>
      <p:ext uri="{BB962C8B-B14F-4D97-AF65-F5344CB8AC3E}">
        <p14:creationId xmlns:p14="http://schemas.microsoft.com/office/powerpoint/2010/main" val="31814911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D940E01B-1F95-089B-5B41-D3895B53D472}"/>
            </a:ext>
          </a:extLst>
        </p:cNvPr>
        <p:cNvGrpSpPr/>
        <p:nvPr/>
      </p:nvGrpSpPr>
      <p:grpSpPr>
        <a:xfrm>
          <a:off x="0" y="0"/>
          <a:ext cx="0" cy="0"/>
          <a:chOff x="0" y="0"/>
          <a:chExt cx="0" cy="0"/>
        </a:xfrm>
      </p:grpSpPr>
      <p:sp>
        <p:nvSpPr>
          <p:cNvPr id="142" name="Google Shape;142;p9">
            <a:extLst>
              <a:ext uri="{FF2B5EF4-FFF2-40B4-BE49-F238E27FC236}">
                <a16:creationId xmlns:a16="http://schemas.microsoft.com/office/drawing/2014/main" id="{6A9E8636-79B2-583B-2AFA-4842A7157D94}"/>
              </a:ext>
            </a:extLst>
          </p:cNvPr>
          <p:cNvSpPr/>
          <p:nvPr/>
        </p:nvSpPr>
        <p:spPr>
          <a:xfrm>
            <a:off x="0" y="-130627"/>
            <a:ext cx="12192000" cy="5389418"/>
          </a:xfrm>
          <a:prstGeom prst="rect">
            <a:avLst/>
          </a:prstGeom>
          <a:solidFill>
            <a:srgbClr val="ABD2D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44" name="Google Shape;144;p9" descr="A black and grey background with circles with Solomon R. Guggenheim Museum in the background&#10;&#10;Description automatically generated">
            <a:extLst>
              <a:ext uri="{FF2B5EF4-FFF2-40B4-BE49-F238E27FC236}">
                <a16:creationId xmlns:a16="http://schemas.microsoft.com/office/drawing/2014/main" id="{30FE6113-E6CC-4EC8-0888-5A6E0E4589D8}"/>
              </a:ext>
            </a:extLst>
          </p:cNvPr>
          <p:cNvPicPr preferRelativeResize="0"/>
          <p:nvPr/>
        </p:nvPicPr>
        <p:blipFill rotWithShape="1">
          <a:blip r:embed="rId3">
            <a:alphaModFix amt="47000"/>
          </a:blip>
          <a:srcRect/>
          <a:stretch/>
        </p:blipFill>
        <p:spPr>
          <a:xfrm>
            <a:off x="3143530" y="797048"/>
            <a:ext cx="5513843" cy="4044704"/>
          </a:xfrm>
          <a:prstGeom prst="rect">
            <a:avLst/>
          </a:prstGeom>
          <a:noFill/>
          <a:ln>
            <a:noFill/>
          </a:ln>
        </p:spPr>
      </p:pic>
      <p:sp>
        <p:nvSpPr>
          <p:cNvPr id="3" name="TextBox 2">
            <a:extLst>
              <a:ext uri="{FF2B5EF4-FFF2-40B4-BE49-F238E27FC236}">
                <a16:creationId xmlns:a16="http://schemas.microsoft.com/office/drawing/2014/main" id="{C6C162A4-E041-909A-4C41-9DB383019694}"/>
              </a:ext>
            </a:extLst>
          </p:cNvPr>
          <p:cNvSpPr txBox="1"/>
          <p:nvPr/>
        </p:nvSpPr>
        <p:spPr>
          <a:xfrm>
            <a:off x="411451" y="136518"/>
            <a:ext cx="11532729" cy="2369880"/>
          </a:xfrm>
          <a:prstGeom prst="rect">
            <a:avLst/>
          </a:prstGeom>
          <a:noFill/>
        </p:spPr>
        <p:txBody>
          <a:bodyPr wrap="square">
            <a:spAutoFit/>
          </a:bodyPr>
          <a:lstStyle/>
          <a:p>
            <a:r>
              <a:rPr lang="en-NZ" sz="4000" b="1" dirty="0"/>
              <a:t>Task 1: Research the following about your selected agribusiness</a:t>
            </a:r>
            <a:r>
              <a:rPr lang="en-NZ" sz="5400" dirty="0"/>
              <a:t>	</a:t>
            </a:r>
            <a:br>
              <a:rPr lang="en-NZ" sz="5400" dirty="0"/>
            </a:br>
            <a:endParaRPr lang="en-NZ" sz="5400" dirty="0"/>
          </a:p>
        </p:txBody>
      </p:sp>
      <p:sp>
        <p:nvSpPr>
          <p:cNvPr id="4" name="Google Shape;123;p6">
            <a:extLst>
              <a:ext uri="{FF2B5EF4-FFF2-40B4-BE49-F238E27FC236}">
                <a16:creationId xmlns:a16="http://schemas.microsoft.com/office/drawing/2014/main" id="{E9FF5263-8DD3-FA15-4D51-8A94844D972B}"/>
              </a:ext>
            </a:extLst>
          </p:cNvPr>
          <p:cNvSpPr/>
          <p:nvPr/>
        </p:nvSpPr>
        <p:spPr>
          <a:xfrm>
            <a:off x="0" y="5258791"/>
            <a:ext cx="12192000" cy="1599209"/>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 name="Google Shape;124;p6" descr="A picture containing text, clipart&#10;&#10;Description automatically generated">
            <a:extLst>
              <a:ext uri="{FF2B5EF4-FFF2-40B4-BE49-F238E27FC236}">
                <a16:creationId xmlns:a16="http://schemas.microsoft.com/office/drawing/2014/main" id="{434B6393-5AD5-2D81-E3DA-E2D49123AEFB}"/>
              </a:ext>
            </a:extLst>
          </p:cNvPr>
          <p:cNvPicPr preferRelativeResize="0"/>
          <p:nvPr/>
        </p:nvPicPr>
        <p:blipFill rotWithShape="1">
          <a:blip r:embed="rId4">
            <a:alphaModFix/>
          </a:blip>
          <a:srcRect/>
          <a:stretch/>
        </p:blipFill>
        <p:spPr>
          <a:xfrm>
            <a:off x="9292498" y="5656398"/>
            <a:ext cx="2374482" cy="893056"/>
          </a:xfrm>
          <a:prstGeom prst="rect">
            <a:avLst/>
          </a:prstGeom>
          <a:noFill/>
          <a:ln>
            <a:noFill/>
          </a:ln>
        </p:spPr>
      </p:pic>
      <p:sp>
        <p:nvSpPr>
          <p:cNvPr id="7" name="TextBox 6">
            <a:extLst>
              <a:ext uri="{FF2B5EF4-FFF2-40B4-BE49-F238E27FC236}">
                <a16:creationId xmlns:a16="http://schemas.microsoft.com/office/drawing/2014/main" id="{4B14C4BB-C553-3906-CF35-7D482C102C08}"/>
              </a:ext>
            </a:extLst>
          </p:cNvPr>
          <p:cNvSpPr txBox="1"/>
          <p:nvPr/>
        </p:nvSpPr>
        <p:spPr>
          <a:xfrm>
            <a:off x="213693" y="1828623"/>
            <a:ext cx="11453287" cy="3847207"/>
          </a:xfrm>
          <a:prstGeom prst="rect">
            <a:avLst/>
          </a:prstGeom>
          <a:noFill/>
        </p:spPr>
        <p:txBody>
          <a:bodyPr wrap="square">
            <a:spAutoFit/>
          </a:bodyPr>
          <a:lstStyle/>
          <a:p>
            <a:pPr marL="342900" lvl="0" indent="-342900">
              <a:buFont typeface="Arial" panose="020B0604020202020204" pitchFamily="34" charset="0"/>
              <a:buChar char="•"/>
            </a:pPr>
            <a:r>
              <a:rPr lang="en-NZ" sz="2000" dirty="0"/>
              <a:t>How many people work in the agribusiness?</a:t>
            </a:r>
          </a:p>
          <a:p>
            <a:pPr marL="342900" lvl="0" indent="-342900">
              <a:buFont typeface="Arial" panose="020B0604020202020204" pitchFamily="34" charset="0"/>
              <a:buChar char="•"/>
            </a:pPr>
            <a:r>
              <a:rPr lang="en-NZ" sz="2000" dirty="0"/>
              <a:t>Are they an export business?</a:t>
            </a:r>
          </a:p>
          <a:p>
            <a:pPr marL="342900" lvl="0" indent="-342900">
              <a:buFont typeface="Arial" panose="020B0604020202020204" pitchFamily="34" charset="0"/>
              <a:buChar char="•"/>
            </a:pPr>
            <a:r>
              <a:rPr lang="en-NZ" sz="2000" dirty="0"/>
              <a:t>What resources/ materials do they need to import to keep their business going?</a:t>
            </a:r>
          </a:p>
          <a:p>
            <a:pPr marL="342900" lvl="0" indent="-342900">
              <a:buFont typeface="Arial" panose="020B0604020202020204" pitchFamily="34" charset="0"/>
              <a:buChar char="•"/>
            </a:pPr>
            <a:r>
              <a:rPr lang="en-NZ" sz="2000" dirty="0"/>
              <a:t>What kinds of jobs are in the business (list them)?</a:t>
            </a:r>
          </a:p>
          <a:p>
            <a:pPr marL="342900" lvl="0" indent="-342900">
              <a:buFont typeface="Arial" panose="020B0604020202020204" pitchFamily="34" charset="0"/>
              <a:buChar char="•"/>
            </a:pPr>
            <a:r>
              <a:rPr lang="en-NZ" sz="2000" dirty="0"/>
              <a:t>What other agribusinesses do they rely on? (both up and down the value chain)</a:t>
            </a:r>
          </a:p>
          <a:p>
            <a:pPr marL="342900" lvl="0" indent="-342900">
              <a:buFont typeface="Arial" panose="020B0604020202020204" pitchFamily="34" charset="0"/>
              <a:buChar char="•"/>
            </a:pPr>
            <a:r>
              <a:rPr lang="en-NZ" sz="2000" dirty="0"/>
              <a:t>Who do they sell to?</a:t>
            </a:r>
          </a:p>
          <a:p>
            <a:pPr marL="342900" lvl="0" indent="-342900">
              <a:buFont typeface="Arial" panose="020B0604020202020204" pitchFamily="34" charset="0"/>
              <a:buChar char="•"/>
            </a:pPr>
            <a:r>
              <a:rPr lang="en-NZ" sz="2000" dirty="0"/>
              <a:t>What do they sell?</a:t>
            </a:r>
          </a:p>
          <a:p>
            <a:pPr marL="342900" lvl="0" indent="-342900">
              <a:buFont typeface="Arial" panose="020B0604020202020204" pitchFamily="34" charset="0"/>
              <a:buChar char="•"/>
            </a:pPr>
            <a:r>
              <a:rPr lang="en-NZ" sz="2000" dirty="0"/>
              <a:t>How is the business run from a governance / management point of view? (Directors, Shareholders)</a:t>
            </a:r>
          </a:p>
          <a:p>
            <a:pPr marL="342900" lvl="0" indent="-342900">
              <a:buFont typeface="Arial" panose="020B0604020202020204" pitchFamily="34" charset="0"/>
              <a:buChar char="•"/>
            </a:pPr>
            <a:r>
              <a:rPr lang="en-NZ" sz="2000" dirty="0"/>
              <a:t>What is their annual turnover?</a:t>
            </a:r>
          </a:p>
          <a:p>
            <a:pPr marL="342900" lvl="0" indent="-342900">
              <a:buFont typeface="Arial" panose="020B0604020202020204" pitchFamily="34" charset="0"/>
              <a:buChar char="•"/>
            </a:pPr>
            <a:r>
              <a:rPr lang="en-NZ" sz="2000" dirty="0"/>
              <a:t>What influences affect the business? </a:t>
            </a:r>
          </a:p>
          <a:p>
            <a:pPr marL="800100" lvl="1" indent="-342900">
              <a:buFont typeface="Arial" panose="020B0604020202020204" pitchFamily="34" charset="0"/>
              <a:buChar char="•"/>
            </a:pPr>
            <a:endParaRPr lang="en-NZ" sz="2400" dirty="0">
              <a:highlight>
                <a:srgbClr val="FFFF00"/>
              </a:highlight>
            </a:endParaRPr>
          </a:p>
        </p:txBody>
      </p:sp>
    </p:spTree>
    <p:extLst>
      <p:ext uri="{BB962C8B-B14F-4D97-AF65-F5344CB8AC3E}">
        <p14:creationId xmlns:p14="http://schemas.microsoft.com/office/powerpoint/2010/main" val="7304975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6C51CD82-A8F8-34F4-33C1-93B75274A474}"/>
            </a:ext>
          </a:extLst>
        </p:cNvPr>
        <p:cNvGrpSpPr/>
        <p:nvPr/>
      </p:nvGrpSpPr>
      <p:grpSpPr>
        <a:xfrm>
          <a:off x="0" y="0"/>
          <a:ext cx="0" cy="0"/>
          <a:chOff x="0" y="0"/>
          <a:chExt cx="0" cy="0"/>
        </a:xfrm>
      </p:grpSpPr>
      <p:sp>
        <p:nvSpPr>
          <p:cNvPr id="142" name="Google Shape;142;p9">
            <a:extLst>
              <a:ext uri="{FF2B5EF4-FFF2-40B4-BE49-F238E27FC236}">
                <a16:creationId xmlns:a16="http://schemas.microsoft.com/office/drawing/2014/main" id="{1E61C18E-E17E-2EE5-7337-C7DF4C0AED25}"/>
              </a:ext>
            </a:extLst>
          </p:cNvPr>
          <p:cNvSpPr/>
          <p:nvPr/>
        </p:nvSpPr>
        <p:spPr>
          <a:xfrm>
            <a:off x="0" y="-130627"/>
            <a:ext cx="12192000" cy="5389418"/>
          </a:xfrm>
          <a:prstGeom prst="rect">
            <a:avLst/>
          </a:prstGeom>
          <a:solidFill>
            <a:srgbClr val="ABD2D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44" name="Google Shape;144;p9" descr="A black and grey background with circles with Solomon R. Guggenheim Museum in the background&#10;&#10;Description automatically generated">
            <a:extLst>
              <a:ext uri="{FF2B5EF4-FFF2-40B4-BE49-F238E27FC236}">
                <a16:creationId xmlns:a16="http://schemas.microsoft.com/office/drawing/2014/main" id="{031A7EE7-3132-DF81-9447-BA04ED9A5349}"/>
              </a:ext>
            </a:extLst>
          </p:cNvPr>
          <p:cNvPicPr preferRelativeResize="0"/>
          <p:nvPr/>
        </p:nvPicPr>
        <p:blipFill rotWithShape="1">
          <a:blip r:embed="rId3">
            <a:alphaModFix amt="47000"/>
          </a:blip>
          <a:srcRect/>
          <a:stretch/>
        </p:blipFill>
        <p:spPr>
          <a:xfrm>
            <a:off x="3143530" y="797048"/>
            <a:ext cx="5513843" cy="4044704"/>
          </a:xfrm>
          <a:prstGeom prst="rect">
            <a:avLst/>
          </a:prstGeom>
          <a:noFill/>
          <a:ln>
            <a:noFill/>
          </a:ln>
        </p:spPr>
      </p:pic>
      <p:sp>
        <p:nvSpPr>
          <p:cNvPr id="3" name="TextBox 2">
            <a:extLst>
              <a:ext uri="{FF2B5EF4-FFF2-40B4-BE49-F238E27FC236}">
                <a16:creationId xmlns:a16="http://schemas.microsoft.com/office/drawing/2014/main" id="{AB5ABB0F-507E-A8E3-3514-92054A3F331C}"/>
              </a:ext>
            </a:extLst>
          </p:cNvPr>
          <p:cNvSpPr txBox="1"/>
          <p:nvPr/>
        </p:nvSpPr>
        <p:spPr>
          <a:xfrm>
            <a:off x="411451" y="136518"/>
            <a:ext cx="11532729" cy="707886"/>
          </a:xfrm>
          <a:prstGeom prst="rect">
            <a:avLst/>
          </a:prstGeom>
          <a:noFill/>
        </p:spPr>
        <p:txBody>
          <a:bodyPr wrap="square">
            <a:spAutoFit/>
          </a:bodyPr>
          <a:lstStyle/>
          <a:p>
            <a:r>
              <a:rPr lang="en-NZ" sz="4000" b="1" dirty="0"/>
              <a:t>Task 2:</a:t>
            </a:r>
            <a:endParaRPr lang="en-NZ" sz="5400" dirty="0"/>
          </a:p>
        </p:txBody>
      </p:sp>
      <p:sp>
        <p:nvSpPr>
          <p:cNvPr id="4" name="Google Shape;123;p6">
            <a:extLst>
              <a:ext uri="{FF2B5EF4-FFF2-40B4-BE49-F238E27FC236}">
                <a16:creationId xmlns:a16="http://schemas.microsoft.com/office/drawing/2014/main" id="{A13EC6CD-B1DD-31F6-D1EC-4AD66F8344CF}"/>
              </a:ext>
            </a:extLst>
          </p:cNvPr>
          <p:cNvSpPr/>
          <p:nvPr/>
        </p:nvSpPr>
        <p:spPr>
          <a:xfrm>
            <a:off x="0" y="5258791"/>
            <a:ext cx="12192000" cy="1599209"/>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 name="Google Shape;124;p6" descr="A picture containing text, clipart&#10;&#10;Description automatically generated">
            <a:extLst>
              <a:ext uri="{FF2B5EF4-FFF2-40B4-BE49-F238E27FC236}">
                <a16:creationId xmlns:a16="http://schemas.microsoft.com/office/drawing/2014/main" id="{9DFB634A-615A-764F-8FF8-4F4188BC3938}"/>
              </a:ext>
            </a:extLst>
          </p:cNvPr>
          <p:cNvPicPr preferRelativeResize="0"/>
          <p:nvPr/>
        </p:nvPicPr>
        <p:blipFill rotWithShape="1">
          <a:blip r:embed="rId4">
            <a:alphaModFix/>
          </a:blip>
          <a:srcRect/>
          <a:stretch/>
        </p:blipFill>
        <p:spPr>
          <a:xfrm>
            <a:off x="9292498" y="5656398"/>
            <a:ext cx="2374482" cy="893056"/>
          </a:xfrm>
          <a:prstGeom prst="rect">
            <a:avLst/>
          </a:prstGeom>
          <a:noFill/>
          <a:ln>
            <a:noFill/>
          </a:ln>
        </p:spPr>
      </p:pic>
      <p:sp>
        <p:nvSpPr>
          <p:cNvPr id="7" name="TextBox 6">
            <a:extLst>
              <a:ext uri="{FF2B5EF4-FFF2-40B4-BE49-F238E27FC236}">
                <a16:creationId xmlns:a16="http://schemas.microsoft.com/office/drawing/2014/main" id="{6356A3DC-8209-9269-5E0C-43689534F5F3}"/>
              </a:ext>
            </a:extLst>
          </p:cNvPr>
          <p:cNvSpPr txBox="1"/>
          <p:nvPr/>
        </p:nvSpPr>
        <p:spPr>
          <a:xfrm>
            <a:off x="284383" y="1055626"/>
            <a:ext cx="11786864" cy="3970318"/>
          </a:xfrm>
          <a:prstGeom prst="rect">
            <a:avLst/>
          </a:prstGeom>
          <a:noFill/>
        </p:spPr>
        <p:txBody>
          <a:bodyPr wrap="square">
            <a:spAutoFit/>
          </a:bodyPr>
          <a:lstStyle/>
          <a:p>
            <a:r>
              <a:rPr lang="en-NZ" dirty="0"/>
              <a:t>Choose one of the scenarios below and answer the questions with respect to your chosen agribusiness.</a:t>
            </a:r>
          </a:p>
          <a:p>
            <a:endParaRPr lang="en-NZ" dirty="0"/>
          </a:p>
          <a:p>
            <a:r>
              <a:rPr lang="en-NZ" b="1" i="1" dirty="0"/>
              <a:t>Scenario 1:</a:t>
            </a:r>
            <a:endParaRPr lang="en-NZ" dirty="0"/>
          </a:p>
          <a:p>
            <a:r>
              <a:rPr lang="en-NZ" dirty="0"/>
              <a:t>Around the world non-renewable energies are in short supply and the cost of importing fuels continues to increase. </a:t>
            </a:r>
          </a:p>
          <a:p>
            <a:pPr marL="342900" indent="-342900">
              <a:buFont typeface="Arial" panose="020B0604020202020204" pitchFamily="34" charset="0"/>
              <a:buChar char="•"/>
            </a:pPr>
            <a:r>
              <a:rPr lang="en-NZ" dirty="0"/>
              <a:t>What are the potential impacts on your chosen agribusiness of increased fuel costs and what could the company do to work towards future proofing itself in this regard?</a:t>
            </a:r>
          </a:p>
          <a:p>
            <a:endParaRPr lang="en-NZ" b="1" i="1" dirty="0"/>
          </a:p>
          <a:p>
            <a:endParaRPr lang="en-NZ" b="1" i="1" dirty="0"/>
          </a:p>
          <a:p>
            <a:r>
              <a:rPr lang="en-NZ" b="1" i="1" dirty="0"/>
              <a:t>Scenario 2:</a:t>
            </a:r>
            <a:endParaRPr lang="en-NZ" dirty="0"/>
          </a:p>
          <a:p>
            <a:r>
              <a:rPr lang="en-NZ" dirty="0"/>
              <a:t>Over the next few months economists are predicting that the NZ dollar will fall in value with respect to the American dollar and other trading currencies. </a:t>
            </a:r>
          </a:p>
          <a:p>
            <a:pPr marL="285750" indent="-285750">
              <a:buFont typeface="Arial" panose="020B0604020202020204" pitchFamily="34" charset="0"/>
              <a:buChar char="•"/>
            </a:pPr>
            <a:r>
              <a:rPr lang="en-NZ" dirty="0"/>
              <a:t>How will this affect your chosen agribusiness in terms of the cost of importing materials/resources and export revenues? </a:t>
            </a:r>
          </a:p>
          <a:p>
            <a:pPr marL="285750" indent="-285750">
              <a:buFont typeface="Arial" panose="020B0604020202020204" pitchFamily="34" charset="0"/>
              <a:buChar char="•"/>
            </a:pPr>
            <a:r>
              <a:rPr lang="en-NZ" dirty="0"/>
              <a:t>How could the company look to future proof with respect to this economic influence?</a:t>
            </a:r>
          </a:p>
        </p:txBody>
      </p:sp>
    </p:spTree>
    <p:extLst>
      <p:ext uri="{BB962C8B-B14F-4D97-AF65-F5344CB8AC3E}">
        <p14:creationId xmlns:p14="http://schemas.microsoft.com/office/powerpoint/2010/main" val="146294895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3"/>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endParaRPr/>
          </a:p>
        </p:txBody>
      </p:sp>
      <p:sp>
        <p:nvSpPr>
          <p:cNvPr id="100" name="Google Shape;100;p3"/>
          <p:cNvSpPr/>
          <p:nvPr/>
        </p:nvSpPr>
        <p:spPr>
          <a:xfrm>
            <a:off x="0" y="0"/>
            <a:ext cx="12192000" cy="1920300"/>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01" name="Google Shape;101;p3" descr="A picture containing text, clipart&#10;&#10;Description automatically generated"/>
          <p:cNvPicPr preferRelativeResize="0"/>
          <p:nvPr/>
        </p:nvPicPr>
        <p:blipFill rotWithShape="1">
          <a:blip r:embed="rId3">
            <a:alphaModFix/>
          </a:blip>
          <a:srcRect/>
          <a:stretch/>
        </p:blipFill>
        <p:spPr>
          <a:xfrm>
            <a:off x="4464173" y="286746"/>
            <a:ext cx="3524441" cy="1325561"/>
          </a:xfrm>
          <a:prstGeom prst="rect">
            <a:avLst/>
          </a:prstGeom>
          <a:noFill/>
          <a:ln>
            <a:noFill/>
          </a:ln>
        </p:spPr>
      </p:pic>
      <p:sp>
        <p:nvSpPr>
          <p:cNvPr id="102" name="Google Shape;102;p3"/>
          <p:cNvSpPr/>
          <p:nvPr/>
        </p:nvSpPr>
        <p:spPr>
          <a:xfrm>
            <a:off x="0" y="1904359"/>
            <a:ext cx="12192000" cy="577500"/>
          </a:xfrm>
          <a:prstGeom prst="rect">
            <a:avLst/>
          </a:prstGeom>
          <a:solidFill>
            <a:srgbClr val="8FC8C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NZ" sz="1800" b="0" i="0" u="none" strike="noStrike" cap="none">
                <a:solidFill>
                  <a:schemeClr val="lt1"/>
                </a:solidFill>
                <a:latin typeface="Arial"/>
                <a:ea typeface="Arial"/>
                <a:cs typeface="Arial"/>
                <a:sym typeface="Arial"/>
              </a:rPr>
              <a:t>PARTNERS IN THE DELIVERY OF THE NATIONAL AGRIBUSINESS IN SCHOOLS PROGRAMME</a:t>
            </a:r>
            <a:endParaRPr/>
          </a:p>
        </p:txBody>
      </p:sp>
      <p:pic>
        <p:nvPicPr>
          <p:cNvPr id="103" name="Google Shape;103;p3"/>
          <p:cNvPicPr preferRelativeResize="0"/>
          <p:nvPr/>
        </p:nvPicPr>
        <p:blipFill rotWithShape="1">
          <a:blip r:embed="rId4">
            <a:alphaModFix/>
          </a:blip>
          <a:srcRect t="24460" b="20915"/>
          <a:stretch/>
        </p:blipFill>
        <p:spPr>
          <a:xfrm>
            <a:off x="838200" y="2695375"/>
            <a:ext cx="10515600" cy="4061050"/>
          </a:xfrm>
          <a:prstGeom prst="rect">
            <a:avLst/>
          </a:prstGeom>
          <a:noFill/>
          <a:ln>
            <a:noFill/>
          </a:ln>
        </p:spPr>
      </p:pic>
    </p:spTree>
    <p:extLst>
      <p:ext uri="{BB962C8B-B14F-4D97-AF65-F5344CB8AC3E}">
        <p14:creationId xmlns:p14="http://schemas.microsoft.com/office/powerpoint/2010/main" val="6180970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D18D1778-25CF-B73C-2B5C-93C787D85A86}"/>
            </a:ext>
          </a:extLst>
        </p:cNvPr>
        <p:cNvGrpSpPr/>
        <p:nvPr/>
      </p:nvGrpSpPr>
      <p:grpSpPr>
        <a:xfrm>
          <a:off x="0" y="0"/>
          <a:ext cx="0" cy="0"/>
          <a:chOff x="0" y="0"/>
          <a:chExt cx="0" cy="0"/>
        </a:xfrm>
      </p:grpSpPr>
      <p:sp>
        <p:nvSpPr>
          <p:cNvPr id="142" name="Google Shape;142;p9">
            <a:extLst>
              <a:ext uri="{FF2B5EF4-FFF2-40B4-BE49-F238E27FC236}">
                <a16:creationId xmlns:a16="http://schemas.microsoft.com/office/drawing/2014/main" id="{2AB44A1F-D86F-F332-CCA0-8328ACB83FF4}"/>
              </a:ext>
            </a:extLst>
          </p:cNvPr>
          <p:cNvSpPr/>
          <p:nvPr/>
        </p:nvSpPr>
        <p:spPr>
          <a:xfrm>
            <a:off x="0" y="-130627"/>
            <a:ext cx="12192000" cy="5389418"/>
          </a:xfrm>
          <a:prstGeom prst="rect">
            <a:avLst/>
          </a:prstGeom>
          <a:solidFill>
            <a:srgbClr val="ABD2D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pic>
        <p:nvPicPr>
          <p:cNvPr id="144" name="Google Shape;144;p9" descr="A black and grey background with circles with Solomon R. Guggenheim Museum in the background&#10;&#10;Description automatically generated">
            <a:extLst>
              <a:ext uri="{FF2B5EF4-FFF2-40B4-BE49-F238E27FC236}">
                <a16:creationId xmlns:a16="http://schemas.microsoft.com/office/drawing/2014/main" id="{1CDDF831-14C4-C39C-E34E-7FABB78BD2CC}"/>
              </a:ext>
            </a:extLst>
          </p:cNvPr>
          <p:cNvPicPr preferRelativeResize="0"/>
          <p:nvPr/>
        </p:nvPicPr>
        <p:blipFill rotWithShape="1">
          <a:blip r:embed="rId3">
            <a:alphaModFix amt="47000"/>
          </a:blip>
          <a:srcRect/>
          <a:stretch/>
        </p:blipFill>
        <p:spPr>
          <a:xfrm>
            <a:off x="3143530" y="797048"/>
            <a:ext cx="5513843" cy="4044704"/>
          </a:xfrm>
          <a:prstGeom prst="rect">
            <a:avLst/>
          </a:prstGeom>
          <a:noFill/>
          <a:ln>
            <a:noFill/>
          </a:ln>
        </p:spPr>
      </p:pic>
      <p:sp>
        <p:nvSpPr>
          <p:cNvPr id="4" name="Google Shape;123;p6">
            <a:extLst>
              <a:ext uri="{FF2B5EF4-FFF2-40B4-BE49-F238E27FC236}">
                <a16:creationId xmlns:a16="http://schemas.microsoft.com/office/drawing/2014/main" id="{F2220747-612F-5B2E-1B24-48EE628959B9}"/>
              </a:ext>
            </a:extLst>
          </p:cNvPr>
          <p:cNvSpPr/>
          <p:nvPr/>
        </p:nvSpPr>
        <p:spPr>
          <a:xfrm>
            <a:off x="0" y="5258791"/>
            <a:ext cx="12192000" cy="1599209"/>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 name="Google Shape;124;p6" descr="A picture containing text, clipart&#10;&#10;Description automatically generated">
            <a:extLst>
              <a:ext uri="{FF2B5EF4-FFF2-40B4-BE49-F238E27FC236}">
                <a16:creationId xmlns:a16="http://schemas.microsoft.com/office/drawing/2014/main" id="{096D31B0-71A5-1908-8AA8-8B0ECE86311C}"/>
              </a:ext>
            </a:extLst>
          </p:cNvPr>
          <p:cNvPicPr preferRelativeResize="0"/>
          <p:nvPr/>
        </p:nvPicPr>
        <p:blipFill rotWithShape="1">
          <a:blip r:embed="rId4">
            <a:alphaModFix/>
          </a:blip>
          <a:srcRect/>
          <a:stretch/>
        </p:blipFill>
        <p:spPr>
          <a:xfrm>
            <a:off x="9292498" y="5656398"/>
            <a:ext cx="2374482" cy="893056"/>
          </a:xfrm>
          <a:prstGeom prst="rect">
            <a:avLst/>
          </a:prstGeom>
          <a:noFill/>
          <a:ln>
            <a:noFill/>
          </a:ln>
        </p:spPr>
      </p:pic>
      <p:sp>
        <p:nvSpPr>
          <p:cNvPr id="7" name="TextBox 6">
            <a:extLst>
              <a:ext uri="{FF2B5EF4-FFF2-40B4-BE49-F238E27FC236}">
                <a16:creationId xmlns:a16="http://schemas.microsoft.com/office/drawing/2014/main" id="{B76360CB-2636-1026-7E27-61E4719D2C2F}"/>
              </a:ext>
            </a:extLst>
          </p:cNvPr>
          <p:cNvSpPr txBox="1"/>
          <p:nvPr/>
        </p:nvSpPr>
        <p:spPr>
          <a:xfrm>
            <a:off x="519851" y="1673876"/>
            <a:ext cx="9086265" cy="2677656"/>
          </a:xfrm>
          <a:prstGeom prst="rect">
            <a:avLst/>
          </a:prstGeom>
          <a:noFill/>
        </p:spPr>
        <p:txBody>
          <a:bodyPr wrap="square">
            <a:spAutoFit/>
          </a:bodyPr>
          <a:lstStyle/>
          <a:p>
            <a:r>
              <a:rPr lang="en-NZ" sz="2800" dirty="0"/>
              <a:t>Discuss this statement by Charles Darwin and its relevance to future proofing businesses. </a:t>
            </a:r>
          </a:p>
          <a:p>
            <a:endParaRPr lang="en-NZ" sz="2800" dirty="0"/>
          </a:p>
          <a:p>
            <a:endParaRPr lang="en-NZ" sz="2800" dirty="0"/>
          </a:p>
          <a:p>
            <a:r>
              <a:rPr lang="en-NZ" sz="2800" dirty="0"/>
              <a:t>“It is not the strongest that survive, nor the most intelligent, but the ones most responsive to change”.</a:t>
            </a:r>
          </a:p>
        </p:txBody>
      </p:sp>
      <p:pic>
        <p:nvPicPr>
          <p:cNvPr id="1030" name="Picture 6" descr="Charles Darwin - Theory, Book &amp; Quotes">
            <a:extLst>
              <a:ext uri="{FF2B5EF4-FFF2-40B4-BE49-F238E27FC236}">
                <a16:creationId xmlns:a16="http://schemas.microsoft.com/office/drawing/2014/main" id="{55243F32-B9DE-759A-DE1F-4235E005236C}"/>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606116" y="1673876"/>
            <a:ext cx="2013597" cy="20135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3146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D18D1778-25CF-B73C-2B5C-93C787D85A86}"/>
            </a:ext>
          </a:extLst>
        </p:cNvPr>
        <p:cNvGrpSpPr/>
        <p:nvPr/>
      </p:nvGrpSpPr>
      <p:grpSpPr>
        <a:xfrm>
          <a:off x="0" y="0"/>
          <a:ext cx="0" cy="0"/>
          <a:chOff x="0" y="0"/>
          <a:chExt cx="0" cy="0"/>
        </a:xfrm>
      </p:grpSpPr>
      <p:sp>
        <p:nvSpPr>
          <p:cNvPr id="142" name="Google Shape;142;p9">
            <a:extLst>
              <a:ext uri="{FF2B5EF4-FFF2-40B4-BE49-F238E27FC236}">
                <a16:creationId xmlns:a16="http://schemas.microsoft.com/office/drawing/2014/main" id="{2AB44A1F-D86F-F332-CCA0-8328ACB83FF4}"/>
              </a:ext>
            </a:extLst>
          </p:cNvPr>
          <p:cNvSpPr/>
          <p:nvPr/>
        </p:nvSpPr>
        <p:spPr>
          <a:xfrm>
            <a:off x="0" y="-130627"/>
            <a:ext cx="12192000" cy="5389418"/>
          </a:xfrm>
          <a:prstGeom prst="rect">
            <a:avLst/>
          </a:prstGeom>
          <a:solidFill>
            <a:srgbClr val="ABD2D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44" name="Google Shape;144;p9" descr="A black and grey background with circles with Solomon R. Guggenheim Museum in the background&#10;&#10;Description automatically generated">
            <a:extLst>
              <a:ext uri="{FF2B5EF4-FFF2-40B4-BE49-F238E27FC236}">
                <a16:creationId xmlns:a16="http://schemas.microsoft.com/office/drawing/2014/main" id="{1CDDF831-14C4-C39C-E34E-7FABB78BD2CC}"/>
              </a:ext>
            </a:extLst>
          </p:cNvPr>
          <p:cNvPicPr preferRelativeResize="0"/>
          <p:nvPr/>
        </p:nvPicPr>
        <p:blipFill rotWithShape="1">
          <a:blip r:embed="rId3">
            <a:alphaModFix amt="47000"/>
          </a:blip>
          <a:srcRect/>
          <a:stretch/>
        </p:blipFill>
        <p:spPr>
          <a:xfrm>
            <a:off x="3143530" y="797048"/>
            <a:ext cx="5513843" cy="4044704"/>
          </a:xfrm>
          <a:prstGeom prst="rect">
            <a:avLst/>
          </a:prstGeom>
          <a:noFill/>
          <a:ln>
            <a:noFill/>
          </a:ln>
        </p:spPr>
      </p:pic>
      <p:sp>
        <p:nvSpPr>
          <p:cNvPr id="3" name="TextBox 2">
            <a:extLst>
              <a:ext uri="{FF2B5EF4-FFF2-40B4-BE49-F238E27FC236}">
                <a16:creationId xmlns:a16="http://schemas.microsoft.com/office/drawing/2014/main" id="{A9F90D8A-A1BD-A51A-F430-CBA6FA9EB4CE}"/>
              </a:ext>
            </a:extLst>
          </p:cNvPr>
          <p:cNvSpPr txBox="1"/>
          <p:nvPr/>
        </p:nvSpPr>
        <p:spPr>
          <a:xfrm>
            <a:off x="313128" y="181841"/>
            <a:ext cx="9431654" cy="923330"/>
          </a:xfrm>
          <a:prstGeom prst="rect">
            <a:avLst/>
          </a:prstGeom>
          <a:noFill/>
        </p:spPr>
        <p:txBody>
          <a:bodyPr wrap="square">
            <a:spAutoFit/>
          </a:bodyPr>
          <a:lstStyle/>
          <a:p>
            <a:r>
              <a:rPr lang="en-NZ" sz="5400" dirty="0"/>
              <a:t>So, what is future proofing?</a:t>
            </a:r>
          </a:p>
        </p:txBody>
      </p:sp>
      <p:sp>
        <p:nvSpPr>
          <p:cNvPr id="4" name="Google Shape;123;p6">
            <a:extLst>
              <a:ext uri="{FF2B5EF4-FFF2-40B4-BE49-F238E27FC236}">
                <a16:creationId xmlns:a16="http://schemas.microsoft.com/office/drawing/2014/main" id="{F2220747-612F-5B2E-1B24-48EE628959B9}"/>
              </a:ext>
            </a:extLst>
          </p:cNvPr>
          <p:cNvSpPr/>
          <p:nvPr/>
        </p:nvSpPr>
        <p:spPr>
          <a:xfrm>
            <a:off x="0" y="5258791"/>
            <a:ext cx="12192000" cy="1599209"/>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 name="Google Shape;124;p6" descr="A picture containing text, clipart&#10;&#10;Description automatically generated">
            <a:extLst>
              <a:ext uri="{FF2B5EF4-FFF2-40B4-BE49-F238E27FC236}">
                <a16:creationId xmlns:a16="http://schemas.microsoft.com/office/drawing/2014/main" id="{096D31B0-71A5-1908-8AA8-8B0ECE86311C}"/>
              </a:ext>
            </a:extLst>
          </p:cNvPr>
          <p:cNvPicPr preferRelativeResize="0"/>
          <p:nvPr/>
        </p:nvPicPr>
        <p:blipFill rotWithShape="1">
          <a:blip r:embed="rId4">
            <a:alphaModFix/>
          </a:blip>
          <a:srcRect/>
          <a:stretch/>
        </p:blipFill>
        <p:spPr>
          <a:xfrm>
            <a:off x="9292498" y="5656398"/>
            <a:ext cx="2374482" cy="893056"/>
          </a:xfrm>
          <a:prstGeom prst="rect">
            <a:avLst/>
          </a:prstGeom>
          <a:noFill/>
          <a:ln>
            <a:noFill/>
          </a:ln>
        </p:spPr>
      </p:pic>
      <p:sp>
        <p:nvSpPr>
          <p:cNvPr id="7" name="TextBox 6">
            <a:extLst>
              <a:ext uri="{FF2B5EF4-FFF2-40B4-BE49-F238E27FC236}">
                <a16:creationId xmlns:a16="http://schemas.microsoft.com/office/drawing/2014/main" id="{B76360CB-2636-1026-7E27-61E4719D2C2F}"/>
              </a:ext>
            </a:extLst>
          </p:cNvPr>
          <p:cNvSpPr txBox="1"/>
          <p:nvPr/>
        </p:nvSpPr>
        <p:spPr>
          <a:xfrm>
            <a:off x="418338" y="2126902"/>
            <a:ext cx="10964225" cy="2092881"/>
          </a:xfrm>
          <a:prstGeom prst="rect">
            <a:avLst/>
          </a:prstGeom>
          <a:noFill/>
        </p:spPr>
        <p:txBody>
          <a:bodyPr wrap="square">
            <a:spAutoFit/>
          </a:bodyPr>
          <a:lstStyle/>
          <a:p>
            <a:pPr lvl="0"/>
            <a:r>
              <a:rPr lang="en-NZ" sz="2800" dirty="0"/>
              <a:t>Future proofing is the understanding of the impacts of outside influences on businesses and their ability to meet present and future needs to ensure business viability for future generations. </a:t>
            </a:r>
          </a:p>
          <a:p>
            <a:pPr lvl="0"/>
            <a:endParaRPr lang="en-NZ" sz="2800" dirty="0"/>
          </a:p>
          <a:p>
            <a:pPr lvl="0"/>
            <a:r>
              <a:rPr lang="en-NZ" dirty="0"/>
              <a:t>Read the article ‘Future proofing - Ian Proudfoot”. In groups discuss the questions. </a:t>
            </a:r>
          </a:p>
        </p:txBody>
      </p:sp>
    </p:spTree>
    <p:extLst>
      <p:ext uri="{BB962C8B-B14F-4D97-AF65-F5344CB8AC3E}">
        <p14:creationId xmlns:p14="http://schemas.microsoft.com/office/powerpoint/2010/main" val="42095455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CF89F513-E495-1F39-3F20-5CD53EDD1E83}"/>
            </a:ext>
          </a:extLst>
        </p:cNvPr>
        <p:cNvGrpSpPr/>
        <p:nvPr/>
      </p:nvGrpSpPr>
      <p:grpSpPr>
        <a:xfrm>
          <a:off x="0" y="0"/>
          <a:ext cx="0" cy="0"/>
          <a:chOff x="0" y="0"/>
          <a:chExt cx="0" cy="0"/>
        </a:xfrm>
      </p:grpSpPr>
      <p:sp>
        <p:nvSpPr>
          <p:cNvPr id="142" name="Google Shape;142;p9">
            <a:extLst>
              <a:ext uri="{FF2B5EF4-FFF2-40B4-BE49-F238E27FC236}">
                <a16:creationId xmlns:a16="http://schemas.microsoft.com/office/drawing/2014/main" id="{EC49152C-61FE-7D26-AC6F-56C4809BAB1A}"/>
              </a:ext>
            </a:extLst>
          </p:cNvPr>
          <p:cNvSpPr/>
          <p:nvPr/>
        </p:nvSpPr>
        <p:spPr>
          <a:xfrm>
            <a:off x="0" y="-130627"/>
            <a:ext cx="12192000" cy="5389418"/>
          </a:xfrm>
          <a:prstGeom prst="rect">
            <a:avLst/>
          </a:prstGeom>
          <a:solidFill>
            <a:srgbClr val="ABD2D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44" name="Google Shape;144;p9" descr="A black and grey background with circles with Solomon R. Guggenheim Museum in the background&#10;&#10;Description automatically generated">
            <a:extLst>
              <a:ext uri="{FF2B5EF4-FFF2-40B4-BE49-F238E27FC236}">
                <a16:creationId xmlns:a16="http://schemas.microsoft.com/office/drawing/2014/main" id="{5756C8AB-DD39-9E26-7BEB-387F909A8366}"/>
              </a:ext>
            </a:extLst>
          </p:cNvPr>
          <p:cNvPicPr preferRelativeResize="0"/>
          <p:nvPr/>
        </p:nvPicPr>
        <p:blipFill rotWithShape="1">
          <a:blip r:embed="rId4">
            <a:alphaModFix amt="47000"/>
          </a:blip>
          <a:srcRect/>
          <a:stretch/>
        </p:blipFill>
        <p:spPr>
          <a:xfrm>
            <a:off x="3143530" y="797048"/>
            <a:ext cx="5513843" cy="4044704"/>
          </a:xfrm>
          <a:prstGeom prst="rect">
            <a:avLst/>
          </a:prstGeom>
          <a:noFill/>
          <a:ln>
            <a:noFill/>
          </a:ln>
        </p:spPr>
      </p:pic>
      <p:sp>
        <p:nvSpPr>
          <p:cNvPr id="3" name="TextBox 2">
            <a:extLst>
              <a:ext uri="{FF2B5EF4-FFF2-40B4-BE49-F238E27FC236}">
                <a16:creationId xmlns:a16="http://schemas.microsoft.com/office/drawing/2014/main" id="{D53C816A-E200-795E-BACA-5D5687BAE6ED}"/>
              </a:ext>
            </a:extLst>
          </p:cNvPr>
          <p:cNvSpPr txBox="1"/>
          <p:nvPr/>
        </p:nvSpPr>
        <p:spPr>
          <a:xfrm>
            <a:off x="313128" y="181841"/>
            <a:ext cx="6736601" cy="1754326"/>
          </a:xfrm>
          <a:prstGeom prst="rect">
            <a:avLst/>
          </a:prstGeom>
          <a:noFill/>
        </p:spPr>
        <p:txBody>
          <a:bodyPr wrap="square">
            <a:spAutoFit/>
          </a:bodyPr>
          <a:lstStyle/>
          <a:p>
            <a:r>
              <a:rPr lang="en-NZ" sz="5400" dirty="0"/>
              <a:t>The importance of future proofing.</a:t>
            </a:r>
          </a:p>
        </p:txBody>
      </p:sp>
      <p:sp>
        <p:nvSpPr>
          <p:cNvPr id="4" name="Google Shape;123;p6">
            <a:extLst>
              <a:ext uri="{FF2B5EF4-FFF2-40B4-BE49-F238E27FC236}">
                <a16:creationId xmlns:a16="http://schemas.microsoft.com/office/drawing/2014/main" id="{1F6AA0EB-5BC0-20A4-7B47-B12E60010539}"/>
              </a:ext>
            </a:extLst>
          </p:cNvPr>
          <p:cNvSpPr/>
          <p:nvPr/>
        </p:nvSpPr>
        <p:spPr>
          <a:xfrm>
            <a:off x="0" y="5258791"/>
            <a:ext cx="12192000" cy="1599209"/>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 name="Google Shape;124;p6" descr="A picture containing text, clipart&#10;&#10;Description automatically generated">
            <a:extLst>
              <a:ext uri="{FF2B5EF4-FFF2-40B4-BE49-F238E27FC236}">
                <a16:creationId xmlns:a16="http://schemas.microsoft.com/office/drawing/2014/main" id="{AE2C4721-A155-6123-1EC3-E30C62A043A3}"/>
              </a:ext>
            </a:extLst>
          </p:cNvPr>
          <p:cNvPicPr preferRelativeResize="0"/>
          <p:nvPr/>
        </p:nvPicPr>
        <p:blipFill rotWithShape="1">
          <a:blip r:embed="rId5">
            <a:alphaModFix/>
          </a:blip>
          <a:srcRect/>
          <a:stretch/>
        </p:blipFill>
        <p:spPr>
          <a:xfrm>
            <a:off x="9292498" y="5656398"/>
            <a:ext cx="2374482" cy="893056"/>
          </a:xfrm>
          <a:prstGeom prst="rect">
            <a:avLst/>
          </a:prstGeom>
          <a:noFill/>
          <a:ln>
            <a:noFill/>
          </a:ln>
        </p:spPr>
      </p:pic>
      <p:sp>
        <p:nvSpPr>
          <p:cNvPr id="7" name="TextBox 6">
            <a:extLst>
              <a:ext uri="{FF2B5EF4-FFF2-40B4-BE49-F238E27FC236}">
                <a16:creationId xmlns:a16="http://schemas.microsoft.com/office/drawing/2014/main" id="{5EBA6BD1-4DD9-0D3E-0960-F6B00B920BC8}"/>
              </a:ext>
            </a:extLst>
          </p:cNvPr>
          <p:cNvSpPr txBox="1"/>
          <p:nvPr/>
        </p:nvSpPr>
        <p:spPr>
          <a:xfrm>
            <a:off x="418338" y="2126902"/>
            <a:ext cx="11616918" cy="2215991"/>
          </a:xfrm>
          <a:prstGeom prst="rect">
            <a:avLst/>
          </a:prstGeom>
          <a:noFill/>
        </p:spPr>
        <p:txBody>
          <a:bodyPr wrap="square">
            <a:spAutoFit/>
          </a:bodyPr>
          <a:lstStyle/>
          <a:p>
            <a:r>
              <a:rPr lang="en-NZ" sz="2000" dirty="0"/>
              <a:t>In groups of 4, you are to read the article below</a:t>
            </a:r>
            <a:r>
              <a:rPr lang="en-NZ" sz="2000" dirty="0">
                <a:highlight>
                  <a:srgbClr val="FFFF00"/>
                </a:highlight>
              </a:rPr>
              <a:t>  </a:t>
            </a:r>
            <a:endParaRPr lang="en-NZ" b="1" dirty="0"/>
          </a:p>
          <a:p>
            <a:pPr marL="285750" indent="-285750">
              <a:buFont typeface="Arial" panose="020B0604020202020204" pitchFamily="34" charset="0"/>
              <a:buChar char="•"/>
            </a:pPr>
            <a:r>
              <a:rPr lang="en-NZ" b="1" dirty="0"/>
              <a:t>The Future of Farming: New Zealand’s Big Opportunity and Challenge</a:t>
            </a:r>
            <a:endParaRPr lang="en-NZ" dirty="0"/>
          </a:p>
          <a:p>
            <a:endParaRPr lang="en-NZ" sz="2000" dirty="0"/>
          </a:p>
          <a:p>
            <a:r>
              <a:rPr lang="en-NZ" sz="2000" dirty="0"/>
              <a:t>Using the programme Coggle, your group needs to produce a mind map stating the importance of future proofing.</a:t>
            </a:r>
          </a:p>
          <a:p>
            <a:r>
              <a:rPr lang="en-NZ" sz="2000" dirty="0"/>
              <a:t>You have 30 minutes in which to complete the task.  The mind maps are going to be shared on our Google classroom.</a:t>
            </a:r>
          </a:p>
        </p:txBody>
      </p:sp>
      <p:pic>
        <p:nvPicPr>
          <p:cNvPr id="2" name="PGjsM-PIfl4"/>
          <p:cNvPicPr>
            <a:picLocks noRot="1" noChangeAspect="1"/>
          </p:cNvPicPr>
          <p:nvPr>
            <a:videoFile r:link="rId1"/>
          </p:nvPr>
        </p:nvPicPr>
        <p:blipFill>
          <a:blip r:embed="rId6"/>
          <a:stretch>
            <a:fillRect/>
          </a:stretch>
        </p:blipFill>
        <p:spPr>
          <a:xfrm>
            <a:off x="8187141" y="0"/>
            <a:ext cx="3848115" cy="2164565"/>
          </a:xfrm>
          <a:prstGeom prst="rect">
            <a:avLst/>
          </a:prstGeom>
        </p:spPr>
      </p:pic>
    </p:spTree>
    <p:extLst>
      <p:ext uri="{BB962C8B-B14F-4D97-AF65-F5344CB8AC3E}">
        <p14:creationId xmlns:p14="http://schemas.microsoft.com/office/powerpoint/2010/main" val="11651794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CF89F513-E495-1F39-3F20-5CD53EDD1E83}"/>
            </a:ext>
          </a:extLst>
        </p:cNvPr>
        <p:cNvGrpSpPr/>
        <p:nvPr/>
      </p:nvGrpSpPr>
      <p:grpSpPr>
        <a:xfrm>
          <a:off x="0" y="0"/>
          <a:ext cx="0" cy="0"/>
          <a:chOff x="0" y="0"/>
          <a:chExt cx="0" cy="0"/>
        </a:xfrm>
      </p:grpSpPr>
      <p:sp>
        <p:nvSpPr>
          <p:cNvPr id="142" name="Google Shape;142;p9">
            <a:extLst>
              <a:ext uri="{FF2B5EF4-FFF2-40B4-BE49-F238E27FC236}">
                <a16:creationId xmlns:a16="http://schemas.microsoft.com/office/drawing/2014/main" id="{EC49152C-61FE-7D26-AC6F-56C4809BAB1A}"/>
              </a:ext>
            </a:extLst>
          </p:cNvPr>
          <p:cNvSpPr/>
          <p:nvPr/>
        </p:nvSpPr>
        <p:spPr>
          <a:xfrm>
            <a:off x="0" y="-130627"/>
            <a:ext cx="12192000" cy="5389418"/>
          </a:xfrm>
          <a:prstGeom prst="rect">
            <a:avLst/>
          </a:prstGeom>
          <a:solidFill>
            <a:srgbClr val="ABD2D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44" name="Google Shape;144;p9" descr="A black and grey background with circles with Solomon R. Guggenheim Museum in the background&#10;&#10;Description automatically generated">
            <a:extLst>
              <a:ext uri="{FF2B5EF4-FFF2-40B4-BE49-F238E27FC236}">
                <a16:creationId xmlns:a16="http://schemas.microsoft.com/office/drawing/2014/main" id="{5756C8AB-DD39-9E26-7BEB-387F909A8366}"/>
              </a:ext>
            </a:extLst>
          </p:cNvPr>
          <p:cNvPicPr preferRelativeResize="0"/>
          <p:nvPr/>
        </p:nvPicPr>
        <p:blipFill rotWithShape="1">
          <a:blip r:embed="rId3">
            <a:alphaModFix amt="47000"/>
          </a:blip>
          <a:srcRect/>
          <a:stretch/>
        </p:blipFill>
        <p:spPr>
          <a:xfrm>
            <a:off x="3143530" y="797048"/>
            <a:ext cx="5513843" cy="4044704"/>
          </a:xfrm>
          <a:prstGeom prst="rect">
            <a:avLst/>
          </a:prstGeom>
          <a:noFill/>
          <a:ln>
            <a:noFill/>
          </a:ln>
        </p:spPr>
      </p:pic>
      <p:sp>
        <p:nvSpPr>
          <p:cNvPr id="3" name="TextBox 2">
            <a:extLst>
              <a:ext uri="{FF2B5EF4-FFF2-40B4-BE49-F238E27FC236}">
                <a16:creationId xmlns:a16="http://schemas.microsoft.com/office/drawing/2014/main" id="{D53C816A-E200-795E-BACA-5D5687BAE6ED}"/>
              </a:ext>
            </a:extLst>
          </p:cNvPr>
          <p:cNvSpPr txBox="1"/>
          <p:nvPr/>
        </p:nvSpPr>
        <p:spPr>
          <a:xfrm>
            <a:off x="313128" y="181841"/>
            <a:ext cx="8344245" cy="923330"/>
          </a:xfrm>
          <a:prstGeom prst="rect">
            <a:avLst/>
          </a:prstGeom>
          <a:noFill/>
        </p:spPr>
        <p:txBody>
          <a:bodyPr wrap="square">
            <a:spAutoFit/>
          </a:bodyPr>
          <a:lstStyle/>
          <a:p>
            <a:r>
              <a:rPr lang="en-NZ" sz="5400" dirty="0"/>
              <a:t>So, why is it important?</a:t>
            </a:r>
          </a:p>
        </p:txBody>
      </p:sp>
      <p:sp>
        <p:nvSpPr>
          <p:cNvPr id="4" name="Google Shape;123;p6">
            <a:extLst>
              <a:ext uri="{FF2B5EF4-FFF2-40B4-BE49-F238E27FC236}">
                <a16:creationId xmlns:a16="http://schemas.microsoft.com/office/drawing/2014/main" id="{1F6AA0EB-5BC0-20A4-7B47-B12E60010539}"/>
              </a:ext>
            </a:extLst>
          </p:cNvPr>
          <p:cNvSpPr/>
          <p:nvPr/>
        </p:nvSpPr>
        <p:spPr>
          <a:xfrm>
            <a:off x="0" y="5258791"/>
            <a:ext cx="12192000" cy="1599209"/>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 name="Google Shape;124;p6" descr="A picture containing text, clipart&#10;&#10;Description automatically generated">
            <a:extLst>
              <a:ext uri="{FF2B5EF4-FFF2-40B4-BE49-F238E27FC236}">
                <a16:creationId xmlns:a16="http://schemas.microsoft.com/office/drawing/2014/main" id="{AE2C4721-A155-6123-1EC3-E30C62A043A3}"/>
              </a:ext>
            </a:extLst>
          </p:cNvPr>
          <p:cNvPicPr preferRelativeResize="0"/>
          <p:nvPr/>
        </p:nvPicPr>
        <p:blipFill rotWithShape="1">
          <a:blip r:embed="rId4">
            <a:alphaModFix/>
          </a:blip>
          <a:srcRect/>
          <a:stretch/>
        </p:blipFill>
        <p:spPr>
          <a:xfrm>
            <a:off x="9292498" y="5656398"/>
            <a:ext cx="2374482" cy="893056"/>
          </a:xfrm>
          <a:prstGeom prst="rect">
            <a:avLst/>
          </a:prstGeom>
          <a:noFill/>
          <a:ln>
            <a:noFill/>
          </a:ln>
        </p:spPr>
      </p:pic>
      <p:sp>
        <p:nvSpPr>
          <p:cNvPr id="7" name="TextBox 6">
            <a:extLst>
              <a:ext uri="{FF2B5EF4-FFF2-40B4-BE49-F238E27FC236}">
                <a16:creationId xmlns:a16="http://schemas.microsoft.com/office/drawing/2014/main" id="{5EBA6BD1-4DD9-0D3E-0960-F6B00B920BC8}"/>
              </a:ext>
            </a:extLst>
          </p:cNvPr>
          <p:cNvSpPr txBox="1"/>
          <p:nvPr/>
        </p:nvSpPr>
        <p:spPr>
          <a:xfrm>
            <a:off x="313128" y="1333795"/>
            <a:ext cx="11616918" cy="3785652"/>
          </a:xfrm>
          <a:prstGeom prst="rect">
            <a:avLst/>
          </a:prstGeom>
          <a:noFill/>
        </p:spPr>
        <p:txBody>
          <a:bodyPr wrap="square">
            <a:spAutoFit/>
          </a:bodyPr>
          <a:lstStyle/>
          <a:p>
            <a:pPr marL="342900" lvl="0" indent="-342900">
              <a:buFont typeface="Arial" panose="020B0604020202020204" pitchFamily="34" charset="0"/>
              <a:buChar char="•"/>
            </a:pPr>
            <a:r>
              <a:rPr lang="en-NZ" sz="2400" dirty="0"/>
              <a:t>The business will be progressively impacted by resource scarcity, climate change, supply chain insecurity, stakeholder demands, increased regulations and rising costs for resources, insurance and finance and sustaining by itself is not enough. The business wants to thrive. This drives change.</a:t>
            </a:r>
          </a:p>
          <a:p>
            <a:pPr marL="342900" lvl="0" indent="-342900">
              <a:buFont typeface="Arial" panose="020B0604020202020204" pitchFamily="34" charset="0"/>
              <a:buChar char="•"/>
            </a:pPr>
            <a:endParaRPr lang="en-NZ" sz="2400" dirty="0"/>
          </a:p>
          <a:p>
            <a:pPr marL="342900" indent="-342900">
              <a:buFont typeface="Arial" panose="020B0604020202020204" pitchFamily="34" charset="0"/>
              <a:buChar char="•"/>
            </a:pPr>
            <a:r>
              <a:rPr lang="en-NZ" sz="2400" dirty="0"/>
              <a:t>What are the consequences if we do not future proof? </a:t>
            </a:r>
          </a:p>
          <a:p>
            <a:pPr marL="800100" lvl="1" indent="-342900">
              <a:buFont typeface="Arial" panose="020B0604020202020204" pitchFamily="34" charset="0"/>
              <a:buChar char="•"/>
            </a:pPr>
            <a:r>
              <a:rPr lang="en-NZ" sz="2400" dirty="0"/>
              <a:t>Reputation, </a:t>
            </a:r>
          </a:p>
          <a:p>
            <a:pPr marL="800100" lvl="1" indent="-342900">
              <a:buFont typeface="Arial" panose="020B0604020202020204" pitchFamily="34" charset="0"/>
              <a:buChar char="•"/>
            </a:pPr>
            <a:r>
              <a:rPr lang="en-NZ" sz="2400" dirty="0"/>
              <a:t>Profitability, </a:t>
            </a:r>
          </a:p>
          <a:p>
            <a:pPr marL="800100" lvl="1" indent="-342900">
              <a:buFont typeface="Arial" panose="020B0604020202020204" pitchFamily="34" charset="0"/>
              <a:buChar char="•"/>
            </a:pPr>
            <a:r>
              <a:rPr lang="en-NZ" sz="2400" dirty="0"/>
              <a:t>Innovation and </a:t>
            </a:r>
          </a:p>
          <a:p>
            <a:pPr marL="800100" lvl="1" indent="-342900">
              <a:buFont typeface="Arial" panose="020B0604020202020204" pitchFamily="34" charset="0"/>
              <a:buChar char="•"/>
            </a:pPr>
            <a:r>
              <a:rPr lang="en-NZ" sz="2400" dirty="0"/>
              <a:t>Unviability. </a:t>
            </a:r>
          </a:p>
        </p:txBody>
      </p:sp>
    </p:spTree>
    <p:extLst>
      <p:ext uri="{BB962C8B-B14F-4D97-AF65-F5344CB8AC3E}">
        <p14:creationId xmlns:p14="http://schemas.microsoft.com/office/powerpoint/2010/main" val="14874820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AA35411D-C8BE-3DFE-2715-87F6A4B792ED}"/>
            </a:ext>
          </a:extLst>
        </p:cNvPr>
        <p:cNvGrpSpPr/>
        <p:nvPr/>
      </p:nvGrpSpPr>
      <p:grpSpPr>
        <a:xfrm>
          <a:off x="0" y="0"/>
          <a:ext cx="0" cy="0"/>
          <a:chOff x="0" y="0"/>
          <a:chExt cx="0" cy="0"/>
        </a:xfrm>
      </p:grpSpPr>
      <p:sp>
        <p:nvSpPr>
          <p:cNvPr id="142" name="Google Shape;142;p9">
            <a:extLst>
              <a:ext uri="{FF2B5EF4-FFF2-40B4-BE49-F238E27FC236}">
                <a16:creationId xmlns:a16="http://schemas.microsoft.com/office/drawing/2014/main" id="{11983C00-FEE1-F996-8A11-C0C50358BB00}"/>
              </a:ext>
            </a:extLst>
          </p:cNvPr>
          <p:cNvSpPr/>
          <p:nvPr/>
        </p:nvSpPr>
        <p:spPr>
          <a:xfrm>
            <a:off x="0" y="-130627"/>
            <a:ext cx="12192000" cy="5389418"/>
          </a:xfrm>
          <a:prstGeom prst="rect">
            <a:avLst/>
          </a:prstGeom>
          <a:solidFill>
            <a:srgbClr val="ABD2D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44" name="Google Shape;144;p9" descr="A black and grey background with circles with Solomon R. Guggenheim Museum in the background&#10;&#10;Description automatically generated">
            <a:extLst>
              <a:ext uri="{FF2B5EF4-FFF2-40B4-BE49-F238E27FC236}">
                <a16:creationId xmlns:a16="http://schemas.microsoft.com/office/drawing/2014/main" id="{291DFE05-D95B-9D7A-A794-6E8CD645709F}"/>
              </a:ext>
            </a:extLst>
          </p:cNvPr>
          <p:cNvPicPr preferRelativeResize="0"/>
          <p:nvPr/>
        </p:nvPicPr>
        <p:blipFill rotWithShape="1">
          <a:blip r:embed="rId3">
            <a:alphaModFix amt="47000"/>
          </a:blip>
          <a:srcRect/>
          <a:stretch/>
        </p:blipFill>
        <p:spPr>
          <a:xfrm>
            <a:off x="3143530" y="797048"/>
            <a:ext cx="5513843" cy="4044704"/>
          </a:xfrm>
          <a:prstGeom prst="rect">
            <a:avLst/>
          </a:prstGeom>
          <a:noFill/>
          <a:ln>
            <a:noFill/>
          </a:ln>
        </p:spPr>
      </p:pic>
      <p:sp>
        <p:nvSpPr>
          <p:cNvPr id="3" name="TextBox 2">
            <a:extLst>
              <a:ext uri="{FF2B5EF4-FFF2-40B4-BE49-F238E27FC236}">
                <a16:creationId xmlns:a16="http://schemas.microsoft.com/office/drawing/2014/main" id="{FF41673B-B050-6819-0B67-DC5C33C8A287}"/>
              </a:ext>
            </a:extLst>
          </p:cNvPr>
          <p:cNvSpPr txBox="1"/>
          <p:nvPr/>
        </p:nvSpPr>
        <p:spPr>
          <a:xfrm>
            <a:off x="313128" y="181841"/>
            <a:ext cx="8344245" cy="1754326"/>
          </a:xfrm>
          <a:prstGeom prst="rect">
            <a:avLst/>
          </a:prstGeom>
          <a:noFill/>
        </p:spPr>
        <p:txBody>
          <a:bodyPr wrap="square">
            <a:spAutoFit/>
          </a:bodyPr>
          <a:lstStyle/>
          <a:p>
            <a:r>
              <a:rPr lang="en-NZ" sz="5400" dirty="0"/>
              <a:t>Funnel effect.</a:t>
            </a:r>
            <a:br>
              <a:rPr lang="en-NZ" sz="5400" dirty="0"/>
            </a:br>
            <a:endParaRPr lang="en-NZ" sz="5400" dirty="0"/>
          </a:p>
        </p:txBody>
      </p:sp>
      <p:sp>
        <p:nvSpPr>
          <p:cNvPr id="4" name="Google Shape;123;p6">
            <a:extLst>
              <a:ext uri="{FF2B5EF4-FFF2-40B4-BE49-F238E27FC236}">
                <a16:creationId xmlns:a16="http://schemas.microsoft.com/office/drawing/2014/main" id="{86CDA919-AFC9-B28F-BD86-48AF090B5166}"/>
              </a:ext>
            </a:extLst>
          </p:cNvPr>
          <p:cNvSpPr/>
          <p:nvPr/>
        </p:nvSpPr>
        <p:spPr>
          <a:xfrm>
            <a:off x="0" y="5258791"/>
            <a:ext cx="12192000" cy="1599209"/>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 name="Google Shape;124;p6" descr="A picture containing text, clipart&#10;&#10;Description automatically generated">
            <a:extLst>
              <a:ext uri="{FF2B5EF4-FFF2-40B4-BE49-F238E27FC236}">
                <a16:creationId xmlns:a16="http://schemas.microsoft.com/office/drawing/2014/main" id="{E162404E-5925-30EC-E5B4-2FD2D55CEA3D}"/>
              </a:ext>
            </a:extLst>
          </p:cNvPr>
          <p:cNvPicPr preferRelativeResize="0"/>
          <p:nvPr/>
        </p:nvPicPr>
        <p:blipFill rotWithShape="1">
          <a:blip r:embed="rId4">
            <a:alphaModFix/>
          </a:blip>
          <a:srcRect/>
          <a:stretch/>
        </p:blipFill>
        <p:spPr>
          <a:xfrm>
            <a:off x="9292498" y="5656398"/>
            <a:ext cx="2374482" cy="893056"/>
          </a:xfrm>
          <a:prstGeom prst="rect">
            <a:avLst/>
          </a:prstGeom>
          <a:noFill/>
          <a:ln>
            <a:noFill/>
          </a:ln>
        </p:spPr>
      </p:pic>
      <p:sp>
        <p:nvSpPr>
          <p:cNvPr id="7" name="TextBox 6">
            <a:extLst>
              <a:ext uri="{FF2B5EF4-FFF2-40B4-BE49-F238E27FC236}">
                <a16:creationId xmlns:a16="http://schemas.microsoft.com/office/drawing/2014/main" id="{10289FBC-0491-C056-1506-62A6D7D45A23}"/>
              </a:ext>
            </a:extLst>
          </p:cNvPr>
          <p:cNvSpPr txBox="1"/>
          <p:nvPr/>
        </p:nvSpPr>
        <p:spPr>
          <a:xfrm>
            <a:off x="313128" y="1333795"/>
            <a:ext cx="11616918" cy="461665"/>
          </a:xfrm>
          <a:prstGeom prst="rect">
            <a:avLst/>
          </a:prstGeom>
          <a:noFill/>
        </p:spPr>
        <p:txBody>
          <a:bodyPr wrap="square">
            <a:spAutoFit/>
          </a:bodyPr>
          <a:lstStyle/>
          <a:p>
            <a:pPr marL="342900" lvl="0" indent="-342900">
              <a:buFont typeface="Arial" panose="020B0604020202020204" pitchFamily="34" charset="0"/>
              <a:buChar char="•"/>
            </a:pPr>
            <a:r>
              <a:rPr lang="en-NZ" sz="2400" dirty="0"/>
              <a:t>Discuss how this Funnel Effect image is relevant to future proofing a business.</a:t>
            </a:r>
          </a:p>
        </p:txBody>
      </p:sp>
      <p:pic>
        <p:nvPicPr>
          <p:cNvPr id="2" name="Content Placeholder 3" descr="Image result for TNS funnel the sustainability challenge"/>
          <p:cNvPicPr>
            <a:picLocks/>
          </p:cNvPicPr>
          <p:nvPr/>
        </p:nvPicPr>
        <p:blipFill>
          <a:blip r:embed="rId5">
            <a:extLst>
              <a:ext uri="{28A0092B-C50C-407E-A947-70E740481C1C}">
                <a14:useLocalDpi xmlns:a14="http://schemas.microsoft.com/office/drawing/2010/main" val="0"/>
              </a:ext>
            </a:extLst>
          </a:blip>
          <a:srcRect/>
          <a:stretch>
            <a:fillRect/>
          </a:stretch>
        </p:blipFill>
        <p:spPr bwMode="auto">
          <a:xfrm>
            <a:off x="525020" y="2332207"/>
            <a:ext cx="7727325" cy="4172754"/>
          </a:xfrm>
          <a:prstGeom prst="rect">
            <a:avLst/>
          </a:prstGeom>
          <a:noFill/>
          <a:ln>
            <a:noFill/>
          </a:ln>
        </p:spPr>
      </p:pic>
    </p:spTree>
    <p:extLst>
      <p:ext uri="{BB962C8B-B14F-4D97-AF65-F5344CB8AC3E}">
        <p14:creationId xmlns:p14="http://schemas.microsoft.com/office/powerpoint/2010/main" val="24137658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580E65CC-556F-529B-D68F-14E5116FFC7B}"/>
            </a:ext>
          </a:extLst>
        </p:cNvPr>
        <p:cNvGrpSpPr/>
        <p:nvPr/>
      </p:nvGrpSpPr>
      <p:grpSpPr>
        <a:xfrm>
          <a:off x="0" y="0"/>
          <a:ext cx="0" cy="0"/>
          <a:chOff x="0" y="0"/>
          <a:chExt cx="0" cy="0"/>
        </a:xfrm>
      </p:grpSpPr>
      <p:sp>
        <p:nvSpPr>
          <p:cNvPr id="142" name="Google Shape;142;p9">
            <a:extLst>
              <a:ext uri="{FF2B5EF4-FFF2-40B4-BE49-F238E27FC236}">
                <a16:creationId xmlns:a16="http://schemas.microsoft.com/office/drawing/2014/main" id="{C1D1FE20-21E5-1177-E8A0-196C946B0814}"/>
              </a:ext>
            </a:extLst>
          </p:cNvPr>
          <p:cNvSpPr/>
          <p:nvPr/>
        </p:nvSpPr>
        <p:spPr>
          <a:xfrm>
            <a:off x="0" y="-130627"/>
            <a:ext cx="12192000" cy="5389418"/>
          </a:xfrm>
          <a:prstGeom prst="rect">
            <a:avLst/>
          </a:prstGeom>
          <a:solidFill>
            <a:srgbClr val="ABD2D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44" name="Google Shape;144;p9" descr="A black and grey background with circles with Solomon R. Guggenheim Museum in the background&#10;&#10;Description automatically generated">
            <a:extLst>
              <a:ext uri="{FF2B5EF4-FFF2-40B4-BE49-F238E27FC236}">
                <a16:creationId xmlns:a16="http://schemas.microsoft.com/office/drawing/2014/main" id="{161FDCAE-624D-F684-2CA0-36428900C88C}"/>
              </a:ext>
            </a:extLst>
          </p:cNvPr>
          <p:cNvPicPr preferRelativeResize="0"/>
          <p:nvPr/>
        </p:nvPicPr>
        <p:blipFill rotWithShape="1">
          <a:blip r:embed="rId3">
            <a:alphaModFix amt="47000"/>
          </a:blip>
          <a:srcRect/>
          <a:stretch/>
        </p:blipFill>
        <p:spPr>
          <a:xfrm>
            <a:off x="3143530" y="797048"/>
            <a:ext cx="5513843" cy="4044704"/>
          </a:xfrm>
          <a:prstGeom prst="rect">
            <a:avLst/>
          </a:prstGeom>
          <a:noFill/>
          <a:ln>
            <a:noFill/>
          </a:ln>
        </p:spPr>
      </p:pic>
      <p:sp>
        <p:nvSpPr>
          <p:cNvPr id="4" name="Google Shape;123;p6">
            <a:extLst>
              <a:ext uri="{FF2B5EF4-FFF2-40B4-BE49-F238E27FC236}">
                <a16:creationId xmlns:a16="http://schemas.microsoft.com/office/drawing/2014/main" id="{5D617236-340D-55C0-AA8C-61F2A3583444}"/>
              </a:ext>
            </a:extLst>
          </p:cNvPr>
          <p:cNvSpPr/>
          <p:nvPr/>
        </p:nvSpPr>
        <p:spPr>
          <a:xfrm>
            <a:off x="0" y="5258791"/>
            <a:ext cx="12192000" cy="1599209"/>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 name="Google Shape;124;p6" descr="A picture containing text, clipart&#10;&#10;Description automatically generated">
            <a:extLst>
              <a:ext uri="{FF2B5EF4-FFF2-40B4-BE49-F238E27FC236}">
                <a16:creationId xmlns:a16="http://schemas.microsoft.com/office/drawing/2014/main" id="{FF54B51E-9393-48D2-0F08-DD58220A9E71}"/>
              </a:ext>
            </a:extLst>
          </p:cNvPr>
          <p:cNvPicPr preferRelativeResize="0"/>
          <p:nvPr/>
        </p:nvPicPr>
        <p:blipFill rotWithShape="1">
          <a:blip r:embed="rId4">
            <a:alphaModFix/>
          </a:blip>
          <a:srcRect/>
          <a:stretch/>
        </p:blipFill>
        <p:spPr>
          <a:xfrm>
            <a:off x="9292498" y="5656398"/>
            <a:ext cx="2374482" cy="893056"/>
          </a:xfrm>
          <a:prstGeom prst="rect">
            <a:avLst/>
          </a:prstGeom>
          <a:noFill/>
          <a:ln>
            <a:noFill/>
          </a:ln>
        </p:spPr>
      </p:pic>
      <p:pic>
        <p:nvPicPr>
          <p:cNvPr id="6" name="Content Placeholder 3" descr="Image result for TNS funnel the sustainability challenge"/>
          <p:cNvPicPr>
            <a:picLocks/>
          </p:cNvPicPr>
          <p:nvPr/>
        </p:nvPicPr>
        <p:blipFill>
          <a:blip r:embed="rId5">
            <a:extLst>
              <a:ext uri="{28A0092B-C50C-407E-A947-70E740481C1C}">
                <a14:useLocalDpi xmlns:a14="http://schemas.microsoft.com/office/drawing/2010/main" val="0"/>
              </a:ext>
            </a:extLst>
          </a:blip>
          <a:srcRect/>
          <a:stretch>
            <a:fillRect/>
          </a:stretch>
        </p:blipFill>
        <p:spPr bwMode="auto">
          <a:xfrm>
            <a:off x="634665" y="204816"/>
            <a:ext cx="7576523" cy="5694296"/>
          </a:xfrm>
          <a:prstGeom prst="rect">
            <a:avLst/>
          </a:prstGeom>
          <a:noFill/>
          <a:ln>
            <a:noFill/>
          </a:ln>
        </p:spPr>
      </p:pic>
    </p:spTree>
    <p:extLst>
      <p:ext uri="{BB962C8B-B14F-4D97-AF65-F5344CB8AC3E}">
        <p14:creationId xmlns:p14="http://schemas.microsoft.com/office/powerpoint/2010/main" val="3030233127"/>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Facet</Template>
  <TotalTime>2505</TotalTime>
  <Words>2127</Words>
  <Application>Microsoft Office PowerPoint</Application>
  <PresentationFormat>Widescreen</PresentationFormat>
  <Paragraphs>313</Paragraphs>
  <Slides>36</Slides>
  <Notes>36</Notes>
  <HiddenSlides>0</HiddenSlides>
  <MMClips>2</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36</vt:i4>
      </vt:variant>
    </vt:vector>
  </HeadingPairs>
  <TitlesOfParts>
    <vt:vector size="40" baseType="lpstr">
      <vt:lpstr>Aptos</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future proofing?</dc:title>
  <dc:creator>Kerry Allen</dc:creator>
  <cp:lastModifiedBy>Kerry Allen</cp:lastModifiedBy>
  <cp:revision>69</cp:revision>
  <dcterms:created xsi:type="dcterms:W3CDTF">2017-02-07T21:24:42Z</dcterms:created>
  <dcterms:modified xsi:type="dcterms:W3CDTF">2025-10-12T20:13:13Z</dcterms:modified>
</cp:coreProperties>
</file>