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sldIdLst>
    <p:sldId id="258" r:id="rId2"/>
    <p:sldId id="256" r:id="rId3"/>
    <p:sldId id="257" r:id="rId4"/>
    <p:sldId id="260" r:id="rId5"/>
    <p:sldId id="259" r:id="rId6"/>
    <p:sldId id="261" r:id="rId7"/>
    <p:sldId id="264" r:id="rId8"/>
    <p:sldId id="265" r:id="rId9"/>
    <p:sldId id="266" r:id="rId10"/>
    <p:sldId id="262" r:id="rId11"/>
    <p:sldId id="263" r:id="rId12"/>
    <p:sldId id="267" r:id="rId13"/>
    <p:sldId id="272" r:id="rId14"/>
    <p:sldId id="268" r:id="rId15"/>
    <p:sldId id="269" r:id="rId16"/>
    <p:sldId id="276" r:id="rId17"/>
    <p:sldId id="289" r:id="rId18"/>
    <p:sldId id="277" r:id="rId19"/>
    <p:sldId id="270" r:id="rId20"/>
    <p:sldId id="273" r:id="rId21"/>
    <p:sldId id="274" r:id="rId22"/>
    <p:sldId id="275" r:id="rId23"/>
    <p:sldId id="271" r:id="rId24"/>
    <p:sldId id="278" r:id="rId25"/>
    <p:sldId id="279" r:id="rId26"/>
    <p:sldId id="280" r:id="rId27"/>
    <p:sldId id="281" r:id="rId28"/>
    <p:sldId id="283" r:id="rId29"/>
    <p:sldId id="284" r:id="rId30"/>
    <p:sldId id="282" r:id="rId31"/>
    <p:sldId id="285" r:id="rId32"/>
    <p:sldId id="286" r:id="rId33"/>
    <p:sldId id="287" r:id="rId34"/>
    <p:sldId id="288"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2" autoAdjust="0"/>
    <p:restoredTop sz="94660"/>
  </p:normalViewPr>
  <p:slideViewPr>
    <p:cSldViewPr snapToGrid="0">
      <p:cViewPr varScale="1">
        <p:scale>
          <a:sx n="73" d="100"/>
          <a:sy n="73" d="100"/>
        </p:scale>
        <p:origin x="618" y="72"/>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7880CB1-41E2-41A2-8684-27233F81572D}" type="datetimeFigureOut">
              <a:rPr lang="en-NZ" smtClean="0"/>
              <a:t>28/02/2018</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EB1CA169-F309-4E73-83D6-754FC995DD74}" type="slidenum">
              <a:rPr lang="en-NZ" smtClean="0"/>
              <a:t>‹#›</a:t>
            </a:fld>
            <a:endParaRPr lang="en-NZ"/>
          </a:p>
        </p:txBody>
      </p:sp>
    </p:spTree>
    <p:extLst>
      <p:ext uri="{BB962C8B-B14F-4D97-AF65-F5344CB8AC3E}">
        <p14:creationId xmlns:p14="http://schemas.microsoft.com/office/powerpoint/2010/main" val="38044319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7880CB1-41E2-41A2-8684-27233F81572D}" type="datetimeFigureOut">
              <a:rPr lang="en-NZ" smtClean="0"/>
              <a:t>28/02/2018</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EB1CA169-F309-4E73-83D6-754FC995DD74}" type="slidenum">
              <a:rPr lang="en-NZ" smtClean="0"/>
              <a:t>‹#›</a:t>
            </a:fld>
            <a:endParaRPr lang="en-NZ"/>
          </a:p>
        </p:txBody>
      </p:sp>
    </p:spTree>
    <p:extLst>
      <p:ext uri="{BB962C8B-B14F-4D97-AF65-F5344CB8AC3E}">
        <p14:creationId xmlns:p14="http://schemas.microsoft.com/office/powerpoint/2010/main" val="15809154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7880CB1-41E2-41A2-8684-27233F81572D}" type="datetimeFigureOut">
              <a:rPr lang="en-NZ" smtClean="0"/>
              <a:t>28/02/2018</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EB1CA169-F309-4E73-83D6-754FC995DD74}" type="slidenum">
              <a:rPr lang="en-NZ" smtClean="0"/>
              <a:t>‹#›</a:t>
            </a:fld>
            <a:endParaRPr lang="en-NZ"/>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817435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7880CB1-41E2-41A2-8684-27233F81572D}" type="datetimeFigureOut">
              <a:rPr lang="en-NZ" smtClean="0"/>
              <a:t>28/02/2018</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EB1CA169-F309-4E73-83D6-754FC995DD74}" type="slidenum">
              <a:rPr lang="en-NZ" smtClean="0"/>
              <a:t>‹#›</a:t>
            </a:fld>
            <a:endParaRPr lang="en-NZ"/>
          </a:p>
        </p:txBody>
      </p:sp>
    </p:spTree>
    <p:extLst>
      <p:ext uri="{BB962C8B-B14F-4D97-AF65-F5344CB8AC3E}">
        <p14:creationId xmlns:p14="http://schemas.microsoft.com/office/powerpoint/2010/main" val="41721671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7880CB1-41E2-41A2-8684-27233F81572D}" type="datetimeFigureOut">
              <a:rPr lang="en-NZ" smtClean="0"/>
              <a:t>28/02/2018</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EB1CA169-F309-4E73-83D6-754FC995DD74}" type="slidenum">
              <a:rPr lang="en-NZ" smtClean="0"/>
              <a:t>‹#›</a:t>
            </a:fld>
            <a:endParaRPr lang="en-NZ"/>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5492616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7880CB1-41E2-41A2-8684-27233F81572D}" type="datetimeFigureOut">
              <a:rPr lang="en-NZ" smtClean="0"/>
              <a:t>28/02/2018</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EB1CA169-F309-4E73-83D6-754FC995DD74}" type="slidenum">
              <a:rPr lang="en-NZ" smtClean="0"/>
              <a:t>‹#›</a:t>
            </a:fld>
            <a:endParaRPr lang="en-NZ"/>
          </a:p>
        </p:txBody>
      </p:sp>
    </p:spTree>
    <p:extLst>
      <p:ext uri="{BB962C8B-B14F-4D97-AF65-F5344CB8AC3E}">
        <p14:creationId xmlns:p14="http://schemas.microsoft.com/office/powerpoint/2010/main" val="13243672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7880CB1-41E2-41A2-8684-27233F81572D}" type="datetimeFigureOut">
              <a:rPr lang="en-NZ" smtClean="0"/>
              <a:t>28/02/2018</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EB1CA169-F309-4E73-83D6-754FC995DD74}" type="slidenum">
              <a:rPr lang="en-NZ" smtClean="0"/>
              <a:t>‹#›</a:t>
            </a:fld>
            <a:endParaRPr lang="en-NZ"/>
          </a:p>
        </p:txBody>
      </p:sp>
    </p:spTree>
    <p:extLst>
      <p:ext uri="{BB962C8B-B14F-4D97-AF65-F5344CB8AC3E}">
        <p14:creationId xmlns:p14="http://schemas.microsoft.com/office/powerpoint/2010/main" val="35635018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7880CB1-41E2-41A2-8684-27233F81572D}" type="datetimeFigureOut">
              <a:rPr lang="en-NZ" smtClean="0"/>
              <a:t>28/02/2018</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EB1CA169-F309-4E73-83D6-754FC995DD74}" type="slidenum">
              <a:rPr lang="en-NZ" smtClean="0"/>
              <a:t>‹#›</a:t>
            </a:fld>
            <a:endParaRPr lang="en-NZ"/>
          </a:p>
        </p:txBody>
      </p:sp>
    </p:spTree>
    <p:extLst>
      <p:ext uri="{BB962C8B-B14F-4D97-AF65-F5344CB8AC3E}">
        <p14:creationId xmlns:p14="http://schemas.microsoft.com/office/powerpoint/2010/main" val="20923259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7880CB1-41E2-41A2-8684-27233F81572D}" type="datetimeFigureOut">
              <a:rPr lang="en-NZ" smtClean="0"/>
              <a:t>28/02/2018</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EB1CA169-F309-4E73-83D6-754FC995DD74}" type="slidenum">
              <a:rPr lang="en-NZ" smtClean="0"/>
              <a:t>‹#›</a:t>
            </a:fld>
            <a:endParaRPr lang="en-NZ"/>
          </a:p>
        </p:txBody>
      </p:sp>
    </p:spTree>
    <p:extLst>
      <p:ext uri="{BB962C8B-B14F-4D97-AF65-F5344CB8AC3E}">
        <p14:creationId xmlns:p14="http://schemas.microsoft.com/office/powerpoint/2010/main" val="40322944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7880CB1-41E2-41A2-8684-27233F81572D}" type="datetimeFigureOut">
              <a:rPr lang="en-NZ" smtClean="0"/>
              <a:t>28/02/2018</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EB1CA169-F309-4E73-83D6-754FC995DD74}" type="slidenum">
              <a:rPr lang="en-NZ" smtClean="0"/>
              <a:t>‹#›</a:t>
            </a:fld>
            <a:endParaRPr lang="en-NZ"/>
          </a:p>
        </p:txBody>
      </p:sp>
    </p:spTree>
    <p:extLst>
      <p:ext uri="{BB962C8B-B14F-4D97-AF65-F5344CB8AC3E}">
        <p14:creationId xmlns:p14="http://schemas.microsoft.com/office/powerpoint/2010/main" val="11816232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7880CB1-41E2-41A2-8684-27233F81572D}" type="datetimeFigureOut">
              <a:rPr lang="en-NZ" smtClean="0"/>
              <a:t>28/02/2018</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EB1CA169-F309-4E73-83D6-754FC995DD74}" type="slidenum">
              <a:rPr lang="en-NZ" smtClean="0"/>
              <a:t>‹#›</a:t>
            </a:fld>
            <a:endParaRPr lang="en-NZ"/>
          </a:p>
        </p:txBody>
      </p:sp>
    </p:spTree>
    <p:extLst>
      <p:ext uri="{BB962C8B-B14F-4D97-AF65-F5344CB8AC3E}">
        <p14:creationId xmlns:p14="http://schemas.microsoft.com/office/powerpoint/2010/main" val="23704599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7880CB1-41E2-41A2-8684-27233F81572D}" type="datetimeFigureOut">
              <a:rPr lang="en-NZ" smtClean="0"/>
              <a:t>28/02/2018</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EB1CA169-F309-4E73-83D6-754FC995DD74}" type="slidenum">
              <a:rPr lang="en-NZ" smtClean="0"/>
              <a:t>‹#›</a:t>
            </a:fld>
            <a:endParaRPr lang="en-NZ"/>
          </a:p>
        </p:txBody>
      </p:sp>
    </p:spTree>
    <p:extLst>
      <p:ext uri="{BB962C8B-B14F-4D97-AF65-F5344CB8AC3E}">
        <p14:creationId xmlns:p14="http://schemas.microsoft.com/office/powerpoint/2010/main" val="14895955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7880CB1-41E2-41A2-8684-27233F81572D}" type="datetimeFigureOut">
              <a:rPr lang="en-NZ" smtClean="0"/>
              <a:t>28/02/2018</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EB1CA169-F309-4E73-83D6-754FC995DD74}" type="slidenum">
              <a:rPr lang="en-NZ" smtClean="0"/>
              <a:t>‹#›</a:t>
            </a:fld>
            <a:endParaRPr lang="en-NZ"/>
          </a:p>
        </p:txBody>
      </p:sp>
    </p:spTree>
    <p:extLst>
      <p:ext uri="{BB962C8B-B14F-4D97-AF65-F5344CB8AC3E}">
        <p14:creationId xmlns:p14="http://schemas.microsoft.com/office/powerpoint/2010/main" val="2465146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880CB1-41E2-41A2-8684-27233F81572D}" type="datetimeFigureOut">
              <a:rPr lang="en-NZ" smtClean="0"/>
              <a:t>28/02/2018</a:t>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EB1CA169-F309-4E73-83D6-754FC995DD74}" type="slidenum">
              <a:rPr lang="en-NZ" smtClean="0"/>
              <a:t>‹#›</a:t>
            </a:fld>
            <a:endParaRPr lang="en-NZ"/>
          </a:p>
        </p:txBody>
      </p:sp>
    </p:spTree>
    <p:extLst>
      <p:ext uri="{BB962C8B-B14F-4D97-AF65-F5344CB8AC3E}">
        <p14:creationId xmlns:p14="http://schemas.microsoft.com/office/powerpoint/2010/main" val="37744292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7880CB1-41E2-41A2-8684-27233F81572D}" type="datetimeFigureOut">
              <a:rPr lang="en-NZ" smtClean="0"/>
              <a:t>28/02/2018</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EB1CA169-F309-4E73-83D6-754FC995DD74}" type="slidenum">
              <a:rPr lang="en-NZ" smtClean="0"/>
              <a:t>‹#›</a:t>
            </a:fld>
            <a:endParaRPr lang="en-NZ"/>
          </a:p>
        </p:txBody>
      </p:sp>
    </p:spTree>
    <p:extLst>
      <p:ext uri="{BB962C8B-B14F-4D97-AF65-F5344CB8AC3E}">
        <p14:creationId xmlns:p14="http://schemas.microsoft.com/office/powerpoint/2010/main" val="748783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EB1CA169-F309-4E73-83D6-754FC995DD74}" type="slidenum">
              <a:rPr lang="en-NZ" smtClean="0"/>
              <a:t>‹#›</a:t>
            </a:fld>
            <a:endParaRPr lang="en-NZ"/>
          </a:p>
        </p:txBody>
      </p:sp>
      <p:sp>
        <p:nvSpPr>
          <p:cNvPr id="5" name="Date Placeholder 4"/>
          <p:cNvSpPr>
            <a:spLocks noGrp="1"/>
          </p:cNvSpPr>
          <p:nvPr>
            <p:ph type="dt" sz="half" idx="10"/>
          </p:nvPr>
        </p:nvSpPr>
        <p:spPr/>
        <p:txBody>
          <a:bodyPr/>
          <a:lstStyle/>
          <a:p>
            <a:fld id="{47880CB1-41E2-41A2-8684-27233F81572D}" type="datetimeFigureOut">
              <a:rPr lang="en-NZ" smtClean="0"/>
              <a:t>28/02/2018</a:t>
            </a:fld>
            <a:endParaRPr lang="en-NZ"/>
          </a:p>
        </p:txBody>
      </p:sp>
    </p:spTree>
    <p:extLst>
      <p:ext uri="{BB962C8B-B14F-4D97-AF65-F5344CB8AC3E}">
        <p14:creationId xmlns:p14="http://schemas.microsoft.com/office/powerpoint/2010/main" val="36752162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7880CB1-41E2-41A2-8684-27233F81572D}" type="datetimeFigureOut">
              <a:rPr lang="en-NZ" smtClean="0"/>
              <a:t>28/02/2018</a:t>
            </a:fld>
            <a:endParaRPr lang="en-NZ"/>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NZ"/>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B1CA169-F309-4E73-83D6-754FC995DD74}" type="slidenum">
              <a:rPr lang="en-NZ" smtClean="0"/>
              <a:t>‹#›</a:t>
            </a:fld>
            <a:endParaRPr lang="en-NZ"/>
          </a:p>
        </p:txBody>
      </p:sp>
    </p:spTree>
    <p:extLst>
      <p:ext uri="{BB962C8B-B14F-4D97-AF65-F5344CB8AC3E}">
        <p14:creationId xmlns:p14="http://schemas.microsoft.com/office/powerpoint/2010/main" val="4044788384"/>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www.bbc.co.uk/programmes/p032njz0"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readwrite.com/2016/12/31/2016-year-review-agtech-il4/" TargetMode="External"/><Relationship Id="rId2" Type="http://schemas.openxmlformats.org/officeDocument/2006/relationships/hyperlink" Target="http://www.bbc.com/news/business-38089984" TargetMode="External"/><Relationship Id="rId1" Type="http://schemas.openxmlformats.org/officeDocument/2006/relationships/slideLayout" Target="../slideLayouts/slideLayout2.xml"/><Relationship Id="rId6" Type="http://schemas.openxmlformats.org/officeDocument/2006/relationships/hyperlink" Target="https://www.youtube.com/watch?v=yfJmPQsO13E" TargetMode="External"/><Relationship Id="rId5" Type="http://schemas.openxmlformats.org/officeDocument/2006/relationships/hyperlink" Target="https://farmbot.io/" TargetMode="External"/><Relationship Id="rId4" Type="http://schemas.openxmlformats.org/officeDocument/2006/relationships/hyperlink" Target="http://www.bbc.co.uk/programmes/p032njz0"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1.xml"/><Relationship Id="rId1" Type="http://schemas.openxmlformats.org/officeDocument/2006/relationships/video" Target="https://www.youtube.com/embed/PGjsM-PIfl4"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www.stuff.co.nz/business/farming/advice/84536220/knewe-offers-shares-in-new-prebiotic-for-cows"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1.xml"/><Relationship Id="rId1" Type="http://schemas.openxmlformats.org/officeDocument/2006/relationships/video" Target="https://www.youtube.com/embed/PGjsM-PIfl4"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2404534"/>
            <a:ext cx="8278378" cy="1646302"/>
          </a:xfrm>
        </p:spPr>
        <p:txBody>
          <a:bodyPr/>
          <a:lstStyle/>
          <a:p>
            <a:pPr algn="l"/>
            <a:r>
              <a:rPr lang="en-NZ" dirty="0" smtClean="0"/>
              <a:t>2.1 Future Proofing to ensure Business Viability.</a:t>
            </a:r>
            <a:endParaRPr lang="en-NZ" dirty="0"/>
          </a:p>
        </p:txBody>
      </p:sp>
    </p:spTree>
    <p:extLst>
      <p:ext uri="{BB962C8B-B14F-4D97-AF65-F5344CB8AC3E}">
        <p14:creationId xmlns:p14="http://schemas.microsoft.com/office/powerpoint/2010/main" val="31215238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Long term viability	</a:t>
            </a:r>
            <a:endParaRPr lang="en-NZ" dirty="0"/>
          </a:p>
        </p:txBody>
      </p:sp>
      <p:sp>
        <p:nvSpPr>
          <p:cNvPr id="3" name="Content Placeholder 2"/>
          <p:cNvSpPr>
            <a:spLocks noGrp="1"/>
          </p:cNvSpPr>
          <p:nvPr>
            <p:ph idx="1"/>
          </p:nvPr>
        </p:nvSpPr>
        <p:spPr/>
        <p:txBody>
          <a:bodyPr>
            <a:normAutofit/>
          </a:bodyPr>
          <a:lstStyle/>
          <a:p>
            <a:r>
              <a:rPr lang="en-NZ" sz="2800" dirty="0"/>
              <a:t>What is long or short term viability in a business?</a:t>
            </a:r>
          </a:p>
          <a:p>
            <a:pPr lvl="0"/>
            <a:r>
              <a:rPr lang="en-NZ" sz="2800" dirty="0" smtClean="0"/>
              <a:t>What </a:t>
            </a:r>
            <a:r>
              <a:rPr lang="en-NZ" sz="2800" dirty="0"/>
              <a:t>are the different perspectives of business viability here in New Zealand? </a:t>
            </a:r>
          </a:p>
        </p:txBody>
      </p:sp>
    </p:spTree>
    <p:extLst>
      <p:ext uri="{BB962C8B-B14F-4D97-AF65-F5344CB8AC3E}">
        <p14:creationId xmlns:p14="http://schemas.microsoft.com/office/powerpoint/2010/main" val="4245135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1056069"/>
            <a:ext cx="8596668" cy="4985294"/>
          </a:xfrm>
        </p:spPr>
        <p:txBody>
          <a:bodyPr>
            <a:normAutofit lnSpcReduction="10000"/>
          </a:bodyPr>
          <a:lstStyle/>
          <a:p>
            <a:pPr marL="0" lvl="0" indent="0">
              <a:buNone/>
            </a:pPr>
            <a:r>
              <a:rPr lang="en-NZ" sz="3200" dirty="0">
                <a:solidFill>
                  <a:schemeClr val="accent1"/>
                </a:solidFill>
              </a:rPr>
              <a:t>Long term viability </a:t>
            </a:r>
            <a:endParaRPr lang="en-NZ" sz="3200" dirty="0" smtClean="0">
              <a:solidFill>
                <a:schemeClr val="accent1"/>
              </a:solidFill>
            </a:endParaRPr>
          </a:p>
          <a:p>
            <a:pPr lvl="0"/>
            <a:r>
              <a:rPr lang="en-NZ" sz="2400" dirty="0" smtClean="0"/>
              <a:t>Viability </a:t>
            </a:r>
            <a:r>
              <a:rPr lang="en-NZ" sz="2400" dirty="0"/>
              <a:t>refers to ensuring the continuity of a business to meet current &amp; future needs.</a:t>
            </a:r>
          </a:p>
          <a:p>
            <a:pPr lvl="0"/>
            <a:r>
              <a:rPr lang="en-NZ" sz="2400" dirty="0"/>
              <a:t>The viability of a business is measured by its long-term survival, &amp; its ability to have sustainable profits over a period of time.</a:t>
            </a:r>
          </a:p>
          <a:p>
            <a:pPr lvl="0"/>
            <a:r>
              <a:rPr lang="en-NZ" sz="2400" dirty="0"/>
              <a:t>If a business is viable, it is able to survive for many years, because it continues to make a </a:t>
            </a:r>
            <a:r>
              <a:rPr lang="en-NZ" sz="2400" dirty="0" smtClean="0"/>
              <a:t>profit year </a:t>
            </a:r>
            <a:r>
              <a:rPr lang="en-NZ" sz="2400" dirty="0"/>
              <a:t>after year. The longer a company can stay profitable, the better it's viability.</a:t>
            </a:r>
          </a:p>
          <a:p>
            <a:r>
              <a:rPr lang="en-NZ" sz="2400" dirty="0"/>
              <a:t>A business demonstrates its viability by making a profit every year of its existence. </a:t>
            </a:r>
          </a:p>
        </p:txBody>
      </p:sp>
    </p:spTree>
    <p:extLst>
      <p:ext uri="{BB962C8B-B14F-4D97-AF65-F5344CB8AC3E}">
        <p14:creationId xmlns:p14="http://schemas.microsoft.com/office/powerpoint/2010/main" val="29973379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External Influences </a:t>
            </a:r>
            <a:endParaRPr lang="en-NZ" dirty="0"/>
          </a:p>
        </p:txBody>
      </p:sp>
      <p:sp>
        <p:nvSpPr>
          <p:cNvPr id="3" name="Content Placeholder 2"/>
          <p:cNvSpPr>
            <a:spLocks noGrp="1"/>
          </p:cNvSpPr>
          <p:nvPr>
            <p:ph idx="1"/>
          </p:nvPr>
        </p:nvSpPr>
        <p:spPr>
          <a:xfrm>
            <a:off x="677333" y="1358153"/>
            <a:ext cx="9393945" cy="4948518"/>
          </a:xfrm>
        </p:spPr>
        <p:txBody>
          <a:bodyPr>
            <a:normAutofit/>
          </a:bodyPr>
          <a:lstStyle/>
          <a:p>
            <a:pPr marL="0" indent="0">
              <a:buNone/>
            </a:pPr>
            <a:r>
              <a:rPr lang="en-NZ" sz="2000" dirty="0" smtClean="0"/>
              <a:t>This exercise is going to be a shared project board.  All class members need to participate.  We are going to start with discovering the answers to these questions. </a:t>
            </a:r>
          </a:p>
          <a:p>
            <a:r>
              <a:rPr lang="en-NZ" sz="2000" dirty="0"/>
              <a:t>What do we mean by external?</a:t>
            </a:r>
          </a:p>
          <a:p>
            <a:r>
              <a:rPr lang="en-NZ" sz="2000" dirty="0"/>
              <a:t>What are influences?  </a:t>
            </a:r>
            <a:endParaRPr lang="en-NZ" sz="2000" dirty="0" smtClean="0"/>
          </a:p>
          <a:p>
            <a:r>
              <a:rPr lang="en-NZ" sz="2000" dirty="0" smtClean="0"/>
              <a:t>Why do we need to be aware of influences?</a:t>
            </a:r>
          </a:p>
          <a:p>
            <a:pPr marL="0" indent="0">
              <a:buNone/>
            </a:pPr>
            <a:endParaRPr lang="en-NZ" sz="2000" dirty="0" smtClean="0"/>
          </a:p>
          <a:p>
            <a:pPr marL="0" indent="0">
              <a:buNone/>
            </a:pPr>
            <a:r>
              <a:rPr lang="en-NZ" sz="2000" dirty="0" smtClean="0"/>
              <a:t>You will be emailed an invite to our shared Trello board called </a:t>
            </a:r>
            <a:r>
              <a:rPr lang="en-NZ" sz="2000" b="1" dirty="0"/>
              <a:t>Agribusiness 201 Future </a:t>
            </a:r>
            <a:r>
              <a:rPr lang="en-NZ" sz="2000" b="1" dirty="0" err="1" smtClean="0"/>
              <a:t>ProofingKA</a:t>
            </a:r>
            <a:r>
              <a:rPr lang="en-NZ" sz="2000" b="1" dirty="0" smtClean="0"/>
              <a:t>. </a:t>
            </a:r>
          </a:p>
          <a:p>
            <a:pPr marL="0" indent="0">
              <a:buNone/>
            </a:pPr>
            <a:endParaRPr lang="en-NZ" sz="2000" b="1" dirty="0" smtClean="0"/>
          </a:p>
          <a:p>
            <a:pPr marL="0" indent="0">
              <a:buNone/>
            </a:pPr>
            <a:r>
              <a:rPr lang="en-NZ" sz="2000" b="1" dirty="0" smtClean="0"/>
              <a:t>You are to;</a:t>
            </a:r>
          </a:p>
          <a:p>
            <a:r>
              <a:rPr lang="en-NZ" sz="2000" dirty="0" smtClean="0"/>
              <a:t>Write your answers to the above questions on the Board. </a:t>
            </a:r>
          </a:p>
        </p:txBody>
      </p:sp>
    </p:spTree>
    <p:extLst>
      <p:ext uri="{BB962C8B-B14F-4D97-AF65-F5344CB8AC3E}">
        <p14:creationId xmlns:p14="http://schemas.microsoft.com/office/powerpoint/2010/main" val="32513348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External Influences </a:t>
            </a:r>
          </a:p>
        </p:txBody>
      </p:sp>
      <p:sp>
        <p:nvSpPr>
          <p:cNvPr id="3" name="Content Placeholder 2"/>
          <p:cNvSpPr>
            <a:spLocks noGrp="1"/>
          </p:cNvSpPr>
          <p:nvPr>
            <p:ph idx="1"/>
          </p:nvPr>
        </p:nvSpPr>
        <p:spPr/>
        <p:txBody>
          <a:bodyPr>
            <a:normAutofit/>
          </a:bodyPr>
          <a:lstStyle/>
          <a:p>
            <a:r>
              <a:rPr lang="en-NZ" sz="2400" dirty="0" smtClean="0"/>
              <a:t>Using your Trello board, in </a:t>
            </a:r>
            <a:r>
              <a:rPr lang="en-NZ" sz="2400" dirty="0"/>
              <a:t>pairs, take one external influence, </a:t>
            </a:r>
          </a:p>
          <a:p>
            <a:pPr lvl="2"/>
            <a:r>
              <a:rPr lang="en-NZ" sz="2400" dirty="0"/>
              <a:t>Define the influence</a:t>
            </a:r>
          </a:p>
          <a:p>
            <a:pPr lvl="2"/>
            <a:r>
              <a:rPr lang="en-NZ" sz="2400" dirty="0"/>
              <a:t>What impact does it have on businesses? </a:t>
            </a:r>
          </a:p>
          <a:p>
            <a:pPr lvl="2"/>
            <a:r>
              <a:rPr lang="en-NZ" sz="2400" dirty="0"/>
              <a:t>Give examples of the influence</a:t>
            </a:r>
          </a:p>
          <a:p>
            <a:r>
              <a:rPr lang="en-NZ" sz="2400" dirty="0" smtClean="0"/>
              <a:t>Add this information to a new sheet on the board. </a:t>
            </a:r>
            <a:endParaRPr lang="en-NZ" sz="2400" dirty="0"/>
          </a:p>
        </p:txBody>
      </p:sp>
    </p:spTree>
    <p:extLst>
      <p:ext uri="{BB962C8B-B14F-4D97-AF65-F5344CB8AC3E}">
        <p14:creationId xmlns:p14="http://schemas.microsoft.com/office/powerpoint/2010/main" val="26704618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External Influences </a:t>
            </a:r>
          </a:p>
        </p:txBody>
      </p:sp>
      <p:sp>
        <p:nvSpPr>
          <p:cNvPr id="3" name="Content Placeholder 2"/>
          <p:cNvSpPr>
            <a:spLocks noGrp="1"/>
          </p:cNvSpPr>
          <p:nvPr>
            <p:ph idx="1"/>
          </p:nvPr>
        </p:nvSpPr>
        <p:spPr>
          <a:xfrm>
            <a:off x="677334" y="1455313"/>
            <a:ext cx="8596668" cy="4586049"/>
          </a:xfrm>
        </p:spPr>
        <p:txBody>
          <a:bodyPr>
            <a:normAutofit lnSpcReduction="10000"/>
          </a:bodyPr>
          <a:lstStyle/>
          <a:p>
            <a:pPr marL="0" indent="0">
              <a:buNone/>
            </a:pPr>
            <a:r>
              <a:rPr lang="en-NZ" sz="2400" dirty="0" smtClean="0"/>
              <a:t>Find someone in the class, that you do not normally talk to.  Using the information from the Trello Board, discuss with them the below questions and add your answers to the Trello Board. </a:t>
            </a:r>
          </a:p>
          <a:p>
            <a:r>
              <a:rPr lang="en-NZ" sz="2400" dirty="0" smtClean="0"/>
              <a:t>Why do we need to be aware of influences?</a:t>
            </a:r>
          </a:p>
          <a:p>
            <a:r>
              <a:rPr lang="en-NZ" sz="2400" dirty="0" smtClean="0"/>
              <a:t>Why does the concept of future proofing change / alter depending on the influence that is impacting the business?</a:t>
            </a:r>
          </a:p>
          <a:p>
            <a:r>
              <a:rPr lang="en-NZ" sz="2400" dirty="0" smtClean="0"/>
              <a:t>How can producers be more proactive rather than reactive?</a:t>
            </a:r>
          </a:p>
          <a:p>
            <a:r>
              <a:rPr lang="en-NZ" sz="2400" dirty="0" smtClean="0"/>
              <a:t>Explain the impacts that these influences will have on short  or long term?</a:t>
            </a:r>
          </a:p>
          <a:p>
            <a:endParaRPr lang="en-NZ" sz="2400" dirty="0"/>
          </a:p>
        </p:txBody>
      </p:sp>
    </p:spTree>
    <p:extLst>
      <p:ext uri="{BB962C8B-B14F-4D97-AF65-F5344CB8AC3E}">
        <p14:creationId xmlns:p14="http://schemas.microsoft.com/office/powerpoint/2010/main" val="35799734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Environmental influences		</a:t>
            </a:r>
            <a:endParaRPr lang="en-NZ" dirty="0"/>
          </a:p>
        </p:txBody>
      </p:sp>
      <p:sp>
        <p:nvSpPr>
          <p:cNvPr id="3" name="Content Placeholder 2"/>
          <p:cNvSpPr>
            <a:spLocks noGrp="1"/>
          </p:cNvSpPr>
          <p:nvPr>
            <p:ph idx="1"/>
          </p:nvPr>
        </p:nvSpPr>
        <p:spPr>
          <a:xfrm>
            <a:off x="677334" y="1403797"/>
            <a:ext cx="8596668" cy="4637565"/>
          </a:xfrm>
        </p:spPr>
        <p:txBody>
          <a:bodyPr>
            <a:normAutofit/>
          </a:bodyPr>
          <a:lstStyle/>
          <a:p>
            <a:r>
              <a:rPr lang="en-NZ" dirty="0" smtClean="0"/>
              <a:t>Is about maintaining the integrity of life support systems. </a:t>
            </a:r>
          </a:p>
          <a:p>
            <a:r>
              <a:rPr lang="en-NZ" dirty="0" smtClean="0"/>
              <a:t>It incorporated the important notions of biodiversity and ecosystem services. </a:t>
            </a:r>
          </a:p>
          <a:p>
            <a:r>
              <a:rPr lang="en-NZ" dirty="0" smtClean="0"/>
              <a:t>Examples include;</a:t>
            </a:r>
          </a:p>
          <a:p>
            <a:pPr lvl="1"/>
            <a:r>
              <a:rPr lang="en-NZ" dirty="0" smtClean="0"/>
              <a:t>Climate change</a:t>
            </a:r>
          </a:p>
          <a:p>
            <a:pPr lvl="1"/>
            <a:r>
              <a:rPr lang="en-NZ" dirty="0" smtClean="0"/>
              <a:t>Product contamination e.g. pesticide residue</a:t>
            </a:r>
          </a:p>
          <a:p>
            <a:pPr lvl="1"/>
            <a:r>
              <a:rPr lang="en-NZ" dirty="0" smtClean="0"/>
              <a:t>Biosecurity</a:t>
            </a:r>
          </a:p>
          <a:p>
            <a:pPr lvl="1"/>
            <a:r>
              <a:rPr lang="en-NZ" dirty="0" smtClean="0"/>
              <a:t>Biodiversity – loss of</a:t>
            </a:r>
          </a:p>
          <a:p>
            <a:pPr lvl="1"/>
            <a:r>
              <a:rPr lang="en-NZ" dirty="0" smtClean="0"/>
              <a:t>GAP (Global Agricultural Practices)</a:t>
            </a:r>
          </a:p>
          <a:p>
            <a:pPr lvl="1"/>
            <a:r>
              <a:rPr lang="en-NZ" dirty="0" smtClean="0"/>
              <a:t>Over-exploitation of natural resources</a:t>
            </a:r>
          </a:p>
          <a:p>
            <a:pPr lvl="1"/>
            <a:r>
              <a:rPr lang="en-NZ" dirty="0" smtClean="0"/>
              <a:t>Carbon emissions</a:t>
            </a:r>
          </a:p>
          <a:p>
            <a:pPr lvl="1"/>
            <a:r>
              <a:rPr lang="en-NZ" dirty="0" smtClean="0"/>
              <a:t>Pollution levels</a:t>
            </a:r>
          </a:p>
          <a:p>
            <a:r>
              <a:rPr lang="en-NZ" dirty="0" smtClean="0"/>
              <a:t>Using Kami annotate “Less emissions from hill farms” article.</a:t>
            </a:r>
            <a:endParaRPr lang="en-NZ" dirty="0"/>
          </a:p>
        </p:txBody>
      </p:sp>
    </p:spTree>
    <p:extLst>
      <p:ext uri="{BB962C8B-B14F-4D97-AF65-F5344CB8AC3E}">
        <p14:creationId xmlns:p14="http://schemas.microsoft.com/office/powerpoint/2010/main" val="24784414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Technological influences</a:t>
            </a:r>
            <a:endParaRPr lang="en-NZ" dirty="0"/>
          </a:p>
        </p:txBody>
      </p:sp>
      <p:sp>
        <p:nvSpPr>
          <p:cNvPr id="3" name="Content Placeholder 2"/>
          <p:cNvSpPr>
            <a:spLocks noGrp="1"/>
          </p:cNvSpPr>
          <p:nvPr>
            <p:ph idx="1"/>
          </p:nvPr>
        </p:nvSpPr>
        <p:spPr>
          <a:xfrm>
            <a:off x="677333" y="1573307"/>
            <a:ext cx="9368188" cy="4468056"/>
          </a:xfrm>
        </p:spPr>
        <p:txBody>
          <a:bodyPr>
            <a:noAutofit/>
          </a:bodyPr>
          <a:lstStyle/>
          <a:p>
            <a:pPr lvl="0"/>
            <a:r>
              <a:rPr lang="en-NZ" dirty="0" smtClean="0"/>
              <a:t>An </a:t>
            </a:r>
            <a:r>
              <a:rPr lang="en-NZ" dirty="0"/>
              <a:t>impact on how a business operates that are related to the equipment used or a product made within the business’s environment. </a:t>
            </a:r>
            <a:endParaRPr lang="en-NZ" dirty="0" smtClean="0"/>
          </a:p>
          <a:p>
            <a:pPr lvl="0"/>
            <a:r>
              <a:rPr lang="en-NZ" dirty="0" smtClean="0"/>
              <a:t>Due </a:t>
            </a:r>
            <a:r>
              <a:rPr lang="en-NZ" dirty="0"/>
              <a:t>to increased reliance on equipment, technological factors currently exert a considerably more important effect on the success of a business than they did.</a:t>
            </a:r>
          </a:p>
          <a:p>
            <a:r>
              <a:rPr lang="en-NZ" dirty="0" smtClean="0"/>
              <a:t>Examples </a:t>
            </a:r>
            <a:r>
              <a:rPr lang="en-NZ" dirty="0"/>
              <a:t>include;</a:t>
            </a:r>
          </a:p>
          <a:p>
            <a:pPr lvl="1"/>
            <a:r>
              <a:rPr lang="en-NZ" dirty="0"/>
              <a:t>Precision Agriculture.</a:t>
            </a:r>
          </a:p>
          <a:p>
            <a:pPr lvl="1"/>
            <a:r>
              <a:rPr lang="en-NZ" dirty="0"/>
              <a:t>Sensors (data).</a:t>
            </a:r>
          </a:p>
          <a:p>
            <a:pPr lvl="1"/>
            <a:r>
              <a:rPr lang="en-NZ" dirty="0"/>
              <a:t>More efficient production. </a:t>
            </a:r>
          </a:p>
          <a:p>
            <a:pPr lvl="1"/>
            <a:r>
              <a:rPr lang="en-NZ" dirty="0"/>
              <a:t>Robotic technology.</a:t>
            </a:r>
          </a:p>
          <a:p>
            <a:pPr lvl="1"/>
            <a:r>
              <a:rPr lang="en-NZ" dirty="0"/>
              <a:t>Drones.</a:t>
            </a:r>
          </a:p>
          <a:p>
            <a:pPr lvl="1"/>
            <a:r>
              <a:rPr lang="en-NZ" dirty="0"/>
              <a:t>Technology disruptions.</a:t>
            </a:r>
          </a:p>
          <a:p>
            <a:pPr lvl="1"/>
            <a:r>
              <a:rPr lang="en-NZ" dirty="0"/>
              <a:t>Manipulation of information from agri-tech-automation &amp; smart data </a:t>
            </a:r>
            <a:r>
              <a:rPr lang="en-NZ" dirty="0" smtClean="0"/>
              <a:t>devices</a:t>
            </a:r>
            <a:endParaRPr lang="en-NZ" dirty="0"/>
          </a:p>
        </p:txBody>
      </p:sp>
    </p:spTree>
    <p:extLst>
      <p:ext uri="{BB962C8B-B14F-4D97-AF65-F5344CB8AC3E}">
        <p14:creationId xmlns:p14="http://schemas.microsoft.com/office/powerpoint/2010/main" val="38958317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Technological influences</a:t>
            </a:r>
          </a:p>
        </p:txBody>
      </p:sp>
      <p:sp>
        <p:nvSpPr>
          <p:cNvPr id="3" name="Content Placeholder 2"/>
          <p:cNvSpPr>
            <a:spLocks noGrp="1"/>
          </p:cNvSpPr>
          <p:nvPr>
            <p:ph idx="1"/>
          </p:nvPr>
        </p:nvSpPr>
        <p:spPr/>
        <p:txBody>
          <a:bodyPr/>
          <a:lstStyle/>
          <a:p>
            <a:r>
              <a:rPr lang="en-NZ" sz="2200" dirty="0" smtClean="0"/>
              <a:t>Using the PMI (Plus, Minus, and Interesting) technique, </a:t>
            </a:r>
          </a:p>
          <a:p>
            <a:pPr lvl="1"/>
            <a:r>
              <a:rPr lang="en-NZ" sz="2000" dirty="0" smtClean="0"/>
              <a:t>watch </a:t>
            </a:r>
            <a:endParaRPr lang="en-NZ" sz="2000" dirty="0"/>
          </a:p>
          <a:p>
            <a:pPr marL="457200" lvl="1" indent="0">
              <a:buNone/>
            </a:pPr>
            <a:r>
              <a:rPr lang="en-NZ" u="sng" dirty="0">
                <a:hlinkClick r:id="rId2"/>
              </a:rPr>
              <a:t>https://www.youtube.com/watch?v=Qmla9NLFBvU </a:t>
            </a:r>
          </a:p>
          <a:p>
            <a:pPr lvl="1"/>
            <a:r>
              <a:rPr lang="en-NZ" sz="2000" dirty="0"/>
              <a:t>Write </a:t>
            </a:r>
            <a:r>
              <a:rPr lang="en-NZ" sz="2000" dirty="0" smtClean="0"/>
              <a:t>an PMI for the video</a:t>
            </a:r>
          </a:p>
          <a:p>
            <a:pPr lvl="1"/>
            <a:r>
              <a:rPr lang="en-NZ" sz="2000" dirty="0" smtClean="0"/>
              <a:t>Have a class discussion on the impact of these technologies on primary production. </a:t>
            </a:r>
            <a:endParaRPr lang="en-NZ" sz="2000" dirty="0"/>
          </a:p>
        </p:txBody>
      </p:sp>
    </p:spTree>
    <p:extLst>
      <p:ext uri="{BB962C8B-B14F-4D97-AF65-F5344CB8AC3E}">
        <p14:creationId xmlns:p14="http://schemas.microsoft.com/office/powerpoint/2010/main" val="10669640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Technological influences</a:t>
            </a:r>
          </a:p>
        </p:txBody>
      </p:sp>
      <p:sp>
        <p:nvSpPr>
          <p:cNvPr id="3" name="Content Placeholder 2"/>
          <p:cNvSpPr>
            <a:spLocks noGrp="1"/>
          </p:cNvSpPr>
          <p:nvPr>
            <p:ph idx="1"/>
          </p:nvPr>
        </p:nvSpPr>
        <p:spPr/>
        <p:txBody>
          <a:bodyPr>
            <a:normAutofit lnSpcReduction="10000"/>
          </a:bodyPr>
          <a:lstStyle/>
          <a:p>
            <a:r>
              <a:rPr lang="en-NZ" dirty="0"/>
              <a:t>Using Kami annotate one of the following articles. </a:t>
            </a:r>
          </a:p>
          <a:p>
            <a:pPr lvl="1"/>
            <a:r>
              <a:rPr lang="en-NZ" sz="1800" dirty="0" smtClean="0"/>
              <a:t>“</a:t>
            </a:r>
            <a:r>
              <a:rPr lang="en-NZ" sz="1800" dirty="0"/>
              <a:t>Kiwi innovation </a:t>
            </a:r>
            <a:r>
              <a:rPr lang="en-NZ" sz="1800" dirty="0" smtClean="0"/>
              <a:t>solving” </a:t>
            </a:r>
            <a:endParaRPr lang="en-NZ" sz="1800" dirty="0"/>
          </a:p>
          <a:p>
            <a:pPr lvl="1"/>
            <a:r>
              <a:rPr lang="en-NZ" sz="1800" u="sng" dirty="0" smtClean="0">
                <a:hlinkClick r:id="rId2"/>
              </a:rPr>
              <a:t>http</a:t>
            </a:r>
            <a:r>
              <a:rPr lang="en-NZ" sz="1800" u="sng" dirty="0">
                <a:hlinkClick r:id="rId2"/>
              </a:rPr>
              <a:t>://www.bbc.com/news/business-38089984</a:t>
            </a:r>
            <a:r>
              <a:rPr lang="en-NZ" sz="1800" dirty="0">
                <a:hlinkClick r:id="rId2"/>
              </a:rPr>
              <a:t> </a:t>
            </a:r>
            <a:endParaRPr lang="en-NZ" sz="1800" dirty="0" smtClean="0"/>
          </a:p>
          <a:p>
            <a:pPr lvl="1"/>
            <a:r>
              <a:rPr lang="en-NZ" sz="1800" u="sng" dirty="0">
                <a:hlinkClick r:id="rId3"/>
              </a:rPr>
              <a:t>http://readwrite.com/2016/12/31/2016-year-review-agtech-il4/</a:t>
            </a:r>
            <a:endParaRPr lang="en-NZ" sz="1800" dirty="0"/>
          </a:p>
          <a:p>
            <a:r>
              <a:rPr lang="en-NZ" sz="2200" dirty="0" smtClean="0"/>
              <a:t>Watch </a:t>
            </a:r>
          </a:p>
          <a:p>
            <a:pPr lvl="1"/>
            <a:r>
              <a:rPr lang="en-NZ" u="sng" dirty="0">
                <a:hlinkClick r:id="rId4"/>
              </a:rPr>
              <a:t>https://</a:t>
            </a:r>
            <a:r>
              <a:rPr lang="en-NZ" u="sng" dirty="0" smtClean="0">
                <a:hlinkClick r:id="rId4"/>
              </a:rPr>
              <a:t>www.youtube.com/watch?v=Qmla9NLFBvU </a:t>
            </a:r>
            <a:endParaRPr lang="en-NZ" u="sng" dirty="0">
              <a:hlinkClick r:id="rId4"/>
            </a:endParaRPr>
          </a:p>
          <a:p>
            <a:pPr lvl="1"/>
            <a:r>
              <a:rPr lang="en-NZ" u="sng" dirty="0" smtClean="0">
                <a:hlinkClick r:id="rId4"/>
              </a:rPr>
              <a:t>http</a:t>
            </a:r>
            <a:r>
              <a:rPr lang="en-NZ" u="sng" dirty="0">
                <a:hlinkClick r:id="rId4"/>
              </a:rPr>
              <a:t>://www.bbc.co.uk/programmes/p032njz0</a:t>
            </a:r>
            <a:r>
              <a:rPr lang="en-NZ" dirty="0"/>
              <a:t> </a:t>
            </a:r>
            <a:endParaRPr lang="en-NZ" dirty="0" smtClean="0"/>
          </a:p>
          <a:p>
            <a:pPr lvl="1"/>
            <a:r>
              <a:rPr lang="en-NZ" u="sng" dirty="0">
                <a:hlinkClick r:id="rId5"/>
              </a:rPr>
              <a:t>https://farmbot.io/</a:t>
            </a:r>
            <a:r>
              <a:rPr lang="en-NZ" u="sng" dirty="0"/>
              <a:t> </a:t>
            </a:r>
          </a:p>
          <a:p>
            <a:pPr lvl="1"/>
            <a:r>
              <a:rPr lang="en-NZ" dirty="0" smtClean="0"/>
              <a:t>Spark Lab - Riding </a:t>
            </a:r>
            <a:r>
              <a:rPr lang="en-NZ" dirty="0"/>
              <a:t>The Exponential Wave Of Change - Kaila </a:t>
            </a:r>
            <a:r>
              <a:rPr lang="en-NZ" dirty="0" err="1"/>
              <a:t>Colbin</a:t>
            </a:r>
            <a:r>
              <a:rPr lang="en-NZ" sz="3200" dirty="0"/>
              <a:t> </a:t>
            </a:r>
            <a:r>
              <a:rPr lang="en-NZ" u="sng" dirty="0">
                <a:hlinkClick r:id="rId6"/>
              </a:rPr>
              <a:t>https://</a:t>
            </a:r>
            <a:r>
              <a:rPr lang="en-NZ" u="sng" dirty="0" smtClean="0">
                <a:hlinkClick r:id="rId6"/>
              </a:rPr>
              <a:t>www.youtube.com/watch?v=yfJmPQsO13E</a:t>
            </a:r>
            <a:endParaRPr lang="en-NZ" u="sng" dirty="0"/>
          </a:p>
        </p:txBody>
      </p:sp>
    </p:spTree>
    <p:extLst>
      <p:ext uri="{BB962C8B-B14F-4D97-AF65-F5344CB8AC3E}">
        <p14:creationId xmlns:p14="http://schemas.microsoft.com/office/powerpoint/2010/main" val="41359314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Social </a:t>
            </a:r>
            <a:r>
              <a:rPr lang="en-NZ" dirty="0"/>
              <a:t>influences	</a:t>
            </a:r>
          </a:p>
        </p:txBody>
      </p:sp>
      <p:sp>
        <p:nvSpPr>
          <p:cNvPr id="3" name="Content Placeholder 2"/>
          <p:cNvSpPr>
            <a:spLocks noGrp="1"/>
          </p:cNvSpPr>
          <p:nvPr>
            <p:ph idx="1"/>
          </p:nvPr>
        </p:nvSpPr>
        <p:spPr>
          <a:xfrm>
            <a:off x="677334" y="1365161"/>
            <a:ext cx="8596668" cy="5087154"/>
          </a:xfrm>
        </p:spPr>
        <p:txBody>
          <a:bodyPr>
            <a:normAutofit/>
          </a:bodyPr>
          <a:lstStyle/>
          <a:p>
            <a:r>
              <a:rPr lang="en-NZ" dirty="0" smtClean="0"/>
              <a:t>Is about equity within &amp; between generations, &amp; within &amp; between ethnic &amp; social groups.</a:t>
            </a:r>
          </a:p>
          <a:p>
            <a:r>
              <a:rPr lang="en-NZ" dirty="0" smtClean="0"/>
              <a:t>It is inclusive of people’s mental &amp; physical well-being &amp; the cohesion of their communities based on a fair distribution of natural resources. </a:t>
            </a:r>
          </a:p>
          <a:p>
            <a:r>
              <a:rPr lang="en-NZ" dirty="0"/>
              <a:t>Examples include;</a:t>
            </a:r>
          </a:p>
          <a:p>
            <a:pPr lvl="1"/>
            <a:r>
              <a:rPr lang="en-NZ" dirty="0" smtClean="0"/>
              <a:t>Animal welfare</a:t>
            </a:r>
          </a:p>
          <a:p>
            <a:pPr lvl="1"/>
            <a:r>
              <a:rPr lang="en-NZ" dirty="0" smtClean="0"/>
              <a:t>Traceability</a:t>
            </a:r>
          </a:p>
          <a:p>
            <a:pPr lvl="1"/>
            <a:r>
              <a:rPr lang="en-NZ" dirty="0" smtClean="0"/>
              <a:t>Conscientious consumer</a:t>
            </a:r>
          </a:p>
          <a:p>
            <a:pPr lvl="1"/>
            <a:r>
              <a:rPr lang="en-NZ" dirty="0" smtClean="0"/>
              <a:t>Market requirements</a:t>
            </a:r>
          </a:p>
          <a:p>
            <a:pPr lvl="1"/>
            <a:r>
              <a:rPr lang="en-NZ" dirty="0" smtClean="0"/>
              <a:t>Negative publicity</a:t>
            </a:r>
          </a:p>
          <a:p>
            <a:pPr lvl="1"/>
            <a:r>
              <a:rPr lang="en-NZ" dirty="0" smtClean="0"/>
              <a:t>Food safety</a:t>
            </a:r>
          </a:p>
          <a:p>
            <a:pPr lvl="1"/>
            <a:r>
              <a:rPr lang="en-NZ" dirty="0" smtClean="0"/>
              <a:t>Food losses and waste. </a:t>
            </a:r>
          </a:p>
          <a:p>
            <a:r>
              <a:rPr lang="en-NZ" dirty="0"/>
              <a:t>Using Kami annotate </a:t>
            </a:r>
            <a:r>
              <a:rPr lang="en-NZ" dirty="0" smtClean="0"/>
              <a:t>“Let’s tell the world how we </a:t>
            </a:r>
            <a:r>
              <a:rPr lang="en-NZ" dirty="0" smtClean="0"/>
              <a:t>farm”, “</a:t>
            </a:r>
            <a:r>
              <a:rPr lang="en-NZ" dirty="0" smtClean="0"/>
              <a:t>Look who’s talking” </a:t>
            </a:r>
            <a:r>
              <a:rPr lang="en-NZ" dirty="0" smtClean="0"/>
              <a:t>or </a:t>
            </a:r>
            <a:r>
              <a:rPr lang="en-NZ" dirty="0"/>
              <a:t>“Licence to buy” </a:t>
            </a:r>
            <a:r>
              <a:rPr lang="en-NZ" dirty="0" smtClean="0"/>
              <a:t>article</a:t>
            </a:r>
            <a:r>
              <a:rPr lang="en-NZ" dirty="0"/>
              <a:t>.</a:t>
            </a:r>
          </a:p>
        </p:txBody>
      </p:sp>
    </p:spTree>
    <p:extLst>
      <p:ext uri="{BB962C8B-B14F-4D97-AF65-F5344CB8AC3E}">
        <p14:creationId xmlns:p14="http://schemas.microsoft.com/office/powerpoint/2010/main" val="9058350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656416"/>
            <a:ext cx="7766936" cy="809314"/>
          </a:xfrm>
        </p:spPr>
        <p:txBody>
          <a:bodyPr/>
          <a:lstStyle/>
          <a:p>
            <a:r>
              <a:rPr lang="en-NZ" dirty="0" smtClean="0"/>
              <a:t>What is future proofing?</a:t>
            </a:r>
            <a:endParaRPr lang="en-NZ" dirty="0"/>
          </a:p>
        </p:txBody>
      </p:sp>
      <p:sp>
        <p:nvSpPr>
          <p:cNvPr id="3" name="Subtitle 2"/>
          <p:cNvSpPr>
            <a:spLocks noGrp="1"/>
          </p:cNvSpPr>
          <p:nvPr>
            <p:ph type="subTitle" idx="1"/>
          </p:nvPr>
        </p:nvSpPr>
        <p:spPr>
          <a:xfrm>
            <a:off x="1507067" y="1775012"/>
            <a:ext cx="7766936" cy="3372721"/>
          </a:xfrm>
        </p:spPr>
        <p:txBody>
          <a:bodyPr>
            <a:normAutofit/>
          </a:bodyPr>
          <a:lstStyle/>
          <a:p>
            <a:pPr algn="l"/>
            <a:r>
              <a:rPr lang="en-NZ" sz="2400" dirty="0" smtClean="0"/>
              <a:t>In groups of 3, you are to produce a 20 second video answering the question - What is future proofing?</a:t>
            </a:r>
          </a:p>
          <a:p>
            <a:pPr algn="l"/>
            <a:endParaRPr lang="en-NZ" sz="2400" dirty="0"/>
          </a:p>
          <a:p>
            <a:pPr algn="l"/>
            <a:r>
              <a:rPr lang="en-NZ" sz="2400" dirty="0" smtClean="0"/>
              <a:t>You have 30 minutes in which to complete the task.  They need to be submitted on our Google classroom.</a:t>
            </a:r>
            <a:endParaRPr lang="en-NZ" sz="2400" dirty="0"/>
          </a:p>
        </p:txBody>
      </p:sp>
      <p:pic>
        <p:nvPicPr>
          <p:cNvPr id="4" name="PGjsM-PIfl4"/>
          <p:cNvPicPr>
            <a:picLocks noRot="1" noChangeAspect="1"/>
          </p:cNvPicPr>
          <p:nvPr>
            <a:videoFile r:link="rId1"/>
          </p:nvPr>
        </p:nvPicPr>
        <p:blipFill>
          <a:blip r:embed="rId3"/>
          <a:stretch>
            <a:fillRect/>
          </a:stretch>
        </p:blipFill>
        <p:spPr>
          <a:xfrm>
            <a:off x="7019365" y="4012578"/>
            <a:ext cx="4867281" cy="2737846"/>
          </a:xfrm>
          <a:prstGeom prst="rect">
            <a:avLst/>
          </a:prstGeom>
        </p:spPr>
      </p:pic>
    </p:spTree>
    <p:extLst>
      <p:ext uri="{BB962C8B-B14F-4D97-AF65-F5344CB8AC3E}">
        <p14:creationId xmlns:p14="http://schemas.microsoft.com/office/powerpoint/2010/main" val="32291936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Cultural influences</a:t>
            </a:r>
            <a:endParaRPr lang="en-NZ" dirty="0"/>
          </a:p>
        </p:txBody>
      </p:sp>
      <p:sp>
        <p:nvSpPr>
          <p:cNvPr id="3" name="Content Placeholder 2"/>
          <p:cNvSpPr>
            <a:spLocks noGrp="1"/>
          </p:cNvSpPr>
          <p:nvPr>
            <p:ph idx="1"/>
          </p:nvPr>
        </p:nvSpPr>
        <p:spPr>
          <a:xfrm>
            <a:off x="677334" y="1573307"/>
            <a:ext cx="8596668" cy="4468056"/>
          </a:xfrm>
        </p:spPr>
        <p:txBody>
          <a:bodyPr>
            <a:normAutofit/>
          </a:bodyPr>
          <a:lstStyle/>
          <a:p>
            <a:r>
              <a:rPr lang="en-NZ" dirty="0" smtClean="0"/>
              <a:t>Is the nourishment &amp; sharing of attitudes &amp; values that represent diverse ways of viewing the world.</a:t>
            </a:r>
          </a:p>
          <a:p>
            <a:pPr lvl="0"/>
            <a:r>
              <a:rPr lang="en-NZ" dirty="0"/>
              <a:t>Cultural sustainability is inclusive of political sustainability, which is about all citizens having the opportunity to express their views freely &amp; participate in </a:t>
            </a:r>
            <a:r>
              <a:rPr lang="en-NZ" dirty="0"/>
              <a:t>decision</a:t>
            </a:r>
            <a:r>
              <a:rPr lang="en-NZ" dirty="0"/>
              <a:t> making.</a:t>
            </a:r>
            <a:endParaRPr lang="en-NZ" sz="2800" dirty="0"/>
          </a:p>
          <a:p>
            <a:r>
              <a:rPr lang="en-NZ" dirty="0" smtClean="0"/>
              <a:t>Examples </a:t>
            </a:r>
            <a:r>
              <a:rPr lang="en-NZ" dirty="0"/>
              <a:t>include;</a:t>
            </a:r>
          </a:p>
          <a:p>
            <a:pPr lvl="1"/>
            <a:r>
              <a:rPr lang="en-NZ" dirty="0"/>
              <a:t>Food usage &amp; preparation</a:t>
            </a:r>
            <a:r>
              <a:rPr lang="en-NZ" dirty="0" smtClean="0"/>
              <a:t>.</a:t>
            </a:r>
          </a:p>
          <a:p>
            <a:r>
              <a:rPr lang="en-NZ" dirty="0"/>
              <a:t>Using Kami annotate </a:t>
            </a:r>
            <a:r>
              <a:rPr lang="en-NZ" dirty="0" smtClean="0"/>
              <a:t>“Maori shareholder and stakeholder relations” article. </a:t>
            </a:r>
            <a:endParaRPr lang="en-NZ" sz="2400" dirty="0"/>
          </a:p>
        </p:txBody>
      </p:sp>
    </p:spTree>
    <p:extLst>
      <p:ext uri="{BB962C8B-B14F-4D97-AF65-F5344CB8AC3E}">
        <p14:creationId xmlns:p14="http://schemas.microsoft.com/office/powerpoint/2010/main" val="27873567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Economic influences</a:t>
            </a:r>
            <a:endParaRPr lang="en-NZ" dirty="0"/>
          </a:p>
        </p:txBody>
      </p:sp>
      <p:sp>
        <p:nvSpPr>
          <p:cNvPr id="3" name="Content Placeholder 2"/>
          <p:cNvSpPr>
            <a:spLocks noGrp="1"/>
          </p:cNvSpPr>
          <p:nvPr>
            <p:ph idx="1"/>
          </p:nvPr>
        </p:nvSpPr>
        <p:spPr>
          <a:xfrm>
            <a:off x="677333" y="1573307"/>
            <a:ext cx="9017995" cy="4468056"/>
          </a:xfrm>
        </p:spPr>
        <p:txBody>
          <a:bodyPr>
            <a:noAutofit/>
          </a:bodyPr>
          <a:lstStyle/>
          <a:p>
            <a:pPr lvl="0"/>
            <a:r>
              <a:rPr lang="en-NZ" dirty="0" smtClean="0"/>
              <a:t>Using </a:t>
            </a:r>
            <a:r>
              <a:rPr lang="en-NZ" dirty="0"/>
              <a:t>resources to provide necessary &amp; desirable products &amp; services for the present generation without compromising the ability of future generations to do the same.</a:t>
            </a:r>
          </a:p>
          <a:p>
            <a:r>
              <a:rPr lang="en-NZ" dirty="0" smtClean="0"/>
              <a:t>Examples </a:t>
            </a:r>
            <a:r>
              <a:rPr lang="en-NZ" dirty="0"/>
              <a:t>include;</a:t>
            </a:r>
          </a:p>
          <a:p>
            <a:pPr lvl="1"/>
            <a:r>
              <a:rPr lang="en-NZ" sz="1800" dirty="0"/>
              <a:t>Financial risks. </a:t>
            </a:r>
          </a:p>
          <a:p>
            <a:pPr lvl="1"/>
            <a:r>
              <a:rPr lang="en-NZ" sz="1800" dirty="0"/>
              <a:t>Trade agreements. </a:t>
            </a:r>
          </a:p>
          <a:p>
            <a:pPr lvl="1"/>
            <a:r>
              <a:rPr lang="en-NZ" sz="1800" dirty="0"/>
              <a:t>Global economic trends.</a:t>
            </a:r>
          </a:p>
          <a:p>
            <a:pPr lvl="1"/>
            <a:r>
              <a:rPr lang="en-NZ" sz="1800" dirty="0"/>
              <a:t>Reduced demand. </a:t>
            </a:r>
          </a:p>
          <a:p>
            <a:pPr lvl="1"/>
            <a:r>
              <a:rPr lang="en-NZ" sz="1800" dirty="0"/>
              <a:t>Volatility of income. </a:t>
            </a:r>
          </a:p>
          <a:p>
            <a:pPr lvl="1"/>
            <a:r>
              <a:rPr lang="en-NZ" sz="1800" dirty="0"/>
              <a:t>Market requirements.</a:t>
            </a:r>
          </a:p>
          <a:p>
            <a:r>
              <a:rPr lang="en-NZ" dirty="0" smtClean="0"/>
              <a:t>Using </a:t>
            </a:r>
            <a:r>
              <a:rPr lang="en-NZ" dirty="0"/>
              <a:t>Kami annotate one of the following articles. </a:t>
            </a:r>
          </a:p>
          <a:p>
            <a:pPr lvl="1"/>
            <a:r>
              <a:rPr lang="en-NZ" sz="1800" dirty="0" smtClean="0"/>
              <a:t>“Managing risk key to future” </a:t>
            </a:r>
            <a:endParaRPr lang="en-NZ" sz="1800" dirty="0"/>
          </a:p>
          <a:p>
            <a:pPr lvl="1"/>
            <a:r>
              <a:rPr lang="en-NZ" sz="1800" dirty="0" smtClean="0"/>
              <a:t>“Struggle not over for farmers”</a:t>
            </a:r>
            <a:endParaRPr lang="en-NZ" sz="1800" dirty="0"/>
          </a:p>
        </p:txBody>
      </p:sp>
    </p:spTree>
    <p:extLst>
      <p:ext uri="{BB962C8B-B14F-4D97-AF65-F5344CB8AC3E}">
        <p14:creationId xmlns:p14="http://schemas.microsoft.com/office/powerpoint/2010/main" val="218107572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Political influences</a:t>
            </a:r>
            <a:endParaRPr lang="en-NZ" dirty="0"/>
          </a:p>
        </p:txBody>
      </p:sp>
      <p:sp>
        <p:nvSpPr>
          <p:cNvPr id="3" name="Content Placeholder 2"/>
          <p:cNvSpPr>
            <a:spLocks noGrp="1"/>
          </p:cNvSpPr>
          <p:nvPr>
            <p:ph idx="1"/>
          </p:nvPr>
        </p:nvSpPr>
        <p:spPr>
          <a:xfrm>
            <a:off x="677333" y="1573307"/>
            <a:ext cx="9017995" cy="4468056"/>
          </a:xfrm>
        </p:spPr>
        <p:txBody>
          <a:bodyPr>
            <a:noAutofit/>
          </a:bodyPr>
          <a:lstStyle/>
          <a:p>
            <a:pPr lvl="0"/>
            <a:r>
              <a:rPr lang="en-NZ" dirty="0" smtClean="0"/>
              <a:t>Government policy &amp; its administrative practices that can have an effect on businesses or which could have a substantial impact on how their business operated &amp; its bottom line. </a:t>
            </a:r>
          </a:p>
          <a:p>
            <a:pPr lvl="0"/>
            <a:r>
              <a:rPr lang="en-NZ" dirty="0" smtClean="0"/>
              <a:t>Examples </a:t>
            </a:r>
            <a:r>
              <a:rPr lang="en-NZ" dirty="0"/>
              <a:t>include;</a:t>
            </a:r>
          </a:p>
          <a:p>
            <a:pPr lvl="1"/>
            <a:r>
              <a:rPr lang="en-NZ" sz="1800" dirty="0" smtClean="0"/>
              <a:t>Legislation. </a:t>
            </a:r>
            <a:endParaRPr lang="en-NZ" sz="1800" dirty="0"/>
          </a:p>
          <a:p>
            <a:pPr lvl="1"/>
            <a:r>
              <a:rPr lang="en-NZ" sz="1800" dirty="0" smtClean="0"/>
              <a:t>Regulatory shifts or changes.  </a:t>
            </a:r>
            <a:endParaRPr lang="en-NZ" sz="1800" dirty="0"/>
          </a:p>
          <a:p>
            <a:pPr lvl="1"/>
            <a:r>
              <a:rPr lang="en-NZ" sz="1800" dirty="0" smtClean="0"/>
              <a:t>Geopolitical.</a:t>
            </a:r>
            <a:endParaRPr lang="en-NZ" sz="1800" dirty="0"/>
          </a:p>
          <a:p>
            <a:pPr lvl="1"/>
            <a:r>
              <a:rPr lang="en-NZ" sz="1800" dirty="0"/>
              <a:t>Globalisation of trade. </a:t>
            </a:r>
          </a:p>
        </p:txBody>
      </p:sp>
    </p:spTree>
    <p:extLst>
      <p:ext uri="{BB962C8B-B14F-4D97-AF65-F5344CB8AC3E}">
        <p14:creationId xmlns:p14="http://schemas.microsoft.com/office/powerpoint/2010/main" val="210476750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Ethical </a:t>
            </a:r>
            <a:r>
              <a:rPr lang="en-NZ" dirty="0"/>
              <a:t>influences</a:t>
            </a:r>
          </a:p>
        </p:txBody>
      </p:sp>
      <p:sp>
        <p:nvSpPr>
          <p:cNvPr id="3" name="Content Placeholder 2"/>
          <p:cNvSpPr>
            <a:spLocks noGrp="1"/>
          </p:cNvSpPr>
          <p:nvPr>
            <p:ph idx="1"/>
          </p:nvPr>
        </p:nvSpPr>
        <p:spPr>
          <a:xfrm>
            <a:off x="677334" y="1573307"/>
            <a:ext cx="8596668" cy="4468056"/>
          </a:xfrm>
        </p:spPr>
        <p:txBody>
          <a:bodyPr>
            <a:normAutofit fontScale="92500" lnSpcReduction="20000"/>
          </a:bodyPr>
          <a:lstStyle/>
          <a:p>
            <a:r>
              <a:rPr lang="en-NZ" dirty="0" smtClean="0"/>
              <a:t>Morals or values that are attributed to a system of beliefs, i.e. religious, political or philosophical.</a:t>
            </a:r>
          </a:p>
          <a:p>
            <a:r>
              <a:rPr lang="en-NZ" dirty="0" smtClean="0"/>
              <a:t>Businesses must apply these beliefs in short or long term decisions. </a:t>
            </a:r>
          </a:p>
          <a:p>
            <a:r>
              <a:rPr lang="en-NZ" dirty="0" smtClean="0"/>
              <a:t>These concepts inevitably are intertwined &amp; must be applied carefully to maintain an image of professionalism &amp; accountability. </a:t>
            </a:r>
          </a:p>
          <a:p>
            <a:r>
              <a:rPr lang="en-NZ" dirty="0"/>
              <a:t>Examples include;</a:t>
            </a:r>
          </a:p>
          <a:p>
            <a:pPr lvl="1"/>
            <a:r>
              <a:rPr lang="en-NZ" dirty="0" smtClean="0"/>
              <a:t>Bioethics e.g. genetically modified food</a:t>
            </a:r>
          </a:p>
          <a:p>
            <a:pPr lvl="1"/>
            <a:r>
              <a:rPr lang="en-NZ" dirty="0" smtClean="0"/>
              <a:t>Nuclear free.</a:t>
            </a:r>
          </a:p>
          <a:p>
            <a:pPr lvl="1"/>
            <a:r>
              <a:rPr lang="en-NZ" dirty="0" smtClean="0"/>
              <a:t>Synthetic food</a:t>
            </a:r>
            <a:endParaRPr lang="en-NZ" dirty="0"/>
          </a:p>
          <a:p>
            <a:r>
              <a:rPr lang="en-NZ" dirty="0" smtClean="0"/>
              <a:t>Using </a:t>
            </a:r>
            <a:r>
              <a:rPr lang="en-NZ" dirty="0"/>
              <a:t>Kami annotate one of the following articles. </a:t>
            </a:r>
          </a:p>
          <a:p>
            <a:pPr lvl="1"/>
            <a:r>
              <a:rPr lang="en-NZ" dirty="0"/>
              <a:t>“Licence to buy” </a:t>
            </a:r>
          </a:p>
          <a:p>
            <a:pPr lvl="1"/>
            <a:r>
              <a:rPr lang="en-NZ" dirty="0" smtClean="0"/>
              <a:t>“</a:t>
            </a:r>
            <a:r>
              <a:rPr lang="en-NZ" dirty="0"/>
              <a:t>Venison meets European ethics” </a:t>
            </a:r>
          </a:p>
          <a:p>
            <a:pPr lvl="1"/>
            <a:r>
              <a:rPr lang="en-NZ" dirty="0"/>
              <a:t>“Demand for meat will continue”</a:t>
            </a:r>
          </a:p>
          <a:p>
            <a:pPr lvl="1"/>
            <a:r>
              <a:rPr lang="en-NZ" dirty="0"/>
              <a:t>“Synthetic foods”</a:t>
            </a:r>
          </a:p>
          <a:p>
            <a:endParaRPr lang="en-NZ" dirty="0"/>
          </a:p>
        </p:txBody>
      </p:sp>
    </p:spTree>
    <p:extLst>
      <p:ext uri="{BB962C8B-B14F-4D97-AF65-F5344CB8AC3E}">
        <p14:creationId xmlns:p14="http://schemas.microsoft.com/office/powerpoint/2010/main" val="83623477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Biological influences</a:t>
            </a:r>
            <a:endParaRPr lang="en-NZ" dirty="0"/>
          </a:p>
        </p:txBody>
      </p:sp>
      <p:sp>
        <p:nvSpPr>
          <p:cNvPr id="3" name="Content Placeholder 2"/>
          <p:cNvSpPr>
            <a:spLocks noGrp="1"/>
          </p:cNvSpPr>
          <p:nvPr>
            <p:ph idx="1"/>
          </p:nvPr>
        </p:nvSpPr>
        <p:spPr>
          <a:xfrm>
            <a:off x="677334" y="1573307"/>
            <a:ext cx="8596668" cy="4468056"/>
          </a:xfrm>
        </p:spPr>
        <p:txBody>
          <a:bodyPr>
            <a:noAutofit/>
          </a:bodyPr>
          <a:lstStyle/>
          <a:p>
            <a:pPr lvl="0"/>
            <a:r>
              <a:rPr lang="en-NZ" sz="2400" dirty="0" smtClean="0"/>
              <a:t>Manipulates </a:t>
            </a:r>
            <a:r>
              <a:rPr lang="en-NZ" sz="2400" dirty="0"/>
              <a:t>or affects the function or behaviour of a living organism.  Can be physical, physiological, chemical, neurological, or genetic.</a:t>
            </a:r>
          </a:p>
          <a:p>
            <a:r>
              <a:rPr lang="en-NZ" sz="2400" dirty="0" smtClean="0"/>
              <a:t> Examples </a:t>
            </a:r>
            <a:r>
              <a:rPr lang="en-NZ" sz="2400" dirty="0"/>
              <a:t>include;</a:t>
            </a:r>
          </a:p>
          <a:p>
            <a:pPr lvl="1"/>
            <a:r>
              <a:rPr lang="en-NZ" sz="2400" dirty="0"/>
              <a:t>Product contamination e.g. pesticide residue. </a:t>
            </a:r>
          </a:p>
          <a:p>
            <a:pPr lvl="1"/>
            <a:r>
              <a:rPr lang="en-NZ" sz="2400" dirty="0"/>
              <a:t>Genetically modified organisms.</a:t>
            </a:r>
          </a:p>
          <a:p>
            <a:pPr lvl="1"/>
            <a:r>
              <a:rPr lang="en-NZ" sz="2400" dirty="0"/>
              <a:t>Natural resistances.</a:t>
            </a:r>
          </a:p>
          <a:p>
            <a:pPr lvl="1"/>
            <a:r>
              <a:rPr lang="en-NZ" sz="2400" dirty="0"/>
              <a:t>Probiotics.</a:t>
            </a:r>
          </a:p>
          <a:p>
            <a:r>
              <a:rPr lang="en-NZ" sz="2400" dirty="0" smtClean="0"/>
              <a:t>Read </a:t>
            </a:r>
          </a:p>
          <a:p>
            <a:pPr lvl="1"/>
            <a:r>
              <a:rPr lang="en-NZ" sz="2400" u="sng" dirty="0" smtClean="0">
                <a:hlinkClick r:id="rId2"/>
              </a:rPr>
              <a:t>http</a:t>
            </a:r>
            <a:r>
              <a:rPr lang="en-NZ" sz="2400" u="sng" dirty="0">
                <a:hlinkClick r:id="rId2"/>
              </a:rPr>
              <a:t>://</a:t>
            </a:r>
            <a:r>
              <a:rPr lang="en-NZ" sz="2400" u="sng" dirty="0" smtClean="0">
                <a:hlinkClick r:id="rId2"/>
              </a:rPr>
              <a:t>www.stuff.co.nz/business/farming/advice/84536220/knewe-offers-shares-in-new-prebiotic-for-cows</a:t>
            </a:r>
            <a:endParaRPr lang="en-NZ" sz="2400" dirty="0"/>
          </a:p>
        </p:txBody>
      </p:sp>
    </p:spTree>
    <p:extLst>
      <p:ext uri="{BB962C8B-B14F-4D97-AF65-F5344CB8AC3E}">
        <p14:creationId xmlns:p14="http://schemas.microsoft.com/office/powerpoint/2010/main" val="159729174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Scientific</a:t>
            </a:r>
            <a:r>
              <a:rPr lang="en-NZ" dirty="0" smtClean="0"/>
              <a:t> influences</a:t>
            </a:r>
            <a:endParaRPr lang="en-NZ" dirty="0"/>
          </a:p>
        </p:txBody>
      </p:sp>
      <p:sp>
        <p:nvSpPr>
          <p:cNvPr id="3" name="Content Placeholder 2"/>
          <p:cNvSpPr>
            <a:spLocks noGrp="1"/>
          </p:cNvSpPr>
          <p:nvPr>
            <p:ph idx="1"/>
          </p:nvPr>
        </p:nvSpPr>
        <p:spPr>
          <a:xfrm>
            <a:off x="677334" y="1573307"/>
            <a:ext cx="8596668" cy="4468056"/>
          </a:xfrm>
        </p:spPr>
        <p:txBody>
          <a:bodyPr>
            <a:normAutofit/>
          </a:bodyPr>
          <a:lstStyle/>
          <a:p>
            <a:pPr lvl="0"/>
            <a:r>
              <a:rPr lang="en-NZ" sz="2800" dirty="0"/>
              <a:t>B</a:t>
            </a:r>
            <a:r>
              <a:rPr lang="en-NZ" sz="2800" dirty="0" smtClean="0"/>
              <a:t>ased </a:t>
            </a:r>
            <a:r>
              <a:rPr lang="en-NZ" sz="2800" dirty="0"/>
              <a:t>on or characterised by the methods &amp; principles of science.</a:t>
            </a:r>
          </a:p>
          <a:p>
            <a:r>
              <a:rPr lang="en-NZ" sz="2800" dirty="0" smtClean="0"/>
              <a:t>Examples </a:t>
            </a:r>
            <a:r>
              <a:rPr lang="en-NZ" sz="2800" dirty="0"/>
              <a:t>include;</a:t>
            </a:r>
          </a:p>
          <a:p>
            <a:pPr lvl="1"/>
            <a:r>
              <a:rPr lang="en-NZ" sz="2800" dirty="0"/>
              <a:t>Biocontrol.</a:t>
            </a:r>
          </a:p>
          <a:p>
            <a:pPr lvl="1"/>
            <a:r>
              <a:rPr lang="en-NZ" sz="2800" dirty="0"/>
              <a:t>Biotechnology.</a:t>
            </a:r>
          </a:p>
          <a:p>
            <a:r>
              <a:rPr lang="en-NZ" sz="2800" smtClean="0"/>
              <a:t>Read articles </a:t>
            </a:r>
            <a:endParaRPr lang="en-NZ" sz="2800" dirty="0" smtClean="0"/>
          </a:p>
          <a:p>
            <a:pPr lvl="1"/>
            <a:r>
              <a:rPr lang="en-NZ" sz="2800" dirty="0" smtClean="0"/>
              <a:t>“Science </a:t>
            </a:r>
            <a:r>
              <a:rPr lang="en-NZ" sz="2800" dirty="0"/>
              <a:t>will give farmers huge </a:t>
            </a:r>
            <a:r>
              <a:rPr lang="en-NZ" sz="2800" dirty="0" smtClean="0"/>
              <a:t>advantages”. </a:t>
            </a:r>
            <a:endParaRPr lang="en-NZ" sz="2800" dirty="0"/>
          </a:p>
          <a:p>
            <a:pPr lvl="1"/>
            <a:r>
              <a:rPr lang="en-NZ" sz="2800" dirty="0" smtClean="0"/>
              <a:t>“</a:t>
            </a:r>
            <a:r>
              <a:rPr lang="en-NZ" sz="2800" dirty="0"/>
              <a:t>Guided by science”.</a:t>
            </a:r>
          </a:p>
        </p:txBody>
      </p:sp>
    </p:spTree>
    <p:extLst>
      <p:ext uri="{BB962C8B-B14F-4D97-AF65-F5344CB8AC3E}">
        <p14:creationId xmlns:p14="http://schemas.microsoft.com/office/powerpoint/2010/main" val="23473215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Legal influences</a:t>
            </a:r>
            <a:endParaRPr lang="en-NZ" dirty="0"/>
          </a:p>
        </p:txBody>
      </p:sp>
      <p:sp>
        <p:nvSpPr>
          <p:cNvPr id="3" name="Content Placeholder 2"/>
          <p:cNvSpPr>
            <a:spLocks noGrp="1"/>
          </p:cNvSpPr>
          <p:nvPr>
            <p:ph idx="1"/>
          </p:nvPr>
        </p:nvSpPr>
        <p:spPr>
          <a:xfrm>
            <a:off x="677334" y="1573307"/>
            <a:ext cx="8596668" cy="4468056"/>
          </a:xfrm>
        </p:spPr>
        <p:txBody>
          <a:bodyPr>
            <a:normAutofit/>
          </a:bodyPr>
          <a:lstStyle/>
          <a:p>
            <a:pPr lvl="0"/>
            <a:r>
              <a:rPr lang="en-NZ" sz="2400" dirty="0" smtClean="0"/>
              <a:t>Allowable </a:t>
            </a:r>
            <a:r>
              <a:rPr lang="en-NZ" sz="2400" dirty="0"/>
              <a:t>or enforceable by being in conformity with the law of the land &amp; / or the public policy.   </a:t>
            </a:r>
          </a:p>
          <a:p>
            <a:r>
              <a:rPr lang="en-NZ" sz="2400" dirty="0"/>
              <a:t>Examples include;</a:t>
            </a:r>
          </a:p>
          <a:p>
            <a:pPr lvl="1"/>
            <a:r>
              <a:rPr lang="en-NZ" sz="2400" dirty="0"/>
              <a:t>Cybersecurity. </a:t>
            </a:r>
          </a:p>
          <a:p>
            <a:pPr lvl="1"/>
            <a:r>
              <a:rPr lang="en-NZ" sz="2400" dirty="0"/>
              <a:t>Food safety.</a:t>
            </a:r>
          </a:p>
          <a:p>
            <a:pPr lvl="1"/>
            <a:r>
              <a:rPr lang="en-NZ" sz="2400" dirty="0"/>
              <a:t>Certification processes</a:t>
            </a:r>
            <a:r>
              <a:rPr lang="en-NZ" sz="2400" dirty="0" smtClean="0"/>
              <a:t>.</a:t>
            </a:r>
          </a:p>
          <a:p>
            <a:r>
              <a:rPr lang="en-NZ" sz="2400" dirty="0"/>
              <a:t>Read </a:t>
            </a:r>
          </a:p>
          <a:p>
            <a:pPr lvl="1"/>
            <a:r>
              <a:rPr lang="en-NZ" sz="2400" dirty="0" smtClean="0"/>
              <a:t>“</a:t>
            </a:r>
            <a:r>
              <a:rPr lang="en-NZ" sz="2400" dirty="0"/>
              <a:t>Cybersecurity” article. </a:t>
            </a:r>
          </a:p>
        </p:txBody>
      </p:sp>
    </p:spTree>
    <p:extLst>
      <p:ext uri="{BB962C8B-B14F-4D97-AF65-F5344CB8AC3E}">
        <p14:creationId xmlns:p14="http://schemas.microsoft.com/office/powerpoint/2010/main" val="18069282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Influence Examples.</a:t>
            </a:r>
            <a:endParaRPr lang="en-NZ" dirty="0"/>
          </a:p>
        </p:txBody>
      </p:sp>
      <p:sp>
        <p:nvSpPr>
          <p:cNvPr id="3" name="Content Placeholder 2"/>
          <p:cNvSpPr>
            <a:spLocks noGrp="1"/>
          </p:cNvSpPr>
          <p:nvPr>
            <p:ph idx="1"/>
          </p:nvPr>
        </p:nvSpPr>
        <p:spPr>
          <a:xfrm>
            <a:off x="677334" y="1519707"/>
            <a:ext cx="8596668" cy="4521655"/>
          </a:xfrm>
        </p:spPr>
        <p:txBody>
          <a:bodyPr>
            <a:noAutofit/>
          </a:bodyPr>
          <a:lstStyle/>
          <a:p>
            <a:pPr marL="0" indent="0">
              <a:buNone/>
            </a:pPr>
            <a:r>
              <a:rPr lang="en-NZ" sz="2000" dirty="0"/>
              <a:t>Give </a:t>
            </a:r>
            <a:r>
              <a:rPr lang="en-NZ" sz="2000" dirty="0" smtClean="0"/>
              <a:t>New Zealand real </a:t>
            </a:r>
            <a:r>
              <a:rPr lang="en-NZ" sz="2000" dirty="0"/>
              <a:t>life examples for each of the these influences impacting on the viability of a </a:t>
            </a:r>
            <a:r>
              <a:rPr lang="en-NZ" sz="2000" dirty="0" smtClean="0"/>
              <a:t>business.</a:t>
            </a:r>
            <a:endParaRPr lang="en-NZ" sz="2000" dirty="0"/>
          </a:p>
          <a:p>
            <a:r>
              <a:rPr lang="en-NZ" sz="2000" b="1" dirty="0"/>
              <a:t>Economic</a:t>
            </a:r>
            <a:endParaRPr lang="en-NZ" sz="2000" dirty="0"/>
          </a:p>
          <a:p>
            <a:r>
              <a:rPr lang="en-NZ" sz="2000" b="1" dirty="0" smtClean="0"/>
              <a:t>Ethical</a:t>
            </a:r>
            <a:endParaRPr lang="en-NZ" sz="2000" dirty="0"/>
          </a:p>
          <a:p>
            <a:r>
              <a:rPr lang="en-NZ" sz="2000" b="1" dirty="0" smtClean="0"/>
              <a:t>Technological</a:t>
            </a:r>
            <a:endParaRPr lang="en-NZ" sz="2000" dirty="0"/>
          </a:p>
          <a:p>
            <a:r>
              <a:rPr lang="en-NZ" sz="2000" b="1" dirty="0" smtClean="0"/>
              <a:t>Environmental</a:t>
            </a:r>
            <a:endParaRPr lang="en-NZ" sz="2000" dirty="0"/>
          </a:p>
          <a:p>
            <a:pPr lvl="1"/>
            <a:r>
              <a:rPr lang="en-NZ" sz="2000" dirty="0"/>
              <a:t>Biosecurity </a:t>
            </a:r>
            <a:endParaRPr lang="en-NZ" sz="2000" dirty="0" smtClean="0"/>
          </a:p>
          <a:p>
            <a:pPr lvl="1"/>
            <a:r>
              <a:rPr lang="en-NZ" sz="2000" dirty="0" smtClean="0"/>
              <a:t>Carbon </a:t>
            </a:r>
            <a:r>
              <a:rPr lang="en-NZ" sz="2000" dirty="0"/>
              <a:t>footprints </a:t>
            </a:r>
            <a:endParaRPr lang="en-NZ" sz="2000" dirty="0" smtClean="0"/>
          </a:p>
          <a:p>
            <a:pPr lvl="1"/>
            <a:r>
              <a:rPr lang="en-NZ" sz="2000" dirty="0" smtClean="0"/>
              <a:t>Climate </a:t>
            </a:r>
            <a:r>
              <a:rPr lang="en-NZ" sz="2000" dirty="0"/>
              <a:t>change  </a:t>
            </a:r>
            <a:endParaRPr lang="en-NZ" sz="2000" dirty="0" smtClean="0"/>
          </a:p>
          <a:p>
            <a:pPr lvl="1"/>
            <a:r>
              <a:rPr lang="en-NZ" sz="2000" dirty="0" smtClean="0"/>
              <a:t>Pollution </a:t>
            </a:r>
          </a:p>
        </p:txBody>
      </p:sp>
    </p:spTree>
    <p:extLst>
      <p:ext uri="{BB962C8B-B14F-4D97-AF65-F5344CB8AC3E}">
        <p14:creationId xmlns:p14="http://schemas.microsoft.com/office/powerpoint/2010/main" val="26794948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1107583"/>
            <a:ext cx="8596668" cy="4933779"/>
          </a:xfrm>
        </p:spPr>
        <p:txBody>
          <a:bodyPr>
            <a:normAutofit/>
          </a:bodyPr>
          <a:lstStyle/>
          <a:p>
            <a:r>
              <a:rPr lang="en-NZ" sz="2000" b="1" dirty="0"/>
              <a:t>Social</a:t>
            </a:r>
            <a:endParaRPr lang="en-NZ" sz="2000" dirty="0"/>
          </a:p>
          <a:p>
            <a:pPr lvl="1"/>
            <a:r>
              <a:rPr lang="en-NZ" sz="2000" dirty="0"/>
              <a:t>Animal welfare </a:t>
            </a:r>
          </a:p>
          <a:p>
            <a:pPr lvl="1"/>
            <a:r>
              <a:rPr lang="en-NZ" sz="2000" dirty="0"/>
              <a:t>Traceability </a:t>
            </a:r>
          </a:p>
          <a:p>
            <a:pPr lvl="1"/>
            <a:r>
              <a:rPr lang="en-NZ" sz="2000" dirty="0"/>
              <a:t>Negative publicity </a:t>
            </a:r>
          </a:p>
          <a:p>
            <a:r>
              <a:rPr lang="en-NZ" sz="2000" b="1" dirty="0"/>
              <a:t>Cultural</a:t>
            </a:r>
            <a:endParaRPr lang="en-NZ" sz="2000" dirty="0"/>
          </a:p>
          <a:p>
            <a:pPr lvl="1"/>
            <a:r>
              <a:rPr lang="en-NZ" sz="2000" dirty="0"/>
              <a:t>Food usage and </a:t>
            </a:r>
            <a:r>
              <a:rPr lang="en-NZ" sz="2000" dirty="0" smtClean="0"/>
              <a:t>preparation</a:t>
            </a:r>
          </a:p>
          <a:p>
            <a:r>
              <a:rPr lang="en-NZ" sz="2200" dirty="0" smtClean="0"/>
              <a:t>Legal</a:t>
            </a:r>
          </a:p>
          <a:p>
            <a:r>
              <a:rPr lang="en-NZ" sz="2200" dirty="0" smtClean="0"/>
              <a:t>Scientific</a:t>
            </a:r>
          </a:p>
          <a:p>
            <a:r>
              <a:rPr lang="en-NZ" sz="2200" dirty="0" smtClean="0"/>
              <a:t>Biological  </a:t>
            </a:r>
            <a:endParaRPr lang="en-NZ" sz="2200" dirty="0"/>
          </a:p>
          <a:p>
            <a:endParaRPr lang="en-NZ" sz="2000" dirty="0"/>
          </a:p>
        </p:txBody>
      </p:sp>
    </p:spTree>
    <p:extLst>
      <p:ext uri="{BB962C8B-B14F-4D97-AF65-F5344CB8AC3E}">
        <p14:creationId xmlns:p14="http://schemas.microsoft.com/office/powerpoint/2010/main" val="37962549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Influence </a:t>
            </a:r>
            <a:r>
              <a:rPr lang="en-NZ" dirty="0" smtClean="0"/>
              <a:t>Example Answers</a:t>
            </a:r>
            <a:r>
              <a:rPr lang="en-NZ" dirty="0"/>
              <a:t>.</a:t>
            </a:r>
          </a:p>
        </p:txBody>
      </p:sp>
      <p:sp>
        <p:nvSpPr>
          <p:cNvPr id="3" name="Content Placeholder 2"/>
          <p:cNvSpPr>
            <a:spLocks noGrp="1"/>
          </p:cNvSpPr>
          <p:nvPr>
            <p:ph idx="1"/>
          </p:nvPr>
        </p:nvSpPr>
        <p:spPr>
          <a:xfrm>
            <a:off x="677333" y="1442435"/>
            <a:ext cx="9342429" cy="4881092"/>
          </a:xfrm>
        </p:spPr>
        <p:txBody>
          <a:bodyPr>
            <a:normAutofit/>
          </a:bodyPr>
          <a:lstStyle/>
          <a:p>
            <a:pPr marL="0" indent="0">
              <a:buNone/>
            </a:pPr>
            <a:r>
              <a:rPr lang="en-NZ" dirty="0"/>
              <a:t>Give New Zealand real life examples for each of the these influences impacting on the viability of a business.</a:t>
            </a:r>
          </a:p>
          <a:p>
            <a:r>
              <a:rPr lang="en-NZ" b="1" dirty="0" smtClean="0"/>
              <a:t>Economic</a:t>
            </a:r>
            <a:endParaRPr lang="en-NZ" dirty="0"/>
          </a:p>
          <a:p>
            <a:pPr lvl="1"/>
            <a:r>
              <a:rPr lang="en-NZ" dirty="0">
                <a:solidFill>
                  <a:srgbClr val="FF0000"/>
                </a:solidFill>
              </a:rPr>
              <a:t>TPP, tariffs, dairy global auctions, stockpiling products</a:t>
            </a:r>
          </a:p>
          <a:p>
            <a:r>
              <a:rPr lang="en-NZ" dirty="0"/>
              <a:t> </a:t>
            </a:r>
            <a:r>
              <a:rPr lang="en-NZ" b="1" dirty="0"/>
              <a:t>Ethical</a:t>
            </a:r>
            <a:endParaRPr lang="en-NZ" dirty="0"/>
          </a:p>
          <a:p>
            <a:pPr lvl="1"/>
            <a:r>
              <a:rPr lang="en-NZ" dirty="0">
                <a:solidFill>
                  <a:srgbClr val="FF0000"/>
                </a:solidFill>
              </a:rPr>
              <a:t>Bioethics (horsemeat, genetically modified organisms or not)</a:t>
            </a:r>
          </a:p>
          <a:p>
            <a:r>
              <a:rPr lang="en-NZ" b="1" dirty="0"/>
              <a:t>Technological</a:t>
            </a:r>
            <a:endParaRPr lang="en-NZ" dirty="0"/>
          </a:p>
          <a:p>
            <a:pPr lvl="1"/>
            <a:r>
              <a:rPr lang="en-NZ" dirty="0">
                <a:solidFill>
                  <a:srgbClr val="FF0000"/>
                </a:solidFill>
              </a:rPr>
              <a:t>Drones for mapping and ground </a:t>
            </a:r>
            <a:r>
              <a:rPr lang="en-NZ" dirty="0" smtClean="0">
                <a:solidFill>
                  <a:srgbClr val="FF0000"/>
                </a:solidFill>
              </a:rPr>
              <a:t>analysis</a:t>
            </a:r>
          </a:p>
          <a:p>
            <a:r>
              <a:rPr lang="en-NZ" b="1" dirty="0"/>
              <a:t>Environmental</a:t>
            </a:r>
            <a:endParaRPr lang="en-NZ" dirty="0"/>
          </a:p>
          <a:p>
            <a:pPr lvl="1"/>
            <a:r>
              <a:rPr lang="en-NZ" dirty="0"/>
              <a:t>Biosecurity </a:t>
            </a:r>
            <a:r>
              <a:rPr lang="en-NZ" dirty="0">
                <a:solidFill>
                  <a:srgbClr val="FF0000"/>
                </a:solidFill>
              </a:rPr>
              <a:t>(painted apple moth) </a:t>
            </a:r>
          </a:p>
          <a:p>
            <a:pPr lvl="1"/>
            <a:r>
              <a:rPr lang="en-NZ" dirty="0"/>
              <a:t>Carbon footprints </a:t>
            </a:r>
            <a:r>
              <a:rPr lang="en-NZ" dirty="0">
                <a:solidFill>
                  <a:srgbClr val="FF0000"/>
                </a:solidFill>
              </a:rPr>
              <a:t>re transport exporting</a:t>
            </a:r>
          </a:p>
          <a:p>
            <a:pPr lvl="1"/>
            <a:r>
              <a:rPr lang="en-NZ" dirty="0"/>
              <a:t>Climate change  i.e. </a:t>
            </a:r>
            <a:r>
              <a:rPr lang="en-NZ" dirty="0">
                <a:solidFill>
                  <a:srgbClr val="FF0000"/>
                </a:solidFill>
              </a:rPr>
              <a:t>grapes growing in different regions than before</a:t>
            </a:r>
          </a:p>
          <a:p>
            <a:pPr lvl="1"/>
            <a:r>
              <a:rPr lang="en-NZ" dirty="0"/>
              <a:t>Pollution example i.e</a:t>
            </a:r>
            <a:r>
              <a:rPr lang="en-NZ" dirty="0">
                <a:solidFill>
                  <a:srgbClr val="FF0000"/>
                </a:solidFill>
              </a:rPr>
              <a:t>. nitrogen leaching into Lake </a:t>
            </a:r>
            <a:r>
              <a:rPr lang="en-NZ" dirty="0" err="1">
                <a:solidFill>
                  <a:srgbClr val="FF0000"/>
                </a:solidFill>
              </a:rPr>
              <a:t>Taupo</a:t>
            </a:r>
            <a:r>
              <a:rPr lang="en-NZ" dirty="0">
                <a:solidFill>
                  <a:srgbClr val="FF0000"/>
                </a:solidFill>
              </a:rPr>
              <a:t>.</a:t>
            </a:r>
          </a:p>
          <a:p>
            <a:pPr lvl="1"/>
            <a:endParaRPr lang="en-NZ" dirty="0"/>
          </a:p>
          <a:p>
            <a:endParaRPr lang="en-NZ" dirty="0"/>
          </a:p>
        </p:txBody>
      </p:sp>
    </p:spTree>
    <p:extLst>
      <p:ext uri="{BB962C8B-B14F-4D97-AF65-F5344CB8AC3E}">
        <p14:creationId xmlns:p14="http://schemas.microsoft.com/office/powerpoint/2010/main" val="9607576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1133341"/>
            <a:ext cx="9303793" cy="4908021"/>
          </a:xfrm>
        </p:spPr>
        <p:txBody>
          <a:bodyPr>
            <a:normAutofit/>
          </a:bodyPr>
          <a:lstStyle/>
          <a:p>
            <a:pPr marL="0" indent="0">
              <a:buNone/>
            </a:pPr>
            <a:r>
              <a:rPr lang="en-NZ" sz="3200" dirty="0" smtClean="0"/>
              <a:t>Discuss this statement by Charles Darwin and its relevance to future proofing businesses. </a:t>
            </a:r>
          </a:p>
          <a:p>
            <a:pPr marL="0" indent="0">
              <a:buNone/>
            </a:pPr>
            <a:endParaRPr lang="en-NZ" sz="3200" dirty="0"/>
          </a:p>
          <a:p>
            <a:pPr marL="0" indent="0">
              <a:buNone/>
            </a:pPr>
            <a:endParaRPr lang="en-NZ" sz="3200" dirty="0" smtClean="0"/>
          </a:p>
          <a:p>
            <a:pPr marL="0" indent="0">
              <a:buNone/>
            </a:pPr>
            <a:r>
              <a:rPr lang="en-NZ" sz="3200" dirty="0" smtClean="0"/>
              <a:t>“It is not the strongest that survive, nor the most intelligent, but the ones most responsive to change”.</a:t>
            </a:r>
            <a:endParaRPr lang="en-NZ" sz="3200" dirty="0"/>
          </a:p>
        </p:txBody>
      </p:sp>
    </p:spTree>
    <p:extLst>
      <p:ext uri="{BB962C8B-B14F-4D97-AF65-F5344CB8AC3E}">
        <p14:creationId xmlns:p14="http://schemas.microsoft.com/office/powerpoint/2010/main" val="382349758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695459"/>
            <a:ext cx="8596668" cy="5345903"/>
          </a:xfrm>
        </p:spPr>
        <p:txBody>
          <a:bodyPr vert="horz" lIns="91440" tIns="45720" rIns="91440" bIns="45720" rtlCol="0">
            <a:noAutofit/>
          </a:bodyPr>
          <a:lstStyle/>
          <a:p>
            <a:r>
              <a:rPr lang="en-NZ" b="1" dirty="0"/>
              <a:t>Social</a:t>
            </a:r>
          </a:p>
          <a:p>
            <a:pPr lvl="1"/>
            <a:r>
              <a:rPr lang="en-NZ" dirty="0"/>
              <a:t>Animal welfare </a:t>
            </a:r>
            <a:r>
              <a:rPr lang="en-NZ" dirty="0">
                <a:solidFill>
                  <a:srgbClr val="FF0000"/>
                </a:solidFill>
              </a:rPr>
              <a:t>(bobby calves)</a:t>
            </a:r>
          </a:p>
          <a:p>
            <a:pPr lvl="1"/>
            <a:r>
              <a:rPr lang="en-NZ" dirty="0"/>
              <a:t>Traceability </a:t>
            </a:r>
            <a:r>
              <a:rPr lang="en-NZ" dirty="0">
                <a:solidFill>
                  <a:srgbClr val="FF0000"/>
                </a:solidFill>
              </a:rPr>
              <a:t>(cattle drenching and tags)</a:t>
            </a:r>
          </a:p>
          <a:p>
            <a:pPr lvl="1"/>
            <a:r>
              <a:rPr lang="en-NZ" dirty="0"/>
              <a:t>Negative publicity (</a:t>
            </a:r>
            <a:r>
              <a:rPr lang="en-NZ" dirty="0">
                <a:solidFill>
                  <a:srgbClr val="FF0000"/>
                </a:solidFill>
              </a:rPr>
              <a:t>melanin in milk formula - China</a:t>
            </a:r>
            <a:r>
              <a:rPr lang="en-NZ" dirty="0"/>
              <a:t>)</a:t>
            </a:r>
          </a:p>
          <a:p>
            <a:r>
              <a:rPr lang="en-NZ" b="1" dirty="0"/>
              <a:t>Cultural</a:t>
            </a:r>
          </a:p>
          <a:p>
            <a:pPr lvl="1"/>
            <a:r>
              <a:rPr lang="en-NZ" dirty="0"/>
              <a:t>Food usage and preparation (</a:t>
            </a:r>
            <a:r>
              <a:rPr lang="en-NZ" dirty="0">
                <a:solidFill>
                  <a:srgbClr val="FF0000"/>
                </a:solidFill>
              </a:rPr>
              <a:t>fruit in Japan, Halal meat, roasts in China)</a:t>
            </a:r>
          </a:p>
          <a:p>
            <a:r>
              <a:rPr lang="en-NZ" b="1" dirty="0" smtClean="0"/>
              <a:t>Legal</a:t>
            </a:r>
          </a:p>
          <a:p>
            <a:pPr lvl="1"/>
            <a:r>
              <a:rPr lang="en-NZ" dirty="0">
                <a:solidFill>
                  <a:srgbClr val="FF0000"/>
                </a:solidFill>
              </a:rPr>
              <a:t>Health and safety </a:t>
            </a:r>
            <a:r>
              <a:rPr lang="en-NZ" dirty="0" smtClean="0">
                <a:solidFill>
                  <a:srgbClr val="FF0000"/>
                </a:solidFill>
              </a:rPr>
              <a:t>regulations e.g. hairnets. </a:t>
            </a:r>
          </a:p>
          <a:p>
            <a:r>
              <a:rPr lang="en-NZ" b="1" dirty="0" smtClean="0"/>
              <a:t>Scientific</a:t>
            </a:r>
          </a:p>
          <a:p>
            <a:pPr lvl="1"/>
            <a:r>
              <a:rPr lang="en-NZ" dirty="0" smtClean="0">
                <a:solidFill>
                  <a:srgbClr val="FF0000"/>
                </a:solidFill>
              </a:rPr>
              <a:t>Biocontrol e.g. </a:t>
            </a:r>
            <a:r>
              <a:rPr lang="en-NZ" dirty="0">
                <a:solidFill>
                  <a:srgbClr val="FF0000"/>
                </a:solidFill>
              </a:rPr>
              <a:t>rabbit haemorrhagic disease</a:t>
            </a:r>
            <a:r>
              <a:rPr lang="en-NZ" dirty="0" smtClean="0">
                <a:solidFill>
                  <a:srgbClr val="FF0000"/>
                </a:solidFill>
              </a:rPr>
              <a:t>. </a:t>
            </a:r>
            <a:endParaRPr lang="en-NZ" dirty="0">
              <a:solidFill>
                <a:srgbClr val="FF0000"/>
              </a:solidFill>
            </a:endParaRPr>
          </a:p>
          <a:p>
            <a:r>
              <a:rPr lang="en-NZ" b="1" dirty="0"/>
              <a:t>Biological  </a:t>
            </a:r>
          </a:p>
          <a:p>
            <a:pPr lvl="1"/>
            <a:r>
              <a:rPr lang="en-NZ" dirty="0">
                <a:solidFill>
                  <a:srgbClr val="FF0000"/>
                </a:solidFill>
              </a:rPr>
              <a:t>Genetically modified organisms / food. </a:t>
            </a:r>
          </a:p>
          <a:p>
            <a:pPr lvl="1"/>
            <a:r>
              <a:rPr lang="en-NZ" dirty="0">
                <a:solidFill>
                  <a:srgbClr val="FF0000"/>
                </a:solidFill>
              </a:rPr>
              <a:t>New species. </a:t>
            </a:r>
            <a:endParaRPr lang="en-NZ" dirty="0" smtClean="0">
              <a:solidFill>
                <a:srgbClr val="FF0000"/>
              </a:solidFill>
            </a:endParaRPr>
          </a:p>
          <a:p>
            <a:pPr lvl="1"/>
            <a:r>
              <a:rPr lang="en-NZ" dirty="0" smtClean="0">
                <a:solidFill>
                  <a:srgbClr val="FF0000"/>
                </a:solidFill>
              </a:rPr>
              <a:t>Modification </a:t>
            </a:r>
            <a:r>
              <a:rPr lang="en-NZ" dirty="0">
                <a:solidFill>
                  <a:srgbClr val="FF0000"/>
                </a:solidFill>
              </a:rPr>
              <a:t>of </a:t>
            </a:r>
            <a:r>
              <a:rPr lang="en-AU" dirty="0">
                <a:solidFill>
                  <a:srgbClr val="FF0000"/>
                </a:solidFill>
              </a:rPr>
              <a:t>Methanogens</a:t>
            </a:r>
            <a:endParaRPr lang="en-NZ" dirty="0">
              <a:solidFill>
                <a:srgbClr val="FF0000"/>
              </a:solidFill>
            </a:endParaRPr>
          </a:p>
          <a:p>
            <a:pPr lvl="1"/>
            <a:endParaRPr lang="en-NZ" dirty="0"/>
          </a:p>
        </p:txBody>
      </p:sp>
    </p:spTree>
    <p:extLst>
      <p:ext uri="{BB962C8B-B14F-4D97-AF65-F5344CB8AC3E}">
        <p14:creationId xmlns:p14="http://schemas.microsoft.com/office/powerpoint/2010/main" val="41623661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NZ" b="1" dirty="0"/>
              <a:t>Predicting impacts &amp; the consequences of those impacts. </a:t>
            </a:r>
            <a:r>
              <a:rPr lang="en-NZ" dirty="0"/>
              <a:t/>
            </a:r>
            <a:br>
              <a:rPr lang="en-NZ" dirty="0"/>
            </a:br>
            <a:endParaRPr lang="en-NZ" dirty="0"/>
          </a:p>
        </p:txBody>
      </p:sp>
      <p:sp>
        <p:nvSpPr>
          <p:cNvPr id="3" name="Content Placeholder 2"/>
          <p:cNvSpPr>
            <a:spLocks noGrp="1"/>
          </p:cNvSpPr>
          <p:nvPr>
            <p:ph idx="1"/>
          </p:nvPr>
        </p:nvSpPr>
        <p:spPr/>
        <p:txBody>
          <a:bodyPr>
            <a:normAutofit/>
          </a:bodyPr>
          <a:lstStyle/>
          <a:p>
            <a:pPr lvl="0"/>
            <a:r>
              <a:rPr lang="en-NZ" sz="2000" dirty="0"/>
              <a:t>Define short &amp; long term impacts. </a:t>
            </a:r>
          </a:p>
          <a:p>
            <a:r>
              <a:rPr lang="en-NZ" sz="2000" dirty="0"/>
              <a:t>Impacts can be positive or negative; i.e. benefit  or harm the business.</a:t>
            </a:r>
          </a:p>
        </p:txBody>
      </p:sp>
    </p:spTree>
    <p:extLst>
      <p:ext uri="{BB962C8B-B14F-4D97-AF65-F5344CB8AC3E}">
        <p14:creationId xmlns:p14="http://schemas.microsoft.com/office/powerpoint/2010/main" val="41859059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32834"/>
          </a:xfrm>
        </p:spPr>
        <p:txBody>
          <a:bodyPr>
            <a:normAutofit fontScale="90000"/>
          </a:bodyPr>
          <a:lstStyle/>
          <a:p>
            <a:r>
              <a:rPr lang="en-NZ" b="1" dirty="0"/>
              <a:t>Researching an Agribusiness</a:t>
            </a:r>
            <a:r>
              <a:rPr lang="en-NZ" dirty="0"/>
              <a:t/>
            </a:r>
            <a:br>
              <a:rPr lang="en-NZ" dirty="0"/>
            </a:br>
            <a:endParaRPr lang="en-NZ" dirty="0"/>
          </a:p>
        </p:txBody>
      </p:sp>
      <p:sp>
        <p:nvSpPr>
          <p:cNvPr id="3" name="Content Placeholder 2"/>
          <p:cNvSpPr>
            <a:spLocks noGrp="1"/>
          </p:cNvSpPr>
          <p:nvPr>
            <p:ph idx="1"/>
          </p:nvPr>
        </p:nvSpPr>
        <p:spPr>
          <a:xfrm>
            <a:off x="677334" y="1674255"/>
            <a:ext cx="8596668" cy="4367108"/>
          </a:xfrm>
        </p:spPr>
        <p:txBody>
          <a:bodyPr>
            <a:normAutofit/>
          </a:bodyPr>
          <a:lstStyle/>
          <a:p>
            <a:r>
              <a:rPr lang="en-NZ" b="1" dirty="0" smtClean="0"/>
              <a:t>Choose an Agribusiness.</a:t>
            </a:r>
          </a:p>
          <a:p>
            <a:pPr lvl="1"/>
            <a:r>
              <a:rPr lang="en-NZ" dirty="0" smtClean="0"/>
              <a:t>Must </a:t>
            </a:r>
            <a:r>
              <a:rPr lang="en-NZ" dirty="0"/>
              <a:t>be a New Zealand owned agribusiness</a:t>
            </a:r>
          </a:p>
          <a:p>
            <a:pPr lvl="1"/>
            <a:r>
              <a:rPr lang="en-NZ" dirty="0"/>
              <a:t>Not a primary producer (not farm, orchard, forest etc.)</a:t>
            </a:r>
          </a:p>
          <a:p>
            <a:pPr lvl="1"/>
            <a:r>
              <a:rPr lang="en-NZ" dirty="0"/>
              <a:t>Not a single person agribusiness</a:t>
            </a:r>
          </a:p>
          <a:p>
            <a:r>
              <a:rPr lang="en-NZ" b="1" dirty="0"/>
              <a:t>Examples:</a:t>
            </a:r>
            <a:endParaRPr lang="en-NZ" dirty="0"/>
          </a:p>
          <a:p>
            <a:pPr lvl="1"/>
            <a:r>
              <a:rPr lang="en-NZ" dirty="0"/>
              <a:t>Food manufacturing / processing agribusiness (dairy factory, paper mill, meat works, fruit cooperative, vineyard etc.)</a:t>
            </a:r>
          </a:p>
          <a:p>
            <a:pPr lvl="1"/>
            <a:r>
              <a:rPr lang="en-NZ" dirty="0"/>
              <a:t>Support industry (farm equipment, vet club, robotics, farm consultancy, transport firm, packaging company, </a:t>
            </a:r>
            <a:r>
              <a:rPr lang="en-NZ" dirty="0" err="1" smtClean="0"/>
              <a:t>PPGWrightson’s</a:t>
            </a:r>
            <a:r>
              <a:rPr lang="en-NZ" dirty="0" smtClean="0"/>
              <a:t> </a:t>
            </a:r>
            <a:r>
              <a:rPr lang="en-NZ" dirty="0"/>
              <a:t>etc.)</a:t>
            </a:r>
          </a:p>
          <a:p>
            <a:pPr lvl="1"/>
            <a:r>
              <a:rPr lang="en-NZ" dirty="0"/>
              <a:t>Research based (DairyNZ, Hill laboratories etc.)</a:t>
            </a:r>
          </a:p>
          <a:p>
            <a:pPr lvl="1"/>
            <a:r>
              <a:rPr lang="en-NZ" dirty="0"/>
              <a:t>Selling food (supermarket chain, food shops etc.) </a:t>
            </a:r>
          </a:p>
          <a:p>
            <a:endParaRPr lang="en-NZ" dirty="0"/>
          </a:p>
        </p:txBody>
      </p:sp>
    </p:spTree>
    <p:extLst>
      <p:ext uri="{BB962C8B-B14F-4D97-AF65-F5344CB8AC3E}">
        <p14:creationId xmlns:p14="http://schemas.microsoft.com/office/powerpoint/2010/main" val="99128780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b="1" dirty="0"/>
              <a:t>Task </a:t>
            </a:r>
            <a:r>
              <a:rPr lang="en-NZ" b="1" dirty="0" smtClean="0"/>
              <a:t>1: Research </a:t>
            </a:r>
            <a:r>
              <a:rPr lang="en-NZ" b="1" dirty="0"/>
              <a:t>the following about your selected agribusiness</a:t>
            </a:r>
            <a:endParaRPr lang="en-NZ" dirty="0"/>
          </a:p>
        </p:txBody>
      </p:sp>
      <p:sp>
        <p:nvSpPr>
          <p:cNvPr id="3" name="Content Placeholder 2"/>
          <p:cNvSpPr>
            <a:spLocks noGrp="1"/>
          </p:cNvSpPr>
          <p:nvPr>
            <p:ph idx="1"/>
          </p:nvPr>
        </p:nvSpPr>
        <p:spPr/>
        <p:txBody>
          <a:bodyPr>
            <a:normAutofit fontScale="92500" lnSpcReduction="10000"/>
          </a:bodyPr>
          <a:lstStyle/>
          <a:p>
            <a:pPr lvl="0"/>
            <a:r>
              <a:rPr lang="en-NZ" dirty="0" smtClean="0"/>
              <a:t>How </a:t>
            </a:r>
            <a:r>
              <a:rPr lang="en-NZ" dirty="0"/>
              <a:t>many people work in the agribusiness?</a:t>
            </a:r>
          </a:p>
          <a:p>
            <a:pPr lvl="0"/>
            <a:r>
              <a:rPr lang="en-NZ" dirty="0"/>
              <a:t>Are they an export business?</a:t>
            </a:r>
          </a:p>
          <a:p>
            <a:pPr lvl="0"/>
            <a:r>
              <a:rPr lang="en-NZ" dirty="0"/>
              <a:t>What resources/ materials do they need to import to keep their business going?</a:t>
            </a:r>
          </a:p>
          <a:p>
            <a:pPr lvl="0"/>
            <a:r>
              <a:rPr lang="en-NZ" dirty="0"/>
              <a:t>What kinds of jobs are in the business (list them)?</a:t>
            </a:r>
          </a:p>
          <a:p>
            <a:pPr lvl="0"/>
            <a:r>
              <a:rPr lang="en-NZ" dirty="0"/>
              <a:t>What other agribusinesses do they rely on? (both up and down the value chain)</a:t>
            </a:r>
          </a:p>
          <a:p>
            <a:pPr lvl="0"/>
            <a:r>
              <a:rPr lang="en-NZ" dirty="0"/>
              <a:t>Who do they sell to?</a:t>
            </a:r>
          </a:p>
          <a:p>
            <a:pPr lvl="0"/>
            <a:r>
              <a:rPr lang="en-NZ" dirty="0"/>
              <a:t>What do they sell?</a:t>
            </a:r>
          </a:p>
          <a:p>
            <a:pPr lvl="0"/>
            <a:r>
              <a:rPr lang="en-NZ" dirty="0"/>
              <a:t>How is the business run from a governance / management point of view? (Directors, Shareholders)</a:t>
            </a:r>
          </a:p>
          <a:p>
            <a:pPr lvl="0"/>
            <a:r>
              <a:rPr lang="en-NZ" dirty="0"/>
              <a:t>What is their annual turnover</a:t>
            </a:r>
            <a:r>
              <a:rPr lang="en-NZ" dirty="0" smtClean="0"/>
              <a:t>?</a:t>
            </a:r>
          </a:p>
          <a:p>
            <a:pPr lvl="0"/>
            <a:r>
              <a:rPr lang="en-NZ" dirty="0" smtClean="0"/>
              <a:t>What influences affect the business? </a:t>
            </a:r>
            <a:endParaRPr lang="en-NZ" dirty="0"/>
          </a:p>
          <a:p>
            <a:endParaRPr lang="en-NZ" dirty="0"/>
          </a:p>
        </p:txBody>
      </p:sp>
    </p:spTree>
    <p:extLst>
      <p:ext uri="{BB962C8B-B14F-4D97-AF65-F5344CB8AC3E}">
        <p14:creationId xmlns:p14="http://schemas.microsoft.com/office/powerpoint/2010/main" val="23080278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b="1" dirty="0"/>
              <a:t>Task </a:t>
            </a:r>
            <a:r>
              <a:rPr lang="en-NZ" b="1" dirty="0" smtClean="0"/>
              <a:t>2:</a:t>
            </a:r>
            <a:r>
              <a:rPr lang="en-NZ" dirty="0"/>
              <a:t/>
            </a:r>
            <a:br>
              <a:rPr lang="en-NZ" dirty="0"/>
            </a:br>
            <a:endParaRPr lang="en-NZ" dirty="0"/>
          </a:p>
        </p:txBody>
      </p:sp>
      <p:sp>
        <p:nvSpPr>
          <p:cNvPr id="3" name="Content Placeholder 2"/>
          <p:cNvSpPr>
            <a:spLocks noGrp="1"/>
          </p:cNvSpPr>
          <p:nvPr>
            <p:ph idx="1"/>
          </p:nvPr>
        </p:nvSpPr>
        <p:spPr>
          <a:xfrm>
            <a:off x="677334" y="1468193"/>
            <a:ext cx="8596668" cy="4803818"/>
          </a:xfrm>
        </p:spPr>
        <p:txBody>
          <a:bodyPr>
            <a:normAutofit/>
          </a:bodyPr>
          <a:lstStyle/>
          <a:p>
            <a:pPr marL="0" indent="0">
              <a:buNone/>
            </a:pPr>
            <a:r>
              <a:rPr lang="en-NZ" sz="1900" dirty="0" smtClean="0"/>
              <a:t>Choose </a:t>
            </a:r>
            <a:r>
              <a:rPr lang="en-NZ" sz="1900" dirty="0"/>
              <a:t>one of the scenarios below and answer the questions with respect to your chosen agribusiness.</a:t>
            </a:r>
          </a:p>
          <a:p>
            <a:pPr marL="0" indent="0">
              <a:buNone/>
            </a:pPr>
            <a:r>
              <a:rPr lang="en-NZ" sz="1900" b="1" i="1" dirty="0" smtClean="0"/>
              <a:t>Scenario </a:t>
            </a:r>
            <a:r>
              <a:rPr lang="en-NZ" sz="1900" b="1" i="1" dirty="0"/>
              <a:t>1:</a:t>
            </a:r>
            <a:endParaRPr lang="en-NZ" sz="1900" dirty="0"/>
          </a:p>
          <a:p>
            <a:r>
              <a:rPr lang="en-NZ" sz="1900" dirty="0"/>
              <a:t>Around the world non-renewable energies are in short supply and the cost of importing fuels continues to increase. What are the potential impacts on your chosen agribusiness of increased fuel costs and what could the company do to work towards future proofing itself in this regard.</a:t>
            </a:r>
          </a:p>
          <a:p>
            <a:pPr marL="0" indent="0">
              <a:buNone/>
            </a:pPr>
            <a:r>
              <a:rPr lang="en-NZ" sz="1900" b="1" i="1" dirty="0"/>
              <a:t>Scenario 2:</a:t>
            </a:r>
            <a:endParaRPr lang="en-NZ" sz="1900" dirty="0"/>
          </a:p>
          <a:p>
            <a:r>
              <a:rPr lang="en-NZ" sz="1900" dirty="0"/>
              <a:t>Over the next few months economists are predicting that the NZ dollar will continue to fall in value with respect to the American dollar and other trading currencies. How will this affect your chosen agribusiness in terms of the cost of importing materials/resources and export revenues. How could the company look to future proof with respect to this economic influence</a:t>
            </a:r>
            <a:r>
              <a:rPr lang="en-NZ" sz="1900" dirty="0" smtClean="0"/>
              <a:t>?</a:t>
            </a:r>
            <a:endParaRPr lang="en-NZ" sz="1900" dirty="0"/>
          </a:p>
        </p:txBody>
      </p:sp>
    </p:spTree>
    <p:extLst>
      <p:ext uri="{BB962C8B-B14F-4D97-AF65-F5344CB8AC3E}">
        <p14:creationId xmlns:p14="http://schemas.microsoft.com/office/powerpoint/2010/main" val="29939428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So what is future proofing?		</a:t>
            </a:r>
            <a:endParaRPr lang="en-NZ" dirty="0"/>
          </a:p>
        </p:txBody>
      </p:sp>
      <p:sp>
        <p:nvSpPr>
          <p:cNvPr id="3" name="Content Placeholder 2"/>
          <p:cNvSpPr>
            <a:spLocks noGrp="1"/>
          </p:cNvSpPr>
          <p:nvPr>
            <p:ph idx="1"/>
          </p:nvPr>
        </p:nvSpPr>
        <p:spPr/>
        <p:txBody>
          <a:bodyPr/>
          <a:lstStyle/>
          <a:p>
            <a:pPr lvl="0"/>
            <a:r>
              <a:rPr lang="en-NZ" sz="3200" dirty="0" smtClean="0"/>
              <a:t>Future </a:t>
            </a:r>
            <a:r>
              <a:rPr lang="en-NZ" sz="3200" dirty="0"/>
              <a:t>proofing is the understanding of the impacts of outside influences on businesses &amp; their ability to meet present &amp; future needs to ensure business viability for future generations.  </a:t>
            </a:r>
          </a:p>
          <a:p>
            <a:endParaRPr lang="en-NZ" dirty="0"/>
          </a:p>
        </p:txBody>
      </p:sp>
    </p:spTree>
    <p:extLst>
      <p:ext uri="{BB962C8B-B14F-4D97-AF65-F5344CB8AC3E}">
        <p14:creationId xmlns:p14="http://schemas.microsoft.com/office/powerpoint/2010/main" val="10657752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09935" y="656416"/>
            <a:ext cx="6755642" cy="1540874"/>
          </a:xfrm>
        </p:spPr>
        <p:txBody>
          <a:bodyPr/>
          <a:lstStyle/>
          <a:p>
            <a:pPr algn="l"/>
            <a:r>
              <a:rPr lang="en-NZ" dirty="0" smtClean="0"/>
              <a:t>The importance of future proofing.</a:t>
            </a:r>
            <a:endParaRPr lang="en-NZ" dirty="0"/>
          </a:p>
        </p:txBody>
      </p:sp>
      <p:sp>
        <p:nvSpPr>
          <p:cNvPr id="3" name="Subtitle 2"/>
          <p:cNvSpPr>
            <a:spLocks noGrp="1"/>
          </p:cNvSpPr>
          <p:nvPr>
            <p:ph type="subTitle" idx="1"/>
          </p:nvPr>
        </p:nvSpPr>
        <p:spPr>
          <a:xfrm>
            <a:off x="832513" y="2743200"/>
            <a:ext cx="9048466" cy="3575713"/>
          </a:xfrm>
        </p:spPr>
        <p:txBody>
          <a:bodyPr>
            <a:noAutofit/>
          </a:bodyPr>
          <a:lstStyle/>
          <a:p>
            <a:pPr algn="l"/>
            <a:r>
              <a:rPr lang="en-NZ" sz="2000" dirty="0" smtClean="0"/>
              <a:t>In groups of 4, you are to select and read one of the articles listed below.  They are found on our Google Classroom.  </a:t>
            </a:r>
          </a:p>
          <a:p>
            <a:pPr marL="285750" indent="-285750" algn="l">
              <a:buFont typeface="Arial" panose="020B0604020202020204" pitchFamily="34" charset="0"/>
              <a:buChar char="•"/>
            </a:pPr>
            <a:r>
              <a:rPr lang="en-NZ" sz="2000" dirty="0" smtClean="0">
                <a:solidFill>
                  <a:schemeClr val="tx1">
                    <a:lumMod val="50000"/>
                    <a:lumOff val="50000"/>
                  </a:schemeClr>
                </a:solidFill>
              </a:rPr>
              <a:t>Are </a:t>
            </a:r>
            <a:r>
              <a:rPr lang="en-NZ" sz="2000" dirty="0">
                <a:solidFill>
                  <a:schemeClr val="tx1">
                    <a:lumMod val="50000"/>
                    <a:lumOff val="50000"/>
                  </a:schemeClr>
                </a:solidFill>
              </a:rPr>
              <a:t>we attuned to the speed of change</a:t>
            </a:r>
            <a:r>
              <a:rPr lang="en-NZ" sz="2000" dirty="0" smtClean="0">
                <a:solidFill>
                  <a:schemeClr val="tx1">
                    <a:lumMod val="50000"/>
                    <a:lumOff val="50000"/>
                  </a:schemeClr>
                </a:solidFill>
              </a:rPr>
              <a:t>?</a:t>
            </a:r>
            <a:endParaRPr lang="en-NZ" sz="2000" dirty="0">
              <a:solidFill>
                <a:schemeClr val="tx1">
                  <a:lumMod val="50000"/>
                  <a:lumOff val="50000"/>
                </a:schemeClr>
              </a:solidFill>
            </a:endParaRPr>
          </a:p>
          <a:p>
            <a:pPr marL="285750" indent="-285750" algn="l">
              <a:buFont typeface="Arial" panose="020B0604020202020204" pitchFamily="34" charset="0"/>
              <a:buChar char="•"/>
            </a:pPr>
            <a:r>
              <a:rPr lang="en-NZ" sz="2000" dirty="0" smtClean="0">
                <a:solidFill>
                  <a:schemeClr val="tx1">
                    <a:lumMod val="50000"/>
                    <a:lumOff val="50000"/>
                  </a:schemeClr>
                </a:solidFill>
              </a:rPr>
              <a:t>A </a:t>
            </a:r>
            <a:r>
              <a:rPr lang="en-NZ" sz="2000" dirty="0">
                <a:solidFill>
                  <a:schemeClr val="tx1">
                    <a:lumMod val="50000"/>
                    <a:lumOff val="50000"/>
                  </a:schemeClr>
                </a:solidFill>
              </a:rPr>
              <a:t>revolution is </a:t>
            </a:r>
            <a:r>
              <a:rPr lang="en-NZ" sz="2000" dirty="0" smtClean="0">
                <a:solidFill>
                  <a:schemeClr val="tx1">
                    <a:lumMod val="50000"/>
                    <a:lumOff val="50000"/>
                  </a:schemeClr>
                </a:solidFill>
              </a:rPr>
              <a:t>coming. </a:t>
            </a:r>
            <a:endParaRPr lang="en-NZ" sz="2000" dirty="0">
              <a:solidFill>
                <a:schemeClr val="tx1">
                  <a:lumMod val="50000"/>
                  <a:lumOff val="50000"/>
                </a:schemeClr>
              </a:solidFill>
            </a:endParaRPr>
          </a:p>
          <a:p>
            <a:pPr marL="285750" indent="-285750" algn="l">
              <a:buFont typeface="Arial" panose="020B0604020202020204" pitchFamily="34" charset="0"/>
              <a:buChar char="•"/>
            </a:pPr>
            <a:r>
              <a:rPr lang="en-NZ" sz="2000" dirty="0" smtClean="0"/>
              <a:t>Agrarian </a:t>
            </a:r>
            <a:r>
              <a:rPr lang="en-NZ" sz="2000" dirty="0"/>
              <a:t>revolution is on way to </a:t>
            </a:r>
            <a:r>
              <a:rPr lang="en-NZ" sz="2000" dirty="0" smtClean="0"/>
              <a:t>farms.</a:t>
            </a:r>
            <a:endParaRPr lang="en-NZ" sz="2000" dirty="0"/>
          </a:p>
          <a:p>
            <a:pPr algn="l"/>
            <a:r>
              <a:rPr lang="en-NZ" sz="2000" dirty="0" smtClean="0"/>
              <a:t>Using the programme </a:t>
            </a:r>
            <a:r>
              <a:rPr lang="en-NZ" sz="2000" dirty="0" err="1" smtClean="0"/>
              <a:t>Coggle</a:t>
            </a:r>
            <a:r>
              <a:rPr lang="en-NZ" sz="2000" dirty="0" smtClean="0"/>
              <a:t>, your group needs to produce a </a:t>
            </a:r>
            <a:r>
              <a:rPr lang="en-NZ" sz="2000" dirty="0" err="1" smtClean="0"/>
              <a:t>mindmap</a:t>
            </a:r>
            <a:r>
              <a:rPr lang="en-NZ" sz="2000" dirty="0" smtClean="0"/>
              <a:t> stating the importance of future proofing.</a:t>
            </a:r>
          </a:p>
          <a:p>
            <a:pPr algn="l"/>
            <a:r>
              <a:rPr lang="en-NZ" sz="2000" dirty="0" smtClean="0"/>
              <a:t>You have 30 minutes in which to complete the task.  The </a:t>
            </a:r>
            <a:r>
              <a:rPr lang="en-NZ" sz="2000" dirty="0" err="1" smtClean="0"/>
              <a:t>mindmaps</a:t>
            </a:r>
            <a:r>
              <a:rPr lang="en-NZ" sz="2000" dirty="0" smtClean="0"/>
              <a:t> are going to be shared on our Google classroom.</a:t>
            </a:r>
            <a:endParaRPr lang="en-NZ" sz="2000" dirty="0"/>
          </a:p>
        </p:txBody>
      </p:sp>
      <p:pic>
        <p:nvPicPr>
          <p:cNvPr id="4" name="PGjsM-PIfl4"/>
          <p:cNvPicPr>
            <a:picLocks noRot="1" noChangeAspect="1"/>
          </p:cNvPicPr>
          <p:nvPr>
            <a:videoFile r:link="rId1"/>
          </p:nvPr>
        </p:nvPicPr>
        <p:blipFill>
          <a:blip r:embed="rId3"/>
          <a:stretch>
            <a:fillRect/>
          </a:stretch>
        </p:blipFill>
        <p:spPr>
          <a:xfrm>
            <a:off x="8229600" y="210145"/>
            <a:ext cx="3848115" cy="2164565"/>
          </a:xfrm>
          <a:prstGeom prst="rect">
            <a:avLst/>
          </a:prstGeom>
        </p:spPr>
      </p:pic>
    </p:spTree>
    <p:extLst>
      <p:ext uri="{BB962C8B-B14F-4D97-AF65-F5344CB8AC3E}">
        <p14:creationId xmlns:p14="http://schemas.microsoft.com/office/powerpoint/2010/main" val="18852660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So why is it important?</a:t>
            </a:r>
            <a:endParaRPr lang="en-NZ" dirty="0"/>
          </a:p>
        </p:txBody>
      </p:sp>
      <p:sp>
        <p:nvSpPr>
          <p:cNvPr id="3" name="Content Placeholder 2"/>
          <p:cNvSpPr>
            <a:spLocks noGrp="1"/>
          </p:cNvSpPr>
          <p:nvPr>
            <p:ph idx="1"/>
          </p:nvPr>
        </p:nvSpPr>
        <p:spPr>
          <a:xfrm>
            <a:off x="677334" y="1712891"/>
            <a:ext cx="8596668" cy="4328472"/>
          </a:xfrm>
        </p:spPr>
        <p:txBody>
          <a:bodyPr>
            <a:normAutofit/>
          </a:bodyPr>
          <a:lstStyle/>
          <a:p>
            <a:pPr lvl="0"/>
            <a:r>
              <a:rPr lang="en-NZ" sz="2000" dirty="0"/>
              <a:t>The business will be progressively impacted by resource scarcity, climate change, supply chain insecurity, stakeholder demands, increased regulations &amp; rising costs for resources, insurance &amp; finance &amp; sustaining by itself is not enough. The business wants to thrive. This drives change.</a:t>
            </a:r>
          </a:p>
          <a:p>
            <a:r>
              <a:rPr lang="en-NZ" sz="2000" dirty="0"/>
              <a:t>What are the consequences if we don’t future proof? </a:t>
            </a:r>
            <a:endParaRPr lang="en-NZ" sz="2000" dirty="0" smtClean="0"/>
          </a:p>
          <a:p>
            <a:pPr lvl="1"/>
            <a:r>
              <a:rPr lang="en-NZ" sz="2000" dirty="0" smtClean="0"/>
              <a:t>Reputation</a:t>
            </a:r>
            <a:r>
              <a:rPr lang="en-NZ" sz="2000" dirty="0"/>
              <a:t>, </a:t>
            </a:r>
            <a:endParaRPr lang="en-NZ" sz="2000" dirty="0" smtClean="0"/>
          </a:p>
          <a:p>
            <a:pPr lvl="1"/>
            <a:r>
              <a:rPr lang="en-NZ" sz="2000" dirty="0" smtClean="0"/>
              <a:t>Profitability</a:t>
            </a:r>
            <a:r>
              <a:rPr lang="en-NZ" sz="2000" dirty="0"/>
              <a:t>, </a:t>
            </a:r>
            <a:endParaRPr lang="en-NZ" sz="2000" dirty="0" smtClean="0"/>
          </a:p>
          <a:p>
            <a:pPr lvl="1"/>
            <a:r>
              <a:rPr lang="en-NZ" sz="2000" dirty="0" smtClean="0"/>
              <a:t>Innovation </a:t>
            </a:r>
            <a:r>
              <a:rPr lang="en-NZ" sz="2000" dirty="0"/>
              <a:t>&amp; </a:t>
            </a:r>
            <a:endParaRPr lang="en-NZ" sz="2000" dirty="0" smtClean="0"/>
          </a:p>
          <a:p>
            <a:pPr lvl="1"/>
            <a:r>
              <a:rPr lang="en-NZ" sz="2000" dirty="0" smtClean="0"/>
              <a:t>Unviability</a:t>
            </a:r>
            <a:r>
              <a:rPr lang="en-NZ" sz="2000" dirty="0"/>
              <a:t>. </a:t>
            </a:r>
          </a:p>
        </p:txBody>
      </p:sp>
    </p:spTree>
    <p:extLst>
      <p:ext uri="{BB962C8B-B14F-4D97-AF65-F5344CB8AC3E}">
        <p14:creationId xmlns:p14="http://schemas.microsoft.com/office/powerpoint/2010/main" val="1928562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NZ" dirty="0" smtClean="0"/>
              <a:t>Funnel effect.</a:t>
            </a:r>
            <a:br>
              <a:rPr lang="en-NZ" dirty="0" smtClean="0"/>
            </a:br>
            <a:r>
              <a:rPr lang="en-NZ" dirty="0"/>
              <a:t/>
            </a:r>
            <a:br>
              <a:rPr lang="en-NZ" dirty="0"/>
            </a:br>
            <a:r>
              <a:rPr lang="en-NZ" sz="2200" dirty="0">
                <a:solidFill>
                  <a:schemeClr val="tx1"/>
                </a:solidFill>
              </a:rPr>
              <a:t>Discuss </a:t>
            </a:r>
            <a:r>
              <a:rPr lang="en-NZ" sz="2200" dirty="0" smtClean="0">
                <a:solidFill>
                  <a:schemeClr val="tx1"/>
                </a:solidFill>
              </a:rPr>
              <a:t>how this Funnel Effect image is relevant </a:t>
            </a:r>
            <a:r>
              <a:rPr lang="en-NZ" sz="2200" dirty="0">
                <a:solidFill>
                  <a:schemeClr val="tx1"/>
                </a:solidFill>
              </a:rPr>
              <a:t>to future proofing a business</a:t>
            </a:r>
            <a:r>
              <a:rPr lang="en-NZ" dirty="0">
                <a:solidFill>
                  <a:schemeClr val="tx1"/>
                </a:solidFill>
              </a:rPr>
              <a:t>.  </a:t>
            </a:r>
            <a:br>
              <a:rPr lang="en-NZ" dirty="0">
                <a:solidFill>
                  <a:schemeClr val="tx1"/>
                </a:solidFill>
              </a:rPr>
            </a:br>
            <a:endParaRPr lang="en-NZ" dirty="0">
              <a:solidFill>
                <a:schemeClr val="tx1"/>
              </a:solidFill>
            </a:endParaRPr>
          </a:p>
        </p:txBody>
      </p:sp>
      <p:pic>
        <p:nvPicPr>
          <p:cNvPr id="4" name="Content Placeholder 3" descr="Image result for TNS funnel the sustainability challenge"/>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46218" y="2588654"/>
            <a:ext cx="7727325" cy="4172754"/>
          </a:xfrm>
          <a:prstGeom prst="rect">
            <a:avLst/>
          </a:prstGeom>
          <a:noFill/>
          <a:ln>
            <a:noFill/>
          </a:ln>
        </p:spPr>
      </p:pic>
    </p:spTree>
    <p:extLst>
      <p:ext uri="{BB962C8B-B14F-4D97-AF65-F5344CB8AC3E}">
        <p14:creationId xmlns:p14="http://schemas.microsoft.com/office/powerpoint/2010/main" val="32037445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Image result for TNS funnel the sustainability challenge"/>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78794" y="824248"/>
            <a:ext cx="7576523" cy="5694296"/>
          </a:xfrm>
          <a:prstGeom prst="rect">
            <a:avLst/>
          </a:prstGeom>
          <a:noFill/>
          <a:ln>
            <a:noFill/>
          </a:ln>
        </p:spPr>
      </p:pic>
    </p:spTree>
    <p:extLst>
      <p:ext uri="{BB962C8B-B14F-4D97-AF65-F5344CB8AC3E}">
        <p14:creationId xmlns:p14="http://schemas.microsoft.com/office/powerpoint/2010/main" val="34351140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Image result for TNS funnel the sustainability challenge"/>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82581" y="115909"/>
            <a:ext cx="8152326" cy="6272012"/>
          </a:xfrm>
          <a:prstGeom prst="rect">
            <a:avLst/>
          </a:prstGeom>
          <a:noFill/>
          <a:ln>
            <a:noFill/>
          </a:ln>
        </p:spPr>
      </p:pic>
    </p:spTree>
    <p:extLst>
      <p:ext uri="{BB962C8B-B14F-4D97-AF65-F5344CB8AC3E}">
        <p14:creationId xmlns:p14="http://schemas.microsoft.com/office/powerpoint/2010/main" val="1782095242"/>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1214</TotalTime>
  <Words>1739</Words>
  <Application>Microsoft Office PowerPoint</Application>
  <PresentationFormat>Widescreen</PresentationFormat>
  <Paragraphs>247</Paragraphs>
  <Slides>34</Slides>
  <Notes>0</Notes>
  <HiddenSlides>0</HiddenSlides>
  <MMClips>2</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34</vt:i4>
      </vt:variant>
    </vt:vector>
  </HeadingPairs>
  <TitlesOfParts>
    <vt:vector size="38" baseType="lpstr">
      <vt:lpstr>Arial</vt:lpstr>
      <vt:lpstr>Trebuchet MS</vt:lpstr>
      <vt:lpstr>Wingdings 3</vt:lpstr>
      <vt:lpstr>Facet</vt:lpstr>
      <vt:lpstr>2.1 Future Proofing to ensure Business Viability.</vt:lpstr>
      <vt:lpstr>What is future proofing?</vt:lpstr>
      <vt:lpstr>PowerPoint Presentation</vt:lpstr>
      <vt:lpstr>So what is future proofing?  </vt:lpstr>
      <vt:lpstr>The importance of future proofing.</vt:lpstr>
      <vt:lpstr>So why is it important?</vt:lpstr>
      <vt:lpstr>Funnel effect.  Discuss how this Funnel Effect image is relevant to future proofing a business.   </vt:lpstr>
      <vt:lpstr>PowerPoint Presentation</vt:lpstr>
      <vt:lpstr>PowerPoint Presentation</vt:lpstr>
      <vt:lpstr>Long term viability </vt:lpstr>
      <vt:lpstr>PowerPoint Presentation</vt:lpstr>
      <vt:lpstr>External Influences </vt:lpstr>
      <vt:lpstr>External Influences </vt:lpstr>
      <vt:lpstr>External Influences </vt:lpstr>
      <vt:lpstr>Environmental influences  </vt:lpstr>
      <vt:lpstr>Technological influences</vt:lpstr>
      <vt:lpstr>Technological influences</vt:lpstr>
      <vt:lpstr>Technological influences</vt:lpstr>
      <vt:lpstr>Social influences </vt:lpstr>
      <vt:lpstr>Cultural influences</vt:lpstr>
      <vt:lpstr>Economic influences</vt:lpstr>
      <vt:lpstr>Political influences</vt:lpstr>
      <vt:lpstr>Ethical influences</vt:lpstr>
      <vt:lpstr>Biological influences</vt:lpstr>
      <vt:lpstr>Scientific influences</vt:lpstr>
      <vt:lpstr>Legal influences</vt:lpstr>
      <vt:lpstr>Influence Examples.</vt:lpstr>
      <vt:lpstr>PowerPoint Presentation</vt:lpstr>
      <vt:lpstr>Influence Example Answers.</vt:lpstr>
      <vt:lpstr>PowerPoint Presentation</vt:lpstr>
      <vt:lpstr>Predicting impacts &amp; the consequences of those impacts.  </vt:lpstr>
      <vt:lpstr>Researching an Agribusiness </vt:lpstr>
      <vt:lpstr>Task 1: Research the following about your selected agribusiness</vt:lpstr>
      <vt:lpstr>Task 2: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future proofing?</dc:title>
  <dc:creator>Kerry Allen</dc:creator>
  <cp:lastModifiedBy>Kerry Allen</cp:lastModifiedBy>
  <cp:revision>49</cp:revision>
  <dcterms:created xsi:type="dcterms:W3CDTF">2017-02-07T21:24:42Z</dcterms:created>
  <dcterms:modified xsi:type="dcterms:W3CDTF">2018-02-27T23:17:52Z</dcterms:modified>
</cp:coreProperties>
</file>