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3" r:id="rId5"/>
    <p:sldId id="264" r:id="rId6"/>
    <p:sldId id="261" r:id="rId7"/>
    <p:sldId id="259" r:id="rId8"/>
    <p:sldId id="260"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8/31/2021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8/31/2021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ruralnewsgroup.co.nz/rural-news/rural-management/taupo-meat-hits-japan-at-a-premium" TargetMode="External"/><Relationship Id="rId7" Type="http://schemas.openxmlformats.org/officeDocument/2006/relationships/hyperlink" Target="https://www.youtube.com/watch?v=Sx9JtIuj6_o" TargetMode="External"/><Relationship Id="rId2" Type="http://schemas.openxmlformats.org/officeDocument/2006/relationships/hyperlink" Target="https://farmersweekly.co.nz/section/beef/view/customers-like-green-meat-taste" TargetMode="External"/><Relationship Id="rId1" Type="http://schemas.openxmlformats.org/officeDocument/2006/relationships/slideLayout" Target="../slideLayouts/slideLayout2.xml"/><Relationship Id="rId6" Type="http://schemas.openxmlformats.org/officeDocument/2006/relationships/hyperlink" Target="https://www.ruraldelivery.net.nz/stories/Food-Farms-and-Freshwater" TargetMode="External"/><Relationship Id="rId5" Type="http://schemas.openxmlformats.org/officeDocument/2006/relationships/hyperlink" Target="https://www.ruraldelivery.net.nz/stories/Beef-Production-Under-a-Nitrogen-Cap-2017-04-03-22-27-33Z" TargetMode="External"/><Relationship Id="rId4" Type="http://schemas.openxmlformats.org/officeDocument/2006/relationships/hyperlink" Target="https://www.ruralnewsgroup.co.nz/rural-news/rural-management/breeding-rams-go-under-n-ca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a:t>What are future proofing strategies?</a:t>
            </a:r>
          </a:p>
        </p:txBody>
      </p:sp>
      <p:sp>
        <p:nvSpPr>
          <p:cNvPr id="3" name="Subtitle 2"/>
          <p:cNvSpPr>
            <a:spLocks noGrp="1"/>
          </p:cNvSpPr>
          <p:nvPr>
            <p:ph type="subTitle" idx="1"/>
          </p:nvPr>
        </p:nvSpPr>
        <p:spPr>
          <a:xfrm>
            <a:off x="810001" y="5251269"/>
            <a:ext cx="10572000" cy="1410788"/>
          </a:xfrm>
        </p:spPr>
        <p:txBody>
          <a:bodyPr>
            <a:normAutofit/>
          </a:bodyPr>
          <a:lstStyle/>
          <a:p>
            <a:r>
              <a:rPr lang="en-NZ" dirty="0"/>
              <a:t>Future proofing is the process of anticipating the future &amp; developing strategies to minimise the negative effects while taking advantage of the positive effects of shocks &amp; stresses due to future influences, events or issues. </a:t>
            </a:r>
          </a:p>
          <a:p>
            <a:endParaRPr lang="en-NZ" dirty="0"/>
          </a:p>
          <a:p>
            <a:endParaRPr lang="en-NZ" dirty="0"/>
          </a:p>
        </p:txBody>
      </p:sp>
    </p:spTree>
    <p:extLst>
      <p:ext uri="{BB962C8B-B14F-4D97-AF65-F5344CB8AC3E}">
        <p14:creationId xmlns:p14="http://schemas.microsoft.com/office/powerpoint/2010/main" val="101882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What are future proofing strategies?</a:t>
            </a:r>
          </a:p>
        </p:txBody>
      </p:sp>
      <p:sp>
        <p:nvSpPr>
          <p:cNvPr id="3" name="Content Placeholder 2"/>
          <p:cNvSpPr>
            <a:spLocks noGrp="1"/>
          </p:cNvSpPr>
          <p:nvPr>
            <p:ph idx="1"/>
          </p:nvPr>
        </p:nvSpPr>
        <p:spPr>
          <a:xfrm>
            <a:off x="182880" y="2468885"/>
            <a:ext cx="11887200" cy="4885508"/>
          </a:xfrm>
        </p:spPr>
        <p:txBody>
          <a:bodyPr>
            <a:normAutofit/>
          </a:bodyPr>
          <a:lstStyle/>
          <a:p>
            <a:r>
              <a:rPr lang="en-NZ" dirty="0"/>
              <a:t>Future proofing strategies are courses of action that influence a business &amp; may effect long-term viability.  The strategies could be innovative &amp; revolutionary.</a:t>
            </a:r>
          </a:p>
          <a:p>
            <a:r>
              <a:rPr lang="en-NZ" dirty="0"/>
              <a:t>Outside influences must be predicted, prevented, limited, minimised, enhanced or corrected to ensure long-term business viability.</a:t>
            </a:r>
          </a:p>
          <a:p>
            <a:pPr lvl="0"/>
            <a:r>
              <a:rPr lang="en-NZ" dirty="0"/>
              <a:t>Businesses need to show leadership by example &amp; to contribute by making decisions that lead to actions for a viable future. </a:t>
            </a:r>
          </a:p>
          <a:p>
            <a:pPr lvl="0"/>
            <a:r>
              <a:rPr lang="en-NZ" dirty="0"/>
              <a:t>Identify how these strategies mitigate the high probability &amp; / or high impacts of the influences.</a:t>
            </a:r>
          </a:p>
          <a:p>
            <a:pPr lvl="0"/>
            <a:r>
              <a:rPr lang="en-NZ" dirty="0"/>
              <a:t>Analyse the strategies to ensure that they met the long-term viability of the business. </a:t>
            </a:r>
          </a:p>
          <a:p>
            <a:pPr lvl="0"/>
            <a:r>
              <a:rPr lang="en-NZ" dirty="0"/>
              <a:t>Think about the possible outcomes that are likely to occur under each given strategy.</a:t>
            </a:r>
          </a:p>
          <a:p>
            <a:pPr lvl="0"/>
            <a:r>
              <a:rPr lang="en-NZ" dirty="0"/>
              <a:t>What will the consequences of each outcome be for each strategy?</a:t>
            </a:r>
          </a:p>
          <a:p>
            <a:pPr lvl="0"/>
            <a:r>
              <a:rPr lang="en-NZ" dirty="0"/>
              <a:t>Recommend strategies that will best meet the future needs of the business to ensure long-term viability. </a:t>
            </a:r>
          </a:p>
          <a:p>
            <a:endParaRPr lang="en-NZ" dirty="0"/>
          </a:p>
          <a:p>
            <a:endParaRPr lang="en-NZ" dirty="0"/>
          </a:p>
          <a:p>
            <a:endParaRPr lang="en-NZ" dirty="0"/>
          </a:p>
        </p:txBody>
      </p:sp>
    </p:spTree>
    <p:extLst>
      <p:ext uri="{BB962C8B-B14F-4D97-AF65-F5344CB8AC3E}">
        <p14:creationId xmlns:p14="http://schemas.microsoft.com/office/powerpoint/2010/main" val="3518813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heel(1)">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heel(1)">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Example strategies to mitigate future proofing.</a:t>
            </a:r>
          </a:p>
        </p:txBody>
      </p:sp>
      <p:sp>
        <p:nvSpPr>
          <p:cNvPr id="3" name="Content Placeholder 2"/>
          <p:cNvSpPr>
            <a:spLocks noGrp="1"/>
          </p:cNvSpPr>
          <p:nvPr>
            <p:ph idx="1"/>
          </p:nvPr>
        </p:nvSpPr>
        <p:spPr>
          <a:xfrm>
            <a:off x="-91440" y="2222287"/>
            <a:ext cx="12283440" cy="4635713"/>
          </a:xfrm>
        </p:spPr>
        <p:txBody>
          <a:bodyPr>
            <a:normAutofit/>
          </a:bodyPr>
          <a:lstStyle/>
          <a:p>
            <a:pPr marL="0" indent="0">
              <a:buNone/>
            </a:pPr>
            <a:r>
              <a:rPr lang="en-NZ" sz="2800" b="1" dirty="0"/>
              <a:t>General:</a:t>
            </a:r>
          </a:p>
          <a:p>
            <a:pPr lvl="0"/>
            <a:r>
              <a:rPr lang="en-NZ" sz="2400" dirty="0"/>
              <a:t>Awareness, knowledge &amp; advice. Seek help if required. </a:t>
            </a:r>
          </a:p>
          <a:p>
            <a:pPr lvl="0"/>
            <a:r>
              <a:rPr lang="en-NZ" sz="2400" dirty="0"/>
              <a:t>Show leadership by example &amp; contribute to collective decisions that lead to actions for a sustainable future.</a:t>
            </a:r>
          </a:p>
          <a:p>
            <a:pPr lvl="0"/>
            <a:r>
              <a:rPr lang="en-NZ" sz="2400" dirty="0"/>
              <a:t>Stimulate flexibility &amp; adaptability.  Adaptability to the environment, uses, occupant needs, &amp; future technologies is critical to the long-term viability of a business.</a:t>
            </a:r>
          </a:p>
          <a:p>
            <a:pPr lvl="0"/>
            <a:r>
              <a:rPr lang="en-NZ" sz="2400" dirty="0"/>
              <a:t>Consider long-term life-cycle benefits. Embodied energy in existing structures &amp; products should be incorporated in environmental, economic, social, &amp; cultural costs for any business.</a:t>
            </a:r>
          </a:p>
          <a:p>
            <a:endParaRPr lang="en-NZ" sz="2400" dirty="0"/>
          </a:p>
        </p:txBody>
      </p:sp>
    </p:spTree>
    <p:extLst>
      <p:ext uri="{BB962C8B-B14F-4D97-AF65-F5344CB8AC3E}">
        <p14:creationId xmlns:p14="http://schemas.microsoft.com/office/powerpoint/2010/main" val="376440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AB0C3-B648-4F63-AEA1-36CC949924D0}"/>
              </a:ext>
            </a:extLst>
          </p:cNvPr>
          <p:cNvSpPr>
            <a:spLocks noGrp="1"/>
          </p:cNvSpPr>
          <p:nvPr>
            <p:ph type="title"/>
          </p:nvPr>
        </p:nvSpPr>
        <p:spPr/>
        <p:txBody>
          <a:bodyPr/>
          <a:lstStyle/>
          <a:p>
            <a:r>
              <a:rPr lang="en-NZ" dirty="0"/>
              <a:t>Example strategies to mitigate future proofing.</a:t>
            </a:r>
          </a:p>
        </p:txBody>
      </p:sp>
      <p:sp>
        <p:nvSpPr>
          <p:cNvPr id="3" name="Content Placeholder 2">
            <a:extLst>
              <a:ext uri="{FF2B5EF4-FFF2-40B4-BE49-F238E27FC236}">
                <a16:creationId xmlns:a16="http://schemas.microsoft.com/office/drawing/2014/main" id="{D3A8B8E4-510A-4844-8FBA-96FAF69517A0}"/>
              </a:ext>
            </a:extLst>
          </p:cNvPr>
          <p:cNvSpPr>
            <a:spLocks noGrp="1"/>
          </p:cNvSpPr>
          <p:nvPr>
            <p:ph idx="1"/>
          </p:nvPr>
        </p:nvSpPr>
        <p:spPr>
          <a:xfrm>
            <a:off x="385893" y="2222287"/>
            <a:ext cx="10987393" cy="4188525"/>
          </a:xfrm>
        </p:spPr>
        <p:txBody>
          <a:bodyPr>
            <a:normAutofit fontScale="92500" lnSpcReduction="10000"/>
          </a:bodyPr>
          <a:lstStyle/>
          <a:p>
            <a:r>
              <a:rPr lang="en-US" dirty="0"/>
              <a:t>An impact on how a business operates that are related to the equipment used or a product made within the business’ environment. </a:t>
            </a:r>
          </a:p>
          <a:p>
            <a:r>
              <a:rPr lang="en-US" dirty="0"/>
              <a:t>Due to increased reliance on equipment, technological factors currently exert a considerably more important effect on the success of a business than they did. </a:t>
            </a:r>
          </a:p>
          <a:p>
            <a:r>
              <a:rPr lang="en-US" dirty="0"/>
              <a:t>Examples include; </a:t>
            </a:r>
          </a:p>
          <a:p>
            <a:pPr>
              <a:buFont typeface="+mj-lt"/>
              <a:buAutoNum type="arabicPeriod"/>
            </a:pPr>
            <a:r>
              <a:rPr lang="en-US" dirty="0"/>
              <a:t>Direct marketing - using internet to miss out the ‘middleman’.  </a:t>
            </a:r>
          </a:p>
          <a:p>
            <a:pPr>
              <a:buFont typeface="+mj-lt"/>
              <a:buAutoNum type="arabicPeriod"/>
            </a:pPr>
            <a:r>
              <a:rPr lang="en-US" dirty="0"/>
              <a:t>Precision Agriculture</a:t>
            </a:r>
          </a:p>
          <a:p>
            <a:pPr>
              <a:buFont typeface="+mj-lt"/>
              <a:buAutoNum type="arabicPeriod"/>
            </a:pPr>
            <a:r>
              <a:rPr lang="en-US" dirty="0"/>
              <a:t>Sensors (data)</a:t>
            </a:r>
          </a:p>
          <a:p>
            <a:pPr>
              <a:buFont typeface="+mj-lt"/>
              <a:buAutoNum type="arabicPeriod"/>
            </a:pPr>
            <a:r>
              <a:rPr lang="en-US" dirty="0"/>
              <a:t>More efficient production. </a:t>
            </a:r>
          </a:p>
          <a:p>
            <a:pPr>
              <a:buFont typeface="+mj-lt"/>
              <a:buAutoNum type="arabicPeriod"/>
            </a:pPr>
            <a:r>
              <a:rPr lang="en-US" dirty="0"/>
              <a:t>Robotic technology</a:t>
            </a:r>
          </a:p>
          <a:p>
            <a:pPr>
              <a:buFont typeface="+mj-lt"/>
              <a:buAutoNum type="arabicPeriod"/>
            </a:pPr>
            <a:r>
              <a:rPr lang="en-NZ" sz="1800" dirty="0"/>
              <a:t>Drones</a:t>
            </a:r>
          </a:p>
          <a:p>
            <a:pPr>
              <a:buFont typeface="+mj-lt"/>
              <a:buAutoNum type="arabicPeriod"/>
            </a:pPr>
            <a:r>
              <a:rPr lang="en-NZ" sz="1800" dirty="0"/>
              <a:t>Manipulation of </a:t>
            </a:r>
            <a:r>
              <a:rPr lang="en-NZ" sz="1800" dirty="0">
                <a:effectLst/>
                <a:latin typeface="Arial" panose="020B0604020202020204" pitchFamily="34" charset="0"/>
                <a:ea typeface="Times New Roman" panose="02020603050405020304" pitchFamily="18" charset="0"/>
                <a:cs typeface="Arial" panose="020B0604020202020204" pitchFamily="34" charset="0"/>
              </a:rPr>
              <a:t>information from agri-tech automation and smart data device. </a:t>
            </a:r>
            <a:endParaRPr lang="en-NZ" sz="1800" dirty="0"/>
          </a:p>
          <a:p>
            <a:pPr>
              <a:buFont typeface="+mj-lt"/>
              <a:buAutoNum type="arabicPeriod"/>
            </a:pPr>
            <a:endParaRPr lang="en-NZ" dirty="0"/>
          </a:p>
        </p:txBody>
      </p:sp>
      <p:sp>
        <p:nvSpPr>
          <p:cNvPr id="4" name="TextBox 3">
            <a:extLst>
              <a:ext uri="{FF2B5EF4-FFF2-40B4-BE49-F238E27FC236}">
                <a16:creationId xmlns:a16="http://schemas.microsoft.com/office/drawing/2014/main" id="{F4612468-8E6C-433C-8FF2-38BCA511D0D5}"/>
              </a:ext>
            </a:extLst>
          </p:cNvPr>
          <p:cNvSpPr txBox="1"/>
          <p:nvPr/>
        </p:nvSpPr>
        <p:spPr>
          <a:xfrm>
            <a:off x="385893" y="1417638"/>
            <a:ext cx="1830950" cy="646331"/>
          </a:xfrm>
          <a:prstGeom prst="rect">
            <a:avLst/>
          </a:prstGeom>
          <a:noFill/>
        </p:spPr>
        <p:txBody>
          <a:bodyPr wrap="none" rtlCol="0">
            <a:spAutoFit/>
          </a:bodyPr>
          <a:lstStyle/>
          <a:p>
            <a:r>
              <a:rPr lang="en-NZ" sz="1800" b="1" dirty="0"/>
              <a:t>Technological.</a:t>
            </a:r>
          </a:p>
          <a:p>
            <a:endParaRPr lang="en-NZ" dirty="0"/>
          </a:p>
        </p:txBody>
      </p:sp>
    </p:spTree>
    <p:extLst>
      <p:ext uri="{BB962C8B-B14F-4D97-AF65-F5344CB8AC3E}">
        <p14:creationId xmlns:p14="http://schemas.microsoft.com/office/powerpoint/2010/main" val="2054120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225B1-7488-489F-90C2-937FC3C2C253}"/>
              </a:ext>
            </a:extLst>
          </p:cNvPr>
          <p:cNvSpPr>
            <a:spLocks noGrp="1"/>
          </p:cNvSpPr>
          <p:nvPr>
            <p:ph type="title"/>
          </p:nvPr>
        </p:nvSpPr>
        <p:spPr/>
        <p:txBody>
          <a:bodyPr/>
          <a:lstStyle/>
          <a:p>
            <a:r>
              <a:rPr lang="en-NZ" sz="4000" dirty="0"/>
              <a:t>Sustaining and disruptive technologies</a:t>
            </a:r>
            <a:endParaRPr lang="en-NZ" dirty="0"/>
          </a:p>
        </p:txBody>
      </p:sp>
      <p:sp>
        <p:nvSpPr>
          <p:cNvPr id="3" name="Content Placeholder 2">
            <a:extLst>
              <a:ext uri="{FF2B5EF4-FFF2-40B4-BE49-F238E27FC236}">
                <a16:creationId xmlns:a16="http://schemas.microsoft.com/office/drawing/2014/main" id="{FEEA1AAA-82B5-48F6-8C67-FDC2FF96D541}"/>
              </a:ext>
            </a:extLst>
          </p:cNvPr>
          <p:cNvSpPr>
            <a:spLocks noGrp="1"/>
          </p:cNvSpPr>
          <p:nvPr>
            <p:ph idx="1"/>
          </p:nvPr>
        </p:nvSpPr>
        <p:spPr>
          <a:xfrm>
            <a:off x="276837" y="2197120"/>
            <a:ext cx="10987392" cy="3636511"/>
          </a:xfrm>
        </p:spPr>
        <p:txBody>
          <a:bodyPr/>
          <a:lstStyle/>
          <a:p>
            <a:pPr marL="742950" lvl="1" indent="-285750">
              <a:buFont typeface="Courier New" panose="02070309020205020404" pitchFamily="49" charset="0"/>
              <a:buChar char="o"/>
            </a:pPr>
            <a:r>
              <a:rPr lang="en-NZ" sz="1800" dirty="0"/>
              <a:t>Sustaining technologies relies on incremental improvement to an already established technology.  Large corporations are designed to work with sustaining technologies.  They excel at knowing their market, staying close to their customers, and having a mechanism in place to develop existing technology.  Conversely, they have trouble capitalising on the potential efficiencies, cost savings or new marketing opportunities created by low margin disruptive technologies.  </a:t>
            </a:r>
          </a:p>
          <a:p>
            <a:pPr marL="742950" lvl="1" indent="-285750">
              <a:buFont typeface="Courier New" panose="02070309020205020404" pitchFamily="49" charset="0"/>
              <a:buChar char="o"/>
            </a:pPr>
            <a:r>
              <a:rPr lang="en-NZ" sz="1800" dirty="0"/>
              <a:t>A disruptive technology is one that displaces an established technology and shakes up the industry or a ground-breaking product that creates a completely new industry. </a:t>
            </a:r>
          </a:p>
          <a:p>
            <a:pPr marL="742950" lvl="1" indent="-285750">
              <a:buFont typeface="Courier New" panose="02070309020205020404" pitchFamily="49" charset="0"/>
              <a:buChar char="o"/>
            </a:pPr>
            <a:r>
              <a:rPr lang="en-NZ" sz="1800" dirty="0"/>
              <a:t>Examples are;  PC, Windows operating system, email, cell phones, social media, Uber, Airbnb, the internet. </a:t>
            </a:r>
          </a:p>
          <a:p>
            <a:endParaRPr lang="en-NZ" dirty="0"/>
          </a:p>
        </p:txBody>
      </p:sp>
    </p:spTree>
    <p:extLst>
      <p:ext uri="{BB962C8B-B14F-4D97-AF65-F5344CB8AC3E}">
        <p14:creationId xmlns:p14="http://schemas.microsoft.com/office/powerpoint/2010/main" val="3837632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Example strategies to mitigate future proofing.</a:t>
            </a:r>
          </a:p>
        </p:txBody>
      </p:sp>
      <p:sp>
        <p:nvSpPr>
          <p:cNvPr id="3" name="Content Placeholder 2"/>
          <p:cNvSpPr>
            <a:spLocks noGrp="1"/>
          </p:cNvSpPr>
          <p:nvPr>
            <p:ph idx="1"/>
          </p:nvPr>
        </p:nvSpPr>
        <p:spPr>
          <a:xfrm>
            <a:off x="91440" y="2222287"/>
            <a:ext cx="12004766" cy="4269953"/>
          </a:xfrm>
        </p:spPr>
        <p:txBody>
          <a:bodyPr>
            <a:noAutofit/>
          </a:bodyPr>
          <a:lstStyle/>
          <a:p>
            <a:pPr marL="0" indent="0">
              <a:buNone/>
            </a:pPr>
            <a:r>
              <a:rPr lang="en-NZ" sz="3200" b="1" dirty="0"/>
              <a:t>Economic.</a:t>
            </a:r>
          </a:p>
          <a:p>
            <a:pPr lvl="0"/>
            <a:r>
              <a:rPr lang="en-NZ" sz="2000" dirty="0"/>
              <a:t>Being in financial control of your business by using </a:t>
            </a:r>
            <a:r>
              <a:rPr lang="en-NZ" sz="2000" dirty="0" err="1"/>
              <a:t>cashflow</a:t>
            </a:r>
            <a:r>
              <a:rPr lang="en-NZ" sz="2000" dirty="0"/>
              <a:t> forecasting. </a:t>
            </a:r>
          </a:p>
          <a:p>
            <a:pPr lvl="0"/>
            <a:r>
              <a:rPr lang="en-NZ" sz="2000" dirty="0"/>
              <a:t>Fix loan interest rates for a defined period reducing the uncertainty of fluctuations </a:t>
            </a:r>
            <a:r>
              <a:rPr lang="en-NZ" sz="2000"/>
              <a:t>on cash flows</a:t>
            </a:r>
            <a:r>
              <a:rPr lang="en-NZ" sz="2000" dirty="0"/>
              <a:t>.</a:t>
            </a:r>
          </a:p>
          <a:p>
            <a:pPr lvl="0"/>
            <a:r>
              <a:rPr lang="en-NZ" sz="2000" dirty="0"/>
              <a:t>Diversify into different products or services so the business income is not dependent upon returns from just one source.</a:t>
            </a:r>
          </a:p>
          <a:p>
            <a:pPr lvl="0"/>
            <a:r>
              <a:rPr lang="en-NZ" sz="2000" dirty="0"/>
              <a:t>Taking out insurance policies e.g. fire, health, damage, public liability, loss of profit, contamination.</a:t>
            </a:r>
          </a:p>
          <a:p>
            <a:pPr lvl="0"/>
            <a:r>
              <a:rPr lang="en-NZ" sz="2000" dirty="0"/>
              <a:t>Spreading sales if possible throughout the year rather than at peak times. </a:t>
            </a:r>
          </a:p>
          <a:p>
            <a:pPr lvl="0"/>
            <a:r>
              <a:rPr lang="en-NZ" sz="2000" dirty="0"/>
              <a:t>Hedging or forwarding sales.  This involves agreeing on a sale or purchase price at some time before the transaction actually takes place. This technique removes price uncertainty but can also reduce the opportunity to increase returns should prices improve later in the year.</a:t>
            </a:r>
          </a:p>
          <a:p>
            <a:pPr lvl="0"/>
            <a:r>
              <a:rPr lang="en-NZ" sz="2000" dirty="0"/>
              <a:t>Reduce the likelihood of obsolescence. A product should be able to continue to be used for centuries into the future. </a:t>
            </a:r>
          </a:p>
          <a:p>
            <a:endParaRPr lang="en-NZ" sz="2000" dirty="0"/>
          </a:p>
        </p:txBody>
      </p:sp>
    </p:spTree>
    <p:extLst>
      <p:ext uri="{BB962C8B-B14F-4D97-AF65-F5344CB8AC3E}">
        <p14:creationId xmlns:p14="http://schemas.microsoft.com/office/powerpoint/2010/main" val="259037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Example strategies to mitigate future proofing.</a:t>
            </a:r>
          </a:p>
        </p:txBody>
      </p:sp>
      <p:sp>
        <p:nvSpPr>
          <p:cNvPr id="3" name="Content Placeholder 2"/>
          <p:cNvSpPr>
            <a:spLocks noGrp="1"/>
          </p:cNvSpPr>
          <p:nvPr>
            <p:ph idx="1"/>
          </p:nvPr>
        </p:nvSpPr>
        <p:spPr>
          <a:xfrm>
            <a:off x="117567" y="1580606"/>
            <a:ext cx="11913324" cy="5277394"/>
          </a:xfrm>
        </p:spPr>
        <p:txBody>
          <a:bodyPr>
            <a:normAutofit fontScale="92500" lnSpcReduction="10000"/>
          </a:bodyPr>
          <a:lstStyle/>
          <a:p>
            <a:pPr marL="0" indent="0">
              <a:buNone/>
            </a:pPr>
            <a:r>
              <a:rPr lang="en-NZ" sz="3500" b="1" dirty="0"/>
              <a:t>Environmental</a:t>
            </a:r>
          </a:p>
          <a:p>
            <a:pPr lvl="0"/>
            <a:r>
              <a:rPr lang="en-NZ" sz="2400" dirty="0"/>
              <a:t>Adopt stability strategies that reduce the effects of the most variable influences that you can control within the business. An example is the installation of an irrigation system on dairy farms to reduce the impact of drought on production</a:t>
            </a:r>
          </a:p>
          <a:p>
            <a:pPr lvl="0"/>
            <a:r>
              <a:rPr lang="en-NZ" sz="2400" dirty="0"/>
              <a:t>Reduce deterioration of product materials. Future proofed structures &amp; products should not accelerate the deterioration of existing materials.</a:t>
            </a:r>
          </a:p>
          <a:p>
            <a:pPr lvl="0"/>
            <a:r>
              <a:rPr lang="en-NZ" sz="2400" dirty="0"/>
              <a:t>Extend service life. Help to make the product usable for the long-term.</a:t>
            </a:r>
          </a:p>
          <a:p>
            <a:pPr lvl="0"/>
            <a:r>
              <a:rPr lang="en-NZ" sz="2400" dirty="0"/>
              <a:t>Fortify against extreme weather &amp; shortages of materials &amp; energy.  Prepare structures &amp; products for the impacts of climate change by reducing energy consumption, reducing consumption of materials through durable material selections &amp; be able to be fortified against extreme natural events such as hurricanes &amp; tornadoes.</a:t>
            </a:r>
          </a:p>
          <a:p>
            <a:pPr lvl="0"/>
            <a:r>
              <a:rPr lang="en-NZ" sz="2400" dirty="0"/>
              <a:t>Increase durability &amp; redundancy. Use durable materials.</a:t>
            </a:r>
          </a:p>
          <a:p>
            <a:endParaRPr lang="en-NZ" sz="2000" dirty="0"/>
          </a:p>
        </p:txBody>
      </p:sp>
    </p:spTree>
    <p:extLst>
      <p:ext uri="{BB962C8B-B14F-4D97-AF65-F5344CB8AC3E}">
        <p14:creationId xmlns:p14="http://schemas.microsoft.com/office/powerpoint/2010/main" val="228661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Example strategies to mitigate future proofing.</a:t>
            </a:r>
          </a:p>
        </p:txBody>
      </p:sp>
      <p:sp>
        <p:nvSpPr>
          <p:cNvPr id="3" name="Content Placeholder 2"/>
          <p:cNvSpPr>
            <a:spLocks noGrp="1"/>
          </p:cNvSpPr>
          <p:nvPr>
            <p:ph idx="1"/>
          </p:nvPr>
        </p:nvSpPr>
        <p:spPr>
          <a:xfrm>
            <a:off x="326571" y="1110343"/>
            <a:ext cx="11416937" cy="5512526"/>
          </a:xfrm>
        </p:spPr>
        <p:txBody>
          <a:bodyPr>
            <a:noAutofit/>
          </a:bodyPr>
          <a:lstStyle/>
          <a:p>
            <a:pPr marL="0" indent="0">
              <a:buNone/>
            </a:pPr>
            <a:r>
              <a:rPr lang="en-NZ" sz="3200" b="1" dirty="0"/>
              <a:t>Social </a:t>
            </a:r>
            <a:r>
              <a:rPr lang="en-NZ" sz="3200" dirty="0"/>
              <a:t> </a:t>
            </a:r>
          </a:p>
          <a:p>
            <a:r>
              <a:rPr lang="en-NZ" sz="3200" dirty="0"/>
              <a:t>Incorporate local materials, parts &amp; labour. The parts &amp; materials used in future proof structures &amp; products should be available locally &amp; installed by local labour. This means that the materials &amp; manufacturing capabilities will be readily available in the future for efficient repairs.</a:t>
            </a:r>
          </a:p>
        </p:txBody>
      </p:sp>
    </p:spTree>
    <p:extLst>
      <p:ext uri="{BB962C8B-B14F-4D97-AF65-F5344CB8AC3E}">
        <p14:creationId xmlns:p14="http://schemas.microsoft.com/office/powerpoint/2010/main" val="76681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Resources</a:t>
            </a:r>
          </a:p>
        </p:txBody>
      </p:sp>
      <p:sp>
        <p:nvSpPr>
          <p:cNvPr id="3" name="Content Placeholder 2"/>
          <p:cNvSpPr>
            <a:spLocks noGrp="1"/>
          </p:cNvSpPr>
          <p:nvPr>
            <p:ph idx="1"/>
          </p:nvPr>
        </p:nvSpPr>
        <p:spPr>
          <a:xfrm>
            <a:off x="169817" y="2222287"/>
            <a:ext cx="11926389" cy="4505084"/>
          </a:xfrm>
        </p:spPr>
        <p:txBody>
          <a:bodyPr>
            <a:normAutofit/>
          </a:bodyPr>
          <a:lstStyle/>
          <a:p>
            <a:pPr lvl="0"/>
            <a:r>
              <a:rPr lang="en-NZ" dirty="0"/>
              <a:t>Read </a:t>
            </a:r>
            <a:endParaRPr lang="en-NZ" sz="2800" dirty="0"/>
          </a:p>
          <a:p>
            <a:pPr lvl="1"/>
            <a:r>
              <a:rPr lang="en-NZ" sz="2000" dirty="0"/>
              <a:t>Customers like green meat taste </a:t>
            </a:r>
            <a:r>
              <a:rPr lang="en-NZ" u="sng" dirty="0">
                <a:hlinkClick r:id="rId2"/>
              </a:rPr>
              <a:t>https://farmersweekly.co.nz/section/beef/view/customers-like-green-meat-taste</a:t>
            </a:r>
            <a:r>
              <a:rPr lang="en-NZ" u="sng" dirty="0"/>
              <a:t> </a:t>
            </a:r>
            <a:endParaRPr lang="en-NZ" sz="3200" dirty="0"/>
          </a:p>
          <a:p>
            <a:pPr lvl="1"/>
            <a:r>
              <a:rPr lang="en-NZ" u="sng" dirty="0">
                <a:hlinkClick r:id="rId3"/>
              </a:rPr>
              <a:t>https://www.ruralnewsgroup.co.nz/rural-news/rural-management/taupo-meat-hits-japan-at-a-premium</a:t>
            </a:r>
            <a:endParaRPr lang="en-NZ" sz="3200" dirty="0"/>
          </a:p>
          <a:p>
            <a:pPr lvl="1"/>
            <a:r>
              <a:rPr lang="en-NZ" u="sng" dirty="0">
                <a:hlinkClick r:id="rId4"/>
              </a:rPr>
              <a:t>https://www.ruralnewsgroup.co.nz/rural-news/rural-management/breeding-rams-go-under-n-cap</a:t>
            </a:r>
            <a:endParaRPr lang="en-NZ" sz="3200" dirty="0"/>
          </a:p>
          <a:p>
            <a:pPr lvl="1"/>
            <a:r>
              <a:rPr lang="en-NZ" u="sng" dirty="0"/>
              <a:t>https://www.ruralnewsgroup.co.nz/rural-news/rural-general-news/taupo-farmers-tackle-environmental-problems-head-on</a:t>
            </a:r>
            <a:endParaRPr lang="en-NZ" sz="3200" dirty="0"/>
          </a:p>
          <a:p>
            <a:pPr lvl="0"/>
            <a:r>
              <a:rPr lang="en-NZ" dirty="0"/>
              <a:t>Watch </a:t>
            </a:r>
            <a:endParaRPr lang="en-NZ" sz="2800" dirty="0"/>
          </a:p>
          <a:p>
            <a:pPr lvl="1"/>
            <a:r>
              <a:rPr lang="en-NZ" u="sng" dirty="0">
                <a:hlinkClick r:id="rId5"/>
              </a:rPr>
              <a:t>https://www.ruraldelivery.net.nz/stories/Beef-Production-Under-a-Nitrogen-Cap-2017-04-03-22-27-33Z</a:t>
            </a:r>
            <a:endParaRPr lang="en-NZ" sz="3200" dirty="0"/>
          </a:p>
          <a:p>
            <a:pPr lvl="1"/>
            <a:r>
              <a:rPr lang="en-NZ" u="sng" dirty="0">
                <a:hlinkClick r:id="rId6"/>
              </a:rPr>
              <a:t>https://www.ruraldelivery.net.nz/stories/Food-Farms-and-Freshwater</a:t>
            </a:r>
            <a:endParaRPr lang="en-NZ" sz="3200" dirty="0"/>
          </a:p>
          <a:p>
            <a:pPr lvl="1"/>
            <a:r>
              <a:rPr lang="en-NZ" u="sng" dirty="0"/>
              <a:t>https://www.ruraldelivery.net.nz/stories/Taupo-Beef</a:t>
            </a:r>
            <a:endParaRPr lang="en-NZ" sz="3200" dirty="0"/>
          </a:p>
          <a:p>
            <a:r>
              <a:rPr lang="en-NZ" dirty="0"/>
              <a:t>Who is the real Polluter; the Farmer or the Consumer? </a:t>
            </a:r>
            <a:r>
              <a:rPr lang="en-NZ" sz="1400" u="sng" dirty="0">
                <a:hlinkClick r:id="rId7"/>
              </a:rPr>
              <a:t>https://www.youtube.com/watch?v=Sx9JtIuj6_o</a:t>
            </a:r>
            <a:endParaRPr lang="en-NZ" dirty="0"/>
          </a:p>
        </p:txBody>
      </p:sp>
    </p:spTree>
    <p:extLst>
      <p:ext uri="{BB962C8B-B14F-4D97-AF65-F5344CB8AC3E}">
        <p14:creationId xmlns:p14="http://schemas.microsoft.com/office/powerpoint/2010/main" val="80927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1176</TotalTime>
  <Words>1003</Words>
  <Application>Microsoft Office PowerPoint</Application>
  <PresentationFormat>Widescreen</PresentationFormat>
  <Paragraphs>64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Courier New</vt:lpstr>
      <vt:lpstr>Wingdings 2</vt:lpstr>
      <vt:lpstr>Quotable</vt:lpstr>
      <vt:lpstr>What are future proofing strategies?</vt:lpstr>
      <vt:lpstr>What are future proofing strategies?</vt:lpstr>
      <vt:lpstr>Example strategies to mitigate future proofing.</vt:lpstr>
      <vt:lpstr>Example strategies to mitigate future proofing.</vt:lpstr>
      <vt:lpstr>Sustaining and disruptive technologies</vt:lpstr>
      <vt:lpstr>Example strategies to mitigate future proofing.</vt:lpstr>
      <vt:lpstr>Example strategies to mitigate future proofing.</vt:lpstr>
      <vt:lpstr>Example strategies to mitigate future proofing.</vt:lpstr>
      <vt:lpstr>Resources</vt:lpstr>
    </vt:vector>
  </TitlesOfParts>
  <Company>St Pauls Collegiate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future proofing strategies?</dc:title>
  <dc:creator>Chris Foot</dc:creator>
  <cp:lastModifiedBy>Kerry Allen</cp:lastModifiedBy>
  <cp:revision>6</cp:revision>
  <dcterms:created xsi:type="dcterms:W3CDTF">2018-07-30T04:03:18Z</dcterms:created>
  <dcterms:modified xsi:type="dcterms:W3CDTF">2021-08-30T21:15:26Z</dcterms:modified>
</cp:coreProperties>
</file>