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8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theme/themeOverride1.xml" ContentType="application/vnd.openxmlformats-officedocument.themeOverride+xml"/>
  <Override PartName="/ppt/notesSlides/notesSlide9.xml" ContentType="application/vnd.openxmlformats-officedocument.presentationml.notesSl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theme/themeOverride2.xml" ContentType="application/vnd.openxmlformats-officedocument.themeOverrid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drawings/drawing1.xml" ContentType="application/vnd.openxmlformats-officedocument.drawingml.chartshapes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sldIdLst>
    <p:sldId id="316" r:id="rId2"/>
    <p:sldId id="273" r:id="rId3"/>
    <p:sldId id="379" r:id="rId4"/>
    <p:sldId id="274" r:id="rId5"/>
    <p:sldId id="275" r:id="rId6"/>
    <p:sldId id="315" r:id="rId7"/>
    <p:sldId id="374" r:id="rId8"/>
    <p:sldId id="393" r:id="rId9"/>
    <p:sldId id="390" r:id="rId10"/>
    <p:sldId id="394" r:id="rId11"/>
    <p:sldId id="391" r:id="rId12"/>
    <p:sldId id="395" r:id="rId13"/>
    <p:sldId id="392" r:id="rId14"/>
    <p:sldId id="382" r:id="rId15"/>
    <p:sldId id="396" r:id="rId16"/>
    <p:sldId id="397" r:id="rId17"/>
    <p:sldId id="384" r:id="rId18"/>
    <p:sldId id="385" r:id="rId19"/>
    <p:sldId id="378" r:id="rId20"/>
    <p:sldId id="373" r:id="rId21"/>
    <p:sldId id="368" r:id="rId22"/>
    <p:sldId id="381" r:id="rId2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980" autoAdjust="0"/>
    <p:restoredTop sz="77458" autoAdjust="0"/>
  </p:normalViewPr>
  <p:slideViewPr>
    <p:cSldViewPr snapToGrid="0">
      <p:cViewPr varScale="1">
        <p:scale>
          <a:sx n="86" d="100"/>
          <a:sy n="86" d="100"/>
        </p:scale>
        <p:origin x="1440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4" d="100"/>
          <a:sy n="84" d="100"/>
        </p:scale>
        <p:origin x="3912" y="6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\\internal.stpauls.school.nz\Users\home\staff\s.stokes2\documents\HATA%20Review\Financial%20Literacy\compunding%20interest%20graph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package" Target="../embeddings/Microsoft_Excel_Worksheet.xlsx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.xml"/><Relationship Id="rId2" Type="http://schemas.microsoft.com/office/2011/relationships/chartColorStyle" Target="colors3.xml"/><Relationship Id="rId1" Type="http://schemas.microsoft.com/office/2011/relationships/chartStyle" Target="style3.xml"/><Relationship Id="rId4" Type="http://schemas.openxmlformats.org/officeDocument/2006/relationships/package" Target="../embeddings/Microsoft_Excel_Worksheet1.xlsx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birdp\Documents\Z%20%20%20archive\Conferences%20Presentations%20and%20competitions\DairyNZ%20Conference\savings%20data.xlsx" TargetMode="External"/><Relationship Id="rId2" Type="http://schemas.microsoft.com/office/2011/relationships/chartColorStyle" Target="colors4.xml"/><Relationship Id="rId1" Type="http://schemas.microsoft.com/office/2011/relationships/chartStyle" Target="style4.xml"/><Relationship Id="rId4" Type="http://schemas.openxmlformats.org/officeDocument/2006/relationships/chartUserShapes" Target="../drawings/drawing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NZ" sz="1400" b="1" dirty="0"/>
              <a:t>Compounding Interest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scatterChart>
        <c:scatterStyle val="lineMarker"/>
        <c:varyColors val="0"/>
        <c:ser>
          <c:idx val="0"/>
          <c:order val="0"/>
          <c:spPr>
            <a:ln w="19050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xVal>
            <c:numRef>
              <c:f>Sheet1!$A$2:$A$5</c:f>
              <c:numCache>
                <c:formatCode>General</c:formatCode>
                <c:ptCount val="4"/>
                <c:pt idx="0">
                  <c:v>18</c:v>
                </c:pt>
                <c:pt idx="1">
                  <c:v>25</c:v>
                </c:pt>
                <c:pt idx="2">
                  <c:v>50</c:v>
                </c:pt>
                <c:pt idx="3">
                  <c:v>65</c:v>
                </c:pt>
              </c:numCache>
            </c:numRef>
          </c:xVal>
          <c:yVal>
            <c:numRef>
              <c:f>Sheet1!$B$2:$B$5</c:f>
              <c:numCache>
                <c:formatCode>#,##0</c:formatCode>
                <c:ptCount val="4"/>
                <c:pt idx="0" formatCode="General">
                  <c:v>0</c:v>
                </c:pt>
                <c:pt idx="1">
                  <c:v>40710</c:v>
                </c:pt>
                <c:pt idx="2">
                  <c:v>1009860</c:v>
                </c:pt>
                <c:pt idx="3">
                  <c:v>3610728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0CCD-4A0A-B52A-29912B7DDD7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679762160"/>
        <c:axId val="679753520"/>
      </c:scatterChart>
      <c:valAx>
        <c:axId val="679762160"/>
        <c:scaling>
          <c:orientation val="minMax"/>
          <c:max val="65"/>
          <c:min val="15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NZ"/>
                  <a:t>Years</a:t>
                </a:r>
              </a:p>
            </c:rich>
          </c:tx>
          <c:layout>
            <c:manualLayout>
              <c:xMode val="edge"/>
              <c:yMode val="edge"/>
              <c:x val="0.52694304583267615"/>
              <c:y val="0.93011989501312331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1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79753520"/>
        <c:crosses val="autoZero"/>
        <c:crossBetween val="midCat"/>
        <c:majorUnit val="5"/>
      </c:valAx>
      <c:valAx>
        <c:axId val="67975352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wordArtVert" wrap="square" anchor="ctr" anchorCtr="1"/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NZ"/>
                  <a:t>$</a:t>
                </a:r>
              </a:p>
            </c:rich>
          </c:tx>
          <c:layout>
            <c:manualLayout>
              <c:xMode val="edge"/>
              <c:yMode val="edge"/>
              <c:x val="2.054442732408834E-2"/>
              <c:y val="0.46530897637795277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wordArtVert" wrap="square" anchor="ctr" anchorCtr="1"/>
            <a:lstStyle/>
            <a:p>
              <a:pPr>
                <a:defRPr sz="11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79762160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100"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'scenario 1 (2)'!$F$2</c:f>
              <c:strCache>
                <c:ptCount val="1"/>
              </c:strCache>
            </c:strRef>
          </c:tx>
          <c:spPr>
            <a:solidFill>
              <a:sysClr val="window" lastClr="FFFFFF">
                <a:alpha val="0"/>
              </a:sysClr>
            </a:solidFill>
            <a:ln>
              <a:solidFill>
                <a:srgbClr val="E8E8E8">
                  <a:alpha val="0"/>
                </a:srgbClr>
              </a:solidFill>
            </a:ln>
            <a:effectLst/>
          </c:spPr>
          <c:invertIfNegative val="0"/>
          <c:cat>
            <c:numRef>
              <c:f>'scenario 1 (2)'!$A$3:$A$53</c:f>
              <c:numCache>
                <c:formatCode>General</c:formatCode>
                <c:ptCount val="51"/>
                <c:pt idx="0">
                  <c:v>15</c:v>
                </c:pt>
                <c:pt idx="1">
                  <c:v>16</c:v>
                </c:pt>
                <c:pt idx="2">
                  <c:v>17</c:v>
                </c:pt>
                <c:pt idx="3">
                  <c:v>18</c:v>
                </c:pt>
                <c:pt idx="4">
                  <c:v>19</c:v>
                </c:pt>
                <c:pt idx="5">
                  <c:v>20</c:v>
                </c:pt>
                <c:pt idx="6">
                  <c:v>21</c:v>
                </c:pt>
                <c:pt idx="7">
                  <c:v>22</c:v>
                </c:pt>
                <c:pt idx="8">
                  <c:v>23</c:v>
                </c:pt>
                <c:pt idx="9">
                  <c:v>24</c:v>
                </c:pt>
                <c:pt idx="10">
                  <c:v>25</c:v>
                </c:pt>
                <c:pt idx="11">
                  <c:v>26</c:v>
                </c:pt>
                <c:pt idx="12">
                  <c:v>27</c:v>
                </c:pt>
                <c:pt idx="13">
                  <c:v>28</c:v>
                </c:pt>
                <c:pt idx="14">
                  <c:v>29</c:v>
                </c:pt>
                <c:pt idx="15">
                  <c:v>30</c:v>
                </c:pt>
                <c:pt idx="16">
                  <c:v>31</c:v>
                </c:pt>
                <c:pt idx="17">
                  <c:v>32</c:v>
                </c:pt>
                <c:pt idx="18">
                  <c:v>33</c:v>
                </c:pt>
                <c:pt idx="19">
                  <c:v>34</c:v>
                </c:pt>
                <c:pt idx="20">
                  <c:v>35</c:v>
                </c:pt>
                <c:pt idx="21">
                  <c:v>36</c:v>
                </c:pt>
                <c:pt idx="22">
                  <c:v>37</c:v>
                </c:pt>
                <c:pt idx="23">
                  <c:v>38</c:v>
                </c:pt>
                <c:pt idx="24">
                  <c:v>39</c:v>
                </c:pt>
                <c:pt idx="25">
                  <c:v>40</c:v>
                </c:pt>
                <c:pt idx="26">
                  <c:v>41</c:v>
                </c:pt>
                <c:pt idx="27">
                  <c:v>42</c:v>
                </c:pt>
                <c:pt idx="28">
                  <c:v>43</c:v>
                </c:pt>
                <c:pt idx="29">
                  <c:v>44</c:v>
                </c:pt>
                <c:pt idx="30">
                  <c:v>45</c:v>
                </c:pt>
                <c:pt idx="31">
                  <c:v>46</c:v>
                </c:pt>
                <c:pt idx="32">
                  <c:v>47</c:v>
                </c:pt>
                <c:pt idx="33">
                  <c:v>48</c:v>
                </c:pt>
                <c:pt idx="34">
                  <c:v>49</c:v>
                </c:pt>
                <c:pt idx="35">
                  <c:v>50</c:v>
                </c:pt>
                <c:pt idx="36">
                  <c:v>51</c:v>
                </c:pt>
                <c:pt idx="37">
                  <c:v>52</c:v>
                </c:pt>
                <c:pt idx="38">
                  <c:v>53</c:v>
                </c:pt>
                <c:pt idx="39">
                  <c:v>54</c:v>
                </c:pt>
                <c:pt idx="40">
                  <c:v>55</c:v>
                </c:pt>
                <c:pt idx="41">
                  <c:v>56</c:v>
                </c:pt>
                <c:pt idx="42">
                  <c:v>57</c:v>
                </c:pt>
                <c:pt idx="43">
                  <c:v>58</c:v>
                </c:pt>
                <c:pt idx="44">
                  <c:v>59</c:v>
                </c:pt>
                <c:pt idx="45">
                  <c:v>60</c:v>
                </c:pt>
                <c:pt idx="46">
                  <c:v>61</c:v>
                </c:pt>
                <c:pt idx="47">
                  <c:v>62</c:v>
                </c:pt>
                <c:pt idx="48">
                  <c:v>63</c:v>
                </c:pt>
                <c:pt idx="49">
                  <c:v>64</c:v>
                </c:pt>
                <c:pt idx="50">
                  <c:v>65</c:v>
                </c:pt>
              </c:numCache>
            </c:numRef>
          </c:cat>
          <c:val>
            <c:numRef>
              <c:f>'scenario 1 (2)'!$F$3:$F$53</c:f>
              <c:numCache>
                <c:formatCode>_("$"* #,##0.00_);_("$"* \(#,##0.00\);_("$"* "-"??_);_(@_)</c:formatCode>
                <c:ptCount val="51"/>
                <c:pt idx="0">
                  <c:v>20000</c:v>
                </c:pt>
                <c:pt idx="1">
                  <c:v>22100</c:v>
                </c:pt>
                <c:pt idx="2">
                  <c:v>24420.5</c:v>
                </c:pt>
                <c:pt idx="3">
                  <c:v>26984.6525</c:v>
                </c:pt>
                <c:pt idx="4">
                  <c:v>29818.041012499998</c:v>
                </c:pt>
                <c:pt idx="5">
                  <c:v>32948.935318812495</c:v>
                </c:pt>
                <c:pt idx="6">
                  <c:v>36408.573527287808</c:v>
                </c:pt>
                <c:pt idx="7">
                  <c:v>40231.473747653028</c:v>
                </c:pt>
                <c:pt idx="8">
                  <c:v>44455.778491156598</c:v>
                </c:pt>
                <c:pt idx="9">
                  <c:v>49123.63523272804</c:v>
                </c:pt>
                <c:pt idx="10">
                  <c:v>54281.616932164485</c:v>
                </c:pt>
                <c:pt idx="11">
                  <c:v>59981.186710041758</c:v>
                </c:pt>
                <c:pt idx="12">
                  <c:v>66279.211314596148</c:v>
                </c:pt>
                <c:pt idx="13">
                  <c:v>73238.528502628746</c:v>
                </c:pt>
                <c:pt idx="14">
                  <c:v>80928.57399540476</c:v>
                </c:pt>
                <c:pt idx="15">
                  <c:v>89426.074264922267</c:v>
                </c:pt>
                <c:pt idx="16">
                  <c:v>98815.812062739104</c:v>
                </c:pt>
                <c:pt idx="17">
                  <c:v>109191.4723293267</c:v>
                </c:pt>
                <c:pt idx="18">
                  <c:v>120656.576923906</c:v>
                </c:pt>
                <c:pt idx="19">
                  <c:v>133325.51750091615</c:v>
                </c:pt>
                <c:pt idx="20">
                  <c:v>147324.69683851235</c:v>
                </c:pt>
                <c:pt idx="21">
                  <c:v>162793.79000655614</c:v>
                </c:pt>
                <c:pt idx="22">
                  <c:v>179887.13795724453</c:v>
                </c:pt>
                <c:pt idx="23">
                  <c:v>198775.28744275522</c:v>
                </c:pt>
                <c:pt idx="24">
                  <c:v>219646.69262424452</c:v>
                </c:pt>
                <c:pt idx="25">
                  <c:v>242709.59534979018</c:v>
                </c:pt>
                <c:pt idx="26">
                  <c:v>268194.10286151816</c:v>
                </c:pt>
                <c:pt idx="27">
                  <c:v>296354.48366197757</c:v>
                </c:pt>
                <c:pt idx="28">
                  <c:v>327471.70444648521</c:v>
                </c:pt>
                <c:pt idx="29">
                  <c:v>361856.23341336614</c:v>
                </c:pt>
                <c:pt idx="30">
                  <c:v>399851.13792176958</c:v>
                </c:pt>
                <c:pt idx="31">
                  <c:v>441835.50740355538</c:v>
                </c:pt>
                <c:pt idx="32">
                  <c:v>488228.23568092869</c:v>
                </c:pt>
                <c:pt idx="33">
                  <c:v>539492.20042742626</c:v>
                </c:pt>
                <c:pt idx="34">
                  <c:v>596138.88147230598</c:v>
                </c:pt>
                <c:pt idx="35">
                  <c:v>658733.46402689815</c:v>
                </c:pt>
                <c:pt idx="36">
                  <c:v>727900.47774972243</c:v>
                </c:pt>
                <c:pt idx="37">
                  <c:v>804330.02791344328</c:v>
                </c:pt>
                <c:pt idx="38">
                  <c:v>888784.68084435479</c:v>
                </c:pt>
                <c:pt idx="39">
                  <c:v>982107.07233301201</c:v>
                </c:pt>
                <c:pt idx="40">
                  <c:v>1085228.3149279782</c:v>
                </c:pt>
                <c:pt idx="41">
                  <c:v>1199177.287995416</c:v>
                </c:pt>
                <c:pt idx="42">
                  <c:v>1325090.9032349347</c:v>
                </c:pt>
                <c:pt idx="43">
                  <c:v>1464225.4480746028</c:v>
                </c:pt>
                <c:pt idx="44">
                  <c:v>1617969.120122436</c:v>
                </c:pt>
                <c:pt idx="45">
                  <c:v>1787855.8777352918</c:v>
                </c:pt>
                <c:pt idx="46">
                  <c:v>1975580.7448974974</c:v>
                </c:pt>
                <c:pt idx="47">
                  <c:v>2183016.7231117347</c:v>
                </c:pt>
                <c:pt idx="48">
                  <c:v>2412233.4790384667</c:v>
                </c:pt>
                <c:pt idx="49">
                  <c:v>2665517.9943375057</c:v>
                </c:pt>
                <c:pt idx="50">
                  <c:v>2945397.3837429439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3F9-4228-983F-3B492E7B7DF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67"/>
        <c:overlap val="-43"/>
        <c:axId val="609168600"/>
        <c:axId val="609171552"/>
      </c:barChart>
      <c:catAx>
        <c:axId val="609168600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dk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600" b="1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NZ"/>
                  <a:t>Age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600" b="1" i="0" u="none" strike="noStrike" kern="1200" baseline="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dk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cap="none" spc="0" normalizeH="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09171552"/>
        <c:crosses val="autoZero"/>
        <c:auto val="1"/>
        <c:lblAlgn val="ctr"/>
        <c:lblOffset val="100"/>
        <c:tickLblSkip val="5"/>
        <c:tickMarkSkip val="5"/>
        <c:noMultiLvlLbl val="0"/>
      </c:catAx>
      <c:valAx>
        <c:axId val="60917155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dk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600" b="1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NZ"/>
                  <a:t>Equity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600" b="1" i="0" u="none" strike="noStrike" kern="1200" baseline="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[$$-C09]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09168600"/>
        <c:crosses val="autoZero"/>
        <c:crossBetween val="between"/>
      </c:valAx>
      <c:spPr>
        <a:pattFill prst="ltDnDiag">
          <a:fgClr>
            <a:schemeClr val="dk1">
              <a:lumMod val="15000"/>
              <a:lumOff val="85000"/>
            </a:schemeClr>
          </a:fgClr>
          <a:bgClr>
            <a:schemeClr val="lt1"/>
          </a:bgClr>
        </a:pattFill>
        <a:ln>
          <a:noFill/>
        </a:ln>
        <a:effectLst/>
      </c:spPr>
    </c:plotArea>
    <c:plotVisOnly val="1"/>
    <c:dispBlanksAs val="gap"/>
    <c:showDLblsOverMax val="0"/>
  </c:chart>
  <c:spPr>
    <a:solidFill>
      <a:schemeClr val="lt1"/>
    </a:solidFill>
    <a:ln w="9525" cap="flat" cmpd="sng" algn="ctr">
      <a:solidFill>
        <a:schemeClr val="dk1">
          <a:lumMod val="15000"/>
          <a:lumOff val="85000"/>
        </a:schemeClr>
      </a:solidFill>
      <a:round/>
    </a:ln>
    <a:effectLst/>
  </c:spPr>
  <c:txPr>
    <a:bodyPr/>
    <a:lstStyle/>
    <a:p>
      <a:pPr>
        <a:defRPr sz="1600">
          <a:solidFill>
            <a:sysClr val="windowText" lastClr="000000"/>
          </a:solidFill>
        </a:defRPr>
      </a:pPr>
      <a:endParaRPr lang="en-US"/>
    </a:p>
  </c:txPr>
  <c:externalData r:id="rId4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'scenario 1 (2)'!$F$2</c:f>
              <c:strCache>
                <c:ptCount val="1"/>
              </c:strCache>
            </c:strRef>
          </c:tx>
          <c:spPr>
            <a:solidFill>
              <a:sysClr val="window" lastClr="FFFFFF">
                <a:alpha val="0"/>
              </a:sysClr>
            </a:solidFill>
            <a:ln>
              <a:solidFill>
                <a:srgbClr val="E8E8E8">
                  <a:alpha val="0"/>
                </a:srgbClr>
              </a:solidFill>
            </a:ln>
            <a:effectLst/>
          </c:spPr>
          <c:invertIfNegative val="0"/>
          <c:cat>
            <c:numRef>
              <c:f>'scenario 1 (2)'!$A$3:$A$53</c:f>
              <c:numCache>
                <c:formatCode>General</c:formatCode>
                <c:ptCount val="51"/>
                <c:pt idx="0">
                  <c:v>15</c:v>
                </c:pt>
                <c:pt idx="1">
                  <c:v>16</c:v>
                </c:pt>
                <c:pt idx="2">
                  <c:v>17</c:v>
                </c:pt>
                <c:pt idx="3">
                  <c:v>18</c:v>
                </c:pt>
                <c:pt idx="4">
                  <c:v>19</c:v>
                </c:pt>
                <c:pt idx="5">
                  <c:v>20</c:v>
                </c:pt>
                <c:pt idx="6">
                  <c:v>21</c:v>
                </c:pt>
                <c:pt idx="7">
                  <c:v>22</c:v>
                </c:pt>
                <c:pt idx="8">
                  <c:v>23</c:v>
                </c:pt>
                <c:pt idx="9">
                  <c:v>24</c:v>
                </c:pt>
                <c:pt idx="10">
                  <c:v>25</c:v>
                </c:pt>
                <c:pt idx="11">
                  <c:v>26</c:v>
                </c:pt>
                <c:pt idx="12">
                  <c:v>27</c:v>
                </c:pt>
                <c:pt idx="13">
                  <c:v>28</c:v>
                </c:pt>
                <c:pt idx="14">
                  <c:v>29</c:v>
                </c:pt>
                <c:pt idx="15">
                  <c:v>30</c:v>
                </c:pt>
                <c:pt idx="16">
                  <c:v>31</c:v>
                </c:pt>
                <c:pt idx="17">
                  <c:v>32</c:v>
                </c:pt>
                <c:pt idx="18">
                  <c:v>33</c:v>
                </c:pt>
                <c:pt idx="19">
                  <c:v>34</c:v>
                </c:pt>
                <c:pt idx="20">
                  <c:v>35</c:v>
                </c:pt>
                <c:pt idx="21">
                  <c:v>36</c:v>
                </c:pt>
                <c:pt idx="22">
                  <c:v>37</c:v>
                </c:pt>
                <c:pt idx="23">
                  <c:v>38</c:v>
                </c:pt>
                <c:pt idx="24">
                  <c:v>39</c:v>
                </c:pt>
                <c:pt idx="25">
                  <c:v>40</c:v>
                </c:pt>
                <c:pt idx="26">
                  <c:v>41</c:v>
                </c:pt>
                <c:pt idx="27">
                  <c:v>42</c:v>
                </c:pt>
                <c:pt idx="28">
                  <c:v>43</c:v>
                </c:pt>
                <c:pt idx="29">
                  <c:v>44</c:v>
                </c:pt>
                <c:pt idx="30">
                  <c:v>45</c:v>
                </c:pt>
                <c:pt idx="31">
                  <c:v>46</c:v>
                </c:pt>
                <c:pt idx="32">
                  <c:v>47</c:v>
                </c:pt>
                <c:pt idx="33">
                  <c:v>48</c:v>
                </c:pt>
                <c:pt idx="34">
                  <c:v>49</c:v>
                </c:pt>
                <c:pt idx="35">
                  <c:v>50</c:v>
                </c:pt>
                <c:pt idx="36">
                  <c:v>51</c:v>
                </c:pt>
                <c:pt idx="37">
                  <c:v>52</c:v>
                </c:pt>
                <c:pt idx="38">
                  <c:v>53</c:v>
                </c:pt>
                <c:pt idx="39">
                  <c:v>54</c:v>
                </c:pt>
                <c:pt idx="40">
                  <c:v>55</c:v>
                </c:pt>
                <c:pt idx="41">
                  <c:v>56</c:v>
                </c:pt>
                <c:pt idx="42">
                  <c:v>57</c:v>
                </c:pt>
                <c:pt idx="43">
                  <c:v>58</c:v>
                </c:pt>
                <c:pt idx="44">
                  <c:v>59</c:v>
                </c:pt>
                <c:pt idx="45">
                  <c:v>60</c:v>
                </c:pt>
                <c:pt idx="46">
                  <c:v>61</c:v>
                </c:pt>
                <c:pt idx="47">
                  <c:v>62</c:v>
                </c:pt>
                <c:pt idx="48">
                  <c:v>63</c:v>
                </c:pt>
                <c:pt idx="49">
                  <c:v>64</c:v>
                </c:pt>
                <c:pt idx="50">
                  <c:v>65</c:v>
                </c:pt>
              </c:numCache>
            </c:numRef>
          </c:cat>
          <c:val>
            <c:numRef>
              <c:f>'scenario 1 (2)'!$F$3:$F$53</c:f>
              <c:numCache>
                <c:formatCode>_("$"* #,##0.00_);_("$"* \(#,##0.00\);_("$"* "-"??_);_(@_)</c:formatCode>
                <c:ptCount val="51"/>
                <c:pt idx="0">
                  <c:v>20000</c:v>
                </c:pt>
                <c:pt idx="1">
                  <c:v>22100</c:v>
                </c:pt>
                <c:pt idx="2">
                  <c:v>24420.5</c:v>
                </c:pt>
                <c:pt idx="3">
                  <c:v>26984.6525</c:v>
                </c:pt>
                <c:pt idx="4">
                  <c:v>29818.041012499998</c:v>
                </c:pt>
                <c:pt idx="5">
                  <c:v>32948.935318812495</c:v>
                </c:pt>
                <c:pt idx="6">
                  <c:v>36408.573527287808</c:v>
                </c:pt>
                <c:pt idx="7">
                  <c:v>40231.473747653028</c:v>
                </c:pt>
                <c:pt idx="8">
                  <c:v>44455.778491156598</c:v>
                </c:pt>
                <c:pt idx="9">
                  <c:v>49123.63523272804</c:v>
                </c:pt>
                <c:pt idx="10">
                  <c:v>54281.616932164485</c:v>
                </c:pt>
                <c:pt idx="11">
                  <c:v>59981.186710041758</c:v>
                </c:pt>
                <c:pt idx="12">
                  <c:v>66279.211314596148</c:v>
                </c:pt>
                <c:pt idx="13">
                  <c:v>73238.528502628746</c:v>
                </c:pt>
                <c:pt idx="14">
                  <c:v>80928.57399540476</c:v>
                </c:pt>
                <c:pt idx="15">
                  <c:v>89426.074264922267</c:v>
                </c:pt>
                <c:pt idx="16">
                  <c:v>98815.812062739104</c:v>
                </c:pt>
                <c:pt idx="17">
                  <c:v>109191.4723293267</c:v>
                </c:pt>
                <c:pt idx="18">
                  <c:v>120656.576923906</c:v>
                </c:pt>
                <c:pt idx="19">
                  <c:v>133325.51750091615</c:v>
                </c:pt>
                <c:pt idx="20">
                  <c:v>147324.69683851235</c:v>
                </c:pt>
                <c:pt idx="21">
                  <c:v>162793.79000655614</c:v>
                </c:pt>
                <c:pt idx="22">
                  <c:v>179887.13795724453</c:v>
                </c:pt>
                <c:pt idx="23">
                  <c:v>198775.28744275522</c:v>
                </c:pt>
                <c:pt idx="24">
                  <c:v>219646.69262424452</c:v>
                </c:pt>
                <c:pt idx="25">
                  <c:v>242709.59534979018</c:v>
                </c:pt>
                <c:pt idx="26">
                  <c:v>268194.10286151816</c:v>
                </c:pt>
                <c:pt idx="27">
                  <c:v>296354.48366197757</c:v>
                </c:pt>
                <c:pt idx="28">
                  <c:v>327471.70444648521</c:v>
                </c:pt>
                <c:pt idx="29">
                  <c:v>361856.23341336614</c:v>
                </c:pt>
                <c:pt idx="30">
                  <c:v>399851.13792176958</c:v>
                </c:pt>
                <c:pt idx="31">
                  <c:v>441835.50740355538</c:v>
                </c:pt>
                <c:pt idx="32">
                  <c:v>488228.23568092869</c:v>
                </c:pt>
                <c:pt idx="33">
                  <c:v>539492.20042742626</c:v>
                </c:pt>
                <c:pt idx="34">
                  <c:v>596138.88147230598</c:v>
                </c:pt>
                <c:pt idx="35">
                  <c:v>658733.46402689815</c:v>
                </c:pt>
                <c:pt idx="36">
                  <c:v>727900.47774972243</c:v>
                </c:pt>
                <c:pt idx="37">
                  <c:v>804330.02791344328</c:v>
                </c:pt>
                <c:pt idx="38">
                  <c:v>888784.68084435479</c:v>
                </c:pt>
                <c:pt idx="39">
                  <c:v>982107.07233301201</c:v>
                </c:pt>
                <c:pt idx="40">
                  <c:v>1085228.3149279782</c:v>
                </c:pt>
                <c:pt idx="41">
                  <c:v>1199177.287995416</c:v>
                </c:pt>
                <c:pt idx="42">
                  <c:v>1325090.9032349347</c:v>
                </c:pt>
                <c:pt idx="43">
                  <c:v>1464225.4480746028</c:v>
                </c:pt>
                <c:pt idx="44">
                  <c:v>1617969.120122436</c:v>
                </c:pt>
                <c:pt idx="45">
                  <c:v>1787855.8777352918</c:v>
                </c:pt>
                <c:pt idx="46">
                  <c:v>1975580.7448974974</c:v>
                </c:pt>
                <c:pt idx="47">
                  <c:v>2183016.7231117347</c:v>
                </c:pt>
                <c:pt idx="48">
                  <c:v>2412233.4790384667</c:v>
                </c:pt>
                <c:pt idx="49">
                  <c:v>2665517.9943375057</c:v>
                </c:pt>
                <c:pt idx="50">
                  <c:v>2945397.3837429439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3F9-4228-983F-3B492E7B7DF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67"/>
        <c:overlap val="-43"/>
        <c:axId val="609168600"/>
        <c:axId val="609171552"/>
      </c:barChart>
      <c:catAx>
        <c:axId val="609168600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dk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600" b="1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NZ"/>
                  <a:t>Age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600" b="1" i="0" u="none" strike="noStrike" kern="1200" baseline="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dk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cap="none" spc="0" normalizeH="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09171552"/>
        <c:crosses val="autoZero"/>
        <c:auto val="1"/>
        <c:lblAlgn val="ctr"/>
        <c:lblOffset val="100"/>
        <c:tickLblSkip val="5"/>
        <c:tickMarkSkip val="5"/>
        <c:noMultiLvlLbl val="0"/>
      </c:catAx>
      <c:valAx>
        <c:axId val="60917155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dk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600" b="1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NZ"/>
                  <a:t>Equity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600" b="1" i="0" u="none" strike="noStrike" kern="1200" baseline="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[$$-C09]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09168600"/>
        <c:crosses val="autoZero"/>
        <c:crossBetween val="between"/>
      </c:valAx>
      <c:spPr>
        <a:pattFill prst="ltDnDiag">
          <a:fgClr>
            <a:schemeClr val="dk1">
              <a:lumMod val="15000"/>
              <a:lumOff val="85000"/>
            </a:schemeClr>
          </a:fgClr>
          <a:bgClr>
            <a:schemeClr val="lt1"/>
          </a:bgClr>
        </a:pattFill>
        <a:ln>
          <a:noFill/>
        </a:ln>
        <a:effectLst/>
      </c:spPr>
    </c:plotArea>
    <c:plotVisOnly val="1"/>
    <c:dispBlanksAs val="gap"/>
    <c:showDLblsOverMax val="0"/>
  </c:chart>
  <c:spPr>
    <a:solidFill>
      <a:schemeClr val="lt1"/>
    </a:solidFill>
    <a:ln w="9525" cap="flat" cmpd="sng" algn="ctr">
      <a:solidFill>
        <a:schemeClr val="dk1">
          <a:lumMod val="15000"/>
          <a:lumOff val="85000"/>
        </a:schemeClr>
      </a:solidFill>
      <a:round/>
    </a:ln>
    <a:effectLst/>
  </c:spPr>
  <c:txPr>
    <a:bodyPr/>
    <a:lstStyle/>
    <a:p>
      <a:pPr>
        <a:defRPr sz="1600">
          <a:solidFill>
            <a:sysClr val="windowText" lastClr="000000"/>
          </a:solidFill>
        </a:defRPr>
      </a:pPr>
      <a:endParaRPr lang="en-US"/>
    </a:p>
  </c:txPr>
  <c:externalData r:id="rId4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200" b="1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NZ" b="0" i="0" dirty="0">
                <a:solidFill>
                  <a:srgbClr val="5D4091"/>
                </a:solidFill>
                <a:latin typeface="Caecilia LT Std Roman" panose="00000500000000000000" pitchFamily="50" charset="0"/>
              </a:rPr>
              <a:t>Equity Growth  -  $60,000 - $100,000 Salary </a:t>
            </a:r>
          </a:p>
          <a:p>
            <a:pPr>
              <a:defRPr/>
            </a:pPr>
            <a:r>
              <a:rPr lang="en-US" b="0" i="0" dirty="0">
                <a:solidFill>
                  <a:srgbClr val="5D4091"/>
                </a:solidFill>
                <a:latin typeface="Caecilia LT Std Roman" panose="00000500000000000000" pitchFamily="50" charset="0"/>
              </a:rPr>
              <a:t>(8% investment return;  inflation 2%)</a:t>
            </a:r>
            <a:endParaRPr lang="en-NZ" b="0" i="0" dirty="0">
              <a:solidFill>
                <a:srgbClr val="5D4091"/>
              </a:solidFill>
              <a:latin typeface="Caecilia LT Std Roman" panose="00000500000000000000" pitchFamily="50" charset="0"/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200" b="1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5.6374858228471651E-2"/>
          <c:y val="0.20139399947134948"/>
          <c:w val="0.94362514177152834"/>
          <c:h val="0.64884625762215997"/>
        </c:manualLayout>
      </c:layout>
      <c:lineChart>
        <c:grouping val="standard"/>
        <c:varyColors val="0"/>
        <c:ser>
          <c:idx val="0"/>
          <c:order val="0"/>
          <c:tx>
            <c:strRef>
              <c:f>Sheet1!$H$6</c:f>
              <c:strCache>
                <c:ptCount val="1"/>
                <c:pt idx="0">
                  <c:v>10% saving</c:v>
                </c:pt>
              </c:strCache>
            </c:strRef>
          </c:tx>
          <c:spPr>
            <a:ln w="31750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17"/>
            <c:spPr>
              <a:solidFill>
                <a:schemeClr val="accent1"/>
              </a:solidFill>
              <a:ln>
                <a:noFill/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Sheet1!$A$7:$A$10</c:f>
              <c:strCache>
                <c:ptCount val="4"/>
                <c:pt idx="0">
                  <c:v>20 to 30</c:v>
                </c:pt>
                <c:pt idx="1">
                  <c:v>30 to 40</c:v>
                </c:pt>
                <c:pt idx="2">
                  <c:v>40 to 50</c:v>
                </c:pt>
                <c:pt idx="3">
                  <c:v>50 to 65</c:v>
                </c:pt>
              </c:strCache>
            </c:strRef>
          </c:cat>
          <c:val>
            <c:numRef>
              <c:f>Sheet1!$H$7:$H$10</c:f>
              <c:numCache>
                <c:formatCode>_-"$"* #,##0_-;\-"$"* #,##0_-;_-"$"* "-"??_-;_-@_-</c:formatCode>
                <c:ptCount val="4"/>
                <c:pt idx="0">
                  <c:v>71304</c:v>
                </c:pt>
                <c:pt idx="1">
                  <c:v>221357</c:v>
                </c:pt>
                <c:pt idx="2">
                  <c:v>510879</c:v>
                </c:pt>
                <c:pt idx="3">
                  <c:v>1405870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6F51-47C1-94C0-A23EDB7BAD53}"/>
            </c:ext>
          </c:extLst>
        </c:ser>
        <c:ser>
          <c:idx val="1"/>
          <c:order val="1"/>
          <c:tx>
            <c:strRef>
              <c:f>Sheet1!$K$6</c:f>
              <c:strCache>
                <c:ptCount val="1"/>
                <c:pt idx="0">
                  <c:v>20% saving</c:v>
                </c:pt>
              </c:strCache>
            </c:strRef>
          </c:tx>
          <c:spPr>
            <a:ln w="31750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17"/>
            <c:spPr>
              <a:solidFill>
                <a:schemeClr val="accent2"/>
              </a:solidFill>
              <a:ln>
                <a:noFill/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Sheet1!$A$7:$A$10</c:f>
              <c:strCache>
                <c:ptCount val="4"/>
                <c:pt idx="0">
                  <c:v>20 to 30</c:v>
                </c:pt>
                <c:pt idx="1">
                  <c:v>30 to 40</c:v>
                </c:pt>
                <c:pt idx="2">
                  <c:v>40 to 50</c:v>
                </c:pt>
                <c:pt idx="3">
                  <c:v>50 to 65</c:v>
                </c:pt>
              </c:strCache>
            </c:strRef>
          </c:cat>
          <c:val>
            <c:numRef>
              <c:f>Sheet1!$K$7:$K$10</c:f>
              <c:numCache>
                <c:formatCode>_-"$"* #,##0_-;\-"$"* #,##0_-;_-"$"* "-"??_-;_-@_-</c:formatCode>
                <c:ptCount val="4"/>
                <c:pt idx="0">
                  <c:v>142608</c:v>
                </c:pt>
                <c:pt idx="1">
                  <c:v>442713</c:v>
                </c:pt>
                <c:pt idx="2">
                  <c:v>1021756</c:v>
                </c:pt>
                <c:pt idx="3">
                  <c:v>2811735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6F51-47C1-94C0-A23EDB7BAD53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432607400"/>
        <c:axId val="432607728"/>
      </c:lineChart>
      <c:catAx>
        <c:axId val="43260740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dk1">
                <a:lumMod val="75000"/>
                <a:lumOff val="2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cap="all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32607728"/>
        <c:crosses val="autoZero"/>
        <c:auto val="1"/>
        <c:lblAlgn val="ctr"/>
        <c:lblOffset val="100"/>
        <c:noMultiLvlLbl val="0"/>
      </c:catAx>
      <c:valAx>
        <c:axId val="432607728"/>
        <c:scaling>
          <c:orientation val="minMax"/>
        </c:scaling>
        <c:delete val="1"/>
        <c:axPos val="l"/>
        <c:majorGridlines>
          <c:spPr>
            <a:ln w="9525" cap="flat" cmpd="sng" algn="ctr">
              <a:gradFill>
                <a:gsLst>
                  <a:gs pos="100000">
                    <a:schemeClr val="dk1">
                      <a:lumMod val="95000"/>
                      <a:lumOff val="5000"/>
                      <a:alpha val="42000"/>
                    </a:schemeClr>
                  </a:gs>
                  <a:gs pos="0">
                    <a:schemeClr val="lt1">
                      <a:lumMod val="75000"/>
                      <a:alpha val="36000"/>
                    </a:schemeClr>
                  </a:gs>
                </a:gsLst>
                <a:lin ang="5400000" scaled="0"/>
              </a:gradFill>
              <a:round/>
            </a:ln>
            <a:effectLst/>
          </c:spPr>
        </c:majorGridlines>
        <c:numFmt formatCode="_-&quot;$&quot;* #,##0_-;\-&quot;$&quot;* #,##0_-;_-&quot;$&quot;* &quot;-&quot;??_-;_-@_-" sourceLinked="1"/>
        <c:majorTickMark val="none"/>
        <c:minorTickMark val="none"/>
        <c:tickLblPos val="nextTo"/>
        <c:crossAx val="43260740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35730481170539191"/>
          <c:y val="0.92758031582537626"/>
          <c:w val="0.28539028744575734"/>
          <c:h val="7.2419684174623786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8">
  <cs:axisTitle>
    <cs:lnRef idx="0"/>
    <cs:fillRef idx="0"/>
    <cs:effectRef idx="0"/>
    <cs:fontRef idx="minor">
      <a:schemeClr val="dk1">
        <a:lumMod val="65000"/>
        <a:lumOff val="3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 cap="none" spc="0" normalizeH="0" baseline="0"/>
  </cs:categoryAxis>
  <cs:chartArea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lt1"/>
      </a:solidFill>
      <a:ln w="1587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8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legend>
  <cs:plotArea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plotArea>
  <cs:plotArea3D>
    <cs:lnRef idx="0"/>
    <cs:fillRef idx="0"/>
    <cs:effectRef idx="0"/>
    <cs:fontRef idx="minor">
      <a:schemeClr val="dk1"/>
    </cs:fontRef>
    <cs:spPr>
      <a:solidFill>
        <a:schemeClr val="lt1"/>
      </a:solidFill>
    </cs:spPr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ajor">
      <a:schemeClr val="dk1">
        <a:lumMod val="50000"/>
        <a:lumOff val="50000"/>
      </a:schemeClr>
    </cs:fontRef>
    <cs:defRPr sz="1600" b="1" kern="1200" cap="none" spc="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8">
  <cs:axisTitle>
    <cs:lnRef idx="0"/>
    <cs:fillRef idx="0"/>
    <cs:effectRef idx="0"/>
    <cs:fontRef idx="minor">
      <a:schemeClr val="dk1">
        <a:lumMod val="65000"/>
        <a:lumOff val="3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 cap="none" spc="0" normalizeH="0" baseline="0"/>
  </cs:categoryAxis>
  <cs:chartArea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lt1"/>
      </a:solidFill>
      <a:ln w="1587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8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legend>
  <cs:plotArea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plotArea>
  <cs:plotArea3D>
    <cs:lnRef idx="0"/>
    <cs:fillRef idx="0"/>
    <cs:effectRef idx="0"/>
    <cs:fontRef idx="minor">
      <a:schemeClr val="dk1"/>
    </cs:fontRef>
    <cs:spPr>
      <a:solidFill>
        <a:schemeClr val="lt1"/>
      </a:solidFill>
    </cs:spPr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ajor">
      <a:schemeClr val="dk1">
        <a:lumMod val="50000"/>
        <a:lumOff val="50000"/>
      </a:schemeClr>
    </cs:fontRef>
    <cs:defRPr sz="1600" b="1" kern="1200" cap="none" spc="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28">
  <cs:axisTitle>
    <cs:lnRef idx="0"/>
    <cs:fillRef idx="0"/>
    <cs:effectRef idx="0"/>
    <cs:fontRef idx="minor">
      <a:schemeClr val="dk1">
        <a:lumMod val="75000"/>
        <a:lumOff val="2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1197" kern="1200"/>
  </cs:chartArea>
  <cs:dataLabel>
    <cs:lnRef idx="0"/>
    <cs:fillRef idx="0">
      <cs:styleClr val="auto"/>
    </cs:fillRef>
    <cs:effectRef idx="0"/>
    <cs:fontRef idx="minor">
      <a:schemeClr val="lt1"/>
    </cs:fontRef>
    <cs:defRPr sz="1197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1197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Marker>
  <cs:dataPointMarkerLayout symbol="circle" size="17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0.07556</cdr:x>
      <cdr:y>0.22492</cdr:y>
    </cdr:from>
    <cdr:to>
      <cdr:x>0.36588</cdr:x>
      <cdr:y>0.3809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847654" y="1331422"/>
          <a:ext cx="3256773" cy="923330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vertOverflow="clip" wrap="square" rtlCol="0">
          <a:spAutoFit/>
        </a:bodyPr>
        <a:lstStyle xmlns:a="http://schemas.openxmlformats.org/drawingml/2006/main"/>
        <a:p xmlns:a="http://schemas.openxmlformats.org/drawingml/2006/main">
          <a:r>
            <a:rPr lang="en-NZ" sz="1800" b="0" dirty="0"/>
            <a:t>$115/week - $192/week</a:t>
          </a:r>
        </a:p>
        <a:p xmlns:a="http://schemas.openxmlformats.org/drawingml/2006/main">
          <a:endParaRPr lang="en-NZ" sz="1800" b="0" dirty="0"/>
        </a:p>
        <a:p xmlns:a="http://schemas.openxmlformats.org/drawingml/2006/main">
          <a:r>
            <a:rPr lang="en-NZ" sz="1800" dirty="0"/>
            <a:t>$230/week - $384/week</a:t>
          </a:r>
          <a:endParaRPr lang="en-NZ" sz="1800" b="0" dirty="0"/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NZ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3426C9E-6131-480F-AEB2-8E9F77C47C1B}" type="datetimeFigureOut">
              <a:rPr lang="en-NZ" smtClean="0"/>
              <a:t>5/03/2025</a:t>
            </a:fld>
            <a:endParaRPr lang="en-NZ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NZ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N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0AF7D7A-79E0-4B6A-815B-962E4062D604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41078723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0AF7D7A-79E0-4B6A-815B-962E4062D604}" type="slidenum">
              <a:rPr lang="en-NZ" smtClean="0"/>
              <a:t>1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87636767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3">
          <a:extLst>
            <a:ext uri="{FF2B5EF4-FFF2-40B4-BE49-F238E27FC236}">
              <a16:creationId xmlns:a16="http://schemas.microsoft.com/office/drawing/2014/main" id="{900EB0D8-88F5-350B-E824-B6590D2F1F0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p7:notes">
            <a:extLst>
              <a:ext uri="{FF2B5EF4-FFF2-40B4-BE49-F238E27FC236}">
                <a16:creationId xmlns:a16="http://schemas.microsoft.com/office/drawing/2014/main" id="{3ABAF0B1-BC61-8A1B-47B3-51305C024DE6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79768" y="4777958"/>
            <a:ext cx="5438140" cy="3909239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PRINT</a:t>
            </a:r>
            <a:endParaRPr/>
          </a:p>
        </p:txBody>
      </p:sp>
      <p:sp>
        <p:nvSpPr>
          <p:cNvPr id="235" name="Google Shape;235;p7:notes">
            <a:extLst>
              <a:ext uri="{FF2B5EF4-FFF2-40B4-BE49-F238E27FC236}">
                <a16:creationId xmlns:a16="http://schemas.microsoft.com/office/drawing/2014/main" id="{2337F0AE-C176-CE12-AD7D-F2663E390888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80180898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p7:notes"/>
          <p:cNvSpPr txBox="1">
            <a:spLocks noGrp="1"/>
          </p:cNvSpPr>
          <p:nvPr>
            <p:ph type="body" idx="1"/>
          </p:nvPr>
        </p:nvSpPr>
        <p:spPr>
          <a:xfrm>
            <a:off x="679768" y="4777958"/>
            <a:ext cx="5438140" cy="3909239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35" name="Google Shape;235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Google Shape;247;p8:notes"/>
          <p:cNvSpPr txBox="1">
            <a:spLocks noGrp="1"/>
          </p:cNvSpPr>
          <p:nvPr>
            <p:ph type="body" idx="1"/>
          </p:nvPr>
        </p:nvSpPr>
        <p:spPr>
          <a:xfrm>
            <a:off x="679768" y="4777958"/>
            <a:ext cx="5438140" cy="3909239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48" name="Google Shape;248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Google Shape;254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55" name="Google Shape;255;p9:notes"/>
          <p:cNvSpPr txBox="1">
            <a:spLocks noGrp="1"/>
          </p:cNvSpPr>
          <p:nvPr>
            <p:ph type="body" idx="1"/>
          </p:nvPr>
        </p:nvSpPr>
        <p:spPr>
          <a:xfrm>
            <a:off x="679768" y="4777958"/>
            <a:ext cx="5438140" cy="39092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endParaRPr lang="en-NZ" dirty="0">
              <a:effectLst/>
            </a:endParaRPr>
          </a:p>
          <a:p>
            <a:pPr marL="285750" indent="-285750">
              <a:lnSpc>
                <a:spcPct val="115000"/>
              </a:lnSpc>
              <a:spcAft>
                <a:spcPts val="800"/>
              </a:spcAft>
              <a:buSzPts val="1000"/>
              <a:buFont typeface="Courier New" panose="02070309020205020404" pitchFamily="49" charset="0"/>
              <a:buChar char="o"/>
              <a:tabLst>
                <a:tab pos="914400" algn="l"/>
              </a:tabLst>
            </a:pPr>
            <a:r>
              <a:rPr lang="en-NZ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Ask group if they bought 1 coffee per day for $6 over a 45 year period how much money would that add up to… wait for 2 or 3 answers….</a:t>
            </a:r>
          </a:p>
          <a:p>
            <a:pPr marL="285750" indent="-285750">
              <a:lnSpc>
                <a:spcPct val="115000"/>
              </a:lnSpc>
              <a:spcAft>
                <a:spcPts val="800"/>
              </a:spcAft>
              <a:buSzPts val="1000"/>
              <a:buFont typeface="Courier New" panose="02070309020205020404" pitchFamily="49" charset="0"/>
              <a:buChar char="o"/>
              <a:tabLst>
                <a:tab pos="914400" algn="l"/>
              </a:tabLst>
            </a:pPr>
            <a:r>
              <a:rPr lang="en-NZ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Answer $96,000 but if you saved that $6 and invested it over time at 10% return it equals $1.6 million – that’s compounding – it’s almost unbelievable</a:t>
            </a:r>
          </a:p>
          <a:p>
            <a:pPr marL="285750" indent="-285750">
              <a:lnSpc>
                <a:spcPct val="115000"/>
              </a:lnSpc>
              <a:spcAft>
                <a:spcPts val="800"/>
              </a:spcAft>
              <a:buSzPts val="1000"/>
              <a:buFont typeface="Courier New" panose="02070309020205020404" pitchFamily="49" charset="0"/>
              <a:buChar char="o"/>
              <a:tabLst>
                <a:tab pos="914400" algn="l"/>
              </a:tabLst>
            </a:pPr>
            <a:r>
              <a:rPr lang="en-NZ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So key point is if you can mentally think about small daily decisions in terms of long term impact it will have a massive positive affect on you – one coffee isn’t $6 – it is a $1.5 million decision</a:t>
            </a:r>
            <a:endParaRPr lang="en-US" dirty="0"/>
          </a:p>
          <a:p>
            <a:pPr marL="0" indent="0"/>
            <a:endParaRPr lang="en-US" dirty="0"/>
          </a:p>
          <a:p>
            <a:pPr marL="0" indent="0"/>
            <a:r>
              <a:rPr lang="en-US" dirty="0"/>
              <a:t>Surprisingly, small changes can have dramatic changes </a:t>
            </a:r>
          </a:p>
          <a:p>
            <a:pPr marL="0" indent="0"/>
            <a:endParaRPr lang="en-US" dirty="0"/>
          </a:p>
        </p:txBody>
      </p:sp>
      <p:sp>
        <p:nvSpPr>
          <p:cNvPr id="256" name="Google Shape;256;p9:notes"/>
          <p:cNvSpPr txBox="1">
            <a:spLocks noGrp="1"/>
          </p:cNvSpPr>
          <p:nvPr>
            <p:ph type="sldNum" idx="12"/>
          </p:nvPr>
        </p:nvSpPr>
        <p:spPr>
          <a:xfrm>
            <a:off x="3850443" y="9430091"/>
            <a:ext cx="2945659" cy="4981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5</a:t>
            </a:fld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6</a:t>
            </a:fld>
            <a:endParaRPr lang="en-US"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72158407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PRINT</a:t>
            </a:r>
            <a:endParaRPr lang="en-N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7</a:t>
            </a:fld>
            <a:endParaRPr lang="en-US"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40497985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0AF7D7A-79E0-4B6A-815B-962E4062D604}" type="slidenum">
              <a:rPr lang="en-NZ" smtClean="0"/>
              <a:t>14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03538721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0AF7D7A-79E0-4B6A-815B-962E4062D604}" type="slidenum">
              <a:rPr lang="en-NZ" smtClean="0"/>
              <a:t>15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09361692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5CD14C8-06E8-0679-A084-CC25802D758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54F45C36-B6A2-E8AB-E189-8F10B3AF345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7624CE11-F992-A872-EE40-F0FBEF108A2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Z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740C41B-1048-08D1-7DD1-5294DE37093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0AF7D7A-79E0-4B6A-815B-962E4062D604}" type="slidenum">
              <a:rPr lang="en-NZ" smtClean="0"/>
              <a:t>16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1509408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ED0198-B0AD-34D2-0D30-561C95E0041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5297C8C-694D-C966-EBD9-8B5AA79078A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NZ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7C758F8-18BC-91F6-6B83-FF98818837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D43F27-AFA6-47C1-BEAE-8F45D7B9227C}" type="datetime1">
              <a:rPr lang="en-NZ" smtClean="0"/>
              <a:t>5/03/2025</a:t>
            </a:fld>
            <a:endParaRPr lang="en-NZ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245CDCE-BBCB-9002-C723-57DDA79E76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B60532E-80A9-47FE-249C-224212125C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3F56D5-D3DA-44A4-AE58-E10A9CE849F0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937336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A8A4C0-99A8-FA99-DF03-D2F8D9B94D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222658F-1F18-0F08-5AAC-287A3A12812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1E363C3-F9F8-6CAF-2E36-0A564E7DE1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882B07-3922-4C40-9384-82F8952D73BB}" type="datetime1">
              <a:rPr lang="en-NZ" smtClean="0"/>
              <a:t>5/03/2025</a:t>
            </a:fld>
            <a:endParaRPr lang="en-NZ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1A0D087-F184-190B-8500-5B63F3A11C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9AE12D6-3570-4F5E-E2ED-D948C64EB7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3F56D5-D3DA-44A4-AE58-E10A9CE849F0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6752288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8CDB6CA-F7DB-335F-B34B-E3F05E2798B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D30E223-CE9B-0D54-1A5E-A7C4D0DA4FE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F15D18E-D812-7DED-00F5-769C9CA7E9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861C5A-DEE7-4334-B6FA-C509FD34186A}" type="datetime1">
              <a:rPr lang="en-NZ" smtClean="0"/>
              <a:t>5/03/2025</a:t>
            </a:fld>
            <a:endParaRPr lang="en-NZ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5314969-B6E7-797D-D69E-2BCAC40F3C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97EF2E5-8F7E-9A86-0291-A914EAF9B0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3F56D5-D3DA-44A4-AE58-E10A9CE849F0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9525614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6E0BBE-68FC-B400-1AD8-D1023A13F8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6A9F7F0-3966-99FD-CA5A-3E987649430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45F59DB-64CD-5E81-4E53-E68EA739B5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8A222B-8644-416D-8040-B0A2CE1EB672}" type="datetime1">
              <a:rPr lang="en-NZ" smtClean="0"/>
              <a:t>5/03/2025</a:t>
            </a:fld>
            <a:endParaRPr lang="en-NZ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F7DCDAB-A2A9-F4C4-F13E-E70FD6517D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13BA37F-37B8-1BBC-6BC7-B14E8E47B7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3F56D5-D3DA-44A4-AE58-E10A9CE849F0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2840174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23E0F7-246C-5740-9339-520ED36E9C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B5C5CD1-479A-A05F-9872-039C7E53F8E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67523CA-EF80-BE9C-745B-FE1386979D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B9ADDD-EFAA-4DD1-B7A2-BEE1C90EBD67}" type="datetime1">
              <a:rPr lang="en-NZ" smtClean="0"/>
              <a:t>5/03/2025</a:t>
            </a:fld>
            <a:endParaRPr lang="en-NZ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F087153-8699-39CC-D796-DA87FE6FCA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D1AF98E-385B-2055-8041-3A9A4B8E78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3F56D5-D3DA-44A4-AE58-E10A9CE849F0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7367424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26FFA7-3846-9121-018B-235EF9CD78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B950F2B-8B12-B1EE-A9E4-081B00F30B6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24FE16B-3499-D151-E289-B9BCBF66A8A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CF23CAB-9AE5-FF08-25C2-43ECE813E4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C7F975-C43C-4A94-9F0C-48205C0CC908}" type="datetime1">
              <a:rPr lang="en-NZ" smtClean="0"/>
              <a:t>5/03/2025</a:t>
            </a:fld>
            <a:endParaRPr lang="en-NZ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665A1FA-1FBA-80A4-89AD-D16EFFDF1C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E34F16F-274F-EAAC-1C45-E3141AABF1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3F56D5-D3DA-44A4-AE58-E10A9CE849F0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9970448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E6412E-4FC4-04E2-C1F4-03465F39AF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301712A-9AA1-0FE0-CF83-30AD13610F2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887AA53-A767-FBAE-22B3-3122758AF8E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DD850CF-BE26-674B-7570-3C4791D319D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D7C2BC6-AD43-00A5-E589-4DC61959B42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F401445-F8EA-00F1-3A20-4D3433575D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552C8A-8FE8-4E65-AA04-F93FF1EB4C60}" type="datetime1">
              <a:rPr lang="en-NZ" smtClean="0"/>
              <a:t>5/03/2025</a:t>
            </a:fld>
            <a:endParaRPr lang="en-NZ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775BD63-81B1-B5AC-0E91-8A05B4C421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A19EF1D-C556-E8D8-5CF1-68A73FA21F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3F56D5-D3DA-44A4-AE58-E10A9CE849F0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017459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827725-5C57-ECCD-D11B-DE367D5F47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8EBFB91-A6A3-4882-6967-CBBBC09C79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EC0726-394E-4ACA-8A55-A9A06742B299}" type="datetime1">
              <a:rPr lang="en-NZ" smtClean="0"/>
              <a:t>5/03/2025</a:t>
            </a:fld>
            <a:endParaRPr lang="en-NZ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5BC43D9-0C9D-4279-EB00-6013FF6244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ADFAE5B-96BD-6F86-F824-29FF1B20D4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3F56D5-D3DA-44A4-AE58-E10A9CE849F0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9551117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B22A4A4-D512-8477-0C3E-0C713C477C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5532F5-FA81-4DFF-A62B-3997458958A3}" type="datetime1">
              <a:rPr lang="en-NZ" smtClean="0"/>
              <a:t>5/03/2025</a:t>
            </a:fld>
            <a:endParaRPr lang="en-NZ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FA47E95-C406-07EF-2970-7C14C4FE36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F6E8981-9559-C470-0C51-43AC252230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3F56D5-D3DA-44A4-AE58-E10A9CE849F0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863573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227615-D920-1A12-DD73-625AAAE66F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D3E695C-1DF8-AC08-01B0-7D8CE6E439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1D017FA-2044-405D-687F-BECC1163267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E0107B1-10F8-37F1-3DDB-D5DC810831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AC9AA9-9D64-4E01-97A7-C30E7E020609}" type="datetime1">
              <a:rPr lang="en-NZ" smtClean="0"/>
              <a:t>5/03/2025</a:t>
            </a:fld>
            <a:endParaRPr lang="en-NZ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28B4594-F218-EA5B-805A-B3772BE999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7E6D97D-03D0-7903-ACFA-7552B243CF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3F56D5-D3DA-44A4-AE58-E10A9CE849F0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4070303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A9BCA9-29A9-D770-B71C-33816C0907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717446E-3032-8105-ABDC-CA7F5FB69B3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NZ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AAB8933-6817-1EBA-D4A0-049AF780946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8FEBA80-C8CE-B0FE-5D3F-FE2FD27E4A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25FF72-407D-4022-8B7C-ED684F133C5F}" type="datetime1">
              <a:rPr lang="en-NZ" smtClean="0"/>
              <a:t>5/03/2025</a:t>
            </a:fld>
            <a:endParaRPr lang="en-NZ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007E784-B319-6315-340B-0F5B66122D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ED354CD-2FBD-8648-C988-FE94C46704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3F56D5-D3DA-44A4-AE58-E10A9CE849F0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6663855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D5712C9-1131-54D2-C440-B61552781A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430EE80-85CC-96A4-12E2-0D3CF7219D7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1B68D82-7A2E-F3BC-3B5D-7EA5B1641A8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0E8D1488-BAA8-4791-A2FE-90F44818EB72}" type="datetime1">
              <a:rPr lang="en-NZ" smtClean="0"/>
              <a:t>5/03/2025</a:t>
            </a:fld>
            <a:endParaRPr lang="en-NZ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ABFA0B2-7086-F11A-95BE-B3E1C6D2795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NZ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A287EEF-CA0C-B2EA-CEE2-5E7868625AB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973F56D5-D3DA-44A4-AE58-E10A9CE849F0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8307451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image" Target="../media/image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thecalculatorsite.com/finance/calculators/compoundinterestcalculator.php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jpeg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BBD582-C662-3073-E24D-AF1C5C9E57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9700" y="391541"/>
            <a:ext cx="10515600" cy="1280350"/>
          </a:xfrm>
        </p:spPr>
        <p:txBody>
          <a:bodyPr>
            <a:normAutofit/>
          </a:bodyPr>
          <a:lstStyle/>
          <a:p>
            <a:r>
              <a:rPr lang="en-NZ" dirty="0"/>
              <a:t>Compounding Interest Webinar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BA3615A-0307-FC91-BCBB-A2B77205DE6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74649" y="2796336"/>
            <a:ext cx="6026150" cy="1500187"/>
          </a:xfrm>
        </p:spPr>
        <p:txBody>
          <a:bodyPr/>
          <a:lstStyle/>
          <a:p>
            <a:r>
              <a:rPr lang="en-NZ" dirty="0"/>
              <a:t>Presenter: Paul Bird</a:t>
            </a:r>
          </a:p>
          <a:p>
            <a:r>
              <a:rPr lang="en-NZ" dirty="0"/>
              <a:t>Lead Business and Farm Solutions Advisor</a:t>
            </a:r>
          </a:p>
          <a:p>
            <a:r>
              <a:rPr lang="en-NZ" dirty="0" err="1"/>
              <a:t>DairyNZ</a:t>
            </a:r>
            <a:endParaRPr lang="en-NZ" dirty="0"/>
          </a:p>
        </p:txBody>
      </p:sp>
      <p:pic>
        <p:nvPicPr>
          <p:cNvPr id="2052" name="Picture 4" descr="Compound Interest">
            <a:extLst>
              <a:ext uri="{FF2B5EF4-FFF2-40B4-BE49-F238E27FC236}">
                <a16:creationId xmlns:a16="http://schemas.microsoft.com/office/drawing/2014/main" id="{49BFC413-19E8-2115-2E52-81EC093819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4808" y="2532888"/>
            <a:ext cx="5626180" cy="2944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87A75168-2EE3-0751-B742-D3CAB7823E2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657" y="5989507"/>
            <a:ext cx="11457687" cy="728988"/>
          </a:xfrm>
          <a:prstGeom prst="rect">
            <a:avLst/>
          </a:prstGeom>
        </p:spPr>
      </p:pic>
      <p:pic>
        <p:nvPicPr>
          <p:cNvPr id="7" name="Picture 6" descr="A black text on a white background&#10;&#10;Description automatically generated">
            <a:extLst>
              <a:ext uri="{FF2B5EF4-FFF2-40B4-BE49-F238E27FC236}">
                <a16:creationId xmlns:a16="http://schemas.microsoft.com/office/drawing/2014/main" id="{C82F1DA6-AD63-0AA3-03D4-69D9558E4DE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1215" y="5128228"/>
            <a:ext cx="4264017" cy="69805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313420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12EA20-45E2-A3CD-9462-B298D2ABA4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sz="4400" b="1" dirty="0">
                <a:effectLst/>
                <a:latin typeface="Calibri" panose="020F0502020204030204" pitchFamily="34" charset="0"/>
                <a:ea typeface="Trebuchet MS" panose="020B0603020202020204" pitchFamily="34" charset="0"/>
              </a:rPr>
              <a:t>Scenario 2:</a:t>
            </a:r>
            <a:endParaRPr lang="en-NZ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8AB3D5A-9972-F31A-3FA7-17A12B73F8A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NZ" sz="2800" dirty="0">
                <a:effectLst/>
                <a:latin typeface="Calibri" panose="020F0502020204030204" pitchFamily="34" charset="0"/>
                <a:ea typeface="Trebuchet MS" panose="020B0603020202020204" pitchFamily="34" charset="0"/>
              </a:rPr>
              <a:t>25-50 years of age (people who have saved a deposit and bought a business or a house or just investing in investment funds) </a:t>
            </a:r>
          </a:p>
          <a:p>
            <a:pPr>
              <a:buFontTx/>
              <a:buChar char="-"/>
            </a:pPr>
            <a:r>
              <a:rPr lang="en-NZ" sz="2800" dirty="0">
                <a:effectLst/>
                <a:latin typeface="Calibri" panose="020F0502020204030204" pitchFamily="34" charset="0"/>
                <a:ea typeface="Trebuchet MS" panose="020B0603020202020204" pitchFamily="34" charset="0"/>
              </a:rPr>
              <a:t>using the $40,710 as initial investment</a:t>
            </a:r>
            <a:endParaRPr lang="en-NZ" dirty="0">
              <a:latin typeface="Calibri" panose="020F0502020204030204" pitchFamily="34" charset="0"/>
              <a:ea typeface="Trebuchet MS" panose="020B0603020202020204" pitchFamily="34" charset="0"/>
            </a:endParaRPr>
          </a:p>
          <a:p>
            <a:pPr>
              <a:buFontTx/>
              <a:buChar char="-"/>
            </a:pPr>
            <a:r>
              <a:rPr lang="en-NZ" sz="2800" dirty="0">
                <a:effectLst/>
                <a:latin typeface="Calibri" panose="020F0502020204030204" pitchFamily="34" charset="0"/>
                <a:ea typeface="Trebuchet MS" panose="020B0603020202020204" pitchFamily="34" charset="0"/>
              </a:rPr>
              <a:t>with 8% yearly interest rate over 25 years, </a:t>
            </a:r>
          </a:p>
          <a:p>
            <a:pPr>
              <a:buFontTx/>
              <a:buChar char="-"/>
            </a:pPr>
            <a:r>
              <a:rPr lang="en-NZ" sz="2800" dirty="0">
                <a:effectLst/>
                <a:latin typeface="Calibri" panose="020F0502020204030204" pitchFamily="34" charset="0"/>
                <a:ea typeface="Trebuchet MS" panose="020B0603020202020204" pitchFamily="34" charset="0"/>
              </a:rPr>
              <a:t>with a compounding frequency yearly, </a:t>
            </a:r>
          </a:p>
          <a:p>
            <a:pPr>
              <a:buFontTx/>
              <a:buChar char="-"/>
            </a:pPr>
            <a:r>
              <a:rPr lang="en-NZ" sz="2800" dirty="0">
                <a:effectLst/>
                <a:latin typeface="Calibri" panose="020F0502020204030204" pitchFamily="34" charset="0"/>
                <a:ea typeface="Trebuchet MS" panose="020B0603020202020204" pitchFamily="34" charset="0"/>
              </a:rPr>
              <a:t>with a deposit of $10,000 yearly.</a:t>
            </a:r>
          </a:p>
          <a:p>
            <a:pPr marL="0" indent="0">
              <a:buNone/>
            </a:pPr>
            <a:endParaRPr lang="en-NZ" dirty="0">
              <a:latin typeface="Calibri" panose="020F0502020204030204" pitchFamily="34" charset="0"/>
            </a:endParaRPr>
          </a:p>
          <a:p>
            <a:pPr marL="0" indent="0">
              <a:buNone/>
            </a:pPr>
            <a:r>
              <a:rPr lang="en-NZ" dirty="0">
                <a:latin typeface="Calibri" panose="020F0502020204030204" pitchFamily="34" charset="0"/>
              </a:rPr>
              <a:t>Your turn. </a:t>
            </a:r>
          </a:p>
          <a:p>
            <a:pPr marL="0" indent="0">
              <a:buNone/>
            </a:pPr>
            <a:r>
              <a:rPr lang="en-US" sz="2800" dirty="0">
                <a:solidFill>
                  <a:srgbClr val="000000"/>
                </a:solidFill>
              </a:rPr>
              <a:t>W</a:t>
            </a:r>
            <a:r>
              <a:rPr lang="en-US" sz="2800" b="0" i="0" dirty="0">
                <a:solidFill>
                  <a:srgbClr val="000000"/>
                </a:solidFill>
                <a:effectLst/>
                <a:latin typeface="+mn-lt"/>
              </a:rPr>
              <a:t>ork out the compounding interest for this scenario.</a:t>
            </a:r>
            <a:endParaRPr lang="en-NZ" dirty="0"/>
          </a:p>
        </p:txBody>
      </p:sp>
      <p:pic>
        <p:nvPicPr>
          <p:cNvPr id="5" name="Picture 4" descr="A black text on a white background&#10;&#10;Description automatically generated">
            <a:extLst>
              <a:ext uri="{FF2B5EF4-FFF2-40B4-BE49-F238E27FC236}">
                <a16:creationId xmlns:a16="http://schemas.microsoft.com/office/drawing/2014/main" id="{DB9DA1B7-1272-D2D6-EB88-6DFC7C64405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15857" y="365125"/>
            <a:ext cx="2719070" cy="44513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8133261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3AEC198-7945-B87A-E497-724E1322287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423DD8-E426-769D-6A54-4FF8ECA1F8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sz="1800" b="1" dirty="0">
                <a:effectLst/>
                <a:latin typeface="Calibri" panose="020F0502020204030204" pitchFamily="34" charset="0"/>
                <a:ea typeface="Trebuchet MS" panose="020B0603020202020204" pitchFamily="34" charset="0"/>
              </a:rPr>
              <a:t>Scenario 2: </a:t>
            </a:r>
            <a:r>
              <a:rPr lang="en-NZ" sz="1800" dirty="0">
                <a:effectLst/>
                <a:latin typeface="Calibri" panose="020F0502020204030204" pitchFamily="34" charset="0"/>
                <a:ea typeface="Trebuchet MS" panose="020B0603020202020204" pitchFamily="34" charset="0"/>
              </a:rPr>
              <a:t>25-50 years of age (people who have saved a deposit and bought a business or a house) = $40,710 with 8% interest rate over 25 years, with a compounding frequency yearly, with $10,000 yearly deposits </a:t>
            </a:r>
            <a:r>
              <a:rPr lang="en-NZ" sz="1800" dirty="0">
                <a:effectLst/>
                <a:highlight>
                  <a:srgbClr val="FFFF00"/>
                </a:highlight>
                <a:latin typeface="Calibri" panose="020F0502020204030204" pitchFamily="34" charset="0"/>
                <a:ea typeface="Trebuchet MS" panose="020B0603020202020204" pitchFamily="34" charset="0"/>
              </a:rPr>
              <a:t>= $1,009,860</a:t>
            </a:r>
            <a:endParaRPr lang="en-NZ" dirty="0">
              <a:highlight>
                <a:srgbClr val="FFFF00"/>
              </a:highlight>
            </a:endParaRPr>
          </a:p>
        </p:txBody>
      </p:sp>
      <p:pic>
        <p:nvPicPr>
          <p:cNvPr id="4" name="Picture 3" descr="A black text on a white background&#10;&#10;Description automatically generated">
            <a:extLst>
              <a:ext uri="{FF2B5EF4-FFF2-40B4-BE49-F238E27FC236}">
                <a16:creationId xmlns:a16="http://schemas.microsoft.com/office/drawing/2014/main" id="{CBFDD595-8DC1-8D95-237E-A379AE723CA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07881" y="6047740"/>
            <a:ext cx="2719070" cy="445135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0B310D2-C204-D547-3D4F-216179807913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7224"/>
          <a:stretch/>
        </p:blipFill>
        <p:spPr>
          <a:xfrm>
            <a:off x="933854" y="1690687"/>
            <a:ext cx="6177975" cy="49046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555331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6A2DCB-44A4-930D-539F-30E37C73A1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sz="4400" b="1" dirty="0">
                <a:effectLst/>
                <a:latin typeface="Calibri" panose="020F0502020204030204" pitchFamily="34" charset="0"/>
                <a:ea typeface="Trebuchet MS" panose="020B0603020202020204" pitchFamily="34" charset="0"/>
              </a:rPr>
              <a:t>Scenario 3:</a:t>
            </a:r>
            <a:endParaRPr lang="en-NZ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878AF7F-4703-D7A9-8A4F-C1DADF42052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NZ" sz="2800" dirty="0">
                <a:effectLst/>
                <a:latin typeface="Calibri" panose="020F0502020204030204" pitchFamily="34" charset="0"/>
                <a:ea typeface="Trebuchet MS" panose="020B0603020202020204" pitchFamily="34" charset="0"/>
              </a:rPr>
              <a:t>50-65 years of age (people are now investing into the business) </a:t>
            </a:r>
          </a:p>
          <a:p>
            <a:r>
              <a:rPr lang="en-NZ" sz="2800" dirty="0">
                <a:effectLst/>
                <a:latin typeface="Calibri" panose="020F0502020204030204" pitchFamily="34" charset="0"/>
                <a:ea typeface="Trebuchet MS" panose="020B0603020202020204" pitchFamily="34" charset="0"/>
              </a:rPr>
              <a:t>Using the $1,009,860 </a:t>
            </a:r>
          </a:p>
          <a:p>
            <a:r>
              <a:rPr lang="en-NZ" sz="2800" dirty="0">
                <a:effectLst/>
                <a:latin typeface="Calibri" panose="020F0502020204030204" pitchFamily="34" charset="0"/>
                <a:ea typeface="Trebuchet MS" panose="020B0603020202020204" pitchFamily="34" charset="0"/>
              </a:rPr>
              <a:t>with 8% yearly interest rate over 15 years, </a:t>
            </a:r>
          </a:p>
          <a:p>
            <a:r>
              <a:rPr lang="en-NZ" sz="2800" dirty="0">
                <a:effectLst/>
                <a:latin typeface="Calibri" panose="020F0502020204030204" pitchFamily="34" charset="0"/>
                <a:ea typeface="Trebuchet MS" panose="020B0603020202020204" pitchFamily="34" charset="0"/>
              </a:rPr>
              <a:t>with a compounding frequency yearly, </a:t>
            </a:r>
          </a:p>
          <a:p>
            <a:r>
              <a:rPr lang="en-NZ" sz="2800" dirty="0">
                <a:effectLst/>
                <a:latin typeface="Calibri" panose="020F0502020204030204" pitchFamily="34" charset="0"/>
                <a:ea typeface="Trebuchet MS" panose="020B0603020202020204" pitchFamily="34" charset="0"/>
              </a:rPr>
              <a:t>with $15,000 yearly deposits.</a:t>
            </a:r>
          </a:p>
          <a:p>
            <a:pPr marL="0" indent="0">
              <a:buNone/>
            </a:pPr>
            <a:endParaRPr lang="en-NZ" dirty="0">
              <a:latin typeface="Calibri" panose="020F0502020204030204" pitchFamily="34" charset="0"/>
            </a:endParaRPr>
          </a:p>
          <a:p>
            <a:pPr marL="0" indent="0">
              <a:buNone/>
            </a:pPr>
            <a:r>
              <a:rPr lang="en-NZ" dirty="0">
                <a:latin typeface="Calibri" panose="020F0502020204030204" pitchFamily="34" charset="0"/>
              </a:rPr>
              <a:t>Your turn. </a:t>
            </a:r>
          </a:p>
          <a:p>
            <a:pPr marL="0" indent="0">
              <a:buNone/>
            </a:pPr>
            <a:r>
              <a:rPr lang="en-US" sz="2800" dirty="0">
                <a:solidFill>
                  <a:srgbClr val="000000"/>
                </a:solidFill>
              </a:rPr>
              <a:t>W</a:t>
            </a:r>
            <a:r>
              <a:rPr lang="en-US" sz="2800" b="0" i="0" dirty="0">
                <a:solidFill>
                  <a:srgbClr val="000000"/>
                </a:solidFill>
                <a:effectLst/>
                <a:latin typeface="+mn-lt"/>
              </a:rPr>
              <a:t>ork out the compounding interest for this scenario.</a:t>
            </a:r>
            <a:endParaRPr lang="en-NZ" dirty="0"/>
          </a:p>
          <a:p>
            <a:pPr marL="0" indent="0">
              <a:buNone/>
            </a:pPr>
            <a:endParaRPr lang="en-NZ" dirty="0"/>
          </a:p>
        </p:txBody>
      </p:sp>
      <p:pic>
        <p:nvPicPr>
          <p:cNvPr id="5" name="Picture 4" descr="A black text on a white background&#10;&#10;Description automatically generated">
            <a:extLst>
              <a:ext uri="{FF2B5EF4-FFF2-40B4-BE49-F238E27FC236}">
                <a16:creationId xmlns:a16="http://schemas.microsoft.com/office/drawing/2014/main" id="{3F954F19-5B50-3048-4281-269472A550C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79865" y="235902"/>
            <a:ext cx="2719070" cy="44513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7906201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3714689-2800-F145-87DC-AAB02656F2B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8D1AEA-766B-AE60-C3A3-F901628C9B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sz="1800" b="1" dirty="0">
                <a:effectLst/>
                <a:latin typeface="Calibri" panose="020F0502020204030204" pitchFamily="34" charset="0"/>
                <a:ea typeface="Trebuchet MS" panose="020B0603020202020204" pitchFamily="34" charset="0"/>
              </a:rPr>
              <a:t>Scenario 3: </a:t>
            </a:r>
            <a:r>
              <a:rPr lang="en-NZ" sz="1800" dirty="0">
                <a:effectLst/>
                <a:latin typeface="Calibri" panose="020F0502020204030204" pitchFamily="34" charset="0"/>
                <a:ea typeface="Trebuchet MS" panose="020B0603020202020204" pitchFamily="34" charset="0"/>
              </a:rPr>
              <a:t>50-65 years of age (people are now investing into the business) = $1,009,860 with 8% interest rate over 15 years, with a compounding frequency yearly, with $15,000 deposits </a:t>
            </a:r>
            <a:r>
              <a:rPr lang="en-NZ" sz="1800" dirty="0">
                <a:effectLst/>
                <a:highlight>
                  <a:srgbClr val="FFFF00"/>
                </a:highlight>
                <a:latin typeface="Calibri" panose="020F0502020204030204" pitchFamily="34" charset="0"/>
                <a:ea typeface="Trebuchet MS" panose="020B0603020202020204" pitchFamily="34" charset="0"/>
              </a:rPr>
              <a:t>= $3,610,728</a:t>
            </a:r>
            <a:endParaRPr lang="en-NZ" dirty="0">
              <a:highlight>
                <a:srgbClr val="FFFF00"/>
              </a:highlight>
            </a:endParaRPr>
          </a:p>
        </p:txBody>
      </p:sp>
      <p:pic>
        <p:nvPicPr>
          <p:cNvPr id="4" name="Picture 3" descr="A black text on a white background&#10;&#10;Description automatically generated">
            <a:extLst>
              <a:ext uri="{FF2B5EF4-FFF2-40B4-BE49-F238E27FC236}">
                <a16:creationId xmlns:a16="http://schemas.microsoft.com/office/drawing/2014/main" id="{9B51D015-80A7-C691-848B-61D1B3B2E6C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88425" y="6150800"/>
            <a:ext cx="2719070" cy="445135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B47E1E19-7824-5F75-EB40-1B8BBE8294A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86775" y="1690687"/>
            <a:ext cx="6168145" cy="49052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47014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813FEC-0256-5891-FCF6-C0839C84D7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6569" y="18255"/>
            <a:ext cx="10515600" cy="1325563"/>
          </a:xfrm>
        </p:spPr>
        <p:txBody>
          <a:bodyPr>
            <a:normAutofit/>
          </a:bodyPr>
          <a:lstStyle/>
          <a:p>
            <a:r>
              <a:rPr lang="en-US" b="0" i="0" dirty="0">
                <a:solidFill>
                  <a:srgbClr val="000000"/>
                </a:solidFill>
                <a:effectLst/>
                <a:latin typeface="+mn-lt"/>
              </a:rPr>
              <a:t>Results - graph results on the whiteboard</a:t>
            </a:r>
            <a:endParaRPr lang="en-NZ" dirty="0">
              <a:latin typeface="+mn-lt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C7E130-143A-F93C-63E7-969DA36B2DF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580888" cy="4351338"/>
          </a:xfrm>
        </p:spPr>
        <p:txBody>
          <a:bodyPr>
            <a:normAutofit/>
          </a:bodyPr>
          <a:lstStyle/>
          <a:p>
            <a:pPr marL="342900" lvl="0" indent="-342900">
              <a:buFont typeface="Symbol" panose="05050102010706020507" pitchFamily="18" charset="2"/>
              <a:buChar char=""/>
            </a:pPr>
            <a:r>
              <a:rPr lang="en-NZ" sz="2000" dirty="0">
                <a:effectLst/>
                <a:latin typeface="Calibri" panose="020F0502020204030204" pitchFamily="34" charset="0"/>
                <a:ea typeface="Trebuchet MS" panose="020B0603020202020204" pitchFamily="34" charset="0"/>
              </a:rPr>
              <a:t>18-25 years of age (people are just starting out) - 0 deposit – 5% yearly over</a:t>
            </a:r>
            <a:r>
              <a:rPr lang="en-NZ" sz="2000" b="1" dirty="0">
                <a:effectLst/>
                <a:latin typeface="Calibri" panose="020F0502020204030204" pitchFamily="34" charset="0"/>
                <a:ea typeface="Trebuchet MS" panose="020B0603020202020204" pitchFamily="34" charset="0"/>
              </a:rPr>
              <a:t> </a:t>
            </a:r>
            <a:r>
              <a:rPr lang="en-NZ" sz="2000" dirty="0">
                <a:effectLst/>
                <a:latin typeface="Calibri" panose="020F0502020204030204" pitchFamily="34" charset="0"/>
                <a:ea typeface="Trebuchet MS" panose="020B0603020202020204" pitchFamily="34" charset="0"/>
              </a:rPr>
              <a:t>7 years, with a compounding frequency of yearly, 5000 deposit yearly = $40,710 </a:t>
            </a:r>
          </a:p>
          <a:p>
            <a:pPr marL="342900" lvl="0" indent="-342900">
              <a:buFont typeface="Symbol" panose="05050102010706020507" pitchFamily="18" charset="2"/>
              <a:buChar char=""/>
            </a:pPr>
            <a:r>
              <a:rPr lang="en-NZ" sz="2000" dirty="0">
                <a:effectLst/>
                <a:latin typeface="Calibri" panose="020F0502020204030204" pitchFamily="34" charset="0"/>
                <a:ea typeface="Trebuchet MS" panose="020B0603020202020204" pitchFamily="34" charset="0"/>
              </a:rPr>
              <a:t>25-50 years of age (people who have saved a deposit and bought a business or a house) = $40,854 with 8% interest rate over 25 years, with a compounding frequency yearly, with $10,000 yearly deposits = $1,009,860 </a:t>
            </a:r>
          </a:p>
          <a:p>
            <a:pPr marL="342900" lvl="0" indent="-342900">
              <a:buFont typeface="Symbol" panose="05050102010706020507" pitchFamily="18" charset="2"/>
              <a:buChar char=""/>
            </a:pPr>
            <a:r>
              <a:rPr lang="en-NZ" sz="2000" dirty="0">
                <a:effectLst/>
                <a:latin typeface="Calibri" panose="020F0502020204030204" pitchFamily="34" charset="0"/>
                <a:ea typeface="Trebuchet MS" panose="020B0603020202020204" pitchFamily="34" charset="0"/>
              </a:rPr>
              <a:t>50-65 years of age (people are now investing into the business) = $1,063,756 with 8% interest rate over 15 years, with a compounding frequency yearly, with $15,000 deposits = $3,610,728.</a:t>
            </a:r>
          </a:p>
          <a:p>
            <a:endParaRPr lang="en-NZ" dirty="0"/>
          </a:p>
        </p:txBody>
      </p:sp>
      <p:pic>
        <p:nvPicPr>
          <p:cNvPr id="7" name="Picture 6" descr="A black text on a white background&#10;&#10;Description automatically generated">
            <a:extLst>
              <a:ext uri="{FF2B5EF4-FFF2-40B4-BE49-F238E27FC236}">
                <a16:creationId xmlns:a16="http://schemas.microsoft.com/office/drawing/2014/main" id="{E1CD0B0A-A97A-F397-5126-4B1274271C1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1941" y="6176963"/>
            <a:ext cx="2719070" cy="445135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9C6D40C3-D0B1-9E04-2A82-E3E36D5EDE1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57384720"/>
              </p:ext>
            </p:extLst>
          </p:nvPr>
        </p:nvGraphicFramePr>
        <p:xfrm>
          <a:off x="6419088" y="1886490"/>
          <a:ext cx="5356600" cy="380866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315623814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1">
            <a:extLst>
              <a:ext uri="{FF2B5EF4-FFF2-40B4-BE49-F238E27FC236}">
                <a16:creationId xmlns:a16="http://schemas.microsoft.com/office/drawing/2014/main" id="{BED25D5C-47FA-4BED-BEFA-285646F9F82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35673820"/>
              </p:ext>
            </p:extLst>
          </p:nvPr>
        </p:nvGraphicFramePr>
        <p:xfrm>
          <a:off x="531540" y="735979"/>
          <a:ext cx="11128919" cy="584713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1E4DFC06-9A3D-5D08-5F9B-21A96022295C}"/>
              </a:ext>
            </a:extLst>
          </p:cNvPr>
          <p:cNvSpPr txBox="1"/>
          <p:nvPr/>
        </p:nvSpPr>
        <p:spPr>
          <a:xfrm>
            <a:off x="5207621" y="156117"/>
            <a:ext cx="360092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/>
              <a:t>Equity Growth - Example</a:t>
            </a:r>
            <a:endParaRPr lang="en-NZ" sz="2400" b="1" dirty="0"/>
          </a:p>
        </p:txBody>
      </p:sp>
    </p:spTree>
    <p:extLst>
      <p:ext uri="{BB962C8B-B14F-4D97-AF65-F5344CB8AC3E}">
        <p14:creationId xmlns:p14="http://schemas.microsoft.com/office/powerpoint/2010/main" val="301117136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81C5EAC-F846-B2C8-F92B-391F467BF08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1">
            <a:extLst>
              <a:ext uri="{FF2B5EF4-FFF2-40B4-BE49-F238E27FC236}">
                <a16:creationId xmlns:a16="http://schemas.microsoft.com/office/drawing/2014/main" id="{D964C7DB-E1AF-B1EC-60EB-8AFC17ED9C6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56061345"/>
              </p:ext>
            </p:extLst>
          </p:nvPr>
        </p:nvGraphicFramePr>
        <p:xfrm>
          <a:off x="531540" y="735979"/>
          <a:ext cx="11128919" cy="584713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BBC44465-6E3B-0EE2-9928-CDD65B6A4E06}"/>
              </a:ext>
            </a:extLst>
          </p:cNvPr>
          <p:cNvSpPr txBox="1"/>
          <p:nvPr/>
        </p:nvSpPr>
        <p:spPr>
          <a:xfrm>
            <a:off x="5207621" y="156117"/>
            <a:ext cx="331545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/>
              <a:t>My Equity Growth Plan</a:t>
            </a:r>
            <a:endParaRPr lang="en-NZ" sz="2400" b="1" dirty="0"/>
          </a:p>
        </p:txBody>
      </p:sp>
    </p:spTree>
    <p:extLst>
      <p:ext uri="{BB962C8B-B14F-4D97-AF65-F5344CB8AC3E}">
        <p14:creationId xmlns:p14="http://schemas.microsoft.com/office/powerpoint/2010/main" val="299794461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594C6B4-4F6A-524C-4008-9513701C38A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8B0656-4F4A-9D58-6D4A-8CBCCAAA2A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4152" y="1555"/>
            <a:ext cx="10515600" cy="1325563"/>
          </a:xfrm>
        </p:spPr>
        <p:txBody>
          <a:bodyPr>
            <a:normAutofit/>
          </a:bodyPr>
          <a:lstStyle/>
          <a:p>
            <a:r>
              <a:rPr lang="en-US" b="0" i="0" dirty="0">
                <a:solidFill>
                  <a:srgbClr val="000000"/>
                </a:solidFill>
                <a:effectLst/>
                <a:latin typeface="+mn-lt"/>
              </a:rPr>
              <a:t>Using the calculator.</a:t>
            </a:r>
            <a:endParaRPr lang="en-NZ" dirty="0">
              <a:latin typeface="+mn-lt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4D13B07-FD0F-BCC0-4688-21AEA42B035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4152" y="1057529"/>
            <a:ext cx="6092952" cy="405511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NZ" sz="2000" dirty="0"/>
              <a:t>1. Compare </a:t>
            </a:r>
            <a:r>
              <a:rPr lang="en-NZ" sz="2000" kern="100" dirty="0">
                <a:latin typeface="Aptos" panose="020B0004020202020204" pitchFamily="34" charset="0"/>
                <a:cs typeface="Times New Roman" panose="02020603050405020304" pitchFamily="18" charset="0"/>
              </a:rPr>
              <a:t>b</a:t>
            </a:r>
            <a:r>
              <a:rPr lang="en-NZ" sz="20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uying a $10,000 car versus a $20,000 ute.</a:t>
            </a:r>
          </a:p>
          <a:p>
            <a:endParaRPr lang="en-NZ" dirty="0"/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8EBE0818-5B08-3446-5543-5D6B047D105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47248691"/>
              </p:ext>
            </p:extLst>
          </p:nvPr>
        </p:nvGraphicFramePr>
        <p:xfrm>
          <a:off x="145012" y="1593187"/>
          <a:ext cx="7607808" cy="462437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831644">
                  <a:extLst>
                    <a:ext uri="{9D8B030D-6E8A-4147-A177-3AD203B41FA5}">
                      <a16:colId xmlns:a16="http://schemas.microsoft.com/office/drawing/2014/main" val="3811678901"/>
                    </a:ext>
                  </a:extLst>
                </a:gridCol>
                <a:gridCol w="1118139">
                  <a:extLst>
                    <a:ext uri="{9D8B030D-6E8A-4147-A177-3AD203B41FA5}">
                      <a16:colId xmlns:a16="http://schemas.microsoft.com/office/drawing/2014/main" val="3290207091"/>
                    </a:ext>
                  </a:extLst>
                </a:gridCol>
                <a:gridCol w="693288">
                  <a:extLst>
                    <a:ext uri="{9D8B030D-6E8A-4147-A177-3AD203B41FA5}">
                      <a16:colId xmlns:a16="http://schemas.microsoft.com/office/drawing/2014/main" val="3356019615"/>
                    </a:ext>
                  </a:extLst>
                </a:gridCol>
                <a:gridCol w="1433702">
                  <a:extLst>
                    <a:ext uri="{9D8B030D-6E8A-4147-A177-3AD203B41FA5}">
                      <a16:colId xmlns:a16="http://schemas.microsoft.com/office/drawing/2014/main" val="1636137758"/>
                    </a:ext>
                  </a:extLst>
                </a:gridCol>
                <a:gridCol w="838164">
                  <a:extLst>
                    <a:ext uri="{9D8B030D-6E8A-4147-A177-3AD203B41FA5}">
                      <a16:colId xmlns:a16="http://schemas.microsoft.com/office/drawing/2014/main" val="1097771400"/>
                    </a:ext>
                  </a:extLst>
                </a:gridCol>
                <a:gridCol w="1692871">
                  <a:extLst>
                    <a:ext uri="{9D8B030D-6E8A-4147-A177-3AD203B41FA5}">
                      <a16:colId xmlns:a16="http://schemas.microsoft.com/office/drawing/2014/main" val="3250059602"/>
                    </a:ext>
                  </a:extLst>
                </a:gridCol>
              </a:tblGrid>
              <a:tr h="74066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endParaRPr lang="en-NZ" sz="1400" kern="100" dirty="0">
                        <a:effectLst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NZ" sz="1400" kern="100">
                          <a:effectLst/>
                        </a:rPr>
                        <a:t>Deposit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NZ" sz="1400" kern="100">
                          <a:effectLst/>
                        </a:rPr>
                        <a:t>$</a:t>
                      </a:r>
                      <a:endParaRPr lang="en-NZ" sz="14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NZ" sz="1400" kern="100">
                          <a:effectLst/>
                        </a:rPr>
                        <a:t>Years</a:t>
                      </a:r>
                      <a:endParaRPr lang="en-NZ" sz="14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NZ" sz="1400" kern="100" dirty="0">
                          <a:effectLst/>
                        </a:rPr>
                        <a:t>Depreciation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NZ" sz="1400" kern="100" dirty="0"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(Withdrawal)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NZ" sz="1400" kern="100">
                          <a:effectLst/>
                        </a:rPr>
                        <a:t>Interest rate</a:t>
                      </a:r>
                      <a:endParaRPr lang="en-NZ" sz="14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NZ" sz="1400" kern="100">
                          <a:effectLst/>
                        </a:rPr>
                        <a:t>Investment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NZ" sz="1400" kern="100">
                          <a:effectLst/>
                        </a:rPr>
                        <a:t>$</a:t>
                      </a:r>
                      <a:endParaRPr lang="en-NZ" sz="14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121145196"/>
                  </a:ext>
                </a:extLst>
              </a:tr>
              <a:tr h="72676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NZ" sz="1400" kern="100" dirty="0">
                          <a:effectLst/>
                        </a:rPr>
                        <a:t>Car 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NZ" sz="1400" kern="100" dirty="0">
                          <a:effectLst/>
                        </a:rPr>
                        <a:t>Saved $10k</a:t>
                      </a:r>
                      <a:endParaRPr lang="en-NZ" sz="14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NZ" sz="1400" kern="100" dirty="0">
                          <a:effectLst/>
                        </a:rPr>
                        <a:t>$10,000</a:t>
                      </a:r>
                      <a:endParaRPr lang="en-NZ" sz="14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NZ" sz="1400" kern="100" dirty="0">
                          <a:effectLst/>
                        </a:rPr>
                        <a:t>5</a:t>
                      </a:r>
                      <a:endParaRPr lang="en-NZ" sz="14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NZ" sz="1400" kern="100" dirty="0">
                          <a:effectLst/>
                        </a:rPr>
                        <a:t>6%</a:t>
                      </a:r>
                      <a:endParaRPr lang="en-NZ" sz="14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NZ" sz="1400" kern="100">
                          <a:effectLst/>
                        </a:rPr>
                        <a:t>0</a:t>
                      </a:r>
                      <a:endParaRPr lang="en-NZ" sz="14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NZ" sz="1400" kern="100" dirty="0">
                          <a:effectLst/>
                        </a:rPr>
                        <a:t>7,339 (-)</a:t>
                      </a:r>
                      <a:endParaRPr lang="en-NZ" sz="14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187569809"/>
                  </a:ext>
                </a:extLst>
              </a:tr>
              <a:tr h="74542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NZ" sz="1400" kern="100" dirty="0">
                          <a:effectLst/>
                        </a:rPr>
                        <a:t>Car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NZ" sz="1400" kern="100" dirty="0">
                          <a:effectLst/>
                        </a:rPr>
                        <a:t>Borrowed $10K</a:t>
                      </a:r>
                      <a:endParaRPr lang="en-NZ" sz="14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NZ" sz="1400" kern="100" dirty="0">
                          <a:effectLst/>
                        </a:rPr>
                        <a:t> </a:t>
                      </a:r>
                      <a:endParaRPr lang="en-NZ" sz="14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NZ" sz="1400" kern="100" dirty="0">
                          <a:effectLst/>
                        </a:rPr>
                        <a:t>5</a:t>
                      </a:r>
                      <a:endParaRPr lang="en-NZ" sz="14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NZ" sz="1400" kern="100" dirty="0">
                          <a:effectLst/>
                        </a:rPr>
                        <a:t>6%</a:t>
                      </a:r>
                      <a:endParaRPr lang="en-NZ" sz="14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NZ" sz="1400" kern="100" dirty="0">
                          <a:effectLst/>
                        </a:rPr>
                        <a:t>-5%</a:t>
                      </a:r>
                      <a:endParaRPr lang="en-NZ" sz="14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NZ" sz="1400" kern="100" dirty="0">
                          <a:effectLst/>
                        </a:rPr>
                        <a:t>5,705 (-)</a:t>
                      </a:r>
                      <a:endParaRPr lang="en-NZ" sz="14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946012016"/>
                  </a:ext>
                </a:extLst>
              </a:tr>
              <a:tr h="72676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NZ" sz="1400" kern="100" dirty="0">
                          <a:effectLst/>
                        </a:rPr>
                        <a:t>Ute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NZ" sz="1400" kern="100" dirty="0">
                          <a:effectLst/>
                        </a:rPr>
                        <a:t>Saved $20k</a:t>
                      </a:r>
                      <a:endParaRPr lang="en-NZ" sz="14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NZ" sz="1400" kern="100">
                          <a:effectLst/>
                        </a:rPr>
                        <a:t>$20,000</a:t>
                      </a:r>
                      <a:endParaRPr lang="en-NZ" sz="14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NZ" sz="1400" kern="100">
                          <a:effectLst/>
                        </a:rPr>
                        <a:t>5</a:t>
                      </a:r>
                      <a:endParaRPr lang="en-NZ" sz="14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NZ" sz="1400" kern="100">
                          <a:effectLst/>
                        </a:rPr>
                        <a:t>6%</a:t>
                      </a:r>
                      <a:endParaRPr lang="en-NZ" sz="14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NZ" sz="1400" kern="100">
                          <a:effectLst/>
                        </a:rPr>
                        <a:t>0</a:t>
                      </a:r>
                      <a:endParaRPr lang="en-NZ" sz="14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NZ" sz="1400" kern="100" dirty="0">
                          <a:effectLst/>
                        </a:rPr>
                        <a:t>14,678(-)</a:t>
                      </a:r>
                      <a:endParaRPr lang="en-NZ" sz="14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500792973"/>
                  </a:ext>
                </a:extLst>
              </a:tr>
              <a:tr h="72743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NZ" sz="1400" kern="100" dirty="0">
                          <a:effectLst/>
                        </a:rPr>
                        <a:t>Ute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NZ" sz="1400" kern="100" dirty="0">
                          <a:effectLst/>
                        </a:rPr>
                        <a:t>Borrowed $20K</a:t>
                      </a:r>
                      <a:endParaRPr lang="en-NZ" sz="14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NZ" sz="1400" kern="100" dirty="0">
                          <a:effectLst/>
                        </a:rPr>
                        <a:t> </a:t>
                      </a:r>
                      <a:endParaRPr lang="en-NZ" sz="14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NZ" sz="1400" kern="100">
                          <a:effectLst/>
                        </a:rPr>
                        <a:t>5</a:t>
                      </a:r>
                      <a:endParaRPr lang="en-NZ" sz="14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NZ" sz="1400" kern="100">
                          <a:effectLst/>
                        </a:rPr>
                        <a:t>6%</a:t>
                      </a:r>
                      <a:endParaRPr lang="en-NZ" sz="14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NZ" sz="1400" kern="100">
                          <a:effectLst/>
                        </a:rPr>
                        <a:t>-5%</a:t>
                      </a:r>
                      <a:endParaRPr lang="en-NZ" sz="14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NZ" sz="1400" kern="100" dirty="0">
                          <a:effectLst/>
                        </a:rPr>
                        <a:t>11,168 (-)</a:t>
                      </a:r>
                      <a:endParaRPr lang="en-NZ" sz="14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563141502"/>
                  </a:ext>
                </a:extLst>
              </a:tr>
              <a:tr h="29874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NZ" sz="1400" kern="100" dirty="0">
                          <a:effectLst/>
                        </a:rPr>
                        <a:t>Car versus Ute</a:t>
                      </a:r>
                      <a:endParaRPr lang="en-NZ" sz="14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NZ" sz="1400" kern="100">
                          <a:effectLst/>
                        </a:rPr>
                        <a:t>$10,000</a:t>
                      </a:r>
                      <a:endParaRPr lang="en-NZ" sz="14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NZ" sz="1400" kern="100">
                          <a:effectLst/>
                        </a:rPr>
                        <a:t>5</a:t>
                      </a:r>
                      <a:endParaRPr lang="en-NZ" sz="14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NZ" sz="1400" kern="100">
                          <a:effectLst/>
                        </a:rPr>
                        <a:t> </a:t>
                      </a:r>
                      <a:endParaRPr lang="en-NZ" sz="14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NZ" sz="1400" kern="100" dirty="0">
                          <a:effectLst/>
                        </a:rPr>
                        <a:t>8% yearly</a:t>
                      </a:r>
                      <a:endParaRPr lang="en-NZ" sz="14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NZ" sz="1400" kern="100" dirty="0">
                          <a:effectLst/>
                        </a:rPr>
                        <a:t>14,693 </a:t>
                      </a:r>
                      <a:endParaRPr lang="en-NZ" sz="14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118204010"/>
                  </a:ext>
                </a:extLst>
              </a:tr>
              <a:tr h="29874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NZ" sz="1400" kern="100" dirty="0">
                          <a:effectLst/>
                        </a:rPr>
                        <a:t> </a:t>
                      </a:r>
                      <a:endParaRPr lang="en-NZ" sz="14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NZ" sz="1400" kern="100">
                          <a:effectLst/>
                        </a:rPr>
                        <a:t>$10,000</a:t>
                      </a:r>
                      <a:endParaRPr lang="en-NZ" sz="14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NZ" sz="1400" kern="100">
                          <a:effectLst/>
                        </a:rPr>
                        <a:t>40</a:t>
                      </a:r>
                      <a:endParaRPr lang="en-NZ" sz="14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NZ" sz="1400" kern="100">
                          <a:effectLst/>
                        </a:rPr>
                        <a:t> </a:t>
                      </a:r>
                      <a:endParaRPr lang="en-NZ" sz="14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NZ" sz="1400" kern="100" dirty="0">
                          <a:effectLst/>
                        </a:rPr>
                        <a:t>8% yearly</a:t>
                      </a:r>
                      <a:endParaRPr lang="en-NZ" sz="1400" kern="100" dirty="0">
                        <a:effectLst/>
                        <a:latin typeface="Aptos" panose="020B0004020202020204" pitchFamily="34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NZ" sz="1400" kern="100" dirty="0">
                          <a:effectLst/>
                        </a:rPr>
                        <a:t>217,245</a:t>
                      </a:r>
                      <a:endParaRPr lang="en-NZ" sz="14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834626409"/>
                  </a:ext>
                </a:extLst>
              </a:tr>
            </a:tbl>
          </a:graphicData>
        </a:graphic>
      </p:graphicFrame>
      <p:pic>
        <p:nvPicPr>
          <p:cNvPr id="6" name="Picture 5">
            <a:extLst>
              <a:ext uri="{FF2B5EF4-FFF2-40B4-BE49-F238E27FC236}">
                <a16:creationId xmlns:a16="http://schemas.microsoft.com/office/drawing/2014/main" id="{E12BB5CD-907F-C0FE-434C-45163DB9204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30656" y="317491"/>
            <a:ext cx="3940383" cy="2462285"/>
          </a:xfrm>
          <a:prstGeom prst="rect">
            <a:avLst/>
          </a:prstGeom>
        </p:spPr>
      </p:pic>
      <p:pic>
        <p:nvPicPr>
          <p:cNvPr id="7" name="Picture 6" descr="A black text on a white background&#10;&#10;Description automatically generated">
            <a:extLst>
              <a:ext uri="{FF2B5EF4-FFF2-40B4-BE49-F238E27FC236}">
                <a16:creationId xmlns:a16="http://schemas.microsoft.com/office/drawing/2014/main" id="{A96B7B7D-AE04-6264-AD98-9BBD5AF71B8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48916" y="6347708"/>
            <a:ext cx="2719070" cy="44513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D341A2E9-2915-1EE0-0819-A74D63B3362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27679" y="3209544"/>
            <a:ext cx="3884003" cy="2834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62882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798BEA5-A0B4-074D-3FDA-2933722C9F0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1339B3-B705-22EC-631F-90EB7BAD72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3086" y="0"/>
            <a:ext cx="10515600" cy="1325563"/>
          </a:xfrm>
        </p:spPr>
        <p:txBody>
          <a:bodyPr>
            <a:normAutofit/>
          </a:bodyPr>
          <a:lstStyle/>
          <a:p>
            <a:r>
              <a:rPr lang="en-US" sz="4000" dirty="0">
                <a:latin typeface="+mn-lt"/>
              </a:rPr>
              <a:t>2. KiwiSaver: An extra $545,000 </a:t>
            </a:r>
            <a:endParaRPr lang="en-NZ" sz="4000" dirty="0">
              <a:latin typeface="+mn-lt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E3A2622-BE4D-F0A7-F49A-81D1518DC5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8273" y="1084456"/>
            <a:ext cx="7222744" cy="4689088"/>
          </a:xfrm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en-NZ" sz="1800" dirty="0">
                <a:effectLst/>
                <a:latin typeface="Calibri" panose="020F0502020204030204" pitchFamily="34" charset="0"/>
                <a:ea typeface="Trebuchet MS" panose="020B0603020202020204" pitchFamily="34" charset="0"/>
              </a:rPr>
              <a:t>Compare KiwiSaver and Investment fund.</a:t>
            </a:r>
          </a:p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en-NZ" sz="1800" u="sng" dirty="0">
                <a:effectLst/>
                <a:latin typeface="Calibri" panose="020F0502020204030204" pitchFamily="34" charset="0"/>
                <a:ea typeface="Trebuchet MS" panose="020B0603020202020204" pitchFamily="34" charset="0"/>
              </a:rPr>
              <a:t>Investment fund option:  </a:t>
            </a:r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en-NZ" sz="1800" dirty="0">
                <a:effectLst/>
                <a:latin typeface="Calibri" panose="020F0502020204030204" pitchFamily="34" charset="0"/>
                <a:ea typeface="Trebuchet MS" panose="020B0603020202020204" pitchFamily="34" charset="0"/>
              </a:rPr>
              <a:t>Initial </a:t>
            </a:r>
            <a:r>
              <a:rPr lang="en-NZ" sz="1800" dirty="0">
                <a:latin typeface="Calibri" panose="020F0502020204030204" pitchFamily="34" charset="0"/>
                <a:ea typeface="Trebuchet MS" panose="020B0603020202020204" pitchFamily="34" charset="0"/>
              </a:rPr>
              <a:t>i</a:t>
            </a:r>
            <a:r>
              <a:rPr lang="en-NZ" sz="1800" dirty="0">
                <a:effectLst/>
                <a:latin typeface="Calibri" panose="020F0502020204030204" pitchFamily="34" charset="0"/>
                <a:ea typeface="Trebuchet MS" panose="020B0603020202020204" pitchFamily="34" charset="0"/>
              </a:rPr>
              <a:t>nvestment is = 0 </a:t>
            </a:r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en-NZ" sz="1800" dirty="0">
                <a:effectLst/>
                <a:latin typeface="Calibri" panose="020F0502020204030204" pitchFamily="34" charset="0"/>
                <a:ea typeface="Trebuchet MS" panose="020B0603020202020204" pitchFamily="34" charset="0"/>
              </a:rPr>
              <a:t>8% interest rate over 40 years, depositing </a:t>
            </a:r>
            <a:r>
              <a:rPr lang="en-NZ" sz="1800" b="1" dirty="0">
                <a:effectLst/>
                <a:latin typeface="Calibri" panose="020F0502020204030204" pitchFamily="34" charset="0"/>
                <a:ea typeface="Trebuchet MS" panose="020B0603020202020204" pitchFamily="34" charset="0"/>
              </a:rPr>
              <a:t>$10,000 </a:t>
            </a:r>
            <a:r>
              <a:rPr lang="en-NZ" sz="1800" dirty="0">
                <a:effectLst/>
                <a:latin typeface="Calibri" panose="020F0502020204030204" pitchFamily="34" charset="0"/>
                <a:ea typeface="Trebuchet MS" panose="020B0603020202020204" pitchFamily="34" charset="0"/>
              </a:rPr>
              <a:t>annually with a compounding frequency of yearly = </a:t>
            </a:r>
            <a:r>
              <a:rPr lang="en-NZ" sz="1800" b="1" dirty="0">
                <a:effectLst/>
                <a:latin typeface="Calibri" panose="020F0502020204030204" pitchFamily="34" charset="0"/>
                <a:ea typeface="Trebuchet MS" panose="020B0603020202020204" pitchFamily="34" charset="0"/>
              </a:rPr>
              <a:t>$2,590,565</a:t>
            </a:r>
          </a:p>
          <a:p>
            <a:pPr marL="0" indent="0">
              <a:lnSpc>
                <a:spcPct val="100000"/>
              </a:lnSpc>
              <a:spcBef>
                <a:spcPts val="600"/>
              </a:spcBef>
              <a:buNone/>
              <a:tabLst>
                <a:tab pos="746760" algn="l"/>
              </a:tabLst>
            </a:pPr>
            <a:r>
              <a:rPr lang="en-NZ" sz="1800" u="sng" dirty="0">
                <a:latin typeface="Calibri" panose="020F0502020204030204" pitchFamily="34" charset="0"/>
                <a:ea typeface="Trebuchet MS" panose="020B0603020202020204" pitchFamily="34" charset="0"/>
              </a:rPr>
              <a:t>KiwiSaver option: (same investment amount but 3% into KiwiSaver)</a:t>
            </a:r>
            <a:endParaRPr lang="en-NZ" sz="1800" u="sng" dirty="0">
              <a:effectLst/>
              <a:latin typeface="Calibri" panose="020F0502020204030204" pitchFamily="34" charset="0"/>
              <a:ea typeface="Trebuchet MS" panose="020B0603020202020204" pitchFamily="34" charset="0"/>
            </a:endParaRPr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en-NZ" sz="1800" dirty="0">
                <a:effectLst/>
                <a:latin typeface="Calibri" panose="020F0502020204030204" pitchFamily="34" charset="0"/>
                <a:ea typeface="Trebuchet MS" panose="020B0603020202020204" pitchFamily="34" charset="0"/>
              </a:rPr>
              <a:t>3% KiwiSaver contribution based on salary of $80,000 = $2,400</a:t>
            </a:r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en-NZ" sz="1800" dirty="0">
                <a:effectLst/>
                <a:latin typeface="Calibri" panose="020F0502020204030204" pitchFamily="34" charset="0"/>
                <a:ea typeface="Trebuchet MS" panose="020B0603020202020204" pitchFamily="34" charset="0"/>
              </a:rPr>
              <a:t>Matched by employer (3% = $2,400 less tax $720 = $1,680)</a:t>
            </a:r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en-NZ" sz="1800" dirty="0">
                <a:latin typeface="Calibri" panose="020F0502020204030204" pitchFamily="34" charset="0"/>
                <a:ea typeface="Trebuchet MS" panose="020B0603020202020204" pitchFamily="34" charset="0"/>
              </a:rPr>
              <a:t>$1,680</a:t>
            </a:r>
            <a:r>
              <a:rPr lang="en-NZ" sz="1800" dirty="0">
                <a:effectLst/>
                <a:latin typeface="Calibri" panose="020F0502020204030204" pitchFamily="34" charset="0"/>
                <a:ea typeface="Trebuchet MS" panose="020B0603020202020204" pitchFamily="34" charset="0"/>
              </a:rPr>
              <a:t> plus $521 government contribution = </a:t>
            </a:r>
            <a:r>
              <a:rPr lang="en-NZ" sz="1800" b="1" dirty="0">
                <a:effectLst/>
                <a:latin typeface="Calibri" panose="020F0502020204030204" pitchFamily="34" charset="0"/>
                <a:ea typeface="Trebuchet MS" panose="020B0603020202020204" pitchFamily="34" charset="0"/>
              </a:rPr>
              <a:t>$2,201 extra savings</a:t>
            </a:r>
            <a:endParaRPr lang="en-NZ" sz="1800" b="1" dirty="0">
              <a:latin typeface="Calibri" panose="020F0502020204030204" pitchFamily="34" charset="0"/>
              <a:ea typeface="Trebuchet MS" panose="020B0603020202020204" pitchFamily="34" charset="0"/>
            </a:endParaRPr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en-NZ" sz="1800" dirty="0">
                <a:latin typeface="Calibri" panose="020F0502020204030204" pitchFamily="34" charset="0"/>
              </a:rPr>
              <a:t>$2,201 + $10,000 = </a:t>
            </a:r>
            <a:r>
              <a:rPr lang="en-NZ" sz="1800" b="1" dirty="0">
                <a:latin typeface="Calibri" panose="020F0502020204030204" pitchFamily="34" charset="0"/>
              </a:rPr>
              <a:t>$12,201 </a:t>
            </a:r>
            <a:r>
              <a:rPr lang="en-NZ" sz="1800" dirty="0">
                <a:latin typeface="Calibri" panose="020F0502020204030204" pitchFamily="34" charset="0"/>
              </a:rPr>
              <a:t>annual savings / investment amount</a:t>
            </a:r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en-NZ" sz="1800" dirty="0">
                <a:latin typeface="Calibri" panose="020F0502020204030204" pitchFamily="34" charset="0"/>
              </a:rPr>
              <a:t>Replace $10,000 in the calculator with </a:t>
            </a:r>
            <a:r>
              <a:rPr lang="en-NZ" sz="1800" b="1" dirty="0">
                <a:latin typeface="Calibri" panose="020F0502020204030204" pitchFamily="34" charset="0"/>
              </a:rPr>
              <a:t>$12,201</a:t>
            </a:r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en-NZ" sz="1800" dirty="0">
                <a:latin typeface="Calibri" panose="020F0502020204030204" pitchFamily="34" charset="0"/>
              </a:rPr>
              <a:t>Equity in 40 years = </a:t>
            </a:r>
            <a:r>
              <a:rPr lang="en-NZ" sz="1800" b="1" dirty="0">
                <a:latin typeface="Calibri" panose="020F0502020204030204" pitchFamily="34" charset="0"/>
              </a:rPr>
              <a:t>$3,160,749</a:t>
            </a:r>
          </a:p>
          <a:p>
            <a:pPr>
              <a:lnSpc>
                <a:spcPct val="100000"/>
              </a:lnSpc>
              <a:spcBef>
                <a:spcPts val="600"/>
              </a:spcBef>
            </a:pPr>
            <a:endParaRPr lang="en-NZ" sz="1800" dirty="0">
              <a:effectLst/>
              <a:latin typeface="Calibri" panose="020F0502020204030204" pitchFamily="34" charset="0"/>
              <a:ea typeface="Trebuchet MS" panose="020B0603020202020204" pitchFamily="34" charset="0"/>
            </a:endParaRPr>
          </a:p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en-NZ" sz="1800" dirty="0">
                <a:effectLst/>
                <a:latin typeface="Calibri" panose="020F0502020204030204" pitchFamily="34" charset="0"/>
                <a:ea typeface="Trebuchet MS" panose="020B0603020202020204" pitchFamily="34" charset="0"/>
              </a:rPr>
              <a:t>The difference between </a:t>
            </a:r>
            <a:r>
              <a:rPr lang="en-NZ" sz="1800" dirty="0">
                <a:latin typeface="Calibri" panose="020F0502020204030204" pitchFamily="34" charset="0"/>
                <a:ea typeface="Trebuchet MS" panose="020B0603020202020204" pitchFamily="34" charset="0"/>
              </a:rPr>
              <a:t>investing $10,000/yr in a fund outside KiwiSaver vs in a KiwiSaver when an employee contribution occurs is: </a:t>
            </a:r>
            <a:r>
              <a:rPr lang="en-NZ" sz="1800" dirty="0">
                <a:latin typeface="Calibri" panose="020F0502020204030204" pitchFamily="34" charset="0"/>
              </a:rPr>
              <a:t>$3,160,749 - </a:t>
            </a:r>
            <a:r>
              <a:rPr lang="en-NZ" sz="1800" dirty="0">
                <a:effectLst/>
                <a:latin typeface="Calibri" panose="020F0502020204030204" pitchFamily="34" charset="0"/>
                <a:ea typeface="Trebuchet MS" panose="020B0603020202020204" pitchFamily="34" charset="0"/>
              </a:rPr>
              <a:t>$2,590,565 = </a:t>
            </a:r>
            <a:r>
              <a:rPr lang="en-NZ" sz="1800" b="1" u="sng" dirty="0">
                <a:effectLst/>
                <a:latin typeface="Calibri" panose="020F0502020204030204" pitchFamily="34" charset="0"/>
                <a:ea typeface="Trebuchet MS" panose="020B0603020202020204" pitchFamily="34" charset="0"/>
              </a:rPr>
              <a:t>$570,184</a:t>
            </a:r>
          </a:p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en-NZ" sz="1100" dirty="0">
                <a:latin typeface="Calibri" panose="020F0502020204030204" pitchFamily="34" charset="0"/>
              </a:rPr>
              <a:t>*</a:t>
            </a:r>
            <a:r>
              <a:rPr lang="en-NZ" sz="1200" i="1" dirty="0">
                <a:latin typeface="Calibri" panose="020F0502020204030204" pitchFamily="34" charset="0"/>
              </a:rPr>
              <a:t>Assume the same returns of 8% from KiwiSaver &amp; non KiwiSaver investment fund</a:t>
            </a:r>
            <a:endParaRPr lang="en-NZ" sz="1800" i="1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06035E0-BB9F-168B-8204-D56A9CA2B13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1018" y="114202"/>
            <a:ext cx="4414097" cy="3185859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70D30315-8C3C-97B7-2198-72A57F1623B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21017" y="3544669"/>
            <a:ext cx="4255031" cy="3248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995234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AA76ED-6613-6F10-4CB7-6D869F3066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NZ" sz="32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Compounding applies to non financial factors</a:t>
            </a:r>
            <a:endParaRPr lang="en-NZ" sz="32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39A2C2-CECA-E661-80DB-660468815AE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15000"/>
              </a:lnSpc>
              <a:spcAft>
                <a:spcPts val="800"/>
              </a:spcAft>
              <a:buSzPts val="1000"/>
              <a:tabLst>
                <a:tab pos="1828800" algn="l"/>
              </a:tabLst>
            </a:pPr>
            <a:r>
              <a:rPr lang="en-NZ" sz="2200" kern="100" dirty="0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L</a:t>
            </a:r>
            <a:r>
              <a:rPr lang="en-NZ" sz="22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earning </a:t>
            </a:r>
          </a:p>
          <a:p>
            <a:pPr>
              <a:lnSpc>
                <a:spcPct val="115000"/>
              </a:lnSpc>
              <a:spcAft>
                <a:spcPts val="800"/>
              </a:spcAft>
              <a:buSzPts val="1000"/>
              <a:tabLst>
                <a:tab pos="1828800" algn="l"/>
              </a:tabLst>
            </a:pPr>
            <a:r>
              <a:rPr lang="en-NZ" sz="22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Reputation / personal brand </a:t>
            </a:r>
          </a:p>
          <a:p>
            <a:pPr>
              <a:lnSpc>
                <a:spcPct val="115000"/>
              </a:lnSpc>
              <a:spcAft>
                <a:spcPts val="800"/>
              </a:spcAft>
              <a:buSzPts val="1000"/>
              <a:tabLst>
                <a:tab pos="1828800" algn="l"/>
              </a:tabLst>
            </a:pPr>
            <a:r>
              <a:rPr lang="en-NZ" sz="2200" kern="100" dirty="0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R</a:t>
            </a:r>
            <a:r>
              <a:rPr lang="en-NZ" sz="22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elationships </a:t>
            </a:r>
          </a:p>
          <a:p>
            <a:pPr>
              <a:lnSpc>
                <a:spcPct val="115000"/>
              </a:lnSpc>
              <a:spcAft>
                <a:spcPts val="800"/>
              </a:spcAft>
              <a:buSzPts val="1000"/>
              <a:tabLst>
                <a:tab pos="1828800" algn="l"/>
              </a:tabLst>
            </a:pPr>
            <a:r>
              <a:rPr lang="en-NZ" sz="2200" kern="100" dirty="0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Smart choices</a:t>
            </a:r>
            <a:endParaRPr lang="en-NZ" sz="22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914400" lvl="2" indent="0">
              <a:lnSpc>
                <a:spcPct val="115000"/>
              </a:lnSpc>
              <a:spcAft>
                <a:spcPts val="800"/>
              </a:spcAft>
              <a:buSzPts val="1000"/>
              <a:buNone/>
              <a:tabLst>
                <a:tab pos="1828800" algn="l"/>
              </a:tabLst>
            </a:pPr>
            <a:endParaRPr lang="en-NZ" sz="1400" kern="100" dirty="0"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1371600" lvl="3" indent="0">
              <a:lnSpc>
                <a:spcPct val="115000"/>
              </a:lnSpc>
              <a:spcAft>
                <a:spcPts val="800"/>
              </a:spcAft>
              <a:buSzPts val="1000"/>
              <a:buNone/>
              <a:tabLst>
                <a:tab pos="1828800" algn="l"/>
              </a:tabLst>
            </a:pPr>
            <a:endParaRPr lang="en-NZ" sz="12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1371600" lvl="3" indent="0">
              <a:lnSpc>
                <a:spcPct val="115000"/>
              </a:lnSpc>
              <a:spcAft>
                <a:spcPts val="800"/>
              </a:spcAft>
              <a:buSzPts val="1000"/>
              <a:buNone/>
              <a:tabLst>
                <a:tab pos="1828800" algn="l"/>
              </a:tabLst>
            </a:pPr>
            <a:endParaRPr lang="en-NZ" sz="1200" kern="100" dirty="0"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1371600" lvl="3" indent="0">
              <a:lnSpc>
                <a:spcPct val="115000"/>
              </a:lnSpc>
              <a:spcAft>
                <a:spcPts val="800"/>
              </a:spcAft>
              <a:buSzPts val="1000"/>
              <a:buNone/>
              <a:tabLst>
                <a:tab pos="1828800" algn="l"/>
              </a:tabLst>
            </a:pPr>
            <a:r>
              <a:rPr lang="en-NZ" sz="12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etc – are there others – ask group</a:t>
            </a:r>
          </a:p>
          <a:p>
            <a:endParaRPr lang="en-NZ" dirty="0"/>
          </a:p>
        </p:txBody>
      </p:sp>
      <p:pic>
        <p:nvPicPr>
          <p:cNvPr id="5" name="Picture 4" descr="A black text on a white background&#10;&#10;Description automatically generated">
            <a:extLst>
              <a:ext uri="{FF2B5EF4-FFF2-40B4-BE49-F238E27FC236}">
                <a16:creationId xmlns:a16="http://schemas.microsoft.com/office/drawing/2014/main" id="{FD212783-67CB-D2CD-A2DF-3A14795D27C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23833" y="5954395"/>
            <a:ext cx="2719070" cy="44513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3752342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p7"/>
          <p:cNvSpPr/>
          <p:nvPr/>
        </p:nvSpPr>
        <p:spPr>
          <a:xfrm>
            <a:off x="525480" y="736808"/>
            <a:ext cx="5317536" cy="3012232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endParaRPr lang="en-NZ" dirty="0"/>
          </a:p>
          <a:p>
            <a:r>
              <a:rPr lang="en-NZ" sz="3600" b="1" dirty="0"/>
              <a:t>Compounding interest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NZ" sz="2000" dirty="0"/>
              <a:t>What is it?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NZ" sz="2000" dirty="0"/>
              <a:t>How does it work?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NZ" sz="2000" dirty="0"/>
              <a:t>How does it help savings grow over time?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NZ" sz="2000" dirty="0"/>
              <a:t>Practical examples to work through with students.</a:t>
            </a:r>
          </a:p>
        </p:txBody>
      </p:sp>
      <p:sp>
        <p:nvSpPr>
          <p:cNvPr id="239" name="Google Shape;239;p7"/>
          <p:cNvSpPr txBox="1">
            <a:spLocks noGrp="1"/>
          </p:cNvSpPr>
          <p:nvPr>
            <p:ph type="title"/>
          </p:nvPr>
        </p:nvSpPr>
        <p:spPr>
          <a:xfrm>
            <a:off x="1090273" y="4176819"/>
            <a:ext cx="3821102" cy="23721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dk2"/>
              </a:buClr>
              <a:buSzPts val="4000"/>
              <a:buFont typeface="Play"/>
              <a:buNone/>
            </a:pPr>
            <a:r>
              <a:rPr lang="en-US" sz="3600" b="1" dirty="0">
                <a:solidFill>
                  <a:srgbClr val="156082"/>
                </a:solidFill>
                <a:latin typeface="+mn-lt"/>
                <a:sym typeface="Play"/>
              </a:rPr>
              <a:t>Compounding, the 8</a:t>
            </a:r>
            <a:r>
              <a:rPr lang="en-US" sz="3600" b="1" baseline="30000" dirty="0">
                <a:solidFill>
                  <a:srgbClr val="156082"/>
                </a:solidFill>
                <a:latin typeface="+mn-lt"/>
                <a:sym typeface="Play"/>
              </a:rPr>
              <a:t>th</a:t>
            </a:r>
            <a:r>
              <a:rPr lang="en-US" sz="3600" b="1" dirty="0">
                <a:solidFill>
                  <a:srgbClr val="156082"/>
                </a:solidFill>
                <a:latin typeface="+mn-lt"/>
                <a:sym typeface="Play"/>
              </a:rPr>
              <a:t> wonder of the world</a:t>
            </a:r>
            <a:endParaRPr sz="3600" b="1" dirty="0">
              <a:solidFill>
                <a:srgbClr val="156082"/>
              </a:solidFill>
              <a:latin typeface="+mn-lt"/>
            </a:endParaRPr>
          </a:p>
        </p:txBody>
      </p:sp>
      <p:grpSp>
        <p:nvGrpSpPr>
          <p:cNvPr id="3" name="Google Shape;240;p7">
            <a:extLst>
              <a:ext uri="{FF2B5EF4-FFF2-40B4-BE49-F238E27FC236}">
                <a16:creationId xmlns:a16="http://schemas.microsoft.com/office/drawing/2014/main" id="{192109CF-8247-1E6B-F5ED-C5BC3C10F510}"/>
              </a:ext>
            </a:extLst>
          </p:cNvPr>
          <p:cNvGrpSpPr/>
          <p:nvPr/>
        </p:nvGrpSpPr>
        <p:grpSpPr>
          <a:xfrm>
            <a:off x="6101023" y="52996"/>
            <a:ext cx="6093363" cy="6805005"/>
            <a:chOff x="6101023" y="52996"/>
            <a:chExt cx="6093363" cy="6805005"/>
          </a:xfrm>
        </p:grpSpPr>
        <p:sp>
          <p:nvSpPr>
            <p:cNvPr id="4" name="Google Shape;241;p7">
              <a:extLst>
                <a:ext uri="{FF2B5EF4-FFF2-40B4-BE49-F238E27FC236}">
                  <a16:creationId xmlns:a16="http://schemas.microsoft.com/office/drawing/2014/main" id="{D8F75DAF-AC92-BDCE-C990-1FF635861BE1}"/>
                </a:ext>
              </a:extLst>
            </p:cNvPr>
            <p:cNvSpPr/>
            <p:nvPr/>
          </p:nvSpPr>
          <p:spPr>
            <a:xfrm>
              <a:off x="6101024" y="52997"/>
              <a:ext cx="6093362" cy="6805004"/>
            </a:xfrm>
            <a:custGeom>
              <a:avLst/>
              <a:gdLst/>
              <a:ahLst/>
              <a:cxnLst/>
              <a:rect l="l" t="t" r="r" b="b"/>
              <a:pathLst>
                <a:path w="5890490" h="6578439" extrusionOk="0">
                  <a:moveTo>
                    <a:pt x="3517682" y="0"/>
                  </a:moveTo>
                  <a:cubicBezTo>
                    <a:pt x="4402016" y="0"/>
                    <a:pt x="5213741" y="315483"/>
                    <a:pt x="5849513" y="841730"/>
                  </a:cubicBezTo>
                  <a:lnTo>
                    <a:pt x="5890490" y="879060"/>
                  </a:lnTo>
                  <a:lnTo>
                    <a:pt x="5890490" y="1816052"/>
                  </a:lnTo>
                  <a:lnTo>
                    <a:pt x="5856961" y="1771023"/>
                  </a:lnTo>
                  <a:cubicBezTo>
                    <a:pt x="5793650" y="1694076"/>
                    <a:pt x="5726429" y="1619959"/>
                    <a:pt x="5655397" y="1548813"/>
                  </a:cubicBezTo>
                  <a:cubicBezTo>
                    <a:pt x="5082208" y="974906"/>
                    <a:pt x="4322973" y="658717"/>
                    <a:pt x="3517682" y="658717"/>
                  </a:cubicBezTo>
                  <a:cubicBezTo>
                    <a:pt x="3085520" y="658717"/>
                    <a:pt x="2718488" y="721533"/>
                    <a:pt x="2395696" y="850721"/>
                  </a:cubicBezTo>
                  <a:cubicBezTo>
                    <a:pt x="2079132" y="977407"/>
                    <a:pt x="1792668" y="1173626"/>
                    <a:pt x="1519955" y="1450441"/>
                  </a:cubicBezTo>
                  <a:cubicBezTo>
                    <a:pt x="1330275" y="1642840"/>
                    <a:pt x="1263719" y="1756094"/>
                    <a:pt x="1223630" y="1841430"/>
                  </a:cubicBezTo>
                  <a:cubicBezTo>
                    <a:pt x="1166545" y="1962981"/>
                    <a:pt x="1128532" y="2116663"/>
                    <a:pt x="1075857" y="2329343"/>
                  </a:cubicBezTo>
                  <a:cubicBezTo>
                    <a:pt x="1008652" y="2601153"/>
                    <a:pt x="916537" y="2973574"/>
                    <a:pt x="731010" y="3483744"/>
                  </a:cubicBezTo>
                  <a:cubicBezTo>
                    <a:pt x="617488" y="3795981"/>
                    <a:pt x="620731" y="4121653"/>
                    <a:pt x="741000" y="4479719"/>
                  </a:cubicBezTo>
                  <a:cubicBezTo>
                    <a:pt x="847257" y="4796172"/>
                    <a:pt x="1045888" y="5129481"/>
                    <a:pt x="1315615" y="5443827"/>
                  </a:cubicBezTo>
                  <a:cubicBezTo>
                    <a:pt x="1630753" y="5810980"/>
                    <a:pt x="1945371" y="6077784"/>
                    <a:pt x="2277503" y="6259386"/>
                  </a:cubicBezTo>
                  <a:cubicBezTo>
                    <a:pt x="2637530" y="6456133"/>
                    <a:pt x="3017536" y="6551739"/>
                    <a:pt x="3439448" y="6551739"/>
                  </a:cubicBezTo>
                  <a:cubicBezTo>
                    <a:pt x="3781571" y="6551739"/>
                    <a:pt x="4089573" y="6457449"/>
                    <a:pt x="4408732" y="6255172"/>
                  </a:cubicBezTo>
                  <a:cubicBezTo>
                    <a:pt x="4738010" y="6046310"/>
                    <a:pt x="5050941" y="5739207"/>
                    <a:pt x="5343243" y="5442509"/>
                  </a:cubicBezTo>
                  <a:cubicBezTo>
                    <a:pt x="5479860" y="5303970"/>
                    <a:pt x="5614918" y="5178206"/>
                    <a:pt x="5745566" y="5056656"/>
                  </a:cubicBezTo>
                  <a:lnTo>
                    <a:pt x="5890490" y="4920880"/>
                  </a:lnTo>
                  <a:lnTo>
                    <a:pt x="5890490" y="5821966"/>
                  </a:lnTo>
                  <a:lnTo>
                    <a:pt x="5802002" y="5907904"/>
                  </a:lnTo>
                  <a:cubicBezTo>
                    <a:pt x="5634962" y="6077456"/>
                    <a:pt x="5467509" y="6243625"/>
                    <a:pt x="5294358" y="6397505"/>
                  </a:cubicBezTo>
                  <a:lnTo>
                    <a:pt x="5077178" y="6578439"/>
                  </a:lnTo>
                  <a:lnTo>
                    <a:pt x="1567290" y="6578439"/>
                  </a:lnTo>
                  <a:lnTo>
                    <a:pt x="1508588" y="6535186"/>
                  </a:lnTo>
                  <a:cubicBezTo>
                    <a:pt x="1263991" y="6345442"/>
                    <a:pt x="1038054" y="6122666"/>
                    <a:pt x="826498" y="5876034"/>
                  </a:cubicBezTo>
                  <a:cubicBezTo>
                    <a:pt x="261613" y="5217713"/>
                    <a:pt x="-239182" y="4250314"/>
                    <a:pt x="122403" y="3255655"/>
                  </a:cubicBezTo>
                  <a:cubicBezTo>
                    <a:pt x="607497" y="1921629"/>
                    <a:pt x="393040" y="1662857"/>
                    <a:pt x="1061197" y="984650"/>
                  </a:cubicBezTo>
                  <a:cubicBezTo>
                    <a:pt x="1729484" y="306444"/>
                    <a:pt x="2498060" y="0"/>
                    <a:pt x="3517682" y="0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9803"/>
                  </a:srgbClr>
                </a:gs>
                <a:gs pos="2000">
                  <a:srgbClr val="FFFFFF">
                    <a:alpha val="9803"/>
                  </a:srgbClr>
                </a:gs>
                <a:gs pos="16000">
                  <a:srgbClr val="4EA72E">
                    <a:alpha val="4705"/>
                  </a:srgbClr>
                </a:gs>
                <a:gs pos="85000">
                  <a:srgbClr val="156082">
                    <a:alpha val="4705"/>
                  </a:srgbClr>
                </a:gs>
                <a:gs pos="100000">
                  <a:srgbClr val="FFFFFF">
                    <a:alpha val="9803"/>
                  </a:srgbClr>
                </a:gs>
              </a:gsLst>
              <a:lin ang="120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" name="Google Shape;242;p7">
              <a:extLst>
                <a:ext uri="{FF2B5EF4-FFF2-40B4-BE49-F238E27FC236}">
                  <a16:creationId xmlns:a16="http://schemas.microsoft.com/office/drawing/2014/main" id="{631031D5-BF3A-DD84-9049-E3ABA6ABFE29}"/>
                </a:ext>
              </a:extLst>
            </p:cNvPr>
            <p:cNvSpPr/>
            <p:nvPr/>
          </p:nvSpPr>
          <p:spPr>
            <a:xfrm>
              <a:off x="6101025" y="52996"/>
              <a:ext cx="6093361" cy="6805003"/>
            </a:xfrm>
            <a:custGeom>
              <a:avLst/>
              <a:gdLst/>
              <a:ahLst/>
              <a:cxnLst/>
              <a:rect l="l" t="t" r="r" b="b"/>
              <a:pathLst>
                <a:path w="5890489" h="6578438" extrusionOk="0">
                  <a:moveTo>
                    <a:pt x="3391253" y="0"/>
                  </a:moveTo>
                  <a:lnTo>
                    <a:pt x="3434974" y="646"/>
                  </a:lnTo>
                  <a:lnTo>
                    <a:pt x="3522419" y="2712"/>
                  </a:lnTo>
                  <a:cubicBezTo>
                    <a:pt x="3551567" y="3488"/>
                    <a:pt x="3580451" y="3746"/>
                    <a:pt x="3610261" y="6458"/>
                  </a:cubicBezTo>
                  <a:cubicBezTo>
                    <a:pt x="3669353" y="10850"/>
                    <a:pt x="3728179" y="14337"/>
                    <a:pt x="3786872" y="20667"/>
                  </a:cubicBezTo>
                  <a:lnTo>
                    <a:pt x="3962291" y="43530"/>
                  </a:lnTo>
                  <a:lnTo>
                    <a:pt x="4135855" y="75176"/>
                  </a:lnTo>
                  <a:cubicBezTo>
                    <a:pt x="4193224" y="87836"/>
                    <a:pt x="4250328" y="101398"/>
                    <a:pt x="4307299" y="114315"/>
                  </a:cubicBezTo>
                  <a:cubicBezTo>
                    <a:pt x="4364139" y="128394"/>
                    <a:pt x="4420050" y="145575"/>
                    <a:pt x="4476358" y="160816"/>
                  </a:cubicBezTo>
                  <a:cubicBezTo>
                    <a:pt x="4504580" y="167921"/>
                    <a:pt x="4532138" y="177995"/>
                    <a:pt x="4559829" y="186779"/>
                  </a:cubicBezTo>
                  <a:lnTo>
                    <a:pt x="4642901" y="213648"/>
                  </a:lnTo>
                  <a:cubicBezTo>
                    <a:pt x="4863234" y="288307"/>
                    <a:pt x="5076414" y="379371"/>
                    <a:pt x="5280847" y="485936"/>
                  </a:cubicBezTo>
                  <a:cubicBezTo>
                    <a:pt x="5485018" y="592631"/>
                    <a:pt x="5681768" y="713145"/>
                    <a:pt x="5865400" y="851099"/>
                  </a:cubicBezTo>
                  <a:lnTo>
                    <a:pt x="5890489" y="870950"/>
                  </a:lnTo>
                  <a:lnTo>
                    <a:pt x="5890489" y="1321814"/>
                  </a:lnTo>
                  <a:lnTo>
                    <a:pt x="5887395" y="1318952"/>
                  </a:lnTo>
                  <a:lnTo>
                    <a:pt x="5830291" y="1265992"/>
                  </a:lnTo>
                  <a:lnTo>
                    <a:pt x="5815981" y="1252687"/>
                  </a:lnTo>
                  <a:lnTo>
                    <a:pt x="5801142" y="1240158"/>
                  </a:lnTo>
                  <a:lnTo>
                    <a:pt x="5771464" y="1214969"/>
                  </a:lnTo>
                  <a:cubicBezTo>
                    <a:pt x="5731849" y="1181385"/>
                    <a:pt x="5692897" y="1146896"/>
                    <a:pt x="5651030" y="1115767"/>
                  </a:cubicBezTo>
                  <a:cubicBezTo>
                    <a:pt x="5487534" y="986985"/>
                    <a:pt x="5311321" y="872542"/>
                    <a:pt x="5123183" y="780443"/>
                  </a:cubicBezTo>
                  <a:cubicBezTo>
                    <a:pt x="4935309" y="688087"/>
                    <a:pt x="4737102" y="616398"/>
                    <a:pt x="4533860" y="567701"/>
                  </a:cubicBezTo>
                  <a:lnTo>
                    <a:pt x="4457281" y="550780"/>
                  </a:lnTo>
                  <a:cubicBezTo>
                    <a:pt x="4431709" y="545484"/>
                    <a:pt x="4406536" y="538896"/>
                    <a:pt x="4380568" y="535279"/>
                  </a:cubicBezTo>
                  <a:lnTo>
                    <a:pt x="4303325" y="522879"/>
                  </a:lnTo>
                  <a:lnTo>
                    <a:pt x="4264769" y="516679"/>
                  </a:lnTo>
                  <a:cubicBezTo>
                    <a:pt x="4251918" y="514612"/>
                    <a:pt x="4239067" y="512415"/>
                    <a:pt x="4226082" y="511253"/>
                  </a:cubicBezTo>
                  <a:cubicBezTo>
                    <a:pt x="4174145" y="505829"/>
                    <a:pt x="4122606" y="499498"/>
                    <a:pt x="4070934" y="494848"/>
                  </a:cubicBezTo>
                  <a:lnTo>
                    <a:pt x="3915521" y="486065"/>
                  </a:lnTo>
                  <a:lnTo>
                    <a:pt x="3760241" y="484257"/>
                  </a:lnTo>
                  <a:cubicBezTo>
                    <a:pt x="3734405" y="483869"/>
                    <a:pt x="3708571" y="485936"/>
                    <a:pt x="3682734" y="486581"/>
                  </a:cubicBezTo>
                  <a:lnTo>
                    <a:pt x="3605491" y="488907"/>
                  </a:lnTo>
                  <a:cubicBezTo>
                    <a:pt x="3579921" y="489165"/>
                    <a:pt x="3553555" y="491490"/>
                    <a:pt x="3527454" y="493169"/>
                  </a:cubicBezTo>
                  <a:lnTo>
                    <a:pt x="3449151" y="498336"/>
                  </a:lnTo>
                  <a:lnTo>
                    <a:pt x="3410067" y="500532"/>
                  </a:lnTo>
                  <a:lnTo>
                    <a:pt x="3371246" y="504279"/>
                  </a:lnTo>
                  <a:cubicBezTo>
                    <a:pt x="3345410" y="506862"/>
                    <a:pt x="3319575" y="509315"/>
                    <a:pt x="3293739" y="511512"/>
                  </a:cubicBezTo>
                  <a:cubicBezTo>
                    <a:pt x="3087450" y="531662"/>
                    <a:pt x="2885531" y="563180"/>
                    <a:pt x="2689445" y="610198"/>
                  </a:cubicBezTo>
                  <a:cubicBezTo>
                    <a:pt x="2493357" y="657344"/>
                    <a:pt x="2302303" y="719088"/>
                    <a:pt x="2117875" y="800335"/>
                  </a:cubicBezTo>
                  <a:cubicBezTo>
                    <a:pt x="2072298" y="821648"/>
                    <a:pt x="2026854" y="843606"/>
                    <a:pt x="1981276" y="865566"/>
                  </a:cubicBezTo>
                  <a:cubicBezTo>
                    <a:pt x="1937025" y="889978"/>
                    <a:pt x="1891978" y="913229"/>
                    <a:pt x="1847991" y="938676"/>
                  </a:cubicBezTo>
                  <a:lnTo>
                    <a:pt x="1783069" y="978718"/>
                  </a:lnTo>
                  <a:lnTo>
                    <a:pt x="1750609" y="998869"/>
                  </a:lnTo>
                  <a:lnTo>
                    <a:pt x="1734312" y="1008945"/>
                  </a:lnTo>
                  <a:lnTo>
                    <a:pt x="1718547" y="1019924"/>
                  </a:lnTo>
                  <a:lnTo>
                    <a:pt x="1655481" y="1063582"/>
                  </a:lnTo>
                  <a:cubicBezTo>
                    <a:pt x="1634414" y="1078178"/>
                    <a:pt x="1612950" y="1092259"/>
                    <a:pt x="1593077" y="1108664"/>
                  </a:cubicBezTo>
                  <a:lnTo>
                    <a:pt x="1532263" y="1156197"/>
                  </a:lnTo>
                  <a:cubicBezTo>
                    <a:pt x="1511992" y="1172085"/>
                    <a:pt x="1491587" y="1187844"/>
                    <a:pt x="1472509" y="1205152"/>
                  </a:cubicBezTo>
                  <a:lnTo>
                    <a:pt x="1414212" y="1256175"/>
                  </a:lnTo>
                  <a:cubicBezTo>
                    <a:pt x="1395001" y="1273354"/>
                    <a:pt x="1375127" y="1290147"/>
                    <a:pt x="1357242" y="1308359"/>
                  </a:cubicBezTo>
                  <a:cubicBezTo>
                    <a:pt x="1283178" y="1379532"/>
                    <a:pt x="1212163" y="1452513"/>
                    <a:pt x="1153072" y="1529498"/>
                  </a:cubicBezTo>
                  <a:cubicBezTo>
                    <a:pt x="1090933" y="1605578"/>
                    <a:pt x="1043501" y="1685794"/>
                    <a:pt x="1002694" y="1770658"/>
                  </a:cubicBezTo>
                  <a:lnTo>
                    <a:pt x="974076" y="1835371"/>
                  </a:lnTo>
                  <a:lnTo>
                    <a:pt x="949564" y="1903573"/>
                  </a:lnTo>
                  <a:cubicBezTo>
                    <a:pt x="940820" y="1925661"/>
                    <a:pt x="934593" y="1950719"/>
                    <a:pt x="927173" y="1974229"/>
                  </a:cubicBezTo>
                  <a:cubicBezTo>
                    <a:pt x="920019" y="1998254"/>
                    <a:pt x="912468" y="2021504"/>
                    <a:pt x="906107" y="2046952"/>
                  </a:cubicBezTo>
                  <a:cubicBezTo>
                    <a:pt x="853906" y="2245614"/>
                    <a:pt x="809918" y="2463136"/>
                    <a:pt x="751092" y="2676266"/>
                  </a:cubicBezTo>
                  <a:cubicBezTo>
                    <a:pt x="693458" y="2889912"/>
                    <a:pt x="624166" y="3100976"/>
                    <a:pt x="547189" y="3308422"/>
                  </a:cubicBezTo>
                  <a:cubicBezTo>
                    <a:pt x="479617" y="3487580"/>
                    <a:pt x="444109" y="3675523"/>
                    <a:pt x="441195" y="3866306"/>
                  </a:cubicBezTo>
                  <a:cubicBezTo>
                    <a:pt x="438014" y="4057089"/>
                    <a:pt x="469282" y="4250456"/>
                    <a:pt x="527182" y="4439174"/>
                  </a:cubicBezTo>
                  <a:cubicBezTo>
                    <a:pt x="584815" y="4628278"/>
                    <a:pt x="671067" y="4811828"/>
                    <a:pt x="775073" y="4987240"/>
                  </a:cubicBezTo>
                  <a:cubicBezTo>
                    <a:pt x="827009" y="5075075"/>
                    <a:pt x="884246" y="5160327"/>
                    <a:pt x="943206" y="5244933"/>
                  </a:cubicBezTo>
                  <a:cubicBezTo>
                    <a:pt x="1002296" y="5329411"/>
                    <a:pt x="1064964" y="5412337"/>
                    <a:pt x="1133728" y="5490356"/>
                  </a:cubicBezTo>
                  <a:cubicBezTo>
                    <a:pt x="1203949" y="5567728"/>
                    <a:pt x="1279337" y="5642259"/>
                    <a:pt x="1359626" y="5709815"/>
                  </a:cubicBezTo>
                  <a:cubicBezTo>
                    <a:pt x="1398711" y="5744949"/>
                    <a:pt x="1439916" y="5777241"/>
                    <a:pt x="1481254" y="5809146"/>
                  </a:cubicBezTo>
                  <a:cubicBezTo>
                    <a:pt x="1501922" y="5825163"/>
                    <a:pt x="1522325" y="5841309"/>
                    <a:pt x="1543260" y="5856940"/>
                  </a:cubicBezTo>
                  <a:cubicBezTo>
                    <a:pt x="1564591" y="5871923"/>
                    <a:pt x="1585921" y="5886777"/>
                    <a:pt x="1607518" y="5901374"/>
                  </a:cubicBezTo>
                  <a:cubicBezTo>
                    <a:pt x="1778565" y="6019693"/>
                    <a:pt x="1961271" y="6115924"/>
                    <a:pt x="2145566" y="6193814"/>
                  </a:cubicBezTo>
                  <a:lnTo>
                    <a:pt x="2214991" y="6221844"/>
                  </a:lnTo>
                  <a:lnTo>
                    <a:pt x="2249307" y="6236182"/>
                  </a:lnTo>
                  <a:cubicBezTo>
                    <a:pt x="2260702" y="6241089"/>
                    <a:pt x="2272625" y="6244577"/>
                    <a:pt x="2284285" y="6248711"/>
                  </a:cubicBezTo>
                  <a:lnTo>
                    <a:pt x="2354241" y="6273124"/>
                  </a:lnTo>
                  <a:cubicBezTo>
                    <a:pt x="2360070" y="6275190"/>
                    <a:pt x="2365899" y="6277128"/>
                    <a:pt x="2371597" y="6279324"/>
                  </a:cubicBezTo>
                  <a:cubicBezTo>
                    <a:pt x="2377161" y="6281778"/>
                    <a:pt x="2382329" y="6285007"/>
                    <a:pt x="2387894" y="6287719"/>
                  </a:cubicBezTo>
                  <a:cubicBezTo>
                    <a:pt x="2398757" y="6293274"/>
                    <a:pt x="2410153" y="6297666"/>
                    <a:pt x="2421414" y="6302186"/>
                  </a:cubicBezTo>
                  <a:lnTo>
                    <a:pt x="2489117" y="6329441"/>
                  </a:lnTo>
                  <a:lnTo>
                    <a:pt x="2522902" y="6343134"/>
                  </a:lnTo>
                  <a:cubicBezTo>
                    <a:pt x="2534165" y="6347654"/>
                    <a:pt x="2545294" y="6352563"/>
                    <a:pt x="2556953" y="6356051"/>
                  </a:cubicBezTo>
                  <a:lnTo>
                    <a:pt x="2695009" y="6401905"/>
                  </a:lnTo>
                  <a:cubicBezTo>
                    <a:pt x="2880895" y="6457190"/>
                    <a:pt x="3073141" y="6489095"/>
                    <a:pt x="3268035" y="6501238"/>
                  </a:cubicBezTo>
                  <a:cubicBezTo>
                    <a:pt x="3292413" y="6502659"/>
                    <a:pt x="3316527" y="6505629"/>
                    <a:pt x="3341038" y="6506145"/>
                  </a:cubicBezTo>
                  <a:lnTo>
                    <a:pt x="3414703" y="6507050"/>
                  </a:lnTo>
                  <a:lnTo>
                    <a:pt x="3488237" y="6508212"/>
                  </a:lnTo>
                  <a:cubicBezTo>
                    <a:pt x="3500690" y="6508729"/>
                    <a:pt x="3512483" y="6508471"/>
                    <a:pt x="3524142" y="6507955"/>
                  </a:cubicBezTo>
                  <a:lnTo>
                    <a:pt x="3559252" y="6506921"/>
                  </a:lnTo>
                  <a:cubicBezTo>
                    <a:pt x="3582835" y="6506792"/>
                    <a:pt x="3605889" y="6504467"/>
                    <a:pt x="3629207" y="6503045"/>
                  </a:cubicBezTo>
                  <a:cubicBezTo>
                    <a:pt x="3652526" y="6502012"/>
                    <a:pt x="3675579" y="6499171"/>
                    <a:pt x="3698633" y="6496845"/>
                  </a:cubicBezTo>
                  <a:cubicBezTo>
                    <a:pt x="3710160" y="6495683"/>
                    <a:pt x="3721819" y="6494907"/>
                    <a:pt x="3733213" y="6493357"/>
                  </a:cubicBezTo>
                  <a:lnTo>
                    <a:pt x="3767529" y="6488707"/>
                  </a:lnTo>
                  <a:lnTo>
                    <a:pt x="3801845" y="6484057"/>
                  </a:lnTo>
                  <a:lnTo>
                    <a:pt x="3835895" y="6478116"/>
                  </a:lnTo>
                  <a:cubicBezTo>
                    <a:pt x="4017673" y="6446727"/>
                    <a:pt x="4194152" y="6390281"/>
                    <a:pt x="4364801" y="6308517"/>
                  </a:cubicBezTo>
                  <a:cubicBezTo>
                    <a:pt x="4535583" y="6227139"/>
                    <a:pt x="4700138" y="6120962"/>
                    <a:pt x="4861379" y="6000576"/>
                  </a:cubicBezTo>
                  <a:cubicBezTo>
                    <a:pt x="5022621" y="5879931"/>
                    <a:pt x="5180684" y="5745337"/>
                    <a:pt x="5341263" y="5605834"/>
                  </a:cubicBezTo>
                  <a:lnTo>
                    <a:pt x="5587301" y="5390379"/>
                  </a:lnTo>
                  <a:cubicBezTo>
                    <a:pt x="5674216" y="5315718"/>
                    <a:pt x="5761527" y="5244416"/>
                    <a:pt x="5849105" y="5176344"/>
                  </a:cubicBezTo>
                  <a:lnTo>
                    <a:pt x="5890489" y="5145260"/>
                  </a:lnTo>
                  <a:lnTo>
                    <a:pt x="5890489" y="5995323"/>
                  </a:lnTo>
                  <a:lnTo>
                    <a:pt x="5811477" y="6077819"/>
                  </a:lnTo>
                  <a:cubicBezTo>
                    <a:pt x="5654739" y="6238377"/>
                    <a:pt x="5487138" y="6396093"/>
                    <a:pt x="5301384" y="6542958"/>
                  </a:cubicBezTo>
                  <a:lnTo>
                    <a:pt x="5252008" y="6578438"/>
                  </a:lnTo>
                  <a:lnTo>
                    <a:pt x="1653730" y="6578438"/>
                  </a:lnTo>
                  <a:lnTo>
                    <a:pt x="1549768" y="6488821"/>
                  </a:lnTo>
                  <a:cubicBezTo>
                    <a:pt x="1461976" y="6409495"/>
                    <a:pt x="1378573" y="6327182"/>
                    <a:pt x="1298282" y="6243932"/>
                  </a:cubicBezTo>
                  <a:cubicBezTo>
                    <a:pt x="1278277" y="6223006"/>
                    <a:pt x="1258138" y="6202210"/>
                    <a:pt x="1237999" y="6181671"/>
                  </a:cubicBezTo>
                  <a:lnTo>
                    <a:pt x="1179967" y="6117862"/>
                  </a:lnTo>
                  <a:lnTo>
                    <a:pt x="1121936" y="6054569"/>
                  </a:lnTo>
                  <a:cubicBezTo>
                    <a:pt x="1102328" y="6033644"/>
                    <a:pt x="1084573" y="6011427"/>
                    <a:pt x="1065628" y="5990243"/>
                  </a:cubicBezTo>
                  <a:cubicBezTo>
                    <a:pt x="1028662" y="5947099"/>
                    <a:pt x="990239" y="5904991"/>
                    <a:pt x="954335" y="5861460"/>
                  </a:cubicBezTo>
                  <a:cubicBezTo>
                    <a:pt x="936050" y="5840018"/>
                    <a:pt x="917634" y="5818446"/>
                    <a:pt x="898953" y="5797393"/>
                  </a:cubicBezTo>
                  <a:cubicBezTo>
                    <a:pt x="880404" y="5776208"/>
                    <a:pt x="861325" y="5755412"/>
                    <a:pt x="842908" y="5733582"/>
                  </a:cubicBezTo>
                  <a:cubicBezTo>
                    <a:pt x="767919" y="5647942"/>
                    <a:pt x="693061" y="5561786"/>
                    <a:pt x="622442" y="5471884"/>
                  </a:cubicBezTo>
                  <a:cubicBezTo>
                    <a:pt x="551559" y="5382112"/>
                    <a:pt x="486639" y="5287430"/>
                    <a:pt x="425559" y="5190036"/>
                  </a:cubicBezTo>
                  <a:cubicBezTo>
                    <a:pt x="303668" y="4994990"/>
                    <a:pt x="200193" y="4786123"/>
                    <a:pt x="123877" y="4564210"/>
                  </a:cubicBezTo>
                  <a:cubicBezTo>
                    <a:pt x="47694" y="4342555"/>
                    <a:pt x="2249" y="4106045"/>
                    <a:pt x="130" y="3865530"/>
                  </a:cubicBezTo>
                  <a:cubicBezTo>
                    <a:pt x="-1328" y="3745403"/>
                    <a:pt x="9537" y="3624629"/>
                    <a:pt x="30602" y="3505793"/>
                  </a:cubicBezTo>
                  <a:cubicBezTo>
                    <a:pt x="51802" y="3386828"/>
                    <a:pt x="84659" y="3270059"/>
                    <a:pt x="126924" y="3157164"/>
                  </a:cubicBezTo>
                  <a:cubicBezTo>
                    <a:pt x="200457" y="2959276"/>
                    <a:pt x="271737" y="2761388"/>
                    <a:pt x="334803" y="2560530"/>
                  </a:cubicBezTo>
                  <a:lnTo>
                    <a:pt x="381176" y="2409144"/>
                  </a:lnTo>
                  <a:lnTo>
                    <a:pt x="425825" y="2255819"/>
                  </a:lnTo>
                  <a:lnTo>
                    <a:pt x="470210" y="2099523"/>
                  </a:lnTo>
                  <a:lnTo>
                    <a:pt x="492998" y="2020213"/>
                  </a:lnTo>
                  <a:lnTo>
                    <a:pt x="517509" y="1939224"/>
                  </a:lnTo>
                  <a:cubicBezTo>
                    <a:pt x="525061" y="1912485"/>
                    <a:pt x="534866" y="1884586"/>
                    <a:pt x="544007" y="1857201"/>
                  </a:cubicBezTo>
                  <a:cubicBezTo>
                    <a:pt x="553680" y="1829559"/>
                    <a:pt x="561496" y="1802304"/>
                    <a:pt x="573288" y="1774274"/>
                  </a:cubicBezTo>
                  <a:lnTo>
                    <a:pt x="606146" y="1690832"/>
                  </a:lnTo>
                  <a:cubicBezTo>
                    <a:pt x="618467" y="1663060"/>
                    <a:pt x="631716" y="1635417"/>
                    <a:pt x="644569" y="1607775"/>
                  </a:cubicBezTo>
                  <a:cubicBezTo>
                    <a:pt x="698625" y="1498368"/>
                    <a:pt x="763413" y="1391287"/>
                    <a:pt x="837874" y="1297638"/>
                  </a:cubicBezTo>
                  <a:cubicBezTo>
                    <a:pt x="910348" y="1201278"/>
                    <a:pt x="990107" y="1115897"/>
                    <a:pt x="1069602" y="1032194"/>
                  </a:cubicBezTo>
                  <a:cubicBezTo>
                    <a:pt x="1089079" y="1010624"/>
                    <a:pt x="1110012" y="990990"/>
                    <a:pt x="1130548" y="970839"/>
                  </a:cubicBezTo>
                  <a:lnTo>
                    <a:pt x="1192024" y="910129"/>
                  </a:lnTo>
                  <a:cubicBezTo>
                    <a:pt x="1212031" y="889462"/>
                    <a:pt x="1234024" y="870475"/>
                    <a:pt x="1255356" y="850841"/>
                  </a:cubicBezTo>
                  <a:lnTo>
                    <a:pt x="1319614" y="792068"/>
                  </a:lnTo>
                  <a:cubicBezTo>
                    <a:pt x="1340680" y="772176"/>
                    <a:pt x="1363469" y="753834"/>
                    <a:pt x="1385728" y="734975"/>
                  </a:cubicBezTo>
                  <a:lnTo>
                    <a:pt x="1452768" y="678528"/>
                  </a:lnTo>
                  <a:lnTo>
                    <a:pt x="1469594" y="664449"/>
                  </a:lnTo>
                  <a:lnTo>
                    <a:pt x="1487083" y="651015"/>
                  </a:lnTo>
                  <a:lnTo>
                    <a:pt x="1522193" y="624277"/>
                  </a:lnTo>
                  <a:lnTo>
                    <a:pt x="1592415" y="570671"/>
                  </a:lnTo>
                  <a:cubicBezTo>
                    <a:pt x="1640110" y="535925"/>
                    <a:pt x="1689531" y="503245"/>
                    <a:pt x="1738287" y="469402"/>
                  </a:cubicBezTo>
                  <a:cubicBezTo>
                    <a:pt x="1788634" y="438015"/>
                    <a:pt x="1839643" y="407013"/>
                    <a:pt x="1890918" y="376530"/>
                  </a:cubicBezTo>
                  <a:cubicBezTo>
                    <a:pt x="2098400" y="258209"/>
                    <a:pt x="2323503" y="166241"/>
                    <a:pt x="2555363" y="105274"/>
                  </a:cubicBezTo>
                  <a:cubicBezTo>
                    <a:pt x="2787223" y="44047"/>
                    <a:pt x="3024516" y="12013"/>
                    <a:pt x="3259291" y="3229"/>
                  </a:cubicBezTo>
                  <a:lnTo>
                    <a:pt x="3347265" y="903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9803"/>
                  </a:srgbClr>
                </a:gs>
                <a:gs pos="2000">
                  <a:srgbClr val="FFFFFF">
                    <a:alpha val="9803"/>
                  </a:srgbClr>
                </a:gs>
                <a:gs pos="16000">
                  <a:srgbClr val="4EA72E">
                    <a:alpha val="4705"/>
                  </a:srgbClr>
                </a:gs>
                <a:gs pos="85000">
                  <a:srgbClr val="156082">
                    <a:alpha val="4705"/>
                  </a:srgbClr>
                </a:gs>
                <a:gs pos="100000">
                  <a:srgbClr val="FFFFFF">
                    <a:alpha val="9803"/>
                  </a:srgbClr>
                </a:gs>
              </a:gsLst>
              <a:lin ang="120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" name="Google Shape;243;p7">
              <a:extLst>
                <a:ext uri="{FF2B5EF4-FFF2-40B4-BE49-F238E27FC236}">
                  <a16:creationId xmlns:a16="http://schemas.microsoft.com/office/drawing/2014/main" id="{63BE35CF-58B3-439E-D6BB-9CCF4CA152E5}"/>
                </a:ext>
              </a:extLst>
            </p:cNvPr>
            <p:cNvSpPr/>
            <p:nvPr/>
          </p:nvSpPr>
          <p:spPr>
            <a:xfrm>
              <a:off x="6101023" y="52997"/>
              <a:ext cx="6093363" cy="6805004"/>
            </a:xfrm>
            <a:custGeom>
              <a:avLst/>
              <a:gdLst/>
              <a:ahLst/>
              <a:cxnLst/>
              <a:rect l="l" t="t" r="r" b="b"/>
              <a:pathLst>
                <a:path w="5890491" h="6578439" extrusionOk="0">
                  <a:moveTo>
                    <a:pt x="3517682" y="0"/>
                  </a:moveTo>
                  <a:cubicBezTo>
                    <a:pt x="4402017" y="0"/>
                    <a:pt x="5213742" y="315483"/>
                    <a:pt x="5849513" y="841730"/>
                  </a:cubicBezTo>
                  <a:lnTo>
                    <a:pt x="5890491" y="879061"/>
                  </a:lnTo>
                  <a:lnTo>
                    <a:pt x="5890491" y="2034114"/>
                  </a:lnTo>
                  <a:lnTo>
                    <a:pt x="5757065" y="1854938"/>
                  </a:lnTo>
                  <a:cubicBezTo>
                    <a:pt x="5696443" y="1781264"/>
                    <a:pt x="5632076" y="1710299"/>
                    <a:pt x="5564060" y="1642182"/>
                  </a:cubicBezTo>
                  <a:cubicBezTo>
                    <a:pt x="5015393" y="1092636"/>
                    <a:pt x="4288592" y="790012"/>
                    <a:pt x="3517551" y="790012"/>
                  </a:cubicBezTo>
                  <a:cubicBezTo>
                    <a:pt x="2701750" y="790012"/>
                    <a:pt x="2131676" y="1015335"/>
                    <a:pt x="1611552" y="1543282"/>
                  </a:cubicBezTo>
                  <a:cubicBezTo>
                    <a:pt x="1435754" y="1721722"/>
                    <a:pt x="1375945" y="1822729"/>
                    <a:pt x="1340656" y="1897925"/>
                  </a:cubicBezTo>
                  <a:cubicBezTo>
                    <a:pt x="1289148" y="2007623"/>
                    <a:pt x="1252432" y="2155907"/>
                    <a:pt x="1201705" y="2361213"/>
                  </a:cubicBezTo>
                  <a:cubicBezTo>
                    <a:pt x="1133721" y="2635919"/>
                    <a:pt x="1040568" y="3012290"/>
                    <a:pt x="852705" y="3529176"/>
                  </a:cubicBezTo>
                  <a:cubicBezTo>
                    <a:pt x="749952" y="3811784"/>
                    <a:pt x="753584" y="4108747"/>
                    <a:pt x="863863" y="4437051"/>
                  </a:cubicBezTo>
                  <a:cubicBezTo>
                    <a:pt x="964800" y="4737438"/>
                    <a:pt x="1154869" y="5055603"/>
                    <a:pt x="1413569" y="5357174"/>
                  </a:cubicBezTo>
                  <a:cubicBezTo>
                    <a:pt x="1718326" y="5712343"/>
                    <a:pt x="2021008" y="5969404"/>
                    <a:pt x="2339129" y="6143367"/>
                  </a:cubicBezTo>
                  <a:cubicBezTo>
                    <a:pt x="2679565" y="6329577"/>
                    <a:pt x="3039591" y="6420049"/>
                    <a:pt x="3439449" y="6420049"/>
                  </a:cubicBezTo>
                  <a:cubicBezTo>
                    <a:pt x="4142246" y="6420049"/>
                    <a:pt x="4633828" y="5976251"/>
                    <a:pt x="5251388" y="5349009"/>
                  </a:cubicBezTo>
                  <a:cubicBezTo>
                    <a:pt x="5389949" y="5208364"/>
                    <a:pt x="5526047" y="5081677"/>
                    <a:pt x="5657731" y="4959205"/>
                  </a:cubicBezTo>
                  <a:cubicBezTo>
                    <a:pt x="5719520" y="4901722"/>
                    <a:pt x="5779200" y="4846206"/>
                    <a:pt x="5836127" y="4792052"/>
                  </a:cubicBezTo>
                  <a:lnTo>
                    <a:pt x="5890491" y="4738662"/>
                  </a:lnTo>
                  <a:lnTo>
                    <a:pt x="5890491" y="5821964"/>
                  </a:lnTo>
                  <a:lnTo>
                    <a:pt x="5802001" y="5907904"/>
                  </a:lnTo>
                  <a:cubicBezTo>
                    <a:pt x="5634962" y="6077456"/>
                    <a:pt x="5467509" y="6243625"/>
                    <a:pt x="5294358" y="6397505"/>
                  </a:cubicBezTo>
                  <a:lnTo>
                    <a:pt x="5077178" y="6578439"/>
                  </a:lnTo>
                  <a:lnTo>
                    <a:pt x="1567290" y="6578439"/>
                  </a:lnTo>
                  <a:lnTo>
                    <a:pt x="1508588" y="6535186"/>
                  </a:lnTo>
                  <a:cubicBezTo>
                    <a:pt x="1263991" y="6345442"/>
                    <a:pt x="1038054" y="6122666"/>
                    <a:pt x="826498" y="5876034"/>
                  </a:cubicBezTo>
                  <a:cubicBezTo>
                    <a:pt x="261613" y="5217713"/>
                    <a:pt x="-239182" y="4250314"/>
                    <a:pt x="122403" y="3255655"/>
                  </a:cubicBezTo>
                  <a:cubicBezTo>
                    <a:pt x="607497" y="1921629"/>
                    <a:pt x="393040" y="1662857"/>
                    <a:pt x="1061197" y="984650"/>
                  </a:cubicBezTo>
                  <a:cubicBezTo>
                    <a:pt x="1729484" y="306444"/>
                    <a:pt x="2498060" y="0"/>
                    <a:pt x="3517682" y="0"/>
                  </a:cubicBezTo>
                  <a:close/>
                </a:path>
              </a:pathLst>
            </a:custGeom>
            <a:gradFill>
              <a:gsLst>
                <a:gs pos="0">
                  <a:schemeClr val="lt1"/>
                </a:gs>
                <a:gs pos="2000">
                  <a:schemeClr val="lt1"/>
                </a:gs>
                <a:gs pos="16000">
                  <a:srgbClr val="4EA72E">
                    <a:alpha val="9803"/>
                  </a:srgbClr>
                </a:gs>
                <a:gs pos="85000">
                  <a:srgbClr val="156082">
                    <a:alpha val="9803"/>
                  </a:srgbClr>
                </a:gs>
                <a:gs pos="100000">
                  <a:srgbClr val="FFFFFF">
                    <a:alpha val="9803"/>
                  </a:srgbClr>
                </a:gs>
              </a:gsLst>
              <a:lin ang="120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" name="Google Shape;244;p7">
              <a:extLst>
                <a:ext uri="{FF2B5EF4-FFF2-40B4-BE49-F238E27FC236}">
                  <a16:creationId xmlns:a16="http://schemas.microsoft.com/office/drawing/2014/main" id="{FFE8E710-D032-D726-1E1A-B01D95B304B7}"/>
                </a:ext>
              </a:extLst>
            </p:cNvPr>
            <p:cNvSpPr/>
            <p:nvPr/>
          </p:nvSpPr>
          <p:spPr>
            <a:xfrm>
              <a:off x="6101024" y="52997"/>
              <a:ext cx="6093362" cy="6805004"/>
            </a:xfrm>
            <a:custGeom>
              <a:avLst/>
              <a:gdLst/>
              <a:ahLst/>
              <a:cxnLst/>
              <a:rect l="l" t="t" r="r" b="b"/>
              <a:pathLst>
                <a:path w="5890490" h="6578439" extrusionOk="0">
                  <a:moveTo>
                    <a:pt x="5890490" y="5389037"/>
                  </a:moveTo>
                  <a:lnTo>
                    <a:pt x="5890490" y="5855587"/>
                  </a:lnTo>
                  <a:lnTo>
                    <a:pt x="5784593" y="5962054"/>
                  </a:lnTo>
                  <a:cubicBezTo>
                    <a:pt x="5744454" y="6002308"/>
                    <a:pt x="5704062" y="6042436"/>
                    <a:pt x="5663414" y="6082564"/>
                  </a:cubicBezTo>
                  <a:cubicBezTo>
                    <a:pt x="5500314" y="6242577"/>
                    <a:pt x="5330970" y="6400714"/>
                    <a:pt x="5147099" y="6547726"/>
                  </a:cubicBezTo>
                  <a:lnTo>
                    <a:pt x="5105015" y="6578439"/>
                  </a:lnTo>
                  <a:lnTo>
                    <a:pt x="4385601" y="6578439"/>
                  </a:lnTo>
                  <a:lnTo>
                    <a:pt x="4507252" y="6515968"/>
                  </a:lnTo>
                  <a:cubicBezTo>
                    <a:pt x="4645901" y="6439679"/>
                    <a:pt x="4779837" y="6350961"/>
                    <a:pt x="4909330" y="6253453"/>
                  </a:cubicBezTo>
                  <a:cubicBezTo>
                    <a:pt x="5082369" y="6123567"/>
                    <a:pt x="5248145" y="5979180"/>
                    <a:pt x="5411374" y="5828544"/>
                  </a:cubicBezTo>
                  <a:cubicBezTo>
                    <a:pt x="5452149" y="5790791"/>
                    <a:pt x="5492924" y="5752788"/>
                    <a:pt x="5533570" y="5714534"/>
                  </a:cubicBezTo>
                  <a:lnTo>
                    <a:pt x="5657425" y="5597650"/>
                  </a:lnTo>
                  <a:close/>
                  <a:moveTo>
                    <a:pt x="3336813" y="499"/>
                  </a:moveTo>
                  <a:cubicBezTo>
                    <a:pt x="3395682" y="-392"/>
                    <a:pt x="3454550" y="-48"/>
                    <a:pt x="3513674" y="1202"/>
                  </a:cubicBezTo>
                  <a:lnTo>
                    <a:pt x="3602743" y="4827"/>
                  </a:lnTo>
                  <a:lnTo>
                    <a:pt x="3647213" y="6703"/>
                  </a:lnTo>
                  <a:cubicBezTo>
                    <a:pt x="3661994" y="7327"/>
                    <a:pt x="3676903" y="7703"/>
                    <a:pt x="3691684" y="9453"/>
                  </a:cubicBezTo>
                  <a:lnTo>
                    <a:pt x="3868927" y="27080"/>
                  </a:lnTo>
                  <a:cubicBezTo>
                    <a:pt x="4340645" y="85584"/>
                    <a:pt x="4795160" y="243221"/>
                    <a:pt x="5200872" y="472240"/>
                  </a:cubicBezTo>
                  <a:cubicBezTo>
                    <a:pt x="5403855" y="587124"/>
                    <a:pt x="5594988" y="719447"/>
                    <a:pt x="5772711" y="866334"/>
                  </a:cubicBezTo>
                  <a:lnTo>
                    <a:pt x="5890490" y="972426"/>
                  </a:lnTo>
                  <a:lnTo>
                    <a:pt x="5890490" y="1158576"/>
                  </a:lnTo>
                  <a:lnTo>
                    <a:pt x="5676045" y="986969"/>
                  </a:lnTo>
                  <a:cubicBezTo>
                    <a:pt x="5496587" y="857740"/>
                    <a:pt x="5304275" y="746699"/>
                    <a:pt x="5103776" y="655879"/>
                  </a:cubicBezTo>
                  <a:cubicBezTo>
                    <a:pt x="4903214" y="564747"/>
                    <a:pt x="4695006" y="492492"/>
                    <a:pt x="4482465" y="440363"/>
                  </a:cubicBezTo>
                  <a:lnTo>
                    <a:pt x="4402444" y="422111"/>
                  </a:lnTo>
                  <a:cubicBezTo>
                    <a:pt x="4375813" y="416111"/>
                    <a:pt x="4349436" y="408859"/>
                    <a:pt x="4322423" y="404610"/>
                  </a:cubicBezTo>
                  <a:lnTo>
                    <a:pt x="4241892" y="389858"/>
                  </a:lnTo>
                  <a:lnTo>
                    <a:pt x="4201627" y="382483"/>
                  </a:lnTo>
                  <a:cubicBezTo>
                    <a:pt x="4188248" y="379983"/>
                    <a:pt x="4174869" y="377483"/>
                    <a:pt x="4161234" y="375857"/>
                  </a:cubicBezTo>
                  <a:cubicBezTo>
                    <a:pt x="4107208" y="368482"/>
                    <a:pt x="4053308" y="360482"/>
                    <a:pt x="3999280" y="353606"/>
                  </a:cubicBezTo>
                  <a:cubicBezTo>
                    <a:pt x="3944999" y="348855"/>
                    <a:pt x="3890844" y="343854"/>
                    <a:pt x="3836817" y="338480"/>
                  </a:cubicBezTo>
                  <a:lnTo>
                    <a:pt x="3673972" y="330604"/>
                  </a:lnTo>
                  <a:cubicBezTo>
                    <a:pt x="3619690" y="329104"/>
                    <a:pt x="3565281" y="329604"/>
                    <a:pt x="3511126" y="328978"/>
                  </a:cubicBezTo>
                  <a:cubicBezTo>
                    <a:pt x="3402054" y="330728"/>
                    <a:pt x="3291706" y="334604"/>
                    <a:pt x="3183142" y="342854"/>
                  </a:cubicBezTo>
                  <a:cubicBezTo>
                    <a:pt x="2965505" y="358855"/>
                    <a:pt x="2750670" y="389733"/>
                    <a:pt x="2541444" y="439988"/>
                  </a:cubicBezTo>
                  <a:cubicBezTo>
                    <a:pt x="2332216" y="490117"/>
                    <a:pt x="2128850" y="559997"/>
                    <a:pt x="1933895" y="650505"/>
                  </a:cubicBezTo>
                  <a:cubicBezTo>
                    <a:pt x="1738939" y="741261"/>
                    <a:pt x="1553540" y="854146"/>
                    <a:pt x="1378079" y="983905"/>
                  </a:cubicBezTo>
                  <a:lnTo>
                    <a:pt x="1312967" y="1033660"/>
                  </a:lnTo>
                  <a:cubicBezTo>
                    <a:pt x="1291178" y="1050286"/>
                    <a:pt x="1269006" y="1066412"/>
                    <a:pt x="1248364" y="1084413"/>
                  </a:cubicBezTo>
                  <a:lnTo>
                    <a:pt x="1185163" y="1137168"/>
                  </a:lnTo>
                  <a:cubicBezTo>
                    <a:pt x="1164138" y="1154794"/>
                    <a:pt x="1142603" y="1172046"/>
                    <a:pt x="1122852" y="1190922"/>
                  </a:cubicBezTo>
                  <a:cubicBezTo>
                    <a:pt x="1041557" y="1264303"/>
                    <a:pt x="961663" y="1339309"/>
                    <a:pt x="892092" y="1421440"/>
                  </a:cubicBezTo>
                  <a:cubicBezTo>
                    <a:pt x="819589" y="1501822"/>
                    <a:pt x="759827" y="1590329"/>
                    <a:pt x="707202" y="1684212"/>
                  </a:cubicBezTo>
                  <a:cubicBezTo>
                    <a:pt x="694715" y="1708089"/>
                    <a:pt x="682227" y="1731841"/>
                    <a:pt x="670121" y="1756093"/>
                  </a:cubicBezTo>
                  <a:lnTo>
                    <a:pt x="637630" y="1830724"/>
                  </a:lnTo>
                  <a:cubicBezTo>
                    <a:pt x="626161" y="1855350"/>
                    <a:pt x="617624" y="1881603"/>
                    <a:pt x="607685" y="1907105"/>
                  </a:cubicBezTo>
                  <a:cubicBezTo>
                    <a:pt x="598128" y="1932857"/>
                    <a:pt x="588317" y="1958483"/>
                    <a:pt x="580034" y="1984986"/>
                  </a:cubicBezTo>
                  <a:cubicBezTo>
                    <a:pt x="544611" y="2089620"/>
                    <a:pt x="513393" y="2197128"/>
                    <a:pt x="481919" y="2304386"/>
                  </a:cubicBezTo>
                  <a:lnTo>
                    <a:pt x="433881" y="2465399"/>
                  </a:lnTo>
                  <a:lnTo>
                    <a:pt x="384442" y="2626163"/>
                  </a:lnTo>
                  <a:cubicBezTo>
                    <a:pt x="317672" y="2839680"/>
                    <a:pt x="243129" y="3050946"/>
                    <a:pt x="166039" y="3261338"/>
                  </a:cubicBezTo>
                  <a:cubicBezTo>
                    <a:pt x="88822" y="3468979"/>
                    <a:pt x="50850" y="3690248"/>
                    <a:pt x="56202" y="3910265"/>
                  </a:cubicBezTo>
                  <a:cubicBezTo>
                    <a:pt x="58495" y="4020274"/>
                    <a:pt x="71493" y="4129783"/>
                    <a:pt x="93664" y="4237292"/>
                  </a:cubicBezTo>
                  <a:cubicBezTo>
                    <a:pt x="99143" y="4264168"/>
                    <a:pt x="104623" y="4291045"/>
                    <a:pt x="111758" y="4317548"/>
                  </a:cubicBezTo>
                  <a:cubicBezTo>
                    <a:pt x="118384" y="4344176"/>
                    <a:pt x="124627" y="4370802"/>
                    <a:pt x="133038" y="4397054"/>
                  </a:cubicBezTo>
                  <a:cubicBezTo>
                    <a:pt x="140810" y="4423307"/>
                    <a:pt x="148456" y="4449683"/>
                    <a:pt x="157757" y="4475560"/>
                  </a:cubicBezTo>
                  <a:cubicBezTo>
                    <a:pt x="166549" y="4501562"/>
                    <a:pt x="175087" y="4527564"/>
                    <a:pt x="185153" y="4553066"/>
                  </a:cubicBezTo>
                  <a:cubicBezTo>
                    <a:pt x="262371" y="4758458"/>
                    <a:pt x="368895" y="4951974"/>
                    <a:pt x="493642" y="5132239"/>
                  </a:cubicBezTo>
                  <a:cubicBezTo>
                    <a:pt x="618389" y="5312627"/>
                    <a:pt x="760846" y="5480391"/>
                    <a:pt x="914391" y="5636528"/>
                  </a:cubicBezTo>
                  <a:cubicBezTo>
                    <a:pt x="1069081" y="5793166"/>
                    <a:pt x="1231544" y="5941677"/>
                    <a:pt x="1402034" y="6076188"/>
                  </a:cubicBezTo>
                  <a:cubicBezTo>
                    <a:pt x="1487535" y="6143320"/>
                    <a:pt x="1574565" y="6207574"/>
                    <a:pt x="1664397" y="6267079"/>
                  </a:cubicBezTo>
                  <a:cubicBezTo>
                    <a:pt x="1753592" y="6327459"/>
                    <a:pt x="1845336" y="6383088"/>
                    <a:pt x="1938992" y="6434343"/>
                  </a:cubicBezTo>
                  <a:cubicBezTo>
                    <a:pt x="2032647" y="6485659"/>
                    <a:pt x="2128309" y="6532600"/>
                    <a:pt x="2225931" y="6574322"/>
                  </a:cubicBezTo>
                  <a:lnTo>
                    <a:pt x="2236328" y="6578439"/>
                  </a:lnTo>
                  <a:lnTo>
                    <a:pt x="1504665" y="6578439"/>
                  </a:lnTo>
                  <a:lnTo>
                    <a:pt x="1456827" y="6543476"/>
                  </a:lnTo>
                  <a:cubicBezTo>
                    <a:pt x="1363554" y="6470595"/>
                    <a:pt x="1273848" y="6394340"/>
                    <a:pt x="1188475" y="6314083"/>
                  </a:cubicBezTo>
                  <a:cubicBezTo>
                    <a:pt x="1017856" y="6153445"/>
                    <a:pt x="863803" y="5979931"/>
                    <a:pt x="721728" y="5798666"/>
                  </a:cubicBezTo>
                  <a:cubicBezTo>
                    <a:pt x="579397" y="5616027"/>
                    <a:pt x="452103" y="5422511"/>
                    <a:pt x="344175" y="5219495"/>
                  </a:cubicBezTo>
                  <a:cubicBezTo>
                    <a:pt x="236505" y="5016354"/>
                    <a:pt x="147946" y="4803586"/>
                    <a:pt x="87293" y="4583569"/>
                  </a:cubicBezTo>
                  <a:cubicBezTo>
                    <a:pt x="79138" y="4556193"/>
                    <a:pt x="72639" y="4528440"/>
                    <a:pt x="65886" y="4500813"/>
                  </a:cubicBezTo>
                  <a:cubicBezTo>
                    <a:pt x="58751" y="4473311"/>
                    <a:pt x="53144" y="4445308"/>
                    <a:pt x="47409" y="4417431"/>
                  </a:cubicBezTo>
                  <a:cubicBezTo>
                    <a:pt x="44733" y="4403430"/>
                    <a:pt x="41294" y="4389679"/>
                    <a:pt x="39000" y="4375677"/>
                  </a:cubicBezTo>
                  <a:lnTo>
                    <a:pt x="31610" y="4333674"/>
                  </a:lnTo>
                  <a:cubicBezTo>
                    <a:pt x="26258" y="4305797"/>
                    <a:pt x="22563" y="4277544"/>
                    <a:pt x="18868" y="4249417"/>
                  </a:cubicBezTo>
                  <a:cubicBezTo>
                    <a:pt x="4214" y="4136784"/>
                    <a:pt x="-2158" y="4023275"/>
                    <a:pt x="646" y="3910265"/>
                  </a:cubicBezTo>
                  <a:cubicBezTo>
                    <a:pt x="5997" y="3683872"/>
                    <a:pt x="50596" y="3459605"/>
                    <a:pt x="130234" y="3248337"/>
                  </a:cubicBezTo>
                  <a:cubicBezTo>
                    <a:pt x="207961" y="3039196"/>
                    <a:pt x="278044" y="2827179"/>
                    <a:pt x="335383" y="2611911"/>
                  </a:cubicBezTo>
                  <a:cubicBezTo>
                    <a:pt x="393743" y="2396644"/>
                    <a:pt x="435792" y="2178627"/>
                    <a:pt x="487272" y="1958609"/>
                  </a:cubicBezTo>
                  <a:cubicBezTo>
                    <a:pt x="493259" y="1931107"/>
                    <a:pt x="501287" y="1903730"/>
                    <a:pt x="508550" y="1876227"/>
                  </a:cubicBezTo>
                  <a:cubicBezTo>
                    <a:pt x="516195" y="1848725"/>
                    <a:pt x="522312" y="1820972"/>
                    <a:pt x="531742" y="1793721"/>
                  </a:cubicBezTo>
                  <a:lnTo>
                    <a:pt x="558245" y="1711465"/>
                  </a:lnTo>
                  <a:cubicBezTo>
                    <a:pt x="568439" y="1684337"/>
                    <a:pt x="579652" y="1657459"/>
                    <a:pt x="590100" y="1630332"/>
                  </a:cubicBezTo>
                  <a:cubicBezTo>
                    <a:pt x="635080" y="1523075"/>
                    <a:pt x="690637" y="1417566"/>
                    <a:pt x="758680" y="1322433"/>
                  </a:cubicBezTo>
                  <a:cubicBezTo>
                    <a:pt x="824430" y="1225051"/>
                    <a:pt x="899610" y="1136168"/>
                    <a:pt x="976317" y="1049286"/>
                  </a:cubicBezTo>
                  <a:cubicBezTo>
                    <a:pt x="995049" y="1027035"/>
                    <a:pt x="1015436" y="1006533"/>
                    <a:pt x="1035314" y="985406"/>
                  </a:cubicBezTo>
                  <a:lnTo>
                    <a:pt x="1095329" y="922526"/>
                  </a:lnTo>
                  <a:cubicBezTo>
                    <a:pt x="1114953" y="901149"/>
                    <a:pt x="1136359" y="881397"/>
                    <a:pt x="1157384" y="861271"/>
                  </a:cubicBezTo>
                  <a:lnTo>
                    <a:pt x="1220841" y="801017"/>
                  </a:lnTo>
                  <a:cubicBezTo>
                    <a:pt x="1241610" y="780514"/>
                    <a:pt x="1264418" y="762014"/>
                    <a:pt x="1286462" y="742886"/>
                  </a:cubicBezTo>
                  <a:lnTo>
                    <a:pt x="1353233" y="685632"/>
                  </a:lnTo>
                  <a:lnTo>
                    <a:pt x="1369924" y="671256"/>
                  </a:lnTo>
                  <a:cubicBezTo>
                    <a:pt x="1375658" y="666631"/>
                    <a:pt x="1381520" y="662255"/>
                    <a:pt x="1387380" y="657755"/>
                  </a:cubicBezTo>
                  <a:lnTo>
                    <a:pt x="1422422" y="630877"/>
                  </a:lnTo>
                  <a:lnTo>
                    <a:pt x="1492759" y="577248"/>
                  </a:lnTo>
                  <a:cubicBezTo>
                    <a:pt x="1504355" y="567997"/>
                    <a:pt x="1516714" y="559997"/>
                    <a:pt x="1528820" y="551496"/>
                  </a:cubicBezTo>
                  <a:lnTo>
                    <a:pt x="1565390" y="526370"/>
                  </a:lnTo>
                  <a:lnTo>
                    <a:pt x="1639040" y="476490"/>
                  </a:lnTo>
                  <a:cubicBezTo>
                    <a:pt x="1689754" y="445613"/>
                    <a:pt x="1740723" y="414986"/>
                    <a:pt x="1792075" y="384859"/>
                  </a:cubicBezTo>
                  <a:cubicBezTo>
                    <a:pt x="2000282" y="268724"/>
                    <a:pt x="2224927" y="179467"/>
                    <a:pt x="2455943" y="117836"/>
                  </a:cubicBezTo>
                  <a:cubicBezTo>
                    <a:pt x="2687088" y="55957"/>
                    <a:pt x="2923964" y="21204"/>
                    <a:pt x="3159952" y="7203"/>
                  </a:cubicBezTo>
                  <a:cubicBezTo>
                    <a:pt x="3219076" y="3515"/>
                    <a:pt x="3277945" y="1389"/>
                    <a:pt x="3336813" y="499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9803"/>
                  </a:srgbClr>
                </a:gs>
                <a:gs pos="2000">
                  <a:srgbClr val="FFFFFF">
                    <a:alpha val="9803"/>
                  </a:srgbClr>
                </a:gs>
                <a:gs pos="16000">
                  <a:srgbClr val="4EA72E">
                    <a:alpha val="4705"/>
                  </a:srgbClr>
                </a:gs>
                <a:gs pos="85000">
                  <a:srgbClr val="156082">
                    <a:alpha val="9803"/>
                  </a:srgbClr>
                </a:gs>
                <a:gs pos="100000">
                  <a:srgbClr val="FFFFFF">
                    <a:alpha val="9803"/>
                  </a:srgbClr>
                </a:gs>
              </a:gsLst>
              <a:lin ang="120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8" name="Google Shape;245;p7" descr="World">
            <a:extLst>
              <a:ext uri="{FF2B5EF4-FFF2-40B4-BE49-F238E27FC236}">
                <a16:creationId xmlns:a16="http://schemas.microsoft.com/office/drawing/2014/main" id="{3536BB86-4B2A-45F7-132C-AD18DB9AF07B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729652" y="1859078"/>
            <a:ext cx="3821102" cy="3821102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Picture 8" descr="A black text on a white background&#10;&#10;Description automatically generated">
            <a:extLst>
              <a:ext uri="{FF2B5EF4-FFF2-40B4-BE49-F238E27FC236}">
                <a16:creationId xmlns:a16="http://schemas.microsoft.com/office/drawing/2014/main" id="{FD380F3B-5E90-88B9-0C4F-14D121FC1F2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754" y="196189"/>
            <a:ext cx="2719070" cy="44513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har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23221342"/>
              </p:ext>
            </p:extLst>
          </p:nvPr>
        </p:nvGraphicFramePr>
        <p:xfrm>
          <a:off x="260252" y="192505"/>
          <a:ext cx="11217873" cy="635267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3" name="Picture 2" descr="A black text on a white background&#10;&#10;Description automatically generated">
            <a:extLst>
              <a:ext uri="{FF2B5EF4-FFF2-40B4-BE49-F238E27FC236}">
                <a16:creationId xmlns:a16="http://schemas.microsoft.com/office/drawing/2014/main" id="{B5440F27-B10C-EE8C-7C60-5847A682064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79865" y="6220360"/>
            <a:ext cx="2719070" cy="44513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8524287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724727" y="886424"/>
            <a:ext cx="9795642" cy="51916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444D3E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444D3E"/>
                </a:solidFill>
                <a:latin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444D3E"/>
                </a:solidFill>
                <a:latin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444D3E"/>
                </a:solidFill>
                <a:latin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444D3E"/>
                </a:solidFill>
                <a:latin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94CB65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94CB65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94CB65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94CB65"/>
                </a:solidFill>
                <a:latin typeface="Arial" charset="0"/>
              </a:defRPr>
            </a:lvl9pPr>
          </a:lstStyle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800" dirty="0">
                <a:solidFill>
                  <a:srgbClr val="5D4091"/>
                </a:solidFill>
                <a:latin typeface="Caecilia LT Std Light" panose="00000400000000000000" pitchFamily="50" charset="0"/>
              </a:rPr>
              <a:t>Compounding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10489" t="28772" r="28866" b="12983"/>
          <a:stretch/>
        </p:blipFill>
        <p:spPr>
          <a:xfrm>
            <a:off x="6436829" y="528267"/>
            <a:ext cx="5537307" cy="596878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097" y="2525508"/>
            <a:ext cx="5392112" cy="3306661"/>
          </a:xfrm>
          <a:prstGeom prst="rect">
            <a:avLst/>
          </a:prstGeom>
        </p:spPr>
      </p:pic>
      <p:pic>
        <p:nvPicPr>
          <p:cNvPr id="4" name="Picture 3" descr="A black text on a white background&#10;&#10;Description automatically generated">
            <a:extLst>
              <a:ext uri="{FF2B5EF4-FFF2-40B4-BE49-F238E27FC236}">
                <a16:creationId xmlns:a16="http://schemas.microsoft.com/office/drawing/2014/main" id="{BD2FB49F-37A8-B2AC-A73B-20288BB2F36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10693" y="6107165"/>
            <a:ext cx="2719070" cy="44513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24402092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6">
          <a:extLst>
            <a:ext uri="{FF2B5EF4-FFF2-40B4-BE49-F238E27FC236}">
              <a16:creationId xmlns:a16="http://schemas.microsoft.com/office/drawing/2014/main" id="{5E791C0D-757E-8FC1-24E6-6662AF1C554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p7">
            <a:extLst>
              <a:ext uri="{FF2B5EF4-FFF2-40B4-BE49-F238E27FC236}">
                <a16:creationId xmlns:a16="http://schemas.microsoft.com/office/drawing/2014/main" id="{730ACCE5-79FD-1E05-B8F3-E4347613E7EE}"/>
              </a:ext>
            </a:extLst>
          </p:cNvPr>
          <p:cNvSpPr/>
          <p:nvPr/>
        </p:nvSpPr>
        <p:spPr>
          <a:xfrm>
            <a:off x="0" y="0"/>
            <a:ext cx="12191695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9" name="Google Shape;239;p7">
            <a:extLst>
              <a:ext uri="{FF2B5EF4-FFF2-40B4-BE49-F238E27FC236}">
                <a16:creationId xmlns:a16="http://schemas.microsoft.com/office/drawing/2014/main" id="{049E8472-EB96-6774-2D55-212354EA73A8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82371" y="1788368"/>
            <a:ext cx="4155312" cy="12971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dk2"/>
              </a:buClr>
              <a:buSzPts val="4000"/>
              <a:buFont typeface="Play"/>
              <a:buNone/>
            </a:pPr>
            <a:r>
              <a:rPr lang="en-US" b="1" dirty="0">
                <a:solidFill>
                  <a:srgbClr val="156082"/>
                </a:solidFill>
                <a:latin typeface="+mn-lt"/>
                <a:sym typeface="Play"/>
              </a:rPr>
              <a:t>Compounding, the 8</a:t>
            </a:r>
            <a:r>
              <a:rPr lang="en-US" b="1" baseline="30000" dirty="0">
                <a:solidFill>
                  <a:srgbClr val="156082"/>
                </a:solidFill>
                <a:latin typeface="+mn-lt"/>
                <a:sym typeface="Play"/>
              </a:rPr>
              <a:t>th</a:t>
            </a:r>
            <a:r>
              <a:rPr lang="en-US" b="1" dirty="0">
                <a:solidFill>
                  <a:srgbClr val="156082"/>
                </a:solidFill>
                <a:latin typeface="+mn-lt"/>
                <a:sym typeface="Play"/>
              </a:rPr>
              <a:t> wonder of the world</a:t>
            </a:r>
            <a:endParaRPr sz="4800" b="1" dirty="0">
              <a:solidFill>
                <a:srgbClr val="156082"/>
              </a:solidFill>
              <a:latin typeface="+mn-lt"/>
            </a:endParaRPr>
          </a:p>
        </p:txBody>
      </p:sp>
      <p:grpSp>
        <p:nvGrpSpPr>
          <p:cNvPr id="3" name="Google Shape;240;p7">
            <a:extLst>
              <a:ext uri="{FF2B5EF4-FFF2-40B4-BE49-F238E27FC236}">
                <a16:creationId xmlns:a16="http://schemas.microsoft.com/office/drawing/2014/main" id="{58232D0B-0B0B-AD1E-044E-A881A626A487}"/>
              </a:ext>
            </a:extLst>
          </p:cNvPr>
          <p:cNvGrpSpPr/>
          <p:nvPr/>
        </p:nvGrpSpPr>
        <p:grpSpPr>
          <a:xfrm>
            <a:off x="6101023" y="52996"/>
            <a:ext cx="6093363" cy="6805005"/>
            <a:chOff x="6101023" y="52996"/>
            <a:chExt cx="6093363" cy="6805005"/>
          </a:xfrm>
        </p:grpSpPr>
        <p:sp>
          <p:nvSpPr>
            <p:cNvPr id="4" name="Google Shape;241;p7">
              <a:extLst>
                <a:ext uri="{FF2B5EF4-FFF2-40B4-BE49-F238E27FC236}">
                  <a16:creationId xmlns:a16="http://schemas.microsoft.com/office/drawing/2014/main" id="{283E5C1F-A962-77F5-5E55-8B1ABA049C8E}"/>
                </a:ext>
              </a:extLst>
            </p:cNvPr>
            <p:cNvSpPr/>
            <p:nvPr/>
          </p:nvSpPr>
          <p:spPr>
            <a:xfrm>
              <a:off x="6101024" y="52997"/>
              <a:ext cx="6093362" cy="6805004"/>
            </a:xfrm>
            <a:custGeom>
              <a:avLst/>
              <a:gdLst/>
              <a:ahLst/>
              <a:cxnLst/>
              <a:rect l="l" t="t" r="r" b="b"/>
              <a:pathLst>
                <a:path w="5890490" h="6578439" extrusionOk="0">
                  <a:moveTo>
                    <a:pt x="3517682" y="0"/>
                  </a:moveTo>
                  <a:cubicBezTo>
                    <a:pt x="4402016" y="0"/>
                    <a:pt x="5213741" y="315483"/>
                    <a:pt x="5849513" y="841730"/>
                  </a:cubicBezTo>
                  <a:lnTo>
                    <a:pt x="5890490" y="879060"/>
                  </a:lnTo>
                  <a:lnTo>
                    <a:pt x="5890490" y="1816052"/>
                  </a:lnTo>
                  <a:lnTo>
                    <a:pt x="5856961" y="1771023"/>
                  </a:lnTo>
                  <a:cubicBezTo>
                    <a:pt x="5793650" y="1694076"/>
                    <a:pt x="5726429" y="1619959"/>
                    <a:pt x="5655397" y="1548813"/>
                  </a:cubicBezTo>
                  <a:cubicBezTo>
                    <a:pt x="5082208" y="974906"/>
                    <a:pt x="4322973" y="658717"/>
                    <a:pt x="3517682" y="658717"/>
                  </a:cubicBezTo>
                  <a:cubicBezTo>
                    <a:pt x="3085520" y="658717"/>
                    <a:pt x="2718488" y="721533"/>
                    <a:pt x="2395696" y="850721"/>
                  </a:cubicBezTo>
                  <a:cubicBezTo>
                    <a:pt x="2079132" y="977407"/>
                    <a:pt x="1792668" y="1173626"/>
                    <a:pt x="1519955" y="1450441"/>
                  </a:cubicBezTo>
                  <a:cubicBezTo>
                    <a:pt x="1330275" y="1642840"/>
                    <a:pt x="1263719" y="1756094"/>
                    <a:pt x="1223630" y="1841430"/>
                  </a:cubicBezTo>
                  <a:cubicBezTo>
                    <a:pt x="1166545" y="1962981"/>
                    <a:pt x="1128532" y="2116663"/>
                    <a:pt x="1075857" y="2329343"/>
                  </a:cubicBezTo>
                  <a:cubicBezTo>
                    <a:pt x="1008652" y="2601153"/>
                    <a:pt x="916537" y="2973574"/>
                    <a:pt x="731010" y="3483744"/>
                  </a:cubicBezTo>
                  <a:cubicBezTo>
                    <a:pt x="617488" y="3795981"/>
                    <a:pt x="620731" y="4121653"/>
                    <a:pt x="741000" y="4479719"/>
                  </a:cubicBezTo>
                  <a:cubicBezTo>
                    <a:pt x="847257" y="4796172"/>
                    <a:pt x="1045888" y="5129481"/>
                    <a:pt x="1315615" y="5443827"/>
                  </a:cubicBezTo>
                  <a:cubicBezTo>
                    <a:pt x="1630753" y="5810980"/>
                    <a:pt x="1945371" y="6077784"/>
                    <a:pt x="2277503" y="6259386"/>
                  </a:cubicBezTo>
                  <a:cubicBezTo>
                    <a:pt x="2637530" y="6456133"/>
                    <a:pt x="3017536" y="6551739"/>
                    <a:pt x="3439448" y="6551739"/>
                  </a:cubicBezTo>
                  <a:cubicBezTo>
                    <a:pt x="3781571" y="6551739"/>
                    <a:pt x="4089573" y="6457449"/>
                    <a:pt x="4408732" y="6255172"/>
                  </a:cubicBezTo>
                  <a:cubicBezTo>
                    <a:pt x="4738010" y="6046310"/>
                    <a:pt x="5050941" y="5739207"/>
                    <a:pt x="5343243" y="5442509"/>
                  </a:cubicBezTo>
                  <a:cubicBezTo>
                    <a:pt x="5479860" y="5303970"/>
                    <a:pt x="5614918" y="5178206"/>
                    <a:pt x="5745566" y="5056656"/>
                  </a:cubicBezTo>
                  <a:lnTo>
                    <a:pt x="5890490" y="4920880"/>
                  </a:lnTo>
                  <a:lnTo>
                    <a:pt x="5890490" y="5821966"/>
                  </a:lnTo>
                  <a:lnTo>
                    <a:pt x="5802002" y="5907904"/>
                  </a:lnTo>
                  <a:cubicBezTo>
                    <a:pt x="5634962" y="6077456"/>
                    <a:pt x="5467509" y="6243625"/>
                    <a:pt x="5294358" y="6397505"/>
                  </a:cubicBezTo>
                  <a:lnTo>
                    <a:pt x="5077178" y="6578439"/>
                  </a:lnTo>
                  <a:lnTo>
                    <a:pt x="1567290" y="6578439"/>
                  </a:lnTo>
                  <a:lnTo>
                    <a:pt x="1508588" y="6535186"/>
                  </a:lnTo>
                  <a:cubicBezTo>
                    <a:pt x="1263991" y="6345442"/>
                    <a:pt x="1038054" y="6122666"/>
                    <a:pt x="826498" y="5876034"/>
                  </a:cubicBezTo>
                  <a:cubicBezTo>
                    <a:pt x="261613" y="5217713"/>
                    <a:pt x="-239182" y="4250314"/>
                    <a:pt x="122403" y="3255655"/>
                  </a:cubicBezTo>
                  <a:cubicBezTo>
                    <a:pt x="607497" y="1921629"/>
                    <a:pt x="393040" y="1662857"/>
                    <a:pt x="1061197" y="984650"/>
                  </a:cubicBezTo>
                  <a:cubicBezTo>
                    <a:pt x="1729484" y="306444"/>
                    <a:pt x="2498060" y="0"/>
                    <a:pt x="3517682" y="0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9803"/>
                  </a:srgbClr>
                </a:gs>
                <a:gs pos="2000">
                  <a:srgbClr val="FFFFFF">
                    <a:alpha val="9803"/>
                  </a:srgbClr>
                </a:gs>
                <a:gs pos="16000">
                  <a:srgbClr val="4EA72E">
                    <a:alpha val="4705"/>
                  </a:srgbClr>
                </a:gs>
                <a:gs pos="85000">
                  <a:srgbClr val="156082">
                    <a:alpha val="4705"/>
                  </a:srgbClr>
                </a:gs>
                <a:gs pos="100000">
                  <a:srgbClr val="FFFFFF">
                    <a:alpha val="9803"/>
                  </a:srgbClr>
                </a:gs>
              </a:gsLst>
              <a:lin ang="120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" name="Google Shape;242;p7">
              <a:extLst>
                <a:ext uri="{FF2B5EF4-FFF2-40B4-BE49-F238E27FC236}">
                  <a16:creationId xmlns:a16="http://schemas.microsoft.com/office/drawing/2014/main" id="{9D35EFCD-DE26-62E8-AC28-0C3429584C82}"/>
                </a:ext>
              </a:extLst>
            </p:cNvPr>
            <p:cNvSpPr/>
            <p:nvPr/>
          </p:nvSpPr>
          <p:spPr>
            <a:xfrm>
              <a:off x="6101025" y="52996"/>
              <a:ext cx="6093361" cy="6805003"/>
            </a:xfrm>
            <a:custGeom>
              <a:avLst/>
              <a:gdLst/>
              <a:ahLst/>
              <a:cxnLst/>
              <a:rect l="l" t="t" r="r" b="b"/>
              <a:pathLst>
                <a:path w="5890489" h="6578438" extrusionOk="0">
                  <a:moveTo>
                    <a:pt x="3391253" y="0"/>
                  </a:moveTo>
                  <a:lnTo>
                    <a:pt x="3434974" y="646"/>
                  </a:lnTo>
                  <a:lnTo>
                    <a:pt x="3522419" y="2712"/>
                  </a:lnTo>
                  <a:cubicBezTo>
                    <a:pt x="3551567" y="3488"/>
                    <a:pt x="3580451" y="3746"/>
                    <a:pt x="3610261" y="6458"/>
                  </a:cubicBezTo>
                  <a:cubicBezTo>
                    <a:pt x="3669353" y="10850"/>
                    <a:pt x="3728179" y="14337"/>
                    <a:pt x="3786872" y="20667"/>
                  </a:cubicBezTo>
                  <a:lnTo>
                    <a:pt x="3962291" y="43530"/>
                  </a:lnTo>
                  <a:lnTo>
                    <a:pt x="4135855" y="75176"/>
                  </a:lnTo>
                  <a:cubicBezTo>
                    <a:pt x="4193224" y="87836"/>
                    <a:pt x="4250328" y="101398"/>
                    <a:pt x="4307299" y="114315"/>
                  </a:cubicBezTo>
                  <a:cubicBezTo>
                    <a:pt x="4364139" y="128394"/>
                    <a:pt x="4420050" y="145575"/>
                    <a:pt x="4476358" y="160816"/>
                  </a:cubicBezTo>
                  <a:cubicBezTo>
                    <a:pt x="4504580" y="167921"/>
                    <a:pt x="4532138" y="177995"/>
                    <a:pt x="4559829" y="186779"/>
                  </a:cubicBezTo>
                  <a:lnTo>
                    <a:pt x="4642901" y="213648"/>
                  </a:lnTo>
                  <a:cubicBezTo>
                    <a:pt x="4863234" y="288307"/>
                    <a:pt x="5076414" y="379371"/>
                    <a:pt x="5280847" y="485936"/>
                  </a:cubicBezTo>
                  <a:cubicBezTo>
                    <a:pt x="5485018" y="592631"/>
                    <a:pt x="5681768" y="713145"/>
                    <a:pt x="5865400" y="851099"/>
                  </a:cubicBezTo>
                  <a:lnTo>
                    <a:pt x="5890489" y="870950"/>
                  </a:lnTo>
                  <a:lnTo>
                    <a:pt x="5890489" y="1321814"/>
                  </a:lnTo>
                  <a:lnTo>
                    <a:pt x="5887395" y="1318952"/>
                  </a:lnTo>
                  <a:lnTo>
                    <a:pt x="5830291" y="1265992"/>
                  </a:lnTo>
                  <a:lnTo>
                    <a:pt x="5815981" y="1252687"/>
                  </a:lnTo>
                  <a:lnTo>
                    <a:pt x="5801142" y="1240158"/>
                  </a:lnTo>
                  <a:lnTo>
                    <a:pt x="5771464" y="1214969"/>
                  </a:lnTo>
                  <a:cubicBezTo>
                    <a:pt x="5731849" y="1181385"/>
                    <a:pt x="5692897" y="1146896"/>
                    <a:pt x="5651030" y="1115767"/>
                  </a:cubicBezTo>
                  <a:cubicBezTo>
                    <a:pt x="5487534" y="986985"/>
                    <a:pt x="5311321" y="872542"/>
                    <a:pt x="5123183" y="780443"/>
                  </a:cubicBezTo>
                  <a:cubicBezTo>
                    <a:pt x="4935309" y="688087"/>
                    <a:pt x="4737102" y="616398"/>
                    <a:pt x="4533860" y="567701"/>
                  </a:cubicBezTo>
                  <a:lnTo>
                    <a:pt x="4457281" y="550780"/>
                  </a:lnTo>
                  <a:cubicBezTo>
                    <a:pt x="4431709" y="545484"/>
                    <a:pt x="4406536" y="538896"/>
                    <a:pt x="4380568" y="535279"/>
                  </a:cubicBezTo>
                  <a:lnTo>
                    <a:pt x="4303325" y="522879"/>
                  </a:lnTo>
                  <a:lnTo>
                    <a:pt x="4264769" y="516679"/>
                  </a:lnTo>
                  <a:cubicBezTo>
                    <a:pt x="4251918" y="514612"/>
                    <a:pt x="4239067" y="512415"/>
                    <a:pt x="4226082" y="511253"/>
                  </a:cubicBezTo>
                  <a:cubicBezTo>
                    <a:pt x="4174145" y="505829"/>
                    <a:pt x="4122606" y="499498"/>
                    <a:pt x="4070934" y="494848"/>
                  </a:cubicBezTo>
                  <a:lnTo>
                    <a:pt x="3915521" y="486065"/>
                  </a:lnTo>
                  <a:lnTo>
                    <a:pt x="3760241" y="484257"/>
                  </a:lnTo>
                  <a:cubicBezTo>
                    <a:pt x="3734405" y="483869"/>
                    <a:pt x="3708571" y="485936"/>
                    <a:pt x="3682734" y="486581"/>
                  </a:cubicBezTo>
                  <a:lnTo>
                    <a:pt x="3605491" y="488907"/>
                  </a:lnTo>
                  <a:cubicBezTo>
                    <a:pt x="3579921" y="489165"/>
                    <a:pt x="3553555" y="491490"/>
                    <a:pt x="3527454" y="493169"/>
                  </a:cubicBezTo>
                  <a:lnTo>
                    <a:pt x="3449151" y="498336"/>
                  </a:lnTo>
                  <a:lnTo>
                    <a:pt x="3410067" y="500532"/>
                  </a:lnTo>
                  <a:lnTo>
                    <a:pt x="3371246" y="504279"/>
                  </a:lnTo>
                  <a:cubicBezTo>
                    <a:pt x="3345410" y="506862"/>
                    <a:pt x="3319575" y="509315"/>
                    <a:pt x="3293739" y="511512"/>
                  </a:cubicBezTo>
                  <a:cubicBezTo>
                    <a:pt x="3087450" y="531662"/>
                    <a:pt x="2885531" y="563180"/>
                    <a:pt x="2689445" y="610198"/>
                  </a:cubicBezTo>
                  <a:cubicBezTo>
                    <a:pt x="2493357" y="657344"/>
                    <a:pt x="2302303" y="719088"/>
                    <a:pt x="2117875" y="800335"/>
                  </a:cubicBezTo>
                  <a:cubicBezTo>
                    <a:pt x="2072298" y="821648"/>
                    <a:pt x="2026854" y="843606"/>
                    <a:pt x="1981276" y="865566"/>
                  </a:cubicBezTo>
                  <a:cubicBezTo>
                    <a:pt x="1937025" y="889978"/>
                    <a:pt x="1891978" y="913229"/>
                    <a:pt x="1847991" y="938676"/>
                  </a:cubicBezTo>
                  <a:lnTo>
                    <a:pt x="1783069" y="978718"/>
                  </a:lnTo>
                  <a:lnTo>
                    <a:pt x="1750609" y="998869"/>
                  </a:lnTo>
                  <a:lnTo>
                    <a:pt x="1734312" y="1008945"/>
                  </a:lnTo>
                  <a:lnTo>
                    <a:pt x="1718547" y="1019924"/>
                  </a:lnTo>
                  <a:lnTo>
                    <a:pt x="1655481" y="1063582"/>
                  </a:lnTo>
                  <a:cubicBezTo>
                    <a:pt x="1634414" y="1078178"/>
                    <a:pt x="1612950" y="1092259"/>
                    <a:pt x="1593077" y="1108664"/>
                  </a:cubicBezTo>
                  <a:lnTo>
                    <a:pt x="1532263" y="1156197"/>
                  </a:lnTo>
                  <a:cubicBezTo>
                    <a:pt x="1511992" y="1172085"/>
                    <a:pt x="1491587" y="1187844"/>
                    <a:pt x="1472509" y="1205152"/>
                  </a:cubicBezTo>
                  <a:lnTo>
                    <a:pt x="1414212" y="1256175"/>
                  </a:lnTo>
                  <a:cubicBezTo>
                    <a:pt x="1395001" y="1273354"/>
                    <a:pt x="1375127" y="1290147"/>
                    <a:pt x="1357242" y="1308359"/>
                  </a:cubicBezTo>
                  <a:cubicBezTo>
                    <a:pt x="1283178" y="1379532"/>
                    <a:pt x="1212163" y="1452513"/>
                    <a:pt x="1153072" y="1529498"/>
                  </a:cubicBezTo>
                  <a:cubicBezTo>
                    <a:pt x="1090933" y="1605578"/>
                    <a:pt x="1043501" y="1685794"/>
                    <a:pt x="1002694" y="1770658"/>
                  </a:cubicBezTo>
                  <a:lnTo>
                    <a:pt x="974076" y="1835371"/>
                  </a:lnTo>
                  <a:lnTo>
                    <a:pt x="949564" y="1903573"/>
                  </a:lnTo>
                  <a:cubicBezTo>
                    <a:pt x="940820" y="1925661"/>
                    <a:pt x="934593" y="1950719"/>
                    <a:pt x="927173" y="1974229"/>
                  </a:cubicBezTo>
                  <a:cubicBezTo>
                    <a:pt x="920019" y="1998254"/>
                    <a:pt x="912468" y="2021504"/>
                    <a:pt x="906107" y="2046952"/>
                  </a:cubicBezTo>
                  <a:cubicBezTo>
                    <a:pt x="853906" y="2245614"/>
                    <a:pt x="809918" y="2463136"/>
                    <a:pt x="751092" y="2676266"/>
                  </a:cubicBezTo>
                  <a:cubicBezTo>
                    <a:pt x="693458" y="2889912"/>
                    <a:pt x="624166" y="3100976"/>
                    <a:pt x="547189" y="3308422"/>
                  </a:cubicBezTo>
                  <a:cubicBezTo>
                    <a:pt x="479617" y="3487580"/>
                    <a:pt x="444109" y="3675523"/>
                    <a:pt x="441195" y="3866306"/>
                  </a:cubicBezTo>
                  <a:cubicBezTo>
                    <a:pt x="438014" y="4057089"/>
                    <a:pt x="469282" y="4250456"/>
                    <a:pt x="527182" y="4439174"/>
                  </a:cubicBezTo>
                  <a:cubicBezTo>
                    <a:pt x="584815" y="4628278"/>
                    <a:pt x="671067" y="4811828"/>
                    <a:pt x="775073" y="4987240"/>
                  </a:cubicBezTo>
                  <a:cubicBezTo>
                    <a:pt x="827009" y="5075075"/>
                    <a:pt x="884246" y="5160327"/>
                    <a:pt x="943206" y="5244933"/>
                  </a:cubicBezTo>
                  <a:cubicBezTo>
                    <a:pt x="1002296" y="5329411"/>
                    <a:pt x="1064964" y="5412337"/>
                    <a:pt x="1133728" y="5490356"/>
                  </a:cubicBezTo>
                  <a:cubicBezTo>
                    <a:pt x="1203949" y="5567728"/>
                    <a:pt x="1279337" y="5642259"/>
                    <a:pt x="1359626" y="5709815"/>
                  </a:cubicBezTo>
                  <a:cubicBezTo>
                    <a:pt x="1398711" y="5744949"/>
                    <a:pt x="1439916" y="5777241"/>
                    <a:pt x="1481254" y="5809146"/>
                  </a:cubicBezTo>
                  <a:cubicBezTo>
                    <a:pt x="1501922" y="5825163"/>
                    <a:pt x="1522325" y="5841309"/>
                    <a:pt x="1543260" y="5856940"/>
                  </a:cubicBezTo>
                  <a:cubicBezTo>
                    <a:pt x="1564591" y="5871923"/>
                    <a:pt x="1585921" y="5886777"/>
                    <a:pt x="1607518" y="5901374"/>
                  </a:cubicBezTo>
                  <a:cubicBezTo>
                    <a:pt x="1778565" y="6019693"/>
                    <a:pt x="1961271" y="6115924"/>
                    <a:pt x="2145566" y="6193814"/>
                  </a:cubicBezTo>
                  <a:lnTo>
                    <a:pt x="2214991" y="6221844"/>
                  </a:lnTo>
                  <a:lnTo>
                    <a:pt x="2249307" y="6236182"/>
                  </a:lnTo>
                  <a:cubicBezTo>
                    <a:pt x="2260702" y="6241089"/>
                    <a:pt x="2272625" y="6244577"/>
                    <a:pt x="2284285" y="6248711"/>
                  </a:cubicBezTo>
                  <a:lnTo>
                    <a:pt x="2354241" y="6273124"/>
                  </a:lnTo>
                  <a:cubicBezTo>
                    <a:pt x="2360070" y="6275190"/>
                    <a:pt x="2365899" y="6277128"/>
                    <a:pt x="2371597" y="6279324"/>
                  </a:cubicBezTo>
                  <a:cubicBezTo>
                    <a:pt x="2377161" y="6281778"/>
                    <a:pt x="2382329" y="6285007"/>
                    <a:pt x="2387894" y="6287719"/>
                  </a:cubicBezTo>
                  <a:cubicBezTo>
                    <a:pt x="2398757" y="6293274"/>
                    <a:pt x="2410153" y="6297666"/>
                    <a:pt x="2421414" y="6302186"/>
                  </a:cubicBezTo>
                  <a:lnTo>
                    <a:pt x="2489117" y="6329441"/>
                  </a:lnTo>
                  <a:lnTo>
                    <a:pt x="2522902" y="6343134"/>
                  </a:lnTo>
                  <a:cubicBezTo>
                    <a:pt x="2534165" y="6347654"/>
                    <a:pt x="2545294" y="6352563"/>
                    <a:pt x="2556953" y="6356051"/>
                  </a:cubicBezTo>
                  <a:lnTo>
                    <a:pt x="2695009" y="6401905"/>
                  </a:lnTo>
                  <a:cubicBezTo>
                    <a:pt x="2880895" y="6457190"/>
                    <a:pt x="3073141" y="6489095"/>
                    <a:pt x="3268035" y="6501238"/>
                  </a:cubicBezTo>
                  <a:cubicBezTo>
                    <a:pt x="3292413" y="6502659"/>
                    <a:pt x="3316527" y="6505629"/>
                    <a:pt x="3341038" y="6506145"/>
                  </a:cubicBezTo>
                  <a:lnTo>
                    <a:pt x="3414703" y="6507050"/>
                  </a:lnTo>
                  <a:lnTo>
                    <a:pt x="3488237" y="6508212"/>
                  </a:lnTo>
                  <a:cubicBezTo>
                    <a:pt x="3500690" y="6508729"/>
                    <a:pt x="3512483" y="6508471"/>
                    <a:pt x="3524142" y="6507955"/>
                  </a:cubicBezTo>
                  <a:lnTo>
                    <a:pt x="3559252" y="6506921"/>
                  </a:lnTo>
                  <a:cubicBezTo>
                    <a:pt x="3582835" y="6506792"/>
                    <a:pt x="3605889" y="6504467"/>
                    <a:pt x="3629207" y="6503045"/>
                  </a:cubicBezTo>
                  <a:cubicBezTo>
                    <a:pt x="3652526" y="6502012"/>
                    <a:pt x="3675579" y="6499171"/>
                    <a:pt x="3698633" y="6496845"/>
                  </a:cubicBezTo>
                  <a:cubicBezTo>
                    <a:pt x="3710160" y="6495683"/>
                    <a:pt x="3721819" y="6494907"/>
                    <a:pt x="3733213" y="6493357"/>
                  </a:cubicBezTo>
                  <a:lnTo>
                    <a:pt x="3767529" y="6488707"/>
                  </a:lnTo>
                  <a:lnTo>
                    <a:pt x="3801845" y="6484057"/>
                  </a:lnTo>
                  <a:lnTo>
                    <a:pt x="3835895" y="6478116"/>
                  </a:lnTo>
                  <a:cubicBezTo>
                    <a:pt x="4017673" y="6446727"/>
                    <a:pt x="4194152" y="6390281"/>
                    <a:pt x="4364801" y="6308517"/>
                  </a:cubicBezTo>
                  <a:cubicBezTo>
                    <a:pt x="4535583" y="6227139"/>
                    <a:pt x="4700138" y="6120962"/>
                    <a:pt x="4861379" y="6000576"/>
                  </a:cubicBezTo>
                  <a:cubicBezTo>
                    <a:pt x="5022621" y="5879931"/>
                    <a:pt x="5180684" y="5745337"/>
                    <a:pt x="5341263" y="5605834"/>
                  </a:cubicBezTo>
                  <a:lnTo>
                    <a:pt x="5587301" y="5390379"/>
                  </a:lnTo>
                  <a:cubicBezTo>
                    <a:pt x="5674216" y="5315718"/>
                    <a:pt x="5761527" y="5244416"/>
                    <a:pt x="5849105" y="5176344"/>
                  </a:cubicBezTo>
                  <a:lnTo>
                    <a:pt x="5890489" y="5145260"/>
                  </a:lnTo>
                  <a:lnTo>
                    <a:pt x="5890489" y="5995323"/>
                  </a:lnTo>
                  <a:lnTo>
                    <a:pt x="5811477" y="6077819"/>
                  </a:lnTo>
                  <a:cubicBezTo>
                    <a:pt x="5654739" y="6238377"/>
                    <a:pt x="5487138" y="6396093"/>
                    <a:pt x="5301384" y="6542958"/>
                  </a:cubicBezTo>
                  <a:lnTo>
                    <a:pt x="5252008" y="6578438"/>
                  </a:lnTo>
                  <a:lnTo>
                    <a:pt x="1653730" y="6578438"/>
                  </a:lnTo>
                  <a:lnTo>
                    <a:pt x="1549768" y="6488821"/>
                  </a:lnTo>
                  <a:cubicBezTo>
                    <a:pt x="1461976" y="6409495"/>
                    <a:pt x="1378573" y="6327182"/>
                    <a:pt x="1298282" y="6243932"/>
                  </a:cubicBezTo>
                  <a:cubicBezTo>
                    <a:pt x="1278277" y="6223006"/>
                    <a:pt x="1258138" y="6202210"/>
                    <a:pt x="1237999" y="6181671"/>
                  </a:cubicBezTo>
                  <a:lnTo>
                    <a:pt x="1179967" y="6117862"/>
                  </a:lnTo>
                  <a:lnTo>
                    <a:pt x="1121936" y="6054569"/>
                  </a:lnTo>
                  <a:cubicBezTo>
                    <a:pt x="1102328" y="6033644"/>
                    <a:pt x="1084573" y="6011427"/>
                    <a:pt x="1065628" y="5990243"/>
                  </a:cubicBezTo>
                  <a:cubicBezTo>
                    <a:pt x="1028662" y="5947099"/>
                    <a:pt x="990239" y="5904991"/>
                    <a:pt x="954335" y="5861460"/>
                  </a:cubicBezTo>
                  <a:cubicBezTo>
                    <a:pt x="936050" y="5840018"/>
                    <a:pt x="917634" y="5818446"/>
                    <a:pt x="898953" y="5797393"/>
                  </a:cubicBezTo>
                  <a:cubicBezTo>
                    <a:pt x="880404" y="5776208"/>
                    <a:pt x="861325" y="5755412"/>
                    <a:pt x="842908" y="5733582"/>
                  </a:cubicBezTo>
                  <a:cubicBezTo>
                    <a:pt x="767919" y="5647942"/>
                    <a:pt x="693061" y="5561786"/>
                    <a:pt x="622442" y="5471884"/>
                  </a:cubicBezTo>
                  <a:cubicBezTo>
                    <a:pt x="551559" y="5382112"/>
                    <a:pt x="486639" y="5287430"/>
                    <a:pt x="425559" y="5190036"/>
                  </a:cubicBezTo>
                  <a:cubicBezTo>
                    <a:pt x="303668" y="4994990"/>
                    <a:pt x="200193" y="4786123"/>
                    <a:pt x="123877" y="4564210"/>
                  </a:cubicBezTo>
                  <a:cubicBezTo>
                    <a:pt x="47694" y="4342555"/>
                    <a:pt x="2249" y="4106045"/>
                    <a:pt x="130" y="3865530"/>
                  </a:cubicBezTo>
                  <a:cubicBezTo>
                    <a:pt x="-1328" y="3745403"/>
                    <a:pt x="9537" y="3624629"/>
                    <a:pt x="30602" y="3505793"/>
                  </a:cubicBezTo>
                  <a:cubicBezTo>
                    <a:pt x="51802" y="3386828"/>
                    <a:pt x="84659" y="3270059"/>
                    <a:pt x="126924" y="3157164"/>
                  </a:cubicBezTo>
                  <a:cubicBezTo>
                    <a:pt x="200457" y="2959276"/>
                    <a:pt x="271737" y="2761388"/>
                    <a:pt x="334803" y="2560530"/>
                  </a:cubicBezTo>
                  <a:lnTo>
                    <a:pt x="381176" y="2409144"/>
                  </a:lnTo>
                  <a:lnTo>
                    <a:pt x="425825" y="2255819"/>
                  </a:lnTo>
                  <a:lnTo>
                    <a:pt x="470210" y="2099523"/>
                  </a:lnTo>
                  <a:lnTo>
                    <a:pt x="492998" y="2020213"/>
                  </a:lnTo>
                  <a:lnTo>
                    <a:pt x="517509" y="1939224"/>
                  </a:lnTo>
                  <a:cubicBezTo>
                    <a:pt x="525061" y="1912485"/>
                    <a:pt x="534866" y="1884586"/>
                    <a:pt x="544007" y="1857201"/>
                  </a:cubicBezTo>
                  <a:cubicBezTo>
                    <a:pt x="553680" y="1829559"/>
                    <a:pt x="561496" y="1802304"/>
                    <a:pt x="573288" y="1774274"/>
                  </a:cubicBezTo>
                  <a:lnTo>
                    <a:pt x="606146" y="1690832"/>
                  </a:lnTo>
                  <a:cubicBezTo>
                    <a:pt x="618467" y="1663060"/>
                    <a:pt x="631716" y="1635417"/>
                    <a:pt x="644569" y="1607775"/>
                  </a:cubicBezTo>
                  <a:cubicBezTo>
                    <a:pt x="698625" y="1498368"/>
                    <a:pt x="763413" y="1391287"/>
                    <a:pt x="837874" y="1297638"/>
                  </a:cubicBezTo>
                  <a:cubicBezTo>
                    <a:pt x="910348" y="1201278"/>
                    <a:pt x="990107" y="1115897"/>
                    <a:pt x="1069602" y="1032194"/>
                  </a:cubicBezTo>
                  <a:cubicBezTo>
                    <a:pt x="1089079" y="1010624"/>
                    <a:pt x="1110012" y="990990"/>
                    <a:pt x="1130548" y="970839"/>
                  </a:cubicBezTo>
                  <a:lnTo>
                    <a:pt x="1192024" y="910129"/>
                  </a:lnTo>
                  <a:cubicBezTo>
                    <a:pt x="1212031" y="889462"/>
                    <a:pt x="1234024" y="870475"/>
                    <a:pt x="1255356" y="850841"/>
                  </a:cubicBezTo>
                  <a:lnTo>
                    <a:pt x="1319614" y="792068"/>
                  </a:lnTo>
                  <a:cubicBezTo>
                    <a:pt x="1340680" y="772176"/>
                    <a:pt x="1363469" y="753834"/>
                    <a:pt x="1385728" y="734975"/>
                  </a:cubicBezTo>
                  <a:lnTo>
                    <a:pt x="1452768" y="678528"/>
                  </a:lnTo>
                  <a:lnTo>
                    <a:pt x="1469594" y="664449"/>
                  </a:lnTo>
                  <a:lnTo>
                    <a:pt x="1487083" y="651015"/>
                  </a:lnTo>
                  <a:lnTo>
                    <a:pt x="1522193" y="624277"/>
                  </a:lnTo>
                  <a:lnTo>
                    <a:pt x="1592415" y="570671"/>
                  </a:lnTo>
                  <a:cubicBezTo>
                    <a:pt x="1640110" y="535925"/>
                    <a:pt x="1689531" y="503245"/>
                    <a:pt x="1738287" y="469402"/>
                  </a:cubicBezTo>
                  <a:cubicBezTo>
                    <a:pt x="1788634" y="438015"/>
                    <a:pt x="1839643" y="407013"/>
                    <a:pt x="1890918" y="376530"/>
                  </a:cubicBezTo>
                  <a:cubicBezTo>
                    <a:pt x="2098400" y="258209"/>
                    <a:pt x="2323503" y="166241"/>
                    <a:pt x="2555363" y="105274"/>
                  </a:cubicBezTo>
                  <a:cubicBezTo>
                    <a:pt x="2787223" y="44047"/>
                    <a:pt x="3024516" y="12013"/>
                    <a:pt x="3259291" y="3229"/>
                  </a:cubicBezTo>
                  <a:lnTo>
                    <a:pt x="3347265" y="903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9803"/>
                  </a:srgbClr>
                </a:gs>
                <a:gs pos="2000">
                  <a:srgbClr val="FFFFFF">
                    <a:alpha val="9803"/>
                  </a:srgbClr>
                </a:gs>
                <a:gs pos="16000">
                  <a:srgbClr val="4EA72E">
                    <a:alpha val="4705"/>
                  </a:srgbClr>
                </a:gs>
                <a:gs pos="85000">
                  <a:srgbClr val="156082">
                    <a:alpha val="4705"/>
                  </a:srgbClr>
                </a:gs>
                <a:gs pos="100000">
                  <a:srgbClr val="FFFFFF">
                    <a:alpha val="9803"/>
                  </a:srgbClr>
                </a:gs>
              </a:gsLst>
              <a:lin ang="120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" name="Google Shape;243;p7">
              <a:extLst>
                <a:ext uri="{FF2B5EF4-FFF2-40B4-BE49-F238E27FC236}">
                  <a16:creationId xmlns:a16="http://schemas.microsoft.com/office/drawing/2014/main" id="{66EFBC89-7912-F5F9-612A-7CBB2B0103E3}"/>
                </a:ext>
              </a:extLst>
            </p:cNvPr>
            <p:cNvSpPr/>
            <p:nvPr/>
          </p:nvSpPr>
          <p:spPr>
            <a:xfrm>
              <a:off x="6101023" y="52997"/>
              <a:ext cx="6093363" cy="6805004"/>
            </a:xfrm>
            <a:custGeom>
              <a:avLst/>
              <a:gdLst/>
              <a:ahLst/>
              <a:cxnLst/>
              <a:rect l="l" t="t" r="r" b="b"/>
              <a:pathLst>
                <a:path w="5890491" h="6578439" extrusionOk="0">
                  <a:moveTo>
                    <a:pt x="3517682" y="0"/>
                  </a:moveTo>
                  <a:cubicBezTo>
                    <a:pt x="4402017" y="0"/>
                    <a:pt x="5213742" y="315483"/>
                    <a:pt x="5849513" y="841730"/>
                  </a:cubicBezTo>
                  <a:lnTo>
                    <a:pt x="5890491" y="879061"/>
                  </a:lnTo>
                  <a:lnTo>
                    <a:pt x="5890491" y="2034114"/>
                  </a:lnTo>
                  <a:lnTo>
                    <a:pt x="5757065" y="1854938"/>
                  </a:lnTo>
                  <a:cubicBezTo>
                    <a:pt x="5696443" y="1781264"/>
                    <a:pt x="5632076" y="1710299"/>
                    <a:pt x="5564060" y="1642182"/>
                  </a:cubicBezTo>
                  <a:cubicBezTo>
                    <a:pt x="5015393" y="1092636"/>
                    <a:pt x="4288592" y="790012"/>
                    <a:pt x="3517551" y="790012"/>
                  </a:cubicBezTo>
                  <a:cubicBezTo>
                    <a:pt x="2701750" y="790012"/>
                    <a:pt x="2131676" y="1015335"/>
                    <a:pt x="1611552" y="1543282"/>
                  </a:cubicBezTo>
                  <a:cubicBezTo>
                    <a:pt x="1435754" y="1721722"/>
                    <a:pt x="1375945" y="1822729"/>
                    <a:pt x="1340656" y="1897925"/>
                  </a:cubicBezTo>
                  <a:cubicBezTo>
                    <a:pt x="1289148" y="2007623"/>
                    <a:pt x="1252432" y="2155907"/>
                    <a:pt x="1201705" y="2361213"/>
                  </a:cubicBezTo>
                  <a:cubicBezTo>
                    <a:pt x="1133721" y="2635919"/>
                    <a:pt x="1040568" y="3012290"/>
                    <a:pt x="852705" y="3529176"/>
                  </a:cubicBezTo>
                  <a:cubicBezTo>
                    <a:pt x="749952" y="3811784"/>
                    <a:pt x="753584" y="4108747"/>
                    <a:pt x="863863" y="4437051"/>
                  </a:cubicBezTo>
                  <a:cubicBezTo>
                    <a:pt x="964800" y="4737438"/>
                    <a:pt x="1154869" y="5055603"/>
                    <a:pt x="1413569" y="5357174"/>
                  </a:cubicBezTo>
                  <a:cubicBezTo>
                    <a:pt x="1718326" y="5712343"/>
                    <a:pt x="2021008" y="5969404"/>
                    <a:pt x="2339129" y="6143367"/>
                  </a:cubicBezTo>
                  <a:cubicBezTo>
                    <a:pt x="2679565" y="6329577"/>
                    <a:pt x="3039591" y="6420049"/>
                    <a:pt x="3439449" y="6420049"/>
                  </a:cubicBezTo>
                  <a:cubicBezTo>
                    <a:pt x="4142246" y="6420049"/>
                    <a:pt x="4633828" y="5976251"/>
                    <a:pt x="5251388" y="5349009"/>
                  </a:cubicBezTo>
                  <a:cubicBezTo>
                    <a:pt x="5389949" y="5208364"/>
                    <a:pt x="5526047" y="5081677"/>
                    <a:pt x="5657731" y="4959205"/>
                  </a:cubicBezTo>
                  <a:cubicBezTo>
                    <a:pt x="5719520" y="4901722"/>
                    <a:pt x="5779200" y="4846206"/>
                    <a:pt x="5836127" y="4792052"/>
                  </a:cubicBezTo>
                  <a:lnTo>
                    <a:pt x="5890491" y="4738662"/>
                  </a:lnTo>
                  <a:lnTo>
                    <a:pt x="5890491" y="5821964"/>
                  </a:lnTo>
                  <a:lnTo>
                    <a:pt x="5802001" y="5907904"/>
                  </a:lnTo>
                  <a:cubicBezTo>
                    <a:pt x="5634962" y="6077456"/>
                    <a:pt x="5467509" y="6243625"/>
                    <a:pt x="5294358" y="6397505"/>
                  </a:cubicBezTo>
                  <a:lnTo>
                    <a:pt x="5077178" y="6578439"/>
                  </a:lnTo>
                  <a:lnTo>
                    <a:pt x="1567290" y="6578439"/>
                  </a:lnTo>
                  <a:lnTo>
                    <a:pt x="1508588" y="6535186"/>
                  </a:lnTo>
                  <a:cubicBezTo>
                    <a:pt x="1263991" y="6345442"/>
                    <a:pt x="1038054" y="6122666"/>
                    <a:pt x="826498" y="5876034"/>
                  </a:cubicBezTo>
                  <a:cubicBezTo>
                    <a:pt x="261613" y="5217713"/>
                    <a:pt x="-239182" y="4250314"/>
                    <a:pt x="122403" y="3255655"/>
                  </a:cubicBezTo>
                  <a:cubicBezTo>
                    <a:pt x="607497" y="1921629"/>
                    <a:pt x="393040" y="1662857"/>
                    <a:pt x="1061197" y="984650"/>
                  </a:cubicBezTo>
                  <a:cubicBezTo>
                    <a:pt x="1729484" y="306444"/>
                    <a:pt x="2498060" y="0"/>
                    <a:pt x="3517682" y="0"/>
                  </a:cubicBezTo>
                  <a:close/>
                </a:path>
              </a:pathLst>
            </a:custGeom>
            <a:gradFill>
              <a:gsLst>
                <a:gs pos="0">
                  <a:schemeClr val="lt1"/>
                </a:gs>
                <a:gs pos="2000">
                  <a:schemeClr val="lt1"/>
                </a:gs>
                <a:gs pos="16000">
                  <a:srgbClr val="4EA72E">
                    <a:alpha val="9803"/>
                  </a:srgbClr>
                </a:gs>
                <a:gs pos="85000">
                  <a:srgbClr val="156082">
                    <a:alpha val="9803"/>
                  </a:srgbClr>
                </a:gs>
                <a:gs pos="100000">
                  <a:srgbClr val="FFFFFF">
                    <a:alpha val="9803"/>
                  </a:srgbClr>
                </a:gs>
              </a:gsLst>
              <a:lin ang="120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" name="Google Shape;244;p7">
              <a:extLst>
                <a:ext uri="{FF2B5EF4-FFF2-40B4-BE49-F238E27FC236}">
                  <a16:creationId xmlns:a16="http://schemas.microsoft.com/office/drawing/2014/main" id="{2A1EB72D-0994-14E8-5A2B-4EA6FBC44EA3}"/>
                </a:ext>
              </a:extLst>
            </p:cNvPr>
            <p:cNvSpPr/>
            <p:nvPr/>
          </p:nvSpPr>
          <p:spPr>
            <a:xfrm>
              <a:off x="6101024" y="52997"/>
              <a:ext cx="6093362" cy="6805004"/>
            </a:xfrm>
            <a:custGeom>
              <a:avLst/>
              <a:gdLst/>
              <a:ahLst/>
              <a:cxnLst/>
              <a:rect l="l" t="t" r="r" b="b"/>
              <a:pathLst>
                <a:path w="5890490" h="6578439" extrusionOk="0">
                  <a:moveTo>
                    <a:pt x="5890490" y="5389037"/>
                  </a:moveTo>
                  <a:lnTo>
                    <a:pt x="5890490" y="5855587"/>
                  </a:lnTo>
                  <a:lnTo>
                    <a:pt x="5784593" y="5962054"/>
                  </a:lnTo>
                  <a:cubicBezTo>
                    <a:pt x="5744454" y="6002308"/>
                    <a:pt x="5704062" y="6042436"/>
                    <a:pt x="5663414" y="6082564"/>
                  </a:cubicBezTo>
                  <a:cubicBezTo>
                    <a:pt x="5500314" y="6242577"/>
                    <a:pt x="5330970" y="6400714"/>
                    <a:pt x="5147099" y="6547726"/>
                  </a:cubicBezTo>
                  <a:lnTo>
                    <a:pt x="5105015" y="6578439"/>
                  </a:lnTo>
                  <a:lnTo>
                    <a:pt x="4385601" y="6578439"/>
                  </a:lnTo>
                  <a:lnTo>
                    <a:pt x="4507252" y="6515968"/>
                  </a:lnTo>
                  <a:cubicBezTo>
                    <a:pt x="4645901" y="6439679"/>
                    <a:pt x="4779837" y="6350961"/>
                    <a:pt x="4909330" y="6253453"/>
                  </a:cubicBezTo>
                  <a:cubicBezTo>
                    <a:pt x="5082369" y="6123567"/>
                    <a:pt x="5248145" y="5979180"/>
                    <a:pt x="5411374" y="5828544"/>
                  </a:cubicBezTo>
                  <a:cubicBezTo>
                    <a:pt x="5452149" y="5790791"/>
                    <a:pt x="5492924" y="5752788"/>
                    <a:pt x="5533570" y="5714534"/>
                  </a:cubicBezTo>
                  <a:lnTo>
                    <a:pt x="5657425" y="5597650"/>
                  </a:lnTo>
                  <a:close/>
                  <a:moveTo>
                    <a:pt x="3336813" y="499"/>
                  </a:moveTo>
                  <a:cubicBezTo>
                    <a:pt x="3395682" y="-392"/>
                    <a:pt x="3454550" y="-48"/>
                    <a:pt x="3513674" y="1202"/>
                  </a:cubicBezTo>
                  <a:lnTo>
                    <a:pt x="3602743" y="4827"/>
                  </a:lnTo>
                  <a:lnTo>
                    <a:pt x="3647213" y="6703"/>
                  </a:lnTo>
                  <a:cubicBezTo>
                    <a:pt x="3661994" y="7327"/>
                    <a:pt x="3676903" y="7703"/>
                    <a:pt x="3691684" y="9453"/>
                  </a:cubicBezTo>
                  <a:lnTo>
                    <a:pt x="3868927" y="27080"/>
                  </a:lnTo>
                  <a:cubicBezTo>
                    <a:pt x="4340645" y="85584"/>
                    <a:pt x="4795160" y="243221"/>
                    <a:pt x="5200872" y="472240"/>
                  </a:cubicBezTo>
                  <a:cubicBezTo>
                    <a:pt x="5403855" y="587124"/>
                    <a:pt x="5594988" y="719447"/>
                    <a:pt x="5772711" y="866334"/>
                  </a:cubicBezTo>
                  <a:lnTo>
                    <a:pt x="5890490" y="972426"/>
                  </a:lnTo>
                  <a:lnTo>
                    <a:pt x="5890490" y="1158576"/>
                  </a:lnTo>
                  <a:lnTo>
                    <a:pt x="5676045" y="986969"/>
                  </a:lnTo>
                  <a:cubicBezTo>
                    <a:pt x="5496587" y="857740"/>
                    <a:pt x="5304275" y="746699"/>
                    <a:pt x="5103776" y="655879"/>
                  </a:cubicBezTo>
                  <a:cubicBezTo>
                    <a:pt x="4903214" y="564747"/>
                    <a:pt x="4695006" y="492492"/>
                    <a:pt x="4482465" y="440363"/>
                  </a:cubicBezTo>
                  <a:lnTo>
                    <a:pt x="4402444" y="422111"/>
                  </a:lnTo>
                  <a:cubicBezTo>
                    <a:pt x="4375813" y="416111"/>
                    <a:pt x="4349436" y="408859"/>
                    <a:pt x="4322423" y="404610"/>
                  </a:cubicBezTo>
                  <a:lnTo>
                    <a:pt x="4241892" y="389858"/>
                  </a:lnTo>
                  <a:lnTo>
                    <a:pt x="4201627" y="382483"/>
                  </a:lnTo>
                  <a:cubicBezTo>
                    <a:pt x="4188248" y="379983"/>
                    <a:pt x="4174869" y="377483"/>
                    <a:pt x="4161234" y="375857"/>
                  </a:cubicBezTo>
                  <a:cubicBezTo>
                    <a:pt x="4107208" y="368482"/>
                    <a:pt x="4053308" y="360482"/>
                    <a:pt x="3999280" y="353606"/>
                  </a:cubicBezTo>
                  <a:cubicBezTo>
                    <a:pt x="3944999" y="348855"/>
                    <a:pt x="3890844" y="343854"/>
                    <a:pt x="3836817" y="338480"/>
                  </a:cubicBezTo>
                  <a:lnTo>
                    <a:pt x="3673972" y="330604"/>
                  </a:lnTo>
                  <a:cubicBezTo>
                    <a:pt x="3619690" y="329104"/>
                    <a:pt x="3565281" y="329604"/>
                    <a:pt x="3511126" y="328978"/>
                  </a:cubicBezTo>
                  <a:cubicBezTo>
                    <a:pt x="3402054" y="330728"/>
                    <a:pt x="3291706" y="334604"/>
                    <a:pt x="3183142" y="342854"/>
                  </a:cubicBezTo>
                  <a:cubicBezTo>
                    <a:pt x="2965505" y="358855"/>
                    <a:pt x="2750670" y="389733"/>
                    <a:pt x="2541444" y="439988"/>
                  </a:cubicBezTo>
                  <a:cubicBezTo>
                    <a:pt x="2332216" y="490117"/>
                    <a:pt x="2128850" y="559997"/>
                    <a:pt x="1933895" y="650505"/>
                  </a:cubicBezTo>
                  <a:cubicBezTo>
                    <a:pt x="1738939" y="741261"/>
                    <a:pt x="1553540" y="854146"/>
                    <a:pt x="1378079" y="983905"/>
                  </a:cubicBezTo>
                  <a:lnTo>
                    <a:pt x="1312967" y="1033660"/>
                  </a:lnTo>
                  <a:cubicBezTo>
                    <a:pt x="1291178" y="1050286"/>
                    <a:pt x="1269006" y="1066412"/>
                    <a:pt x="1248364" y="1084413"/>
                  </a:cubicBezTo>
                  <a:lnTo>
                    <a:pt x="1185163" y="1137168"/>
                  </a:lnTo>
                  <a:cubicBezTo>
                    <a:pt x="1164138" y="1154794"/>
                    <a:pt x="1142603" y="1172046"/>
                    <a:pt x="1122852" y="1190922"/>
                  </a:cubicBezTo>
                  <a:cubicBezTo>
                    <a:pt x="1041557" y="1264303"/>
                    <a:pt x="961663" y="1339309"/>
                    <a:pt x="892092" y="1421440"/>
                  </a:cubicBezTo>
                  <a:cubicBezTo>
                    <a:pt x="819589" y="1501822"/>
                    <a:pt x="759827" y="1590329"/>
                    <a:pt x="707202" y="1684212"/>
                  </a:cubicBezTo>
                  <a:cubicBezTo>
                    <a:pt x="694715" y="1708089"/>
                    <a:pt x="682227" y="1731841"/>
                    <a:pt x="670121" y="1756093"/>
                  </a:cubicBezTo>
                  <a:lnTo>
                    <a:pt x="637630" y="1830724"/>
                  </a:lnTo>
                  <a:cubicBezTo>
                    <a:pt x="626161" y="1855350"/>
                    <a:pt x="617624" y="1881603"/>
                    <a:pt x="607685" y="1907105"/>
                  </a:cubicBezTo>
                  <a:cubicBezTo>
                    <a:pt x="598128" y="1932857"/>
                    <a:pt x="588317" y="1958483"/>
                    <a:pt x="580034" y="1984986"/>
                  </a:cubicBezTo>
                  <a:cubicBezTo>
                    <a:pt x="544611" y="2089620"/>
                    <a:pt x="513393" y="2197128"/>
                    <a:pt x="481919" y="2304386"/>
                  </a:cubicBezTo>
                  <a:lnTo>
                    <a:pt x="433881" y="2465399"/>
                  </a:lnTo>
                  <a:lnTo>
                    <a:pt x="384442" y="2626163"/>
                  </a:lnTo>
                  <a:cubicBezTo>
                    <a:pt x="317672" y="2839680"/>
                    <a:pt x="243129" y="3050946"/>
                    <a:pt x="166039" y="3261338"/>
                  </a:cubicBezTo>
                  <a:cubicBezTo>
                    <a:pt x="88822" y="3468979"/>
                    <a:pt x="50850" y="3690248"/>
                    <a:pt x="56202" y="3910265"/>
                  </a:cubicBezTo>
                  <a:cubicBezTo>
                    <a:pt x="58495" y="4020274"/>
                    <a:pt x="71493" y="4129783"/>
                    <a:pt x="93664" y="4237292"/>
                  </a:cubicBezTo>
                  <a:cubicBezTo>
                    <a:pt x="99143" y="4264168"/>
                    <a:pt x="104623" y="4291045"/>
                    <a:pt x="111758" y="4317548"/>
                  </a:cubicBezTo>
                  <a:cubicBezTo>
                    <a:pt x="118384" y="4344176"/>
                    <a:pt x="124627" y="4370802"/>
                    <a:pt x="133038" y="4397054"/>
                  </a:cubicBezTo>
                  <a:cubicBezTo>
                    <a:pt x="140810" y="4423307"/>
                    <a:pt x="148456" y="4449683"/>
                    <a:pt x="157757" y="4475560"/>
                  </a:cubicBezTo>
                  <a:cubicBezTo>
                    <a:pt x="166549" y="4501562"/>
                    <a:pt x="175087" y="4527564"/>
                    <a:pt x="185153" y="4553066"/>
                  </a:cubicBezTo>
                  <a:cubicBezTo>
                    <a:pt x="262371" y="4758458"/>
                    <a:pt x="368895" y="4951974"/>
                    <a:pt x="493642" y="5132239"/>
                  </a:cubicBezTo>
                  <a:cubicBezTo>
                    <a:pt x="618389" y="5312627"/>
                    <a:pt x="760846" y="5480391"/>
                    <a:pt x="914391" y="5636528"/>
                  </a:cubicBezTo>
                  <a:cubicBezTo>
                    <a:pt x="1069081" y="5793166"/>
                    <a:pt x="1231544" y="5941677"/>
                    <a:pt x="1402034" y="6076188"/>
                  </a:cubicBezTo>
                  <a:cubicBezTo>
                    <a:pt x="1487535" y="6143320"/>
                    <a:pt x="1574565" y="6207574"/>
                    <a:pt x="1664397" y="6267079"/>
                  </a:cubicBezTo>
                  <a:cubicBezTo>
                    <a:pt x="1753592" y="6327459"/>
                    <a:pt x="1845336" y="6383088"/>
                    <a:pt x="1938992" y="6434343"/>
                  </a:cubicBezTo>
                  <a:cubicBezTo>
                    <a:pt x="2032647" y="6485659"/>
                    <a:pt x="2128309" y="6532600"/>
                    <a:pt x="2225931" y="6574322"/>
                  </a:cubicBezTo>
                  <a:lnTo>
                    <a:pt x="2236328" y="6578439"/>
                  </a:lnTo>
                  <a:lnTo>
                    <a:pt x="1504665" y="6578439"/>
                  </a:lnTo>
                  <a:lnTo>
                    <a:pt x="1456827" y="6543476"/>
                  </a:lnTo>
                  <a:cubicBezTo>
                    <a:pt x="1363554" y="6470595"/>
                    <a:pt x="1273848" y="6394340"/>
                    <a:pt x="1188475" y="6314083"/>
                  </a:cubicBezTo>
                  <a:cubicBezTo>
                    <a:pt x="1017856" y="6153445"/>
                    <a:pt x="863803" y="5979931"/>
                    <a:pt x="721728" y="5798666"/>
                  </a:cubicBezTo>
                  <a:cubicBezTo>
                    <a:pt x="579397" y="5616027"/>
                    <a:pt x="452103" y="5422511"/>
                    <a:pt x="344175" y="5219495"/>
                  </a:cubicBezTo>
                  <a:cubicBezTo>
                    <a:pt x="236505" y="5016354"/>
                    <a:pt x="147946" y="4803586"/>
                    <a:pt x="87293" y="4583569"/>
                  </a:cubicBezTo>
                  <a:cubicBezTo>
                    <a:pt x="79138" y="4556193"/>
                    <a:pt x="72639" y="4528440"/>
                    <a:pt x="65886" y="4500813"/>
                  </a:cubicBezTo>
                  <a:cubicBezTo>
                    <a:pt x="58751" y="4473311"/>
                    <a:pt x="53144" y="4445308"/>
                    <a:pt x="47409" y="4417431"/>
                  </a:cubicBezTo>
                  <a:cubicBezTo>
                    <a:pt x="44733" y="4403430"/>
                    <a:pt x="41294" y="4389679"/>
                    <a:pt x="39000" y="4375677"/>
                  </a:cubicBezTo>
                  <a:lnTo>
                    <a:pt x="31610" y="4333674"/>
                  </a:lnTo>
                  <a:cubicBezTo>
                    <a:pt x="26258" y="4305797"/>
                    <a:pt x="22563" y="4277544"/>
                    <a:pt x="18868" y="4249417"/>
                  </a:cubicBezTo>
                  <a:cubicBezTo>
                    <a:pt x="4214" y="4136784"/>
                    <a:pt x="-2158" y="4023275"/>
                    <a:pt x="646" y="3910265"/>
                  </a:cubicBezTo>
                  <a:cubicBezTo>
                    <a:pt x="5997" y="3683872"/>
                    <a:pt x="50596" y="3459605"/>
                    <a:pt x="130234" y="3248337"/>
                  </a:cubicBezTo>
                  <a:cubicBezTo>
                    <a:pt x="207961" y="3039196"/>
                    <a:pt x="278044" y="2827179"/>
                    <a:pt x="335383" y="2611911"/>
                  </a:cubicBezTo>
                  <a:cubicBezTo>
                    <a:pt x="393743" y="2396644"/>
                    <a:pt x="435792" y="2178627"/>
                    <a:pt x="487272" y="1958609"/>
                  </a:cubicBezTo>
                  <a:cubicBezTo>
                    <a:pt x="493259" y="1931107"/>
                    <a:pt x="501287" y="1903730"/>
                    <a:pt x="508550" y="1876227"/>
                  </a:cubicBezTo>
                  <a:cubicBezTo>
                    <a:pt x="516195" y="1848725"/>
                    <a:pt x="522312" y="1820972"/>
                    <a:pt x="531742" y="1793721"/>
                  </a:cubicBezTo>
                  <a:lnTo>
                    <a:pt x="558245" y="1711465"/>
                  </a:lnTo>
                  <a:cubicBezTo>
                    <a:pt x="568439" y="1684337"/>
                    <a:pt x="579652" y="1657459"/>
                    <a:pt x="590100" y="1630332"/>
                  </a:cubicBezTo>
                  <a:cubicBezTo>
                    <a:pt x="635080" y="1523075"/>
                    <a:pt x="690637" y="1417566"/>
                    <a:pt x="758680" y="1322433"/>
                  </a:cubicBezTo>
                  <a:cubicBezTo>
                    <a:pt x="824430" y="1225051"/>
                    <a:pt x="899610" y="1136168"/>
                    <a:pt x="976317" y="1049286"/>
                  </a:cubicBezTo>
                  <a:cubicBezTo>
                    <a:pt x="995049" y="1027035"/>
                    <a:pt x="1015436" y="1006533"/>
                    <a:pt x="1035314" y="985406"/>
                  </a:cubicBezTo>
                  <a:lnTo>
                    <a:pt x="1095329" y="922526"/>
                  </a:lnTo>
                  <a:cubicBezTo>
                    <a:pt x="1114953" y="901149"/>
                    <a:pt x="1136359" y="881397"/>
                    <a:pt x="1157384" y="861271"/>
                  </a:cubicBezTo>
                  <a:lnTo>
                    <a:pt x="1220841" y="801017"/>
                  </a:lnTo>
                  <a:cubicBezTo>
                    <a:pt x="1241610" y="780514"/>
                    <a:pt x="1264418" y="762014"/>
                    <a:pt x="1286462" y="742886"/>
                  </a:cubicBezTo>
                  <a:lnTo>
                    <a:pt x="1353233" y="685632"/>
                  </a:lnTo>
                  <a:lnTo>
                    <a:pt x="1369924" y="671256"/>
                  </a:lnTo>
                  <a:cubicBezTo>
                    <a:pt x="1375658" y="666631"/>
                    <a:pt x="1381520" y="662255"/>
                    <a:pt x="1387380" y="657755"/>
                  </a:cubicBezTo>
                  <a:lnTo>
                    <a:pt x="1422422" y="630877"/>
                  </a:lnTo>
                  <a:lnTo>
                    <a:pt x="1492759" y="577248"/>
                  </a:lnTo>
                  <a:cubicBezTo>
                    <a:pt x="1504355" y="567997"/>
                    <a:pt x="1516714" y="559997"/>
                    <a:pt x="1528820" y="551496"/>
                  </a:cubicBezTo>
                  <a:lnTo>
                    <a:pt x="1565390" y="526370"/>
                  </a:lnTo>
                  <a:lnTo>
                    <a:pt x="1639040" y="476490"/>
                  </a:lnTo>
                  <a:cubicBezTo>
                    <a:pt x="1689754" y="445613"/>
                    <a:pt x="1740723" y="414986"/>
                    <a:pt x="1792075" y="384859"/>
                  </a:cubicBezTo>
                  <a:cubicBezTo>
                    <a:pt x="2000282" y="268724"/>
                    <a:pt x="2224927" y="179467"/>
                    <a:pt x="2455943" y="117836"/>
                  </a:cubicBezTo>
                  <a:cubicBezTo>
                    <a:pt x="2687088" y="55957"/>
                    <a:pt x="2923964" y="21204"/>
                    <a:pt x="3159952" y="7203"/>
                  </a:cubicBezTo>
                  <a:cubicBezTo>
                    <a:pt x="3219076" y="3515"/>
                    <a:pt x="3277945" y="1389"/>
                    <a:pt x="3336813" y="499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9803"/>
                  </a:srgbClr>
                </a:gs>
                <a:gs pos="2000">
                  <a:srgbClr val="FFFFFF">
                    <a:alpha val="9803"/>
                  </a:srgbClr>
                </a:gs>
                <a:gs pos="16000">
                  <a:srgbClr val="4EA72E">
                    <a:alpha val="4705"/>
                  </a:srgbClr>
                </a:gs>
                <a:gs pos="85000">
                  <a:srgbClr val="156082">
                    <a:alpha val="9803"/>
                  </a:srgbClr>
                </a:gs>
                <a:gs pos="100000">
                  <a:srgbClr val="FFFFFF">
                    <a:alpha val="9803"/>
                  </a:srgbClr>
                </a:gs>
              </a:gsLst>
              <a:lin ang="120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8" name="Google Shape;245;p7" descr="World">
            <a:extLst>
              <a:ext uri="{FF2B5EF4-FFF2-40B4-BE49-F238E27FC236}">
                <a16:creationId xmlns:a16="http://schemas.microsoft.com/office/drawing/2014/main" id="{0CFEB290-2A0A-AC0A-6584-D84ED90F7BEE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729652" y="1859078"/>
            <a:ext cx="3821102" cy="3821102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Picture 8" descr="A black text on a white background&#10;&#10;Description automatically generated">
            <a:extLst>
              <a:ext uri="{FF2B5EF4-FFF2-40B4-BE49-F238E27FC236}">
                <a16:creationId xmlns:a16="http://schemas.microsoft.com/office/drawing/2014/main" id="{A82A255F-4EE4-445E-904F-B07946C985C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371" y="6050216"/>
            <a:ext cx="2719070" cy="44513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9212911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5F3FD4-95D1-9795-973D-41FD30EB2A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/>
              <a:t>Compounding interest - </a:t>
            </a:r>
            <a:r>
              <a:rPr lang="en-NZ" sz="2000" dirty="0"/>
              <a:t>do this on the whiteboard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34892EE-F88E-8BE0-2FC3-0F1382DFC06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15000"/>
              </a:lnSpc>
              <a:spcAft>
                <a:spcPts val="800"/>
              </a:spcAft>
              <a:buSzPts val="1000"/>
              <a:tabLst>
                <a:tab pos="1371600" algn="l"/>
              </a:tabLst>
            </a:pPr>
            <a:r>
              <a:rPr lang="en-NZ" sz="20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100 + 10 = 110</a:t>
            </a:r>
          </a:p>
          <a:p>
            <a:pPr>
              <a:lnSpc>
                <a:spcPct val="115000"/>
              </a:lnSpc>
              <a:spcAft>
                <a:spcPts val="800"/>
              </a:spcAft>
              <a:buSzPts val="1000"/>
              <a:tabLst>
                <a:tab pos="1371600" algn="l"/>
              </a:tabLst>
            </a:pPr>
            <a:r>
              <a:rPr lang="en-NZ" sz="20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110 + 11 = 121</a:t>
            </a:r>
          </a:p>
          <a:p>
            <a:pPr>
              <a:lnSpc>
                <a:spcPct val="115000"/>
              </a:lnSpc>
              <a:spcAft>
                <a:spcPts val="800"/>
              </a:spcAft>
              <a:buSzPts val="1000"/>
              <a:tabLst>
                <a:tab pos="1371600" algn="l"/>
              </a:tabLst>
            </a:pPr>
            <a:r>
              <a:rPr lang="en-NZ" sz="20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121 + 12.10 = 133.1</a:t>
            </a:r>
          </a:p>
          <a:p>
            <a:pPr>
              <a:lnSpc>
                <a:spcPct val="115000"/>
              </a:lnSpc>
              <a:spcAft>
                <a:spcPts val="800"/>
              </a:spcAft>
              <a:buSzPts val="1000"/>
              <a:tabLst>
                <a:tab pos="1371600" algn="l"/>
              </a:tabLst>
            </a:pPr>
            <a:r>
              <a:rPr lang="en-NZ" sz="2000" kern="100" dirty="0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T</a:t>
            </a:r>
            <a:r>
              <a:rPr lang="en-NZ" sz="20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his is showing 100 compounding at 10% interest</a:t>
            </a:r>
          </a:p>
          <a:p>
            <a:pPr>
              <a:lnSpc>
                <a:spcPct val="115000"/>
              </a:lnSpc>
              <a:spcAft>
                <a:spcPts val="800"/>
              </a:spcAft>
              <a:buSzPts val="1000"/>
              <a:tabLst>
                <a:tab pos="1371600" algn="l"/>
              </a:tabLst>
            </a:pPr>
            <a:r>
              <a:rPr lang="en-NZ" sz="20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Present value  = 100, future value 133.10, interest rate 10% and years = 3</a:t>
            </a:r>
          </a:p>
          <a:p>
            <a:pPr>
              <a:lnSpc>
                <a:spcPct val="115000"/>
              </a:lnSpc>
              <a:spcAft>
                <a:spcPts val="800"/>
              </a:spcAft>
              <a:buSzPts val="1000"/>
              <a:tabLst>
                <a:tab pos="1371600" algn="l"/>
              </a:tabLst>
            </a:pPr>
            <a:r>
              <a:rPr lang="en-NZ" sz="20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Write formula up but emphasise you don’t have to know this – this is just for the people who like maths </a:t>
            </a:r>
            <a:r>
              <a:rPr lang="en-NZ" sz="2000" kern="100" dirty="0">
                <a:effectLst/>
                <a:latin typeface="Segoe UI Emoji" panose="020B0502040204020203" pitchFamily="34" charset="0"/>
                <a:ea typeface="Aptos" panose="020B0004020202020204" pitchFamily="34" charset="0"/>
                <a:cs typeface="Segoe UI Emoji" panose="020B0502040204020203" pitchFamily="34" charset="0"/>
              </a:rPr>
              <a:t>😊</a:t>
            </a:r>
            <a:r>
              <a:rPr lang="en-NZ" sz="20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 FV=PV x (1 + </a:t>
            </a:r>
            <a:r>
              <a:rPr lang="en-NZ" sz="20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i</a:t>
            </a:r>
            <a:r>
              <a:rPr lang="en-NZ" sz="20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)</a:t>
            </a:r>
            <a:r>
              <a:rPr lang="en-US" sz="2000" baseline="300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 </a:t>
            </a:r>
          </a:p>
          <a:p>
            <a:pPr marL="457200" lvl="1" indent="0">
              <a:lnSpc>
                <a:spcPct val="115000"/>
              </a:lnSpc>
              <a:spcAft>
                <a:spcPts val="800"/>
              </a:spcAft>
              <a:buSzPts val="1000"/>
              <a:buNone/>
              <a:tabLst>
                <a:tab pos="1371600" algn="l"/>
              </a:tabLst>
            </a:pPr>
            <a:r>
              <a:rPr lang="en-US" baseline="30000" dirty="0">
                <a:solidFill>
                  <a:schemeClr val="dk1"/>
                </a:solidFill>
                <a:latin typeface="Arial"/>
                <a:cs typeface="Arial"/>
                <a:sym typeface="Arial"/>
              </a:rPr>
              <a:t>FV = future value;   PV = present value;  i = interest rate or return on investment;   n = number of years</a:t>
            </a:r>
            <a:endParaRPr lang="en-NZ" dirty="0"/>
          </a:p>
        </p:txBody>
      </p:sp>
      <p:pic>
        <p:nvPicPr>
          <p:cNvPr id="5" name="Picture 4" descr="A black text on a white background&#10;&#10;Description automatically generated">
            <a:extLst>
              <a:ext uri="{FF2B5EF4-FFF2-40B4-BE49-F238E27FC236}">
                <a16:creationId xmlns:a16="http://schemas.microsoft.com/office/drawing/2014/main" id="{7D75A716-CB61-37C5-7FA4-960CE279D9E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34729" y="142557"/>
            <a:ext cx="2719070" cy="44513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50893061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50" name="Google Shape;250;p8"/>
          <p:cNvGraphicFramePr/>
          <p:nvPr>
            <p:extLst>
              <p:ext uri="{D42A27DB-BD31-4B8C-83A1-F6EECF244321}">
                <p14:modId xmlns:p14="http://schemas.microsoft.com/office/powerpoint/2010/main" val="2556704430"/>
              </p:ext>
            </p:extLst>
          </p:nvPr>
        </p:nvGraphicFramePr>
        <p:xfrm>
          <a:off x="406400" y="1254202"/>
          <a:ext cx="11553371" cy="4695525"/>
        </p:xfrm>
        <a:graphic>
          <a:graphicData uri="http://schemas.openxmlformats.org/drawingml/2006/table">
            <a:tbl>
              <a:tblPr firstRow="1" bandRow="1">
                <a:noFill/>
              </a:tblPr>
              <a:tblGrid>
                <a:gridCol w="739478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15858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16825">
                <a:tc gridSpan="2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b="1" i="0" dirty="0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Using your phone calculator</a:t>
                      </a:r>
                      <a:endParaRPr sz="2000" b="1" i="0" dirty="0">
                        <a:solidFill>
                          <a:schemeClr val="lt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 anchor="ctr">
                    <a:solidFill>
                      <a:srgbClr val="0C7BA8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1057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b="1" i="0" dirty="0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Enter Present Value</a:t>
                      </a:r>
                      <a:endParaRPr b="1" dirty="0"/>
                    </a:p>
                  </a:txBody>
                  <a:tcPr marL="91450" marR="91450" marT="45725" marB="45725" anchor="ctr">
                    <a:solidFill>
                      <a:srgbClr val="0C7BA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b="1" i="0" dirty="0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$20,000</a:t>
                      </a:r>
                      <a:endParaRPr sz="2000" b="1" i="0" dirty="0">
                        <a:solidFill>
                          <a:schemeClr val="lt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 anchor="ctr">
                    <a:solidFill>
                      <a:srgbClr val="0C7BA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6804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b="1" i="0" dirty="0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Multiply the Present Value by 1 plus the interest rate</a:t>
                      </a:r>
                      <a:endParaRPr b="1" dirty="0"/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0" b="1" i="0" dirty="0">
                        <a:solidFill>
                          <a:schemeClr val="lt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b="1" i="1" dirty="0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How: Turn the interest rate into a decimal and add 1 to it</a:t>
                      </a:r>
                      <a:endParaRPr b="1" dirty="0"/>
                    </a:p>
                  </a:txBody>
                  <a:tcPr marL="91450" marR="91450" marT="45725" marB="45725" anchor="ctr">
                    <a:solidFill>
                      <a:srgbClr val="0C7BA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b="1" i="0" dirty="0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$20,000 x 1.10</a:t>
                      </a:r>
                      <a:endParaRPr b="1" dirty="0"/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0" b="1" i="0" dirty="0">
                        <a:solidFill>
                          <a:schemeClr val="lt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b="1" i="0" dirty="0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10% + 1 = 0.10 + 1 = 1.10</a:t>
                      </a:r>
                      <a:endParaRPr sz="2000" b="1" i="0" dirty="0">
                        <a:solidFill>
                          <a:schemeClr val="lt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 anchor="ctr">
                    <a:solidFill>
                      <a:srgbClr val="0C7BA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9300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b="1" i="0" dirty="0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Press the ‘equals’ button for number of years</a:t>
                      </a:r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b="1" i="0" dirty="0">
                          <a:solidFill>
                            <a:schemeClr val="lt1"/>
                          </a:solidFill>
                          <a:latin typeface="Arial"/>
                          <a:cs typeface="Arial"/>
                          <a:sym typeface="Arial"/>
                        </a:rPr>
                        <a:t>Or x 1.1 10 times</a:t>
                      </a:r>
                      <a:endParaRPr b="1" dirty="0"/>
                    </a:p>
                  </a:txBody>
                  <a:tcPr marL="91450" marR="91450" marT="45725" marB="45725" anchor="ctr">
                    <a:solidFill>
                      <a:srgbClr val="0C7BA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b="1" i="0" dirty="0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=  (ten times)</a:t>
                      </a:r>
                      <a:endParaRPr sz="2000" b="1" i="0" dirty="0">
                        <a:solidFill>
                          <a:schemeClr val="lt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 anchor="ctr">
                    <a:solidFill>
                      <a:srgbClr val="0C7BA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9467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b="1" i="0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Answer</a:t>
                      </a:r>
                      <a:endParaRPr b="1"/>
                    </a:p>
                  </a:txBody>
                  <a:tcPr marL="91450" marR="91450" marT="45725" marB="45725" anchor="ctr">
                    <a:solidFill>
                      <a:srgbClr val="0C7BA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b="1" i="0" dirty="0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$51,875</a:t>
                      </a:r>
                      <a:endParaRPr sz="2000" b="1" i="0" dirty="0">
                        <a:solidFill>
                          <a:schemeClr val="lt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 anchor="ctr">
                    <a:solidFill>
                      <a:srgbClr val="0C7BA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251" name="Google Shape;251;p8"/>
          <p:cNvSpPr txBox="1"/>
          <p:nvPr/>
        </p:nvSpPr>
        <p:spPr>
          <a:xfrm>
            <a:off x="0" y="707587"/>
            <a:ext cx="12192000" cy="6771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Formula:   Future Value = Present Value x (1 + interest rate )</a:t>
            </a:r>
            <a:r>
              <a:rPr lang="en-US" sz="2000" b="1" baseline="300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years</a:t>
            </a:r>
            <a:r>
              <a:rPr lang="en-US" sz="2000" b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b="1" dirty="0"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1" i="1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2" name="Google Shape;252;p8"/>
          <p:cNvSpPr txBox="1">
            <a:spLocks noGrp="1"/>
          </p:cNvSpPr>
          <p:nvPr>
            <p:ph type="title"/>
          </p:nvPr>
        </p:nvSpPr>
        <p:spPr>
          <a:xfrm>
            <a:off x="0" y="28743"/>
            <a:ext cx="12192000" cy="68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lang="en-US" sz="2800" b="1" dirty="0">
                <a:solidFill>
                  <a:srgbClr val="156082"/>
                </a:solidFill>
                <a:latin typeface="+mn-lt"/>
                <a:ea typeface="Arial"/>
                <a:cs typeface="Arial"/>
                <a:sym typeface="Arial"/>
              </a:rPr>
              <a:t>Compounding $20,000 invested for 10 years at 10%</a:t>
            </a:r>
            <a:endParaRPr dirty="0">
              <a:solidFill>
                <a:srgbClr val="156082"/>
              </a:solidFill>
              <a:latin typeface="+mn-lt"/>
            </a:endParaRPr>
          </a:p>
        </p:txBody>
      </p:sp>
      <p:pic>
        <p:nvPicPr>
          <p:cNvPr id="6" name="Picture 5" descr="A black text on a white background&#10;&#10;Description automatically generated">
            <a:extLst>
              <a:ext uri="{FF2B5EF4-FFF2-40B4-BE49-F238E27FC236}">
                <a16:creationId xmlns:a16="http://schemas.microsoft.com/office/drawing/2014/main" id="{279277DC-B967-BEAD-5EF9-AE4D9998C67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6270" y="6266818"/>
            <a:ext cx="2719070" cy="44513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8" name="Google Shape;258;p9" descr="A car parked on grass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105288" y="900099"/>
            <a:ext cx="3357563" cy="2505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59" name="Google Shape;259;p9" descr="Watch: How to measure grass with a plate meter - 30 August 2017 Premium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516826" y="900099"/>
            <a:ext cx="3775075" cy="2505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60" name="Google Shape;260;p9" descr="Delicious Fresh Food &amp; Premium Coffee | Applegreen Ireland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7511646" y="3459149"/>
            <a:ext cx="3780255" cy="1827213"/>
          </a:xfrm>
          <a:prstGeom prst="rect">
            <a:avLst/>
          </a:prstGeom>
          <a:noFill/>
          <a:ln>
            <a:noFill/>
          </a:ln>
        </p:spPr>
      </p:pic>
      <p:sp>
        <p:nvSpPr>
          <p:cNvPr id="261" name="Google Shape;261;p9"/>
          <p:cNvSpPr txBox="1"/>
          <p:nvPr/>
        </p:nvSpPr>
        <p:spPr>
          <a:xfrm>
            <a:off x="7531197" y="2847426"/>
            <a:ext cx="3741152" cy="5847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`$150</a:t>
            </a:r>
            <a:r>
              <a:rPr lang="en-US" sz="1600" b="1" i="0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/ha X 75ha = </a:t>
            </a:r>
            <a:r>
              <a:rPr lang="en-US" sz="1600" b="1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$11,250</a:t>
            </a:r>
            <a:r>
              <a:rPr lang="en-US" sz="1600" b="1" i="0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/yr</a:t>
            </a:r>
            <a:endParaRPr sz="1600" b="1" i="0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 i="0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$11,240</a:t>
            </a:r>
            <a:r>
              <a:rPr lang="en-US" sz="1600" b="1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@ 10% X 30 years = $1.8</a:t>
            </a:r>
            <a:r>
              <a:rPr lang="en-US" sz="1600" b="1" i="0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mill</a:t>
            </a:r>
            <a:endParaRPr sz="1600" b="1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2" name="Google Shape;262;p9"/>
          <p:cNvSpPr txBox="1"/>
          <p:nvPr/>
        </p:nvSpPr>
        <p:spPr>
          <a:xfrm>
            <a:off x="7726372" y="5391845"/>
            <a:ext cx="3429075" cy="5847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$</a:t>
            </a:r>
            <a:r>
              <a:rPr lang="en-US" sz="1600" i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5/day X 365 days = </a:t>
            </a:r>
            <a:r>
              <a:rPr lang="en-US" sz="16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$</a:t>
            </a:r>
            <a:r>
              <a:rPr lang="en-US" sz="1600" i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1,825/yr</a:t>
            </a:r>
            <a:endParaRPr sz="1600" i="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i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@ 10% </a:t>
            </a:r>
            <a:r>
              <a:rPr lang="en-US" sz="16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X</a:t>
            </a:r>
            <a:r>
              <a:rPr lang="en-US" sz="1600" i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40</a:t>
            </a:r>
            <a:r>
              <a:rPr lang="en-US" sz="1600" i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years = $800,000</a:t>
            </a:r>
            <a:endParaRPr sz="18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3" name="Google Shape;263;p9"/>
          <p:cNvSpPr txBox="1"/>
          <p:nvPr/>
        </p:nvSpPr>
        <p:spPr>
          <a:xfrm>
            <a:off x="49078" y="40348"/>
            <a:ext cx="12142920" cy="1200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 dirty="0">
                <a:solidFill>
                  <a:srgbClr val="156082"/>
                </a:solidFill>
                <a:latin typeface="+mn-lt"/>
                <a:sym typeface="Arial"/>
              </a:rPr>
              <a:t>The true power of compounding</a:t>
            </a:r>
            <a:endParaRPr sz="3600" b="1" i="0" dirty="0">
              <a:solidFill>
                <a:srgbClr val="156082"/>
              </a:solidFill>
              <a:latin typeface="+mn-lt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 i="0" dirty="0">
                <a:solidFill>
                  <a:srgbClr val="1C4437"/>
                </a:solidFill>
                <a:latin typeface="+mn-lt"/>
                <a:sym typeface="Arial"/>
              </a:rPr>
              <a:t> </a:t>
            </a:r>
            <a:endParaRPr sz="3600" b="1" dirty="0">
              <a:solidFill>
                <a:srgbClr val="1C4437"/>
              </a:solidFill>
              <a:latin typeface="+mn-lt"/>
              <a:sym typeface="Arial"/>
            </a:endParaRPr>
          </a:p>
        </p:txBody>
      </p:sp>
      <p:sp>
        <p:nvSpPr>
          <p:cNvPr id="264" name="Google Shape;264;p9"/>
          <p:cNvSpPr txBox="1"/>
          <p:nvPr/>
        </p:nvSpPr>
        <p:spPr>
          <a:xfrm>
            <a:off x="563200" y="1475783"/>
            <a:ext cx="3148894" cy="31085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i="1" dirty="0">
                <a:solidFill>
                  <a:srgbClr val="156082"/>
                </a:solidFill>
                <a:latin typeface="+mn-lt"/>
                <a:ea typeface="Play"/>
                <a:cs typeface="Play"/>
                <a:sym typeface="Play"/>
              </a:rPr>
              <a:t>Those who truly understand compounding connect daily decisions with long term wealth creation. </a:t>
            </a:r>
            <a:endParaRPr sz="2800" i="1" dirty="0">
              <a:solidFill>
                <a:srgbClr val="156082"/>
              </a:solidFill>
              <a:latin typeface="+mn-lt"/>
              <a:ea typeface="Arial"/>
              <a:cs typeface="Arial"/>
              <a:sym typeface="Arial"/>
            </a:endParaRPr>
          </a:p>
        </p:txBody>
      </p:sp>
      <p:sp>
        <p:nvSpPr>
          <p:cNvPr id="265" name="Google Shape;265;p9"/>
          <p:cNvSpPr txBox="1"/>
          <p:nvPr/>
        </p:nvSpPr>
        <p:spPr>
          <a:xfrm>
            <a:off x="4105287" y="5313350"/>
            <a:ext cx="3129879" cy="8617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$10</a:t>
            </a:r>
            <a:r>
              <a:rPr lang="en-US" sz="1600" b="0" i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,000 lower capital cost </a:t>
            </a: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0" i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+ cheaper servicing</a:t>
            </a:r>
            <a:endParaRPr lang="en-US" sz="1600" b="0" i="0" dirty="0"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@ 10%  X 40</a:t>
            </a:r>
            <a:r>
              <a:rPr lang="en-US" sz="1600" b="0" i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years = $4</a:t>
            </a:r>
            <a:r>
              <a:rPr lang="en-US" sz="16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00,000</a:t>
            </a:r>
            <a:endParaRPr sz="18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266" name="Google Shape;266;p9"/>
          <p:cNvCxnSpPr/>
          <p:nvPr/>
        </p:nvCxnSpPr>
        <p:spPr>
          <a:xfrm>
            <a:off x="5951673" y="2654897"/>
            <a:ext cx="0" cy="750277"/>
          </a:xfrm>
          <a:prstGeom prst="straightConnector1">
            <a:avLst/>
          </a:prstGeom>
          <a:noFill/>
          <a:ln w="53975" cap="flat" cmpd="sng">
            <a:solidFill>
              <a:schemeClr val="dk1"/>
            </a:solidFill>
            <a:prstDash val="solid"/>
            <a:miter lim="800000"/>
            <a:headEnd type="triangle" w="med" len="med"/>
            <a:tailEnd type="triangle" w="med" len="med"/>
          </a:ln>
        </p:spPr>
      </p:cxnSp>
      <p:pic>
        <p:nvPicPr>
          <p:cNvPr id="267" name="Google Shape;267;p9"/>
          <p:cNvPicPr preferRelativeResize="0"/>
          <p:nvPr/>
        </p:nvPicPr>
        <p:blipFill rotWithShape="1">
          <a:blip r:embed="rId6">
            <a:alphaModFix/>
          </a:blip>
          <a:srcRect b="13914"/>
          <a:stretch/>
        </p:blipFill>
        <p:spPr>
          <a:xfrm>
            <a:off x="4105287" y="3452066"/>
            <a:ext cx="3357563" cy="1827213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270FDBDE-A871-4B51-15F6-3937F79E1CE8}"/>
              </a:ext>
            </a:extLst>
          </p:cNvPr>
          <p:cNvCxnSpPr>
            <a:cxnSpLocks/>
          </p:cNvCxnSpPr>
          <p:nvPr/>
        </p:nvCxnSpPr>
        <p:spPr>
          <a:xfrm>
            <a:off x="449943" y="1553029"/>
            <a:ext cx="0" cy="2987715"/>
          </a:xfrm>
          <a:prstGeom prst="line">
            <a:avLst/>
          </a:prstGeom>
          <a:ln w="38100">
            <a:solidFill>
              <a:srgbClr val="1560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Picture 2" descr="A black text on a white background&#10;&#10;Description automatically generated">
            <a:extLst>
              <a:ext uri="{FF2B5EF4-FFF2-40B4-BE49-F238E27FC236}">
                <a16:creationId xmlns:a16="http://schemas.microsoft.com/office/drawing/2014/main" id="{39558588-5B00-751D-AC3C-DF6D0763270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43" y="6175084"/>
            <a:ext cx="2719070" cy="44513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graph showing the amount of money&#10;&#10;Description automatically generated">
            <a:extLst>
              <a:ext uri="{FF2B5EF4-FFF2-40B4-BE49-F238E27FC236}">
                <a16:creationId xmlns:a16="http://schemas.microsoft.com/office/drawing/2014/main" id="{B6C1B227-7D73-65E0-50A3-EB36A8D6854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708"/>
          <a:stretch/>
        </p:blipFill>
        <p:spPr>
          <a:xfrm>
            <a:off x="428394" y="0"/>
            <a:ext cx="10287000" cy="6055112"/>
          </a:xfrm>
          <a:prstGeom prst="rect">
            <a:avLst/>
          </a:prstGeom>
        </p:spPr>
      </p:pic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BB0B83AB-7E1D-76A9-1CEA-9D4E8232B361}"/>
              </a:ext>
            </a:extLst>
          </p:cNvPr>
          <p:cNvCxnSpPr>
            <a:cxnSpLocks/>
          </p:cNvCxnSpPr>
          <p:nvPr/>
        </p:nvCxnSpPr>
        <p:spPr>
          <a:xfrm flipV="1">
            <a:off x="2460363" y="2585176"/>
            <a:ext cx="8055237" cy="1684872"/>
          </a:xfrm>
          <a:prstGeom prst="line">
            <a:avLst/>
          </a:prstGeom>
          <a:noFill/>
          <a:ln w="6350" cap="flat" cmpd="sng" algn="ctr">
            <a:solidFill>
              <a:srgbClr val="4472C4"/>
            </a:solidFill>
            <a:prstDash val="solid"/>
            <a:miter lim="800000"/>
          </a:ln>
          <a:effectLst/>
        </p:spPr>
      </p:cxnSp>
      <p:sp>
        <p:nvSpPr>
          <p:cNvPr id="11" name="TextBox 6">
            <a:extLst>
              <a:ext uri="{FF2B5EF4-FFF2-40B4-BE49-F238E27FC236}">
                <a16:creationId xmlns:a16="http://schemas.microsoft.com/office/drawing/2014/main" id="{568657E2-18C8-4599-85E7-83473902413F}"/>
              </a:ext>
            </a:extLst>
          </p:cNvPr>
          <p:cNvSpPr txBox="1"/>
          <p:nvPr/>
        </p:nvSpPr>
        <p:spPr>
          <a:xfrm rot="20972792">
            <a:off x="8800132" y="2088951"/>
            <a:ext cx="1863011" cy="338554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 rtlCol="0" anchor="t">
            <a:spAutoFit/>
          </a:bodyPr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NZ" sz="16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highlight>
                  <a:srgbClr val="FFFF00"/>
                </a:highlight>
                <a:uLnTx/>
                <a:uFillTx/>
                <a:latin typeface="Calibri" panose="020F0502020204030204"/>
                <a:ea typeface="+mn-ea"/>
                <a:cs typeface="+mn-cs"/>
              </a:rPr>
              <a:t>zone of amazement</a:t>
            </a:r>
          </a:p>
        </p:txBody>
      </p:sp>
      <p:sp>
        <p:nvSpPr>
          <p:cNvPr id="10" name="TextBox 5">
            <a:extLst>
              <a:ext uri="{FF2B5EF4-FFF2-40B4-BE49-F238E27FC236}">
                <a16:creationId xmlns:a16="http://schemas.microsoft.com/office/drawing/2014/main" id="{5EEC418C-D9BF-7469-F6D1-A225159FF372}"/>
              </a:ext>
            </a:extLst>
          </p:cNvPr>
          <p:cNvSpPr txBox="1"/>
          <p:nvPr/>
        </p:nvSpPr>
        <p:spPr>
          <a:xfrm rot="20911081">
            <a:off x="4988484" y="3559391"/>
            <a:ext cx="2215030" cy="342786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 rtlCol="0" anchor="t">
            <a:spAutoFit/>
          </a:bodyPr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NZ" sz="16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highlight>
                  <a:srgbClr val="FFFF00"/>
                </a:highlight>
                <a:uLnTx/>
                <a:uFillTx/>
                <a:latin typeface="Calibri" panose="020F0502020204030204"/>
                <a:ea typeface="+mn-ea"/>
                <a:cs typeface="+mn-cs"/>
              </a:rPr>
              <a:t>zone of disappointment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2A804D4A-E96C-C8FC-3BF6-814AEB68FC63}"/>
              </a:ext>
            </a:extLst>
          </p:cNvPr>
          <p:cNvSpPr txBox="1"/>
          <p:nvPr/>
        </p:nvSpPr>
        <p:spPr>
          <a:xfrm>
            <a:off x="3434576" y="189571"/>
            <a:ext cx="471289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/>
              <a:t>$5000 saved/yr @ 10% return x 40 years</a:t>
            </a:r>
            <a:endParaRPr lang="en-NZ" sz="2000" b="1" dirty="0"/>
          </a:p>
        </p:txBody>
      </p:sp>
      <p:sp>
        <p:nvSpPr>
          <p:cNvPr id="14" name="Right Brace 13">
            <a:extLst>
              <a:ext uri="{FF2B5EF4-FFF2-40B4-BE49-F238E27FC236}">
                <a16:creationId xmlns:a16="http://schemas.microsoft.com/office/drawing/2014/main" id="{A35BFA80-4447-EF9B-E304-701035455BBF}"/>
              </a:ext>
            </a:extLst>
          </p:cNvPr>
          <p:cNvSpPr/>
          <p:nvPr/>
        </p:nvSpPr>
        <p:spPr>
          <a:xfrm>
            <a:off x="10682403" y="4022023"/>
            <a:ext cx="221630" cy="312234"/>
          </a:xfrm>
          <a:prstGeom prst="righ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NZ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086D093B-AA17-0D84-5F7A-1CC91D817150}"/>
              </a:ext>
            </a:extLst>
          </p:cNvPr>
          <p:cNvSpPr txBox="1"/>
          <p:nvPr/>
        </p:nvSpPr>
        <p:spPr>
          <a:xfrm>
            <a:off x="10932606" y="3998117"/>
            <a:ext cx="11346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$5000 saved with no interest</a:t>
            </a:r>
            <a:endParaRPr lang="en-NZ" sz="1200" dirty="0"/>
          </a:p>
        </p:txBody>
      </p:sp>
      <p:sp>
        <p:nvSpPr>
          <p:cNvPr id="16" name="Right Brace 15">
            <a:extLst>
              <a:ext uri="{FF2B5EF4-FFF2-40B4-BE49-F238E27FC236}">
                <a16:creationId xmlns:a16="http://schemas.microsoft.com/office/drawing/2014/main" id="{69919AC1-169D-3742-85B7-A5AA12B884C7}"/>
              </a:ext>
            </a:extLst>
          </p:cNvPr>
          <p:cNvSpPr/>
          <p:nvPr/>
        </p:nvSpPr>
        <p:spPr>
          <a:xfrm>
            <a:off x="10682403" y="1110820"/>
            <a:ext cx="245327" cy="2887297"/>
          </a:xfrm>
          <a:prstGeom prst="righ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7D760AB5-944E-8165-3173-828E1E24AD9E}"/>
              </a:ext>
            </a:extLst>
          </p:cNvPr>
          <p:cNvSpPr txBox="1"/>
          <p:nvPr/>
        </p:nvSpPr>
        <p:spPr>
          <a:xfrm>
            <a:off x="10904033" y="2146379"/>
            <a:ext cx="119503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The ‘compounding’ component!</a:t>
            </a:r>
            <a:endParaRPr lang="en-NZ" sz="1200" dirty="0"/>
          </a:p>
        </p:txBody>
      </p:sp>
      <p:pic>
        <p:nvPicPr>
          <p:cNvPr id="20" name="Picture 19" descr="A black text on a white background&#10;&#10;Description automatically generated">
            <a:extLst>
              <a:ext uri="{FF2B5EF4-FFF2-40B4-BE49-F238E27FC236}">
                <a16:creationId xmlns:a16="http://schemas.microsoft.com/office/drawing/2014/main" id="{C5C1889F-571B-6EB5-621C-78C4C7BD44B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43" y="6175084"/>
            <a:ext cx="2719070" cy="44513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68030827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964BC6-A9B5-AEDF-A95A-FC0BADF850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6029" y="-119085"/>
            <a:ext cx="10515600" cy="1325563"/>
          </a:xfrm>
        </p:spPr>
        <p:txBody>
          <a:bodyPr/>
          <a:lstStyle/>
          <a:p>
            <a:r>
              <a:rPr lang="en-US" b="1" dirty="0">
                <a:solidFill>
                  <a:srgbClr val="156082"/>
                </a:solidFill>
                <a:latin typeface="+mn-lt"/>
              </a:rPr>
              <a:t>‘Quick’ Financial Plan</a:t>
            </a:r>
            <a:endParaRPr lang="en-NZ" b="1" dirty="0">
              <a:solidFill>
                <a:srgbClr val="156082"/>
              </a:solidFill>
              <a:latin typeface="+mn-lt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923F7F2-1014-7B17-8C5A-E79FC5ED163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30415" y="1187481"/>
            <a:ext cx="7889457" cy="4603720"/>
          </a:xfrm>
        </p:spPr>
        <p:txBody>
          <a:bodyPr>
            <a:normAutofit fontScale="85000" lnSpcReduction="20000"/>
          </a:bodyPr>
          <a:lstStyle/>
          <a:p>
            <a:pPr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dirty="0">
                <a:hlinkClick r:id="rId3"/>
              </a:rPr>
              <a:t>Compound Interest Calculator - Daily, Monthly, Yearly Compounding</a:t>
            </a:r>
            <a:br>
              <a:rPr lang="en-US" dirty="0">
                <a:hlinkClick r:id="rId3"/>
              </a:rPr>
            </a:br>
            <a:r>
              <a:rPr lang="en-US" dirty="0">
                <a:hlinkClick r:id="rId3"/>
              </a:rPr>
              <a:t>(thecalculatorsite.com)</a:t>
            </a:r>
            <a:endParaRPr lang="en-US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None/>
            </a:pPr>
            <a:endParaRPr lang="en-US" dirty="0"/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dirty="0"/>
              <a:t>Three time periods - example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dirty="0"/>
              <a:t>Age 18-25: zero starting equity, and save $5,000/year X 5%  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dirty="0"/>
              <a:t>Age 25-50:  equity and save $10,000/year X 8% return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dirty="0"/>
              <a:t>Age 50-65:equity and save $15,000/year X 8% return</a:t>
            </a:r>
            <a:endParaRPr lang="en-US" sz="2800" dirty="0"/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dirty="0"/>
              <a:t>Use on-line tool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dirty="0"/>
              <a:t>Graph the example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dirty="0"/>
              <a:t>Graph your equity growth forecast </a:t>
            </a:r>
          </a:p>
          <a:p>
            <a:pPr marL="571500" lvl="1" indent="0">
              <a:buNone/>
            </a:pPr>
            <a:endParaRPr lang="en-NZ" sz="20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CC00882-1866-6DAC-27DF-4CF785B53F6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08487" y="2334637"/>
            <a:ext cx="3867773" cy="2597285"/>
          </a:xfrm>
          <a:prstGeom prst="rect">
            <a:avLst/>
          </a:prstGeom>
        </p:spPr>
      </p:pic>
      <p:pic>
        <p:nvPicPr>
          <p:cNvPr id="6" name="Picture 5" descr="A black text on a white background&#10;&#10;Description automatically generated">
            <a:extLst>
              <a:ext uri="{FF2B5EF4-FFF2-40B4-BE49-F238E27FC236}">
                <a16:creationId xmlns:a16="http://schemas.microsoft.com/office/drawing/2014/main" id="{E929F80C-3706-CBF0-6499-B23B584F457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63405" y="6246440"/>
            <a:ext cx="2719070" cy="44513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2010773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2688B2-010F-5C26-0A71-EA00F1E109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sz="4400" b="1" dirty="0">
                <a:effectLst/>
                <a:latin typeface="Calibri" panose="020F0502020204030204" pitchFamily="34" charset="0"/>
                <a:ea typeface="Trebuchet MS" panose="020B0603020202020204" pitchFamily="34" charset="0"/>
              </a:rPr>
              <a:t>Scenario 1:</a:t>
            </a:r>
            <a:endParaRPr lang="en-NZ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A6ECA30-F529-1F9B-92DD-87CBD868EA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144328" cy="4351338"/>
          </a:xfrm>
        </p:spPr>
        <p:txBody>
          <a:bodyPr/>
          <a:lstStyle/>
          <a:p>
            <a:pPr marL="0" indent="0">
              <a:buNone/>
            </a:pPr>
            <a:r>
              <a:rPr lang="en-NZ" sz="2800" dirty="0">
                <a:effectLst/>
                <a:latin typeface="Calibri" panose="020F0502020204030204" pitchFamily="34" charset="0"/>
                <a:ea typeface="Trebuchet MS" panose="020B0603020202020204" pitchFamily="34" charset="0"/>
              </a:rPr>
              <a:t>25 years of age (people are just starting out) </a:t>
            </a:r>
          </a:p>
          <a:p>
            <a:pPr>
              <a:buFontTx/>
              <a:buChar char="-"/>
            </a:pPr>
            <a:r>
              <a:rPr lang="en-NZ" sz="2800" dirty="0">
                <a:effectLst/>
                <a:latin typeface="Calibri" panose="020F0502020204030204" pitchFamily="34" charset="0"/>
                <a:ea typeface="Trebuchet MS" panose="020B0603020202020204" pitchFamily="34" charset="0"/>
              </a:rPr>
              <a:t>0 deposit </a:t>
            </a:r>
          </a:p>
          <a:p>
            <a:pPr>
              <a:buFontTx/>
              <a:buChar char="-"/>
            </a:pPr>
            <a:r>
              <a:rPr lang="en-NZ" sz="2800" dirty="0">
                <a:effectLst/>
                <a:latin typeface="Calibri" panose="020F0502020204030204" pitchFamily="34" charset="0"/>
                <a:ea typeface="Trebuchet MS" panose="020B0603020202020204" pitchFamily="34" charset="0"/>
              </a:rPr>
              <a:t>With a 5% yearly interest rate over</a:t>
            </a:r>
            <a:r>
              <a:rPr lang="en-NZ" sz="2800" b="1" dirty="0">
                <a:effectLst/>
                <a:latin typeface="Calibri" panose="020F0502020204030204" pitchFamily="34" charset="0"/>
                <a:ea typeface="Trebuchet MS" panose="020B0603020202020204" pitchFamily="34" charset="0"/>
              </a:rPr>
              <a:t> </a:t>
            </a:r>
            <a:r>
              <a:rPr lang="en-NZ" sz="2800" dirty="0">
                <a:effectLst/>
                <a:latin typeface="Calibri" panose="020F0502020204030204" pitchFamily="34" charset="0"/>
                <a:ea typeface="Trebuchet MS" panose="020B0603020202020204" pitchFamily="34" charset="0"/>
              </a:rPr>
              <a:t>7 years</a:t>
            </a:r>
          </a:p>
          <a:p>
            <a:pPr>
              <a:buFontTx/>
              <a:buChar char="-"/>
            </a:pPr>
            <a:r>
              <a:rPr lang="en-NZ" dirty="0">
                <a:latin typeface="Calibri" panose="020F0502020204030204" pitchFamily="34" charset="0"/>
                <a:ea typeface="Trebuchet MS" panose="020B0603020202020204" pitchFamily="34" charset="0"/>
              </a:rPr>
              <a:t>w</a:t>
            </a:r>
            <a:r>
              <a:rPr lang="en-NZ" sz="2800" dirty="0">
                <a:effectLst/>
                <a:latin typeface="Calibri" panose="020F0502020204030204" pitchFamily="34" charset="0"/>
                <a:ea typeface="Trebuchet MS" panose="020B0603020202020204" pitchFamily="34" charset="0"/>
              </a:rPr>
              <a:t>ith a compounding frequency of yearly, </a:t>
            </a:r>
          </a:p>
          <a:p>
            <a:pPr>
              <a:buFontTx/>
              <a:buChar char="-"/>
            </a:pPr>
            <a:r>
              <a:rPr lang="en-NZ" dirty="0">
                <a:latin typeface="Calibri" panose="020F0502020204030204" pitchFamily="34" charset="0"/>
                <a:ea typeface="Trebuchet MS" panose="020B0603020202020204" pitchFamily="34" charset="0"/>
              </a:rPr>
              <a:t>w</a:t>
            </a:r>
            <a:r>
              <a:rPr lang="en-NZ" sz="2800" dirty="0">
                <a:effectLst/>
                <a:latin typeface="Calibri" panose="020F0502020204030204" pitchFamily="34" charset="0"/>
                <a:ea typeface="Trebuchet MS" panose="020B0603020202020204" pitchFamily="34" charset="0"/>
              </a:rPr>
              <a:t>ith a $5,000 deposit yearly. </a:t>
            </a:r>
          </a:p>
          <a:p>
            <a:pPr marL="0" indent="0">
              <a:buNone/>
            </a:pPr>
            <a:endParaRPr lang="en-NZ" dirty="0">
              <a:latin typeface="Calibri" panose="020F0502020204030204" pitchFamily="34" charset="0"/>
            </a:endParaRPr>
          </a:p>
          <a:p>
            <a:pPr marL="0" indent="0">
              <a:buNone/>
            </a:pPr>
            <a:r>
              <a:rPr lang="en-NZ" dirty="0">
                <a:latin typeface="Calibri" panose="020F0502020204030204" pitchFamily="34" charset="0"/>
              </a:rPr>
              <a:t>Work through this scenario.</a:t>
            </a:r>
            <a:endParaRPr lang="en-NZ" dirty="0"/>
          </a:p>
          <a:p>
            <a:endParaRPr lang="en-NZ" dirty="0"/>
          </a:p>
        </p:txBody>
      </p:sp>
      <p:pic>
        <p:nvPicPr>
          <p:cNvPr id="5" name="Picture 4" descr="A black text on a white background&#10;&#10;Description automatically generated">
            <a:extLst>
              <a:ext uri="{FF2B5EF4-FFF2-40B4-BE49-F238E27FC236}">
                <a16:creationId xmlns:a16="http://schemas.microsoft.com/office/drawing/2014/main" id="{EAA8C4DB-8FDE-3470-C33E-37067B64E27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57256" y="365125"/>
            <a:ext cx="2719070" cy="44513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66917742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F65DDE2-A3B3-7376-26CE-4EC826F1BAA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75FAFA-B4DF-52E7-315E-9E95BAD826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sz="1800" b="1" dirty="0">
                <a:effectLst/>
                <a:latin typeface="Calibri" panose="020F0502020204030204" pitchFamily="34" charset="0"/>
                <a:ea typeface="Trebuchet MS" panose="020B0603020202020204" pitchFamily="34" charset="0"/>
              </a:rPr>
              <a:t>Scenario 1: </a:t>
            </a:r>
            <a:r>
              <a:rPr lang="en-NZ" sz="1800" dirty="0">
                <a:effectLst/>
                <a:latin typeface="Calibri" panose="020F0502020204030204" pitchFamily="34" charset="0"/>
                <a:ea typeface="Trebuchet MS" panose="020B0603020202020204" pitchFamily="34" charset="0"/>
              </a:rPr>
              <a:t>18-25 years of age (people are just starting out) - 0 deposit – 5% yearly over</a:t>
            </a:r>
            <a:r>
              <a:rPr lang="en-NZ" sz="1800" b="1" dirty="0">
                <a:effectLst/>
                <a:latin typeface="Calibri" panose="020F0502020204030204" pitchFamily="34" charset="0"/>
                <a:ea typeface="Trebuchet MS" panose="020B0603020202020204" pitchFamily="34" charset="0"/>
              </a:rPr>
              <a:t> </a:t>
            </a:r>
            <a:r>
              <a:rPr lang="en-NZ" sz="1800" dirty="0">
                <a:latin typeface="Calibri" panose="020F0502020204030204" pitchFamily="34" charset="0"/>
                <a:ea typeface="Trebuchet MS" panose="020B0603020202020204" pitchFamily="34" charset="0"/>
              </a:rPr>
              <a:t>7</a:t>
            </a:r>
            <a:r>
              <a:rPr lang="en-NZ" sz="1800" dirty="0">
                <a:effectLst/>
                <a:latin typeface="Calibri" panose="020F0502020204030204" pitchFamily="34" charset="0"/>
                <a:ea typeface="Trebuchet MS" panose="020B0603020202020204" pitchFamily="34" charset="0"/>
              </a:rPr>
              <a:t> years, with a compounding frequency of yearly, $5,000 deposit yearly.  </a:t>
            </a:r>
            <a:r>
              <a:rPr lang="en-NZ" sz="1800" dirty="0">
                <a:effectLst/>
                <a:highlight>
                  <a:srgbClr val="FFFF00"/>
                </a:highlight>
                <a:latin typeface="Calibri" panose="020F0502020204030204" pitchFamily="34" charset="0"/>
                <a:ea typeface="Trebuchet MS" panose="020B0603020202020204" pitchFamily="34" charset="0"/>
              </a:rPr>
              <a:t>Answer = $40,710</a:t>
            </a:r>
            <a:endParaRPr lang="en-NZ" dirty="0">
              <a:highlight>
                <a:srgbClr val="FFFF00"/>
              </a:highlight>
            </a:endParaRPr>
          </a:p>
        </p:txBody>
      </p:sp>
      <p:pic>
        <p:nvPicPr>
          <p:cNvPr id="4" name="Picture 3" descr="A black text on a white background&#10;&#10;Description automatically generated">
            <a:extLst>
              <a:ext uri="{FF2B5EF4-FFF2-40B4-BE49-F238E27FC236}">
                <a16:creationId xmlns:a16="http://schemas.microsoft.com/office/drawing/2014/main" id="{0F544452-3159-0438-1886-34A96FA0A66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57881" y="6065393"/>
            <a:ext cx="2719070" cy="445135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7CC5CBD-D4DE-E454-0F7B-3A2F6D6EA524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11201"/>
          <a:stretch/>
        </p:blipFill>
        <p:spPr>
          <a:xfrm>
            <a:off x="768485" y="1380314"/>
            <a:ext cx="7395532" cy="52748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138339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Override1.xml><?xml version="1.0" encoding="utf-8"?>
<a:themeOverride xmlns:a="http://schemas.openxmlformats.org/drawingml/2006/main">
  <a:clrScheme name="Office 2013 - 2022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 2013 - 2022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 2013 - 2022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.xml><?xml version="1.0" encoding="utf-8"?>
<a:themeOverride xmlns:a="http://schemas.openxmlformats.org/drawingml/2006/main">
  <a:clrScheme name="Office 2013 - 2022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 2013 - 2022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 2013 - 2022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1360</TotalTime>
  <Words>1349</Words>
  <Application>Microsoft Office PowerPoint</Application>
  <PresentationFormat>Widescreen</PresentationFormat>
  <Paragraphs>198</Paragraphs>
  <Slides>22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33" baseType="lpstr">
      <vt:lpstr>Aptos</vt:lpstr>
      <vt:lpstr>Aptos Display</vt:lpstr>
      <vt:lpstr>Arial</vt:lpstr>
      <vt:lpstr>Caecilia LT Std Light</vt:lpstr>
      <vt:lpstr>Caecilia LT Std Roman</vt:lpstr>
      <vt:lpstr>Calibri</vt:lpstr>
      <vt:lpstr>Courier New</vt:lpstr>
      <vt:lpstr>Play</vt:lpstr>
      <vt:lpstr>Segoe UI Emoji</vt:lpstr>
      <vt:lpstr>Symbol</vt:lpstr>
      <vt:lpstr>Office Theme</vt:lpstr>
      <vt:lpstr>Compounding Interest Webinar</vt:lpstr>
      <vt:lpstr>Compounding, the 8th wonder of the world</vt:lpstr>
      <vt:lpstr>Compounding interest - do this on the whiteboard</vt:lpstr>
      <vt:lpstr>Compounding $20,000 invested for 10 years at 10%</vt:lpstr>
      <vt:lpstr>PowerPoint Presentation</vt:lpstr>
      <vt:lpstr>PowerPoint Presentation</vt:lpstr>
      <vt:lpstr>‘Quick’ Financial Plan</vt:lpstr>
      <vt:lpstr>Scenario 1:</vt:lpstr>
      <vt:lpstr>Scenario 1: 18-25 years of age (people are just starting out) - 0 deposit – 5% yearly over 7 years, with a compounding frequency of yearly, $5,000 deposit yearly.  Answer = $40,710</vt:lpstr>
      <vt:lpstr>Scenario 2:</vt:lpstr>
      <vt:lpstr>Scenario 2: 25-50 years of age (people who have saved a deposit and bought a business or a house) = $40,710 with 8% interest rate over 25 years, with a compounding frequency yearly, with $10,000 yearly deposits = $1,009,860</vt:lpstr>
      <vt:lpstr>Scenario 3:</vt:lpstr>
      <vt:lpstr>Scenario 3: 50-65 years of age (people are now investing into the business) = $1,009,860 with 8% interest rate over 15 years, with a compounding frequency yearly, with $15,000 deposits = $3,610,728</vt:lpstr>
      <vt:lpstr>Results - graph results on the whiteboard</vt:lpstr>
      <vt:lpstr>PowerPoint Presentation</vt:lpstr>
      <vt:lpstr>PowerPoint Presentation</vt:lpstr>
      <vt:lpstr>Using the calculator.</vt:lpstr>
      <vt:lpstr>2. KiwiSaver: An extra $545,000 </vt:lpstr>
      <vt:lpstr>Compounding applies to non financial factors</vt:lpstr>
      <vt:lpstr>PowerPoint Presentation</vt:lpstr>
      <vt:lpstr>PowerPoint Presentation</vt:lpstr>
      <vt:lpstr>Compounding, the 8th wonder of the world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Paul Bird</dc:creator>
  <cp:lastModifiedBy>Kerry Allen</cp:lastModifiedBy>
  <cp:revision>24</cp:revision>
  <dcterms:created xsi:type="dcterms:W3CDTF">2024-12-16T18:55:30Z</dcterms:created>
  <dcterms:modified xsi:type="dcterms:W3CDTF">2025-03-05T03:58:01Z</dcterms:modified>
</cp:coreProperties>
</file>