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6" r:id="rId2"/>
    <p:sldId id="273" r:id="rId3"/>
    <p:sldId id="379" r:id="rId4"/>
    <p:sldId id="274" r:id="rId5"/>
    <p:sldId id="275" r:id="rId6"/>
    <p:sldId id="315" r:id="rId7"/>
    <p:sldId id="374" r:id="rId8"/>
    <p:sldId id="393" r:id="rId9"/>
    <p:sldId id="390" r:id="rId10"/>
    <p:sldId id="394" r:id="rId11"/>
    <p:sldId id="391" r:id="rId12"/>
    <p:sldId id="395" r:id="rId13"/>
    <p:sldId id="392" r:id="rId14"/>
    <p:sldId id="382" r:id="rId15"/>
    <p:sldId id="396" r:id="rId16"/>
    <p:sldId id="397" r:id="rId17"/>
    <p:sldId id="384" r:id="rId18"/>
    <p:sldId id="385" r:id="rId19"/>
    <p:sldId id="378" r:id="rId20"/>
    <p:sldId id="373" r:id="rId21"/>
    <p:sldId id="368" r:id="rId22"/>
    <p:sldId id="3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77458" autoAdjust="0"/>
  </p:normalViewPr>
  <p:slideViewPr>
    <p:cSldViewPr snapToGrid="0">
      <p:cViewPr varScale="1">
        <p:scale>
          <a:sx n="86" d="100"/>
          <a:sy n="86" d="100"/>
        </p:scale>
        <p:origin x="14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nternal.stpauls.school.nz\Users\home\staff\s.stokes2\documents\HATA%20Review\Financial%20Literacy\compunding%20interest%20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irdp\Documents\Z%20%20%20archive\Conferences%20Presentations%20and%20competitions\DairyNZ%20Conference\savings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 sz="1400" b="1" dirty="0"/>
              <a:t>Compounding Interest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Sheet1!$A$2:$A$5</c:f>
              <c:numCache>
                <c:formatCode>General</c:formatCode>
                <c:ptCount val="4"/>
                <c:pt idx="0">
                  <c:v>18</c:v>
                </c:pt>
                <c:pt idx="1">
                  <c:v>25</c:v>
                </c:pt>
                <c:pt idx="2">
                  <c:v>50</c:v>
                </c:pt>
                <c:pt idx="3">
                  <c:v>65</c:v>
                </c:pt>
              </c:numCache>
            </c:numRef>
          </c:xVal>
          <c:yVal>
            <c:numRef>
              <c:f>Sheet1!$B$2:$B$5</c:f>
              <c:numCache>
                <c:formatCode>#,##0</c:formatCode>
                <c:ptCount val="4"/>
                <c:pt idx="0" formatCode="General">
                  <c:v>0</c:v>
                </c:pt>
                <c:pt idx="1">
                  <c:v>40710</c:v>
                </c:pt>
                <c:pt idx="2">
                  <c:v>1009860</c:v>
                </c:pt>
                <c:pt idx="3">
                  <c:v>3610728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CCD-4A0A-B52A-29912B7DDD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9762160"/>
        <c:axId val="679753520"/>
      </c:scatterChart>
      <c:valAx>
        <c:axId val="679762160"/>
        <c:scaling>
          <c:orientation val="minMax"/>
          <c:max val="65"/>
          <c:min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Years</a:t>
                </a:r>
              </a:p>
            </c:rich>
          </c:tx>
          <c:layout>
            <c:manualLayout>
              <c:xMode val="edge"/>
              <c:yMode val="edge"/>
              <c:x val="0.52694304583267615"/>
              <c:y val="0.930119895013123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753520"/>
        <c:crosses val="autoZero"/>
        <c:crossBetween val="midCat"/>
        <c:majorUnit val="5"/>
      </c:valAx>
      <c:valAx>
        <c:axId val="67975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wordArtVert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$</a:t>
                </a:r>
              </a:p>
            </c:rich>
          </c:tx>
          <c:layout>
            <c:manualLayout>
              <c:xMode val="edge"/>
              <c:yMode val="edge"/>
              <c:x val="2.054442732408834E-2"/>
              <c:y val="0.46530897637795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7621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'scenario 1 (2)'!$F$2</c:f>
              <c:strCache>
                <c:ptCount val="1"/>
              </c:strCache>
            </c:strRef>
          </c:tx>
          <c:spPr>
            <a:solidFill>
              <a:sysClr val="window" lastClr="FFFFFF">
                <a:alpha val="0"/>
              </a:sysClr>
            </a:solidFill>
            <a:ln>
              <a:solidFill>
                <a:srgbClr val="E8E8E8">
                  <a:alpha val="0"/>
                </a:srgbClr>
              </a:solidFill>
            </a:ln>
            <a:effectLst/>
          </c:spPr>
          <c:invertIfNegative val="0"/>
          <c:cat>
            <c:numRef>
              <c:f>'scenario 1 (2)'!$A$3:$A$53</c:f>
              <c:numCache>
                <c:formatCode>General</c:formatCode>
                <c:ptCount val="5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</c:numCache>
            </c:numRef>
          </c:cat>
          <c:val>
            <c:numRef>
              <c:f>'scenario 1 (2)'!$F$3:$F$53</c:f>
              <c:numCache>
                <c:formatCode>_("$"* #,##0.00_);_("$"* \(#,##0.00\);_("$"* "-"??_);_(@_)</c:formatCode>
                <c:ptCount val="51"/>
                <c:pt idx="0">
                  <c:v>20000</c:v>
                </c:pt>
                <c:pt idx="1">
                  <c:v>22100</c:v>
                </c:pt>
                <c:pt idx="2">
                  <c:v>24420.5</c:v>
                </c:pt>
                <c:pt idx="3">
                  <c:v>26984.6525</c:v>
                </c:pt>
                <c:pt idx="4">
                  <c:v>29818.041012499998</c:v>
                </c:pt>
                <c:pt idx="5">
                  <c:v>32948.935318812495</c:v>
                </c:pt>
                <c:pt idx="6">
                  <c:v>36408.573527287808</c:v>
                </c:pt>
                <c:pt idx="7">
                  <c:v>40231.473747653028</c:v>
                </c:pt>
                <c:pt idx="8">
                  <c:v>44455.778491156598</c:v>
                </c:pt>
                <c:pt idx="9">
                  <c:v>49123.63523272804</c:v>
                </c:pt>
                <c:pt idx="10">
                  <c:v>54281.616932164485</c:v>
                </c:pt>
                <c:pt idx="11">
                  <c:v>59981.186710041758</c:v>
                </c:pt>
                <c:pt idx="12">
                  <c:v>66279.211314596148</c:v>
                </c:pt>
                <c:pt idx="13">
                  <c:v>73238.528502628746</c:v>
                </c:pt>
                <c:pt idx="14">
                  <c:v>80928.57399540476</c:v>
                </c:pt>
                <c:pt idx="15">
                  <c:v>89426.074264922267</c:v>
                </c:pt>
                <c:pt idx="16">
                  <c:v>98815.812062739104</c:v>
                </c:pt>
                <c:pt idx="17">
                  <c:v>109191.4723293267</c:v>
                </c:pt>
                <c:pt idx="18">
                  <c:v>120656.576923906</c:v>
                </c:pt>
                <c:pt idx="19">
                  <c:v>133325.51750091615</c:v>
                </c:pt>
                <c:pt idx="20">
                  <c:v>147324.69683851235</c:v>
                </c:pt>
                <c:pt idx="21">
                  <c:v>162793.79000655614</c:v>
                </c:pt>
                <c:pt idx="22">
                  <c:v>179887.13795724453</c:v>
                </c:pt>
                <c:pt idx="23">
                  <c:v>198775.28744275522</c:v>
                </c:pt>
                <c:pt idx="24">
                  <c:v>219646.69262424452</c:v>
                </c:pt>
                <c:pt idx="25">
                  <c:v>242709.59534979018</c:v>
                </c:pt>
                <c:pt idx="26">
                  <c:v>268194.10286151816</c:v>
                </c:pt>
                <c:pt idx="27">
                  <c:v>296354.48366197757</c:v>
                </c:pt>
                <c:pt idx="28">
                  <c:v>327471.70444648521</c:v>
                </c:pt>
                <c:pt idx="29">
                  <c:v>361856.23341336614</c:v>
                </c:pt>
                <c:pt idx="30">
                  <c:v>399851.13792176958</c:v>
                </c:pt>
                <c:pt idx="31">
                  <c:v>441835.50740355538</c:v>
                </c:pt>
                <c:pt idx="32">
                  <c:v>488228.23568092869</c:v>
                </c:pt>
                <c:pt idx="33">
                  <c:v>539492.20042742626</c:v>
                </c:pt>
                <c:pt idx="34">
                  <c:v>596138.88147230598</c:v>
                </c:pt>
                <c:pt idx="35">
                  <c:v>658733.46402689815</c:v>
                </c:pt>
                <c:pt idx="36">
                  <c:v>727900.47774972243</c:v>
                </c:pt>
                <c:pt idx="37">
                  <c:v>804330.02791344328</c:v>
                </c:pt>
                <c:pt idx="38">
                  <c:v>888784.68084435479</c:v>
                </c:pt>
                <c:pt idx="39">
                  <c:v>982107.07233301201</c:v>
                </c:pt>
                <c:pt idx="40">
                  <c:v>1085228.3149279782</c:v>
                </c:pt>
                <c:pt idx="41">
                  <c:v>1199177.287995416</c:v>
                </c:pt>
                <c:pt idx="42">
                  <c:v>1325090.9032349347</c:v>
                </c:pt>
                <c:pt idx="43">
                  <c:v>1464225.4480746028</c:v>
                </c:pt>
                <c:pt idx="44">
                  <c:v>1617969.120122436</c:v>
                </c:pt>
                <c:pt idx="45">
                  <c:v>1787855.8777352918</c:v>
                </c:pt>
                <c:pt idx="46">
                  <c:v>1975580.7448974974</c:v>
                </c:pt>
                <c:pt idx="47">
                  <c:v>2183016.7231117347</c:v>
                </c:pt>
                <c:pt idx="48">
                  <c:v>2412233.4790384667</c:v>
                </c:pt>
                <c:pt idx="49">
                  <c:v>2665517.9943375057</c:v>
                </c:pt>
                <c:pt idx="50">
                  <c:v>2945397.3837429439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9-4228-983F-3B492E7B7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609168600"/>
        <c:axId val="609171552"/>
      </c:barChart>
      <c:catAx>
        <c:axId val="609168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171552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60917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Equity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$-C09]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16860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'scenario 1 (2)'!$F$2</c:f>
              <c:strCache>
                <c:ptCount val="1"/>
              </c:strCache>
            </c:strRef>
          </c:tx>
          <c:spPr>
            <a:solidFill>
              <a:sysClr val="window" lastClr="FFFFFF">
                <a:alpha val="0"/>
              </a:sysClr>
            </a:solidFill>
            <a:ln>
              <a:solidFill>
                <a:srgbClr val="E8E8E8">
                  <a:alpha val="0"/>
                </a:srgbClr>
              </a:solidFill>
            </a:ln>
            <a:effectLst/>
          </c:spPr>
          <c:invertIfNegative val="0"/>
          <c:cat>
            <c:numRef>
              <c:f>'scenario 1 (2)'!$A$3:$A$53</c:f>
              <c:numCache>
                <c:formatCode>General</c:formatCode>
                <c:ptCount val="5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</c:numCache>
            </c:numRef>
          </c:cat>
          <c:val>
            <c:numRef>
              <c:f>'scenario 1 (2)'!$F$3:$F$53</c:f>
              <c:numCache>
                <c:formatCode>_("$"* #,##0.00_);_("$"* \(#,##0.00\);_("$"* "-"??_);_(@_)</c:formatCode>
                <c:ptCount val="51"/>
                <c:pt idx="0">
                  <c:v>20000</c:v>
                </c:pt>
                <c:pt idx="1">
                  <c:v>22100</c:v>
                </c:pt>
                <c:pt idx="2">
                  <c:v>24420.5</c:v>
                </c:pt>
                <c:pt idx="3">
                  <c:v>26984.6525</c:v>
                </c:pt>
                <c:pt idx="4">
                  <c:v>29818.041012499998</c:v>
                </c:pt>
                <c:pt idx="5">
                  <c:v>32948.935318812495</c:v>
                </c:pt>
                <c:pt idx="6">
                  <c:v>36408.573527287808</c:v>
                </c:pt>
                <c:pt idx="7">
                  <c:v>40231.473747653028</c:v>
                </c:pt>
                <c:pt idx="8">
                  <c:v>44455.778491156598</c:v>
                </c:pt>
                <c:pt idx="9">
                  <c:v>49123.63523272804</c:v>
                </c:pt>
                <c:pt idx="10">
                  <c:v>54281.616932164485</c:v>
                </c:pt>
                <c:pt idx="11">
                  <c:v>59981.186710041758</c:v>
                </c:pt>
                <c:pt idx="12">
                  <c:v>66279.211314596148</c:v>
                </c:pt>
                <c:pt idx="13">
                  <c:v>73238.528502628746</c:v>
                </c:pt>
                <c:pt idx="14">
                  <c:v>80928.57399540476</c:v>
                </c:pt>
                <c:pt idx="15">
                  <c:v>89426.074264922267</c:v>
                </c:pt>
                <c:pt idx="16">
                  <c:v>98815.812062739104</c:v>
                </c:pt>
                <c:pt idx="17">
                  <c:v>109191.4723293267</c:v>
                </c:pt>
                <c:pt idx="18">
                  <c:v>120656.576923906</c:v>
                </c:pt>
                <c:pt idx="19">
                  <c:v>133325.51750091615</c:v>
                </c:pt>
                <c:pt idx="20">
                  <c:v>147324.69683851235</c:v>
                </c:pt>
                <c:pt idx="21">
                  <c:v>162793.79000655614</c:v>
                </c:pt>
                <c:pt idx="22">
                  <c:v>179887.13795724453</c:v>
                </c:pt>
                <c:pt idx="23">
                  <c:v>198775.28744275522</c:v>
                </c:pt>
                <c:pt idx="24">
                  <c:v>219646.69262424452</c:v>
                </c:pt>
                <c:pt idx="25">
                  <c:v>242709.59534979018</c:v>
                </c:pt>
                <c:pt idx="26">
                  <c:v>268194.10286151816</c:v>
                </c:pt>
                <c:pt idx="27">
                  <c:v>296354.48366197757</c:v>
                </c:pt>
                <c:pt idx="28">
                  <c:v>327471.70444648521</c:v>
                </c:pt>
                <c:pt idx="29">
                  <c:v>361856.23341336614</c:v>
                </c:pt>
                <c:pt idx="30">
                  <c:v>399851.13792176958</c:v>
                </c:pt>
                <c:pt idx="31">
                  <c:v>441835.50740355538</c:v>
                </c:pt>
                <c:pt idx="32">
                  <c:v>488228.23568092869</c:v>
                </c:pt>
                <c:pt idx="33">
                  <c:v>539492.20042742626</c:v>
                </c:pt>
                <c:pt idx="34">
                  <c:v>596138.88147230598</c:v>
                </c:pt>
                <c:pt idx="35">
                  <c:v>658733.46402689815</c:v>
                </c:pt>
                <c:pt idx="36">
                  <c:v>727900.47774972243</c:v>
                </c:pt>
                <c:pt idx="37">
                  <c:v>804330.02791344328</c:v>
                </c:pt>
                <c:pt idx="38">
                  <c:v>888784.68084435479</c:v>
                </c:pt>
                <c:pt idx="39">
                  <c:v>982107.07233301201</c:v>
                </c:pt>
                <c:pt idx="40">
                  <c:v>1085228.3149279782</c:v>
                </c:pt>
                <c:pt idx="41">
                  <c:v>1199177.287995416</c:v>
                </c:pt>
                <c:pt idx="42">
                  <c:v>1325090.9032349347</c:v>
                </c:pt>
                <c:pt idx="43">
                  <c:v>1464225.4480746028</c:v>
                </c:pt>
                <c:pt idx="44">
                  <c:v>1617969.120122436</c:v>
                </c:pt>
                <c:pt idx="45">
                  <c:v>1787855.8777352918</c:v>
                </c:pt>
                <c:pt idx="46">
                  <c:v>1975580.7448974974</c:v>
                </c:pt>
                <c:pt idx="47">
                  <c:v>2183016.7231117347</c:v>
                </c:pt>
                <c:pt idx="48">
                  <c:v>2412233.4790384667</c:v>
                </c:pt>
                <c:pt idx="49">
                  <c:v>2665517.9943375057</c:v>
                </c:pt>
                <c:pt idx="50">
                  <c:v>2945397.3837429439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9-4228-983F-3B492E7B7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609168600"/>
        <c:axId val="609171552"/>
      </c:barChart>
      <c:catAx>
        <c:axId val="609168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171552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60917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Equity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$-C09]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16860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 b="0" i="0" dirty="0">
                <a:solidFill>
                  <a:srgbClr val="5D4091"/>
                </a:solidFill>
                <a:latin typeface="Caecilia LT Std Roman" panose="00000500000000000000" pitchFamily="50" charset="0"/>
              </a:rPr>
              <a:t>Equity Growth  -  $60,000 - $100,000 Salary </a:t>
            </a:r>
          </a:p>
          <a:p>
            <a:pPr>
              <a:defRPr/>
            </a:pPr>
            <a:r>
              <a:rPr lang="en-US" b="0" i="0" dirty="0">
                <a:solidFill>
                  <a:srgbClr val="5D4091"/>
                </a:solidFill>
                <a:latin typeface="Caecilia LT Std Roman" panose="00000500000000000000" pitchFamily="50" charset="0"/>
              </a:rPr>
              <a:t>(8% investment return;  inflation 2%)</a:t>
            </a:r>
            <a:endParaRPr lang="en-NZ" b="0" i="0" dirty="0">
              <a:solidFill>
                <a:srgbClr val="5D4091"/>
              </a:solidFill>
              <a:latin typeface="Caecilia LT Std Roman" panose="00000500000000000000" pitchFamily="50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6374858228471651E-2"/>
          <c:y val="0.20139399947134948"/>
          <c:w val="0.94362514177152834"/>
          <c:h val="0.64884625762215997"/>
        </c:manualLayout>
      </c:layout>
      <c:lineChart>
        <c:grouping val="standard"/>
        <c:varyColors val="0"/>
        <c:ser>
          <c:idx val="0"/>
          <c:order val="0"/>
          <c:tx>
            <c:strRef>
              <c:f>Sheet1!$H$6</c:f>
              <c:strCache>
                <c:ptCount val="1"/>
                <c:pt idx="0">
                  <c:v>10% saving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Sheet1!$A$7:$A$10</c:f>
              <c:strCache>
                <c:ptCount val="4"/>
                <c:pt idx="0">
                  <c:v>20 to 30</c:v>
                </c:pt>
                <c:pt idx="1">
                  <c:v>30 to 40</c:v>
                </c:pt>
                <c:pt idx="2">
                  <c:v>40 to 50</c:v>
                </c:pt>
                <c:pt idx="3">
                  <c:v>50 to 65</c:v>
                </c:pt>
              </c:strCache>
            </c:strRef>
          </c:cat>
          <c:val>
            <c:numRef>
              <c:f>Sheet1!$H$7:$H$10</c:f>
              <c:numCache>
                <c:formatCode>_-"$"* #,##0_-;\-"$"* #,##0_-;_-"$"* "-"??_-;_-@_-</c:formatCode>
                <c:ptCount val="4"/>
                <c:pt idx="0">
                  <c:v>71304</c:v>
                </c:pt>
                <c:pt idx="1">
                  <c:v>221357</c:v>
                </c:pt>
                <c:pt idx="2">
                  <c:v>510879</c:v>
                </c:pt>
                <c:pt idx="3">
                  <c:v>1405870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51-47C1-94C0-A23EDB7BAD53}"/>
            </c:ext>
          </c:extLst>
        </c:ser>
        <c:ser>
          <c:idx val="1"/>
          <c:order val="1"/>
          <c:tx>
            <c:strRef>
              <c:f>Sheet1!$K$6</c:f>
              <c:strCache>
                <c:ptCount val="1"/>
                <c:pt idx="0">
                  <c:v>20% saving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Sheet1!$A$7:$A$10</c:f>
              <c:strCache>
                <c:ptCount val="4"/>
                <c:pt idx="0">
                  <c:v>20 to 30</c:v>
                </c:pt>
                <c:pt idx="1">
                  <c:v>30 to 40</c:v>
                </c:pt>
                <c:pt idx="2">
                  <c:v>40 to 50</c:v>
                </c:pt>
                <c:pt idx="3">
                  <c:v>50 to 65</c:v>
                </c:pt>
              </c:strCache>
            </c:strRef>
          </c:cat>
          <c:val>
            <c:numRef>
              <c:f>Sheet1!$K$7:$K$10</c:f>
              <c:numCache>
                <c:formatCode>_-"$"* #,##0_-;\-"$"* #,##0_-;_-"$"* "-"??_-;_-@_-</c:formatCode>
                <c:ptCount val="4"/>
                <c:pt idx="0">
                  <c:v>142608</c:v>
                </c:pt>
                <c:pt idx="1">
                  <c:v>442713</c:v>
                </c:pt>
                <c:pt idx="2">
                  <c:v>1021756</c:v>
                </c:pt>
                <c:pt idx="3">
                  <c:v>2811735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51-47C1-94C0-A23EDB7BAD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2607400"/>
        <c:axId val="432607728"/>
      </c:lineChart>
      <c:catAx>
        <c:axId val="432607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607728"/>
        <c:crosses val="autoZero"/>
        <c:auto val="1"/>
        <c:lblAlgn val="ctr"/>
        <c:lblOffset val="100"/>
        <c:noMultiLvlLbl val="0"/>
      </c:catAx>
      <c:valAx>
        <c:axId val="43260772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-&quot;$&quot;* #,##0_-;\-&quot;$&quot;* #,##0_-;_-&quot;$&quot;* &quot;-&quot;??_-;_-@_-" sourceLinked="1"/>
        <c:majorTickMark val="none"/>
        <c:minorTickMark val="none"/>
        <c:tickLblPos val="nextTo"/>
        <c:crossAx val="432607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730481170539191"/>
          <c:y val="0.92758031582537626"/>
          <c:w val="0.28539028744575734"/>
          <c:h val="7.2419684174623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0.07556</cdr:x>
      <cdr:y>0.22492</cdr:y>
    </cdr:from>
    <cdr:to>
      <cdr:x>0.36588</cdr:x>
      <cdr:y>0.3809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47654" y="1331422"/>
          <a:ext cx="3256773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NZ" sz="1800" b="0" dirty="0"/>
            <a:t>$115/week - $192/week</a:t>
          </a:r>
        </a:p>
        <a:p xmlns:a="http://schemas.openxmlformats.org/drawingml/2006/main">
          <a:endParaRPr lang="en-NZ" sz="1800" b="0" dirty="0"/>
        </a:p>
        <a:p xmlns:a="http://schemas.openxmlformats.org/drawingml/2006/main">
          <a:r>
            <a:rPr lang="en-NZ" sz="1800" dirty="0"/>
            <a:t>$230/week - $384/week</a:t>
          </a:r>
          <a:endParaRPr lang="en-NZ" sz="1800" b="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26C9E-6131-480F-AEB2-8E9F77C47C1B}" type="datetimeFigureOut">
              <a:rPr lang="en-NZ" smtClean="0"/>
              <a:t>5/03/2025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F7D7A-79E0-4B6A-815B-962E4062D6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7872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7D7A-79E0-4B6A-815B-962E4062D604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6367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>
          <a:extLst>
            <a:ext uri="{FF2B5EF4-FFF2-40B4-BE49-F238E27FC236}">
              <a16:creationId xmlns:a16="http://schemas.microsoft.com/office/drawing/2014/main" id="{900EB0D8-88F5-350B-E824-B6590D2F1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:notes">
            <a:extLst>
              <a:ext uri="{FF2B5EF4-FFF2-40B4-BE49-F238E27FC236}">
                <a16:creationId xmlns:a16="http://schemas.microsoft.com/office/drawing/2014/main" id="{3ABAF0B1-BC61-8A1B-47B3-51305C024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PRINT</a:t>
            </a:r>
            <a:endParaRPr/>
          </a:p>
        </p:txBody>
      </p:sp>
      <p:sp>
        <p:nvSpPr>
          <p:cNvPr id="235" name="Google Shape;235;p7:notes">
            <a:extLst>
              <a:ext uri="{FF2B5EF4-FFF2-40B4-BE49-F238E27FC236}">
                <a16:creationId xmlns:a16="http://schemas.microsoft.com/office/drawing/2014/main" id="{2337F0AE-C176-CE12-AD7D-F2663E3908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1808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2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" name="Google Shape;2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9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NZ" dirty="0">
              <a:effectLst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Ask group if they bought 1 coffee per day for $6 over a 45 year period how much money would that add up to… wait for 2 or 3 answers….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Answer $96,000 but if you saved that $6 and invested it over time at 10% return it equals $1.6 million – that’s compounding – it’s almost unbelievable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key point is if you can mentally think about small daily decisions in terms of long term impact it will have a massive positive affect on you – one coffee isn’t $6 – it is a $1.5 million decision</a:t>
            </a:r>
            <a:endParaRPr lang="en-US" dirty="0"/>
          </a:p>
          <a:p>
            <a:pPr marL="0" indent="0"/>
            <a:endParaRPr lang="en-US" dirty="0"/>
          </a:p>
          <a:p>
            <a:pPr marL="0" indent="0"/>
            <a:r>
              <a:rPr lang="en-US" dirty="0"/>
              <a:t>Surprisingly, small changes can have dramatic changes </a:t>
            </a:r>
          </a:p>
          <a:p>
            <a:pPr marL="0" indent="0"/>
            <a:endParaRPr lang="en-US" dirty="0"/>
          </a:p>
        </p:txBody>
      </p:sp>
      <p:sp>
        <p:nvSpPr>
          <p:cNvPr id="256" name="Google Shape;256;p9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1584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4979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7D7A-79E0-4B6A-815B-962E4062D604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5387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7D7A-79E0-4B6A-815B-962E4062D604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93616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D14C8-06E8-0679-A084-CC25802D7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F45C36-B6A2-E8AB-E189-8F10B3AF3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4CE11-F992-A872-EE40-F0FBEF108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0C41B-1048-08D1-7DD1-5294DE370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7D7A-79E0-4B6A-815B-962E4062D604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0940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0198-B0AD-34D2-0D30-561C95E00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297C8C-694D-C966-EBD9-8B5AA7907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58F8-18BC-91F6-6B83-FF988188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3F27-AFA6-47C1-BEAE-8F45D7B9227C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5CDCE-BBCB-9002-C723-57DDA79E7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0532E-80A9-47FE-249C-22421212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73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8A4C0-99A8-FA99-DF03-D2F8D9B94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2658F-1F18-0F08-5AAC-287A3A128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363C3-F9F8-6CAF-2E36-0A564E7DE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2B07-3922-4C40-9384-82F8952D73BB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0D087-F184-190B-8500-5B63F3A1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E12D6-3570-4F5E-E2ED-D948C64EB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522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CDB6CA-F7DB-335F-B34B-E3F05E2798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0E223-CE9B-0D54-1A5E-A7C4D0DA4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5D18E-D812-7DED-00F5-769C9CA7E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1C5A-DEE7-4334-B6FA-C509FD34186A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14969-B6E7-797D-D69E-2BCAC40F3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EF2E5-8F7E-9A86-0291-A914EAF9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256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E0BBE-68FC-B400-1AD8-D1023A13F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9F7F0-3966-99FD-CA5A-3E9876494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F59DB-64CD-5E81-4E53-E68EA739B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222B-8644-416D-8040-B0A2CE1EB672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DCDAB-A2A9-F4C4-F13E-E70FD651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BA37F-37B8-1BBC-6BC7-B14E8E47B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401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3E0F7-246C-5740-9339-520ED36E9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C5CD1-479A-A05F-9872-039C7E53F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523CA-EF80-BE9C-745B-FE138697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ADDD-EFAA-4DD1-B7A2-BEE1C90EBD67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87153-8699-39CC-D796-DA87FE6F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AF98E-385B-2055-8041-3A9A4B8E7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674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6FFA7-3846-9121-018B-235EF9C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50F2B-8B12-B1EE-A9E4-081B00F30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FE16B-3499-D151-E289-B9BCBF66A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23CAB-9AE5-FF08-25C2-43ECE813E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F975-C43C-4A94-9F0C-48205C0CC908}" type="datetime1">
              <a:rPr lang="en-NZ" smtClean="0"/>
              <a:t>5/03/2025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5A1FA-1FBA-80A4-89AD-D16EFFDF1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4F16F-274F-EAAC-1C45-E3141AABF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704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6412E-4FC4-04E2-C1F4-03465F39A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1712A-9AA1-0FE0-CF83-30AD13610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7AA53-A767-FBAE-22B3-3122758AF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850CF-BE26-674B-7570-3C4791D319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7C2BC6-AD43-00A5-E589-4DC61959B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401445-F8EA-00F1-3A20-4D343357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52C8A-8FE8-4E65-AA04-F93FF1EB4C60}" type="datetime1">
              <a:rPr lang="en-NZ" smtClean="0"/>
              <a:t>5/03/2025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5BD63-81B1-B5AC-0E91-8A05B4C4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19EF1D-C556-E8D8-5CF1-68A73FA2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174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27725-5C57-ECCD-D11B-DE367D5F4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EBFB91-A6A3-4882-6967-CBBBC09C7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0726-394E-4ACA-8A55-A9A06742B299}" type="datetime1">
              <a:rPr lang="en-NZ" smtClean="0"/>
              <a:t>5/03/2025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BC43D9-0C9D-4279-EB00-6013FF62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FAE5B-96BD-6F86-F824-29FF1B20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511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22A4A4-D512-8477-0C3E-0C713C47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32F5-FA81-4DFF-A62B-3997458958A3}" type="datetime1">
              <a:rPr lang="en-NZ" smtClean="0"/>
              <a:t>5/03/2025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A47E95-C406-07EF-2970-7C14C4FE3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E8981-9559-C470-0C51-43AC2522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635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27615-D920-1A12-DD73-625AAAE6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695C-1DF8-AC08-01B0-7D8CE6E43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017FA-2044-405D-687F-BECC11632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107B1-10F8-37F1-3DDB-D5DC81083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9AA9-9D64-4E01-97A7-C30E7E020609}" type="datetime1">
              <a:rPr lang="en-NZ" smtClean="0"/>
              <a:t>5/03/2025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8B4594-F218-EA5B-805A-B3772BE9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6D97D-03D0-7903-ACFA-7552B243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703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9BCA9-29A9-D770-B71C-33816C0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7446E-3032-8105-ABDC-CA7F5FB69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B8933-6817-1EBA-D4A0-049AF780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EBA80-C8CE-B0FE-5D3F-FE2FD27E4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FF72-407D-4022-8B7C-ED684F133C5F}" type="datetime1">
              <a:rPr lang="en-NZ" smtClean="0"/>
              <a:t>5/03/2025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07E784-B319-6315-340B-0F5B6612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354CD-2FBD-8648-C988-FE94C467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638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5712C9-1131-54D2-C440-B6155278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0EE80-85CC-96A4-12E2-0D3CF7219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68D82-7A2E-F3BC-3B5D-7EA5B1641A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8D1488-BAA8-4791-A2FE-90F44818EB72}" type="datetime1">
              <a:rPr lang="en-NZ" smtClean="0"/>
              <a:t>5/03/2025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FA0B2-7086-F11A-95BE-B3E1C6D27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87EEF-CA0C-B2EA-CEE2-5E7868625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3F56D5-D3DA-44A4-AE58-E10A9CE849F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3074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alculatorsite.com/finance/calculators/compoundinterestcalculator.ph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D582-C662-3073-E24D-AF1C5C9E5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700" y="391541"/>
            <a:ext cx="10515600" cy="1280350"/>
          </a:xfrm>
        </p:spPr>
        <p:txBody>
          <a:bodyPr>
            <a:normAutofit/>
          </a:bodyPr>
          <a:lstStyle/>
          <a:p>
            <a:r>
              <a:rPr lang="en-NZ" dirty="0"/>
              <a:t>Compounding Interest Webinar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3615A-0307-FC91-BCBB-A2B77205D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649" y="2796336"/>
            <a:ext cx="6026150" cy="1500187"/>
          </a:xfrm>
        </p:spPr>
        <p:txBody>
          <a:bodyPr/>
          <a:lstStyle/>
          <a:p>
            <a:r>
              <a:rPr lang="en-NZ" dirty="0"/>
              <a:t>Presenter: Paul Bird</a:t>
            </a:r>
          </a:p>
          <a:p>
            <a:r>
              <a:rPr lang="en-NZ" dirty="0"/>
              <a:t>Lead Business and Farm Solutions Advisor</a:t>
            </a:r>
          </a:p>
          <a:p>
            <a:r>
              <a:rPr lang="en-NZ" dirty="0" err="1"/>
              <a:t>DairyNZ</a:t>
            </a:r>
            <a:endParaRPr lang="en-NZ" dirty="0"/>
          </a:p>
        </p:txBody>
      </p:sp>
      <p:pic>
        <p:nvPicPr>
          <p:cNvPr id="2052" name="Picture 4" descr="Compound Interest">
            <a:extLst>
              <a:ext uri="{FF2B5EF4-FFF2-40B4-BE49-F238E27FC236}">
                <a16:creationId xmlns:a16="http://schemas.microsoft.com/office/drawing/2014/main" id="{49BFC413-19E8-2115-2E52-81EC09381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808" y="2532888"/>
            <a:ext cx="5626180" cy="294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A75168-2EE3-0751-B742-D3CAB7823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57" y="5989507"/>
            <a:ext cx="11457687" cy="728988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C82F1DA6-AD63-0AA3-03D4-69D9558E4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15" y="5128228"/>
            <a:ext cx="4264017" cy="6980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34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2EA20-45E2-A3CD-9462-B298D2ABA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44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2: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B3D5A-9972-F31A-3FA7-17A12B73F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25-50 years of age (people who have saved a deposit and bought a business or a house or just investing in investment funds) </a:t>
            </a: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using the $40,710 as initial investment</a:t>
            </a:r>
            <a:endParaRPr lang="en-NZ" dirty="0">
              <a:latin typeface="Calibri" panose="020F0502020204030204" pitchFamily="34" charset="0"/>
              <a:ea typeface="Trebuchet MS" panose="020B0603020202020204" pitchFamily="34" charset="0"/>
            </a:endParaRP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8% yearly interest rate over 25 years, </a:t>
            </a: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a compounding frequency yearly, </a:t>
            </a: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a deposit of $10,000 yearly.</a:t>
            </a:r>
          </a:p>
          <a:p>
            <a:pPr marL="0" indent="0">
              <a:buNone/>
            </a:pPr>
            <a:endParaRPr lang="en-N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NZ" dirty="0">
                <a:latin typeface="Calibri" panose="020F0502020204030204" pitchFamily="34" charset="0"/>
              </a:rPr>
              <a:t>Your turn.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</a:rPr>
              <a:t>W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+mn-lt"/>
              </a:rPr>
              <a:t>ork out the compounding interest for this scenario.</a:t>
            </a:r>
            <a:endParaRPr lang="en-NZ" dirty="0"/>
          </a:p>
        </p:txBody>
      </p:sp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B9DA1B7-1272-D2D6-EB88-6DFC7C644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57" y="365125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1332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EC198-7945-B87A-E497-724E13222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23DD8-E426-769D-6A54-4FF8ECA1F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2: 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25-50 years of age (people who have saved a deposit and bought a business or a house) = $40,710 with 8% interest rate over 25 years, with a compounding frequency yearly, with $10,000 yearly deposits </a:t>
            </a:r>
            <a:r>
              <a:rPr lang="en-N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rebuchet MS" panose="020B0603020202020204" pitchFamily="34" charset="0"/>
              </a:rPr>
              <a:t>= $1,009,860</a:t>
            </a:r>
            <a:endParaRPr lang="en-NZ" dirty="0">
              <a:highlight>
                <a:srgbClr val="FFFF00"/>
              </a:highlight>
            </a:endParaRP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CBFDD595-8DC1-8D95-237E-A379AE723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881" y="6047740"/>
            <a:ext cx="2719070" cy="44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B310D2-C204-D547-3D4F-2161798079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24"/>
          <a:stretch/>
        </p:blipFill>
        <p:spPr>
          <a:xfrm>
            <a:off x="933854" y="1690687"/>
            <a:ext cx="6177975" cy="490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53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A2DCB-44A4-930D-539F-30E37C73A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44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3: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8AF7F-4703-D7A9-8A4F-C1DADF420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50-65 years of age (people are now investing into the business) </a:t>
            </a:r>
          </a:p>
          <a:p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Using the $1,009,860 </a:t>
            </a:r>
          </a:p>
          <a:p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8% yearly interest rate over 15 years, </a:t>
            </a:r>
          </a:p>
          <a:p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a compounding frequency yearly, </a:t>
            </a:r>
          </a:p>
          <a:p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$15,000 yearly deposits.</a:t>
            </a:r>
          </a:p>
          <a:p>
            <a:pPr marL="0" indent="0">
              <a:buNone/>
            </a:pPr>
            <a:endParaRPr lang="en-N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NZ" dirty="0">
                <a:latin typeface="Calibri" panose="020F0502020204030204" pitchFamily="34" charset="0"/>
              </a:rPr>
              <a:t>Your turn.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</a:rPr>
              <a:t>W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+mn-lt"/>
              </a:rPr>
              <a:t>ork out the compounding interest for this scenario.</a:t>
            </a: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F954F19-5B50-3048-4281-269472A55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865" y="235902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062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14689-2800-F145-87DC-AAB02656F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D1AEA-766B-AE60-C3A3-F901628C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3: 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50-65 years of age (people are now investing into the business) = $1,009,860 with 8% interest rate over 15 years, with a compounding frequency yearly, with $15,000 deposits </a:t>
            </a:r>
            <a:r>
              <a:rPr lang="en-N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rebuchet MS" panose="020B0603020202020204" pitchFamily="34" charset="0"/>
              </a:rPr>
              <a:t>= $3,610,728</a:t>
            </a:r>
            <a:endParaRPr lang="en-NZ" dirty="0">
              <a:highlight>
                <a:srgbClr val="FFFF00"/>
              </a:highlight>
            </a:endParaRP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B51D015-80A7-C691-848B-61D1B3B2E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425" y="6150800"/>
            <a:ext cx="2719070" cy="44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7E1E19-7824-5F75-EB40-1B8BBE829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775" y="1690687"/>
            <a:ext cx="6168145" cy="490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0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3FEC-0256-5891-FCF6-C0839C84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569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Results - graph results on the whiteboard</a:t>
            </a:r>
            <a:endParaRPr lang="en-NZ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7E130-143A-F93C-63E7-969DA36B2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80888" cy="4351338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20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18-25 years of age (people are just starting out) - 0 deposit – 5% yearly over</a:t>
            </a:r>
            <a:r>
              <a:rPr lang="en-NZ" sz="20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 </a:t>
            </a:r>
            <a:r>
              <a:rPr lang="en-NZ" sz="20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7 years, with a compounding frequency of yearly, 5000 deposit yearly = $40,710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20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25-50 years of age (people who have saved a deposit and bought a business or a house) = $40,854 with 8% interest rate over 25 years, with a compounding frequency yearly, with $10,000 yearly deposits = $1,009,860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20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50-65 years of age (people are now investing into the business) = $1,063,756 with 8% interest rate over 15 years, with a compounding frequency yearly, with $15,000 deposits = $3,610,728.</a:t>
            </a:r>
          </a:p>
          <a:p>
            <a:endParaRPr lang="en-NZ" dirty="0"/>
          </a:p>
        </p:txBody>
      </p:sp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E1CD0B0A-A97A-F397-5126-4B1274271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41" y="6176963"/>
            <a:ext cx="2719070" cy="4451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C6D40C3-D0B1-9E04-2A82-E3E36D5EDE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384720"/>
              </p:ext>
            </p:extLst>
          </p:nvPr>
        </p:nvGraphicFramePr>
        <p:xfrm>
          <a:off x="6419088" y="1886490"/>
          <a:ext cx="5356600" cy="3808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6238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ED25D5C-47FA-4BED-BEFA-285646F9F8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673820"/>
              </p:ext>
            </p:extLst>
          </p:nvPr>
        </p:nvGraphicFramePr>
        <p:xfrm>
          <a:off x="531540" y="735979"/>
          <a:ext cx="11128919" cy="5847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E4DFC06-9A3D-5D08-5F9B-21A96022295C}"/>
              </a:ext>
            </a:extLst>
          </p:cNvPr>
          <p:cNvSpPr txBox="1"/>
          <p:nvPr/>
        </p:nvSpPr>
        <p:spPr>
          <a:xfrm>
            <a:off x="5207621" y="156117"/>
            <a:ext cx="360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Equity Growth - Example</a:t>
            </a:r>
            <a:endParaRPr lang="en-NZ" sz="2400" b="1" dirty="0"/>
          </a:p>
        </p:txBody>
      </p:sp>
    </p:spTree>
    <p:extLst>
      <p:ext uri="{BB962C8B-B14F-4D97-AF65-F5344CB8AC3E}">
        <p14:creationId xmlns:p14="http://schemas.microsoft.com/office/powerpoint/2010/main" val="3011171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C5EAC-F846-B2C8-F92B-391F467BF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964C7DB-E1AF-B1EC-60EB-8AFC17ED9C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6061345"/>
              </p:ext>
            </p:extLst>
          </p:nvPr>
        </p:nvGraphicFramePr>
        <p:xfrm>
          <a:off x="531540" y="735979"/>
          <a:ext cx="11128919" cy="5847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BC44465-6E3B-0EE2-9928-CDD65B6A4E06}"/>
              </a:ext>
            </a:extLst>
          </p:cNvPr>
          <p:cNvSpPr txBox="1"/>
          <p:nvPr/>
        </p:nvSpPr>
        <p:spPr>
          <a:xfrm>
            <a:off x="5207621" y="156117"/>
            <a:ext cx="331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My Equity Growth Plan</a:t>
            </a:r>
            <a:endParaRPr lang="en-NZ" sz="2400" b="1" dirty="0"/>
          </a:p>
        </p:txBody>
      </p:sp>
    </p:spTree>
    <p:extLst>
      <p:ext uri="{BB962C8B-B14F-4D97-AF65-F5344CB8AC3E}">
        <p14:creationId xmlns:p14="http://schemas.microsoft.com/office/powerpoint/2010/main" val="299794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4C6B4-4F6A-524C-4008-9513701C3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B0656-4F4A-9D58-6D4A-8CBCCAAA2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52" y="1555"/>
            <a:ext cx="10515600" cy="1325563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Using the calculator.</a:t>
            </a:r>
            <a:endParaRPr lang="en-NZ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13B07-FD0F-BCC0-4688-21AEA42B0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2" y="1057529"/>
            <a:ext cx="6092952" cy="4055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NZ" sz="2000" dirty="0"/>
              <a:t>1. Compare </a:t>
            </a:r>
            <a:r>
              <a:rPr lang="en-NZ" sz="20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uying a $10,000 car versus a $20,000 ute.</a:t>
            </a:r>
          </a:p>
          <a:p>
            <a:endParaRPr lang="en-NZ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BE0818-5B08-3446-5543-5D6B047D1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248691"/>
              </p:ext>
            </p:extLst>
          </p:nvPr>
        </p:nvGraphicFramePr>
        <p:xfrm>
          <a:off x="145012" y="1593187"/>
          <a:ext cx="7607808" cy="4624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1644">
                  <a:extLst>
                    <a:ext uri="{9D8B030D-6E8A-4147-A177-3AD203B41FA5}">
                      <a16:colId xmlns:a16="http://schemas.microsoft.com/office/drawing/2014/main" val="3811678901"/>
                    </a:ext>
                  </a:extLst>
                </a:gridCol>
                <a:gridCol w="1118139">
                  <a:extLst>
                    <a:ext uri="{9D8B030D-6E8A-4147-A177-3AD203B41FA5}">
                      <a16:colId xmlns:a16="http://schemas.microsoft.com/office/drawing/2014/main" val="3290207091"/>
                    </a:ext>
                  </a:extLst>
                </a:gridCol>
                <a:gridCol w="693288">
                  <a:extLst>
                    <a:ext uri="{9D8B030D-6E8A-4147-A177-3AD203B41FA5}">
                      <a16:colId xmlns:a16="http://schemas.microsoft.com/office/drawing/2014/main" val="3356019615"/>
                    </a:ext>
                  </a:extLst>
                </a:gridCol>
                <a:gridCol w="1433702">
                  <a:extLst>
                    <a:ext uri="{9D8B030D-6E8A-4147-A177-3AD203B41FA5}">
                      <a16:colId xmlns:a16="http://schemas.microsoft.com/office/drawing/2014/main" val="1636137758"/>
                    </a:ext>
                  </a:extLst>
                </a:gridCol>
                <a:gridCol w="838164">
                  <a:extLst>
                    <a:ext uri="{9D8B030D-6E8A-4147-A177-3AD203B41FA5}">
                      <a16:colId xmlns:a16="http://schemas.microsoft.com/office/drawing/2014/main" val="1097771400"/>
                    </a:ext>
                  </a:extLst>
                </a:gridCol>
                <a:gridCol w="1692871">
                  <a:extLst>
                    <a:ext uri="{9D8B030D-6E8A-4147-A177-3AD203B41FA5}">
                      <a16:colId xmlns:a16="http://schemas.microsoft.com/office/drawing/2014/main" val="3250059602"/>
                    </a:ext>
                  </a:extLst>
                </a:gridCol>
              </a:tblGrid>
              <a:tr h="740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NZ" sz="1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Deposit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$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Years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Depreciation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(Withdrawal)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Interest rate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Investment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$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1145196"/>
                  </a:ext>
                </a:extLst>
              </a:tr>
              <a:tr h="726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Car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Saved $10k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$10,000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5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6%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7,339 (-)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569809"/>
                  </a:ext>
                </a:extLst>
              </a:tr>
              <a:tr h="745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Car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Borrowed $10K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5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6%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-5%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5,705 (-)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6012016"/>
                  </a:ext>
                </a:extLst>
              </a:tr>
              <a:tr h="726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Ute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Saved $20k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$20,000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5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6%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14,678(-)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792973"/>
                  </a:ext>
                </a:extLst>
              </a:tr>
              <a:tr h="72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Ute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Borrowed $20K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5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6%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-5%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11,168 (-)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3141502"/>
                  </a:ext>
                </a:extLst>
              </a:tr>
              <a:tr h="298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Car versus Ute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$10,000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5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 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8% yearly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14,693 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8204010"/>
                  </a:ext>
                </a:extLst>
              </a:tr>
              <a:tr h="298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$10,000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40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>
                          <a:effectLst/>
                        </a:rPr>
                        <a:t> 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8% yearly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NZ" sz="1400" kern="100" dirty="0">
                          <a:effectLst/>
                        </a:rPr>
                        <a:t>217,245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62640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12BB5CD-907F-C0FE-434C-45163DB92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656" y="317491"/>
            <a:ext cx="3940383" cy="2462285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96B7B7D-AE04-6264-AD98-9BBD5AF71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16" y="6347708"/>
            <a:ext cx="2719070" cy="44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41A2E9-2915-1EE0-0819-A74D63B33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7679" y="3209544"/>
            <a:ext cx="3884003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8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8BEA5-A0B4-074D-3FDA-2933722C9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39B3-B705-22EC-631F-90EB7BAD7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8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2. KiwiSaver: An extra $545,000 </a:t>
            </a:r>
            <a:endParaRPr lang="en-NZ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A2622-BE4D-F0A7-F49A-81D1518DC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73" y="1084456"/>
            <a:ext cx="7222744" cy="46890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Compare KiwiSaver and Investment fund.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NZ" sz="1800" u="sng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Investment fund option: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Initial </a:t>
            </a:r>
            <a:r>
              <a:rPr lang="en-NZ" sz="1800" dirty="0">
                <a:latin typeface="Calibri" panose="020F0502020204030204" pitchFamily="34" charset="0"/>
                <a:ea typeface="Trebuchet MS" panose="020B0603020202020204" pitchFamily="34" charset="0"/>
              </a:rPr>
              <a:t>i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nvestment is = 0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8% interest rate over 40 years, depositing </a:t>
            </a:r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$10,000 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annually with a compounding frequency of yearly = </a:t>
            </a:r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$2,590,565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46760" algn="l"/>
              </a:tabLst>
            </a:pPr>
            <a:r>
              <a:rPr lang="en-NZ" sz="1800" u="sng" dirty="0">
                <a:latin typeface="Calibri" panose="020F0502020204030204" pitchFamily="34" charset="0"/>
                <a:ea typeface="Trebuchet MS" panose="020B0603020202020204" pitchFamily="34" charset="0"/>
              </a:rPr>
              <a:t>KiwiSaver option: (same investment amount but 3% into KiwiSaver)</a:t>
            </a:r>
            <a:endParaRPr lang="en-NZ" sz="1800" u="sng" dirty="0">
              <a:effectLst/>
              <a:latin typeface="Calibri" panose="020F0502020204030204" pitchFamily="34" charset="0"/>
              <a:ea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3% KiwiSaver contribution based on salary of $80,000 = $2,400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Matched by employer (3% = $2,400 less tax $720 = $1,680)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latin typeface="Calibri" panose="020F0502020204030204" pitchFamily="34" charset="0"/>
                <a:ea typeface="Trebuchet MS" panose="020B0603020202020204" pitchFamily="34" charset="0"/>
              </a:rPr>
              <a:t>$1,680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 plus $521 government contribution = </a:t>
            </a:r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$2,201 extra savings</a:t>
            </a:r>
            <a:endParaRPr lang="en-NZ" sz="1800" b="1" dirty="0">
              <a:latin typeface="Calibri" panose="020F0502020204030204" pitchFamily="34" charset="0"/>
              <a:ea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latin typeface="Calibri" panose="020F0502020204030204" pitchFamily="34" charset="0"/>
              </a:rPr>
              <a:t>$2,201 + $10,000 = </a:t>
            </a:r>
            <a:r>
              <a:rPr lang="en-NZ" sz="1800" b="1" dirty="0">
                <a:latin typeface="Calibri" panose="020F0502020204030204" pitchFamily="34" charset="0"/>
              </a:rPr>
              <a:t>$12,201 </a:t>
            </a:r>
            <a:r>
              <a:rPr lang="en-NZ" sz="1800" dirty="0">
                <a:latin typeface="Calibri" panose="020F0502020204030204" pitchFamily="34" charset="0"/>
              </a:rPr>
              <a:t>annual savings / investment amount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latin typeface="Calibri" panose="020F0502020204030204" pitchFamily="34" charset="0"/>
              </a:rPr>
              <a:t>Replace $10,000 in the calculator with </a:t>
            </a:r>
            <a:r>
              <a:rPr lang="en-NZ" sz="1800" b="1" dirty="0">
                <a:latin typeface="Calibri" panose="020F0502020204030204" pitchFamily="34" charset="0"/>
              </a:rPr>
              <a:t>$12,201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NZ" sz="1800" dirty="0">
                <a:latin typeface="Calibri" panose="020F0502020204030204" pitchFamily="34" charset="0"/>
              </a:rPr>
              <a:t>Equity in 40 years = </a:t>
            </a:r>
            <a:r>
              <a:rPr lang="en-NZ" sz="1800" b="1" dirty="0">
                <a:latin typeface="Calibri" panose="020F0502020204030204" pitchFamily="34" charset="0"/>
              </a:rPr>
              <a:t>$3,160,749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NZ" sz="1800" dirty="0">
              <a:effectLst/>
              <a:latin typeface="Calibri" panose="020F0502020204030204" pitchFamily="34" charset="0"/>
              <a:ea typeface="Trebuchet MS" panose="020B0603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The difference between </a:t>
            </a:r>
            <a:r>
              <a:rPr lang="en-NZ" sz="1800" dirty="0">
                <a:latin typeface="Calibri" panose="020F0502020204030204" pitchFamily="34" charset="0"/>
                <a:ea typeface="Trebuchet MS" panose="020B0603020202020204" pitchFamily="34" charset="0"/>
              </a:rPr>
              <a:t>investing $10,000/yr in a fund outside KiwiSaver vs in a KiwiSaver when an employee contribution occurs is: </a:t>
            </a:r>
            <a:r>
              <a:rPr lang="en-NZ" sz="1800" dirty="0">
                <a:latin typeface="Calibri" panose="020F0502020204030204" pitchFamily="34" charset="0"/>
              </a:rPr>
              <a:t>$3,160,749 - 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$2,590,565 = </a:t>
            </a:r>
            <a:r>
              <a:rPr lang="en-NZ" sz="1800" b="1" u="sng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$570,184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NZ" sz="1100" dirty="0">
                <a:latin typeface="Calibri" panose="020F0502020204030204" pitchFamily="34" charset="0"/>
              </a:rPr>
              <a:t>*</a:t>
            </a:r>
            <a:r>
              <a:rPr lang="en-NZ" sz="1200" i="1" dirty="0">
                <a:latin typeface="Calibri" panose="020F0502020204030204" pitchFamily="34" charset="0"/>
              </a:rPr>
              <a:t>Assume the same returns of 8% from KiwiSaver &amp; non KiwiSaver investment fund</a:t>
            </a:r>
            <a:endParaRPr lang="en-NZ" sz="1800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035E0-BB9F-168B-8204-D56A9CA2B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018" y="114202"/>
            <a:ext cx="4414097" cy="31858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D30315-8C3C-97B7-2198-72A57F162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017" y="3544669"/>
            <a:ext cx="4255031" cy="32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52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76ED-6613-6F10-4CB7-6D869F30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Compounding applies to non financial factors</a:t>
            </a:r>
            <a:endParaRPr lang="en-NZ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9A2C2-CECA-E661-80DB-660468815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en-NZ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NZ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earning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en-NZ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Reputation / personal brand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en-NZ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en-NZ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elationships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en-NZ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Smart choices</a:t>
            </a:r>
            <a:endParaRPr lang="en-NZ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2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1828800" algn="l"/>
              </a:tabLst>
            </a:pPr>
            <a:endParaRPr lang="en-NZ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71600" lvl="3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1828800" algn="l"/>
              </a:tabLst>
            </a:pPr>
            <a:endParaRPr lang="en-N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71600" lvl="3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1828800" algn="l"/>
              </a:tabLst>
            </a:pPr>
            <a:endParaRPr lang="en-NZ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71600" lvl="3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1828800" algn="l"/>
              </a:tabLst>
            </a:pPr>
            <a:r>
              <a:rPr lang="en-NZ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etc – are there others – ask group</a:t>
            </a:r>
          </a:p>
          <a:p>
            <a:endParaRPr lang="en-NZ" dirty="0"/>
          </a:p>
        </p:txBody>
      </p:sp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D212783-67CB-D2CD-A2DF-3A14795D2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833" y="5954395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23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"/>
          <p:cNvSpPr/>
          <p:nvPr/>
        </p:nvSpPr>
        <p:spPr>
          <a:xfrm>
            <a:off x="525480" y="736808"/>
            <a:ext cx="5317536" cy="30122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en-NZ" dirty="0"/>
          </a:p>
          <a:p>
            <a:r>
              <a:rPr lang="en-NZ" sz="3600" b="1" dirty="0"/>
              <a:t>Compounding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What is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How does it work?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How does it help savings grow over time?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Practical examples to work through with students.</a:t>
            </a:r>
          </a:p>
        </p:txBody>
      </p:sp>
      <p:sp>
        <p:nvSpPr>
          <p:cNvPr id="239" name="Google Shape;239;p7"/>
          <p:cNvSpPr txBox="1">
            <a:spLocks noGrp="1"/>
          </p:cNvSpPr>
          <p:nvPr>
            <p:ph type="title"/>
          </p:nvPr>
        </p:nvSpPr>
        <p:spPr>
          <a:xfrm>
            <a:off x="1090273" y="4176819"/>
            <a:ext cx="3821102" cy="237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4000"/>
              <a:buFont typeface="Play"/>
              <a:buNone/>
            </a:pPr>
            <a:r>
              <a:rPr lang="en-US" sz="3600" b="1" dirty="0">
                <a:solidFill>
                  <a:srgbClr val="156082"/>
                </a:solidFill>
                <a:latin typeface="+mn-lt"/>
                <a:sym typeface="Play"/>
              </a:rPr>
              <a:t>Compounding, the 8</a:t>
            </a:r>
            <a:r>
              <a:rPr lang="en-US" sz="3600" b="1" baseline="30000" dirty="0">
                <a:solidFill>
                  <a:srgbClr val="156082"/>
                </a:solidFill>
                <a:latin typeface="+mn-lt"/>
                <a:sym typeface="Play"/>
              </a:rPr>
              <a:t>th</a:t>
            </a:r>
            <a:r>
              <a:rPr lang="en-US" sz="3600" b="1" dirty="0">
                <a:solidFill>
                  <a:srgbClr val="156082"/>
                </a:solidFill>
                <a:latin typeface="+mn-lt"/>
                <a:sym typeface="Play"/>
              </a:rPr>
              <a:t> wonder of the world</a:t>
            </a:r>
            <a:endParaRPr sz="3600" b="1" dirty="0">
              <a:solidFill>
                <a:srgbClr val="156082"/>
              </a:solidFill>
              <a:latin typeface="+mn-lt"/>
            </a:endParaRPr>
          </a:p>
        </p:txBody>
      </p:sp>
      <p:grpSp>
        <p:nvGrpSpPr>
          <p:cNvPr id="3" name="Google Shape;240;p7">
            <a:extLst>
              <a:ext uri="{FF2B5EF4-FFF2-40B4-BE49-F238E27FC236}">
                <a16:creationId xmlns:a16="http://schemas.microsoft.com/office/drawing/2014/main" id="{192109CF-8247-1E6B-F5ED-C5BC3C10F510}"/>
              </a:ext>
            </a:extLst>
          </p:cNvPr>
          <p:cNvGrpSpPr/>
          <p:nvPr/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4" name="Google Shape;241;p7">
              <a:extLst>
                <a:ext uri="{FF2B5EF4-FFF2-40B4-BE49-F238E27FC236}">
                  <a16:creationId xmlns:a16="http://schemas.microsoft.com/office/drawing/2014/main" id="{D8F75DAF-AC92-BDCE-C990-1FF635861BE1}"/>
                </a:ext>
              </a:extLst>
            </p:cNvPr>
            <p:cNvSpPr/>
            <p:nvPr/>
          </p:nvSpPr>
          <p:spPr>
            <a:xfrm>
              <a:off x="6101024" y="52997"/>
              <a:ext cx="6093362" cy="6805004"/>
            </a:xfrm>
            <a:custGeom>
              <a:avLst/>
              <a:gdLst/>
              <a:ahLst/>
              <a:cxnLst/>
              <a:rect l="l" t="t" r="r" b="b"/>
              <a:pathLst>
                <a:path w="5890490" h="6578439" extrusionOk="0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4705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42;p7">
              <a:extLst>
                <a:ext uri="{FF2B5EF4-FFF2-40B4-BE49-F238E27FC236}">
                  <a16:creationId xmlns:a16="http://schemas.microsoft.com/office/drawing/2014/main" id="{631031D5-BF3A-DD84-9049-E3ABA6ABFE29}"/>
                </a:ext>
              </a:extLst>
            </p:cNvPr>
            <p:cNvSpPr/>
            <p:nvPr/>
          </p:nvSpPr>
          <p:spPr>
            <a:xfrm>
              <a:off x="6101025" y="52996"/>
              <a:ext cx="6093361" cy="6805003"/>
            </a:xfrm>
            <a:custGeom>
              <a:avLst/>
              <a:gdLst/>
              <a:ahLst/>
              <a:cxnLst/>
              <a:rect l="l" t="t" r="r" b="b"/>
              <a:pathLst>
                <a:path w="5890489" h="6578438" extrusionOk="0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4705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3;p7">
              <a:extLst>
                <a:ext uri="{FF2B5EF4-FFF2-40B4-BE49-F238E27FC236}">
                  <a16:creationId xmlns:a16="http://schemas.microsoft.com/office/drawing/2014/main" id="{63BE35CF-58B3-439E-D6BB-9CCF4CA152E5}"/>
                </a:ext>
              </a:extLst>
            </p:cNvPr>
            <p:cNvSpPr/>
            <p:nvPr/>
          </p:nvSpPr>
          <p:spPr>
            <a:xfrm>
              <a:off x="6101023" y="52997"/>
              <a:ext cx="6093363" cy="6805004"/>
            </a:xfrm>
            <a:custGeom>
              <a:avLst/>
              <a:gdLst/>
              <a:ahLst/>
              <a:cxnLst/>
              <a:rect l="l" t="t" r="r" b="b"/>
              <a:pathLst>
                <a:path w="5890491" h="6578439" extrusionOk="0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000">
                  <a:schemeClr val="lt1"/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44;p7">
              <a:extLst>
                <a:ext uri="{FF2B5EF4-FFF2-40B4-BE49-F238E27FC236}">
                  <a16:creationId xmlns:a16="http://schemas.microsoft.com/office/drawing/2014/main" id="{FFE8E710-D032-D726-1E1A-B01D95B304B7}"/>
                </a:ext>
              </a:extLst>
            </p:cNvPr>
            <p:cNvSpPr/>
            <p:nvPr/>
          </p:nvSpPr>
          <p:spPr>
            <a:xfrm>
              <a:off x="6101024" y="52997"/>
              <a:ext cx="6093362" cy="6805004"/>
            </a:xfrm>
            <a:custGeom>
              <a:avLst/>
              <a:gdLst/>
              <a:ahLst/>
              <a:cxnLst/>
              <a:rect l="l" t="t" r="r" b="b"/>
              <a:pathLst>
                <a:path w="5890490" h="6578439" extrusionOk="0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Google Shape;245;p7" descr="World">
            <a:extLst>
              <a:ext uri="{FF2B5EF4-FFF2-40B4-BE49-F238E27FC236}">
                <a16:creationId xmlns:a16="http://schemas.microsoft.com/office/drawing/2014/main" id="{3536BB86-4B2A-45F7-132C-AD18DB9AF0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652" y="1859078"/>
            <a:ext cx="3821102" cy="3821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D380F3B-5E90-88B9-0C4F-14D121FC1F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54" y="196189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221342"/>
              </p:ext>
            </p:extLst>
          </p:nvPr>
        </p:nvGraphicFramePr>
        <p:xfrm>
          <a:off x="260252" y="192505"/>
          <a:ext cx="11217873" cy="6352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5440F27-B10C-EE8C-7C60-5847A6820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865" y="6220360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242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24727" y="886424"/>
            <a:ext cx="9795642" cy="5191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444D3E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444D3E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444D3E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444D3E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444D3E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94CB65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94CB65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94CB65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94CB65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5D4091"/>
                </a:solidFill>
                <a:latin typeface="Caecilia LT Std Light" panose="00000400000000000000" pitchFamily="50" charset="0"/>
              </a:rPr>
              <a:t>Compounding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489" t="28772" r="28866" b="12983"/>
          <a:stretch/>
        </p:blipFill>
        <p:spPr>
          <a:xfrm>
            <a:off x="6436829" y="528267"/>
            <a:ext cx="5537307" cy="59687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97" y="2525508"/>
            <a:ext cx="5392112" cy="3306661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D2FB49F-37A8-B2AC-A73B-20288BB2F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93" y="6107165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020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>
          <a:extLst>
            <a:ext uri="{FF2B5EF4-FFF2-40B4-BE49-F238E27FC236}">
              <a16:creationId xmlns:a16="http://schemas.microsoft.com/office/drawing/2014/main" id="{5E791C0D-757E-8FC1-24E6-6662AF1C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">
            <a:extLst>
              <a:ext uri="{FF2B5EF4-FFF2-40B4-BE49-F238E27FC236}">
                <a16:creationId xmlns:a16="http://schemas.microsoft.com/office/drawing/2014/main" id="{730ACCE5-79FD-1E05-B8F3-E4347613E7EE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7">
            <a:extLst>
              <a:ext uri="{FF2B5EF4-FFF2-40B4-BE49-F238E27FC236}">
                <a16:creationId xmlns:a16="http://schemas.microsoft.com/office/drawing/2014/main" id="{049E8472-EB96-6774-2D55-212354EA73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2371" y="1788368"/>
            <a:ext cx="4155312" cy="1297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4000"/>
              <a:buFont typeface="Play"/>
              <a:buNone/>
            </a:pPr>
            <a:r>
              <a:rPr lang="en-US" b="1" dirty="0">
                <a:solidFill>
                  <a:srgbClr val="156082"/>
                </a:solidFill>
                <a:latin typeface="+mn-lt"/>
                <a:sym typeface="Play"/>
              </a:rPr>
              <a:t>Compounding, the 8</a:t>
            </a:r>
            <a:r>
              <a:rPr lang="en-US" b="1" baseline="30000" dirty="0">
                <a:solidFill>
                  <a:srgbClr val="156082"/>
                </a:solidFill>
                <a:latin typeface="+mn-lt"/>
                <a:sym typeface="Play"/>
              </a:rPr>
              <a:t>th</a:t>
            </a:r>
            <a:r>
              <a:rPr lang="en-US" b="1" dirty="0">
                <a:solidFill>
                  <a:srgbClr val="156082"/>
                </a:solidFill>
                <a:latin typeface="+mn-lt"/>
                <a:sym typeface="Play"/>
              </a:rPr>
              <a:t> wonder of the world</a:t>
            </a:r>
            <a:endParaRPr sz="4800" b="1" dirty="0">
              <a:solidFill>
                <a:srgbClr val="156082"/>
              </a:solidFill>
              <a:latin typeface="+mn-lt"/>
            </a:endParaRPr>
          </a:p>
        </p:txBody>
      </p:sp>
      <p:grpSp>
        <p:nvGrpSpPr>
          <p:cNvPr id="3" name="Google Shape;240;p7">
            <a:extLst>
              <a:ext uri="{FF2B5EF4-FFF2-40B4-BE49-F238E27FC236}">
                <a16:creationId xmlns:a16="http://schemas.microsoft.com/office/drawing/2014/main" id="{58232D0B-0B0B-AD1E-044E-A881A626A487}"/>
              </a:ext>
            </a:extLst>
          </p:cNvPr>
          <p:cNvGrpSpPr/>
          <p:nvPr/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4" name="Google Shape;241;p7">
              <a:extLst>
                <a:ext uri="{FF2B5EF4-FFF2-40B4-BE49-F238E27FC236}">
                  <a16:creationId xmlns:a16="http://schemas.microsoft.com/office/drawing/2014/main" id="{283E5C1F-A962-77F5-5E55-8B1ABA049C8E}"/>
                </a:ext>
              </a:extLst>
            </p:cNvPr>
            <p:cNvSpPr/>
            <p:nvPr/>
          </p:nvSpPr>
          <p:spPr>
            <a:xfrm>
              <a:off x="6101024" y="52997"/>
              <a:ext cx="6093362" cy="6805004"/>
            </a:xfrm>
            <a:custGeom>
              <a:avLst/>
              <a:gdLst/>
              <a:ahLst/>
              <a:cxnLst/>
              <a:rect l="l" t="t" r="r" b="b"/>
              <a:pathLst>
                <a:path w="5890490" h="6578439" extrusionOk="0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4705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42;p7">
              <a:extLst>
                <a:ext uri="{FF2B5EF4-FFF2-40B4-BE49-F238E27FC236}">
                  <a16:creationId xmlns:a16="http://schemas.microsoft.com/office/drawing/2014/main" id="{9D35EFCD-DE26-62E8-AC28-0C3429584C82}"/>
                </a:ext>
              </a:extLst>
            </p:cNvPr>
            <p:cNvSpPr/>
            <p:nvPr/>
          </p:nvSpPr>
          <p:spPr>
            <a:xfrm>
              <a:off x="6101025" y="52996"/>
              <a:ext cx="6093361" cy="6805003"/>
            </a:xfrm>
            <a:custGeom>
              <a:avLst/>
              <a:gdLst/>
              <a:ahLst/>
              <a:cxnLst/>
              <a:rect l="l" t="t" r="r" b="b"/>
              <a:pathLst>
                <a:path w="5890489" h="6578438" extrusionOk="0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4705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3;p7">
              <a:extLst>
                <a:ext uri="{FF2B5EF4-FFF2-40B4-BE49-F238E27FC236}">
                  <a16:creationId xmlns:a16="http://schemas.microsoft.com/office/drawing/2014/main" id="{66EFBC89-7912-F5F9-612A-7CBB2B0103E3}"/>
                </a:ext>
              </a:extLst>
            </p:cNvPr>
            <p:cNvSpPr/>
            <p:nvPr/>
          </p:nvSpPr>
          <p:spPr>
            <a:xfrm>
              <a:off x="6101023" y="52997"/>
              <a:ext cx="6093363" cy="6805004"/>
            </a:xfrm>
            <a:custGeom>
              <a:avLst/>
              <a:gdLst/>
              <a:ahLst/>
              <a:cxnLst/>
              <a:rect l="l" t="t" r="r" b="b"/>
              <a:pathLst>
                <a:path w="5890491" h="6578439" extrusionOk="0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000">
                  <a:schemeClr val="lt1"/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44;p7">
              <a:extLst>
                <a:ext uri="{FF2B5EF4-FFF2-40B4-BE49-F238E27FC236}">
                  <a16:creationId xmlns:a16="http://schemas.microsoft.com/office/drawing/2014/main" id="{2A1EB72D-0994-14E8-5A2B-4EA6FBC44EA3}"/>
                </a:ext>
              </a:extLst>
            </p:cNvPr>
            <p:cNvSpPr/>
            <p:nvPr/>
          </p:nvSpPr>
          <p:spPr>
            <a:xfrm>
              <a:off x="6101024" y="52997"/>
              <a:ext cx="6093362" cy="6805004"/>
            </a:xfrm>
            <a:custGeom>
              <a:avLst/>
              <a:gdLst/>
              <a:ahLst/>
              <a:cxnLst/>
              <a:rect l="l" t="t" r="r" b="b"/>
              <a:pathLst>
                <a:path w="5890490" h="6578439" extrusionOk="0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4705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Google Shape;245;p7" descr="World">
            <a:extLst>
              <a:ext uri="{FF2B5EF4-FFF2-40B4-BE49-F238E27FC236}">
                <a16:creationId xmlns:a16="http://schemas.microsoft.com/office/drawing/2014/main" id="{0CFEB290-2A0A-AC0A-6584-D84ED90F7B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652" y="1859078"/>
            <a:ext cx="3821102" cy="3821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82A255F-4EE4-445E-904F-B07946C98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71" y="6050216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212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F3FD4-95D1-9795-973D-41FD30EB2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Compounding interest - </a:t>
            </a:r>
            <a:r>
              <a:rPr lang="en-NZ" sz="2000" dirty="0"/>
              <a:t>do this on the whiteboard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892EE-F88E-8BE0-2FC3-0F1382DFC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100 + 10 = 110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110 + 11 = 121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121 + 12.10 = 133.1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 is showing 100 compounding at 10% interest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 value  = 100, future value 133.10, interest rate 10% and years = 3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Write formula up but emphasise you don’t have to know this – this is just for the people who like maths </a:t>
            </a:r>
            <a:r>
              <a:rPr lang="en-NZ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😊</a:t>
            </a: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FV=PV x (1 + </a:t>
            </a:r>
            <a:r>
              <a:rPr lang="en-N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N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en-US" sz="2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</a:p>
          <a:p>
            <a:pPr marL="457200" lvl="1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baseline="300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FV = future value;   PV = present value;  i = interest rate or return on investment;   n = number of years</a:t>
            </a:r>
            <a:endParaRPr lang="en-NZ" dirty="0"/>
          </a:p>
        </p:txBody>
      </p:sp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D75A716-CB61-37C5-7FA4-960CE279D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729" y="142557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93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" name="Google Shape;250;p8"/>
          <p:cNvGraphicFramePr/>
          <p:nvPr>
            <p:extLst>
              <p:ext uri="{D42A27DB-BD31-4B8C-83A1-F6EECF244321}">
                <p14:modId xmlns:p14="http://schemas.microsoft.com/office/powerpoint/2010/main" val="2556704430"/>
              </p:ext>
            </p:extLst>
          </p:nvPr>
        </p:nvGraphicFramePr>
        <p:xfrm>
          <a:off x="406400" y="1254202"/>
          <a:ext cx="11553371" cy="46955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39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8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Using your phone calculator</a:t>
                      </a: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Enter Present Value</a:t>
                      </a:r>
                      <a:endParaRPr b="1" dirty="0"/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$20,000</a:t>
                      </a: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0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Multiply the Present Value by 1 plus the interest rate</a:t>
                      </a:r>
                      <a:endParaRPr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1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How: Turn the interest rate into a decimal and add 1 to it</a:t>
                      </a:r>
                      <a:endParaRPr b="1" dirty="0"/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$20,000 x 1.10</a:t>
                      </a:r>
                      <a:endParaRPr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10% + 1 = 0.10 + 1 = 1.10</a:t>
                      </a: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Press the ‘equals’ button for number of years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Or x 1.1 10 times</a:t>
                      </a:r>
                      <a:endParaRPr b="1" dirty="0"/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=  (ten times)</a:t>
                      </a: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Answer</a:t>
                      </a:r>
                      <a:endParaRPr b="1"/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$51,875</a:t>
                      </a:r>
                      <a:endParaRPr sz="2000" b="1" i="0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0C7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1" name="Google Shape;251;p8"/>
          <p:cNvSpPr txBox="1"/>
          <p:nvPr/>
        </p:nvSpPr>
        <p:spPr>
          <a:xfrm>
            <a:off x="0" y="707587"/>
            <a:ext cx="121920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Formula:   Future Value = Present Value x (1 + interest rate )</a:t>
            </a:r>
            <a:r>
              <a:rPr lang="en-US" sz="20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years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"/>
          <p:cNvSpPr txBox="1">
            <a:spLocks noGrp="1"/>
          </p:cNvSpPr>
          <p:nvPr>
            <p:ph type="title"/>
          </p:nvPr>
        </p:nvSpPr>
        <p:spPr>
          <a:xfrm>
            <a:off x="0" y="28743"/>
            <a:ext cx="12192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dirty="0">
                <a:solidFill>
                  <a:srgbClr val="156082"/>
                </a:solidFill>
                <a:latin typeface="+mn-lt"/>
                <a:ea typeface="Arial"/>
                <a:cs typeface="Arial"/>
                <a:sym typeface="Arial"/>
              </a:rPr>
              <a:t>Compounding $20,000 invested for 10 years at 10%</a:t>
            </a:r>
            <a:endParaRPr dirty="0">
              <a:solidFill>
                <a:srgbClr val="156082"/>
              </a:solidFill>
              <a:latin typeface="+mn-lt"/>
            </a:endParaRPr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79277DC-B967-BEAD-5EF9-AE4D9998C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70" y="6266818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9" descr="A car parked on gras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5288" y="900099"/>
            <a:ext cx="3357563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 descr="Watch: How to measure grass with a plate meter - 30 August 2017 Premiu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6826" y="900099"/>
            <a:ext cx="377507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 descr="Delicious Fresh Food &amp; Premium Coffee | Applegreen Irelan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1646" y="3459149"/>
            <a:ext cx="3780255" cy="1827213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9"/>
          <p:cNvSpPr txBox="1"/>
          <p:nvPr/>
        </p:nvSpPr>
        <p:spPr>
          <a:xfrm>
            <a:off x="7531197" y="2847426"/>
            <a:ext cx="374115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`$150</a:t>
            </a:r>
            <a:r>
              <a:rPr lang="en-US" sz="1600" b="1" i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/ha X 75ha = </a:t>
            </a:r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$11,250</a:t>
            </a:r>
            <a:r>
              <a:rPr lang="en-US" sz="1600" b="1" i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/yr</a:t>
            </a:r>
            <a:endParaRPr sz="1600" b="1" i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$11,240</a:t>
            </a:r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@ 10% X 30 years = $1.8</a:t>
            </a:r>
            <a:r>
              <a:rPr lang="en-US" sz="1600" b="1" i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mill</a:t>
            </a:r>
            <a:endParaRPr sz="1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9"/>
          <p:cNvSpPr txBox="1"/>
          <p:nvPr/>
        </p:nvSpPr>
        <p:spPr>
          <a:xfrm>
            <a:off x="7726372" y="5391845"/>
            <a:ext cx="34290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160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5/day X 365 days =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160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1,825/yr</a:t>
            </a:r>
            <a:endParaRPr sz="1600" i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@ 10%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US" sz="160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160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years = $800,000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9"/>
          <p:cNvSpPr txBox="1"/>
          <p:nvPr/>
        </p:nvSpPr>
        <p:spPr>
          <a:xfrm>
            <a:off x="49078" y="40348"/>
            <a:ext cx="1214292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156082"/>
                </a:solidFill>
                <a:latin typeface="+mn-lt"/>
                <a:sym typeface="Arial"/>
              </a:rPr>
              <a:t>The true power of compounding</a:t>
            </a:r>
            <a:endParaRPr sz="3600" b="1" i="0" dirty="0">
              <a:solidFill>
                <a:srgbClr val="156082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dirty="0">
                <a:solidFill>
                  <a:srgbClr val="1C4437"/>
                </a:solidFill>
                <a:latin typeface="+mn-lt"/>
                <a:sym typeface="Arial"/>
              </a:rPr>
              <a:t> </a:t>
            </a:r>
            <a:endParaRPr sz="3600" b="1" dirty="0">
              <a:solidFill>
                <a:srgbClr val="1C4437"/>
              </a:solidFill>
              <a:latin typeface="+mn-lt"/>
              <a:sym typeface="Arial"/>
            </a:endParaRPr>
          </a:p>
        </p:txBody>
      </p:sp>
      <p:sp>
        <p:nvSpPr>
          <p:cNvPr id="264" name="Google Shape;264;p9"/>
          <p:cNvSpPr txBox="1"/>
          <p:nvPr/>
        </p:nvSpPr>
        <p:spPr>
          <a:xfrm>
            <a:off x="563200" y="1475783"/>
            <a:ext cx="3148894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 dirty="0">
                <a:solidFill>
                  <a:srgbClr val="156082"/>
                </a:solidFill>
                <a:latin typeface="+mn-lt"/>
                <a:ea typeface="Play"/>
                <a:cs typeface="Play"/>
                <a:sym typeface="Play"/>
              </a:rPr>
              <a:t>Those who truly understand compounding connect daily decisions with long term wealth creation. </a:t>
            </a:r>
            <a:endParaRPr sz="2800" i="1" dirty="0">
              <a:solidFill>
                <a:srgbClr val="156082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9"/>
          <p:cNvSpPr txBox="1"/>
          <p:nvPr/>
        </p:nvSpPr>
        <p:spPr>
          <a:xfrm>
            <a:off x="4105287" y="5313350"/>
            <a:ext cx="3129879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$10</a:t>
            </a:r>
            <a:r>
              <a:rPr lang="en-US" sz="1600" b="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,000 lower capital cost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cheaper servicing</a:t>
            </a:r>
            <a:endParaRPr lang="en-US" sz="1600" b="0" i="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@ 10%  X 40</a:t>
            </a:r>
            <a:r>
              <a:rPr lang="en-US" sz="1600" b="0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years = $4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00,000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6" name="Google Shape;266;p9"/>
          <p:cNvCxnSpPr/>
          <p:nvPr/>
        </p:nvCxnSpPr>
        <p:spPr>
          <a:xfrm>
            <a:off x="5951673" y="2654897"/>
            <a:ext cx="0" cy="750277"/>
          </a:xfrm>
          <a:prstGeom prst="straightConnector1">
            <a:avLst/>
          </a:prstGeom>
          <a:noFill/>
          <a:ln w="5397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267" name="Google Shape;267;p9"/>
          <p:cNvPicPr preferRelativeResize="0"/>
          <p:nvPr/>
        </p:nvPicPr>
        <p:blipFill rotWithShape="1">
          <a:blip r:embed="rId6">
            <a:alphaModFix/>
          </a:blip>
          <a:srcRect b="13914"/>
          <a:stretch/>
        </p:blipFill>
        <p:spPr>
          <a:xfrm>
            <a:off x="4105287" y="3452066"/>
            <a:ext cx="3357563" cy="18272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0FDBDE-A871-4B51-15F6-3937F79E1CE8}"/>
              </a:ext>
            </a:extLst>
          </p:cNvPr>
          <p:cNvCxnSpPr>
            <a:cxnSpLocks/>
          </p:cNvCxnSpPr>
          <p:nvPr/>
        </p:nvCxnSpPr>
        <p:spPr>
          <a:xfrm>
            <a:off x="449943" y="1553029"/>
            <a:ext cx="0" cy="2987715"/>
          </a:xfrm>
          <a:prstGeom prst="line">
            <a:avLst/>
          </a:prstGeom>
          <a:ln w="38100">
            <a:solidFill>
              <a:srgbClr val="1560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9558588-5B00-751D-AC3C-DF6D076327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6175084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showing the amount of money&#10;&#10;Description automatically generated">
            <a:extLst>
              <a:ext uri="{FF2B5EF4-FFF2-40B4-BE49-F238E27FC236}">
                <a16:creationId xmlns:a16="http://schemas.microsoft.com/office/drawing/2014/main" id="{B6C1B227-7D73-65E0-50A3-EB36A8D68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08"/>
          <a:stretch/>
        </p:blipFill>
        <p:spPr>
          <a:xfrm>
            <a:off x="428394" y="0"/>
            <a:ext cx="10287000" cy="60551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0B83AB-7E1D-76A9-1CEA-9D4E8232B361}"/>
              </a:ext>
            </a:extLst>
          </p:cNvPr>
          <p:cNvCxnSpPr>
            <a:cxnSpLocks/>
          </p:cNvCxnSpPr>
          <p:nvPr/>
        </p:nvCxnSpPr>
        <p:spPr>
          <a:xfrm flipV="1">
            <a:off x="2460363" y="2585176"/>
            <a:ext cx="8055237" cy="1684872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1" name="TextBox 6">
            <a:extLst>
              <a:ext uri="{FF2B5EF4-FFF2-40B4-BE49-F238E27FC236}">
                <a16:creationId xmlns:a16="http://schemas.microsoft.com/office/drawing/2014/main" id="{568657E2-18C8-4599-85E7-83473902413F}"/>
              </a:ext>
            </a:extLst>
          </p:cNvPr>
          <p:cNvSpPr txBox="1"/>
          <p:nvPr/>
        </p:nvSpPr>
        <p:spPr>
          <a:xfrm rot="20972792">
            <a:off x="8800132" y="2088951"/>
            <a:ext cx="1863011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zone of amazement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EEC418C-D9BF-7469-F6D1-A225159FF372}"/>
              </a:ext>
            </a:extLst>
          </p:cNvPr>
          <p:cNvSpPr txBox="1"/>
          <p:nvPr/>
        </p:nvSpPr>
        <p:spPr>
          <a:xfrm rot="20911081">
            <a:off x="4988484" y="3559391"/>
            <a:ext cx="2215030" cy="3427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zone of disappointment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04D4A-E96C-C8FC-3BF6-814AEB68FC63}"/>
              </a:ext>
            </a:extLst>
          </p:cNvPr>
          <p:cNvSpPr txBox="1"/>
          <p:nvPr/>
        </p:nvSpPr>
        <p:spPr>
          <a:xfrm>
            <a:off x="3434576" y="189571"/>
            <a:ext cx="4712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$5000 saved/yr @ 10% return x 40 years</a:t>
            </a:r>
            <a:endParaRPr lang="en-NZ" sz="2000" b="1" dirty="0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35BFA80-4447-EF9B-E304-701035455BBF}"/>
              </a:ext>
            </a:extLst>
          </p:cNvPr>
          <p:cNvSpPr/>
          <p:nvPr/>
        </p:nvSpPr>
        <p:spPr>
          <a:xfrm>
            <a:off x="10682403" y="4022023"/>
            <a:ext cx="221630" cy="31223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6D093B-AA17-0D84-5F7A-1CC91D817150}"/>
              </a:ext>
            </a:extLst>
          </p:cNvPr>
          <p:cNvSpPr txBox="1"/>
          <p:nvPr/>
        </p:nvSpPr>
        <p:spPr>
          <a:xfrm>
            <a:off x="10932606" y="3998117"/>
            <a:ext cx="1134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$5000 saved with no interest</a:t>
            </a:r>
            <a:endParaRPr lang="en-NZ" sz="1200" dirty="0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69919AC1-169D-3742-85B7-A5AA12B884C7}"/>
              </a:ext>
            </a:extLst>
          </p:cNvPr>
          <p:cNvSpPr/>
          <p:nvPr/>
        </p:nvSpPr>
        <p:spPr>
          <a:xfrm>
            <a:off x="10682403" y="1110820"/>
            <a:ext cx="245327" cy="288729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60AB5-944E-8165-3173-828E1E24AD9E}"/>
              </a:ext>
            </a:extLst>
          </p:cNvPr>
          <p:cNvSpPr txBox="1"/>
          <p:nvPr/>
        </p:nvSpPr>
        <p:spPr>
          <a:xfrm>
            <a:off x="10904033" y="2146379"/>
            <a:ext cx="119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‘compounding’ component!</a:t>
            </a:r>
            <a:endParaRPr lang="en-NZ" sz="1200" dirty="0"/>
          </a:p>
        </p:txBody>
      </p:sp>
      <p:pic>
        <p:nvPicPr>
          <p:cNvPr id="20" name="Picture 19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C5C1889F-571B-6EB5-621C-78C4C7BD4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6175084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30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4BC6-A9B5-AEDF-A95A-FC0BADF85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29" y="-11908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156082"/>
                </a:solidFill>
                <a:latin typeface="+mn-lt"/>
              </a:rPr>
              <a:t>‘Quick’ Financial Plan</a:t>
            </a:r>
            <a:endParaRPr lang="en-NZ" b="1" dirty="0">
              <a:solidFill>
                <a:srgbClr val="156082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3F7F2-1014-7B17-8C5A-E79FC5ED1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415" y="1187481"/>
            <a:ext cx="7889457" cy="46037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hlinkClick r:id="rId3"/>
              </a:rPr>
              <a:t>Compound Interest Calculator - Daily, Monthly, Yearly Compounding</a:t>
            </a:r>
            <a:br>
              <a:rPr lang="en-US" dirty="0">
                <a:hlinkClick r:id="rId3"/>
              </a:rPr>
            </a:br>
            <a:r>
              <a:rPr lang="en-US" dirty="0">
                <a:hlinkClick r:id="rId3"/>
              </a:rPr>
              <a:t>(thecalculatorsite.com)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Three time periods - example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Age 18-25: zero starting equity, and save $5,000/year X 5%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Age 25-50:  equity and save $10,000/year X 8% return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Age 50-65:equity and save $15,000/year X 8% return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Use on-line tool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Graph the example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Graph your equity growth forecast </a:t>
            </a:r>
          </a:p>
          <a:p>
            <a:pPr marL="571500" lvl="1" indent="0">
              <a:buNone/>
            </a:pPr>
            <a:endParaRPr lang="en-NZ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C00882-1866-6DAC-27DF-4CF785B53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487" y="2334637"/>
            <a:ext cx="3867773" cy="2597285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E929F80C-3706-CBF0-6499-B23B584F45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405" y="6246440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10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688B2-010F-5C26-0A71-EA00F1E1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44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1: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ECA30-F529-1F9B-92DD-87CBD868E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44328" cy="4351338"/>
          </a:xfrm>
        </p:spPr>
        <p:txBody>
          <a:bodyPr/>
          <a:lstStyle/>
          <a:p>
            <a:pPr marL="0" indent="0">
              <a:buNone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25 years of age (people are just starting out) </a:t>
            </a: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0 deposit </a:t>
            </a:r>
          </a:p>
          <a:p>
            <a:pPr>
              <a:buFontTx/>
              <a:buChar char="-"/>
            </a:pP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With a 5% yearly interest rate over</a:t>
            </a:r>
            <a:r>
              <a:rPr lang="en-NZ" sz="2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 </a:t>
            </a: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7 years</a:t>
            </a:r>
          </a:p>
          <a:p>
            <a:pPr>
              <a:buFontTx/>
              <a:buChar char="-"/>
            </a:pPr>
            <a:r>
              <a:rPr lang="en-NZ" dirty="0">
                <a:latin typeface="Calibri" panose="020F0502020204030204" pitchFamily="34" charset="0"/>
                <a:ea typeface="Trebuchet MS" panose="020B0603020202020204" pitchFamily="34" charset="0"/>
              </a:rPr>
              <a:t>w</a:t>
            </a: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ith a compounding frequency of yearly, </a:t>
            </a:r>
          </a:p>
          <a:p>
            <a:pPr>
              <a:buFontTx/>
              <a:buChar char="-"/>
            </a:pPr>
            <a:r>
              <a:rPr lang="en-NZ" dirty="0">
                <a:latin typeface="Calibri" panose="020F0502020204030204" pitchFamily="34" charset="0"/>
                <a:ea typeface="Trebuchet MS" panose="020B0603020202020204" pitchFamily="34" charset="0"/>
              </a:rPr>
              <a:t>w</a:t>
            </a:r>
            <a:r>
              <a:rPr lang="en-NZ" sz="2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ith a $5,000 deposit yearly. </a:t>
            </a:r>
          </a:p>
          <a:p>
            <a:pPr marL="0" indent="0">
              <a:buNone/>
            </a:pPr>
            <a:endParaRPr lang="en-N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NZ" dirty="0">
                <a:latin typeface="Calibri" panose="020F0502020204030204" pitchFamily="34" charset="0"/>
              </a:rPr>
              <a:t>Work through this scenario.</a:t>
            </a:r>
            <a:endParaRPr lang="en-NZ" dirty="0"/>
          </a:p>
          <a:p>
            <a:endParaRPr lang="en-NZ" dirty="0"/>
          </a:p>
        </p:txBody>
      </p:sp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EAA8C4DB-8FDE-3470-C33E-37067B64E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256" y="365125"/>
            <a:ext cx="2719070" cy="4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177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DDE2-A3B3-7376-26CE-4EC826F1B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FAFA-B4DF-52E7-315E-9E95BAD82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Scenario 1: 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18-25 years of age (people are just starting out) - 0 deposit – 5% yearly over</a:t>
            </a:r>
            <a:r>
              <a:rPr lang="en-NZ" sz="1800" b="1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 </a:t>
            </a:r>
            <a:r>
              <a:rPr lang="en-NZ" sz="1800" dirty="0">
                <a:latin typeface="Calibri" panose="020F0502020204030204" pitchFamily="34" charset="0"/>
                <a:ea typeface="Trebuchet MS" panose="020B0603020202020204" pitchFamily="34" charset="0"/>
              </a:rPr>
              <a:t>7</a:t>
            </a:r>
            <a:r>
              <a:rPr lang="en-NZ" sz="1800" dirty="0">
                <a:effectLst/>
                <a:latin typeface="Calibri" panose="020F0502020204030204" pitchFamily="34" charset="0"/>
                <a:ea typeface="Trebuchet MS" panose="020B0603020202020204" pitchFamily="34" charset="0"/>
              </a:rPr>
              <a:t> years, with a compounding frequency of yearly, $5,000 deposit yearly.  </a:t>
            </a:r>
            <a:r>
              <a:rPr lang="en-N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rebuchet MS" panose="020B0603020202020204" pitchFamily="34" charset="0"/>
              </a:rPr>
              <a:t>Answer = $40,710</a:t>
            </a:r>
            <a:endParaRPr lang="en-NZ" dirty="0">
              <a:highlight>
                <a:srgbClr val="FFFF00"/>
              </a:highlight>
            </a:endParaRP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F544452-3159-0438-1886-34A96FA0A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881" y="6065393"/>
            <a:ext cx="2719070" cy="44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CC5CBD-D4DE-E454-0F7B-3A2F6D6EA5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01"/>
          <a:stretch/>
        </p:blipFill>
        <p:spPr>
          <a:xfrm>
            <a:off x="768485" y="1380314"/>
            <a:ext cx="7395532" cy="527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3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1349</Words>
  <Application>Microsoft Office PowerPoint</Application>
  <PresentationFormat>Widescreen</PresentationFormat>
  <Paragraphs>198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Aptos</vt:lpstr>
      <vt:lpstr>Aptos Display</vt:lpstr>
      <vt:lpstr>Arial</vt:lpstr>
      <vt:lpstr>Caecilia LT Std Light</vt:lpstr>
      <vt:lpstr>Caecilia LT Std Roman</vt:lpstr>
      <vt:lpstr>Calibri</vt:lpstr>
      <vt:lpstr>Courier New</vt:lpstr>
      <vt:lpstr>Play</vt:lpstr>
      <vt:lpstr>Segoe UI Emoji</vt:lpstr>
      <vt:lpstr>Symbol</vt:lpstr>
      <vt:lpstr>Office Theme</vt:lpstr>
      <vt:lpstr>Compounding Interest Webinar</vt:lpstr>
      <vt:lpstr>Compounding, the 8th wonder of the world</vt:lpstr>
      <vt:lpstr>Compounding interest - do this on the whiteboard</vt:lpstr>
      <vt:lpstr>Compounding $20,000 invested for 10 years at 10%</vt:lpstr>
      <vt:lpstr>PowerPoint Presentation</vt:lpstr>
      <vt:lpstr>PowerPoint Presentation</vt:lpstr>
      <vt:lpstr>‘Quick’ Financial Plan</vt:lpstr>
      <vt:lpstr>Scenario 1:</vt:lpstr>
      <vt:lpstr>Scenario 1: 18-25 years of age (people are just starting out) - 0 deposit – 5% yearly over 7 years, with a compounding frequency of yearly, $5,000 deposit yearly.  Answer = $40,710</vt:lpstr>
      <vt:lpstr>Scenario 2:</vt:lpstr>
      <vt:lpstr>Scenario 2: 25-50 years of age (people who have saved a deposit and bought a business or a house) = $40,710 with 8% interest rate over 25 years, with a compounding frequency yearly, with $10,000 yearly deposits = $1,009,860</vt:lpstr>
      <vt:lpstr>Scenario 3:</vt:lpstr>
      <vt:lpstr>Scenario 3: 50-65 years of age (people are now investing into the business) = $1,009,860 with 8% interest rate over 15 years, with a compounding frequency yearly, with $15,000 deposits = $3,610,728</vt:lpstr>
      <vt:lpstr>Results - graph results on the whiteboard</vt:lpstr>
      <vt:lpstr>PowerPoint Presentation</vt:lpstr>
      <vt:lpstr>PowerPoint Presentation</vt:lpstr>
      <vt:lpstr>Using the calculator.</vt:lpstr>
      <vt:lpstr>2. KiwiSaver: An extra $545,000 </vt:lpstr>
      <vt:lpstr>Compounding applies to non financial factors</vt:lpstr>
      <vt:lpstr>PowerPoint Presentation</vt:lpstr>
      <vt:lpstr>PowerPoint Presentation</vt:lpstr>
      <vt:lpstr>Compounding, the 8th wonder of the world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Bird</dc:creator>
  <cp:lastModifiedBy>Kerry Allen</cp:lastModifiedBy>
  <cp:revision>24</cp:revision>
  <dcterms:created xsi:type="dcterms:W3CDTF">2024-12-16T18:55:30Z</dcterms:created>
  <dcterms:modified xsi:type="dcterms:W3CDTF">2025-03-05T03:58:01Z</dcterms:modified>
</cp:coreProperties>
</file>