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325" r:id="rId3"/>
    <p:sldId id="337" r:id="rId4"/>
    <p:sldId id="345" r:id="rId5"/>
    <p:sldId id="339" r:id="rId6"/>
    <p:sldId id="343" r:id="rId7"/>
    <p:sldId id="352" r:id="rId8"/>
    <p:sldId id="349" r:id="rId9"/>
    <p:sldId id="351" r:id="rId10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06214-D611-4F2A-A60B-2A54B79FE1BD}" type="datetimeFigureOut">
              <a:rPr lang="en-NZ" smtClean="0"/>
              <a:t>11/04/2017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88CBA-A9EB-494E-8AE6-22FE4F4410C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545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679700"/>
            <a:ext cx="9601200" cy="1071562"/>
          </a:xfrm>
        </p:spPr>
        <p:txBody>
          <a:bodyPr anchor="b"/>
          <a:lstStyle>
            <a:lvl1pPr algn="ctr">
              <a:defRPr sz="6000" b="1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3338"/>
            <a:ext cx="9144000" cy="6651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719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0644"/>
            <a:ext cx="12192000" cy="20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3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3D-A1A0-46F3-950B-AB273925FE69}" type="datetimeFigureOut">
              <a:rPr lang="en-NZ" smtClean="0"/>
              <a:t>11/04/2017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0723-CA5F-4FAB-BF19-593B5CAD6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375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3D-A1A0-46F3-950B-AB273925FE69}" type="datetimeFigureOut">
              <a:rPr lang="en-NZ" smtClean="0"/>
              <a:t>11/04/2017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0723-CA5F-4FAB-BF19-593B5CAD6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518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0" y="365125"/>
            <a:ext cx="9157804" cy="1325563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0" y="1825624"/>
            <a:ext cx="9157804" cy="4525479"/>
          </a:xfrm>
        </p:spPr>
        <p:txBody>
          <a:bodyPr/>
          <a:lstStyle>
            <a:lvl1pPr marL="288000" indent="-288000"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</a:defRPr>
            </a:lvl1pPr>
            <a:lvl2pPr marL="685800" indent="-270000"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</a:defRPr>
            </a:lvl2pPr>
            <a:lvl3pPr marL="1143000" indent="-216000"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</a:defRPr>
            </a:lvl3pPr>
            <a:lvl4pPr marL="1600200" indent="-216000">
              <a:buFont typeface="Calibri" panose="020F0502020204030204" pitchFamily="34" charset="0"/>
              <a:buChar char="-"/>
              <a:defRPr>
                <a:latin typeface="Calibri" panose="020F0502020204030204" pitchFamily="34" charset="0"/>
              </a:defRPr>
            </a:lvl4pPr>
            <a:lvl5pPr marL="2057400" indent="-216000">
              <a:buFont typeface="Calibri" panose="020F0502020204030204" pitchFamily="34" charset="0"/>
              <a:buChar char="-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3" t="440" r="200" b="-440"/>
          <a:stretch/>
        </p:blipFill>
        <p:spPr>
          <a:xfrm>
            <a:off x="-1266825" y="0"/>
            <a:ext cx="3196564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9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3D-A1A0-46F3-950B-AB273925FE69}" type="datetimeFigureOut">
              <a:rPr lang="en-NZ" smtClean="0"/>
              <a:t>11/04/2017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0723-CA5F-4FAB-BF19-593B5CAD6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845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3D-A1A0-46F3-950B-AB273925FE69}" type="datetimeFigureOut">
              <a:rPr lang="en-NZ" smtClean="0"/>
              <a:t>11/04/2017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0723-CA5F-4FAB-BF19-593B5CAD6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763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3D-A1A0-46F3-950B-AB273925FE69}" type="datetimeFigureOut">
              <a:rPr lang="en-NZ" smtClean="0"/>
              <a:t>11/04/2017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0723-CA5F-4FAB-BF19-593B5CAD6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139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3D-A1A0-46F3-950B-AB273925FE69}" type="datetimeFigureOut">
              <a:rPr lang="en-NZ" smtClean="0"/>
              <a:t>11/04/2017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0723-CA5F-4FAB-BF19-593B5CAD6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789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3D-A1A0-46F3-950B-AB273925FE69}" type="datetimeFigureOut">
              <a:rPr lang="en-NZ" smtClean="0"/>
              <a:t>11/04/2017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0723-CA5F-4FAB-BF19-593B5CAD6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0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3D-A1A0-46F3-950B-AB273925FE69}" type="datetimeFigureOut">
              <a:rPr lang="en-NZ" smtClean="0"/>
              <a:t>11/04/2017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0723-CA5F-4FAB-BF19-593B5CAD6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370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3D-A1A0-46F3-950B-AB273925FE69}" type="datetimeFigureOut">
              <a:rPr lang="en-NZ" smtClean="0"/>
              <a:t>11/04/2017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0723-CA5F-4FAB-BF19-593B5CAD6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950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C23D-A1A0-46F3-950B-AB273925FE69}" type="datetimeFigureOut">
              <a:rPr lang="en-NZ" smtClean="0"/>
              <a:t>11/04/2017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E0723-CA5F-4FAB-BF19-593B5CAD6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33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21738"/>
            <a:ext cx="9144000" cy="1071562"/>
          </a:xfrm>
        </p:spPr>
        <p:txBody>
          <a:bodyPr>
            <a:normAutofit fontScale="90000"/>
          </a:bodyPr>
          <a:lstStyle/>
          <a:p>
            <a:r>
              <a:rPr lang="en-NZ" b="1" dirty="0" smtClean="0"/>
              <a:t>Agribusiness in New Zealand </a:t>
            </a:r>
            <a:r>
              <a:rPr lang="en-NZ" b="1" smtClean="0"/>
              <a:t>Secondary Schools 1</a:t>
            </a:r>
            <a:endParaRPr lang="en-NZ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5376"/>
            <a:ext cx="9144000" cy="828292"/>
          </a:xfrm>
        </p:spPr>
        <p:txBody>
          <a:bodyPr>
            <a:normAutofit/>
          </a:bodyPr>
          <a:lstStyle/>
          <a:p>
            <a:r>
              <a:rPr lang="en-NZ" altLang="en-US" sz="2800" b="1" dirty="0" smtClean="0">
                <a:latin typeface="+mj-lt"/>
                <a:ea typeface="+mj-ea"/>
                <a:cs typeface="+mj-cs"/>
              </a:rPr>
              <a:t>Conference April 2017</a:t>
            </a:r>
            <a:endParaRPr lang="en-NZ" sz="2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27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370" y="365125"/>
            <a:ext cx="92943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  <a:t>St Paul’s </a:t>
            </a:r>
            <a:r>
              <a:rPr lang="en-NZ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Collegiate School</a:t>
            </a:r>
            <a: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  <a:t/>
            </a:r>
            <a:b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  <a:t>Centre of Excellence </a:t>
            </a:r>
            <a:r>
              <a:rPr lang="en-NZ" i="1" dirty="0">
                <a:solidFill>
                  <a:srgbClr val="FFC000"/>
                </a:solidFill>
                <a:latin typeface="Calibri" panose="020F0502020204030204" pitchFamily="34" charset="0"/>
              </a:rPr>
              <a:t>for </a:t>
            </a:r>
            <a: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  <a:t/>
            </a:r>
            <a:b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  <a:t>Agricultural Science and Business </a:t>
            </a:r>
            <a:r>
              <a:rPr lang="en-NZ" sz="4000" dirty="0">
                <a:solidFill>
                  <a:srgbClr val="FFC000"/>
                </a:solidFill>
                <a:latin typeface="Calibri" panose="020F0502020204030204" pitchFamily="34" charset="0"/>
              </a:rPr>
              <a:t>™</a:t>
            </a:r>
            <a:endParaRPr lang="en-NZ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370" y="1825624"/>
            <a:ext cx="9294329" cy="45254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en-NZ" sz="1600" dirty="0">
              <a:latin typeface="Calibri" panose="020F0502020204030204" pitchFamily="34" charset="0"/>
            </a:endParaRPr>
          </a:p>
          <a:p>
            <a:pPr marL="136525" indent="0" algn="ctr">
              <a:buFont typeface="Wingdings 2" panose="05020102010507070707" pitchFamily="18" charset="2"/>
              <a:buNone/>
              <a:defRPr/>
            </a:pPr>
            <a:endParaRPr lang="en-NZ" b="1" dirty="0" smtClean="0">
              <a:latin typeface="Calibri" panose="020F0502020204030204" pitchFamily="34" charset="0"/>
            </a:endParaRPr>
          </a:p>
          <a:p>
            <a:pPr marL="136525" indent="0" algn="ctr">
              <a:buFont typeface="Wingdings 2" panose="05020102010507070707" pitchFamily="18" charset="2"/>
              <a:buNone/>
              <a:defRPr/>
            </a:pPr>
            <a:r>
              <a:rPr lang="en-NZ" b="1" dirty="0" smtClean="0">
                <a:latin typeface="Calibri" panose="020F0502020204030204" pitchFamily="34" charset="0"/>
              </a:rPr>
              <a:t>Introduction</a:t>
            </a:r>
          </a:p>
          <a:p>
            <a:pPr marL="136525" indent="0" algn="ctr">
              <a:buFont typeface="Wingdings 2" panose="05020102010507070707" pitchFamily="18" charset="2"/>
              <a:buNone/>
              <a:defRPr/>
            </a:pPr>
            <a:endParaRPr lang="en-NZ" b="1" dirty="0" smtClean="0">
              <a:latin typeface="Calibri" panose="020F0502020204030204" pitchFamily="34" charset="0"/>
            </a:endParaRPr>
          </a:p>
          <a:p>
            <a:pPr marL="593725" indent="-457200">
              <a:buFont typeface="Arial" panose="020B0604020202020204" pitchFamily="34" charset="0"/>
              <a:buChar char="•"/>
              <a:defRPr/>
            </a:pPr>
            <a:r>
              <a:rPr lang="en-NZ" sz="2400" b="1" dirty="0" smtClean="0">
                <a:latin typeface="Calibri" panose="020F0502020204030204" pitchFamily="34" charset="0"/>
              </a:rPr>
              <a:t>The Concept </a:t>
            </a:r>
          </a:p>
          <a:p>
            <a:pPr marL="593725" indent="-457200">
              <a:buFont typeface="Arial" panose="020B0604020202020204" pitchFamily="34" charset="0"/>
              <a:buChar char="•"/>
              <a:defRPr/>
            </a:pPr>
            <a:endParaRPr lang="en-NZ" sz="2400" b="1" dirty="0" smtClean="0">
              <a:latin typeface="Calibri" panose="020F0502020204030204" pitchFamily="34" charset="0"/>
            </a:endParaRPr>
          </a:p>
          <a:p>
            <a:pPr marL="593725" indent="-457200">
              <a:buFont typeface="Arial" panose="020B0604020202020204" pitchFamily="34" charset="0"/>
              <a:buChar char="•"/>
              <a:defRPr/>
            </a:pPr>
            <a:r>
              <a:rPr lang="en-NZ" sz="2400" b="1" dirty="0" smtClean="0">
                <a:latin typeface="Calibri" panose="020F0502020204030204" pitchFamily="34" charset="0"/>
              </a:rPr>
              <a:t>About St Paul’s</a:t>
            </a:r>
          </a:p>
          <a:p>
            <a:pPr marL="136525" indent="0">
              <a:buNone/>
              <a:defRPr/>
            </a:pPr>
            <a:endParaRPr lang="en-NZ" sz="2400" b="1" dirty="0" smtClean="0">
              <a:latin typeface="Calibri" panose="020F0502020204030204" pitchFamily="34" charset="0"/>
            </a:endParaRPr>
          </a:p>
          <a:p>
            <a:pPr marL="593725" indent="-457200">
              <a:buFont typeface="Arial" panose="020B0604020202020204" pitchFamily="34" charset="0"/>
              <a:buChar char="•"/>
              <a:defRPr/>
            </a:pPr>
            <a:r>
              <a:rPr lang="en-NZ" sz="2400" b="1" dirty="0" smtClean="0"/>
              <a:t>Independent Schools and Educational Leadership</a:t>
            </a:r>
            <a:endParaRPr lang="en-NZ" sz="2400" b="1" dirty="0" smtClean="0">
              <a:latin typeface="Calibri" panose="020F0502020204030204" pitchFamily="34" charset="0"/>
            </a:endParaRPr>
          </a:p>
          <a:p>
            <a:pPr marL="593725" indent="-457200">
              <a:buFont typeface="Arial" panose="020B0604020202020204" pitchFamily="34" charset="0"/>
              <a:buChar char="•"/>
              <a:defRPr/>
            </a:pPr>
            <a:endParaRPr lang="en-NZ" sz="2400" b="1" dirty="0" smtClean="0">
              <a:latin typeface="Calibri" panose="020F0502020204030204" pitchFamily="34" charset="0"/>
            </a:endParaRPr>
          </a:p>
          <a:p>
            <a:pPr marL="593725" indent="-457200" algn="ctr">
              <a:buFont typeface="Arial" panose="020B0604020202020204" pitchFamily="34" charset="0"/>
              <a:buChar char="•"/>
              <a:defRPr/>
            </a:pPr>
            <a:endParaRPr lang="en-NZ" b="1" dirty="0" smtClean="0">
              <a:latin typeface="Calibri" panose="020F0502020204030204" pitchFamily="34" charset="0"/>
            </a:endParaRPr>
          </a:p>
          <a:p>
            <a:pPr marL="136525" indent="0" algn="ctr">
              <a:buNone/>
              <a:defRPr/>
            </a:pPr>
            <a:r>
              <a:rPr lang="en-NZ" b="1" dirty="0" smtClean="0">
                <a:latin typeface="Calibri" panose="020F0502020204030204" pitchFamily="34" charset="0"/>
              </a:rPr>
              <a:t> </a:t>
            </a:r>
            <a:endParaRPr lang="en-NZ" b="1" dirty="0">
              <a:latin typeface="Calibri" panose="020F0502020204030204" pitchFamily="34" charset="0"/>
            </a:endParaRPr>
          </a:p>
          <a:p>
            <a:pPr marL="136525" indent="0" algn="ctr">
              <a:buFont typeface="Wingdings 2" panose="05020102010507070707" pitchFamily="18" charset="2"/>
              <a:buNone/>
              <a:defRPr/>
            </a:pPr>
            <a:endParaRPr lang="en-NZ" b="1" dirty="0" smtClean="0">
              <a:latin typeface="Calibri" panose="020F0502020204030204" pitchFamily="34" charset="0"/>
            </a:endParaRPr>
          </a:p>
          <a:p>
            <a:pPr marL="136525" indent="0" algn="ctr">
              <a:buFont typeface="Wingdings 2" panose="05020102010507070707" pitchFamily="18" charset="2"/>
              <a:buNone/>
              <a:defRPr/>
            </a:pPr>
            <a:endParaRPr lang="en-NZ" dirty="0">
              <a:latin typeface="Calibri" panose="020F0502020204030204" pitchFamily="34" charset="0"/>
            </a:endParaRPr>
          </a:p>
          <a:p>
            <a:pPr marL="136525" indent="0" algn="ctr">
              <a:buFont typeface="Wingdings 2" panose="05020102010507070707" pitchFamily="18" charset="2"/>
              <a:buNone/>
              <a:defRPr/>
            </a:pPr>
            <a:endParaRPr lang="en-NZ" dirty="0" smtClean="0">
              <a:latin typeface="Calibri" panose="020F0502020204030204" pitchFamily="34" charset="0"/>
            </a:endParaRPr>
          </a:p>
          <a:p>
            <a:pPr marL="136525" indent="0" algn="ctr">
              <a:buFont typeface="Wingdings 2" panose="05020102010507070707" pitchFamily="18" charset="2"/>
              <a:buNone/>
              <a:defRPr/>
            </a:pPr>
            <a:endParaRPr lang="en-NZ" dirty="0">
              <a:latin typeface="Calibri" panose="020F0502020204030204" pitchFamily="34" charset="0"/>
            </a:endParaRPr>
          </a:p>
          <a:p>
            <a:pPr marL="136525" indent="0" algn="ctr">
              <a:buFont typeface="Wingdings 2" panose="05020102010507070707" pitchFamily="18" charset="2"/>
              <a:buNone/>
              <a:defRPr/>
            </a:pPr>
            <a:endParaRPr lang="en-NZ" dirty="0">
              <a:latin typeface="Calibri" panose="020F050202020403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N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370" y="365125"/>
            <a:ext cx="92943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  <a:t>St Paul’s </a:t>
            </a:r>
            <a:r>
              <a:rPr lang="en-NZ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Collegiate School</a:t>
            </a:r>
            <a: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  <a:t/>
            </a:r>
            <a:b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  <a:t>Centre of Excellence </a:t>
            </a:r>
            <a:r>
              <a:rPr lang="en-NZ" i="1" dirty="0">
                <a:solidFill>
                  <a:srgbClr val="FFC000"/>
                </a:solidFill>
                <a:latin typeface="Calibri" panose="020F0502020204030204" pitchFamily="34" charset="0"/>
              </a:rPr>
              <a:t>for </a:t>
            </a:r>
            <a: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  <a:t/>
            </a:r>
            <a:b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r>
              <a:rPr lang="en-NZ" dirty="0">
                <a:solidFill>
                  <a:srgbClr val="FFC000"/>
                </a:solidFill>
                <a:latin typeface="Calibri" panose="020F0502020204030204" pitchFamily="34" charset="0"/>
              </a:rPr>
              <a:t>Agricultural Science and Business </a:t>
            </a:r>
            <a:r>
              <a:rPr lang="en-NZ" sz="4000" dirty="0">
                <a:solidFill>
                  <a:srgbClr val="FFC000"/>
                </a:solidFill>
                <a:latin typeface="Calibri" panose="020F0502020204030204" pitchFamily="34" charset="0"/>
              </a:rPr>
              <a:t>™</a:t>
            </a:r>
            <a:endParaRPr lang="en-NZ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370" y="1825624"/>
            <a:ext cx="9294329" cy="4525479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en-NZ" sz="1600" dirty="0">
              <a:latin typeface="Calibri" panose="020F0502020204030204" pitchFamily="34" charset="0"/>
            </a:endParaRPr>
          </a:p>
          <a:p>
            <a:pPr marL="136525" indent="0" algn="ctr">
              <a:buNone/>
              <a:defRPr/>
            </a:pPr>
            <a:r>
              <a:rPr lang="en-NZ" b="1" dirty="0" smtClean="0">
                <a:latin typeface="Calibri" panose="020F0502020204030204" pitchFamily="34" charset="0"/>
              </a:rPr>
              <a:t>Our Journey</a:t>
            </a:r>
          </a:p>
          <a:p>
            <a:pPr marL="136525" indent="0" algn="ctr">
              <a:buNone/>
              <a:defRPr/>
            </a:pPr>
            <a:endParaRPr lang="en-NZ" b="1" dirty="0" smtClean="0">
              <a:latin typeface="Calibri" panose="020F0502020204030204" pitchFamily="34" charset="0"/>
            </a:endParaRPr>
          </a:p>
          <a:p>
            <a:pPr marL="593725" indent="-457200">
              <a:buFont typeface="Arial" panose="020B0604020202020204" pitchFamily="34" charset="0"/>
              <a:buChar char="•"/>
              <a:defRPr/>
            </a:pPr>
            <a:r>
              <a:rPr lang="en-NZ" sz="2400" b="1" dirty="0" smtClean="0">
                <a:latin typeface="Calibri" panose="020F0502020204030204" pitchFamily="34" charset="0"/>
              </a:rPr>
              <a:t>Agricultural and Horticultural </a:t>
            </a:r>
            <a:r>
              <a:rPr lang="en-NZ" sz="2400" b="1" dirty="0" smtClean="0"/>
              <a:t>S</a:t>
            </a:r>
            <a:r>
              <a:rPr lang="en-NZ" sz="2400" b="1" dirty="0" smtClean="0">
                <a:latin typeface="Calibri" panose="020F0502020204030204" pitchFamily="34" charset="0"/>
              </a:rPr>
              <a:t>cience</a:t>
            </a:r>
          </a:p>
          <a:p>
            <a:pPr marL="593725" indent="-457200">
              <a:buFont typeface="Arial" panose="020B0604020202020204" pitchFamily="34" charset="0"/>
              <a:buChar char="•"/>
              <a:defRPr/>
            </a:pPr>
            <a:endParaRPr lang="en-NZ" sz="2400" b="1" dirty="0" smtClean="0">
              <a:latin typeface="Calibri" panose="020F0502020204030204" pitchFamily="34" charset="0"/>
            </a:endParaRPr>
          </a:p>
          <a:p>
            <a:pPr marL="593725" indent="-457200">
              <a:buFont typeface="Arial" panose="020B0604020202020204" pitchFamily="34" charset="0"/>
              <a:buChar char="•"/>
              <a:defRPr/>
            </a:pPr>
            <a:r>
              <a:rPr lang="en-NZ" sz="2400" b="1" dirty="0" smtClean="0"/>
              <a:t>Survey results</a:t>
            </a:r>
            <a:endParaRPr lang="en-NZ" sz="2400" b="1" dirty="0" smtClean="0">
              <a:latin typeface="Calibri" panose="020F0502020204030204" pitchFamily="34" charset="0"/>
            </a:endParaRPr>
          </a:p>
          <a:p>
            <a:pPr marL="593725" indent="-457200">
              <a:buFont typeface="Arial" panose="020B0604020202020204" pitchFamily="34" charset="0"/>
              <a:buChar char="•"/>
              <a:defRPr/>
            </a:pPr>
            <a:endParaRPr lang="en-NZ" sz="2400" b="1" dirty="0" smtClean="0">
              <a:latin typeface="Calibri" panose="020F0502020204030204" pitchFamily="34" charset="0"/>
            </a:endParaRPr>
          </a:p>
          <a:p>
            <a:pPr marL="593725" indent="-457200">
              <a:buFont typeface="Arial" panose="020B0604020202020204" pitchFamily="34" charset="0"/>
              <a:buChar char="•"/>
              <a:defRPr/>
            </a:pPr>
            <a:r>
              <a:rPr lang="en-NZ" sz="2400" b="1" dirty="0" smtClean="0">
                <a:latin typeface="Calibri" panose="020F0502020204030204" pitchFamily="34" charset="0"/>
              </a:rPr>
              <a:t>The Advisory Group</a:t>
            </a:r>
          </a:p>
          <a:p>
            <a:pPr marL="136525" indent="0">
              <a:buNone/>
              <a:defRPr/>
            </a:pPr>
            <a:endParaRPr lang="en-NZ" sz="2400" b="1" dirty="0" smtClean="0">
              <a:latin typeface="Calibri" panose="020F0502020204030204" pitchFamily="34" charset="0"/>
            </a:endParaRPr>
          </a:p>
          <a:p>
            <a:pPr marL="593725" indent="-457200">
              <a:buFont typeface="Arial" panose="020B0604020202020204" pitchFamily="34" charset="0"/>
              <a:buChar char="•"/>
              <a:defRPr/>
            </a:pPr>
            <a:r>
              <a:rPr lang="en-NZ" sz="2400" b="1" dirty="0" smtClean="0"/>
              <a:t>Private-Public Partnerships </a:t>
            </a:r>
          </a:p>
          <a:p>
            <a:pPr marL="593725" indent="-457200">
              <a:buFont typeface="Arial" panose="020B0604020202020204" pitchFamily="34" charset="0"/>
              <a:buChar char="•"/>
              <a:defRPr/>
            </a:pPr>
            <a:endParaRPr lang="en-NZ" sz="2400" b="1" dirty="0"/>
          </a:p>
          <a:p>
            <a:pPr marL="136525" indent="0">
              <a:buFont typeface="Wingdings 2" panose="05020102010507070707" pitchFamily="18" charset="2"/>
              <a:buNone/>
              <a:defRPr/>
            </a:pPr>
            <a:endParaRPr lang="en-NZ" b="1" dirty="0" smtClean="0">
              <a:latin typeface="Calibri" panose="020F0502020204030204" pitchFamily="34" charset="0"/>
            </a:endParaRPr>
          </a:p>
          <a:p>
            <a:pPr marL="136525" indent="0" algn="ctr">
              <a:buFont typeface="Wingdings 2" panose="05020102010507070707" pitchFamily="18" charset="2"/>
              <a:buNone/>
              <a:defRPr/>
            </a:pPr>
            <a:endParaRPr lang="en-NZ" dirty="0">
              <a:latin typeface="Calibri" panose="020F0502020204030204" pitchFamily="34" charset="0"/>
            </a:endParaRPr>
          </a:p>
          <a:p>
            <a:pPr marL="136525" indent="0" algn="ctr">
              <a:buFont typeface="Wingdings 2" panose="05020102010507070707" pitchFamily="18" charset="2"/>
              <a:buNone/>
              <a:defRPr/>
            </a:pPr>
            <a:endParaRPr lang="en-NZ" dirty="0" smtClean="0">
              <a:latin typeface="Calibri" panose="020F0502020204030204" pitchFamily="34" charset="0"/>
            </a:endParaRPr>
          </a:p>
          <a:p>
            <a:pPr marL="136525" indent="0" algn="ctr">
              <a:buFont typeface="Wingdings 2" panose="05020102010507070707" pitchFamily="18" charset="2"/>
              <a:buNone/>
              <a:defRPr/>
            </a:pPr>
            <a:endParaRPr lang="en-NZ" dirty="0">
              <a:latin typeface="Calibri" panose="020F0502020204030204" pitchFamily="34" charset="0"/>
            </a:endParaRPr>
          </a:p>
          <a:p>
            <a:pPr marL="136525" indent="0" algn="ctr">
              <a:buFont typeface="Wingdings 2" panose="05020102010507070707" pitchFamily="18" charset="2"/>
              <a:buNone/>
              <a:defRPr/>
            </a:pPr>
            <a:endParaRPr lang="en-NZ" dirty="0">
              <a:latin typeface="Calibri" panose="020F050202020403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N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370" y="365125"/>
            <a:ext cx="9294329" cy="1325563"/>
          </a:xfrm>
        </p:spPr>
        <p:txBody>
          <a:bodyPr>
            <a:normAutofit/>
          </a:bodyPr>
          <a:lstStyle/>
          <a:p>
            <a:pPr algn="ctr"/>
            <a:r>
              <a:rPr lang="en-NZ" b="1" dirty="0">
                <a:latin typeface="Calibri" panose="020F0502020204030204" pitchFamily="34" charset="0"/>
              </a:rPr>
              <a:t>The </a:t>
            </a:r>
            <a:r>
              <a:rPr lang="en-NZ" b="1" dirty="0" smtClean="0">
                <a:latin typeface="Calibri" panose="020F0502020204030204" pitchFamily="34" charset="0"/>
              </a:rPr>
              <a:t>Advisory Group</a:t>
            </a:r>
            <a:endParaRPr lang="en-NZ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370" y="1484247"/>
            <a:ext cx="9561466" cy="4955741"/>
          </a:xfrm>
        </p:spPr>
        <p:txBody>
          <a:bodyPr numCol="2">
            <a:noAutofit/>
          </a:bodyPr>
          <a:lstStyle/>
          <a:p>
            <a:r>
              <a:rPr lang="en-NZ" sz="1600" b="1" dirty="0" smtClean="0"/>
              <a:t>Glen </a:t>
            </a:r>
            <a:r>
              <a:rPr lang="en-NZ" sz="1600" b="1" dirty="0"/>
              <a:t>Beal	</a:t>
            </a:r>
            <a:r>
              <a:rPr lang="en-NZ" sz="1600" i="1" dirty="0"/>
              <a:t>Campbell Tyson</a:t>
            </a:r>
            <a:endParaRPr lang="en-NZ" sz="1600" dirty="0"/>
          </a:p>
          <a:p>
            <a:r>
              <a:rPr lang="en-NZ" sz="1600" b="1" dirty="0"/>
              <a:t>Dean Bell 	</a:t>
            </a:r>
            <a:r>
              <a:rPr lang="en-NZ" sz="1600" i="1" dirty="0"/>
              <a:t>Waikato Milking Systems</a:t>
            </a:r>
            <a:endParaRPr lang="en-NZ" sz="1600" dirty="0"/>
          </a:p>
          <a:p>
            <a:r>
              <a:rPr lang="en-NZ" sz="1600" b="1" dirty="0" smtClean="0"/>
              <a:t>Alan </a:t>
            </a:r>
            <a:r>
              <a:rPr lang="en-NZ" sz="1600" b="1" dirty="0"/>
              <a:t>Cottington 	</a:t>
            </a:r>
            <a:r>
              <a:rPr lang="en-NZ" sz="1600" i="1" dirty="0"/>
              <a:t>AGrowQuip</a:t>
            </a:r>
            <a:endParaRPr lang="en-NZ" sz="1600" dirty="0"/>
          </a:p>
          <a:p>
            <a:r>
              <a:rPr lang="en-NZ" sz="1600" b="1" dirty="0"/>
              <a:t>Jason Cowan	</a:t>
            </a:r>
            <a:r>
              <a:rPr lang="en-NZ" sz="1600" i="1" dirty="0"/>
              <a:t>BNZ Business Partners</a:t>
            </a:r>
            <a:endParaRPr lang="en-NZ" sz="1600" dirty="0"/>
          </a:p>
          <a:p>
            <a:r>
              <a:rPr lang="en-NZ" sz="1600" b="1" dirty="0"/>
              <a:t>Tony Egan 	</a:t>
            </a:r>
            <a:r>
              <a:rPr lang="en-NZ" sz="1600" i="1" dirty="0"/>
              <a:t>Greenlea Premier </a:t>
            </a:r>
            <a:r>
              <a:rPr lang="en-NZ" sz="1600" i="1" dirty="0" smtClean="0"/>
              <a:t>Meats</a:t>
            </a:r>
          </a:p>
          <a:p>
            <a:r>
              <a:rPr lang="en-NZ" sz="1600" b="1" dirty="0" smtClean="0"/>
              <a:t>Darrell Jones</a:t>
            </a:r>
            <a:r>
              <a:rPr lang="en-NZ" sz="1600" i="1" dirty="0" smtClean="0"/>
              <a:t>	Gallagher Group</a:t>
            </a:r>
            <a:endParaRPr lang="en-NZ" sz="1600" dirty="0"/>
          </a:p>
          <a:p>
            <a:r>
              <a:rPr lang="en-NZ" sz="1600" b="1" dirty="0"/>
              <a:t>Peter Hampton </a:t>
            </a:r>
            <a:r>
              <a:rPr lang="en-NZ" sz="1600" i="1" dirty="0"/>
              <a:t>     </a:t>
            </a:r>
            <a:r>
              <a:rPr lang="en-NZ" sz="1600" i="1" dirty="0" smtClean="0"/>
              <a:t>Deputy Headmaster                                            		St </a:t>
            </a:r>
            <a:r>
              <a:rPr lang="en-NZ" sz="1600" i="1" dirty="0"/>
              <a:t>Paul’s </a:t>
            </a:r>
            <a:r>
              <a:rPr lang="en-NZ" sz="1600" i="1" dirty="0" smtClean="0"/>
              <a:t>Collegiate  </a:t>
            </a:r>
            <a:endParaRPr lang="en-NZ" sz="1600" dirty="0"/>
          </a:p>
          <a:p>
            <a:r>
              <a:rPr lang="en-NZ" sz="1600" b="1" dirty="0"/>
              <a:t>David Hemara 	</a:t>
            </a:r>
            <a:r>
              <a:rPr lang="en-NZ" sz="1600" i="1" dirty="0"/>
              <a:t>Dairy Goat Co-operative NZ </a:t>
            </a:r>
            <a:endParaRPr lang="en-NZ" sz="1600" dirty="0"/>
          </a:p>
          <a:p>
            <a:r>
              <a:rPr lang="en-NZ" sz="1600" b="1" dirty="0" smtClean="0"/>
              <a:t>John </a:t>
            </a:r>
            <a:r>
              <a:rPr lang="en-NZ" sz="1600" b="1" dirty="0"/>
              <a:t>Jackson 	</a:t>
            </a:r>
            <a:r>
              <a:rPr lang="en-NZ" sz="1600" i="1" dirty="0"/>
              <a:t>Farmer, St Paul’s Board member </a:t>
            </a:r>
            <a:r>
              <a:rPr lang="en-NZ" sz="1600" i="1" dirty="0" smtClean="0"/>
              <a:t>	 </a:t>
            </a:r>
            <a:r>
              <a:rPr lang="en-NZ" sz="1600" i="1" dirty="0"/>
              <a:t>	                    and current parent</a:t>
            </a:r>
            <a:endParaRPr lang="en-NZ" sz="1600" dirty="0"/>
          </a:p>
          <a:p>
            <a:r>
              <a:rPr lang="en-NZ" sz="1600" b="1" dirty="0"/>
              <a:t>Grant Lander 	</a:t>
            </a:r>
            <a:r>
              <a:rPr lang="en-NZ" sz="1600" i="1" dirty="0"/>
              <a:t>Headmaster, St Pauls Collegiate </a:t>
            </a:r>
            <a:endParaRPr lang="en-NZ" sz="1600" dirty="0"/>
          </a:p>
          <a:p>
            <a:r>
              <a:rPr lang="en-NZ" sz="1600" b="1" dirty="0"/>
              <a:t>Doug </a:t>
            </a:r>
            <a:r>
              <a:rPr lang="en-NZ" sz="1600" b="1" dirty="0" err="1"/>
              <a:t>Macredie</a:t>
            </a:r>
            <a:r>
              <a:rPr lang="en-NZ" sz="1600" b="1" dirty="0"/>
              <a:t> 	</a:t>
            </a:r>
            <a:r>
              <a:rPr lang="en-NZ" sz="1600" i="1" dirty="0"/>
              <a:t>Beef + Lamb New Zealand</a:t>
            </a:r>
            <a:endParaRPr lang="en-NZ" sz="1600" dirty="0"/>
          </a:p>
          <a:p>
            <a:r>
              <a:rPr lang="en-NZ" sz="1600" b="1" dirty="0"/>
              <a:t>Tony </a:t>
            </a:r>
            <a:r>
              <a:rPr lang="en-NZ" sz="1600" b="1" dirty="0" err="1"/>
              <a:t>Moffat</a:t>
            </a:r>
            <a:r>
              <a:rPr lang="en-NZ" sz="1600" b="1" dirty="0"/>
              <a:t> 	</a:t>
            </a:r>
            <a:r>
              <a:rPr lang="en-NZ" sz="1600" i="1" dirty="0"/>
              <a:t>Lincoln University</a:t>
            </a:r>
          </a:p>
          <a:p>
            <a:r>
              <a:rPr lang="en-NZ" sz="1600" b="1" dirty="0"/>
              <a:t>Allen </a:t>
            </a:r>
            <a:r>
              <a:rPr lang="en-NZ" sz="1600" b="1" dirty="0" err="1"/>
              <a:t>Waide</a:t>
            </a:r>
            <a:r>
              <a:rPr lang="en-NZ" sz="1600" b="1" dirty="0"/>
              <a:t> </a:t>
            </a:r>
            <a:r>
              <a:rPr lang="en-NZ" sz="1600" i="1" dirty="0"/>
              <a:t>	</a:t>
            </a:r>
            <a:r>
              <a:rPr lang="en-NZ" sz="1600" i="1" dirty="0" err="1"/>
              <a:t>Tetrapak</a:t>
            </a:r>
            <a:endParaRPr lang="en-NZ" sz="1600" dirty="0"/>
          </a:p>
          <a:p>
            <a:endParaRPr lang="en-NZ" sz="1600" dirty="0"/>
          </a:p>
          <a:p>
            <a:r>
              <a:rPr lang="en-NZ" sz="1600" b="1" dirty="0"/>
              <a:t>Peter Nation	    </a:t>
            </a:r>
            <a:r>
              <a:rPr lang="en-NZ" sz="1600" i="1" dirty="0"/>
              <a:t>NZ National Fieldays Society</a:t>
            </a:r>
            <a:endParaRPr lang="en-NZ" sz="1600" dirty="0"/>
          </a:p>
          <a:p>
            <a:r>
              <a:rPr lang="en-NZ" sz="1600" b="1" dirty="0"/>
              <a:t>Malcolm </a:t>
            </a:r>
            <a:r>
              <a:rPr lang="en-NZ" sz="1600" b="1" dirty="0" err="1"/>
              <a:t>Nitschke</a:t>
            </a:r>
            <a:r>
              <a:rPr lang="en-NZ" sz="1600" b="1" dirty="0"/>
              <a:t>     </a:t>
            </a:r>
            <a:r>
              <a:rPr lang="en-NZ" sz="1600" i="1" dirty="0"/>
              <a:t>AGMARDT</a:t>
            </a:r>
            <a:endParaRPr lang="en-NZ" sz="1600" dirty="0"/>
          </a:p>
          <a:p>
            <a:r>
              <a:rPr lang="en-NZ" sz="1600" b="1" dirty="0"/>
              <a:t>William Oliver 	    </a:t>
            </a:r>
            <a:r>
              <a:rPr lang="en-NZ" sz="1600" i="1" dirty="0"/>
              <a:t>Farmer and current parent</a:t>
            </a:r>
            <a:endParaRPr lang="en-NZ" sz="1600" dirty="0"/>
          </a:p>
          <a:p>
            <a:r>
              <a:rPr lang="en-NZ" sz="1600" b="1" dirty="0"/>
              <a:t>James </a:t>
            </a:r>
            <a:r>
              <a:rPr lang="en-NZ" sz="1600" b="1" dirty="0" err="1"/>
              <a:t>Ormsby</a:t>
            </a:r>
            <a:r>
              <a:rPr lang="en-NZ" sz="1600" b="1" dirty="0"/>
              <a:t> 	    </a:t>
            </a:r>
            <a:r>
              <a:rPr lang="en-NZ" sz="1600" i="1" dirty="0"/>
              <a:t>Waitomo Petroleum</a:t>
            </a:r>
          </a:p>
          <a:p>
            <a:r>
              <a:rPr lang="en-NZ" sz="1600" b="1" dirty="0"/>
              <a:t>Martyn Phillips 	</a:t>
            </a:r>
            <a:r>
              <a:rPr lang="en-NZ" sz="1600" i="1" dirty="0"/>
              <a:t>   Zoetis</a:t>
            </a:r>
          </a:p>
          <a:p>
            <a:r>
              <a:rPr lang="en-NZ" sz="1600" b="1" dirty="0" smtClean="0"/>
              <a:t>Dr </a:t>
            </a:r>
            <a:r>
              <a:rPr lang="en-NZ" sz="1600" b="1" dirty="0"/>
              <a:t>Tom Richardson   </a:t>
            </a:r>
            <a:r>
              <a:rPr lang="en-NZ" sz="1600" i="1" dirty="0" err="1"/>
              <a:t>AgResearch</a:t>
            </a:r>
            <a:r>
              <a:rPr lang="en-NZ" sz="1600" i="1" dirty="0"/>
              <a:t> (Chair)</a:t>
            </a:r>
            <a:endParaRPr lang="en-NZ" sz="1600" dirty="0"/>
          </a:p>
          <a:p>
            <a:r>
              <a:rPr lang="en-NZ" sz="1600" b="1" dirty="0"/>
              <a:t>John Reeves 	    </a:t>
            </a:r>
            <a:r>
              <a:rPr lang="en-NZ" sz="1600" i="1" dirty="0"/>
              <a:t>Farmer, St Paul’s Board member </a:t>
            </a:r>
          </a:p>
          <a:p>
            <a:r>
              <a:rPr lang="en-NZ" sz="1600" b="1" dirty="0"/>
              <a:t>Prof Jacqueline                                                      </a:t>
            </a:r>
            <a:r>
              <a:rPr lang="en-NZ" sz="1600" b="1" dirty="0" err="1"/>
              <a:t>Rowarth</a:t>
            </a:r>
            <a:r>
              <a:rPr lang="en-NZ" sz="1600" b="1" dirty="0"/>
              <a:t>                     </a:t>
            </a:r>
            <a:r>
              <a:rPr lang="en-NZ" sz="1600" i="1" dirty="0"/>
              <a:t>University of Waikato</a:t>
            </a:r>
            <a:endParaRPr lang="en-NZ" sz="1600" dirty="0"/>
          </a:p>
          <a:p>
            <a:r>
              <a:rPr lang="en-NZ" sz="1600" b="1" dirty="0" smtClean="0"/>
              <a:t>Michael </a:t>
            </a:r>
            <a:r>
              <a:rPr lang="en-NZ" sz="1600" b="1" dirty="0"/>
              <a:t>Spaans 	</a:t>
            </a:r>
            <a:r>
              <a:rPr lang="en-NZ" sz="1600" b="1" dirty="0" smtClean="0"/>
              <a:t>   </a:t>
            </a:r>
            <a:r>
              <a:rPr lang="en-NZ" sz="1600" i="1" dirty="0" smtClean="0"/>
              <a:t>Board </a:t>
            </a:r>
            <a:r>
              <a:rPr lang="en-NZ" sz="1600" i="1" dirty="0"/>
              <a:t>of director at </a:t>
            </a:r>
            <a:r>
              <a:rPr lang="en-NZ" sz="1600" i="1" dirty="0" smtClean="0"/>
              <a:t>DairyNZ</a:t>
            </a:r>
            <a:r>
              <a:rPr lang="en-NZ" sz="1600" i="1" dirty="0"/>
              <a:t>, </a:t>
            </a:r>
            <a:r>
              <a:rPr lang="en-NZ" sz="1600" i="1" dirty="0" smtClean="0"/>
              <a:t>		                       Board </a:t>
            </a:r>
            <a:r>
              <a:rPr lang="en-NZ" sz="1600" i="1" dirty="0"/>
              <a:t>of </a:t>
            </a:r>
            <a:r>
              <a:rPr lang="en-NZ" sz="1600" i="1" dirty="0" smtClean="0"/>
              <a:t>director </a:t>
            </a:r>
            <a:r>
              <a:rPr lang="en-NZ" sz="1600" i="1" dirty="0"/>
              <a:t>at Fonterra </a:t>
            </a:r>
            <a:r>
              <a:rPr lang="en-NZ" sz="1600" i="1" dirty="0" smtClean="0"/>
              <a:t>		                       and </a:t>
            </a:r>
            <a:r>
              <a:rPr lang="en-NZ" sz="1600" i="1" dirty="0"/>
              <a:t>current parent</a:t>
            </a:r>
            <a:endParaRPr lang="en-NZ" sz="1600" dirty="0"/>
          </a:p>
          <a:p>
            <a:r>
              <a:rPr lang="en-NZ" sz="1600" b="1" dirty="0"/>
              <a:t>Susan Stokes 	</a:t>
            </a:r>
            <a:r>
              <a:rPr lang="en-NZ" sz="1600" b="1" dirty="0" smtClean="0"/>
              <a:t>  </a:t>
            </a:r>
            <a:r>
              <a:rPr lang="en-NZ" sz="1600" i="1" dirty="0" smtClean="0"/>
              <a:t>DairyNZ</a:t>
            </a:r>
            <a:endParaRPr lang="en-NZ" sz="1600" dirty="0"/>
          </a:p>
          <a:p>
            <a:r>
              <a:rPr lang="en-NZ" sz="1600" b="1" dirty="0"/>
              <a:t>David Walker 	</a:t>
            </a:r>
            <a:r>
              <a:rPr lang="en-NZ" sz="1600" b="1" dirty="0" smtClean="0"/>
              <a:t>  </a:t>
            </a:r>
            <a:r>
              <a:rPr lang="en-NZ" sz="1600" i="1" dirty="0" smtClean="0"/>
              <a:t>Spark</a:t>
            </a:r>
            <a:endParaRPr lang="en-NZ" sz="1600" dirty="0"/>
          </a:p>
          <a:p>
            <a:r>
              <a:rPr lang="en-NZ" sz="1600" b="1" dirty="0"/>
              <a:t>Terry Youngman 	</a:t>
            </a:r>
            <a:r>
              <a:rPr lang="en-NZ" sz="1600" b="1" dirty="0" smtClean="0"/>
              <a:t>  </a:t>
            </a:r>
            <a:r>
              <a:rPr lang="en-NZ" sz="1600" i="1" dirty="0" err="1" smtClean="0"/>
              <a:t>Anexa</a:t>
            </a:r>
            <a:r>
              <a:rPr lang="en-NZ" sz="1600" i="1" dirty="0" smtClean="0"/>
              <a:t> </a:t>
            </a:r>
            <a:r>
              <a:rPr lang="en-NZ" sz="1600" i="1" dirty="0"/>
              <a:t>Animal Health &amp; </a:t>
            </a:r>
            <a:r>
              <a:rPr lang="en-NZ" sz="1600" i="1" dirty="0" smtClean="0"/>
              <a:t>		                      Cognosco</a:t>
            </a:r>
          </a:p>
        </p:txBody>
      </p:sp>
    </p:spTree>
    <p:extLst>
      <p:ext uri="{BB962C8B-B14F-4D97-AF65-F5344CB8AC3E}">
        <p14:creationId xmlns:p14="http://schemas.microsoft.com/office/powerpoint/2010/main" val="615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370" y="365125"/>
            <a:ext cx="9294329" cy="1325563"/>
          </a:xfrm>
        </p:spPr>
        <p:txBody>
          <a:bodyPr/>
          <a:lstStyle/>
          <a:p>
            <a:r>
              <a:rPr lang="en-NZ" b="1" dirty="0">
                <a:latin typeface="Calibri" panose="020F0502020204030204" pitchFamily="34" charset="0"/>
              </a:rPr>
              <a:t>The </a:t>
            </a:r>
            <a:r>
              <a:rPr lang="en-NZ" b="1" dirty="0" smtClean="0">
                <a:latin typeface="Calibri" panose="020F0502020204030204" pitchFamily="34" charset="0"/>
              </a:rPr>
              <a:t>Partnership Model</a:t>
            </a:r>
            <a:endParaRPr lang="en-NZ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370" y="1825624"/>
            <a:ext cx="9294329" cy="4525479"/>
          </a:xfrm>
        </p:spPr>
        <p:txBody>
          <a:bodyPr/>
          <a:lstStyle/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 smtClean="0">
                <a:latin typeface="Calibri" panose="020F0502020204030204" pitchFamily="34" charset="0"/>
              </a:rPr>
              <a:t>St Paul’s </a:t>
            </a:r>
            <a:r>
              <a:rPr lang="en-NZ" dirty="0">
                <a:latin typeface="Calibri" panose="020F0502020204030204" pitchFamily="34" charset="0"/>
              </a:rPr>
              <a:t>put together a three tier partnership structure </a:t>
            </a: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endParaRPr lang="en-NZ" dirty="0" smtClean="0">
              <a:latin typeface="Calibri" panose="020F0502020204030204" pitchFamily="34" charset="0"/>
            </a:endParaRP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 smtClean="0">
                <a:latin typeface="Calibri" panose="020F0502020204030204" pitchFamily="34" charset="0"/>
              </a:rPr>
              <a:t>Three </a:t>
            </a:r>
            <a:r>
              <a:rPr lang="en-NZ" dirty="0">
                <a:latin typeface="Calibri" panose="020F0502020204030204" pitchFamily="34" charset="0"/>
              </a:rPr>
              <a:t>principal partners (</a:t>
            </a:r>
            <a:r>
              <a:rPr lang="en-NZ" dirty="0" smtClean="0">
                <a:latin typeface="Calibri" panose="020F0502020204030204" pitchFamily="34" charset="0"/>
              </a:rPr>
              <a:t>DairyNZ</a:t>
            </a:r>
            <a:r>
              <a:rPr lang="en-NZ" dirty="0">
                <a:latin typeface="Calibri" panose="020F0502020204030204" pitchFamily="34" charset="0"/>
              </a:rPr>
              <a:t>, Beef </a:t>
            </a:r>
            <a:r>
              <a:rPr lang="en-NZ" dirty="0" smtClean="0">
                <a:latin typeface="Calibri" panose="020F0502020204030204" pitchFamily="34" charset="0"/>
              </a:rPr>
              <a:t>+ LambNZ, St Paul’s)</a:t>
            </a: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endParaRPr lang="en-NZ" dirty="0">
              <a:latin typeface="Calibri" panose="020F0502020204030204" pitchFamily="34" charset="0"/>
            </a:endParaRP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 smtClean="0">
                <a:latin typeface="Calibri" panose="020F0502020204030204" pitchFamily="34" charset="0"/>
              </a:rPr>
              <a:t>10 </a:t>
            </a:r>
            <a:r>
              <a:rPr lang="en-NZ" dirty="0">
                <a:latin typeface="Calibri" panose="020F0502020204030204" pitchFamily="34" charset="0"/>
              </a:rPr>
              <a:t>business </a:t>
            </a:r>
            <a:r>
              <a:rPr lang="en-NZ" dirty="0" smtClean="0">
                <a:latin typeface="Calibri" panose="020F0502020204030204" pitchFamily="34" charset="0"/>
              </a:rPr>
              <a:t>partners</a:t>
            </a:r>
          </a:p>
          <a:p>
            <a:pPr marL="0" indent="0">
              <a:buNone/>
              <a:defRPr/>
            </a:pPr>
            <a:r>
              <a:rPr lang="en-NZ" dirty="0" smtClean="0">
                <a:latin typeface="Calibri" panose="020F0502020204030204" pitchFamily="34" charset="0"/>
              </a:rPr>
              <a:t> </a:t>
            </a:r>
            <a:endParaRPr lang="en-NZ" dirty="0">
              <a:latin typeface="Calibri" panose="020F0502020204030204" pitchFamily="34" charset="0"/>
            </a:endParaRP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 smtClean="0"/>
              <a:t>Naming </a:t>
            </a:r>
            <a:r>
              <a:rPr lang="en-NZ" dirty="0"/>
              <a:t>r</a:t>
            </a:r>
            <a:r>
              <a:rPr lang="en-NZ" dirty="0" smtClean="0"/>
              <a:t>ights partner</a:t>
            </a:r>
            <a:endParaRPr lang="en-N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370" y="365125"/>
            <a:ext cx="9294329" cy="1325563"/>
          </a:xfrm>
        </p:spPr>
        <p:txBody>
          <a:bodyPr/>
          <a:lstStyle/>
          <a:p>
            <a:r>
              <a:rPr lang="en-NZ" b="1" dirty="0" smtClean="0">
                <a:latin typeface="Calibri" panose="020F0502020204030204" pitchFamily="34" charset="0"/>
              </a:rPr>
              <a:t>Forming Partnerships</a:t>
            </a:r>
            <a:endParaRPr lang="en-NZ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370" y="1825624"/>
            <a:ext cx="9294329" cy="4525479"/>
          </a:xfrm>
        </p:spPr>
        <p:txBody>
          <a:bodyPr>
            <a:normAutofit fontScale="92500" lnSpcReduction="20000"/>
          </a:bodyPr>
          <a:lstStyle/>
          <a:p>
            <a:pPr marL="136525" indent="0">
              <a:buNone/>
              <a:defRPr/>
            </a:pPr>
            <a:r>
              <a:rPr lang="en-NZ" b="1" dirty="0">
                <a:latin typeface="Calibri" panose="020F0502020204030204" pitchFamily="34" charset="0"/>
              </a:rPr>
              <a:t>Principal </a:t>
            </a:r>
            <a:r>
              <a:rPr lang="en-NZ" b="1" dirty="0" smtClean="0">
                <a:latin typeface="Calibri" panose="020F0502020204030204" pitchFamily="34" charset="0"/>
              </a:rPr>
              <a:t>partners </a:t>
            </a:r>
          </a:p>
          <a:p>
            <a:pPr marL="136525" indent="0">
              <a:buNone/>
              <a:defRPr/>
            </a:pPr>
            <a:r>
              <a:rPr lang="en-NZ" dirty="0" smtClean="0">
                <a:latin typeface="Calibri" panose="020F0502020204030204" pitchFamily="34" charset="0"/>
              </a:rPr>
              <a:t>DairyNZ, </a:t>
            </a:r>
            <a:r>
              <a:rPr lang="en-NZ" dirty="0">
                <a:latin typeface="Calibri" panose="020F0502020204030204" pitchFamily="34" charset="0"/>
              </a:rPr>
              <a:t>Beef </a:t>
            </a:r>
            <a:r>
              <a:rPr lang="en-NZ" dirty="0" smtClean="0">
                <a:latin typeface="Calibri" panose="020F0502020204030204" pitchFamily="34" charset="0"/>
              </a:rPr>
              <a:t>+ </a:t>
            </a:r>
            <a:r>
              <a:rPr lang="en-NZ" dirty="0">
                <a:latin typeface="Calibri" panose="020F0502020204030204" pitchFamily="34" charset="0"/>
              </a:rPr>
              <a:t>Lamb </a:t>
            </a:r>
            <a:r>
              <a:rPr lang="en-NZ" dirty="0" smtClean="0">
                <a:latin typeface="Calibri" panose="020F0502020204030204" pitchFamily="34" charset="0"/>
              </a:rPr>
              <a:t>New Zealand, St Paul’s Collegiate School </a:t>
            </a:r>
            <a:endParaRPr lang="en-NZ" dirty="0">
              <a:latin typeface="Calibri" panose="020F0502020204030204" pitchFamily="34" charset="0"/>
            </a:endParaRPr>
          </a:p>
          <a:p>
            <a:pPr marL="136525" indent="0">
              <a:buNone/>
              <a:defRPr/>
            </a:pPr>
            <a:endParaRPr lang="en-NZ" b="1" dirty="0" smtClean="0">
              <a:latin typeface="Calibri" panose="020F0502020204030204" pitchFamily="34" charset="0"/>
            </a:endParaRPr>
          </a:p>
          <a:p>
            <a:pPr marL="136525" indent="0">
              <a:buNone/>
              <a:defRPr/>
            </a:pPr>
            <a:r>
              <a:rPr lang="en-NZ" b="1" dirty="0" smtClean="0">
                <a:latin typeface="Calibri" panose="020F0502020204030204" pitchFamily="34" charset="0"/>
              </a:rPr>
              <a:t>Business </a:t>
            </a:r>
            <a:r>
              <a:rPr lang="en-NZ" b="1" dirty="0">
                <a:latin typeface="Calibri" panose="020F0502020204030204" pitchFamily="34" charset="0"/>
              </a:rPr>
              <a:t>partners </a:t>
            </a:r>
            <a:endParaRPr lang="en-NZ" b="1" dirty="0" smtClean="0">
              <a:latin typeface="Calibri" panose="020F0502020204030204" pitchFamily="34" charset="0"/>
            </a:endParaRPr>
          </a:p>
          <a:p>
            <a:pPr lvl="1" indent="-288000">
              <a:buFont typeface="Wingdings" panose="05000000000000000000" pitchFamily="2" charset="2"/>
              <a:buChar char="§"/>
              <a:defRPr/>
            </a:pPr>
            <a:r>
              <a:rPr lang="en-NZ" dirty="0">
                <a:latin typeface="Calibri" panose="020F0502020204030204" pitchFamily="34" charset="0"/>
              </a:rPr>
              <a:t>Potential specific partnership leverage opportunities </a:t>
            </a:r>
          </a:p>
          <a:p>
            <a:pPr lvl="1" indent="-288000">
              <a:buFont typeface="Wingdings" panose="05000000000000000000" pitchFamily="2" charset="2"/>
              <a:buChar char="§"/>
              <a:defRPr/>
            </a:pPr>
            <a:r>
              <a:rPr lang="en-NZ" dirty="0">
                <a:latin typeface="Calibri" panose="020F0502020204030204" pitchFamily="34" charset="0"/>
              </a:rPr>
              <a:t>The co-investment</a:t>
            </a:r>
          </a:p>
          <a:p>
            <a:pPr lvl="1" indent="-288000">
              <a:buFont typeface="Wingdings" panose="05000000000000000000" pitchFamily="2" charset="2"/>
              <a:buChar char="§"/>
              <a:defRPr/>
            </a:pPr>
            <a:r>
              <a:rPr lang="en-NZ" dirty="0">
                <a:latin typeface="Calibri" panose="020F0502020204030204" pitchFamily="34" charset="0"/>
              </a:rPr>
              <a:t>The relationship type</a:t>
            </a:r>
          </a:p>
          <a:p>
            <a:pPr lvl="1" indent="-288000">
              <a:buFont typeface="Wingdings" panose="05000000000000000000" pitchFamily="2" charset="2"/>
              <a:buChar char="§"/>
              <a:defRPr/>
            </a:pPr>
            <a:r>
              <a:rPr lang="en-NZ" dirty="0">
                <a:latin typeface="Calibri" panose="020F0502020204030204" pitchFamily="34" charset="0"/>
              </a:rPr>
              <a:t>Nationally distributed business or regional business</a:t>
            </a:r>
          </a:p>
          <a:p>
            <a:pPr lvl="1" indent="-288000">
              <a:buFont typeface="Wingdings" panose="05000000000000000000" pitchFamily="2" charset="2"/>
              <a:buChar char="§"/>
              <a:defRPr/>
            </a:pPr>
            <a:r>
              <a:rPr lang="en-NZ" dirty="0">
                <a:latin typeface="Calibri" panose="020F0502020204030204" pitchFamily="34" charset="0"/>
              </a:rPr>
              <a:t>One business partner from each key agribusiness sector</a:t>
            </a:r>
          </a:p>
          <a:p>
            <a:pPr lvl="1" indent="-288000">
              <a:buFont typeface="Wingdings" panose="05000000000000000000" pitchFamily="2" charset="2"/>
              <a:buChar char="§"/>
              <a:defRPr/>
            </a:pPr>
            <a:r>
              <a:rPr lang="en-NZ" dirty="0">
                <a:latin typeface="Calibri" panose="020F0502020204030204" pitchFamily="34" charset="0"/>
              </a:rPr>
              <a:t>Business synergies</a:t>
            </a:r>
          </a:p>
          <a:p>
            <a:pPr lvl="1" indent="-288000">
              <a:buFont typeface="Wingdings" panose="05000000000000000000" pitchFamily="2" charset="2"/>
              <a:buChar char="§"/>
              <a:defRPr/>
            </a:pPr>
            <a:r>
              <a:rPr lang="en-NZ" dirty="0" smtClean="0">
                <a:latin typeface="Calibri" panose="020F0502020204030204" pitchFamily="34" charset="0"/>
              </a:rPr>
              <a:t>Scholarships</a:t>
            </a:r>
          </a:p>
          <a:p>
            <a:pPr marL="0" indent="-59400">
              <a:buNone/>
              <a:defRPr/>
            </a:pPr>
            <a:r>
              <a:rPr lang="en-NZ" sz="3200" b="1" dirty="0" smtClean="0">
                <a:latin typeface="Calibri" panose="020F0502020204030204" pitchFamily="34" charset="0"/>
              </a:rPr>
              <a:t> </a:t>
            </a:r>
          </a:p>
          <a:p>
            <a:pPr marL="0" indent="-59400">
              <a:buNone/>
              <a:defRPr/>
            </a:pPr>
            <a:r>
              <a:rPr lang="en-NZ" b="1" dirty="0" smtClean="0"/>
              <a:t>Naming </a:t>
            </a:r>
            <a:r>
              <a:rPr lang="en-NZ" b="1" dirty="0"/>
              <a:t>Rights partner</a:t>
            </a:r>
          </a:p>
          <a:p>
            <a:pPr marL="136525" indent="0">
              <a:buNone/>
              <a:defRPr/>
            </a:pPr>
            <a:endParaRPr lang="en-NZ" dirty="0">
              <a:latin typeface="Calibri" panose="020F050202020403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24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13" y="0"/>
            <a:ext cx="4831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8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370" y="365125"/>
            <a:ext cx="9294329" cy="1325563"/>
          </a:xfrm>
        </p:spPr>
        <p:txBody>
          <a:bodyPr>
            <a:normAutofit/>
          </a:bodyPr>
          <a:lstStyle/>
          <a:p>
            <a:pPr algn="ctr"/>
            <a:r>
              <a:rPr lang="en-NZ" b="1" dirty="0">
                <a:latin typeface="Calibri" panose="020F0502020204030204" pitchFamily="34" charset="0"/>
              </a:rPr>
              <a:t>Partner </a:t>
            </a:r>
            <a:r>
              <a:rPr lang="en-NZ" dirty="0"/>
              <a:t>B</a:t>
            </a:r>
            <a:r>
              <a:rPr lang="en-NZ" b="1" dirty="0" smtClean="0">
                <a:latin typeface="Calibri" panose="020F0502020204030204" pitchFamily="34" charset="0"/>
              </a:rPr>
              <a:t>enefits for Schools                                         </a:t>
            </a:r>
            <a:endParaRPr lang="en-NZ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370" y="1825624"/>
            <a:ext cx="9294329" cy="4525479"/>
          </a:xfrm>
        </p:spPr>
        <p:txBody>
          <a:bodyPr>
            <a:normAutofit lnSpcReduction="10000"/>
          </a:bodyPr>
          <a:lstStyle/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>
                <a:latin typeface="Calibri" panose="020F0502020204030204" pitchFamily="34" charset="0"/>
              </a:rPr>
              <a:t>Roll growth </a:t>
            </a:r>
            <a:endParaRPr lang="en-NZ" dirty="0" smtClean="0">
              <a:latin typeface="Calibri" panose="020F0502020204030204" pitchFamily="34" charset="0"/>
            </a:endParaRPr>
          </a:p>
          <a:p>
            <a:pPr marL="324000" indent="-324000">
              <a:defRPr/>
            </a:pPr>
            <a:r>
              <a:rPr lang="en-NZ" dirty="0" smtClean="0"/>
              <a:t>Meeting </a:t>
            </a:r>
            <a:r>
              <a:rPr lang="en-NZ" dirty="0"/>
              <a:t>the needs of </a:t>
            </a:r>
            <a:r>
              <a:rPr lang="en-NZ" dirty="0" smtClean="0"/>
              <a:t>parents </a:t>
            </a:r>
            <a:r>
              <a:rPr lang="en-NZ" dirty="0"/>
              <a:t>and students</a:t>
            </a:r>
          </a:p>
          <a:p>
            <a:pPr marL="324000" indent="-324000">
              <a:defRPr/>
            </a:pPr>
            <a:r>
              <a:rPr lang="en-NZ" dirty="0"/>
              <a:t>Raising </a:t>
            </a:r>
            <a:r>
              <a:rPr lang="en-NZ" dirty="0" smtClean="0"/>
              <a:t>school </a:t>
            </a:r>
            <a:r>
              <a:rPr lang="en-NZ" dirty="0"/>
              <a:t>profile as a leader in this sector  </a:t>
            </a:r>
          </a:p>
          <a:p>
            <a:pPr marL="324000" indent="-324000">
              <a:defRPr/>
            </a:pPr>
            <a:r>
              <a:rPr lang="en-NZ" dirty="0"/>
              <a:t>Networks established/reinforced</a:t>
            </a:r>
          </a:p>
          <a:p>
            <a:pPr marL="324000" indent="-324000">
              <a:defRPr/>
            </a:pPr>
            <a:r>
              <a:rPr lang="en-NZ" dirty="0"/>
              <a:t>Tertiary scholarship and employment opportunities </a:t>
            </a: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endParaRPr lang="en-NZ" dirty="0">
              <a:latin typeface="Calibri" panose="020F0502020204030204" pitchFamily="34" charset="0"/>
            </a:endParaRP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>
                <a:latin typeface="Calibri" panose="020F0502020204030204" pitchFamily="34" charset="0"/>
              </a:rPr>
              <a:t>Moral high ground</a:t>
            </a: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>
                <a:latin typeface="Calibri" panose="020F0502020204030204" pitchFamily="34" charset="0"/>
              </a:rPr>
              <a:t>Leading a curriculum development of national significance</a:t>
            </a: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 smtClean="0">
                <a:latin typeface="Calibri" panose="020F0502020204030204" pitchFamily="34" charset="0"/>
              </a:rPr>
              <a:t>Key </a:t>
            </a:r>
            <a:r>
              <a:rPr lang="en-NZ" dirty="0">
                <a:latin typeface="Calibri" panose="020F0502020204030204" pitchFamily="34" charset="0"/>
              </a:rPr>
              <a:t>profiling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28574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370" y="365125"/>
            <a:ext cx="9294329" cy="1325563"/>
          </a:xfrm>
        </p:spPr>
        <p:txBody>
          <a:bodyPr/>
          <a:lstStyle/>
          <a:p>
            <a:pPr algn="ctr"/>
            <a:r>
              <a:rPr lang="en-NZ" b="1" dirty="0">
                <a:latin typeface="Calibri" panose="020F0502020204030204" pitchFamily="34" charset="0"/>
              </a:rPr>
              <a:t>Benefits to </a:t>
            </a:r>
            <a:r>
              <a:rPr lang="en-NZ" b="1" dirty="0" smtClean="0">
                <a:latin typeface="Calibri" panose="020F0502020204030204" pitchFamily="34" charset="0"/>
              </a:rPr>
              <a:t>Partners</a:t>
            </a:r>
            <a:endParaRPr lang="en-NZ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370" y="1825624"/>
            <a:ext cx="9294329" cy="4525479"/>
          </a:xfrm>
        </p:spPr>
        <p:txBody>
          <a:bodyPr>
            <a:normAutofit fontScale="92500" lnSpcReduction="20000"/>
          </a:bodyPr>
          <a:lstStyle/>
          <a:p>
            <a:pPr marL="324000" indent="-324000">
              <a:defRPr/>
            </a:pPr>
            <a:r>
              <a:rPr lang="en-NZ" dirty="0" smtClean="0"/>
              <a:t>Acknowledgement through taking </a:t>
            </a:r>
            <a:r>
              <a:rPr lang="en-NZ" dirty="0"/>
              <a:t>leadership in the sector and being aligned with a project of national significance</a:t>
            </a: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 smtClean="0">
                <a:latin typeface="Calibri" panose="020F0502020204030204" pitchFamily="34" charset="0"/>
              </a:rPr>
              <a:t>Industry </a:t>
            </a:r>
            <a:r>
              <a:rPr lang="en-NZ" dirty="0">
                <a:latin typeface="Calibri" panose="020F0502020204030204" pitchFamily="34" charset="0"/>
              </a:rPr>
              <a:t>good criteria </a:t>
            </a:r>
            <a:r>
              <a:rPr lang="en-NZ" dirty="0" smtClean="0">
                <a:latin typeface="Calibri" panose="020F0502020204030204" pitchFamily="34" charset="0"/>
              </a:rPr>
              <a:t>met (for some)</a:t>
            </a:r>
            <a:endParaRPr lang="en-NZ" dirty="0">
              <a:latin typeface="Calibri" panose="020F0502020204030204" pitchFamily="34" charset="0"/>
            </a:endParaRP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 smtClean="0"/>
              <a:t>Advice on selection of</a:t>
            </a:r>
            <a:r>
              <a:rPr lang="en-NZ" dirty="0" smtClean="0">
                <a:latin typeface="Calibri" panose="020F0502020204030204" pitchFamily="34" charset="0"/>
              </a:rPr>
              <a:t> lead </a:t>
            </a:r>
            <a:r>
              <a:rPr lang="en-NZ" dirty="0">
                <a:latin typeface="Calibri" panose="020F0502020204030204" pitchFamily="34" charset="0"/>
              </a:rPr>
              <a:t>schools</a:t>
            </a: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>
                <a:latin typeface="Calibri" panose="020F0502020204030204" pitchFamily="34" charset="0"/>
              </a:rPr>
              <a:t>Quality </a:t>
            </a:r>
            <a:r>
              <a:rPr lang="en-NZ" dirty="0" smtClean="0">
                <a:latin typeface="Calibri" panose="020F0502020204030204" pitchFamily="34" charset="0"/>
              </a:rPr>
              <a:t>control on the initial programmes developed and ongoing input through Advisory Group</a:t>
            </a:r>
            <a:endParaRPr lang="en-NZ" dirty="0">
              <a:latin typeface="Calibri" panose="020F0502020204030204" pitchFamily="34" charset="0"/>
            </a:endParaRP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 smtClean="0"/>
              <a:t>Use in future of the </a:t>
            </a:r>
            <a:r>
              <a:rPr lang="en-NZ" dirty="0"/>
              <a:t>l</a:t>
            </a:r>
            <a:r>
              <a:rPr lang="en-NZ" dirty="0" smtClean="0">
                <a:latin typeface="Calibri" panose="020F0502020204030204" pitchFamily="34" charset="0"/>
              </a:rPr>
              <a:t>ongitudinal research results</a:t>
            </a:r>
            <a:endParaRPr lang="en-NZ" dirty="0">
              <a:latin typeface="Calibri" panose="020F0502020204030204" pitchFamily="34" charset="0"/>
            </a:endParaRP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 smtClean="0">
                <a:latin typeface="Calibri" panose="020F0502020204030204" pitchFamily="34" charset="0"/>
              </a:rPr>
              <a:t>Involvement </a:t>
            </a:r>
            <a:r>
              <a:rPr lang="en-NZ" dirty="0">
                <a:latin typeface="Calibri" panose="020F0502020204030204" pitchFamily="34" charset="0"/>
              </a:rPr>
              <a:t>in a quality brand </a:t>
            </a: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 smtClean="0">
                <a:latin typeface="Calibri" panose="020F0502020204030204" pitchFamily="34" charset="0"/>
              </a:rPr>
              <a:t>Use </a:t>
            </a:r>
            <a:r>
              <a:rPr lang="en-NZ" dirty="0" smtClean="0"/>
              <a:t>of school facilities (COE) for f</a:t>
            </a:r>
            <a:r>
              <a:rPr lang="en-NZ" dirty="0" smtClean="0">
                <a:latin typeface="Calibri" panose="020F0502020204030204" pitchFamily="34" charset="0"/>
              </a:rPr>
              <a:t>unctions/seminars </a:t>
            </a:r>
            <a:endParaRPr lang="en-NZ" dirty="0">
              <a:latin typeface="Calibri" panose="020F0502020204030204" pitchFamily="34" charset="0"/>
            </a:endParaRP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>
                <a:latin typeface="Calibri" panose="020F0502020204030204" pitchFamily="34" charset="0"/>
              </a:rPr>
              <a:t>Advertising / branding </a:t>
            </a:r>
            <a:r>
              <a:rPr lang="en-NZ" dirty="0" smtClean="0">
                <a:latin typeface="Calibri" panose="020F0502020204030204" pitchFamily="34" charset="0"/>
              </a:rPr>
              <a:t>/ recognition / profiling opportunities </a:t>
            </a:r>
          </a:p>
          <a:p>
            <a:pPr marL="324000" indent="-324000">
              <a:buFont typeface="Wingdings" panose="05000000000000000000" pitchFamily="2" charset="2"/>
              <a:buChar char="§"/>
              <a:defRPr/>
            </a:pPr>
            <a:r>
              <a:rPr lang="en-NZ" dirty="0" smtClean="0"/>
              <a:t>Access </a:t>
            </a:r>
            <a:r>
              <a:rPr lang="en-NZ" smtClean="0"/>
              <a:t>to students </a:t>
            </a:r>
            <a:r>
              <a:rPr lang="en-NZ" dirty="0" smtClean="0"/>
              <a:t>and families</a:t>
            </a:r>
            <a:endParaRPr lang="en-N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 presentation template" id="{969D9F51-A248-407B-9AF4-259EF5F08293}" vid="{8154A2A0-E4AD-4596-ABE2-AAF7FA91B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Fieldays2015.pptx</Template>
  <TotalTime>1008</TotalTime>
  <Words>252</Words>
  <Application>Microsoft Office PowerPoint</Application>
  <PresentationFormat>Widescreen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Wingdings 2</vt:lpstr>
      <vt:lpstr>Office Theme</vt:lpstr>
      <vt:lpstr>Agribusiness in New Zealand Secondary Schools 1</vt:lpstr>
      <vt:lpstr>St Paul’s Collegiate School Centre of Excellence for  Agricultural Science and Business ™</vt:lpstr>
      <vt:lpstr>St Paul’s Collegiate School Centre of Excellence for  Agricultural Science and Business ™</vt:lpstr>
      <vt:lpstr>The Advisory Group</vt:lpstr>
      <vt:lpstr>The Partnership Model</vt:lpstr>
      <vt:lpstr>Forming Partnerships</vt:lpstr>
      <vt:lpstr>PowerPoint Presentation</vt:lpstr>
      <vt:lpstr>Partner Benefits for Schools                                         </vt:lpstr>
      <vt:lpstr>Benefits to Partners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Agribusiness in New Zealand Secondary Schools</dc:title>
  <dc:creator>Kerry Allen</dc:creator>
  <cp:lastModifiedBy>Peter Hampton</cp:lastModifiedBy>
  <cp:revision>111</cp:revision>
  <cp:lastPrinted>2016-04-05T23:54:31Z</cp:lastPrinted>
  <dcterms:created xsi:type="dcterms:W3CDTF">2015-06-01T23:50:44Z</dcterms:created>
  <dcterms:modified xsi:type="dcterms:W3CDTF">2017-04-10T20:27:27Z</dcterms:modified>
</cp:coreProperties>
</file>