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0" r:id="rId2"/>
    <p:sldId id="352" r:id="rId3"/>
    <p:sldId id="299" r:id="rId4"/>
    <p:sldId id="301" r:id="rId5"/>
    <p:sldId id="355" r:id="rId6"/>
    <p:sldId id="297" r:id="rId7"/>
    <p:sldId id="357" r:id="rId8"/>
    <p:sldId id="360" r:id="rId9"/>
    <p:sldId id="362" r:id="rId10"/>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110" d="100"/>
          <a:sy n="110" d="100"/>
        </p:scale>
        <p:origin x="954"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75406214-D611-4F2A-A60B-2A54B79FE1BD}" type="datetimeFigureOut">
              <a:rPr lang="en-NZ" smtClean="0"/>
              <a:t>5/04/2017</a:t>
            </a:fld>
            <a:endParaRPr lang="en-NZ"/>
          </a:p>
        </p:txBody>
      </p:sp>
      <p:sp>
        <p:nvSpPr>
          <p:cNvPr id="4" name="Slide Image Placeholder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7A388CBA-A9EB-494E-8AE6-22FE4F4410C0}" type="slidenum">
              <a:rPr lang="en-NZ" smtClean="0"/>
              <a:t>‹#›</a:t>
            </a:fld>
            <a:endParaRPr lang="en-NZ"/>
          </a:p>
        </p:txBody>
      </p:sp>
    </p:spTree>
    <p:extLst>
      <p:ext uri="{BB962C8B-B14F-4D97-AF65-F5344CB8AC3E}">
        <p14:creationId xmlns:p14="http://schemas.microsoft.com/office/powerpoint/2010/main" val="3615450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679700"/>
            <a:ext cx="9601200" cy="1071562"/>
          </a:xfrm>
        </p:spPr>
        <p:txBody>
          <a:bodyPr anchor="b"/>
          <a:lstStyle>
            <a:lvl1pPr algn="ctr">
              <a:defRPr sz="6000" b="1">
                <a:latin typeface="Calibri" panose="020F0502020204030204" pitchFamily="34" charset="0"/>
              </a:defRPr>
            </a:lvl1pPr>
          </a:lstStyle>
          <a:p>
            <a:r>
              <a:rPr lang="en-US" smtClean="0"/>
              <a:t>Click to edit Master title style</a:t>
            </a:r>
            <a:endParaRPr lang="en-NZ" dirty="0"/>
          </a:p>
        </p:txBody>
      </p:sp>
      <p:sp>
        <p:nvSpPr>
          <p:cNvPr id="3" name="Subtitle 2"/>
          <p:cNvSpPr>
            <a:spLocks noGrp="1"/>
          </p:cNvSpPr>
          <p:nvPr>
            <p:ph type="subTitle" idx="1"/>
          </p:nvPr>
        </p:nvSpPr>
        <p:spPr>
          <a:xfrm>
            <a:off x="1524000" y="3843338"/>
            <a:ext cx="9144000" cy="665162"/>
          </a:xfrm>
        </p:spPr>
        <p:txBody>
          <a:bodyPr/>
          <a:lstStyle>
            <a:lvl1pPr marL="0" indent="0" algn="ctr">
              <a:buNone/>
              <a:defRPr sz="2400">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NZ"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0719" cy="200025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760644"/>
            <a:ext cx="12192000" cy="2097356"/>
          </a:xfrm>
          <a:prstGeom prst="rect">
            <a:avLst/>
          </a:prstGeom>
        </p:spPr>
      </p:pic>
    </p:spTree>
    <p:extLst>
      <p:ext uri="{BB962C8B-B14F-4D97-AF65-F5344CB8AC3E}">
        <p14:creationId xmlns:p14="http://schemas.microsoft.com/office/powerpoint/2010/main" val="409843177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EC7EC23D-A1A0-46F3-950B-AB273925FE69}" type="datetimeFigureOut">
              <a:rPr lang="en-NZ" smtClean="0"/>
              <a:t>5/04/2017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3983756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EC7EC23D-A1A0-46F3-950B-AB273925FE69}" type="datetimeFigureOut">
              <a:rPr lang="en-NZ" smtClean="0"/>
              <a:t>5/04/2017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2475182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22500" y="365125"/>
            <a:ext cx="9157804" cy="1325563"/>
          </a:xfrm>
        </p:spPr>
        <p:txBody>
          <a:bodyPr/>
          <a:lstStyle>
            <a:lvl1pPr>
              <a:defRPr b="1">
                <a:latin typeface="Calibri" panose="020F0502020204030204" pitchFamily="34" charset="0"/>
              </a:defRPr>
            </a:lvl1pPr>
          </a:lstStyle>
          <a:p>
            <a:r>
              <a:rPr lang="en-US" smtClean="0"/>
              <a:t>Click to edit Master title style</a:t>
            </a:r>
            <a:endParaRPr lang="en-NZ" dirty="0"/>
          </a:p>
        </p:txBody>
      </p:sp>
      <p:sp>
        <p:nvSpPr>
          <p:cNvPr id="3" name="Content Placeholder 2"/>
          <p:cNvSpPr>
            <a:spLocks noGrp="1"/>
          </p:cNvSpPr>
          <p:nvPr>
            <p:ph idx="1"/>
          </p:nvPr>
        </p:nvSpPr>
        <p:spPr>
          <a:xfrm>
            <a:off x="2222500" y="1825624"/>
            <a:ext cx="9157804" cy="4525479"/>
          </a:xfrm>
        </p:spPr>
        <p:txBody>
          <a:bodyPr/>
          <a:lstStyle>
            <a:lvl1pPr marL="288000" indent="-288000">
              <a:buFont typeface="Wingdings" panose="05000000000000000000" pitchFamily="2" charset="2"/>
              <a:buChar char="§"/>
              <a:defRPr>
                <a:latin typeface="Calibri" panose="020F0502020204030204" pitchFamily="34" charset="0"/>
              </a:defRPr>
            </a:lvl1pPr>
            <a:lvl2pPr marL="685800" indent="-270000">
              <a:buFont typeface="Wingdings" panose="05000000000000000000" pitchFamily="2" charset="2"/>
              <a:buChar char="§"/>
              <a:defRPr>
                <a:latin typeface="Calibri" panose="020F0502020204030204" pitchFamily="34" charset="0"/>
              </a:defRPr>
            </a:lvl2pPr>
            <a:lvl3pPr marL="1143000" indent="-216000">
              <a:buFont typeface="Wingdings" panose="05000000000000000000" pitchFamily="2" charset="2"/>
              <a:buChar char="§"/>
              <a:defRPr>
                <a:latin typeface="Calibri" panose="020F0502020204030204" pitchFamily="34" charset="0"/>
              </a:defRPr>
            </a:lvl3pPr>
            <a:lvl4pPr marL="1600200" indent="-216000">
              <a:buFont typeface="Calibri" panose="020F0502020204030204" pitchFamily="34" charset="0"/>
              <a:buChar char="-"/>
              <a:defRPr>
                <a:latin typeface="Calibri" panose="020F0502020204030204" pitchFamily="34" charset="0"/>
              </a:defRPr>
            </a:lvl4pPr>
            <a:lvl5pPr marL="2057400" indent="-216000">
              <a:buFont typeface="Calibri" panose="020F0502020204030204" pitchFamily="34" charset="0"/>
              <a:buChar char="-"/>
              <a:defRPr>
                <a:latin typeface="Calibri" panose="020F050202020403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dirty="0"/>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74613" t="440" r="200" b="-440"/>
          <a:stretch/>
        </p:blipFill>
        <p:spPr>
          <a:xfrm>
            <a:off x="-1266825" y="0"/>
            <a:ext cx="3196564" cy="6953250"/>
          </a:xfrm>
          <a:prstGeom prst="rect">
            <a:avLst/>
          </a:prstGeom>
        </p:spPr>
      </p:pic>
    </p:spTree>
    <p:extLst>
      <p:ext uri="{BB962C8B-B14F-4D97-AF65-F5344CB8AC3E}">
        <p14:creationId xmlns:p14="http://schemas.microsoft.com/office/powerpoint/2010/main" val="248389680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7EC23D-A1A0-46F3-950B-AB273925FE69}" type="datetimeFigureOut">
              <a:rPr lang="en-NZ" smtClean="0"/>
              <a:t>5/04/2017</a:t>
            </a:fld>
            <a:endParaRPr lang="en-NZ" dirty="0"/>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4884589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EC7EC23D-A1A0-46F3-950B-AB273925FE69}" type="datetimeFigureOut">
              <a:rPr lang="en-NZ" smtClean="0"/>
              <a:t>5/04/2017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182763298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EC7EC23D-A1A0-46F3-950B-AB273925FE69}" type="datetimeFigureOut">
              <a:rPr lang="en-NZ" smtClean="0"/>
              <a:t>5/04/2017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239139436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EC7EC23D-A1A0-46F3-950B-AB273925FE69}" type="datetimeFigureOut">
              <a:rPr lang="en-NZ" smtClean="0"/>
              <a:t>5/04/2017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18378900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EC23D-A1A0-46F3-950B-AB273925FE69}" type="datetimeFigureOut">
              <a:rPr lang="en-NZ" smtClean="0"/>
              <a:t>5/04/2017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35902464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7EC23D-A1A0-46F3-950B-AB273925FE69}" type="datetimeFigureOut">
              <a:rPr lang="en-NZ" smtClean="0"/>
              <a:t>5/04/2017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42537022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7EC23D-A1A0-46F3-950B-AB273925FE69}" type="datetimeFigureOut">
              <a:rPr lang="en-NZ" smtClean="0"/>
              <a:t>5/04/2017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082E0723-CA5F-4FAB-BF19-593B5CAD6085}" type="slidenum">
              <a:rPr lang="en-NZ" smtClean="0"/>
              <a:t>‹#›</a:t>
            </a:fld>
            <a:endParaRPr lang="en-NZ"/>
          </a:p>
        </p:txBody>
      </p:sp>
    </p:spTree>
    <p:extLst>
      <p:ext uri="{BB962C8B-B14F-4D97-AF65-F5344CB8AC3E}">
        <p14:creationId xmlns:p14="http://schemas.microsoft.com/office/powerpoint/2010/main" val="12895031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EC23D-A1A0-46F3-950B-AB273925FE69}" type="datetimeFigureOut">
              <a:rPr lang="en-NZ" smtClean="0"/>
              <a:t>5/04/2017</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E0723-CA5F-4FAB-BF19-593B5CAD6085}" type="slidenum">
              <a:rPr lang="en-NZ" smtClean="0"/>
              <a:t>‹#›</a:t>
            </a:fld>
            <a:endParaRPr lang="en-NZ"/>
          </a:p>
        </p:txBody>
      </p:sp>
    </p:spTree>
    <p:extLst>
      <p:ext uri="{BB962C8B-B14F-4D97-AF65-F5344CB8AC3E}">
        <p14:creationId xmlns:p14="http://schemas.microsoft.com/office/powerpoint/2010/main" val="3223385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gribusiness.school.nz/"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21738"/>
            <a:ext cx="9144000" cy="1071562"/>
          </a:xfrm>
        </p:spPr>
        <p:txBody>
          <a:bodyPr>
            <a:normAutofit fontScale="90000"/>
          </a:bodyPr>
          <a:lstStyle/>
          <a:p>
            <a:r>
              <a:rPr lang="en-NZ" b="1" dirty="0" smtClean="0"/>
              <a:t>Agribusiness in New Zealand </a:t>
            </a:r>
            <a:r>
              <a:rPr lang="en-NZ" b="1" smtClean="0"/>
              <a:t>Secondary Schools 2</a:t>
            </a:r>
            <a:endParaRPr lang="en-NZ" b="1" dirty="0">
              <a:latin typeface="Calibri" panose="020F0502020204030204" pitchFamily="34" charset="0"/>
            </a:endParaRPr>
          </a:p>
        </p:txBody>
      </p:sp>
      <p:sp>
        <p:nvSpPr>
          <p:cNvPr id="3" name="Subtitle 2"/>
          <p:cNvSpPr>
            <a:spLocks noGrp="1"/>
          </p:cNvSpPr>
          <p:nvPr>
            <p:ph type="subTitle" idx="1"/>
          </p:nvPr>
        </p:nvSpPr>
        <p:spPr>
          <a:xfrm>
            <a:off x="1524000" y="3885376"/>
            <a:ext cx="9144000" cy="828292"/>
          </a:xfrm>
        </p:spPr>
        <p:txBody>
          <a:bodyPr>
            <a:normAutofit/>
          </a:bodyPr>
          <a:lstStyle/>
          <a:p>
            <a:r>
              <a:rPr lang="en-NZ" altLang="en-US" sz="2800" b="1" dirty="0" smtClean="0">
                <a:latin typeface="+mj-lt"/>
                <a:ea typeface="+mj-ea"/>
                <a:cs typeface="+mj-cs"/>
              </a:rPr>
              <a:t>Conference April 2017</a:t>
            </a:r>
            <a:endParaRPr lang="en-NZ" sz="2800" b="1" dirty="0">
              <a:latin typeface="+mj-lt"/>
              <a:ea typeface="+mj-ea"/>
              <a:cs typeface="+mj-cs"/>
            </a:endParaRPr>
          </a:p>
        </p:txBody>
      </p:sp>
    </p:spTree>
    <p:extLst>
      <p:ext uri="{BB962C8B-B14F-4D97-AF65-F5344CB8AC3E}">
        <p14:creationId xmlns:p14="http://schemas.microsoft.com/office/powerpoint/2010/main" val="2032788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normAutofit/>
          </a:bodyPr>
          <a:lstStyle/>
          <a:p>
            <a:r>
              <a:rPr lang="en-NZ" b="1" dirty="0">
                <a:latin typeface="Calibri" panose="020F0502020204030204" pitchFamily="34" charset="0"/>
              </a:rPr>
              <a:t>Market Research </a:t>
            </a:r>
          </a:p>
        </p:txBody>
      </p:sp>
      <p:sp>
        <p:nvSpPr>
          <p:cNvPr id="3" name="Content Placeholder 2"/>
          <p:cNvSpPr>
            <a:spLocks noGrp="1"/>
          </p:cNvSpPr>
          <p:nvPr>
            <p:ph idx="1"/>
          </p:nvPr>
        </p:nvSpPr>
        <p:spPr>
          <a:xfrm>
            <a:off x="2150370" y="1825624"/>
            <a:ext cx="9708255" cy="4746626"/>
          </a:xfrm>
        </p:spPr>
        <p:txBody>
          <a:bodyPr>
            <a:normAutofit fontScale="92500" lnSpcReduction="20000"/>
          </a:bodyPr>
          <a:lstStyle/>
          <a:p>
            <a:pPr marL="324000" indent="-324000">
              <a:buFont typeface="Wingdings" panose="05000000000000000000" pitchFamily="2" charset="2"/>
              <a:buChar char="§"/>
            </a:pPr>
            <a:r>
              <a:rPr lang="en-NZ" dirty="0" smtClean="0"/>
              <a:t>Primary Industries is how NZ earns a living</a:t>
            </a:r>
          </a:p>
          <a:p>
            <a:pPr marL="324000" indent="-324000"/>
            <a:endParaRPr lang="en-NZ" dirty="0" smtClean="0"/>
          </a:p>
          <a:p>
            <a:pPr marL="324000" indent="-324000"/>
            <a:r>
              <a:rPr lang="en-NZ" dirty="0" smtClean="0"/>
              <a:t>Skill shortages </a:t>
            </a:r>
          </a:p>
          <a:p>
            <a:pPr marL="324000" indent="-324000"/>
            <a:endParaRPr lang="en-NZ" dirty="0"/>
          </a:p>
          <a:p>
            <a:pPr marL="324000" indent="-324000"/>
            <a:r>
              <a:rPr lang="en-NZ" dirty="0"/>
              <a:t>Government </a:t>
            </a:r>
            <a:r>
              <a:rPr lang="en-NZ" dirty="0" smtClean="0"/>
              <a:t>targets for sector</a:t>
            </a:r>
          </a:p>
          <a:p>
            <a:pPr indent="-324000"/>
            <a:endParaRPr lang="en-NZ" dirty="0" smtClean="0"/>
          </a:p>
          <a:p>
            <a:pPr indent="-324000"/>
            <a:r>
              <a:rPr lang="en-NZ" dirty="0"/>
              <a:t>Agricultural and Horticultural Science </a:t>
            </a:r>
            <a:r>
              <a:rPr lang="en-NZ" dirty="0" smtClean="0"/>
              <a:t> </a:t>
            </a:r>
            <a:r>
              <a:rPr lang="en-NZ" dirty="0"/>
              <a:t>at senior  </a:t>
            </a:r>
            <a:r>
              <a:rPr lang="en-NZ" dirty="0" smtClean="0"/>
              <a:t>secondary </a:t>
            </a:r>
            <a:r>
              <a:rPr lang="en-NZ" dirty="0"/>
              <a:t>school </a:t>
            </a:r>
            <a:r>
              <a:rPr lang="en-NZ" dirty="0" smtClean="0"/>
              <a:t>level </a:t>
            </a:r>
            <a:endParaRPr lang="en-NZ" dirty="0"/>
          </a:p>
          <a:p>
            <a:pPr marL="324000" indent="-324000">
              <a:buFont typeface="Wingdings" panose="05000000000000000000" pitchFamily="2" charset="2"/>
              <a:buChar char="§"/>
            </a:pPr>
            <a:endParaRPr lang="en-NZ" dirty="0" smtClean="0"/>
          </a:p>
          <a:p>
            <a:pPr marL="324000" lvl="1" indent="-324000">
              <a:spcBef>
                <a:spcPts val="1000"/>
              </a:spcBef>
            </a:pPr>
            <a:r>
              <a:rPr lang="en-NZ" sz="2800" dirty="0" smtClean="0"/>
              <a:t>Public </a:t>
            </a:r>
            <a:r>
              <a:rPr lang="en-NZ" sz="2800" dirty="0"/>
              <a:t>perception  is poor. In other words we need to stop the assumption in young people that work in the Agri sector is long hours, poorly paid, very hard work, antisocial and boring. </a:t>
            </a:r>
            <a:endParaRPr lang="en-NZ" dirty="0">
              <a:latin typeface="Calibri" panose="020F0502020204030204" pitchFamily="34" charset="0"/>
            </a:endParaRPr>
          </a:p>
        </p:txBody>
      </p:sp>
    </p:spTree>
    <p:extLst>
      <p:ext uri="{BB962C8B-B14F-4D97-AF65-F5344CB8AC3E}">
        <p14:creationId xmlns:p14="http://schemas.microsoft.com/office/powerpoint/2010/main" val="3211944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3162300" y="369888"/>
            <a:ext cx="8229600" cy="1143000"/>
          </a:xfrm>
          <a:solidFill>
            <a:srgbClr val="0084A0"/>
          </a:solidFill>
        </p:spPr>
        <p:txBody>
          <a:bodyPr>
            <a:normAutofit fontScale="90000"/>
          </a:bodyPr>
          <a:lstStyle/>
          <a:p>
            <a:pPr eaLnBrk="1" hangingPunct="1">
              <a:defRPr/>
            </a:pPr>
            <a:r>
              <a:rPr lang="en-NZ" altLang="en-US" dirty="0" smtClean="0"/>
              <a:t>By 2025 </a:t>
            </a:r>
            <a:r>
              <a:rPr lang="en-NZ" altLang="en-US" smtClean="0"/>
              <a:t>the primary </a:t>
            </a:r>
            <a:r>
              <a:rPr lang="en-NZ" altLang="en-US" dirty="0" smtClean="0"/>
              <a:t>industries will need</a:t>
            </a:r>
            <a:endParaRPr lang="en-GB" altLang="en-US" dirty="0" smtClean="0"/>
          </a:p>
        </p:txBody>
      </p:sp>
      <p:sp>
        <p:nvSpPr>
          <p:cNvPr id="5" name="Rectangle 3"/>
          <p:cNvSpPr>
            <a:spLocks noGrp="1" noChangeArrowheads="1"/>
          </p:cNvSpPr>
          <p:nvPr>
            <p:ph idx="1"/>
          </p:nvPr>
        </p:nvSpPr>
        <p:spPr>
          <a:xfrm>
            <a:off x="2298700" y="1634573"/>
            <a:ext cx="4216400" cy="4525479"/>
          </a:xfrm>
        </p:spPr>
        <p:txBody>
          <a:bodyPr/>
          <a:lstStyle/>
          <a:p>
            <a:pPr marL="609600" indent="-609600" eaLnBrk="1" hangingPunct="1">
              <a:lnSpc>
                <a:spcPct val="90000"/>
              </a:lnSpc>
            </a:pPr>
            <a:r>
              <a:rPr lang="en-NZ" sz="2100" dirty="0" smtClean="0"/>
              <a:t>50,000 more people</a:t>
            </a:r>
          </a:p>
          <a:p>
            <a:pPr marL="609600" indent="-609600" eaLnBrk="1" hangingPunct="1">
              <a:lnSpc>
                <a:spcPct val="90000"/>
              </a:lnSpc>
              <a:buFontTx/>
              <a:buNone/>
            </a:pPr>
            <a:endParaRPr lang="en-NZ" sz="2100" dirty="0" smtClean="0"/>
          </a:p>
          <a:p>
            <a:pPr marL="609600" indent="-609600" eaLnBrk="1" hangingPunct="1">
              <a:lnSpc>
                <a:spcPct val="90000"/>
              </a:lnSpc>
            </a:pPr>
            <a:r>
              <a:rPr lang="en-NZ" sz="2100" dirty="0" smtClean="0"/>
              <a:t>92,600 more people with qualifications</a:t>
            </a:r>
          </a:p>
          <a:p>
            <a:pPr marL="609600" indent="-609600" eaLnBrk="1" hangingPunct="1">
              <a:lnSpc>
                <a:spcPct val="90000"/>
              </a:lnSpc>
              <a:buFontTx/>
              <a:buNone/>
            </a:pPr>
            <a:endParaRPr lang="en-NZ" sz="2100" dirty="0" smtClean="0"/>
          </a:p>
          <a:p>
            <a:pPr marL="609600" indent="-609600" eaLnBrk="1" hangingPunct="1">
              <a:lnSpc>
                <a:spcPct val="90000"/>
              </a:lnSpc>
            </a:pPr>
            <a:r>
              <a:rPr lang="en-NZ" sz="2100" dirty="0" smtClean="0"/>
              <a:t>Overall capability increase - recruitment and up-skilling</a:t>
            </a:r>
          </a:p>
          <a:p>
            <a:pPr marL="609600" indent="-609600" eaLnBrk="1" hangingPunct="1">
              <a:lnSpc>
                <a:spcPct val="90000"/>
              </a:lnSpc>
              <a:buFontTx/>
              <a:buNone/>
            </a:pPr>
            <a:endParaRPr lang="en-NZ" sz="2100" dirty="0" smtClean="0"/>
          </a:p>
          <a:p>
            <a:pPr marL="609600" indent="-609600" eaLnBrk="1" hangingPunct="1">
              <a:lnSpc>
                <a:spcPct val="90000"/>
              </a:lnSpc>
            </a:pPr>
            <a:r>
              <a:rPr lang="en-NZ" sz="2100" dirty="0" smtClean="0"/>
              <a:t>Increased demand for training 235,000 more people trained</a:t>
            </a:r>
          </a:p>
          <a:p>
            <a:pPr marL="609600" indent="-609600" eaLnBrk="1" hangingPunct="1">
              <a:lnSpc>
                <a:spcPct val="90000"/>
              </a:lnSpc>
              <a:buFontTx/>
              <a:buAutoNum type="arabicPeriod"/>
            </a:pPr>
            <a:endParaRPr lang="en-NZ" sz="3600" dirty="0" smtClean="0"/>
          </a:p>
          <a:p>
            <a:pPr marL="609600" indent="-609600" eaLnBrk="1" hangingPunct="1">
              <a:lnSpc>
                <a:spcPct val="90000"/>
              </a:lnSpc>
              <a:buFontTx/>
              <a:buAutoNum type="arabicPeriod"/>
            </a:pPr>
            <a:endParaRPr lang="en-GB" sz="2800" dirty="0" smtClean="0"/>
          </a:p>
        </p:txBody>
      </p:sp>
      <p:pic>
        <p:nvPicPr>
          <p:cNvPr id="6" name="Picture 4"/>
          <p:cNvPicPr>
            <a:picLocks noChangeAspect="1" noChangeArrowheads="1"/>
          </p:cNvPicPr>
          <p:nvPr/>
        </p:nvPicPr>
        <p:blipFill>
          <a:blip r:embed="rId2" cstate="print"/>
          <a:srcRect l="2481" t="2481" r="6801" b="3922"/>
          <a:stretch>
            <a:fillRect/>
          </a:stretch>
        </p:blipFill>
        <p:spPr bwMode="auto">
          <a:xfrm>
            <a:off x="6883400" y="1709738"/>
            <a:ext cx="4535488" cy="4679950"/>
          </a:xfrm>
          <a:prstGeom prst="rect">
            <a:avLst/>
          </a:prstGeom>
          <a:noFill/>
          <a:ln w="9525">
            <a:noFill/>
            <a:miter lim="800000"/>
            <a:headEnd/>
            <a:tailEnd/>
          </a:ln>
        </p:spPr>
      </p:pic>
    </p:spTree>
    <p:extLst>
      <p:ext uri="{BB962C8B-B14F-4D97-AF65-F5344CB8AC3E}">
        <p14:creationId xmlns:p14="http://schemas.microsoft.com/office/powerpoint/2010/main" val="1922903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838450" y="255588"/>
            <a:ext cx="8229600" cy="1143000"/>
          </a:xfrm>
          <a:solidFill>
            <a:srgbClr val="0084A0"/>
          </a:solidFill>
        </p:spPr>
        <p:txBody>
          <a:bodyPr/>
          <a:lstStyle/>
          <a:p>
            <a:pPr>
              <a:defRPr/>
            </a:pPr>
            <a:r>
              <a:rPr lang="en-NZ" dirty="0" smtClean="0"/>
              <a:t>The primary industries will need</a:t>
            </a:r>
            <a:endParaRPr lang="en-NZ" dirty="0"/>
          </a:p>
        </p:txBody>
      </p:sp>
      <p:sp>
        <p:nvSpPr>
          <p:cNvPr id="5" name="Rectangle 3"/>
          <p:cNvSpPr txBox="1">
            <a:spLocks noGrp="1" noChangeArrowheads="1"/>
          </p:cNvSpPr>
          <p:nvPr>
            <p:ph idx="1"/>
          </p:nvPr>
        </p:nvSpPr>
        <p:spPr>
          <a:prstGeom prst="rect">
            <a:avLst/>
          </a:prstGeom>
        </p:spPr>
        <p:txBody>
          <a:bodyPr/>
          <a:lstStyle/>
          <a:p>
            <a:pPr marL="800100" indent="-266700">
              <a:lnSpc>
                <a:spcPct val="90000"/>
              </a:lnSpc>
              <a:spcBef>
                <a:spcPct val="20000"/>
              </a:spcBef>
              <a:buFontTx/>
              <a:buChar char="•"/>
              <a:defRPr/>
            </a:pPr>
            <a:r>
              <a:rPr lang="en-NZ" altLang="en-US" sz="2100" b="0" kern="0" dirty="0">
                <a:solidFill>
                  <a:schemeClr val="tx1"/>
                </a:solidFill>
                <a:latin typeface="+mn-lt"/>
              </a:rPr>
              <a:t>More skills in: farm </a:t>
            </a:r>
            <a:r>
              <a:rPr lang="en-NZ" altLang="en-US" sz="2100" b="0" kern="0" dirty="0" smtClean="0">
                <a:solidFill>
                  <a:schemeClr val="tx1"/>
                </a:solidFill>
                <a:latin typeface="+mn-lt"/>
              </a:rPr>
              <a:t>systems; </a:t>
            </a:r>
            <a:r>
              <a:rPr lang="en-NZ" altLang="en-US" sz="2100" b="0" kern="0" dirty="0">
                <a:solidFill>
                  <a:schemeClr val="tx1"/>
                </a:solidFill>
                <a:latin typeface="+mn-lt"/>
              </a:rPr>
              <a:t>resource </a:t>
            </a:r>
            <a:r>
              <a:rPr lang="en-NZ" altLang="en-US" sz="2100" b="0" kern="0" dirty="0" smtClean="0">
                <a:solidFill>
                  <a:schemeClr val="tx1"/>
                </a:solidFill>
                <a:latin typeface="+mn-lt"/>
              </a:rPr>
              <a:t>management; </a:t>
            </a:r>
            <a:r>
              <a:rPr lang="en-NZ" altLang="en-US" sz="2100" b="0" kern="0" dirty="0">
                <a:solidFill>
                  <a:schemeClr val="tx1"/>
                </a:solidFill>
                <a:latin typeface="+mn-lt"/>
              </a:rPr>
              <a:t>staff management; science and engineering; marketing; technical and management support</a:t>
            </a:r>
          </a:p>
        </p:txBody>
      </p:sp>
      <p:pic>
        <p:nvPicPr>
          <p:cNvPr id="6" name="Picture 7"/>
          <p:cNvPicPr>
            <a:picLocks noChangeAspect="1" noChangeArrowheads="1"/>
          </p:cNvPicPr>
          <p:nvPr/>
        </p:nvPicPr>
        <p:blipFill>
          <a:blip r:embed="rId2" cstate="print"/>
          <a:srcRect l="3288" t="13345" r="2058" b="4182"/>
          <a:stretch>
            <a:fillRect/>
          </a:stretch>
        </p:blipFill>
        <p:spPr bwMode="auto">
          <a:xfrm>
            <a:off x="3392488" y="2692399"/>
            <a:ext cx="7422438" cy="3498851"/>
          </a:xfrm>
          <a:prstGeom prst="rect">
            <a:avLst/>
          </a:prstGeom>
          <a:noFill/>
          <a:ln w="9525">
            <a:noFill/>
            <a:miter lim="800000"/>
            <a:headEnd/>
            <a:tailEnd/>
          </a:ln>
        </p:spPr>
      </p:pic>
    </p:spTree>
    <p:extLst>
      <p:ext uri="{BB962C8B-B14F-4D97-AF65-F5344CB8AC3E}">
        <p14:creationId xmlns:p14="http://schemas.microsoft.com/office/powerpoint/2010/main" val="1827053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lstStyle/>
          <a:p>
            <a:r>
              <a:rPr lang="en-NZ" b="1" dirty="0">
                <a:latin typeface="Calibri" panose="020F0502020204030204" pitchFamily="34" charset="0"/>
              </a:rPr>
              <a:t>Conclusions from R</a:t>
            </a:r>
            <a:r>
              <a:rPr lang="en-NZ" b="1" dirty="0" smtClean="0">
                <a:latin typeface="Calibri" panose="020F0502020204030204" pitchFamily="34" charset="0"/>
              </a:rPr>
              <a:t>esearch</a:t>
            </a:r>
            <a:endParaRPr lang="en-NZ" b="1" dirty="0">
              <a:latin typeface="Calibri" panose="020F0502020204030204" pitchFamily="34" charset="0"/>
            </a:endParaRPr>
          </a:p>
        </p:txBody>
      </p:sp>
      <p:sp>
        <p:nvSpPr>
          <p:cNvPr id="3" name="Content Placeholder 2"/>
          <p:cNvSpPr>
            <a:spLocks noGrp="1"/>
          </p:cNvSpPr>
          <p:nvPr>
            <p:ph idx="1"/>
          </p:nvPr>
        </p:nvSpPr>
        <p:spPr>
          <a:xfrm>
            <a:off x="2150370" y="1825624"/>
            <a:ext cx="9294329" cy="4525479"/>
          </a:xfrm>
        </p:spPr>
        <p:txBody>
          <a:bodyPr>
            <a:normAutofit fontScale="77500" lnSpcReduction="20000"/>
          </a:bodyPr>
          <a:lstStyle/>
          <a:p>
            <a:pPr marL="324000" indent="-324000"/>
            <a:r>
              <a:rPr lang="en-NZ" b="1" dirty="0"/>
              <a:t>Currently there is no structured programme </a:t>
            </a:r>
            <a:r>
              <a:rPr lang="en-NZ" dirty="0"/>
              <a:t>at senior secondary school to attract bright, tertiary capable  students into agribusiness careers</a:t>
            </a:r>
          </a:p>
          <a:p>
            <a:pPr marL="324000" indent="-324000"/>
            <a:r>
              <a:rPr lang="en-NZ" dirty="0"/>
              <a:t>Education is about meeting both student and our country’s needs now and in the future, and one of those needs relates to </a:t>
            </a:r>
            <a:r>
              <a:rPr lang="en-NZ" b="1" dirty="0"/>
              <a:t>economic growth / employment </a:t>
            </a:r>
            <a:r>
              <a:rPr lang="en-NZ" dirty="0"/>
              <a:t>in a dynamic, evolving environment</a:t>
            </a:r>
          </a:p>
          <a:p>
            <a:pPr marL="324000" indent="-324000"/>
            <a:r>
              <a:rPr lang="en-NZ" dirty="0"/>
              <a:t>We have a </a:t>
            </a:r>
            <a:r>
              <a:rPr lang="en-NZ" b="1" dirty="0"/>
              <a:t>massive shortage </a:t>
            </a:r>
            <a:r>
              <a:rPr lang="en-NZ" dirty="0"/>
              <a:t>of graduates in agribusiness </a:t>
            </a:r>
            <a:r>
              <a:rPr lang="en-NZ" dirty="0" smtClean="0"/>
              <a:t>now</a:t>
            </a:r>
          </a:p>
          <a:p>
            <a:pPr marL="324000" indent="-324000"/>
            <a:r>
              <a:rPr lang="en-NZ" dirty="0"/>
              <a:t>There is a body of knowledge, content and skills that agribusinesses need to have and this could be achieved with a specially developed agribusiness teaching and learning programme at senior secondary school level</a:t>
            </a:r>
          </a:p>
          <a:p>
            <a:pPr marL="324000" indent="-324000"/>
            <a:r>
              <a:rPr lang="en-NZ" dirty="0" smtClean="0"/>
              <a:t>Huge </a:t>
            </a:r>
            <a:r>
              <a:rPr lang="en-NZ" b="1" dirty="0"/>
              <a:t>political support </a:t>
            </a:r>
            <a:r>
              <a:rPr lang="en-NZ" dirty="0"/>
              <a:t>for new achievement standards from Cabinet and backbenchers, agribusiness industry leaders and tertiary </a:t>
            </a:r>
            <a:r>
              <a:rPr lang="en-NZ" dirty="0" smtClean="0"/>
              <a:t>institutions</a:t>
            </a:r>
          </a:p>
          <a:p>
            <a:pPr marL="324000" lvl="0" indent="-324000"/>
            <a:r>
              <a:rPr lang="en-NZ" dirty="0" smtClean="0"/>
              <a:t>The </a:t>
            </a:r>
            <a:r>
              <a:rPr lang="en-NZ" dirty="0"/>
              <a:t>career opportunities and pathways that are available in agribusiness are not recognised or well known. </a:t>
            </a:r>
          </a:p>
          <a:p>
            <a:pPr marL="324000" lvl="0" indent="-324000"/>
            <a:r>
              <a:rPr lang="en-NZ" dirty="0"/>
              <a:t>There is </a:t>
            </a:r>
            <a:r>
              <a:rPr lang="en-NZ" dirty="0" smtClean="0"/>
              <a:t>an urgent need </a:t>
            </a:r>
            <a:r>
              <a:rPr lang="en-NZ" dirty="0"/>
              <a:t>to </a:t>
            </a:r>
            <a:r>
              <a:rPr lang="en-NZ" b="1" dirty="0"/>
              <a:t>engage the urban sector with the primary </a:t>
            </a:r>
            <a:r>
              <a:rPr lang="en-NZ" b="1" dirty="0" smtClean="0"/>
              <a:t>sector</a:t>
            </a:r>
            <a:r>
              <a:rPr lang="en-NZ" dirty="0" smtClean="0"/>
              <a:t> </a:t>
            </a:r>
            <a:endParaRPr lang="en-NZ" dirty="0"/>
          </a:p>
          <a:p>
            <a:pPr lvl="0"/>
            <a:r>
              <a:rPr lang="en-NZ" dirty="0" smtClean="0"/>
              <a:t>There is a need to improve Secondary - Tertiary  sector links </a:t>
            </a:r>
          </a:p>
          <a:p>
            <a:pPr lvl="0"/>
            <a:endParaRPr lang="en-NZ" dirty="0">
              <a:latin typeface="Calibri" panose="020F0502020204030204" pitchFamily="34" charset="0"/>
            </a:endParaRPr>
          </a:p>
        </p:txBody>
      </p:sp>
    </p:spTree>
    <p:extLst>
      <p:ext uri="{BB962C8B-B14F-4D97-AF65-F5344CB8AC3E}">
        <p14:creationId xmlns:p14="http://schemas.microsoft.com/office/powerpoint/2010/main" val="2256895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normAutofit/>
          </a:bodyPr>
          <a:lstStyle/>
          <a:p>
            <a:pPr algn="ctr"/>
            <a:r>
              <a:rPr lang="en-NZ" b="1" dirty="0" smtClean="0">
                <a:latin typeface="Calibri" panose="020F0502020204030204" pitchFamily="34" charset="0"/>
              </a:rPr>
              <a:t>The Decision</a:t>
            </a:r>
            <a:endParaRPr lang="en-NZ" b="1" dirty="0">
              <a:latin typeface="Calibri" panose="020F0502020204030204" pitchFamily="34" charset="0"/>
            </a:endParaRPr>
          </a:p>
        </p:txBody>
      </p:sp>
      <p:sp>
        <p:nvSpPr>
          <p:cNvPr id="3" name="Content Placeholder 2"/>
          <p:cNvSpPr>
            <a:spLocks noGrp="1"/>
          </p:cNvSpPr>
          <p:nvPr>
            <p:ph idx="1"/>
          </p:nvPr>
        </p:nvSpPr>
        <p:spPr>
          <a:xfrm>
            <a:off x="2150370" y="1825624"/>
            <a:ext cx="9294329" cy="4803776"/>
          </a:xfrm>
        </p:spPr>
        <p:txBody>
          <a:bodyPr>
            <a:normAutofit lnSpcReduction="10000"/>
          </a:bodyPr>
          <a:lstStyle/>
          <a:p>
            <a:pPr marL="324000" lvl="0" indent="-324000"/>
            <a:r>
              <a:rPr lang="en-NZ" dirty="0" smtClean="0"/>
              <a:t>Strive towards developing and resourcing</a:t>
            </a:r>
            <a:r>
              <a:rPr lang="en-NZ" b="1" dirty="0" smtClean="0"/>
              <a:t> </a:t>
            </a:r>
            <a:r>
              <a:rPr lang="en-NZ" dirty="0"/>
              <a:t>a new </a:t>
            </a:r>
            <a:r>
              <a:rPr lang="en-NZ" dirty="0" smtClean="0"/>
              <a:t>teaching and learning programme, Agribusiness at Levels 2 and  3 NCEA </a:t>
            </a:r>
          </a:p>
          <a:p>
            <a:pPr marL="324000" lvl="0" indent="-324000"/>
            <a:endParaRPr lang="en-NZ" dirty="0" smtClean="0"/>
          </a:p>
          <a:p>
            <a:pPr marL="324000" lvl="0" indent="-324000"/>
            <a:r>
              <a:rPr lang="en-NZ" dirty="0" smtClean="0"/>
              <a:t>Designed </a:t>
            </a:r>
            <a:r>
              <a:rPr lang="en-NZ" dirty="0"/>
              <a:t>to be attractive to </a:t>
            </a:r>
            <a:r>
              <a:rPr lang="en-NZ" dirty="0" smtClean="0"/>
              <a:t>academic, tertiary capable </a:t>
            </a:r>
            <a:r>
              <a:rPr lang="en-NZ" dirty="0"/>
              <a:t>students strong in Sciences at Years 12 and 13  and / or to those students strong in Commerce at Years 12 and 13 </a:t>
            </a:r>
          </a:p>
          <a:p>
            <a:pPr marL="324000" indent="-324000">
              <a:buFont typeface="Wingdings" panose="05000000000000000000" pitchFamily="2" charset="2"/>
              <a:buChar char="§"/>
            </a:pPr>
            <a:endParaRPr lang="en-NZ" dirty="0" smtClean="0"/>
          </a:p>
          <a:p>
            <a:pPr marL="324000" indent="-324000">
              <a:buFont typeface="Wingdings" panose="05000000000000000000" pitchFamily="2" charset="2"/>
              <a:buChar char="§"/>
            </a:pPr>
            <a:r>
              <a:rPr lang="en-NZ" dirty="0" smtClean="0"/>
              <a:t>To have the programme seen as a </a:t>
            </a:r>
            <a:r>
              <a:rPr lang="en-NZ" b="1" dirty="0" smtClean="0"/>
              <a:t>game changer </a:t>
            </a:r>
            <a:r>
              <a:rPr lang="en-NZ" dirty="0" smtClean="0"/>
              <a:t>in that it is recognised as a key driver for New Zealand’s economic future and well-being</a:t>
            </a:r>
          </a:p>
        </p:txBody>
      </p:sp>
    </p:spTree>
    <p:extLst>
      <p:ext uri="{BB962C8B-B14F-4D97-AF65-F5344CB8AC3E}">
        <p14:creationId xmlns:p14="http://schemas.microsoft.com/office/powerpoint/2010/main" val="3663223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normAutofit/>
          </a:bodyPr>
          <a:lstStyle/>
          <a:p>
            <a:pPr algn="ctr"/>
            <a:r>
              <a:rPr lang="en-NZ" b="1" dirty="0" smtClean="0">
                <a:latin typeface="Calibri" panose="020F0502020204030204" pitchFamily="34" charset="0"/>
              </a:rPr>
              <a:t>The Intent of the Agribusiness Initiative</a:t>
            </a:r>
            <a:endParaRPr lang="en-NZ" b="1" dirty="0">
              <a:latin typeface="Calibri" panose="020F0502020204030204" pitchFamily="34" charset="0"/>
            </a:endParaRPr>
          </a:p>
        </p:txBody>
      </p:sp>
      <p:sp>
        <p:nvSpPr>
          <p:cNvPr id="3" name="Content Placeholder 2"/>
          <p:cNvSpPr>
            <a:spLocks noGrp="1"/>
          </p:cNvSpPr>
          <p:nvPr>
            <p:ph idx="1"/>
          </p:nvPr>
        </p:nvSpPr>
        <p:spPr>
          <a:xfrm>
            <a:off x="2150370" y="1825624"/>
            <a:ext cx="9294329" cy="4803776"/>
          </a:xfrm>
        </p:spPr>
        <p:txBody>
          <a:bodyPr>
            <a:normAutofit lnSpcReduction="10000"/>
          </a:bodyPr>
          <a:lstStyle/>
          <a:p>
            <a:pPr lvl="0"/>
            <a:r>
              <a:rPr lang="en-NZ" dirty="0"/>
              <a:t>Champion a programme that will stimulate and encourage young people to proactively select career pathways in the agribusiness sector.</a:t>
            </a:r>
          </a:p>
          <a:p>
            <a:pPr lvl="0"/>
            <a:r>
              <a:rPr lang="en-NZ" dirty="0"/>
              <a:t>Assist the best and brightest students to further their goals and aspirations in agribusinesses which will cater for the primary sector’s long term needs.</a:t>
            </a:r>
          </a:p>
          <a:p>
            <a:pPr lvl="0"/>
            <a:r>
              <a:rPr lang="en-NZ" dirty="0"/>
              <a:t>Lead a pioneering programme of regional and national significance in New Zealand that provides opportunities and is accessible by 2018 for all secondary schools to benefit. </a:t>
            </a:r>
          </a:p>
          <a:p>
            <a:pPr lvl="0"/>
            <a:r>
              <a:rPr lang="en-NZ" dirty="0"/>
              <a:t>Improve the public perception of primary industry careers;  </a:t>
            </a:r>
          </a:p>
          <a:p>
            <a:pPr lvl="0"/>
            <a:r>
              <a:rPr lang="en-NZ" dirty="0"/>
              <a:t>Highlight to urban students the potential for well paid, stimulating careers in the primary sector. </a:t>
            </a:r>
          </a:p>
        </p:txBody>
      </p:sp>
    </p:spTree>
    <p:extLst>
      <p:ext uri="{BB962C8B-B14F-4D97-AF65-F5344CB8AC3E}">
        <p14:creationId xmlns:p14="http://schemas.microsoft.com/office/powerpoint/2010/main" val="2884782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normAutofit/>
          </a:bodyPr>
          <a:lstStyle/>
          <a:p>
            <a:pPr algn="ctr"/>
            <a:r>
              <a:rPr lang="en-NZ" b="1" dirty="0" smtClean="0">
                <a:latin typeface="Calibri" panose="020F0502020204030204" pitchFamily="34" charset="0"/>
              </a:rPr>
              <a:t>The Next Steps</a:t>
            </a:r>
            <a:endParaRPr lang="en-NZ" b="1" dirty="0">
              <a:latin typeface="Calibri" panose="020F0502020204030204" pitchFamily="34" charset="0"/>
            </a:endParaRPr>
          </a:p>
        </p:txBody>
      </p:sp>
      <p:sp>
        <p:nvSpPr>
          <p:cNvPr id="3" name="Content Placeholder 2"/>
          <p:cNvSpPr>
            <a:spLocks noGrp="1"/>
          </p:cNvSpPr>
          <p:nvPr>
            <p:ph idx="1"/>
          </p:nvPr>
        </p:nvSpPr>
        <p:spPr>
          <a:xfrm>
            <a:off x="2150370" y="1825624"/>
            <a:ext cx="9294329" cy="4803776"/>
          </a:xfrm>
        </p:spPr>
        <p:txBody>
          <a:bodyPr>
            <a:normAutofit fontScale="92500" lnSpcReduction="20000"/>
          </a:bodyPr>
          <a:lstStyle/>
          <a:p>
            <a:pPr lvl="0"/>
            <a:r>
              <a:rPr lang="en-NZ" dirty="0" smtClean="0"/>
              <a:t>Appointment of Curriculum Director - Kerry </a:t>
            </a:r>
            <a:r>
              <a:rPr lang="en-NZ" dirty="0"/>
              <a:t>Allen) </a:t>
            </a:r>
            <a:endParaRPr lang="en-NZ" dirty="0" smtClean="0"/>
          </a:p>
          <a:p>
            <a:pPr marL="0" lvl="0" indent="0">
              <a:buNone/>
            </a:pPr>
            <a:r>
              <a:rPr lang="en-NZ" dirty="0"/>
              <a:t> </a:t>
            </a:r>
          </a:p>
          <a:p>
            <a:pPr lvl="0"/>
            <a:r>
              <a:rPr lang="en-NZ" dirty="0" smtClean="0"/>
              <a:t>Re-contextualised SPC Agribusiness Courses 2014-2016 from Chemistry</a:t>
            </a:r>
            <a:r>
              <a:rPr lang="en-NZ" dirty="0"/>
              <a:t>, Biology, Earth and Space Science,  Tourism, Sustainability, Geography, Accounting, Business Studies, Technology,  and </a:t>
            </a:r>
            <a:r>
              <a:rPr lang="en-NZ" dirty="0" smtClean="0"/>
              <a:t>Economics </a:t>
            </a:r>
            <a:r>
              <a:rPr lang="en-NZ" smtClean="0"/>
              <a:t>existing standards. </a:t>
            </a:r>
            <a:endParaRPr lang="en-NZ" dirty="0" smtClean="0"/>
          </a:p>
          <a:p>
            <a:pPr marL="0" lvl="0" indent="0">
              <a:buNone/>
            </a:pPr>
            <a:endParaRPr lang="en-NZ" dirty="0" smtClean="0"/>
          </a:p>
          <a:p>
            <a:pPr lvl="0"/>
            <a:r>
              <a:rPr lang="en-NZ" dirty="0" smtClean="0"/>
              <a:t>Student uptake</a:t>
            </a:r>
          </a:p>
          <a:p>
            <a:pPr marL="0" lvl="0" indent="0">
              <a:buNone/>
            </a:pPr>
            <a:endParaRPr lang="en-NZ" dirty="0"/>
          </a:p>
          <a:p>
            <a:pPr lvl="0"/>
            <a:r>
              <a:rPr lang="en-NZ" dirty="0"/>
              <a:t>Lead schools </a:t>
            </a:r>
            <a:r>
              <a:rPr lang="en-NZ" dirty="0" smtClean="0"/>
              <a:t>involvement in seminars</a:t>
            </a:r>
          </a:p>
          <a:p>
            <a:pPr marL="0" lvl="0" indent="0">
              <a:buNone/>
            </a:pPr>
            <a:r>
              <a:rPr lang="en-NZ" dirty="0"/>
              <a:t> </a:t>
            </a:r>
            <a:endParaRPr lang="en-NZ" dirty="0" smtClean="0"/>
          </a:p>
          <a:p>
            <a:pPr lvl="0"/>
            <a:r>
              <a:rPr lang="en-NZ" dirty="0" smtClean="0"/>
              <a:t>Longitudinal </a:t>
            </a:r>
            <a:r>
              <a:rPr lang="en-NZ" dirty="0"/>
              <a:t>Study </a:t>
            </a:r>
            <a:r>
              <a:rPr lang="en-NZ" dirty="0" smtClean="0"/>
              <a:t>established on </a:t>
            </a:r>
            <a:r>
              <a:rPr lang="en-NZ" dirty="0"/>
              <a:t>the impact of the programme </a:t>
            </a:r>
            <a:r>
              <a:rPr lang="en-NZ" dirty="0" smtClean="0"/>
              <a:t> - </a:t>
            </a:r>
            <a:r>
              <a:rPr lang="en-NZ" dirty="0"/>
              <a:t>Waikato University</a:t>
            </a:r>
          </a:p>
          <a:p>
            <a:endParaRPr lang="en-NZ" dirty="0"/>
          </a:p>
        </p:txBody>
      </p:sp>
    </p:spTree>
    <p:extLst>
      <p:ext uri="{BB962C8B-B14F-4D97-AF65-F5344CB8AC3E}">
        <p14:creationId xmlns:p14="http://schemas.microsoft.com/office/powerpoint/2010/main" val="1093235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0370" y="365125"/>
            <a:ext cx="9294329" cy="1325563"/>
          </a:xfrm>
        </p:spPr>
        <p:txBody>
          <a:bodyPr>
            <a:normAutofit/>
          </a:bodyPr>
          <a:lstStyle/>
          <a:p>
            <a:pPr algn="ctr"/>
            <a:r>
              <a:rPr lang="en-NZ" b="1" dirty="0" smtClean="0">
                <a:latin typeface="Calibri" panose="020F0502020204030204" pitchFamily="34" charset="0"/>
              </a:rPr>
              <a:t>The Next Steps 2</a:t>
            </a:r>
            <a:endParaRPr lang="en-NZ" b="1" dirty="0">
              <a:latin typeface="Calibri" panose="020F0502020204030204" pitchFamily="34" charset="0"/>
            </a:endParaRPr>
          </a:p>
        </p:txBody>
      </p:sp>
      <p:sp>
        <p:nvSpPr>
          <p:cNvPr id="3" name="Content Placeholder 2"/>
          <p:cNvSpPr>
            <a:spLocks noGrp="1"/>
          </p:cNvSpPr>
          <p:nvPr>
            <p:ph idx="1"/>
          </p:nvPr>
        </p:nvSpPr>
        <p:spPr>
          <a:xfrm>
            <a:off x="2150370" y="1825624"/>
            <a:ext cx="9294329" cy="4803776"/>
          </a:xfrm>
        </p:spPr>
        <p:txBody>
          <a:bodyPr>
            <a:normAutofit fontScale="85000" lnSpcReduction="20000"/>
          </a:bodyPr>
          <a:lstStyle/>
          <a:p>
            <a:endParaRPr lang="en-NZ" dirty="0"/>
          </a:p>
          <a:p>
            <a:pPr lvl="0"/>
            <a:r>
              <a:rPr lang="en-NZ" dirty="0" smtClean="0"/>
              <a:t>University involvement. </a:t>
            </a:r>
          </a:p>
          <a:p>
            <a:pPr lvl="0"/>
            <a:endParaRPr lang="en-NZ" dirty="0"/>
          </a:p>
          <a:p>
            <a:pPr lvl="0"/>
            <a:r>
              <a:rPr lang="en-NZ" dirty="0" smtClean="0"/>
              <a:t>Public domain Moodle site </a:t>
            </a:r>
            <a:r>
              <a:rPr lang="en-NZ" dirty="0" smtClean="0">
                <a:solidFill>
                  <a:srgbClr val="0070C0"/>
                </a:solidFill>
              </a:rPr>
              <a:t>w</a:t>
            </a:r>
            <a:r>
              <a:rPr lang="en-NZ" u="sng" dirty="0" smtClean="0">
                <a:hlinkClick r:id="rId2"/>
              </a:rPr>
              <a:t>ww.agribusiness.school.nz</a:t>
            </a:r>
            <a:r>
              <a:rPr lang="en-NZ" dirty="0" smtClean="0"/>
              <a:t>.  </a:t>
            </a:r>
          </a:p>
          <a:p>
            <a:pPr lvl="0"/>
            <a:endParaRPr lang="en-NZ" dirty="0" smtClean="0"/>
          </a:p>
          <a:p>
            <a:pPr lvl="0"/>
            <a:r>
              <a:rPr lang="en-NZ" dirty="0" smtClean="0"/>
              <a:t>MPI and MOE and NZQA meetings </a:t>
            </a:r>
          </a:p>
          <a:p>
            <a:endParaRPr lang="en-NZ" dirty="0" smtClean="0"/>
          </a:p>
          <a:p>
            <a:pPr lvl="0"/>
            <a:r>
              <a:rPr lang="en-NZ" dirty="0" smtClean="0"/>
              <a:t>Fieldays </a:t>
            </a:r>
          </a:p>
          <a:p>
            <a:pPr lvl="0"/>
            <a:endParaRPr lang="en-NZ" dirty="0" smtClean="0"/>
          </a:p>
          <a:p>
            <a:pPr lvl="0"/>
            <a:r>
              <a:rPr lang="en-NZ" dirty="0" smtClean="0"/>
              <a:t>Opening of COE</a:t>
            </a:r>
          </a:p>
          <a:p>
            <a:pPr lvl="0"/>
            <a:endParaRPr lang="en-NZ" dirty="0" smtClean="0"/>
          </a:p>
          <a:p>
            <a:pPr lvl="0"/>
            <a:r>
              <a:rPr lang="en-NZ" dirty="0" smtClean="0"/>
              <a:t>Cognition Education involvement</a:t>
            </a:r>
          </a:p>
        </p:txBody>
      </p:sp>
    </p:spTree>
    <p:extLst>
      <p:ext uri="{BB962C8B-B14F-4D97-AF65-F5344CB8AC3E}">
        <p14:creationId xmlns:p14="http://schemas.microsoft.com/office/powerpoint/2010/main" val="4091156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E presentation template" id="{969D9F51-A248-407B-9AF4-259EF5F08293}" vid="{8154A2A0-E4AD-4596-ABE2-AAF7FA91B8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Fieldays2015.pptx</Template>
  <TotalTime>1565</TotalTime>
  <Words>497</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Agribusiness in New Zealand Secondary Schools 2</vt:lpstr>
      <vt:lpstr>Market Research </vt:lpstr>
      <vt:lpstr>By 2025 the primary industries will need</vt:lpstr>
      <vt:lpstr>The primary industries will need</vt:lpstr>
      <vt:lpstr>Conclusions from Research</vt:lpstr>
      <vt:lpstr>The Decision</vt:lpstr>
      <vt:lpstr>The Intent of the Agribusiness Initiative</vt:lpstr>
      <vt:lpstr>The Next Steps</vt:lpstr>
      <vt:lpstr>The Next Steps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Agribusiness in New Zealand Secondary Schools</dc:title>
  <dc:creator>Kerry Allen</dc:creator>
  <cp:lastModifiedBy>Peter Hampton</cp:lastModifiedBy>
  <cp:revision>128</cp:revision>
  <cp:lastPrinted>2016-04-05T23:54:31Z</cp:lastPrinted>
  <dcterms:created xsi:type="dcterms:W3CDTF">2015-06-01T23:50:44Z</dcterms:created>
  <dcterms:modified xsi:type="dcterms:W3CDTF">2017-04-05T01:08:44Z</dcterms:modified>
</cp:coreProperties>
</file>