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62" r:id="rId2"/>
    <p:sldId id="264" r:id="rId3"/>
    <p:sldId id="269" r:id="rId4"/>
    <p:sldId id="265" r:id="rId5"/>
    <p:sldId id="256" r:id="rId6"/>
    <p:sldId id="257" r:id="rId7"/>
    <p:sldId id="258" r:id="rId8"/>
    <p:sldId id="259" r:id="rId9"/>
    <p:sldId id="260" r:id="rId10"/>
    <p:sldId id="263" r:id="rId11"/>
    <p:sldId id="266" r:id="rId12"/>
    <p:sldId id="270" r:id="rId13"/>
    <p:sldId id="276" r:id="rId14"/>
    <p:sldId id="277" r:id="rId15"/>
    <p:sldId id="278" r:id="rId16"/>
    <p:sldId id="279" r:id="rId17"/>
    <p:sldId id="280" r:id="rId18"/>
    <p:sldId id="281" r:id="rId19"/>
    <p:sldId id="282" r:id="rId20"/>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85" d="100"/>
          <a:sy n="85" d="100"/>
        </p:scale>
        <p:origin x="72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0F9E65FD-0D4F-4A3B-9307-D99AC0E1A6EB}" type="datetimeFigureOut">
              <a:rPr lang="en-NZ" smtClean="0"/>
              <a:t>9/11/2020</a:t>
            </a:fld>
            <a:endParaRPr lang="en-NZ"/>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60A9A11B-F058-461A-B81E-4C6F4692AA77}" type="slidenum">
              <a:rPr lang="en-NZ" smtClean="0"/>
              <a:t>‹#›</a:t>
            </a:fld>
            <a:endParaRPr lang="en-NZ"/>
          </a:p>
        </p:txBody>
      </p:sp>
    </p:spTree>
    <p:extLst>
      <p:ext uri="{BB962C8B-B14F-4D97-AF65-F5344CB8AC3E}">
        <p14:creationId xmlns:p14="http://schemas.microsoft.com/office/powerpoint/2010/main" val="2278637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Consider what each of these cartoons is saying</a:t>
            </a:r>
            <a:r>
              <a:rPr lang="en-NZ" baseline="0" dirty="0"/>
              <a:t> about people. Do you agree or disagree? Can you think of different members of society that might have a different opinion about these cartoons than you. What might their opinion be.</a:t>
            </a:r>
            <a:r>
              <a:rPr lang="en-NZ" dirty="0"/>
              <a:t> </a:t>
            </a:r>
          </a:p>
        </p:txBody>
      </p:sp>
      <p:sp>
        <p:nvSpPr>
          <p:cNvPr id="4" name="Slide Number Placeholder 3"/>
          <p:cNvSpPr>
            <a:spLocks noGrp="1"/>
          </p:cNvSpPr>
          <p:nvPr>
            <p:ph type="sldNum" sz="quarter" idx="10"/>
          </p:nvPr>
        </p:nvSpPr>
        <p:spPr/>
        <p:txBody>
          <a:bodyPr/>
          <a:lstStyle/>
          <a:p>
            <a:fld id="{60A9A11B-F058-461A-B81E-4C6F4692AA77}" type="slidenum">
              <a:rPr lang="en-NZ" smtClean="0"/>
              <a:t>1</a:t>
            </a:fld>
            <a:endParaRPr lang="en-NZ"/>
          </a:p>
        </p:txBody>
      </p:sp>
    </p:spTree>
    <p:extLst>
      <p:ext uri="{BB962C8B-B14F-4D97-AF65-F5344CB8AC3E}">
        <p14:creationId xmlns:p14="http://schemas.microsoft.com/office/powerpoint/2010/main" val="2810529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4cf951c4d0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4cf951c4d0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1905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4cf951c4d0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4cf951c4d0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514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4cf951c4d0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4cf951c4d0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2126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4cf951c4d0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4cf951c4d0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2399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4cf951c4d0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4cf951c4d0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5430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Would you eat this insect? Why / Why not</a:t>
            </a:r>
            <a:r>
              <a:rPr lang="en-NZ" baseline="0" dirty="0"/>
              <a:t>?  Why do you think you have this opinion, what is it about your upbringing that might have helped shape your answer/opinion.</a:t>
            </a:r>
            <a:endParaRPr lang="en-NZ" dirty="0"/>
          </a:p>
        </p:txBody>
      </p:sp>
      <p:sp>
        <p:nvSpPr>
          <p:cNvPr id="4" name="Slide Number Placeholder 3"/>
          <p:cNvSpPr>
            <a:spLocks noGrp="1"/>
          </p:cNvSpPr>
          <p:nvPr>
            <p:ph type="sldNum" sz="quarter" idx="10"/>
          </p:nvPr>
        </p:nvSpPr>
        <p:spPr/>
        <p:txBody>
          <a:bodyPr/>
          <a:lstStyle/>
          <a:p>
            <a:fld id="{60A9A11B-F058-461A-B81E-4C6F4692AA77}" type="slidenum">
              <a:rPr lang="en-NZ" smtClean="0"/>
              <a:t>5</a:t>
            </a:fld>
            <a:endParaRPr lang="en-NZ"/>
          </a:p>
        </p:txBody>
      </p:sp>
    </p:spTree>
    <p:extLst>
      <p:ext uri="{BB962C8B-B14F-4D97-AF65-F5344CB8AC3E}">
        <p14:creationId xmlns:p14="http://schemas.microsoft.com/office/powerpoint/2010/main" val="2492952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Insects are popular and nutritious food in many parts of the world.</a:t>
            </a:r>
            <a:r>
              <a:rPr lang="en-NZ" baseline="0" dirty="0"/>
              <a:t> Would you eat these?</a:t>
            </a:r>
            <a:endParaRPr lang="en-NZ" dirty="0"/>
          </a:p>
        </p:txBody>
      </p:sp>
      <p:sp>
        <p:nvSpPr>
          <p:cNvPr id="4" name="Slide Number Placeholder 3"/>
          <p:cNvSpPr>
            <a:spLocks noGrp="1"/>
          </p:cNvSpPr>
          <p:nvPr>
            <p:ph type="sldNum" sz="quarter" idx="10"/>
          </p:nvPr>
        </p:nvSpPr>
        <p:spPr/>
        <p:txBody>
          <a:bodyPr/>
          <a:lstStyle/>
          <a:p>
            <a:fld id="{60A9A11B-F058-461A-B81E-4C6F4692AA77}" type="slidenum">
              <a:rPr lang="en-NZ" smtClean="0"/>
              <a:t>6</a:t>
            </a:fld>
            <a:endParaRPr lang="en-NZ"/>
          </a:p>
        </p:txBody>
      </p:sp>
    </p:spTree>
    <p:extLst>
      <p:ext uri="{BB962C8B-B14F-4D97-AF65-F5344CB8AC3E}">
        <p14:creationId xmlns:p14="http://schemas.microsoft.com/office/powerpoint/2010/main" val="3903886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What about this? This cake contains</a:t>
            </a:r>
            <a:r>
              <a:rPr lang="en-NZ" baseline="0" dirty="0"/>
              <a:t> cricket flour, would you eat it? Why / Why not? If you would rather eat this than the insects on the slide before what is it that has changed your opinion? </a:t>
            </a:r>
            <a:endParaRPr lang="en-NZ" dirty="0"/>
          </a:p>
        </p:txBody>
      </p:sp>
      <p:sp>
        <p:nvSpPr>
          <p:cNvPr id="4" name="Slide Number Placeholder 3"/>
          <p:cNvSpPr>
            <a:spLocks noGrp="1"/>
          </p:cNvSpPr>
          <p:nvPr>
            <p:ph type="sldNum" sz="quarter" idx="10"/>
          </p:nvPr>
        </p:nvSpPr>
        <p:spPr/>
        <p:txBody>
          <a:bodyPr/>
          <a:lstStyle/>
          <a:p>
            <a:fld id="{60A9A11B-F058-461A-B81E-4C6F4692AA77}" type="slidenum">
              <a:rPr lang="en-NZ" smtClean="0"/>
              <a:t>7</a:t>
            </a:fld>
            <a:endParaRPr lang="en-NZ"/>
          </a:p>
        </p:txBody>
      </p:sp>
    </p:spTree>
    <p:extLst>
      <p:ext uri="{BB962C8B-B14F-4D97-AF65-F5344CB8AC3E}">
        <p14:creationId xmlns:p14="http://schemas.microsoft.com/office/powerpoint/2010/main" val="1097354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Study</a:t>
            </a:r>
            <a:r>
              <a:rPr lang="en-NZ" baseline="0" dirty="0"/>
              <a:t> this graph. Describe what it is showing – you will need to first see that it is illustrating the protein and fat content of different insects. Which one has the highest fat content, which one the lowest? Which one do you think would be the most nutritious? Why? Is there an insect or insects on this graph that you think people should not eat? Why or why not? Do you think your answer is based on your opinion or facts?</a:t>
            </a:r>
            <a:endParaRPr lang="en-NZ" dirty="0"/>
          </a:p>
        </p:txBody>
      </p:sp>
      <p:sp>
        <p:nvSpPr>
          <p:cNvPr id="4" name="Slide Number Placeholder 3"/>
          <p:cNvSpPr>
            <a:spLocks noGrp="1"/>
          </p:cNvSpPr>
          <p:nvPr>
            <p:ph type="sldNum" sz="quarter" idx="10"/>
          </p:nvPr>
        </p:nvSpPr>
        <p:spPr/>
        <p:txBody>
          <a:bodyPr/>
          <a:lstStyle/>
          <a:p>
            <a:fld id="{60A9A11B-F058-461A-B81E-4C6F4692AA77}" type="slidenum">
              <a:rPr lang="en-NZ" smtClean="0"/>
              <a:t>8</a:t>
            </a:fld>
            <a:endParaRPr lang="en-NZ"/>
          </a:p>
        </p:txBody>
      </p:sp>
    </p:spTree>
    <p:extLst>
      <p:ext uri="{BB962C8B-B14F-4D97-AF65-F5344CB8AC3E}">
        <p14:creationId xmlns:p14="http://schemas.microsoft.com/office/powerpoint/2010/main" val="1975877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Look at this diagram.</a:t>
            </a:r>
            <a:r>
              <a:rPr lang="en-NZ" baseline="0" dirty="0"/>
              <a:t> What is it telling you about the resources needed to grow 1kg of crickets verses 1kg of beef. Write a paragraph that explains this and the next slide (this will take you some time if you are to word it properly). Test that you have understood the slides by reading your paragraph aloud to someone else. Do they understand what you have written about these two slides? If not go back and reword it.</a:t>
            </a:r>
            <a:endParaRPr lang="en-NZ" dirty="0"/>
          </a:p>
        </p:txBody>
      </p:sp>
      <p:sp>
        <p:nvSpPr>
          <p:cNvPr id="4" name="Slide Number Placeholder 3"/>
          <p:cNvSpPr>
            <a:spLocks noGrp="1"/>
          </p:cNvSpPr>
          <p:nvPr>
            <p:ph type="sldNum" sz="quarter" idx="10"/>
          </p:nvPr>
        </p:nvSpPr>
        <p:spPr/>
        <p:txBody>
          <a:bodyPr/>
          <a:lstStyle/>
          <a:p>
            <a:fld id="{60A9A11B-F058-461A-B81E-4C6F4692AA77}" type="slidenum">
              <a:rPr lang="en-NZ" smtClean="0"/>
              <a:t>9</a:t>
            </a:fld>
            <a:endParaRPr lang="en-NZ"/>
          </a:p>
        </p:txBody>
      </p:sp>
    </p:spTree>
    <p:extLst>
      <p:ext uri="{BB962C8B-B14F-4D97-AF65-F5344CB8AC3E}">
        <p14:creationId xmlns:p14="http://schemas.microsoft.com/office/powerpoint/2010/main" val="1611909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0A9A11B-F058-461A-B81E-4C6F4692AA77}" type="slidenum">
              <a:rPr lang="en-NZ" smtClean="0"/>
              <a:t>10</a:t>
            </a:fld>
            <a:endParaRPr lang="en-NZ"/>
          </a:p>
        </p:txBody>
      </p:sp>
    </p:spTree>
    <p:extLst>
      <p:ext uri="{BB962C8B-B14F-4D97-AF65-F5344CB8AC3E}">
        <p14:creationId xmlns:p14="http://schemas.microsoft.com/office/powerpoint/2010/main" val="1511941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4cf951c4d0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4cf951c4d0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4233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4cf951c4d0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4cf951c4d0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784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F18FCE-14B9-44EF-8D78-3141FDC08D3E}" type="datetimeFigureOut">
              <a:rPr lang="en-NZ" smtClean="0"/>
              <a:t>9/11/2020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1FBD15B-7514-4589-9CB4-7C15E7A8D6DC}" type="slidenum">
              <a:rPr lang="en-NZ" smtClean="0"/>
              <a:t>‹#›</a:t>
            </a:fld>
            <a:endParaRPr lang="en-NZ"/>
          </a:p>
        </p:txBody>
      </p:sp>
    </p:spTree>
    <p:extLst>
      <p:ext uri="{BB962C8B-B14F-4D97-AF65-F5344CB8AC3E}">
        <p14:creationId xmlns:p14="http://schemas.microsoft.com/office/powerpoint/2010/main" val="1132623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F18FCE-14B9-44EF-8D78-3141FDC08D3E}" type="datetimeFigureOut">
              <a:rPr lang="en-NZ" smtClean="0"/>
              <a:t>9/11/2020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1FBD15B-7514-4589-9CB4-7C15E7A8D6DC}" type="slidenum">
              <a:rPr lang="en-NZ" smtClean="0"/>
              <a:t>‹#›</a:t>
            </a:fld>
            <a:endParaRPr lang="en-NZ"/>
          </a:p>
        </p:txBody>
      </p:sp>
    </p:spTree>
    <p:extLst>
      <p:ext uri="{BB962C8B-B14F-4D97-AF65-F5344CB8AC3E}">
        <p14:creationId xmlns:p14="http://schemas.microsoft.com/office/powerpoint/2010/main" val="1136759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F18FCE-14B9-44EF-8D78-3141FDC08D3E}" type="datetimeFigureOut">
              <a:rPr lang="en-NZ" smtClean="0"/>
              <a:t>9/11/2020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1FBD15B-7514-4589-9CB4-7C15E7A8D6DC}" type="slidenum">
              <a:rPr lang="en-NZ" smtClean="0"/>
              <a:t>‹#›</a:t>
            </a:fld>
            <a:endParaRPr lang="en-NZ"/>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35178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F18FCE-14B9-44EF-8D78-3141FDC08D3E}" type="datetimeFigureOut">
              <a:rPr lang="en-NZ" smtClean="0"/>
              <a:t>9/11/2020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1FBD15B-7514-4589-9CB4-7C15E7A8D6DC}" type="slidenum">
              <a:rPr lang="en-NZ" smtClean="0"/>
              <a:t>‹#›</a:t>
            </a:fld>
            <a:endParaRPr lang="en-NZ"/>
          </a:p>
        </p:txBody>
      </p:sp>
    </p:spTree>
    <p:extLst>
      <p:ext uri="{BB962C8B-B14F-4D97-AF65-F5344CB8AC3E}">
        <p14:creationId xmlns:p14="http://schemas.microsoft.com/office/powerpoint/2010/main" val="1444061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F18FCE-14B9-44EF-8D78-3141FDC08D3E}" type="datetimeFigureOut">
              <a:rPr lang="en-NZ" smtClean="0"/>
              <a:t>9/11/2020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1FBD15B-7514-4589-9CB4-7C15E7A8D6DC}" type="slidenum">
              <a:rPr lang="en-NZ" smtClean="0"/>
              <a:t>‹#›</a:t>
            </a:fld>
            <a:endParaRPr lang="en-NZ"/>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00687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F18FCE-14B9-44EF-8D78-3141FDC08D3E}" type="datetimeFigureOut">
              <a:rPr lang="en-NZ" smtClean="0"/>
              <a:t>9/11/2020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1FBD15B-7514-4589-9CB4-7C15E7A8D6DC}" type="slidenum">
              <a:rPr lang="en-NZ" smtClean="0"/>
              <a:t>‹#›</a:t>
            </a:fld>
            <a:endParaRPr lang="en-NZ"/>
          </a:p>
        </p:txBody>
      </p:sp>
    </p:spTree>
    <p:extLst>
      <p:ext uri="{BB962C8B-B14F-4D97-AF65-F5344CB8AC3E}">
        <p14:creationId xmlns:p14="http://schemas.microsoft.com/office/powerpoint/2010/main" val="3932328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F18FCE-14B9-44EF-8D78-3141FDC08D3E}" type="datetimeFigureOut">
              <a:rPr lang="en-NZ" smtClean="0"/>
              <a:t>9/11/2020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1FBD15B-7514-4589-9CB4-7C15E7A8D6DC}" type="slidenum">
              <a:rPr lang="en-NZ" smtClean="0"/>
              <a:t>‹#›</a:t>
            </a:fld>
            <a:endParaRPr lang="en-NZ"/>
          </a:p>
        </p:txBody>
      </p:sp>
    </p:spTree>
    <p:extLst>
      <p:ext uri="{BB962C8B-B14F-4D97-AF65-F5344CB8AC3E}">
        <p14:creationId xmlns:p14="http://schemas.microsoft.com/office/powerpoint/2010/main" val="3472546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F18FCE-14B9-44EF-8D78-3141FDC08D3E}" type="datetimeFigureOut">
              <a:rPr lang="en-NZ" smtClean="0"/>
              <a:t>9/11/2020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1FBD15B-7514-4589-9CB4-7C15E7A8D6DC}" type="slidenum">
              <a:rPr lang="en-NZ" smtClean="0"/>
              <a:t>‹#›</a:t>
            </a:fld>
            <a:endParaRPr lang="en-NZ"/>
          </a:p>
        </p:txBody>
      </p:sp>
    </p:spTree>
    <p:extLst>
      <p:ext uri="{BB962C8B-B14F-4D97-AF65-F5344CB8AC3E}">
        <p14:creationId xmlns:p14="http://schemas.microsoft.com/office/powerpoint/2010/main" val="1312484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6"/>
        <p:cNvGrpSpPr/>
        <p:nvPr/>
      </p:nvGrpSpPr>
      <p:grpSpPr>
        <a:xfrm>
          <a:off x="0" y="0"/>
          <a:ext cx="0" cy="0"/>
          <a:chOff x="0" y="0"/>
          <a:chExt cx="0" cy="0"/>
        </a:xfrm>
      </p:grpSpPr>
      <p:sp>
        <p:nvSpPr>
          <p:cNvPr id="37" name="Google Shape;37;p7"/>
          <p:cNvSpPr/>
          <p:nvPr/>
        </p:nvSpPr>
        <p:spPr>
          <a:xfrm>
            <a:off x="0" y="0"/>
            <a:ext cx="50192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7"/>
          <p:cNvSpPr txBox="1">
            <a:spLocks noGrp="1"/>
          </p:cNvSpPr>
          <p:nvPr>
            <p:ph type="title"/>
          </p:nvPr>
        </p:nvSpPr>
        <p:spPr>
          <a:xfrm>
            <a:off x="415633" y="667900"/>
            <a:ext cx="4170000" cy="24388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415600" y="3187533"/>
            <a:ext cx="4170000" cy="3064000"/>
          </a:xfrm>
          <a:prstGeom prst="rect">
            <a:avLst/>
          </a:prstGeom>
        </p:spPr>
        <p:txBody>
          <a:bodyPr spcFirstLastPara="1" wrap="square" lIns="91425" tIns="91425" rIns="91425" bIns="91425" anchor="t" anchorCtr="0"/>
          <a:lstStyle>
            <a:lvl1pPr marL="609585" lvl="0" indent="-414856">
              <a:spcBef>
                <a:spcPts val="0"/>
              </a:spcBef>
              <a:spcAft>
                <a:spcPts val="0"/>
              </a:spcAft>
              <a:buClr>
                <a:schemeClr val="accent2"/>
              </a:buClr>
              <a:buSzPts val="1300"/>
              <a:buChar char="●"/>
              <a:defRPr>
                <a:solidFill>
                  <a:schemeClr val="accent2"/>
                </a:solidFill>
              </a:defRPr>
            </a:lvl1pPr>
            <a:lvl2pPr marL="1219170" lvl="1" indent="-397923">
              <a:spcBef>
                <a:spcPts val="2133"/>
              </a:spcBef>
              <a:spcAft>
                <a:spcPts val="0"/>
              </a:spcAft>
              <a:buClr>
                <a:schemeClr val="accent2"/>
              </a:buClr>
              <a:buSzPts val="1100"/>
              <a:buChar char="○"/>
              <a:defRPr>
                <a:solidFill>
                  <a:schemeClr val="accent2"/>
                </a:solidFill>
              </a:defRPr>
            </a:lvl2pPr>
            <a:lvl3pPr marL="1828754" lvl="2" indent="-397923">
              <a:spcBef>
                <a:spcPts val="2133"/>
              </a:spcBef>
              <a:spcAft>
                <a:spcPts val="0"/>
              </a:spcAft>
              <a:buClr>
                <a:schemeClr val="accent2"/>
              </a:buClr>
              <a:buSzPts val="1100"/>
              <a:buChar char="■"/>
              <a:defRPr>
                <a:solidFill>
                  <a:schemeClr val="accent2"/>
                </a:solidFill>
              </a:defRPr>
            </a:lvl3pPr>
            <a:lvl4pPr marL="2438339" lvl="3" indent="-397923">
              <a:spcBef>
                <a:spcPts val="2133"/>
              </a:spcBef>
              <a:spcAft>
                <a:spcPts val="0"/>
              </a:spcAft>
              <a:buClr>
                <a:schemeClr val="accent2"/>
              </a:buClr>
              <a:buSzPts val="1100"/>
              <a:buChar char="●"/>
              <a:defRPr>
                <a:solidFill>
                  <a:schemeClr val="accent2"/>
                </a:solidFill>
              </a:defRPr>
            </a:lvl4pPr>
            <a:lvl5pPr marL="3047924" lvl="4" indent="-397923">
              <a:spcBef>
                <a:spcPts val="2133"/>
              </a:spcBef>
              <a:spcAft>
                <a:spcPts val="0"/>
              </a:spcAft>
              <a:buClr>
                <a:schemeClr val="accent2"/>
              </a:buClr>
              <a:buSzPts val="1100"/>
              <a:buChar char="○"/>
              <a:defRPr>
                <a:solidFill>
                  <a:schemeClr val="accent2"/>
                </a:solidFill>
              </a:defRPr>
            </a:lvl5pPr>
            <a:lvl6pPr marL="3657509" lvl="5" indent="-397923">
              <a:spcBef>
                <a:spcPts val="2133"/>
              </a:spcBef>
              <a:spcAft>
                <a:spcPts val="0"/>
              </a:spcAft>
              <a:buClr>
                <a:schemeClr val="accent2"/>
              </a:buClr>
              <a:buSzPts val="1100"/>
              <a:buChar char="■"/>
              <a:defRPr>
                <a:solidFill>
                  <a:schemeClr val="accent2"/>
                </a:solidFill>
              </a:defRPr>
            </a:lvl6pPr>
            <a:lvl7pPr marL="4267093" lvl="6" indent="-397923">
              <a:spcBef>
                <a:spcPts val="2133"/>
              </a:spcBef>
              <a:spcAft>
                <a:spcPts val="0"/>
              </a:spcAft>
              <a:buClr>
                <a:schemeClr val="accent2"/>
              </a:buClr>
              <a:buSzPts val="1100"/>
              <a:buChar char="●"/>
              <a:defRPr>
                <a:solidFill>
                  <a:schemeClr val="accent2"/>
                </a:solidFill>
              </a:defRPr>
            </a:lvl7pPr>
            <a:lvl8pPr marL="4876678" lvl="7" indent="-397923">
              <a:spcBef>
                <a:spcPts val="2133"/>
              </a:spcBef>
              <a:spcAft>
                <a:spcPts val="0"/>
              </a:spcAft>
              <a:buClr>
                <a:schemeClr val="accent2"/>
              </a:buClr>
              <a:buSzPts val="1100"/>
              <a:buChar char="○"/>
              <a:defRPr>
                <a:solidFill>
                  <a:schemeClr val="accent2"/>
                </a:solidFill>
              </a:defRPr>
            </a:lvl8pPr>
            <a:lvl9pPr marL="5486263" lvl="8" indent="-397923">
              <a:spcBef>
                <a:spcPts val="2133"/>
              </a:spcBef>
              <a:spcAft>
                <a:spcPts val="2133"/>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084261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F18FCE-14B9-44EF-8D78-3141FDC08D3E}" type="datetimeFigureOut">
              <a:rPr lang="en-NZ" smtClean="0"/>
              <a:t>9/11/2020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1FBD15B-7514-4589-9CB4-7C15E7A8D6DC}" type="slidenum">
              <a:rPr lang="en-NZ" smtClean="0"/>
              <a:t>‹#›</a:t>
            </a:fld>
            <a:endParaRPr lang="en-NZ"/>
          </a:p>
        </p:txBody>
      </p:sp>
    </p:spTree>
    <p:extLst>
      <p:ext uri="{BB962C8B-B14F-4D97-AF65-F5344CB8AC3E}">
        <p14:creationId xmlns:p14="http://schemas.microsoft.com/office/powerpoint/2010/main" val="1795367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F18FCE-14B9-44EF-8D78-3141FDC08D3E}" type="datetimeFigureOut">
              <a:rPr lang="en-NZ" smtClean="0"/>
              <a:t>9/11/2020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1FBD15B-7514-4589-9CB4-7C15E7A8D6DC}" type="slidenum">
              <a:rPr lang="en-NZ" smtClean="0"/>
              <a:t>‹#›</a:t>
            </a:fld>
            <a:endParaRPr lang="en-NZ"/>
          </a:p>
        </p:txBody>
      </p:sp>
    </p:spTree>
    <p:extLst>
      <p:ext uri="{BB962C8B-B14F-4D97-AF65-F5344CB8AC3E}">
        <p14:creationId xmlns:p14="http://schemas.microsoft.com/office/powerpoint/2010/main" val="3720679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F18FCE-14B9-44EF-8D78-3141FDC08D3E}" type="datetimeFigureOut">
              <a:rPr lang="en-NZ" smtClean="0"/>
              <a:t>9/11/2020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1FBD15B-7514-4589-9CB4-7C15E7A8D6DC}" type="slidenum">
              <a:rPr lang="en-NZ" smtClean="0"/>
              <a:t>‹#›</a:t>
            </a:fld>
            <a:endParaRPr lang="en-NZ"/>
          </a:p>
        </p:txBody>
      </p:sp>
    </p:spTree>
    <p:extLst>
      <p:ext uri="{BB962C8B-B14F-4D97-AF65-F5344CB8AC3E}">
        <p14:creationId xmlns:p14="http://schemas.microsoft.com/office/powerpoint/2010/main" val="1536009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F18FCE-14B9-44EF-8D78-3141FDC08D3E}" type="datetimeFigureOut">
              <a:rPr lang="en-NZ" smtClean="0"/>
              <a:t>9/11/2020</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B1FBD15B-7514-4589-9CB4-7C15E7A8D6DC}" type="slidenum">
              <a:rPr lang="en-NZ" smtClean="0"/>
              <a:t>‹#›</a:t>
            </a:fld>
            <a:endParaRPr lang="en-NZ"/>
          </a:p>
        </p:txBody>
      </p:sp>
    </p:spTree>
    <p:extLst>
      <p:ext uri="{BB962C8B-B14F-4D97-AF65-F5344CB8AC3E}">
        <p14:creationId xmlns:p14="http://schemas.microsoft.com/office/powerpoint/2010/main" val="2872001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F18FCE-14B9-44EF-8D78-3141FDC08D3E}" type="datetimeFigureOut">
              <a:rPr lang="en-NZ" smtClean="0"/>
              <a:t>9/11/2020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B1FBD15B-7514-4589-9CB4-7C15E7A8D6DC}" type="slidenum">
              <a:rPr lang="en-NZ" smtClean="0"/>
              <a:t>‹#›</a:t>
            </a:fld>
            <a:endParaRPr lang="en-NZ"/>
          </a:p>
        </p:txBody>
      </p:sp>
    </p:spTree>
    <p:extLst>
      <p:ext uri="{BB962C8B-B14F-4D97-AF65-F5344CB8AC3E}">
        <p14:creationId xmlns:p14="http://schemas.microsoft.com/office/powerpoint/2010/main" val="580353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18FCE-14B9-44EF-8D78-3141FDC08D3E}" type="datetimeFigureOut">
              <a:rPr lang="en-NZ" smtClean="0"/>
              <a:t>9/11/2020</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B1FBD15B-7514-4589-9CB4-7C15E7A8D6DC}" type="slidenum">
              <a:rPr lang="en-NZ" smtClean="0"/>
              <a:t>‹#›</a:t>
            </a:fld>
            <a:endParaRPr lang="en-NZ"/>
          </a:p>
        </p:txBody>
      </p:sp>
    </p:spTree>
    <p:extLst>
      <p:ext uri="{BB962C8B-B14F-4D97-AF65-F5344CB8AC3E}">
        <p14:creationId xmlns:p14="http://schemas.microsoft.com/office/powerpoint/2010/main" val="3864452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F18FCE-14B9-44EF-8D78-3141FDC08D3E}" type="datetimeFigureOut">
              <a:rPr lang="en-NZ" smtClean="0"/>
              <a:t>9/11/2020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1FBD15B-7514-4589-9CB4-7C15E7A8D6DC}" type="slidenum">
              <a:rPr lang="en-NZ" smtClean="0"/>
              <a:t>‹#›</a:t>
            </a:fld>
            <a:endParaRPr lang="en-NZ"/>
          </a:p>
        </p:txBody>
      </p:sp>
    </p:spTree>
    <p:extLst>
      <p:ext uri="{BB962C8B-B14F-4D97-AF65-F5344CB8AC3E}">
        <p14:creationId xmlns:p14="http://schemas.microsoft.com/office/powerpoint/2010/main" val="819712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DF18FCE-14B9-44EF-8D78-3141FDC08D3E}" type="datetimeFigureOut">
              <a:rPr lang="en-NZ" smtClean="0"/>
              <a:t>9/11/2020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1FBD15B-7514-4589-9CB4-7C15E7A8D6DC}" type="slidenum">
              <a:rPr lang="en-NZ" smtClean="0"/>
              <a:t>‹#›</a:t>
            </a:fld>
            <a:endParaRPr lang="en-NZ"/>
          </a:p>
        </p:txBody>
      </p:sp>
    </p:spTree>
    <p:extLst>
      <p:ext uri="{BB962C8B-B14F-4D97-AF65-F5344CB8AC3E}">
        <p14:creationId xmlns:p14="http://schemas.microsoft.com/office/powerpoint/2010/main" val="27782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DF18FCE-14B9-44EF-8D78-3141FDC08D3E}" type="datetimeFigureOut">
              <a:rPr lang="en-NZ" smtClean="0"/>
              <a:t>9/11/2020</a:t>
            </a:fld>
            <a:endParaRPr lang="en-NZ"/>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1FBD15B-7514-4589-9CB4-7C15E7A8D6DC}" type="slidenum">
              <a:rPr lang="en-NZ" smtClean="0"/>
              <a:t>‹#›</a:t>
            </a:fld>
            <a:endParaRPr lang="en-NZ"/>
          </a:p>
        </p:txBody>
      </p:sp>
    </p:spTree>
    <p:extLst>
      <p:ext uri="{BB962C8B-B14F-4D97-AF65-F5344CB8AC3E}">
        <p14:creationId xmlns:p14="http://schemas.microsoft.com/office/powerpoint/2010/main" val="24360423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insect vs meat production carto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8640" y="1247974"/>
            <a:ext cx="4389120" cy="522603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9628" y="151709"/>
            <a:ext cx="4273363" cy="508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903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cdn.shopify.com/s/files/1/0797/7319/files/Screen_Shot_2015-11-23_at_13.20.22_large.png?14195398040305696688"/>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5464" y="790975"/>
            <a:ext cx="5609232" cy="4560253"/>
          </a:xfrm>
          <a:prstGeom prst="rect">
            <a:avLst/>
          </a:prstGeom>
          <a:noFill/>
          <a:ln>
            <a:noFill/>
          </a:ln>
        </p:spPr>
      </p:pic>
      <p:pic>
        <p:nvPicPr>
          <p:cNvPr id="5" name="Picture 4" descr="https://cdn.shopify.com/s/files/1/0797/7319/files/Screen_Shot_2015-11-23_at_13.22.09_large.png?14195398040305696688"/>
          <p:cNvPicPr/>
          <p:nvPr/>
        </p:nvPicPr>
        <p:blipFill>
          <a:blip r:embed="rId4">
            <a:extLst>
              <a:ext uri="{28A0092B-C50C-407E-A947-70E740481C1C}">
                <a14:useLocalDpi xmlns:a14="http://schemas.microsoft.com/office/drawing/2010/main" val="0"/>
              </a:ext>
            </a:extLst>
          </a:blip>
          <a:srcRect/>
          <a:stretch>
            <a:fillRect/>
          </a:stretch>
        </p:blipFill>
        <p:spPr bwMode="auto">
          <a:xfrm>
            <a:off x="6122505" y="1224503"/>
            <a:ext cx="5687833" cy="4277690"/>
          </a:xfrm>
          <a:prstGeom prst="rect">
            <a:avLst/>
          </a:prstGeom>
          <a:noFill/>
          <a:ln>
            <a:noFill/>
          </a:ln>
        </p:spPr>
      </p:pic>
    </p:spTree>
    <p:extLst>
      <p:ext uri="{BB962C8B-B14F-4D97-AF65-F5344CB8AC3E}">
        <p14:creationId xmlns:p14="http://schemas.microsoft.com/office/powerpoint/2010/main" val="1603497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Using Crickets to meet Our Future Needs</a:t>
            </a:r>
          </a:p>
        </p:txBody>
      </p:sp>
      <p:sp>
        <p:nvSpPr>
          <p:cNvPr id="3" name="Content Placeholder 2"/>
          <p:cNvSpPr>
            <a:spLocks noGrp="1"/>
          </p:cNvSpPr>
          <p:nvPr>
            <p:ph idx="1"/>
          </p:nvPr>
        </p:nvSpPr>
        <p:spPr/>
        <p:txBody>
          <a:bodyPr>
            <a:normAutofit/>
          </a:bodyPr>
          <a:lstStyle/>
          <a:p>
            <a:r>
              <a:rPr lang="en-NZ" sz="4000" dirty="0"/>
              <a:t>What are our future needs?</a:t>
            </a:r>
          </a:p>
          <a:p>
            <a:endParaRPr lang="en-NZ" sz="4000" dirty="0"/>
          </a:p>
          <a:p>
            <a:r>
              <a:rPr lang="en-NZ" sz="4000" dirty="0"/>
              <a:t>Says who? </a:t>
            </a:r>
          </a:p>
          <a:p>
            <a:endParaRPr lang="en-NZ" sz="4000" dirty="0"/>
          </a:p>
          <a:p>
            <a:pPr marL="0" indent="0">
              <a:buNone/>
            </a:pPr>
            <a:endParaRPr lang="en-NZ" sz="4000" dirty="0"/>
          </a:p>
        </p:txBody>
      </p:sp>
    </p:spTree>
    <p:extLst>
      <p:ext uri="{BB962C8B-B14F-4D97-AF65-F5344CB8AC3E}">
        <p14:creationId xmlns:p14="http://schemas.microsoft.com/office/powerpoint/2010/main" val="110006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1593" y="834128"/>
            <a:ext cx="7671595" cy="523220"/>
          </a:xfrm>
          <a:prstGeom prst="rect">
            <a:avLst/>
          </a:prstGeom>
        </p:spPr>
        <p:txBody>
          <a:bodyPr wrap="square">
            <a:spAutoFit/>
          </a:bodyPr>
          <a:lstStyle/>
          <a:p>
            <a:r>
              <a:rPr lang="en-NZ" sz="2800" dirty="0"/>
              <a:t>Read the article: ‘The Lesser of two weevils’</a:t>
            </a:r>
          </a:p>
        </p:txBody>
      </p:sp>
      <p:pic>
        <p:nvPicPr>
          <p:cNvPr id="3" name="Google Shape;130;p22"/>
          <p:cNvPicPr preferRelativeResize="0"/>
          <p:nvPr/>
        </p:nvPicPr>
        <p:blipFill>
          <a:blip r:embed="rId2">
            <a:alphaModFix/>
          </a:blip>
          <a:stretch>
            <a:fillRect/>
          </a:stretch>
        </p:blipFill>
        <p:spPr>
          <a:xfrm>
            <a:off x="3338818" y="1357348"/>
            <a:ext cx="5702958" cy="5220001"/>
          </a:xfrm>
          <a:prstGeom prst="rect">
            <a:avLst/>
          </a:prstGeom>
          <a:noFill/>
          <a:ln>
            <a:noFill/>
          </a:ln>
        </p:spPr>
      </p:pic>
      <p:sp>
        <p:nvSpPr>
          <p:cNvPr id="4" name="Rectangle 3"/>
          <p:cNvSpPr/>
          <p:nvPr/>
        </p:nvSpPr>
        <p:spPr>
          <a:xfrm>
            <a:off x="317465" y="2389624"/>
            <a:ext cx="3298190" cy="1815882"/>
          </a:xfrm>
          <a:prstGeom prst="rect">
            <a:avLst/>
          </a:prstGeom>
        </p:spPr>
        <p:txBody>
          <a:bodyPr wrap="square">
            <a:spAutoFit/>
          </a:bodyPr>
          <a:lstStyle/>
          <a:p>
            <a:r>
              <a:rPr lang="en-NZ" sz="2800" dirty="0"/>
              <a:t>What are some of the viewpoints and opinions in this article?</a:t>
            </a:r>
          </a:p>
        </p:txBody>
      </p:sp>
    </p:spTree>
    <p:extLst>
      <p:ext uri="{BB962C8B-B14F-4D97-AF65-F5344CB8AC3E}">
        <p14:creationId xmlns:p14="http://schemas.microsoft.com/office/powerpoint/2010/main" val="3786782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415633" y="667900"/>
            <a:ext cx="4170000" cy="2438800"/>
          </a:xfrm>
          <a:prstGeom prst="rect">
            <a:avLst/>
          </a:prstGeom>
        </p:spPr>
        <p:txBody>
          <a:bodyPr spcFirstLastPara="1" vert="horz" wrap="square" lIns="121900" tIns="121900" rIns="121900" bIns="121900" rtlCol="0" anchor="t" anchorCtr="0">
            <a:noAutofit/>
          </a:bodyPr>
          <a:lstStyle/>
          <a:p>
            <a:r>
              <a:rPr lang="en-GB" sz="4000" dirty="0"/>
              <a:t>Ethical Influences</a:t>
            </a:r>
            <a:endParaRPr sz="4000" dirty="0"/>
          </a:p>
        </p:txBody>
      </p:sp>
      <p:sp>
        <p:nvSpPr>
          <p:cNvPr id="136" name="Google Shape;136;p23"/>
          <p:cNvSpPr txBox="1">
            <a:spLocks noGrp="1"/>
          </p:cNvSpPr>
          <p:nvPr>
            <p:ph type="body" idx="1"/>
          </p:nvPr>
        </p:nvSpPr>
        <p:spPr>
          <a:xfrm>
            <a:off x="5460568" y="229955"/>
            <a:ext cx="5562566" cy="6163200"/>
          </a:xfrm>
          <a:prstGeom prst="rect">
            <a:avLst/>
          </a:prstGeom>
        </p:spPr>
        <p:txBody>
          <a:bodyPr spcFirstLastPara="1" vert="horz" wrap="square" lIns="121900" tIns="121900" rIns="121900" bIns="121900" rtlCol="0" anchor="t" anchorCtr="0">
            <a:noAutofit/>
          </a:bodyPr>
          <a:lstStyle/>
          <a:p>
            <a:pPr marL="304792" indent="-304792">
              <a:buClr>
                <a:srgbClr val="000000"/>
              </a:buClr>
              <a:buSzPts val="1100"/>
              <a:buNone/>
            </a:pPr>
            <a:r>
              <a:rPr lang="en-GB" sz="2400" dirty="0">
                <a:solidFill>
                  <a:schemeClr val="tx1"/>
                </a:solidFill>
              </a:rPr>
              <a:t>What are some different beliefs</a:t>
            </a:r>
          </a:p>
          <a:p>
            <a:pPr marL="304792" indent="-304792">
              <a:buClr>
                <a:srgbClr val="000000"/>
              </a:buClr>
              <a:buSzPts val="1100"/>
              <a:buNone/>
            </a:pPr>
            <a:r>
              <a:rPr lang="en-GB" sz="2400" dirty="0">
                <a:solidFill>
                  <a:schemeClr val="tx1"/>
                </a:solidFill>
              </a:rPr>
              <a:t>people hold about using insect protein</a:t>
            </a:r>
          </a:p>
          <a:p>
            <a:pPr marL="304792" indent="-304792">
              <a:buClr>
                <a:srgbClr val="000000"/>
              </a:buClr>
              <a:buSzPts val="1100"/>
              <a:buNone/>
            </a:pPr>
            <a:r>
              <a:rPr lang="en-GB" sz="2400" dirty="0">
                <a:solidFill>
                  <a:schemeClr val="tx1"/>
                </a:solidFill>
              </a:rPr>
              <a:t>for food?</a:t>
            </a:r>
            <a:br>
              <a:rPr lang="en-GB" sz="2400" dirty="0">
                <a:solidFill>
                  <a:schemeClr val="tx1"/>
                </a:solidFill>
              </a:rPr>
            </a:br>
            <a:endParaRPr sz="2400" dirty="0">
              <a:solidFill>
                <a:schemeClr val="tx1"/>
              </a:solidFill>
            </a:endParaRPr>
          </a:p>
          <a:p>
            <a:pPr marL="304792" indent="-304792">
              <a:buClr>
                <a:srgbClr val="000000"/>
              </a:buClr>
              <a:buSzPts val="1100"/>
              <a:buNone/>
            </a:pPr>
            <a:r>
              <a:rPr lang="en-GB" sz="2400" dirty="0">
                <a:solidFill>
                  <a:schemeClr val="tx1"/>
                </a:solidFill>
              </a:rPr>
              <a:t>How do these different beliefs lead to</a:t>
            </a:r>
          </a:p>
          <a:p>
            <a:pPr marL="304792" indent="-304792">
              <a:buClr>
                <a:srgbClr val="000000"/>
              </a:buClr>
              <a:buSzPts val="1100"/>
              <a:buNone/>
            </a:pPr>
            <a:r>
              <a:rPr lang="en-GB" sz="2400" dirty="0">
                <a:solidFill>
                  <a:schemeClr val="tx1"/>
                </a:solidFill>
              </a:rPr>
              <a:t>different responses?</a:t>
            </a:r>
            <a:br>
              <a:rPr lang="en-GB" sz="2400" dirty="0">
                <a:solidFill>
                  <a:schemeClr val="tx1"/>
                </a:solidFill>
              </a:rPr>
            </a:br>
            <a:endParaRPr sz="2400" dirty="0">
              <a:solidFill>
                <a:schemeClr val="tx1"/>
              </a:solidFill>
            </a:endParaRPr>
          </a:p>
          <a:p>
            <a:pPr marL="304792" indent="-304792">
              <a:buClr>
                <a:srgbClr val="000000"/>
              </a:buClr>
              <a:buSzPts val="1100"/>
              <a:buNone/>
            </a:pPr>
            <a:r>
              <a:rPr lang="en-GB" sz="2400" dirty="0">
                <a:solidFill>
                  <a:schemeClr val="tx1"/>
                </a:solidFill>
              </a:rPr>
              <a:t>Why would using insects for protein </a:t>
            </a:r>
          </a:p>
          <a:p>
            <a:pPr marL="304792" indent="-304792">
              <a:buClr>
                <a:srgbClr val="000000"/>
              </a:buClr>
              <a:buSzPts val="1100"/>
              <a:buNone/>
            </a:pPr>
            <a:r>
              <a:rPr lang="en-GB" sz="2400" dirty="0">
                <a:solidFill>
                  <a:schemeClr val="tx1"/>
                </a:solidFill>
              </a:rPr>
              <a:t>Affect people’s beliefs or values?</a:t>
            </a:r>
          </a:p>
          <a:p>
            <a:pPr marL="304792" indent="-304792">
              <a:buClr>
                <a:srgbClr val="000000"/>
              </a:buClr>
              <a:buSzPts val="1100"/>
              <a:buNone/>
            </a:pPr>
            <a:endParaRPr lang="en-GB" sz="2400">
              <a:solidFill>
                <a:schemeClr val="tx1"/>
              </a:solidFill>
            </a:endParaRPr>
          </a:p>
          <a:p>
            <a:pPr marL="304792" indent="-304792">
              <a:buClr>
                <a:srgbClr val="000000"/>
              </a:buClr>
              <a:buSzPts val="1100"/>
              <a:buNone/>
            </a:pPr>
            <a:endParaRPr lang="en-GB" sz="2400" dirty="0">
              <a:solidFill>
                <a:schemeClr val="tx1"/>
              </a:solidFill>
            </a:endParaRPr>
          </a:p>
          <a:p>
            <a:pPr marL="304792" indent="-304792">
              <a:buClr>
                <a:srgbClr val="000000"/>
              </a:buClr>
              <a:buSzPts val="1100"/>
              <a:buNone/>
            </a:pPr>
            <a:r>
              <a:rPr lang="en-GB" sz="2400" b="1" dirty="0">
                <a:solidFill>
                  <a:schemeClr val="tx1"/>
                </a:solidFill>
              </a:rPr>
              <a:t>Would you eat insects as a regular</a:t>
            </a:r>
          </a:p>
          <a:p>
            <a:pPr marL="304792" indent="-304792">
              <a:buClr>
                <a:srgbClr val="000000"/>
              </a:buClr>
              <a:buSzPts val="1100"/>
              <a:buNone/>
            </a:pPr>
            <a:r>
              <a:rPr lang="en-GB" sz="2400" b="1" dirty="0">
                <a:solidFill>
                  <a:schemeClr val="tx1"/>
                </a:solidFill>
              </a:rPr>
              <a:t>part of your diet?</a:t>
            </a:r>
          </a:p>
          <a:p>
            <a:pPr marL="304792" indent="-304792">
              <a:buClr>
                <a:srgbClr val="000000"/>
              </a:buClr>
              <a:buSzPts val="1100"/>
              <a:buNone/>
            </a:pPr>
            <a:r>
              <a:rPr lang="en-GB" sz="2400" b="1" dirty="0">
                <a:solidFill>
                  <a:schemeClr val="tx1"/>
                </a:solidFill>
              </a:rPr>
              <a:t>Why/why not?</a:t>
            </a:r>
          </a:p>
          <a:p>
            <a:pPr marL="914377" indent="-304792">
              <a:buNone/>
            </a:pPr>
            <a:endParaRPr lang="en-GB" sz="2400" b="1" dirty="0">
              <a:solidFill>
                <a:schemeClr val="tx1"/>
              </a:solidFill>
            </a:endParaRPr>
          </a:p>
          <a:p>
            <a:pPr marL="914377" indent="-304792">
              <a:buNone/>
            </a:pPr>
            <a:endParaRPr lang="en-GB" sz="2400" b="1" dirty="0">
              <a:solidFill>
                <a:schemeClr val="tx1"/>
              </a:solidFill>
            </a:endParaRPr>
          </a:p>
          <a:p>
            <a:pPr marL="304792" indent="-304792">
              <a:buClr>
                <a:srgbClr val="000000"/>
              </a:buClr>
              <a:buSzPts val="1100"/>
              <a:buNone/>
            </a:pPr>
            <a:endParaRPr lang="en-GB" sz="2400" b="1" dirty="0">
              <a:solidFill>
                <a:schemeClr val="tx1"/>
              </a:solidFill>
            </a:endParaRPr>
          </a:p>
          <a:p>
            <a:pPr marL="304792" indent="-304792">
              <a:buClr>
                <a:srgbClr val="000000"/>
              </a:buClr>
              <a:buSzPts val="1100"/>
              <a:buNone/>
            </a:pPr>
            <a:endParaRPr sz="2400" dirty="0">
              <a:solidFill>
                <a:schemeClr val="tx1"/>
              </a:solidFill>
            </a:endParaRPr>
          </a:p>
          <a:p>
            <a:pPr marL="914377" indent="-304792" algn="ctr">
              <a:buNone/>
            </a:pPr>
            <a:endParaRPr lang="en-GB" sz="2400" dirty="0">
              <a:solidFill>
                <a:schemeClr val="tx1"/>
              </a:solidFill>
            </a:endParaRPr>
          </a:p>
          <a:p>
            <a:pPr marL="304792" indent="-304792">
              <a:buNone/>
            </a:pPr>
            <a:r>
              <a:rPr lang="en-GB" sz="933" dirty="0">
                <a:solidFill>
                  <a:srgbClr val="000000"/>
                </a:solidFill>
                <a:latin typeface="Times New Roman"/>
                <a:ea typeface="Times New Roman"/>
                <a:cs typeface="Times New Roman"/>
                <a:sym typeface="Times New Roman"/>
              </a:rPr>
              <a:t>   </a:t>
            </a:r>
            <a:endParaRPr sz="1333" dirty="0">
              <a:solidFill>
                <a:srgbClr val="000000"/>
              </a:solidFill>
              <a:latin typeface="Arial"/>
              <a:ea typeface="Arial"/>
              <a:cs typeface="Arial"/>
              <a:sym typeface="Arial"/>
            </a:endParaRPr>
          </a:p>
          <a:p>
            <a:pPr marL="304792" indent="-304792">
              <a:buClr>
                <a:srgbClr val="000000"/>
              </a:buClr>
              <a:buSzPts val="1100"/>
              <a:buNone/>
            </a:pPr>
            <a:endParaRPr sz="1333" dirty="0">
              <a:solidFill>
                <a:srgbClr val="000000"/>
              </a:solidFill>
              <a:latin typeface="Arial"/>
              <a:ea typeface="Arial"/>
              <a:cs typeface="Arial"/>
              <a:sym typeface="Arial"/>
            </a:endParaRPr>
          </a:p>
          <a:p>
            <a:pPr marL="0" indent="0">
              <a:spcAft>
                <a:spcPts val="2133"/>
              </a:spcAft>
              <a:buNone/>
            </a:pPr>
            <a:endParaRPr dirty="0"/>
          </a:p>
        </p:txBody>
      </p:sp>
      <p:sp>
        <p:nvSpPr>
          <p:cNvPr id="137" name="Google Shape;137;p23"/>
          <p:cNvSpPr txBox="1"/>
          <p:nvPr/>
        </p:nvSpPr>
        <p:spPr>
          <a:xfrm>
            <a:off x="464933" y="2806300"/>
            <a:ext cx="3669600" cy="1859600"/>
          </a:xfrm>
          <a:prstGeom prst="rect">
            <a:avLst/>
          </a:prstGeom>
          <a:noFill/>
          <a:ln>
            <a:noFill/>
          </a:ln>
        </p:spPr>
        <p:txBody>
          <a:bodyPr spcFirstLastPara="1" wrap="square" lIns="121900" tIns="121900" rIns="121900" bIns="121900" anchor="t" anchorCtr="0">
            <a:noAutofit/>
          </a:bodyPr>
          <a:lstStyle/>
          <a:p>
            <a:r>
              <a:rPr lang="en-GB" sz="2400" dirty="0">
                <a:solidFill>
                  <a:srgbClr val="FFFFFF"/>
                </a:solidFill>
                <a:latin typeface="Roboto"/>
                <a:ea typeface="Roboto"/>
                <a:cs typeface="Roboto"/>
                <a:sym typeface="Roboto"/>
              </a:rPr>
              <a:t>Article: </a:t>
            </a:r>
            <a:endParaRPr sz="2400" dirty="0">
              <a:solidFill>
                <a:srgbClr val="FFFFFF"/>
              </a:solidFill>
              <a:latin typeface="Roboto"/>
              <a:ea typeface="Roboto"/>
              <a:cs typeface="Roboto"/>
              <a:sym typeface="Roboto"/>
            </a:endParaRPr>
          </a:p>
          <a:p>
            <a:pPr marL="609585" indent="-423323">
              <a:buClr>
                <a:srgbClr val="FFFFFF"/>
              </a:buClr>
              <a:buSzPts val="1400"/>
              <a:buFont typeface="Roboto"/>
              <a:buChar char="-"/>
            </a:pPr>
            <a:r>
              <a:rPr lang="en-GB" sz="2400" dirty="0">
                <a:solidFill>
                  <a:srgbClr val="FFFFFF"/>
                </a:solidFill>
                <a:latin typeface="Roboto"/>
                <a:ea typeface="Roboto"/>
                <a:cs typeface="Roboto"/>
                <a:sym typeface="Roboto"/>
              </a:rPr>
              <a:t>Demand for meat will continue</a:t>
            </a:r>
            <a:endParaRPr sz="2400" dirty="0">
              <a:solidFill>
                <a:srgbClr val="FFFFFF"/>
              </a:solidFill>
              <a:latin typeface="Roboto"/>
              <a:ea typeface="Roboto"/>
              <a:cs typeface="Roboto"/>
              <a:sym typeface="Roboto"/>
            </a:endParaRPr>
          </a:p>
        </p:txBody>
      </p:sp>
    </p:spTree>
    <p:extLst>
      <p:ext uri="{BB962C8B-B14F-4D97-AF65-F5344CB8AC3E}">
        <p14:creationId xmlns:p14="http://schemas.microsoft.com/office/powerpoint/2010/main" val="3035204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4"/>
          <p:cNvSpPr txBox="1">
            <a:spLocks noGrp="1"/>
          </p:cNvSpPr>
          <p:nvPr>
            <p:ph type="title"/>
          </p:nvPr>
        </p:nvSpPr>
        <p:spPr>
          <a:xfrm>
            <a:off x="332433" y="631067"/>
            <a:ext cx="4170000" cy="2438800"/>
          </a:xfrm>
          <a:prstGeom prst="rect">
            <a:avLst/>
          </a:prstGeom>
        </p:spPr>
        <p:txBody>
          <a:bodyPr spcFirstLastPara="1" vert="horz" wrap="square" lIns="121900" tIns="121900" rIns="121900" bIns="121900" rtlCol="0" anchor="t" anchorCtr="0">
            <a:noAutofit/>
          </a:bodyPr>
          <a:lstStyle/>
          <a:p>
            <a:r>
              <a:rPr lang="en-GB" sz="4000"/>
              <a:t>Biological Influences</a:t>
            </a:r>
            <a:endParaRPr sz="4000"/>
          </a:p>
        </p:txBody>
      </p:sp>
      <p:sp>
        <p:nvSpPr>
          <p:cNvPr id="143" name="Google Shape;143;p24"/>
          <p:cNvSpPr txBox="1">
            <a:spLocks noGrp="1"/>
          </p:cNvSpPr>
          <p:nvPr>
            <p:ph type="body" idx="1"/>
          </p:nvPr>
        </p:nvSpPr>
        <p:spPr>
          <a:xfrm>
            <a:off x="5428199" y="511233"/>
            <a:ext cx="4705701" cy="5421600"/>
          </a:xfrm>
          <a:prstGeom prst="rect">
            <a:avLst/>
          </a:prstGeom>
        </p:spPr>
        <p:txBody>
          <a:bodyPr spcFirstLastPara="1" vert="horz" wrap="square" lIns="121900" tIns="121900" rIns="121900" bIns="121900" rtlCol="0" anchor="t" anchorCtr="0">
            <a:noAutofit/>
          </a:bodyPr>
          <a:lstStyle/>
          <a:p>
            <a:pPr marL="152396" indent="0">
              <a:buClr>
                <a:srgbClr val="073763"/>
              </a:buClr>
              <a:buSzPts val="1800"/>
              <a:buNone/>
            </a:pPr>
            <a:r>
              <a:rPr lang="en-GB" sz="2400" dirty="0">
                <a:solidFill>
                  <a:schemeClr val="tx1"/>
                </a:solidFill>
              </a:rPr>
              <a:t>Is eating insects good for us?</a:t>
            </a:r>
            <a:br>
              <a:rPr lang="en-GB" sz="2400" dirty="0">
                <a:solidFill>
                  <a:schemeClr val="tx1"/>
                </a:solidFill>
              </a:rPr>
            </a:br>
            <a:endParaRPr sz="2400" dirty="0">
              <a:solidFill>
                <a:schemeClr val="tx1"/>
              </a:solidFill>
            </a:endParaRPr>
          </a:p>
          <a:p>
            <a:pPr marL="152396" indent="0">
              <a:buClr>
                <a:srgbClr val="073763"/>
              </a:buClr>
              <a:buSzPts val="1800"/>
              <a:buNone/>
            </a:pPr>
            <a:r>
              <a:rPr lang="en-GB" sz="2400" dirty="0">
                <a:solidFill>
                  <a:schemeClr val="tx1"/>
                </a:solidFill>
              </a:rPr>
              <a:t>Will we still get a balanced diet?</a:t>
            </a:r>
            <a:br>
              <a:rPr lang="en-GB" sz="2400" dirty="0">
                <a:solidFill>
                  <a:schemeClr val="tx1"/>
                </a:solidFill>
              </a:rPr>
            </a:br>
            <a:endParaRPr sz="2400" dirty="0">
              <a:solidFill>
                <a:schemeClr val="tx1"/>
              </a:solidFill>
            </a:endParaRPr>
          </a:p>
          <a:p>
            <a:pPr marL="152396" indent="0">
              <a:buClr>
                <a:srgbClr val="073763"/>
              </a:buClr>
              <a:buSzPts val="1800"/>
              <a:buNone/>
            </a:pPr>
            <a:r>
              <a:rPr lang="en-GB" sz="2400" dirty="0">
                <a:solidFill>
                  <a:schemeClr val="tx1"/>
                </a:solidFill>
              </a:rPr>
              <a:t>Will health conscious people (bodybuilders and gym junkies) have a different perspective on if eating insects is good for their diet?</a:t>
            </a:r>
            <a:endParaRPr sz="2400" dirty="0">
              <a:solidFill>
                <a:schemeClr val="tx1"/>
              </a:solidFill>
            </a:endParaRPr>
          </a:p>
        </p:txBody>
      </p:sp>
      <p:sp>
        <p:nvSpPr>
          <p:cNvPr id="144" name="Google Shape;144;p24"/>
          <p:cNvSpPr txBox="1"/>
          <p:nvPr/>
        </p:nvSpPr>
        <p:spPr>
          <a:xfrm>
            <a:off x="582600" y="3069867"/>
            <a:ext cx="4028400" cy="2197200"/>
          </a:xfrm>
          <a:prstGeom prst="rect">
            <a:avLst/>
          </a:prstGeom>
          <a:noFill/>
          <a:ln>
            <a:noFill/>
          </a:ln>
        </p:spPr>
        <p:txBody>
          <a:bodyPr spcFirstLastPara="1" wrap="square" lIns="121900" tIns="121900" rIns="121900" bIns="121900" anchor="t" anchorCtr="0">
            <a:noAutofit/>
          </a:bodyPr>
          <a:lstStyle/>
          <a:p>
            <a:r>
              <a:rPr lang="en-GB" sz="2400">
                <a:solidFill>
                  <a:srgbClr val="FFFFFF"/>
                </a:solidFill>
                <a:latin typeface="Roboto"/>
                <a:ea typeface="Roboto"/>
                <a:cs typeface="Roboto"/>
                <a:sym typeface="Roboto"/>
              </a:rPr>
              <a:t>Articles:</a:t>
            </a:r>
            <a:endParaRPr sz="2400">
              <a:solidFill>
                <a:srgbClr val="FFFFFF"/>
              </a:solidFill>
              <a:latin typeface="Roboto"/>
              <a:ea typeface="Roboto"/>
              <a:cs typeface="Roboto"/>
              <a:sym typeface="Roboto"/>
            </a:endParaRPr>
          </a:p>
          <a:p>
            <a:pPr marL="609585" indent="-423323">
              <a:buClr>
                <a:srgbClr val="FFFFFF"/>
              </a:buClr>
              <a:buSzPts val="1400"/>
              <a:buFont typeface="Roboto"/>
              <a:buChar char="-"/>
            </a:pPr>
            <a:r>
              <a:rPr lang="en-GB" sz="2400">
                <a:solidFill>
                  <a:srgbClr val="FFFFFF"/>
                </a:solidFill>
                <a:latin typeface="Roboto"/>
                <a:ea typeface="Roboto"/>
                <a:cs typeface="Roboto"/>
                <a:sym typeface="Roboto"/>
              </a:rPr>
              <a:t>Eating bugs is the protein of the future</a:t>
            </a:r>
            <a:endParaRPr sz="2400">
              <a:solidFill>
                <a:srgbClr val="FFFFFF"/>
              </a:solidFill>
              <a:latin typeface="Roboto"/>
              <a:ea typeface="Roboto"/>
              <a:cs typeface="Roboto"/>
              <a:sym typeface="Roboto"/>
            </a:endParaRPr>
          </a:p>
          <a:p>
            <a:pPr marL="609585" indent="-423323">
              <a:buClr>
                <a:srgbClr val="FFFFFF"/>
              </a:buClr>
              <a:buSzPts val="1400"/>
              <a:buFont typeface="Roboto"/>
              <a:buChar char="-"/>
            </a:pPr>
            <a:r>
              <a:rPr lang="en-GB" sz="2400">
                <a:solidFill>
                  <a:srgbClr val="FFFFFF"/>
                </a:solidFill>
                <a:latin typeface="Roboto"/>
                <a:ea typeface="Roboto"/>
                <a:cs typeface="Roboto"/>
                <a:sym typeface="Roboto"/>
              </a:rPr>
              <a:t>Creepy crawlie superfood we should be eating</a:t>
            </a:r>
            <a:endParaRPr sz="2400">
              <a:solidFill>
                <a:srgbClr val="FFFFFF"/>
              </a:solidFill>
              <a:latin typeface="Roboto"/>
              <a:ea typeface="Roboto"/>
              <a:cs typeface="Roboto"/>
              <a:sym typeface="Roboto"/>
            </a:endParaRPr>
          </a:p>
        </p:txBody>
      </p:sp>
    </p:spTree>
    <p:extLst>
      <p:ext uri="{BB962C8B-B14F-4D97-AF65-F5344CB8AC3E}">
        <p14:creationId xmlns:p14="http://schemas.microsoft.com/office/powerpoint/2010/main" val="66694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5"/>
          <p:cNvSpPr txBox="1">
            <a:spLocks noGrp="1"/>
          </p:cNvSpPr>
          <p:nvPr>
            <p:ph type="title"/>
          </p:nvPr>
        </p:nvSpPr>
        <p:spPr>
          <a:xfrm>
            <a:off x="415633" y="667900"/>
            <a:ext cx="4170000" cy="2438800"/>
          </a:xfrm>
          <a:prstGeom prst="rect">
            <a:avLst/>
          </a:prstGeom>
        </p:spPr>
        <p:txBody>
          <a:bodyPr spcFirstLastPara="1" vert="horz" wrap="square" lIns="121900" tIns="121900" rIns="121900" bIns="121900" rtlCol="0" anchor="t" anchorCtr="0">
            <a:noAutofit/>
          </a:bodyPr>
          <a:lstStyle/>
          <a:p>
            <a:r>
              <a:rPr lang="en-GB" sz="4000"/>
              <a:t>Scientific Influence</a:t>
            </a:r>
            <a:endParaRPr sz="4000"/>
          </a:p>
        </p:txBody>
      </p:sp>
      <p:sp>
        <p:nvSpPr>
          <p:cNvPr id="150" name="Google Shape;150;p25"/>
          <p:cNvSpPr txBox="1">
            <a:spLocks noGrp="1"/>
          </p:cNvSpPr>
          <p:nvPr>
            <p:ph type="body" idx="1"/>
          </p:nvPr>
        </p:nvSpPr>
        <p:spPr>
          <a:xfrm>
            <a:off x="5381833" y="519700"/>
            <a:ext cx="4869514" cy="5342000"/>
          </a:xfrm>
          <a:prstGeom prst="rect">
            <a:avLst/>
          </a:prstGeom>
        </p:spPr>
        <p:txBody>
          <a:bodyPr spcFirstLastPara="1" vert="horz" wrap="square" lIns="121900" tIns="121900" rIns="121900" bIns="121900" rtlCol="0" anchor="t" anchorCtr="0">
            <a:noAutofit/>
          </a:bodyPr>
          <a:lstStyle/>
          <a:p>
            <a:pPr marL="152396" indent="0">
              <a:buClr>
                <a:srgbClr val="073763"/>
              </a:buClr>
              <a:buSzPts val="1800"/>
              <a:buNone/>
            </a:pPr>
            <a:r>
              <a:rPr lang="en-GB" sz="2400" dirty="0">
                <a:solidFill>
                  <a:schemeClr val="tx1"/>
                </a:solidFill>
              </a:rPr>
              <a:t>How many insects in NZ are actually edible?</a:t>
            </a:r>
            <a:br>
              <a:rPr lang="en-GB" sz="2400" dirty="0">
                <a:solidFill>
                  <a:schemeClr val="tx1"/>
                </a:solidFill>
              </a:rPr>
            </a:br>
            <a:endParaRPr sz="2400" dirty="0">
              <a:solidFill>
                <a:schemeClr val="tx1"/>
              </a:solidFill>
            </a:endParaRPr>
          </a:p>
          <a:p>
            <a:pPr marL="152396" indent="0">
              <a:buClr>
                <a:srgbClr val="073763"/>
              </a:buClr>
              <a:buSzPts val="1800"/>
              <a:buNone/>
            </a:pPr>
            <a:r>
              <a:rPr lang="en-GB" sz="2400" dirty="0">
                <a:solidFill>
                  <a:schemeClr val="tx1"/>
                </a:solidFill>
              </a:rPr>
              <a:t>Do the different insects taste different?</a:t>
            </a:r>
            <a:br>
              <a:rPr lang="en-GB" sz="2400" dirty="0">
                <a:solidFill>
                  <a:schemeClr val="tx1"/>
                </a:solidFill>
              </a:rPr>
            </a:br>
            <a:endParaRPr sz="2400" dirty="0">
              <a:solidFill>
                <a:schemeClr val="tx1"/>
              </a:solidFill>
            </a:endParaRPr>
          </a:p>
          <a:p>
            <a:pPr marL="152396" indent="0">
              <a:buClr>
                <a:srgbClr val="073763"/>
              </a:buClr>
              <a:buSzPts val="1800"/>
              <a:buNone/>
            </a:pPr>
            <a:r>
              <a:rPr lang="en-GB" sz="2400" dirty="0">
                <a:solidFill>
                  <a:schemeClr val="tx1"/>
                </a:solidFill>
              </a:rPr>
              <a:t>Do different insects have different health advantages and disadvantages?</a:t>
            </a:r>
            <a:br>
              <a:rPr lang="en-GB" sz="2400" dirty="0">
                <a:solidFill>
                  <a:schemeClr val="tx1"/>
                </a:solidFill>
              </a:rPr>
            </a:br>
            <a:r>
              <a:rPr lang="en-GB" sz="2400" dirty="0">
                <a:solidFill>
                  <a:schemeClr val="tx1"/>
                </a:solidFill>
              </a:rPr>
              <a:t> </a:t>
            </a:r>
            <a:endParaRPr sz="2400" dirty="0">
              <a:solidFill>
                <a:schemeClr val="tx1"/>
              </a:solidFill>
            </a:endParaRPr>
          </a:p>
          <a:p>
            <a:pPr marL="152396" indent="0">
              <a:buClr>
                <a:srgbClr val="073763"/>
              </a:buClr>
              <a:buSzPts val="1800"/>
              <a:buNone/>
            </a:pPr>
            <a:r>
              <a:rPr lang="en-GB" sz="2400" dirty="0">
                <a:solidFill>
                  <a:schemeClr val="tx1"/>
                </a:solidFill>
              </a:rPr>
              <a:t>How much testing has actually been done on insects and the above information? </a:t>
            </a:r>
            <a:endParaRPr sz="2400" dirty="0">
              <a:solidFill>
                <a:schemeClr val="tx1"/>
              </a:solidFill>
            </a:endParaRPr>
          </a:p>
        </p:txBody>
      </p:sp>
      <p:sp>
        <p:nvSpPr>
          <p:cNvPr id="151" name="Google Shape;151;p25"/>
          <p:cNvSpPr txBox="1"/>
          <p:nvPr/>
        </p:nvSpPr>
        <p:spPr>
          <a:xfrm>
            <a:off x="466067" y="2953367"/>
            <a:ext cx="4328000" cy="2730000"/>
          </a:xfrm>
          <a:prstGeom prst="rect">
            <a:avLst/>
          </a:prstGeom>
          <a:noFill/>
          <a:ln>
            <a:noFill/>
          </a:ln>
        </p:spPr>
        <p:txBody>
          <a:bodyPr spcFirstLastPara="1" wrap="square" lIns="121900" tIns="121900" rIns="121900" bIns="121900" anchor="t" anchorCtr="0">
            <a:noAutofit/>
          </a:bodyPr>
          <a:lstStyle/>
          <a:p>
            <a:r>
              <a:rPr lang="en-GB" sz="2400">
                <a:solidFill>
                  <a:srgbClr val="FFFFFF"/>
                </a:solidFill>
                <a:latin typeface="Roboto"/>
                <a:ea typeface="Roboto"/>
                <a:cs typeface="Roboto"/>
                <a:sym typeface="Roboto"/>
              </a:rPr>
              <a:t>Articles:</a:t>
            </a:r>
            <a:endParaRPr sz="2400">
              <a:solidFill>
                <a:srgbClr val="FFFFFF"/>
              </a:solidFill>
              <a:latin typeface="Roboto"/>
              <a:ea typeface="Roboto"/>
              <a:cs typeface="Roboto"/>
              <a:sym typeface="Roboto"/>
            </a:endParaRPr>
          </a:p>
          <a:p>
            <a:pPr marL="609585" indent="-423323">
              <a:buClr>
                <a:srgbClr val="FFFFFF"/>
              </a:buClr>
              <a:buSzPts val="1400"/>
              <a:buFont typeface="Roboto"/>
              <a:buChar char="-"/>
            </a:pPr>
            <a:r>
              <a:rPr lang="en-GB" sz="2400">
                <a:solidFill>
                  <a:srgbClr val="FFFFFF"/>
                </a:solidFill>
                <a:latin typeface="Roboto"/>
                <a:ea typeface="Roboto"/>
                <a:cs typeface="Roboto"/>
                <a:sym typeface="Roboto"/>
              </a:rPr>
              <a:t>Edible Insects</a:t>
            </a:r>
            <a:endParaRPr sz="2400">
              <a:solidFill>
                <a:srgbClr val="FFFFFF"/>
              </a:solidFill>
              <a:latin typeface="Roboto"/>
              <a:ea typeface="Roboto"/>
              <a:cs typeface="Roboto"/>
              <a:sym typeface="Roboto"/>
            </a:endParaRPr>
          </a:p>
          <a:p>
            <a:endParaRPr sz="2400">
              <a:solidFill>
                <a:srgbClr val="FFFFFF"/>
              </a:solidFill>
              <a:latin typeface="Roboto"/>
              <a:ea typeface="Roboto"/>
              <a:cs typeface="Roboto"/>
              <a:sym typeface="Roboto"/>
            </a:endParaRPr>
          </a:p>
        </p:txBody>
      </p:sp>
    </p:spTree>
    <p:extLst>
      <p:ext uri="{BB962C8B-B14F-4D97-AF65-F5344CB8AC3E}">
        <p14:creationId xmlns:p14="http://schemas.microsoft.com/office/powerpoint/2010/main" val="2121714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6"/>
          <p:cNvSpPr txBox="1">
            <a:spLocks noGrp="1"/>
          </p:cNvSpPr>
          <p:nvPr>
            <p:ph type="title"/>
          </p:nvPr>
        </p:nvSpPr>
        <p:spPr>
          <a:xfrm>
            <a:off x="415633" y="667900"/>
            <a:ext cx="4170000" cy="2438800"/>
          </a:xfrm>
          <a:prstGeom prst="rect">
            <a:avLst/>
          </a:prstGeom>
        </p:spPr>
        <p:txBody>
          <a:bodyPr spcFirstLastPara="1" vert="horz" wrap="square" lIns="121900" tIns="121900" rIns="121900" bIns="121900" rtlCol="0" anchor="t" anchorCtr="0">
            <a:noAutofit/>
          </a:bodyPr>
          <a:lstStyle/>
          <a:p>
            <a:r>
              <a:rPr lang="en-GB" sz="4000"/>
              <a:t>Legal Influences</a:t>
            </a:r>
            <a:endParaRPr sz="4000"/>
          </a:p>
        </p:txBody>
      </p:sp>
      <p:sp>
        <p:nvSpPr>
          <p:cNvPr id="157" name="Google Shape;157;p26"/>
          <p:cNvSpPr txBox="1">
            <a:spLocks noGrp="1"/>
          </p:cNvSpPr>
          <p:nvPr>
            <p:ph type="body" idx="1"/>
          </p:nvPr>
        </p:nvSpPr>
        <p:spPr>
          <a:xfrm>
            <a:off x="5446533" y="1067167"/>
            <a:ext cx="4435698" cy="3064000"/>
          </a:xfrm>
          <a:prstGeom prst="rect">
            <a:avLst/>
          </a:prstGeom>
        </p:spPr>
        <p:txBody>
          <a:bodyPr spcFirstLastPara="1" vert="horz" wrap="square" lIns="121900" tIns="121900" rIns="121900" bIns="121900" rtlCol="0" anchor="t" anchorCtr="0">
            <a:noAutofit/>
          </a:bodyPr>
          <a:lstStyle/>
          <a:p>
            <a:pPr marL="152396" indent="0">
              <a:buClr>
                <a:srgbClr val="073763"/>
              </a:buClr>
              <a:buSzPts val="1800"/>
              <a:buNone/>
            </a:pPr>
            <a:r>
              <a:rPr lang="en-GB" sz="2400" dirty="0">
                <a:solidFill>
                  <a:schemeClr val="tx1"/>
                </a:solidFill>
              </a:rPr>
              <a:t>Do they meet food safety laws.</a:t>
            </a:r>
            <a:br>
              <a:rPr lang="en-GB" sz="2400" dirty="0">
                <a:solidFill>
                  <a:schemeClr val="tx1"/>
                </a:solidFill>
              </a:rPr>
            </a:br>
            <a:endParaRPr sz="2400" dirty="0">
              <a:solidFill>
                <a:schemeClr val="tx1"/>
              </a:solidFill>
            </a:endParaRPr>
          </a:p>
          <a:p>
            <a:pPr marL="152396" indent="0">
              <a:buClr>
                <a:srgbClr val="073763"/>
              </a:buClr>
              <a:buSzPts val="1800"/>
              <a:buNone/>
            </a:pPr>
            <a:r>
              <a:rPr lang="en-GB" sz="2400" dirty="0">
                <a:solidFill>
                  <a:schemeClr val="tx1"/>
                </a:solidFill>
              </a:rPr>
              <a:t>Do insects have the same animals rights as other animals? Will people feel bad for the insect if they eat them</a:t>
            </a:r>
            <a:endParaRPr sz="2400" dirty="0">
              <a:solidFill>
                <a:schemeClr val="tx1"/>
              </a:solidFill>
            </a:endParaRPr>
          </a:p>
        </p:txBody>
      </p:sp>
    </p:spTree>
    <p:extLst>
      <p:ext uri="{BB962C8B-B14F-4D97-AF65-F5344CB8AC3E}">
        <p14:creationId xmlns:p14="http://schemas.microsoft.com/office/powerpoint/2010/main" val="393434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7"/>
          <p:cNvSpPr txBox="1">
            <a:spLocks noGrp="1"/>
          </p:cNvSpPr>
          <p:nvPr>
            <p:ph type="title"/>
          </p:nvPr>
        </p:nvSpPr>
        <p:spPr>
          <a:xfrm>
            <a:off x="415633" y="667900"/>
            <a:ext cx="4170000" cy="2438800"/>
          </a:xfrm>
          <a:prstGeom prst="rect">
            <a:avLst/>
          </a:prstGeom>
        </p:spPr>
        <p:txBody>
          <a:bodyPr spcFirstLastPara="1" vert="horz" wrap="square" lIns="121900" tIns="121900" rIns="121900" bIns="121900" rtlCol="0" anchor="t" anchorCtr="0">
            <a:noAutofit/>
          </a:bodyPr>
          <a:lstStyle/>
          <a:p>
            <a:r>
              <a:rPr lang="en-GB" sz="4000"/>
              <a:t>Social Influences</a:t>
            </a:r>
            <a:endParaRPr sz="4000"/>
          </a:p>
        </p:txBody>
      </p:sp>
      <p:sp>
        <p:nvSpPr>
          <p:cNvPr id="163" name="Google Shape;163;p27"/>
          <p:cNvSpPr txBox="1">
            <a:spLocks noGrp="1"/>
          </p:cNvSpPr>
          <p:nvPr>
            <p:ph type="body" idx="1"/>
          </p:nvPr>
        </p:nvSpPr>
        <p:spPr>
          <a:xfrm>
            <a:off x="5343233" y="511433"/>
            <a:ext cx="5210117" cy="3064000"/>
          </a:xfrm>
          <a:prstGeom prst="rect">
            <a:avLst/>
          </a:prstGeom>
        </p:spPr>
        <p:txBody>
          <a:bodyPr spcFirstLastPara="1" vert="horz" wrap="square" lIns="121900" tIns="121900" rIns="121900" bIns="121900" rtlCol="0" anchor="t" anchorCtr="0">
            <a:noAutofit/>
          </a:bodyPr>
          <a:lstStyle/>
          <a:p>
            <a:pPr marL="152396" indent="0">
              <a:buClr>
                <a:srgbClr val="073763"/>
              </a:buClr>
              <a:buSzPts val="1800"/>
              <a:buNone/>
            </a:pPr>
            <a:r>
              <a:rPr lang="en-GB" sz="2400" dirty="0">
                <a:solidFill>
                  <a:schemeClr val="tx1"/>
                </a:solidFill>
              </a:rPr>
              <a:t>How does the media portray eating insects? How will this affect people's views and perspectives on eating insects</a:t>
            </a:r>
            <a:br>
              <a:rPr lang="en-GB" sz="2400" dirty="0">
                <a:solidFill>
                  <a:schemeClr val="tx1"/>
                </a:solidFill>
              </a:rPr>
            </a:br>
            <a:endParaRPr sz="2400" dirty="0">
              <a:solidFill>
                <a:schemeClr val="tx1"/>
              </a:solidFill>
            </a:endParaRPr>
          </a:p>
          <a:p>
            <a:pPr marL="152396" indent="0">
              <a:buClr>
                <a:srgbClr val="073763"/>
              </a:buClr>
              <a:buSzPts val="1800"/>
              <a:buNone/>
            </a:pPr>
            <a:r>
              <a:rPr lang="en-GB" sz="2400" dirty="0">
                <a:solidFill>
                  <a:schemeClr val="tx1"/>
                </a:solidFill>
              </a:rPr>
              <a:t>How much are we influenced by the peoples views and perspectives around us?</a:t>
            </a:r>
            <a:br>
              <a:rPr lang="en-GB" sz="2400" dirty="0">
                <a:solidFill>
                  <a:schemeClr val="tx1"/>
                </a:solidFill>
              </a:rPr>
            </a:br>
            <a:endParaRPr sz="2400" dirty="0">
              <a:solidFill>
                <a:schemeClr val="tx1"/>
              </a:solidFill>
            </a:endParaRPr>
          </a:p>
          <a:p>
            <a:pPr marL="152396" indent="0">
              <a:buClr>
                <a:srgbClr val="073763"/>
              </a:buClr>
              <a:buSzPts val="1800"/>
              <a:buNone/>
            </a:pPr>
            <a:r>
              <a:rPr lang="en-GB" sz="2400" dirty="0">
                <a:solidFill>
                  <a:schemeClr val="tx1"/>
                </a:solidFill>
              </a:rPr>
              <a:t>Are different social groups more open to eating insects than others?</a:t>
            </a:r>
            <a:endParaRPr sz="2400" dirty="0">
              <a:solidFill>
                <a:schemeClr val="tx1"/>
              </a:solidFill>
            </a:endParaRPr>
          </a:p>
        </p:txBody>
      </p:sp>
      <p:sp>
        <p:nvSpPr>
          <p:cNvPr id="164" name="Google Shape;164;p27"/>
          <p:cNvSpPr txBox="1"/>
          <p:nvPr/>
        </p:nvSpPr>
        <p:spPr>
          <a:xfrm>
            <a:off x="298900" y="3105200"/>
            <a:ext cx="4151200" cy="3005600"/>
          </a:xfrm>
          <a:prstGeom prst="rect">
            <a:avLst/>
          </a:prstGeom>
          <a:noFill/>
          <a:ln>
            <a:noFill/>
          </a:ln>
        </p:spPr>
        <p:txBody>
          <a:bodyPr spcFirstLastPara="1" wrap="square" lIns="121900" tIns="121900" rIns="121900" bIns="121900" anchor="t" anchorCtr="0">
            <a:noAutofit/>
          </a:bodyPr>
          <a:lstStyle/>
          <a:p>
            <a:r>
              <a:rPr lang="en-GB" sz="2400">
                <a:solidFill>
                  <a:srgbClr val="FFFFFF"/>
                </a:solidFill>
                <a:latin typeface="Roboto"/>
                <a:ea typeface="Roboto"/>
                <a:cs typeface="Roboto"/>
                <a:sym typeface="Roboto"/>
              </a:rPr>
              <a:t>Articles:</a:t>
            </a:r>
            <a:endParaRPr sz="2400">
              <a:solidFill>
                <a:srgbClr val="FFFFFF"/>
              </a:solidFill>
              <a:latin typeface="Roboto"/>
              <a:ea typeface="Roboto"/>
              <a:cs typeface="Roboto"/>
              <a:sym typeface="Roboto"/>
            </a:endParaRPr>
          </a:p>
          <a:p>
            <a:endParaRPr sz="2400">
              <a:solidFill>
                <a:srgbClr val="FFFFFF"/>
              </a:solidFill>
              <a:latin typeface="Roboto"/>
              <a:ea typeface="Roboto"/>
              <a:cs typeface="Roboto"/>
              <a:sym typeface="Roboto"/>
            </a:endParaRPr>
          </a:p>
        </p:txBody>
      </p:sp>
    </p:spTree>
    <p:extLst>
      <p:ext uri="{BB962C8B-B14F-4D97-AF65-F5344CB8AC3E}">
        <p14:creationId xmlns:p14="http://schemas.microsoft.com/office/powerpoint/2010/main" val="611774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8"/>
          <p:cNvSpPr txBox="1">
            <a:spLocks noGrp="1"/>
          </p:cNvSpPr>
          <p:nvPr>
            <p:ph type="title"/>
          </p:nvPr>
        </p:nvSpPr>
        <p:spPr>
          <a:xfrm>
            <a:off x="415633" y="667900"/>
            <a:ext cx="4170000" cy="2438800"/>
          </a:xfrm>
          <a:prstGeom prst="rect">
            <a:avLst/>
          </a:prstGeom>
        </p:spPr>
        <p:txBody>
          <a:bodyPr spcFirstLastPara="1" vert="horz" wrap="square" lIns="121900" tIns="121900" rIns="121900" bIns="121900" rtlCol="0" anchor="t" anchorCtr="0">
            <a:noAutofit/>
          </a:bodyPr>
          <a:lstStyle/>
          <a:p>
            <a:r>
              <a:rPr lang="en-GB" sz="4000"/>
              <a:t>Environmental Influences</a:t>
            </a:r>
            <a:endParaRPr sz="4000"/>
          </a:p>
        </p:txBody>
      </p:sp>
      <p:sp>
        <p:nvSpPr>
          <p:cNvPr id="170" name="Google Shape;170;p28"/>
          <p:cNvSpPr txBox="1">
            <a:spLocks noGrp="1"/>
          </p:cNvSpPr>
          <p:nvPr>
            <p:ph type="body" idx="1"/>
          </p:nvPr>
        </p:nvSpPr>
        <p:spPr>
          <a:xfrm>
            <a:off x="5426500" y="451533"/>
            <a:ext cx="5269463" cy="3557600"/>
          </a:xfrm>
          <a:prstGeom prst="rect">
            <a:avLst/>
          </a:prstGeom>
        </p:spPr>
        <p:txBody>
          <a:bodyPr spcFirstLastPara="1" vert="horz" wrap="square" lIns="121900" tIns="121900" rIns="121900" bIns="121900" rtlCol="0" anchor="t" anchorCtr="0">
            <a:noAutofit/>
          </a:bodyPr>
          <a:lstStyle/>
          <a:p>
            <a:pPr marL="152396" indent="0">
              <a:buClr>
                <a:srgbClr val="073763"/>
              </a:buClr>
              <a:buSzPts val="1800"/>
              <a:buNone/>
            </a:pPr>
            <a:r>
              <a:rPr lang="en-GB" sz="2400" dirty="0">
                <a:solidFill>
                  <a:schemeClr val="tx1"/>
                </a:solidFill>
              </a:rPr>
              <a:t>Who is responsible for the use of insects for protein in NZ? Globally?</a:t>
            </a:r>
            <a:br>
              <a:rPr lang="en-GB" sz="2400" dirty="0">
                <a:solidFill>
                  <a:schemeClr val="tx1"/>
                </a:solidFill>
              </a:rPr>
            </a:br>
            <a:endParaRPr sz="2400" dirty="0">
              <a:solidFill>
                <a:schemeClr val="tx1"/>
              </a:solidFill>
            </a:endParaRPr>
          </a:p>
          <a:p>
            <a:pPr marL="152396" indent="0">
              <a:buClr>
                <a:srgbClr val="073763"/>
              </a:buClr>
              <a:buSzPts val="1800"/>
              <a:buNone/>
            </a:pPr>
            <a:r>
              <a:rPr lang="en-GB" sz="2400" dirty="0">
                <a:solidFill>
                  <a:schemeClr val="tx1"/>
                </a:solidFill>
              </a:rPr>
              <a:t>Who is responsible for introducing new species of insects into NZ?</a:t>
            </a:r>
            <a:br>
              <a:rPr lang="en-GB" sz="2400" dirty="0">
                <a:solidFill>
                  <a:schemeClr val="tx1"/>
                </a:solidFill>
              </a:rPr>
            </a:br>
            <a:endParaRPr sz="2400" dirty="0">
              <a:solidFill>
                <a:schemeClr val="tx1"/>
              </a:solidFill>
            </a:endParaRPr>
          </a:p>
          <a:p>
            <a:pPr marL="152396" indent="0">
              <a:buClr>
                <a:srgbClr val="073763"/>
              </a:buClr>
              <a:buSzPts val="1800"/>
              <a:buNone/>
            </a:pPr>
            <a:r>
              <a:rPr lang="en-GB" sz="2400" dirty="0">
                <a:solidFill>
                  <a:schemeClr val="tx1"/>
                </a:solidFill>
              </a:rPr>
              <a:t>What actions &amp; decisions are being made by governments? organisations? biosecurity experts?</a:t>
            </a:r>
            <a:br>
              <a:rPr lang="en-GB" sz="2400" dirty="0">
                <a:solidFill>
                  <a:schemeClr val="tx1"/>
                </a:solidFill>
              </a:rPr>
            </a:br>
            <a:endParaRPr sz="2400" dirty="0">
              <a:solidFill>
                <a:schemeClr val="tx1"/>
              </a:solidFill>
            </a:endParaRPr>
          </a:p>
          <a:p>
            <a:pPr marL="152396" indent="0">
              <a:buClr>
                <a:srgbClr val="073763"/>
              </a:buClr>
              <a:buSzPts val="1800"/>
              <a:buNone/>
            </a:pPr>
            <a:r>
              <a:rPr lang="en-GB" sz="2400" dirty="0">
                <a:solidFill>
                  <a:schemeClr val="tx1"/>
                </a:solidFill>
              </a:rPr>
              <a:t>What have people done to ensure introduced species do not damage NZ’s flora or fauna? (in the past &amp; present)?</a:t>
            </a:r>
            <a:endParaRPr sz="2400" dirty="0">
              <a:solidFill>
                <a:schemeClr val="tx1"/>
              </a:solidFill>
            </a:endParaRPr>
          </a:p>
        </p:txBody>
      </p:sp>
      <p:sp>
        <p:nvSpPr>
          <p:cNvPr id="171" name="Google Shape;171;p28"/>
          <p:cNvSpPr txBox="1"/>
          <p:nvPr/>
        </p:nvSpPr>
        <p:spPr>
          <a:xfrm>
            <a:off x="582600" y="2620433"/>
            <a:ext cx="3928400" cy="3329200"/>
          </a:xfrm>
          <a:prstGeom prst="rect">
            <a:avLst/>
          </a:prstGeom>
          <a:noFill/>
          <a:ln>
            <a:noFill/>
          </a:ln>
        </p:spPr>
        <p:txBody>
          <a:bodyPr spcFirstLastPara="1" wrap="square" lIns="121900" tIns="121900" rIns="121900" bIns="121900" anchor="t" anchorCtr="0">
            <a:noAutofit/>
          </a:bodyPr>
          <a:lstStyle/>
          <a:p>
            <a:r>
              <a:rPr lang="en-GB" sz="2400">
                <a:solidFill>
                  <a:srgbClr val="FFFFFF"/>
                </a:solidFill>
                <a:latin typeface="Roboto"/>
                <a:ea typeface="Roboto"/>
                <a:cs typeface="Roboto"/>
                <a:sym typeface="Roboto"/>
              </a:rPr>
              <a:t>Articles:</a:t>
            </a:r>
            <a:endParaRPr sz="2400">
              <a:solidFill>
                <a:srgbClr val="FFFFFF"/>
              </a:solidFill>
              <a:latin typeface="Roboto"/>
              <a:ea typeface="Roboto"/>
              <a:cs typeface="Roboto"/>
              <a:sym typeface="Roboto"/>
            </a:endParaRPr>
          </a:p>
          <a:p>
            <a:pPr marL="609585" indent="-423323">
              <a:buClr>
                <a:srgbClr val="FFFFFF"/>
              </a:buClr>
              <a:buSzPts val="1400"/>
              <a:buFont typeface="Roboto"/>
              <a:buChar char="-"/>
            </a:pPr>
            <a:r>
              <a:rPr lang="en-GB" sz="2400">
                <a:solidFill>
                  <a:srgbClr val="FFFFFF"/>
                </a:solidFill>
                <a:latin typeface="Roboto"/>
                <a:ea typeface="Roboto"/>
                <a:cs typeface="Roboto"/>
                <a:sym typeface="Roboto"/>
              </a:rPr>
              <a:t>Eat insects to fight world hunger</a:t>
            </a:r>
            <a:endParaRPr sz="2400">
              <a:solidFill>
                <a:srgbClr val="FFFFFF"/>
              </a:solidFill>
              <a:latin typeface="Roboto"/>
              <a:ea typeface="Roboto"/>
              <a:cs typeface="Roboto"/>
              <a:sym typeface="Roboto"/>
            </a:endParaRPr>
          </a:p>
          <a:p>
            <a:pPr marL="609585" indent="-423323">
              <a:buClr>
                <a:srgbClr val="FFFFFF"/>
              </a:buClr>
              <a:buSzPts val="1400"/>
              <a:buFont typeface="Roboto"/>
              <a:buChar char="-"/>
            </a:pPr>
            <a:r>
              <a:rPr lang="en-GB" sz="2400">
                <a:solidFill>
                  <a:srgbClr val="FFFFFF"/>
                </a:solidFill>
                <a:latin typeface="Roboto"/>
                <a:ea typeface="Roboto"/>
                <a:cs typeface="Roboto"/>
                <a:sym typeface="Roboto"/>
              </a:rPr>
              <a:t>Crickets sustainable protein</a:t>
            </a:r>
            <a:endParaRPr sz="2400">
              <a:solidFill>
                <a:srgbClr val="FFFFFF"/>
              </a:solidFill>
              <a:latin typeface="Roboto"/>
              <a:ea typeface="Roboto"/>
              <a:cs typeface="Roboto"/>
              <a:sym typeface="Roboto"/>
            </a:endParaRPr>
          </a:p>
        </p:txBody>
      </p:sp>
    </p:spTree>
    <p:extLst>
      <p:ext uri="{BB962C8B-B14F-4D97-AF65-F5344CB8AC3E}">
        <p14:creationId xmlns:p14="http://schemas.microsoft.com/office/powerpoint/2010/main" val="3491601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txBox="1">
            <a:spLocks noGrp="1"/>
          </p:cNvSpPr>
          <p:nvPr>
            <p:ph type="title"/>
          </p:nvPr>
        </p:nvSpPr>
        <p:spPr>
          <a:xfrm>
            <a:off x="415633" y="667900"/>
            <a:ext cx="4170000" cy="2438800"/>
          </a:xfrm>
          <a:prstGeom prst="rect">
            <a:avLst/>
          </a:prstGeom>
        </p:spPr>
        <p:txBody>
          <a:bodyPr spcFirstLastPara="1" vert="horz" wrap="square" lIns="121900" tIns="121900" rIns="121900" bIns="121900" rtlCol="0" anchor="t" anchorCtr="0">
            <a:noAutofit/>
          </a:bodyPr>
          <a:lstStyle/>
          <a:p>
            <a:r>
              <a:rPr lang="en-GB" sz="4000"/>
              <a:t>Economical Influence</a:t>
            </a:r>
            <a:endParaRPr sz="4000"/>
          </a:p>
        </p:txBody>
      </p:sp>
      <p:sp>
        <p:nvSpPr>
          <p:cNvPr id="177" name="Google Shape;177;p29"/>
          <p:cNvSpPr txBox="1">
            <a:spLocks noGrp="1"/>
          </p:cNvSpPr>
          <p:nvPr>
            <p:ph type="body" idx="1"/>
          </p:nvPr>
        </p:nvSpPr>
        <p:spPr>
          <a:xfrm>
            <a:off x="5328233" y="445867"/>
            <a:ext cx="5334174" cy="5254000"/>
          </a:xfrm>
          <a:prstGeom prst="rect">
            <a:avLst/>
          </a:prstGeom>
        </p:spPr>
        <p:txBody>
          <a:bodyPr spcFirstLastPara="1" vert="horz" wrap="square" lIns="121900" tIns="121900" rIns="121900" bIns="121900" rtlCol="0" anchor="t" anchorCtr="0">
            <a:noAutofit/>
          </a:bodyPr>
          <a:lstStyle/>
          <a:p>
            <a:pPr marL="152396" indent="0">
              <a:buClr>
                <a:srgbClr val="073763"/>
              </a:buClr>
              <a:buSzPts val="1800"/>
              <a:buNone/>
            </a:pPr>
            <a:r>
              <a:rPr lang="en-GB" sz="2400" dirty="0">
                <a:solidFill>
                  <a:schemeClr val="tx1"/>
                </a:solidFill>
              </a:rPr>
              <a:t>Can this help people in countries that don’t have enough food? Or people that can’t afford meat?</a:t>
            </a:r>
            <a:br>
              <a:rPr lang="en-GB" sz="2400" dirty="0">
                <a:solidFill>
                  <a:schemeClr val="tx1"/>
                </a:solidFill>
              </a:rPr>
            </a:br>
            <a:endParaRPr sz="2400" dirty="0">
              <a:solidFill>
                <a:schemeClr val="tx1"/>
              </a:solidFill>
            </a:endParaRPr>
          </a:p>
          <a:p>
            <a:pPr marL="152396" indent="0">
              <a:buClr>
                <a:srgbClr val="073763"/>
              </a:buClr>
              <a:buSzPts val="1800"/>
              <a:buNone/>
            </a:pPr>
            <a:r>
              <a:rPr lang="en-GB" sz="2400" dirty="0">
                <a:solidFill>
                  <a:schemeClr val="tx1"/>
                </a:solidFill>
              </a:rPr>
              <a:t>Is it affordable and viable to farm large amounts of insects</a:t>
            </a:r>
            <a:br>
              <a:rPr lang="en-GB" sz="2400" dirty="0">
                <a:solidFill>
                  <a:schemeClr val="tx1"/>
                </a:solidFill>
              </a:rPr>
            </a:br>
            <a:endParaRPr sz="2400" dirty="0">
              <a:solidFill>
                <a:schemeClr val="tx1"/>
              </a:solidFill>
            </a:endParaRPr>
          </a:p>
          <a:p>
            <a:pPr marL="152396" indent="0">
              <a:buClr>
                <a:srgbClr val="073763"/>
              </a:buClr>
              <a:buSzPts val="1800"/>
              <a:buNone/>
            </a:pPr>
            <a:r>
              <a:rPr lang="en-GB" sz="2400" dirty="0">
                <a:solidFill>
                  <a:schemeClr val="tx1"/>
                </a:solidFill>
              </a:rPr>
              <a:t>Countries that contain a lot of edible insects and could potentially make lots of money from this are they likely to want to eat and promote eating insects?</a:t>
            </a:r>
            <a:endParaRPr sz="2400" dirty="0">
              <a:solidFill>
                <a:schemeClr val="tx1"/>
              </a:solidFill>
            </a:endParaRPr>
          </a:p>
        </p:txBody>
      </p:sp>
      <p:sp>
        <p:nvSpPr>
          <p:cNvPr id="178" name="Google Shape;178;p29"/>
          <p:cNvSpPr txBox="1"/>
          <p:nvPr/>
        </p:nvSpPr>
        <p:spPr>
          <a:xfrm>
            <a:off x="466067" y="3236333"/>
            <a:ext cx="3961600" cy="3162800"/>
          </a:xfrm>
          <a:prstGeom prst="rect">
            <a:avLst/>
          </a:prstGeom>
          <a:noFill/>
          <a:ln>
            <a:noFill/>
          </a:ln>
        </p:spPr>
        <p:txBody>
          <a:bodyPr spcFirstLastPara="1" wrap="square" lIns="121900" tIns="121900" rIns="121900" bIns="121900" anchor="t" anchorCtr="0">
            <a:noAutofit/>
          </a:bodyPr>
          <a:lstStyle/>
          <a:p>
            <a:r>
              <a:rPr lang="en-GB" sz="2400" dirty="0">
                <a:solidFill>
                  <a:srgbClr val="FFFFFF"/>
                </a:solidFill>
                <a:latin typeface="Roboto"/>
                <a:ea typeface="Roboto"/>
                <a:cs typeface="Roboto"/>
                <a:sym typeface="Roboto"/>
              </a:rPr>
              <a:t>Article:</a:t>
            </a:r>
            <a:endParaRPr sz="2400" dirty="0">
              <a:solidFill>
                <a:srgbClr val="FFFFFF"/>
              </a:solidFill>
              <a:latin typeface="Roboto"/>
              <a:ea typeface="Roboto"/>
              <a:cs typeface="Roboto"/>
              <a:sym typeface="Roboto"/>
            </a:endParaRPr>
          </a:p>
          <a:p>
            <a:pPr marL="609585" indent="-423323">
              <a:buClr>
                <a:srgbClr val="FFFFFF"/>
              </a:buClr>
              <a:buSzPts val="1400"/>
              <a:buFont typeface="Roboto"/>
              <a:buChar char="-"/>
            </a:pPr>
            <a:r>
              <a:rPr lang="en-GB" sz="2400" dirty="0">
                <a:solidFill>
                  <a:srgbClr val="FFFFFF"/>
                </a:solidFill>
                <a:latin typeface="Roboto"/>
                <a:ea typeface="Roboto"/>
                <a:cs typeface="Roboto"/>
                <a:sym typeface="Roboto"/>
              </a:rPr>
              <a:t>Left on the shelf</a:t>
            </a:r>
            <a:endParaRPr sz="2400" dirty="0">
              <a:solidFill>
                <a:srgbClr val="FFFFFF"/>
              </a:solidFill>
              <a:latin typeface="Roboto"/>
              <a:ea typeface="Roboto"/>
              <a:cs typeface="Roboto"/>
              <a:sym typeface="Roboto"/>
            </a:endParaRPr>
          </a:p>
        </p:txBody>
      </p:sp>
    </p:spTree>
    <p:extLst>
      <p:ext uri="{BB962C8B-B14F-4D97-AF65-F5344CB8AC3E}">
        <p14:creationId xmlns:p14="http://schemas.microsoft.com/office/powerpoint/2010/main" val="2446114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80;p15"/>
          <p:cNvPicPr preferRelativeResize="0"/>
          <p:nvPr/>
        </p:nvPicPr>
        <p:blipFill>
          <a:blip r:embed="rId2">
            <a:alphaModFix/>
          </a:blip>
          <a:stretch>
            <a:fillRect/>
          </a:stretch>
        </p:blipFill>
        <p:spPr>
          <a:xfrm>
            <a:off x="7808274" y="3806009"/>
            <a:ext cx="4383726" cy="3051991"/>
          </a:xfrm>
          <a:prstGeom prst="rect">
            <a:avLst/>
          </a:prstGeom>
          <a:noFill/>
          <a:ln>
            <a:noFill/>
          </a:ln>
        </p:spPr>
      </p:pic>
      <p:pic>
        <p:nvPicPr>
          <p:cNvPr id="7" name="Google Shape;79;p15"/>
          <p:cNvPicPr preferRelativeResize="0">
            <a:picLocks noGrp="1"/>
          </p:cNvPicPr>
          <p:nvPr>
            <p:ph idx="1"/>
          </p:nvPr>
        </p:nvPicPr>
        <p:blipFill>
          <a:blip r:embed="rId3">
            <a:alphaModFix/>
          </a:blip>
          <a:stretch>
            <a:fillRect/>
          </a:stretch>
        </p:blipFill>
        <p:spPr>
          <a:xfrm>
            <a:off x="445770" y="330632"/>
            <a:ext cx="8436974" cy="3823358"/>
          </a:xfrm>
          <a:prstGeom prst="rect">
            <a:avLst/>
          </a:prstGeom>
          <a:noFill/>
          <a:ln>
            <a:noFill/>
          </a:ln>
        </p:spPr>
      </p:pic>
    </p:spTree>
    <p:extLst>
      <p:ext uri="{BB962C8B-B14F-4D97-AF65-F5344CB8AC3E}">
        <p14:creationId xmlns:p14="http://schemas.microsoft.com/office/powerpoint/2010/main" val="2493388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2551837"/>
            <a:ext cx="6096000" cy="1754326"/>
          </a:xfrm>
          <a:prstGeom prst="rect">
            <a:avLst/>
          </a:prstGeom>
        </p:spPr>
        <p:txBody>
          <a:bodyPr wrap="square">
            <a:spAutoFit/>
          </a:bodyPr>
          <a:lstStyle/>
          <a:p>
            <a:r>
              <a:rPr lang="en-NZ" dirty="0"/>
              <a:t>Woman shouldn’t be bosses</a:t>
            </a:r>
          </a:p>
          <a:p>
            <a:r>
              <a:rPr lang="en-NZ" dirty="0"/>
              <a:t>Maori should be compulsory in primary schools</a:t>
            </a:r>
          </a:p>
          <a:p>
            <a:r>
              <a:rPr lang="en-NZ" dirty="0"/>
              <a:t>Climate change</a:t>
            </a:r>
          </a:p>
          <a:p>
            <a:r>
              <a:rPr lang="en-NZ" dirty="0"/>
              <a:t>1080</a:t>
            </a:r>
          </a:p>
          <a:p>
            <a:r>
              <a:rPr lang="en-NZ" dirty="0"/>
              <a:t>Child Labour</a:t>
            </a:r>
          </a:p>
          <a:p>
            <a:r>
              <a:rPr lang="en-NZ" dirty="0"/>
              <a:t>Dirty Dairying </a:t>
            </a:r>
          </a:p>
        </p:txBody>
      </p:sp>
    </p:spTree>
    <p:extLst>
      <p:ext uri="{BB962C8B-B14F-4D97-AF65-F5344CB8AC3E}">
        <p14:creationId xmlns:p14="http://schemas.microsoft.com/office/powerpoint/2010/main" val="285233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727046"/>
            <a:ext cx="8596668" cy="1320800"/>
          </a:xfrm>
        </p:spPr>
        <p:txBody>
          <a:bodyPr/>
          <a:lstStyle/>
          <a:p>
            <a:r>
              <a:rPr lang="en-GB" dirty="0"/>
              <a:t>What is a Social Inquiry?</a:t>
            </a:r>
            <a:endParaRPr lang="en-NZ" dirty="0"/>
          </a:p>
        </p:txBody>
      </p:sp>
      <p:sp>
        <p:nvSpPr>
          <p:cNvPr id="3" name="Content Placeholder 2"/>
          <p:cNvSpPr>
            <a:spLocks noGrp="1"/>
          </p:cNvSpPr>
          <p:nvPr>
            <p:ph idx="1"/>
          </p:nvPr>
        </p:nvSpPr>
        <p:spPr>
          <a:xfrm>
            <a:off x="487680" y="1825625"/>
            <a:ext cx="4084320" cy="4351338"/>
          </a:xfrm>
        </p:spPr>
        <p:txBody>
          <a:bodyPr/>
          <a:lstStyle/>
          <a:p>
            <a:r>
              <a:rPr lang="en-NZ" sz="2400" dirty="0"/>
              <a:t>Social Inquiry (SI) courses focus on probing question that are of social nature; for example pertaining to social arrangements, human behaviour, and forms of social, political, and economic organization.</a:t>
            </a:r>
          </a:p>
          <a:p>
            <a:endParaRPr lang="en-NZ" dirty="0"/>
          </a:p>
        </p:txBody>
      </p:sp>
      <p:sp>
        <p:nvSpPr>
          <p:cNvPr id="5" name="Rectangle 4"/>
          <p:cNvSpPr/>
          <p:nvPr/>
        </p:nvSpPr>
        <p:spPr>
          <a:xfrm>
            <a:off x="5121838" y="1023122"/>
            <a:ext cx="4877840" cy="5693866"/>
          </a:xfrm>
          <a:prstGeom prst="rect">
            <a:avLst/>
          </a:prstGeom>
        </p:spPr>
        <p:txBody>
          <a:bodyPr wrap="square">
            <a:spAutoFit/>
          </a:bodyPr>
          <a:lstStyle/>
          <a:p>
            <a:pPr lvl="0" algn="ctr">
              <a:buClr>
                <a:srgbClr val="000000"/>
              </a:buClr>
              <a:buSzPts val="1100"/>
            </a:pPr>
            <a:r>
              <a:rPr lang="en-NZ" sz="2800" dirty="0">
                <a:solidFill>
                  <a:srgbClr val="00B0F0"/>
                </a:solidFill>
                <a:latin typeface="Roboto"/>
                <a:ea typeface="Roboto"/>
                <a:cs typeface="Roboto"/>
                <a:sym typeface="Roboto"/>
              </a:rPr>
              <a:t>Basically, students ask questions, gather information, and examine the background to important societal ideas and events. They are able to explore and analyse values and perspectives relating to these ideas and events; and develop understandings about issues and the ways that people make decisions and participate in social action.</a:t>
            </a:r>
          </a:p>
        </p:txBody>
      </p:sp>
    </p:spTree>
    <p:extLst>
      <p:ext uri="{BB962C8B-B14F-4D97-AF65-F5344CB8AC3E}">
        <p14:creationId xmlns:p14="http://schemas.microsoft.com/office/powerpoint/2010/main" val="1187100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NZ" dirty="0"/>
          </a:p>
        </p:txBody>
      </p:sp>
      <p:sp>
        <p:nvSpPr>
          <p:cNvPr id="3" name="Subtitle 2"/>
          <p:cNvSpPr>
            <a:spLocks noGrp="1"/>
          </p:cNvSpPr>
          <p:nvPr>
            <p:ph type="subTitle" idx="1"/>
          </p:nvPr>
        </p:nvSpPr>
        <p:spPr/>
        <p:txBody>
          <a:bodyPr/>
          <a:lstStyle/>
          <a:p>
            <a:endParaRPr lang="en-NZ"/>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 y="0"/>
            <a:ext cx="12138660" cy="6858000"/>
          </a:xfrm>
          <a:prstGeom prst="rect">
            <a:avLst/>
          </a:prstGeom>
        </p:spPr>
      </p:pic>
    </p:spTree>
    <p:extLst>
      <p:ext uri="{BB962C8B-B14F-4D97-AF65-F5344CB8AC3E}">
        <p14:creationId xmlns:p14="http://schemas.microsoft.com/office/powerpoint/2010/main" val="4033567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36301" y="230588"/>
            <a:ext cx="8353903" cy="6265427"/>
          </a:xfrm>
        </p:spPr>
      </p:pic>
    </p:spTree>
    <p:extLst>
      <p:ext uri="{BB962C8B-B14F-4D97-AF65-F5344CB8AC3E}">
        <p14:creationId xmlns:p14="http://schemas.microsoft.com/office/powerpoint/2010/main" val="2700323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1174" y="182880"/>
            <a:ext cx="11269535" cy="7516692"/>
          </a:xfrm>
        </p:spPr>
      </p:pic>
    </p:spTree>
    <p:extLst>
      <p:ext uri="{BB962C8B-B14F-4D97-AF65-F5344CB8AC3E}">
        <p14:creationId xmlns:p14="http://schemas.microsoft.com/office/powerpoint/2010/main" val="581762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nsect vs beef consumpt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68753" y="437322"/>
            <a:ext cx="11369521" cy="6106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357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insect vs meat product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32167" y="4102"/>
            <a:ext cx="7824084" cy="6853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338131"/>
      </p:ext>
    </p:extLst>
  </p:cSld>
  <p:clrMapOvr>
    <a:masterClrMapping/>
  </p:clrMapOvr>
</p:sld>
</file>

<file path=ppt/theme/theme1.xml><?xml version="1.0" encoding="utf-8"?>
<a:theme xmlns:a="http://schemas.openxmlformats.org/drawingml/2006/main" name="Face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115</TotalTime>
  <Words>884</Words>
  <Application>Microsoft Office PowerPoint</Application>
  <PresentationFormat>Widescreen</PresentationFormat>
  <Paragraphs>85</Paragraphs>
  <Slides>19</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Roboto</vt:lpstr>
      <vt:lpstr>Times New Roman</vt:lpstr>
      <vt:lpstr>Trebuchet MS</vt:lpstr>
      <vt:lpstr>Wingdings 3</vt:lpstr>
      <vt:lpstr>Facet</vt:lpstr>
      <vt:lpstr>PowerPoint Presentation</vt:lpstr>
      <vt:lpstr>PowerPoint Presentation</vt:lpstr>
      <vt:lpstr>PowerPoint Presentation</vt:lpstr>
      <vt:lpstr>What is a Social Inquiry?</vt:lpstr>
      <vt:lpstr>PowerPoint Presentation</vt:lpstr>
      <vt:lpstr>PowerPoint Presentation</vt:lpstr>
      <vt:lpstr>PowerPoint Presentation</vt:lpstr>
      <vt:lpstr>PowerPoint Presentation</vt:lpstr>
      <vt:lpstr>PowerPoint Presentation</vt:lpstr>
      <vt:lpstr>PowerPoint Presentation</vt:lpstr>
      <vt:lpstr>Using Crickets to meet Our Future Needs</vt:lpstr>
      <vt:lpstr>PowerPoint Presentation</vt:lpstr>
      <vt:lpstr>Ethical Influences</vt:lpstr>
      <vt:lpstr>Biological Influences</vt:lpstr>
      <vt:lpstr>Scientific Influence</vt:lpstr>
      <vt:lpstr>Legal Influences</vt:lpstr>
      <vt:lpstr>Social Influences</vt:lpstr>
      <vt:lpstr>Environmental Influences</vt:lpstr>
      <vt:lpstr>Economical Influence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Simmons</dc:creator>
  <cp:lastModifiedBy>Kerry Allen</cp:lastModifiedBy>
  <cp:revision>20</cp:revision>
  <dcterms:created xsi:type="dcterms:W3CDTF">2019-02-10T20:36:58Z</dcterms:created>
  <dcterms:modified xsi:type="dcterms:W3CDTF">2020-11-09T02:31:41Z</dcterms:modified>
</cp:coreProperties>
</file>