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50"/>
  </p:notesMasterIdLst>
  <p:sldIdLst>
    <p:sldId id="262" r:id="rId3"/>
    <p:sldId id="294" r:id="rId4"/>
    <p:sldId id="295" r:id="rId5"/>
    <p:sldId id="263" r:id="rId6"/>
    <p:sldId id="264" r:id="rId7"/>
    <p:sldId id="300" r:id="rId8"/>
    <p:sldId id="265" r:id="rId9"/>
    <p:sldId id="266" r:id="rId10"/>
    <p:sldId id="267" r:id="rId11"/>
    <p:sldId id="268" r:id="rId12"/>
    <p:sldId id="269" r:id="rId13"/>
    <p:sldId id="270" r:id="rId14"/>
    <p:sldId id="272" r:id="rId15"/>
    <p:sldId id="301" r:id="rId16"/>
    <p:sldId id="304" r:id="rId17"/>
    <p:sldId id="302" r:id="rId18"/>
    <p:sldId id="278" r:id="rId19"/>
    <p:sldId id="279" r:id="rId20"/>
    <p:sldId id="280" r:id="rId21"/>
    <p:sldId id="281" r:id="rId22"/>
    <p:sldId id="282" r:id="rId23"/>
    <p:sldId id="283" r:id="rId24"/>
    <p:sldId id="293" r:id="rId25"/>
    <p:sldId id="303" r:id="rId26"/>
    <p:sldId id="258" r:id="rId27"/>
    <p:sldId id="259" r:id="rId28"/>
    <p:sldId id="260" r:id="rId29"/>
    <p:sldId id="305" r:id="rId30"/>
    <p:sldId id="261" r:id="rId31"/>
    <p:sldId id="286" r:id="rId32"/>
    <p:sldId id="287" r:id="rId33"/>
    <p:sldId id="288" r:id="rId34"/>
    <p:sldId id="289" r:id="rId35"/>
    <p:sldId id="290" r:id="rId36"/>
    <p:sldId id="291" r:id="rId37"/>
    <p:sldId id="292" r:id="rId38"/>
    <p:sldId id="306" r:id="rId39"/>
    <p:sldId id="307" r:id="rId40"/>
    <p:sldId id="308" r:id="rId41"/>
    <p:sldId id="309" r:id="rId42"/>
    <p:sldId id="310" r:id="rId43"/>
    <p:sldId id="311" r:id="rId44"/>
    <p:sldId id="312" r:id="rId45"/>
    <p:sldId id="313" r:id="rId46"/>
    <p:sldId id="314" r:id="rId47"/>
    <p:sldId id="316" r:id="rId48"/>
    <p:sldId id="315"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1" autoAdjust="0"/>
    <p:restoredTop sz="94660"/>
  </p:normalViewPr>
  <p:slideViewPr>
    <p:cSldViewPr snapToGrid="0">
      <p:cViewPr varScale="1">
        <p:scale>
          <a:sx n="73" d="100"/>
          <a:sy n="73" d="100"/>
        </p:scale>
        <p:origin x="1320" y="72"/>
      </p:cViewPr>
      <p:guideLst/>
    </p:cSldViewPr>
  </p:slideViewPr>
  <p:notesTextViewPr>
    <p:cViewPr>
      <p:scale>
        <a:sx n="1" d="1"/>
        <a:sy n="1" d="1"/>
      </p:scale>
      <p:origin x="0" y="0"/>
    </p:cViewPr>
  </p:notesTextViewPr>
  <p:sorterViewPr>
    <p:cViewPr varScale="1">
      <p:scale>
        <a:sx n="100" d="100"/>
        <a:sy n="100" d="100"/>
      </p:scale>
      <p:origin x="0" y="-1012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245FA8-7042-45AE-957D-13519972C743}" type="datetimeFigureOut">
              <a:rPr lang="en-US" smtClean="0"/>
              <a:t>7/5/2017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E6665B-64C7-4FB5-AAE0-C68B57A68D84}" type="slidenum">
              <a:rPr lang="en-US" smtClean="0"/>
              <a:t>‹#›</a:t>
            </a:fld>
            <a:endParaRPr lang="en-US"/>
          </a:p>
        </p:txBody>
      </p:sp>
    </p:spTree>
    <p:extLst>
      <p:ext uri="{BB962C8B-B14F-4D97-AF65-F5344CB8AC3E}">
        <p14:creationId xmlns:p14="http://schemas.microsoft.com/office/powerpoint/2010/main" val="3759625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4C7F0E2D-8FA5-4767-B007-4B5213CEA489}" type="slidenum">
              <a:rPr lang="en-NZ" smtClean="0">
                <a:solidFill>
                  <a:prstClr val="black"/>
                </a:solidFill>
              </a:rPr>
              <a:pPr/>
              <a:t>1</a:t>
            </a:fld>
            <a:endParaRPr lang="en-NZ">
              <a:solidFill>
                <a:prstClr val="black"/>
              </a:solidFill>
            </a:endParaRPr>
          </a:p>
        </p:txBody>
      </p:sp>
    </p:spTree>
    <p:extLst>
      <p:ext uri="{BB962C8B-B14F-4D97-AF65-F5344CB8AC3E}">
        <p14:creationId xmlns:p14="http://schemas.microsoft.com/office/powerpoint/2010/main" val="2721959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NZ" sz="1200" kern="1200" dirty="0" smtClean="0">
                <a:solidFill>
                  <a:schemeClr val="tx1"/>
                </a:solidFill>
                <a:latin typeface="Arial" charset="0"/>
                <a:ea typeface="+mn-ea"/>
                <a:cs typeface="+mn-cs"/>
              </a:rPr>
              <a:t>Pasture fouling by dung </a:t>
            </a:r>
            <a:r>
              <a:rPr lang="en-NZ" sz="1200" kern="1200" baseline="0" dirty="0" smtClean="0">
                <a:solidFill>
                  <a:schemeClr val="tx1"/>
                </a:solidFill>
                <a:latin typeface="Arial" charset="0"/>
                <a:ea typeface="+mn-ea"/>
                <a:cs typeface="+mn-cs"/>
              </a:rPr>
              <a:t>can </a:t>
            </a:r>
            <a:r>
              <a:rPr lang="en-NZ" sz="1200" kern="1200" dirty="0" smtClean="0">
                <a:solidFill>
                  <a:schemeClr val="tx1"/>
                </a:solidFill>
                <a:latin typeface="Arial" charset="0"/>
                <a:ea typeface="+mn-ea"/>
                <a:cs typeface="+mn-cs"/>
              </a:rPr>
              <a:t>significantly reduce the area available for grazing</a:t>
            </a:r>
            <a:r>
              <a:rPr lang="en-NZ" sz="1200" kern="1200" baseline="0" dirty="0" smtClean="0">
                <a:solidFill>
                  <a:schemeClr val="tx1"/>
                </a:solidFill>
                <a:latin typeface="Arial" charset="0"/>
                <a:ea typeface="+mn-ea"/>
                <a:cs typeface="+mn-cs"/>
              </a:rPr>
              <a:t> and with it reduced pasture availability  and reduced productivity. </a:t>
            </a:r>
            <a:r>
              <a:rPr lang="en-NZ" sz="1200" kern="1200" dirty="0" smtClean="0">
                <a:solidFill>
                  <a:schemeClr val="tx1"/>
                </a:solidFill>
                <a:latin typeface="Arial" charset="0"/>
                <a:ea typeface="+mn-ea"/>
                <a:cs typeface="+mn-cs"/>
              </a:rPr>
              <a:t>  </a:t>
            </a:r>
          </a:p>
          <a:p>
            <a:pPr>
              <a:buFont typeface="Arial" pitchFamily="34" charset="0"/>
              <a:buNone/>
            </a:pPr>
            <a:endParaRPr lang="en-NZ" sz="1200" kern="1200" dirty="0" smtClean="0">
              <a:solidFill>
                <a:schemeClr val="tx1"/>
              </a:solidFill>
              <a:latin typeface="Arial" charset="0"/>
              <a:ea typeface="+mn-ea"/>
              <a:cs typeface="+mn-cs"/>
            </a:endParaRPr>
          </a:p>
          <a:p>
            <a:pPr>
              <a:buFont typeface="Arial" pitchFamily="34" charset="0"/>
              <a:buNone/>
            </a:pPr>
            <a:r>
              <a:rPr lang="en-NZ" sz="1200" kern="1200" dirty="0" smtClean="0">
                <a:solidFill>
                  <a:schemeClr val="tx1"/>
                </a:solidFill>
                <a:latin typeface="Arial" charset="0"/>
                <a:ea typeface="+mn-ea"/>
                <a:cs typeface="+mn-cs"/>
              </a:rPr>
              <a:t>Calculations for dung coverage area were provided by Haynes and Williams ( 1993) for cattle and sheep. </a:t>
            </a:r>
          </a:p>
          <a:p>
            <a:endParaRPr lang="en-US" sz="1200" kern="120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IN combining</a:t>
            </a:r>
            <a:r>
              <a:rPr lang="en-US" sz="1200" kern="1200" baseline="0" dirty="0" smtClean="0">
                <a:solidFill>
                  <a:schemeClr val="tx1"/>
                </a:solidFill>
                <a:latin typeface="Arial" charset="0"/>
                <a:ea typeface="+mn-ea"/>
                <a:cs typeface="+mn-cs"/>
              </a:rPr>
              <a:t> both, we estimate </a:t>
            </a:r>
            <a:r>
              <a:rPr lang="en-NZ" sz="1200" kern="1200" dirty="0" smtClean="0">
                <a:solidFill>
                  <a:schemeClr val="tx1"/>
                </a:solidFill>
                <a:latin typeface="Arial" charset="0"/>
                <a:ea typeface="+mn-ea"/>
                <a:cs typeface="+mn-cs"/>
              </a:rPr>
              <a:t>up to 15% of all pasture in New Zealand  is rendered unusable by at any one time from these livestock alone.  Each dung patch occupies its original coverage area for at least one week!</a:t>
            </a:r>
          </a:p>
          <a:p>
            <a:endParaRPr lang="en-NZ" sz="1200" kern="1200" dirty="0" smtClean="0">
              <a:solidFill>
                <a:schemeClr val="tx1"/>
              </a:solidFill>
              <a:latin typeface="Arial" charset="0"/>
              <a:ea typeface="+mn-ea"/>
              <a:cs typeface="+mn-cs"/>
            </a:endParaRPr>
          </a:p>
          <a:p>
            <a:r>
              <a:rPr lang="en-US" b="1" dirty="0" smtClean="0"/>
              <a:t>CLICK: </a:t>
            </a:r>
            <a:r>
              <a:rPr lang="en-US" dirty="0" smtClean="0"/>
              <a:t>We know</a:t>
            </a:r>
            <a:r>
              <a:rPr lang="en-US" baseline="0" dirty="0" smtClean="0"/>
              <a:t> there is a zone of repugnance because of live stock  avoidance of an area far greater than the dung itself. </a:t>
            </a:r>
          </a:p>
          <a:p>
            <a:pPr>
              <a:buFont typeface="Arial" pitchFamily="34" charset="0"/>
              <a:buChar char="•"/>
            </a:pPr>
            <a:r>
              <a:rPr lang="en-US" baseline="0" dirty="0" smtClean="0"/>
              <a:t>   Fincher 1981 calculates this to be an area 5x the size of the  dung itself. </a:t>
            </a:r>
          </a:p>
          <a:p>
            <a:r>
              <a:rPr lang="en-US" baseline="0" dirty="0" smtClean="0"/>
              <a:t> </a:t>
            </a:r>
          </a:p>
          <a:p>
            <a:r>
              <a:rPr lang="en-NZ" sz="1200" kern="1200" dirty="0" smtClean="0">
                <a:solidFill>
                  <a:schemeClr val="tx1"/>
                </a:solidFill>
                <a:latin typeface="Arial" charset="0"/>
                <a:ea typeface="+mn-ea"/>
                <a:cs typeface="+mn-cs"/>
              </a:rPr>
              <a:t>Hence the practice of </a:t>
            </a:r>
            <a:r>
              <a:rPr lang="en-AU" sz="1200" kern="1200" dirty="0" smtClean="0">
                <a:solidFill>
                  <a:schemeClr val="tx1"/>
                </a:solidFill>
                <a:latin typeface="Arial" charset="0"/>
                <a:ea typeface="+mn-ea"/>
                <a:cs typeface="+mn-cs"/>
              </a:rPr>
              <a:t>break-feeding to force livestock to feed around their own excrement and thereby graze all the pasture.  While unproven, such practices can only contribute negatively to livestock wellbeing and health ( esp.</a:t>
            </a:r>
            <a:r>
              <a:rPr lang="en-AU" sz="1200" kern="1200" baseline="0" dirty="0" smtClean="0">
                <a:solidFill>
                  <a:schemeClr val="tx1"/>
                </a:solidFill>
                <a:latin typeface="Arial" charset="0"/>
                <a:ea typeface="+mn-ea"/>
                <a:cs typeface="+mn-cs"/>
              </a:rPr>
              <a:t> Increase diseases uptake and rates of parasitic infection)</a:t>
            </a:r>
            <a:r>
              <a:rPr lang="en-AU" sz="1200" kern="1200" dirty="0" smtClean="0">
                <a:solidFill>
                  <a:schemeClr val="tx1"/>
                </a:solidFill>
                <a:latin typeface="Arial" charset="0"/>
                <a:ea typeface="+mn-ea"/>
                <a:cs typeface="+mn-cs"/>
              </a:rPr>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NZ" sz="1200" kern="1200" dirty="0" smtClean="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NZ" sz="1200" kern="1200" dirty="0" smtClean="0">
                <a:solidFill>
                  <a:schemeClr val="tx1"/>
                </a:solidFill>
                <a:latin typeface="Arial" charset="0"/>
                <a:ea typeface="+mn-ea"/>
                <a:cs typeface="+mn-cs"/>
              </a:rPr>
              <a:t>The loss associated with cattle pasture fouling and resulting rank growth is substantial. It is estimated that five cows will decrease the effective area of pasture by one acre over one year (</a:t>
            </a:r>
            <a:r>
              <a:rPr lang="en-NZ" sz="1200" kern="1200" dirty="0" err="1" smtClean="0">
                <a:solidFill>
                  <a:schemeClr val="tx1"/>
                </a:solidFill>
                <a:latin typeface="Arial" charset="0"/>
                <a:ea typeface="+mn-ea"/>
                <a:cs typeface="+mn-cs"/>
              </a:rPr>
              <a:t>Bornemissza</a:t>
            </a:r>
            <a:r>
              <a:rPr lang="en-NZ" sz="1200" kern="1200" dirty="0" smtClean="0">
                <a:solidFill>
                  <a:schemeClr val="tx1"/>
                </a:solidFill>
                <a:latin typeface="Arial" charset="0"/>
                <a:ea typeface="+mn-ea"/>
                <a:cs typeface="+mn-cs"/>
              </a:rPr>
              <a:t>, 1960). For a herd of 100 cattle this equates to a loss of 20 acres per year. An American economic analysis estimated that pasture fouling causes an annual loss of 7.63 kg of beef per head of cattle and places the cost of reduced pasture fouling at $122 million per annum (</a:t>
            </a:r>
            <a:r>
              <a:rPr lang="en-NZ" sz="1200" kern="1200" dirty="0" err="1" smtClean="0">
                <a:solidFill>
                  <a:schemeClr val="tx1"/>
                </a:solidFill>
                <a:latin typeface="Arial" charset="0"/>
                <a:ea typeface="+mn-ea"/>
                <a:cs typeface="+mn-cs"/>
              </a:rPr>
              <a:t>Losey</a:t>
            </a:r>
            <a:r>
              <a:rPr lang="en-NZ" sz="1200" kern="1200" dirty="0" smtClean="0">
                <a:solidFill>
                  <a:schemeClr val="tx1"/>
                </a:solidFill>
                <a:latin typeface="Arial" charset="0"/>
                <a:ea typeface="+mn-ea"/>
                <a:cs typeface="+mn-cs"/>
              </a:rPr>
              <a:t> &amp; Vaughan, 2006).</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1DF885D-AD95-43CE-84E8-41A5052C8425}" type="slidenum">
              <a:rPr lang="en-US" smtClean="0"/>
              <a:pPr/>
              <a:t>15</a:t>
            </a:fld>
            <a:endParaRPr lang="en-US"/>
          </a:p>
        </p:txBody>
      </p:sp>
    </p:spTree>
    <p:extLst>
      <p:ext uri="{BB962C8B-B14F-4D97-AF65-F5344CB8AC3E}">
        <p14:creationId xmlns:p14="http://schemas.microsoft.com/office/powerpoint/2010/main" val="118482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SOIL STRUCTURE &amp; FUNCTION: </a:t>
            </a:r>
          </a:p>
          <a:p>
            <a:endParaRPr lang="en-US" sz="1200" b="1" kern="1200" dirty="0" smtClean="0">
              <a:solidFill>
                <a:schemeClr val="tx1"/>
              </a:solidFill>
              <a:latin typeface="Arial" charset="0"/>
              <a:ea typeface="+mn-ea"/>
              <a:cs typeface="+mn-cs"/>
            </a:endParaRPr>
          </a:p>
          <a:p>
            <a:r>
              <a:rPr lang="en-NZ" sz="1200" b="1" kern="1200" dirty="0" smtClean="0">
                <a:solidFill>
                  <a:schemeClr val="tx1"/>
                </a:solidFill>
                <a:latin typeface="Arial" charset="0"/>
                <a:ea typeface="+mn-ea"/>
                <a:cs typeface="+mn-cs"/>
              </a:rPr>
              <a:t>Williams and  Haynes (1995)  found that for every 100 </a:t>
            </a:r>
            <a:r>
              <a:rPr lang="en-NZ" sz="1200" b="1" kern="1200" dirty="0" err="1" smtClean="0">
                <a:solidFill>
                  <a:schemeClr val="tx1"/>
                </a:solidFill>
                <a:latin typeface="Arial" charset="0"/>
                <a:ea typeface="+mn-ea"/>
                <a:cs typeface="+mn-cs"/>
              </a:rPr>
              <a:t>kgs</a:t>
            </a:r>
            <a:r>
              <a:rPr lang="en-NZ" sz="1200" b="1" kern="1200" dirty="0" smtClean="0">
                <a:solidFill>
                  <a:schemeClr val="tx1"/>
                </a:solidFill>
                <a:latin typeface="Arial" charset="0"/>
                <a:ea typeface="+mn-ea"/>
                <a:cs typeface="+mn-cs"/>
              </a:rPr>
              <a:t> of dry cattle dung there was 0.82 </a:t>
            </a:r>
            <a:r>
              <a:rPr lang="en-NZ" sz="1200" b="1" kern="1200" dirty="0" err="1" smtClean="0">
                <a:solidFill>
                  <a:schemeClr val="tx1"/>
                </a:solidFill>
                <a:latin typeface="Arial" charset="0"/>
                <a:ea typeface="+mn-ea"/>
                <a:cs typeface="+mn-cs"/>
              </a:rPr>
              <a:t>kgs</a:t>
            </a:r>
            <a:r>
              <a:rPr lang="en-NZ" sz="1200" b="1" kern="1200" dirty="0" smtClean="0">
                <a:solidFill>
                  <a:schemeClr val="tx1"/>
                </a:solidFill>
                <a:latin typeface="Arial" charset="0"/>
                <a:ea typeface="+mn-ea"/>
                <a:cs typeface="+mn-cs"/>
              </a:rPr>
              <a:t> of phosphorus and 2.7 </a:t>
            </a:r>
            <a:r>
              <a:rPr lang="en-NZ" sz="1200" b="1" kern="1200" dirty="0" err="1" smtClean="0">
                <a:solidFill>
                  <a:schemeClr val="tx1"/>
                </a:solidFill>
                <a:latin typeface="Arial" charset="0"/>
                <a:ea typeface="+mn-ea"/>
                <a:cs typeface="+mn-cs"/>
              </a:rPr>
              <a:t>kgs</a:t>
            </a:r>
            <a:r>
              <a:rPr lang="en-NZ" sz="1200" b="1" kern="1200" dirty="0" smtClean="0">
                <a:solidFill>
                  <a:schemeClr val="tx1"/>
                </a:solidFill>
                <a:latin typeface="Arial" charset="0"/>
                <a:ea typeface="+mn-ea"/>
                <a:cs typeface="+mn-cs"/>
              </a:rPr>
              <a:t> of nitrogen. </a:t>
            </a:r>
          </a:p>
          <a:p>
            <a:endParaRPr lang="en-NZ" b="1" dirty="0" smtClean="0"/>
          </a:p>
          <a:p>
            <a:r>
              <a:rPr lang="en-NZ" sz="1200" b="1" kern="1200" dirty="0" smtClean="0">
                <a:solidFill>
                  <a:schemeClr val="tx1"/>
                </a:solidFill>
                <a:latin typeface="Arial" charset="0"/>
                <a:ea typeface="+mn-ea"/>
                <a:cs typeface="+mn-cs"/>
              </a:rPr>
              <a:t>When considering the amount of available dung accumulating on pastoral surfaces, this represents a significant under-utilised resource of fertiliser.  </a:t>
            </a:r>
          </a:p>
          <a:p>
            <a:endParaRPr lang="en-NZ" sz="1200" b="1" kern="1200" baseline="0" dirty="0" smtClean="0">
              <a:solidFill>
                <a:schemeClr val="tx1"/>
              </a:solidFill>
              <a:latin typeface="Arial" charset="0"/>
              <a:ea typeface="+mn-ea"/>
              <a:cs typeface="+mn-cs"/>
            </a:endParaRPr>
          </a:p>
          <a:p>
            <a:pPr>
              <a:buFontTx/>
              <a:buNone/>
            </a:pPr>
            <a:endParaRPr lang="en-NZ" dirty="0"/>
          </a:p>
        </p:txBody>
      </p:sp>
      <p:sp>
        <p:nvSpPr>
          <p:cNvPr id="4" name="Slide Number Placeholder 3"/>
          <p:cNvSpPr>
            <a:spLocks noGrp="1"/>
          </p:cNvSpPr>
          <p:nvPr>
            <p:ph type="sldNum" sz="quarter" idx="10"/>
          </p:nvPr>
        </p:nvSpPr>
        <p:spPr>
          <a:xfrm>
            <a:off x="3850443" y="9430091"/>
            <a:ext cx="2945659" cy="496411"/>
          </a:xfrm>
          <a:prstGeom prst="rect">
            <a:avLst/>
          </a:prstGeom>
        </p:spPr>
        <p:txBody>
          <a:bodyPr/>
          <a:lstStyle/>
          <a:p>
            <a:fld id="{71DF885D-AD95-43CE-84E8-41A5052C842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79089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NZ" sz="1200" kern="1200" baseline="0" dirty="0" smtClean="0">
              <a:solidFill>
                <a:schemeClr val="tx1"/>
              </a:solidFill>
              <a:latin typeface="Arial" charset="0"/>
              <a:ea typeface="+mn-ea"/>
              <a:cs typeface="+mn-cs"/>
            </a:endParaRPr>
          </a:p>
          <a:p>
            <a:pPr>
              <a:buFontTx/>
              <a:buNone/>
            </a:pPr>
            <a:endParaRPr lang="en-NZ" dirty="0"/>
          </a:p>
        </p:txBody>
      </p:sp>
      <p:sp>
        <p:nvSpPr>
          <p:cNvPr id="4" name="Slide Number Placeholder 3"/>
          <p:cNvSpPr>
            <a:spLocks noGrp="1"/>
          </p:cNvSpPr>
          <p:nvPr>
            <p:ph type="sldNum" sz="quarter" idx="10"/>
          </p:nvPr>
        </p:nvSpPr>
        <p:spPr>
          <a:xfrm>
            <a:off x="3850443" y="9430091"/>
            <a:ext cx="2945659" cy="496411"/>
          </a:xfrm>
          <a:prstGeom prst="rect">
            <a:avLst/>
          </a:prstGeom>
        </p:spPr>
        <p:txBody>
          <a:bodyPr/>
          <a:lstStyle/>
          <a:p>
            <a:fld id="{71DF885D-AD95-43CE-84E8-41A5052C8425}"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31986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sz="1200" b="1" i="1" kern="1200" baseline="0" dirty="0" smtClean="0">
              <a:solidFill>
                <a:schemeClr val="tx1"/>
              </a:solidFill>
              <a:latin typeface="Arial" charset="0"/>
              <a:ea typeface="+mn-ea"/>
              <a:cs typeface="+mn-cs"/>
            </a:endParaRPr>
          </a:p>
          <a:p>
            <a:endParaRPr lang="en-NZ" sz="1200" b="1" i="1" kern="1200" baseline="0" dirty="0" smtClean="0">
              <a:solidFill>
                <a:schemeClr val="tx1"/>
              </a:solidFill>
              <a:latin typeface="Arial" charset="0"/>
              <a:ea typeface="+mn-ea"/>
              <a:cs typeface="+mn-cs"/>
            </a:endParaRPr>
          </a:p>
          <a:p>
            <a:pPr>
              <a:buFontTx/>
              <a:buNone/>
            </a:pPr>
            <a:endParaRPr lang="en-NZ" dirty="0"/>
          </a:p>
        </p:txBody>
      </p:sp>
      <p:sp>
        <p:nvSpPr>
          <p:cNvPr id="4" name="Slide Number Placeholder 3"/>
          <p:cNvSpPr>
            <a:spLocks noGrp="1"/>
          </p:cNvSpPr>
          <p:nvPr>
            <p:ph type="sldNum" sz="quarter" idx="10"/>
          </p:nvPr>
        </p:nvSpPr>
        <p:spPr>
          <a:xfrm>
            <a:off x="3850443" y="9430091"/>
            <a:ext cx="2945659" cy="496411"/>
          </a:xfrm>
          <a:prstGeom prst="rect">
            <a:avLst/>
          </a:prstGeom>
        </p:spPr>
        <p:txBody>
          <a:bodyPr/>
          <a:lstStyle/>
          <a:p>
            <a:fld id="{71DF885D-AD95-43CE-84E8-41A5052C8425}"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192084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NZ" sz="1200" b="1" kern="1200" dirty="0" err="1" smtClean="0">
                <a:solidFill>
                  <a:schemeClr val="tx1"/>
                </a:solidFill>
                <a:latin typeface="Arial" charset="0"/>
                <a:ea typeface="+mn-ea"/>
                <a:cs typeface="+mn-cs"/>
              </a:rPr>
              <a:t>Phoretic</a:t>
            </a:r>
            <a:r>
              <a:rPr lang="en-NZ" sz="1200" b="1" kern="1200" dirty="0" smtClean="0">
                <a:solidFill>
                  <a:schemeClr val="tx1"/>
                </a:solidFill>
                <a:latin typeface="Arial" charset="0"/>
                <a:ea typeface="+mn-ea"/>
                <a:cs typeface="+mn-cs"/>
              </a:rPr>
              <a:t> </a:t>
            </a:r>
            <a:r>
              <a:rPr lang="en-NZ" sz="1200" b="1" kern="1200" dirty="0" err="1" smtClean="0">
                <a:solidFill>
                  <a:schemeClr val="tx1"/>
                </a:solidFill>
                <a:latin typeface="Arial" charset="0"/>
                <a:ea typeface="+mn-ea"/>
                <a:cs typeface="+mn-cs"/>
              </a:rPr>
              <a:t>macrochelid</a:t>
            </a:r>
            <a:r>
              <a:rPr lang="en-NZ" sz="1200" b="1" kern="1200" dirty="0" smtClean="0">
                <a:solidFill>
                  <a:schemeClr val="tx1"/>
                </a:solidFill>
                <a:latin typeface="Arial" charset="0"/>
                <a:ea typeface="+mn-ea"/>
                <a:cs typeface="+mn-cs"/>
              </a:rPr>
              <a:t> mites carried between dung pads also predatory on fly eggs etc (Nichols et al 2008). </a:t>
            </a:r>
          </a:p>
          <a:p>
            <a:pPr>
              <a:buFontTx/>
              <a:buNone/>
            </a:pPr>
            <a:endParaRPr lang="en-NZ" dirty="0"/>
          </a:p>
        </p:txBody>
      </p:sp>
      <p:sp>
        <p:nvSpPr>
          <p:cNvPr id="4" name="Slide Number Placeholder 3"/>
          <p:cNvSpPr>
            <a:spLocks noGrp="1"/>
          </p:cNvSpPr>
          <p:nvPr>
            <p:ph type="sldNum" sz="quarter" idx="10"/>
          </p:nvPr>
        </p:nvSpPr>
        <p:spPr>
          <a:xfrm>
            <a:off x="3850443" y="9430091"/>
            <a:ext cx="2945659" cy="496411"/>
          </a:xfrm>
          <a:prstGeom prst="rect">
            <a:avLst/>
          </a:prstGeom>
        </p:spPr>
        <p:txBody>
          <a:bodyPr/>
          <a:lstStyle/>
          <a:p>
            <a:fld id="{71DF885D-AD95-43CE-84E8-41A5052C8425}"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221685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sz="1200" b="1" i="1" kern="1200" baseline="0" dirty="0" smtClean="0">
              <a:solidFill>
                <a:schemeClr val="tx1"/>
              </a:solidFill>
              <a:latin typeface="Arial" charset="0"/>
              <a:ea typeface="+mn-ea"/>
              <a:cs typeface="+mn-cs"/>
            </a:endParaRPr>
          </a:p>
          <a:p>
            <a:endParaRPr lang="en-NZ" sz="1200" b="1" i="1" kern="1200" baseline="0" dirty="0" smtClean="0">
              <a:solidFill>
                <a:schemeClr val="tx1"/>
              </a:solidFill>
              <a:latin typeface="Arial" charset="0"/>
              <a:ea typeface="+mn-ea"/>
              <a:cs typeface="+mn-cs"/>
            </a:endParaRPr>
          </a:p>
          <a:p>
            <a:pPr>
              <a:buFontTx/>
              <a:buNone/>
            </a:pPr>
            <a:endParaRPr lang="en-NZ" sz="1200" kern="1200" dirty="0" smtClean="0">
              <a:solidFill>
                <a:schemeClr val="tx1"/>
              </a:solidFill>
              <a:latin typeface="Arial" charset="0"/>
              <a:ea typeface="+mn-ea"/>
              <a:cs typeface="+mn-cs"/>
            </a:endParaRPr>
          </a:p>
          <a:p>
            <a:pPr>
              <a:buFontTx/>
              <a:buNone/>
            </a:pPr>
            <a:endParaRPr lang="en-NZ" dirty="0"/>
          </a:p>
        </p:txBody>
      </p:sp>
      <p:sp>
        <p:nvSpPr>
          <p:cNvPr id="4" name="Slide Number Placeholder 3"/>
          <p:cNvSpPr>
            <a:spLocks noGrp="1"/>
          </p:cNvSpPr>
          <p:nvPr>
            <p:ph type="sldNum" sz="quarter" idx="10"/>
          </p:nvPr>
        </p:nvSpPr>
        <p:spPr>
          <a:xfrm>
            <a:off x="3850443" y="9430091"/>
            <a:ext cx="2945659" cy="496411"/>
          </a:xfrm>
          <a:prstGeom prst="rect">
            <a:avLst/>
          </a:prstGeom>
        </p:spPr>
        <p:txBody>
          <a:bodyPr/>
          <a:lstStyle/>
          <a:p>
            <a:fld id="{71DF885D-AD95-43CE-84E8-41A5052C8425}"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3232671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126288" cy="1470025"/>
          </a:xfrm>
        </p:spPr>
        <p:txBody>
          <a:bodyPr/>
          <a:lstStyle>
            <a:lvl1pPr>
              <a:defRPr/>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684213" y="3789363"/>
            <a:ext cx="7127875" cy="1752600"/>
          </a:xfrm>
        </p:spPr>
        <p:txBody>
          <a:bodyPr/>
          <a:lstStyle>
            <a:lvl1pPr marL="0" indent="0" algn="ctr">
              <a:buFontTx/>
              <a:buNone/>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p:txBody>
          <a:bodyPr/>
          <a:lstStyle>
            <a:lvl1pPr>
              <a:defRPr/>
            </a:lvl1pPr>
          </a:lstStyle>
          <a:p>
            <a:endParaRPr lang="en-US">
              <a:solidFill>
                <a:srgbClr val="000000"/>
              </a:solidFill>
            </a:endParaRPr>
          </a:p>
        </p:txBody>
      </p:sp>
      <p:sp>
        <p:nvSpPr>
          <p:cNvPr id="3077" name="Rectangle 5"/>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3078" name="Rectangle 6"/>
          <p:cNvSpPr>
            <a:spLocks noGrp="1" noChangeArrowheads="1"/>
          </p:cNvSpPr>
          <p:nvPr>
            <p:ph type="sldNum" sz="quarter" idx="4"/>
          </p:nvPr>
        </p:nvSpPr>
        <p:spPr>
          <a:xfrm>
            <a:off x="6553200" y="6245225"/>
            <a:ext cx="1403350" cy="476250"/>
          </a:xfrm>
        </p:spPr>
        <p:txBody>
          <a:bodyPr/>
          <a:lstStyle>
            <a:lvl1pPr>
              <a:defRPr/>
            </a:lvl1pPr>
          </a:lstStyle>
          <a:p>
            <a:fld id="{6028E10C-500B-4A6C-BB5E-8DD8D418BBA5}" type="slidenum">
              <a:rPr lang="en-US">
                <a:solidFill>
                  <a:srgbClr val="000000"/>
                </a:solidFill>
              </a:rPr>
              <a:pPr/>
              <a:t>‹#›</a:t>
            </a:fld>
            <a:endParaRPr lang="en-US">
              <a:solidFill>
                <a:srgbClr val="000000"/>
              </a:solidFill>
            </a:endParaRPr>
          </a:p>
        </p:txBody>
      </p:sp>
      <p:pic>
        <p:nvPicPr>
          <p:cNvPr id="3086" name="Picture 14" descr="Logo rgb"/>
          <p:cNvPicPr>
            <a:picLocks noChangeAspect="1" noChangeArrowheads="1"/>
          </p:cNvPicPr>
          <p:nvPr userDrawn="1"/>
        </p:nvPicPr>
        <p:blipFill>
          <a:blip r:embed="rId2" cstate="email"/>
          <a:srcRect/>
          <a:stretch>
            <a:fillRect/>
          </a:stretch>
        </p:blipFill>
        <p:spPr bwMode="auto">
          <a:xfrm>
            <a:off x="179388" y="188913"/>
            <a:ext cx="3960812" cy="966787"/>
          </a:xfrm>
          <a:prstGeom prst="rect">
            <a:avLst/>
          </a:prstGeom>
          <a:noFill/>
        </p:spPr>
      </p:pic>
      <p:pic>
        <p:nvPicPr>
          <p:cNvPr id="3092" name="Picture 20" descr="soil"/>
          <p:cNvPicPr>
            <a:picLocks noChangeAspect="1" noChangeArrowheads="1"/>
          </p:cNvPicPr>
          <p:nvPr userDrawn="1"/>
        </p:nvPicPr>
        <p:blipFill>
          <a:blip r:embed="rId3" cstate="email"/>
          <a:srcRect/>
          <a:stretch>
            <a:fillRect/>
          </a:stretch>
        </p:blipFill>
        <p:spPr bwMode="auto">
          <a:xfrm>
            <a:off x="8008938" y="0"/>
            <a:ext cx="1135062" cy="6858000"/>
          </a:xfrm>
          <a:prstGeom prst="rect">
            <a:avLst/>
          </a:prstGeom>
          <a:noFill/>
        </p:spPr>
      </p:pic>
    </p:spTree>
    <p:extLst>
      <p:ext uri="{BB962C8B-B14F-4D97-AF65-F5344CB8AC3E}">
        <p14:creationId xmlns:p14="http://schemas.microsoft.com/office/powerpoint/2010/main" val="2697311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153921B-9CD3-46F1-B7D9-53EDF0BC8A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9993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026F34-8A96-4FDB-86F0-836675FF15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6714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999"/>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81" indent="0" algn="ctr">
              <a:buNone/>
              <a:defRPr sz="2000"/>
            </a:lvl2pPr>
            <a:lvl3pPr marL="914361" indent="0" algn="ctr">
              <a:buNone/>
              <a:defRPr sz="1800"/>
            </a:lvl3pPr>
            <a:lvl4pPr marL="1371543" indent="0" algn="ctr">
              <a:buNone/>
              <a:defRPr sz="1600"/>
            </a:lvl4pPr>
            <a:lvl5pPr marL="1828724" indent="0" algn="ctr">
              <a:buNone/>
              <a:defRPr sz="1600"/>
            </a:lvl5pPr>
            <a:lvl6pPr marL="2285904" indent="0" algn="ctr">
              <a:buNone/>
              <a:defRPr sz="1600"/>
            </a:lvl6pPr>
            <a:lvl7pPr marL="2743085" indent="0" algn="ctr">
              <a:buNone/>
              <a:defRPr sz="1600"/>
            </a:lvl7pPr>
            <a:lvl8pPr marL="3200266" indent="0" algn="ctr">
              <a:buNone/>
              <a:defRPr sz="1600"/>
            </a:lvl8pPr>
            <a:lvl9pPr marL="3657447"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F80BFA2-05E3-46FF-8AA9-217D17BA49FF}" type="datetimeFigureOut">
              <a:rPr lang="en-US" smtClean="0">
                <a:solidFill>
                  <a:prstClr val="black">
                    <a:tint val="75000"/>
                  </a:prstClr>
                </a:solidFill>
              </a:rPr>
              <a:pPr/>
              <a:t>7/5/2017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0257AC-4241-4B21-9F13-BD028487C9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7533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F80BFA2-05E3-46FF-8AA9-217D17BA49FF}" type="datetimeFigureOut">
              <a:rPr lang="en-US" smtClean="0">
                <a:solidFill>
                  <a:prstClr val="black">
                    <a:tint val="75000"/>
                  </a:prstClr>
                </a:solidFill>
              </a:rPr>
              <a:pPr/>
              <a:t>7/5/2017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0257AC-4241-4B21-9F13-BD028487C9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679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5999"/>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181" indent="0">
              <a:buNone/>
              <a:defRPr sz="2000">
                <a:solidFill>
                  <a:schemeClr val="tx1">
                    <a:tint val="75000"/>
                  </a:schemeClr>
                </a:solidFill>
              </a:defRPr>
            </a:lvl2pPr>
            <a:lvl3pPr marL="914361" indent="0">
              <a:buNone/>
              <a:defRPr sz="1800">
                <a:solidFill>
                  <a:schemeClr val="tx1">
                    <a:tint val="75000"/>
                  </a:schemeClr>
                </a:solidFill>
              </a:defRPr>
            </a:lvl3pPr>
            <a:lvl4pPr marL="1371543" indent="0">
              <a:buNone/>
              <a:defRPr sz="1600">
                <a:solidFill>
                  <a:schemeClr val="tx1">
                    <a:tint val="75000"/>
                  </a:schemeClr>
                </a:solidFill>
              </a:defRPr>
            </a:lvl4pPr>
            <a:lvl5pPr marL="1828724" indent="0">
              <a:buNone/>
              <a:defRPr sz="1600">
                <a:solidFill>
                  <a:schemeClr val="tx1">
                    <a:tint val="75000"/>
                  </a:schemeClr>
                </a:solidFill>
              </a:defRPr>
            </a:lvl5pPr>
            <a:lvl6pPr marL="2285904" indent="0">
              <a:buNone/>
              <a:defRPr sz="1600">
                <a:solidFill>
                  <a:schemeClr val="tx1">
                    <a:tint val="75000"/>
                  </a:schemeClr>
                </a:solidFill>
              </a:defRPr>
            </a:lvl6pPr>
            <a:lvl7pPr marL="2743085" indent="0">
              <a:buNone/>
              <a:defRPr sz="1600">
                <a:solidFill>
                  <a:schemeClr val="tx1">
                    <a:tint val="75000"/>
                  </a:schemeClr>
                </a:solidFill>
              </a:defRPr>
            </a:lvl7pPr>
            <a:lvl8pPr marL="3200266" indent="0">
              <a:buNone/>
              <a:defRPr sz="1600">
                <a:solidFill>
                  <a:schemeClr val="tx1">
                    <a:tint val="75000"/>
                  </a:schemeClr>
                </a:solidFill>
              </a:defRPr>
            </a:lvl8pPr>
            <a:lvl9pPr marL="365744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80BFA2-05E3-46FF-8AA9-217D17BA49FF}" type="datetimeFigureOut">
              <a:rPr lang="en-US" smtClean="0">
                <a:solidFill>
                  <a:prstClr val="black">
                    <a:tint val="75000"/>
                  </a:prstClr>
                </a:solidFill>
              </a:rPr>
              <a:pPr/>
              <a:t>7/5/2017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0257AC-4241-4B21-9F13-BD028487C9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803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F80BFA2-05E3-46FF-8AA9-217D17BA49FF}" type="datetimeFigureOut">
              <a:rPr lang="en-US" smtClean="0">
                <a:solidFill>
                  <a:prstClr val="black">
                    <a:tint val="75000"/>
                  </a:prstClr>
                </a:solidFill>
              </a:rPr>
              <a:pPr/>
              <a:t>7/5/2017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0257AC-4241-4B21-9F13-BD028487C9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0928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4"/>
            <a:ext cx="3868340" cy="823912"/>
          </a:xfrm>
        </p:spPr>
        <p:txBody>
          <a:bodyPr anchor="b"/>
          <a:lstStyle>
            <a:lvl1pPr marL="0" indent="0">
              <a:buNone/>
              <a:defRPr sz="2400" b="1"/>
            </a:lvl1pPr>
            <a:lvl2pPr marL="457181" indent="0">
              <a:buNone/>
              <a:defRPr sz="2000" b="1"/>
            </a:lvl2pPr>
            <a:lvl3pPr marL="914361" indent="0">
              <a:buNone/>
              <a:defRPr sz="1800" b="1"/>
            </a:lvl3pPr>
            <a:lvl4pPr marL="1371543" indent="0">
              <a:buNone/>
              <a:defRPr sz="1600" b="1"/>
            </a:lvl4pPr>
            <a:lvl5pPr marL="1828724" indent="0">
              <a:buNone/>
              <a:defRPr sz="1600" b="1"/>
            </a:lvl5pPr>
            <a:lvl6pPr marL="2285904" indent="0">
              <a:buNone/>
              <a:defRPr sz="1600" b="1"/>
            </a:lvl6pPr>
            <a:lvl7pPr marL="2743085" indent="0">
              <a:buNone/>
              <a:defRPr sz="1600" b="1"/>
            </a:lvl7pPr>
            <a:lvl8pPr marL="3200266" indent="0">
              <a:buNone/>
              <a:defRPr sz="1600" b="1"/>
            </a:lvl8pPr>
            <a:lvl9pPr marL="365744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6"/>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4"/>
            <a:ext cx="3887391" cy="823912"/>
          </a:xfrm>
        </p:spPr>
        <p:txBody>
          <a:bodyPr anchor="b"/>
          <a:lstStyle>
            <a:lvl1pPr marL="0" indent="0">
              <a:buNone/>
              <a:defRPr sz="2400" b="1"/>
            </a:lvl1pPr>
            <a:lvl2pPr marL="457181" indent="0">
              <a:buNone/>
              <a:defRPr sz="2000" b="1"/>
            </a:lvl2pPr>
            <a:lvl3pPr marL="914361" indent="0">
              <a:buNone/>
              <a:defRPr sz="1800" b="1"/>
            </a:lvl3pPr>
            <a:lvl4pPr marL="1371543" indent="0">
              <a:buNone/>
              <a:defRPr sz="1600" b="1"/>
            </a:lvl4pPr>
            <a:lvl5pPr marL="1828724" indent="0">
              <a:buNone/>
              <a:defRPr sz="1600" b="1"/>
            </a:lvl5pPr>
            <a:lvl6pPr marL="2285904" indent="0">
              <a:buNone/>
              <a:defRPr sz="1600" b="1"/>
            </a:lvl6pPr>
            <a:lvl7pPr marL="2743085" indent="0">
              <a:buNone/>
              <a:defRPr sz="1600" b="1"/>
            </a:lvl7pPr>
            <a:lvl8pPr marL="3200266" indent="0">
              <a:buNone/>
              <a:defRPr sz="1600" b="1"/>
            </a:lvl8pPr>
            <a:lvl9pPr marL="365744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2505076"/>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F80BFA2-05E3-46FF-8AA9-217D17BA49FF}" type="datetimeFigureOut">
              <a:rPr lang="en-US" smtClean="0">
                <a:solidFill>
                  <a:prstClr val="black">
                    <a:tint val="75000"/>
                  </a:prstClr>
                </a:solidFill>
              </a:rPr>
              <a:pPr/>
              <a:t>7/5/2017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0257AC-4241-4B21-9F13-BD028487C9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1895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F80BFA2-05E3-46FF-8AA9-217D17BA49FF}" type="datetimeFigureOut">
              <a:rPr lang="en-US" smtClean="0">
                <a:solidFill>
                  <a:prstClr val="black">
                    <a:tint val="75000"/>
                  </a:prstClr>
                </a:solidFill>
              </a:rPr>
              <a:pPr/>
              <a:t>7/5/2017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0257AC-4241-4B21-9F13-BD028487C9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5915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80BFA2-05E3-46FF-8AA9-217D17BA49FF}" type="datetimeFigureOut">
              <a:rPr lang="en-US" smtClean="0">
                <a:solidFill>
                  <a:prstClr val="black">
                    <a:tint val="75000"/>
                  </a:prstClr>
                </a:solidFill>
              </a:rPr>
              <a:pPr/>
              <a:t>7/5/2017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0257AC-4241-4B21-9F13-BD028487C9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4741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1" indent="0">
              <a:buNone/>
              <a:defRPr sz="1400"/>
            </a:lvl2pPr>
            <a:lvl3pPr marL="914361" indent="0">
              <a:buNone/>
              <a:defRPr sz="1200"/>
            </a:lvl3pPr>
            <a:lvl4pPr marL="1371543" indent="0">
              <a:buNone/>
              <a:defRPr sz="1000"/>
            </a:lvl4pPr>
            <a:lvl5pPr marL="1828724" indent="0">
              <a:buNone/>
              <a:defRPr sz="1000"/>
            </a:lvl5pPr>
            <a:lvl6pPr marL="2285904" indent="0">
              <a:buNone/>
              <a:defRPr sz="1000"/>
            </a:lvl6pPr>
            <a:lvl7pPr marL="2743085" indent="0">
              <a:buNone/>
              <a:defRPr sz="1000"/>
            </a:lvl7pPr>
            <a:lvl8pPr marL="3200266" indent="0">
              <a:buNone/>
              <a:defRPr sz="1000"/>
            </a:lvl8pPr>
            <a:lvl9pPr marL="3657447"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80BFA2-05E3-46FF-8AA9-217D17BA49FF}" type="datetimeFigureOut">
              <a:rPr lang="en-US" smtClean="0">
                <a:solidFill>
                  <a:prstClr val="black">
                    <a:tint val="75000"/>
                  </a:prstClr>
                </a:solidFill>
              </a:rPr>
              <a:pPr/>
              <a:t>7/5/2017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0257AC-4241-4B21-9F13-BD028487C9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42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17F3CD5-FCE5-498A-9EF8-AC755139AC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4968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3200"/>
            </a:lvl1pPr>
            <a:lvl2pPr marL="457181" indent="0">
              <a:buNone/>
              <a:defRPr sz="2800"/>
            </a:lvl2pPr>
            <a:lvl3pPr marL="914361" indent="0">
              <a:buNone/>
              <a:defRPr sz="2400"/>
            </a:lvl3pPr>
            <a:lvl4pPr marL="1371543" indent="0">
              <a:buNone/>
              <a:defRPr sz="2000"/>
            </a:lvl4pPr>
            <a:lvl5pPr marL="1828724" indent="0">
              <a:buNone/>
              <a:defRPr sz="2000"/>
            </a:lvl5pPr>
            <a:lvl6pPr marL="2285904" indent="0">
              <a:buNone/>
              <a:defRPr sz="2000"/>
            </a:lvl6pPr>
            <a:lvl7pPr marL="2743085" indent="0">
              <a:buNone/>
              <a:defRPr sz="2000"/>
            </a:lvl7pPr>
            <a:lvl8pPr marL="3200266" indent="0">
              <a:buNone/>
              <a:defRPr sz="2000"/>
            </a:lvl8pPr>
            <a:lvl9pPr marL="3657447"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1" indent="0">
              <a:buNone/>
              <a:defRPr sz="1400"/>
            </a:lvl2pPr>
            <a:lvl3pPr marL="914361" indent="0">
              <a:buNone/>
              <a:defRPr sz="1200"/>
            </a:lvl3pPr>
            <a:lvl4pPr marL="1371543" indent="0">
              <a:buNone/>
              <a:defRPr sz="1000"/>
            </a:lvl4pPr>
            <a:lvl5pPr marL="1828724" indent="0">
              <a:buNone/>
              <a:defRPr sz="1000"/>
            </a:lvl5pPr>
            <a:lvl6pPr marL="2285904" indent="0">
              <a:buNone/>
              <a:defRPr sz="1000"/>
            </a:lvl6pPr>
            <a:lvl7pPr marL="2743085" indent="0">
              <a:buNone/>
              <a:defRPr sz="1000"/>
            </a:lvl7pPr>
            <a:lvl8pPr marL="3200266" indent="0">
              <a:buNone/>
              <a:defRPr sz="1000"/>
            </a:lvl8pPr>
            <a:lvl9pPr marL="3657447"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80BFA2-05E3-46FF-8AA9-217D17BA49FF}" type="datetimeFigureOut">
              <a:rPr lang="en-US" smtClean="0">
                <a:solidFill>
                  <a:prstClr val="black">
                    <a:tint val="75000"/>
                  </a:prstClr>
                </a:solidFill>
              </a:rPr>
              <a:pPr/>
              <a:t>7/5/2017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0257AC-4241-4B21-9F13-BD028487C9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398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F80BFA2-05E3-46FF-8AA9-217D17BA49FF}" type="datetimeFigureOut">
              <a:rPr lang="en-US" smtClean="0">
                <a:solidFill>
                  <a:prstClr val="black">
                    <a:tint val="75000"/>
                  </a:prstClr>
                </a:solidFill>
              </a:rPr>
              <a:pPr/>
              <a:t>7/5/2017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0257AC-4241-4B21-9F13-BD028487C9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488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F80BFA2-05E3-46FF-8AA9-217D17BA49FF}" type="datetimeFigureOut">
              <a:rPr lang="en-US" smtClean="0">
                <a:solidFill>
                  <a:prstClr val="black">
                    <a:tint val="75000"/>
                  </a:prstClr>
                </a:solidFill>
              </a:rPr>
              <a:pPr/>
              <a:t>7/5/2017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0257AC-4241-4B21-9F13-BD028487C9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686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5E744D6-97D0-4C9D-9A92-ED8CA0F04A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383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3A19008-D55F-4A19-8DEF-94BE1124E1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9726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7BFB9DB-BA6A-40F9-8FB9-5E413EA130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5930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43EC589-41B8-40DA-A6DC-8F20CACB307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9257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6607457-4E2D-4738-9EB5-25F0F9F00A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7375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22DC84C-7182-4D79-AF0D-B32E9598A62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0846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9E11C54-AD7B-41EA-812D-961BA11CF2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531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3AC3820-2588-40C8-B8F9-44AEF353BF54}" type="slidenum">
              <a:rPr lang="en-US">
                <a:solidFill>
                  <a:srgbClr val="000000"/>
                </a:solidFill>
              </a:rPr>
              <a:pPr fontAlgn="base">
                <a:spcBef>
                  <a:spcPct val="0"/>
                </a:spcBef>
                <a:spcAft>
                  <a:spcPct val="0"/>
                </a:spcAft>
              </a:pPr>
              <a:t>‹#›</a:t>
            </a:fld>
            <a:endParaRPr lang="en-US">
              <a:solidFill>
                <a:srgbClr val="000000"/>
              </a:solidFill>
            </a:endParaRPr>
          </a:p>
        </p:txBody>
      </p:sp>
      <p:pic>
        <p:nvPicPr>
          <p:cNvPr id="1035" name="Picture 11" descr="strip"/>
          <p:cNvPicPr>
            <a:picLocks noChangeAspect="1" noChangeArrowheads="1"/>
          </p:cNvPicPr>
          <p:nvPr/>
        </p:nvPicPr>
        <p:blipFill>
          <a:blip r:embed="rId14" cstate="email"/>
          <a:srcRect/>
          <a:stretch>
            <a:fillRect/>
          </a:stretch>
        </p:blipFill>
        <p:spPr bwMode="auto">
          <a:xfrm>
            <a:off x="8796338" y="0"/>
            <a:ext cx="347662" cy="6858000"/>
          </a:xfrm>
          <a:prstGeom prst="rect">
            <a:avLst/>
          </a:prstGeom>
          <a:noFill/>
        </p:spPr>
      </p:pic>
    </p:spTree>
    <p:extLst>
      <p:ext uri="{BB962C8B-B14F-4D97-AF65-F5344CB8AC3E}">
        <p14:creationId xmlns:p14="http://schemas.microsoft.com/office/powerpoint/2010/main" val="15021577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0BFA2-05E3-46FF-8AA9-217D17BA49FF}" type="datetimeFigureOut">
              <a:rPr lang="en-US" smtClean="0">
                <a:solidFill>
                  <a:prstClr val="black">
                    <a:tint val="75000"/>
                  </a:prstClr>
                </a:solidFill>
              </a:rPr>
              <a:pPr/>
              <a:t>7/5/2017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0257AC-4241-4B21-9F13-BD028487C9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37891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36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2" indent="-228591" algn="l" defTabSz="91436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2" indent="-228591" algn="l" defTabSz="91436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3" indent="-228591"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4" indent="-228591"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5" indent="-228591"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76" indent="-228591"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57" indent="-228591"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37" indent="-228591"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1" rtl="0" eaLnBrk="1" latinLnBrk="0" hangingPunct="1">
        <a:defRPr sz="1800" kern="1200">
          <a:solidFill>
            <a:schemeClr val="tx1"/>
          </a:solidFill>
          <a:latin typeface="+mn-lt"/>
          <a:ea typeface="+mn-ea"/>
          <a:cs typeface="+mn-cs"/>
        </a:defRPr>
      </a:lvl1pPr>
      <a:lvl2pPr marL="457181" algn="l" defTabSz="914361" rtl="0" eaLnBrk="1" latinLnBrk="0" hangingPunct="1">
        <a:defRPr sz="1800" kern="1200">
          <a:solidFill>
            <a:schemeClr val="tx1"/>
          </a:solidFill>
          <a:latin typeface="+mn-lt"/>
          <a:ea typeface="+mn-ea"/>
          <a:cs typeface="+mn-cs"/>
        </a:defRPr>
      </a:lvl2pPr>
      <a:lvl3pPr marL="914361" algn="l" defTabSz="914361" rtl="0" eaLnBrk="1" latinLnBrk="0" hangingPunct="1">
        <a:defRPr sz="1800" kern="1200">
          <a:solidFill>
            <a:schemeClr val="tx1"/>
          </a:solidFill>
          <a:latin typeface="+mn-lt"/>
          <a:ea typeface="+mn-ea"/>
          <a:cs typeface="+mn-cs"/>
        </a:defRPr>
      </a:lvl3pPr>
      <a:lvl4pPr marL="1371543" algn="l" defTabSz="914361" rtl="0" eaLnBrk="1" latinLnBrk="0" hangingPunct="1">
        <a:defRPr sz="1800" kern="1200">
          <a:solidFill>
            <a:schemeClr val="tx1"/>
          </a:solidFill>
          <a:latin typeface="+mn-lt"/>
          <a:ea typeface="+mn-ea"/>
          <a:cs typeface="+mn-cs"/>
        </a:defRPr>
      </a:lvl4pPr>
      <a:lvl5pPr marL="1828724" algn="l" defTabSz="914361" rtl="0" eaLnBrk="1" latinLnBrk="0" hangingPunct="1">
        <a:defRPr sz="1800" kern="1200">
          <a:solidFill>
            <a:schemeClr val="tx1"/>
          </a:solidFill>
          <a:latin typeface="+mn-lt"/>
          <a:ea typeface="+mn-ea"/>
          <a:cs typeface="+mn-cs"/>
        </a:defRPr>
      </a:lvl5pPr>
      <a:lvl6pPr marL="2285904" algn="l" defTabSz="914361" rtl="0" eaLnBrk="1" latinLnBrk="0" hangingPunct="1">
        <a:defRPr sz="1800" kern="1200">
          <a:solidFill>
            <a:schemeClr val="tx1"/>
          </a:solidFill>
          <a:latin typeface="+mn-lt"/>
          <a:ea typeface="+mn-ea"/>
          <a:cs typeface="+mn-cs"/>
        </a:defRPr>
      </a:lvl6pPr>
      <a:lvl7pPr marL="2743085" algn="l" defTabSz="914361" rtl="0" eaLnBrk="1" latinLnBrk="0" hangingPunct="1">
        <a:defRPr sz="1800" kern="1200">
          <a:solidFill>
            <a:schemeClr val="tx1"/>
          </a:solidFill>
          <a:latin typeface="+mn-lt"/>
          <a:ea typeface="+mn-ea"/>
          <a:cs typeface="+mn-cs"/>
        </a:defRPr>
      </a:lvl7pPr>
      <a:lvl8pPr marL="3200266" algn="l" defTabSz="914361" rtl="0" eaLnBrk="1" latinLnBrk="0" hangingPunct="1">
        <a:defRPr sz="1800" kern="1200">
          <a:solidFill>
            <a:schemeClr val="tx1"/>
          </a:solidFill>
          <a:latin typeface="+mn-lt"/>
          <a:ea typeface="+mn-ea"/>
          <a:cs typeface="+mn-cs"/>
        </a:defRPr>
      </a:lvl8pPr>
      <a:lvl9pPr marL="3657447" algn="l" defTabSz="91436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5" Type="http://schemas.openxmlformats.org/officeDocument/2006/relationships/image" Target="../media/image3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42.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18.xml"/><Relationship Id="rId4" Type="http://schemas.openxmlformats.org/officeDocument/2006/relationships/image" Target="../media/image51.gif"/></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jpeg"/><Relationship Id="rId3" Type="http://schemas.openxmlformats.org/officeDocument/2006/relationships/image" Target="../media/image54.png"/><Relationship Id="rId7" Type="http://schemas.openxmlformats.org/officeDocument/2006/relationships/image" Target="../media/image57.jpeg"/><Relationship Id="rId12" Type="http://schemas.openxmlformats.org/officeDocument/2006/relationships/image" Target="../media/image62.png"/><Relationship Id="rId17" Type="http://schemas.openxmlformats.org/officeDocument/2006/relationships/image" Target="../media/image9.png"/><Relationship Id="rId2" Type="http://schemas.openxmlformats.org/officeDocument/2006/relationships/image" Target="../media/image53.png"/><Relationship Id="rId16" Type="http://schemas.openxmlformats.org/officeDocument/2006/relationships/image" Target="../media/image66.jpeg"/><Relationship Id="rId1" Type="http://schemas.openxmlformats.org/officeDocument/2006/relationships/slideLayout" Target="../slideLayouts/slideLayout6.xml"/><Relationship Id="rId6" Type="http://schemas.openxmlformats.org/officeDocument/2006/relationships/image" Target="../media/image56.tiff"/><Relationship Id="rId11" Type="http://schemas.openxmlformats.org/officeDocument/2006/relationships/image" Target="../media/image61.jpeg"/><Relationship Id="rId5" Type="http://schemas.openxmlformats.org/officeDocument/2006/relationships/image" Target="../media/image55.tiff"/><Relationship Id="rId15" Type="http://schemas.openxmlformats.org/officeDocument/2006/relationships/image" Target="../media/image65.jpeg"/><Relationship Id="rId10" Type="http://schemas.openxmlformats.org/officeDocument/2006/relationships/image" Target="../media/image60.jpeg"/><Relationship Id="rId4" Type="http://schemas.openxmlformats.org/officeDocument/2006/relationships/image" Target="../media/image39.jpeg"/><Relationship Id="rId9" Type="http://schemas.openxmlformats.org/officeDocument/2006/relationships/image" Target="../media/image59.jpeg"/><Relationship Id="rId14" Type="http://schemas.openxmlformats.org/officeDocument/2006/relationships/image" Target="../media/image64.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jpeg"/><Relationship Id="rId7" Type="http://schemas.openxmlformats.org/officeDocument/2006/relationships/image" Target="../media/image78.jpg"/><Relationship Id="rId12" Type="http://schemas.openxmlformats.org/officeDocument/2006/relationships/image" Target="../media/image83.pn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82.jpg"/><Relationship Id="rId5" Type="http://schemas.openxmlformats.org/officeDocument/2006/relationships/image" Target="../media/image77.jpeg"/><Relationship Id="rId10" Type="http://schemas.openxmlformats.org/officeDocument/2006/relationships/image" Target="../media/image81.jpg"/><Relationship Id="rId4" Type="http://schemas.openxmlformats.org/officeDocument/2006/relationships/image" Target="../media/image76.jpeg"/><Relationship Id="rId9" Type="http://schemas.openxmlformats.org/officeDocument/2006/relationships/image" Target="../media/image80.png"/></Relationships>
</file>

<file path=ppt/slides/_rels/slide33.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png"/><Relationship Id="rId7" Type="http://schemas.openxmlformats.org/officeDocument/2006/relationships/image" Target="../media/image89.jpg"/><Relationship Id="rId2" Type="http://schemas.openxmlformats.org/officeDocument/2006/relationships/image" Target="../media/image84.jpeg"/><Relationship Id="rId1" Type="http://schemas.openxmlformats.org/officeDocument/2006/relationships/slideLayout" Target="../slideLayouts/slideLayout1.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99.jpeg"/><Relationship Id="rId3" Type="http://schemas.openxmlformats.org/officeDocument/2006/relationships/image" Target="../media/image98.tiff"/><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png"/></Relationships>
</file>

<file path=ppt/slides/_rels/slide3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107.jpeg"/></Relationships>
</file>

<file path=ppt/slides/_rels/slide4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00.png"/><Relationship Id="rId4" Type="http://schemas.openxmlformats.org/officeDocument/2006/relationships/image" Target="../media/image108.emf"/></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13.png"/><Relationship Id="rId2"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jpe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4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6.xml"/><Relationship Id="rId6" Type="http://schemas.openxmlformats.org/officeDocument/2006/relationships/image" Target="../media/image18.jpg"/><Relationship Id="rId5" Type="http://schemas.openxmlformats.org/officeDocument/2006/relationships/image" Target="../media/image9.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7"/>
          <p:cNvSpPr>
            <a:spLocks noGrp="1" noChangeArrowheads="1"/>
          </p:cNvSpPr>
          <p:nvPr>
            <p:ph type="subTitle" idx="1"/>
          </p:nvPr>
        </p:nvSpPr>
        <p:spPr>
          <a:xfrm>
            <a:off x="935822" y="3673592"/>
            <a:ext cx="7127875" cy="720080"/>
          </a:xfrm>
        </p:spPr>
        <p:txBody>
          <a:bodyPr/>
          <a:lstStyle/>
          <a:p>
            <a:pPr eaLnBrk="1" hangingPunct="1">
              <a:defRPr/>
            </a:pPr>
            <a:r>
              <a:rPr lang="en-US" b="1" dirty="0" smtClean="0"/>
              <a:t> Shaun Forgie</a:t>
            </a:r>
          </a:p>
          <a:p>
            <a:pPr eaLnBrk="1" hangingPunct="1">
              <a:defRPr/>
            </a:pPr>
            <a:endParaRPr lang="en-US" sz="2000" b="1" dirty="0" smtClean="0"/>
          </a:p>
        </p:txBody>
      </p:sp>
      <p:sp>
        <p:nvSpPr>
          <p:cNvPr id="2" name="TextBox 1"/>
          <p:cNvSpPr txBox="1"/>
          <p:nvPr/>
        </p:nvSpPr>
        <p:spPr>
          <a:xfrm>
            <a:off x="755574" y="1937670"/>
            <a:ext cx="7488373" cy="707886"/>
          </a:xfrm>
          <a:prstGeom prst="rect">
            <a:avLst/>
          </a:prstGeom>
          <a:noFill/>
        </p:spPr>
        <p:txBody>
          <a:bodyPr wrap="square" rtlCol="0">
            <a:spAutoFit/>
          </a:bodyPr>
          <a:lstStyle/>
          <a:p>
            <a:pPr algn="ctr" fontAlgn="base">
              <a:spcBef>
                <a:spcPct val="0"/>
              </a:spcBef>
              <a:spcAft>
                <a:spcPct val="0"/>
              </a:spcAft>
            </a:pPr>
            <a:r>
              <a:rPr lang="en-NZ" sz="4000" b="1" kern="0" dirty="0">
                <a:effectLst>
                  <a:outerShdw blurRad="38100" dist="38100" dir="2700000" algn="tl">
                    <a:srgbClr val="000000">
                      <a:alpha val="43137"/>
                    </a:srgbClr>
                  </a:outerShdw>
                </a:effectLst>
              </a:rPr>
              <a:t>Getting to know </a:t>
            </a:r>
            <a:r>
              <a:rPr lang="en-NZ" sz="4000" b="1" kern="0" dirty="0" smtClean="0">
                <a:effectLst>
                  <a:outerShdw blurRad="38100" dist="38100" dir="2700000" algn="tl">
                    <a:srgbClr val="000000">
                      <a:alpha val="43137"/>
                    </a:srgbClr>
                  </a:outerShdw>
                </a:effectLst>
              </a:rPr>
              <a:t>dung beetles</a:t>
            </a:r>
            <a:endParaRPr lang="en-NZ" sz="4000" b="1" kern="0"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stretch>
            <a:fillRect/>
          </a:stretch>
        </p:blipFill>
        <p:spPr>
          <a:xfrm>
            <a:off x="5580112" y="19669"/>
            <a:ext cx="3511909" cy="1122363"/>
          </a:xfrm>
          <a:prstGeom prst="rect">
            <a:avLst/>
          </a:prstGeom>
        </p:spPr>
      </p:pic>
    </p:spTree>
    <p:extLst>
      <p:ext uri="{BB962C8B-B14F-4D97-AF65-F5344CB8AC3E}">
        <p14:creationId xmlns:p14="http://schemas.microsoft.com/office/powerpoint/2010/main" val="3799861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507811"/>
            <a:ext cx="7522024" cy="1143000"/>
          </a:xfrm>
        </p:spPr>
        <p:txBody>
          <a:bodyPr/>
          <a:lstStyle/>
          <a:p>
            <a:r>
              <a:rPr lang="en-US"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dung beetles do we already have in NZ?</a:t>
            </a:r>
            <a:endParaRPr lang="en-NZ"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2"/>
          <a:srcRect l="27540" r="26292"/>
          <a:stretch/>
        </p:blipFill>
        <p:spPr>
          <a:xfrm>
            <a:off x="8379754" y="42664"/>
            <a:ext cx="737419" cy="899031"/>
          </a:xfrm>
          <a:prstGeom prst="rect">
            <a:avLst/>
          </a:prstGeom>
        </p:spPr>
      </p:pic>
      <p:sp>
        <p:nvSpPr>
          <p:cNvPr id="4" name="TextBox 3"/>
          <p:cNvSpPr txBox="1"/>
          <p:nvPr/>
        </p:nvSpPr>
        <p:spPr>
          <a:xfrm>
            <a:off x="1619672" y="2204864"/>
            <a:ext cx="6336704" cy="1815882"/>
          </a:xfrm>
          <a:prstGeom prst="rect">
            <a:avLst/>
          </a:prstGeom>
          <a:noFill/>
        </p:spPr>
        <p:txBody>
          <a:bodyPr wrap="square" rtlCol="0">
            <a:spAutoFit/>
          </a:bodyPr>
          <a:lstStyle/>
          <a:p>
            <a:pPr fontAlgn="base">
              <a:spcBef>
                <a:spcPct val="0"/>
              </a:spcBef>
              <a:spcAft>
                <a:spcPct val="0"/>
              </a:spcAft>
            </a:pPr>
            <a:r>
              <a:rPr lang="en-NZ" sz="2800" dirty="0">
                <a:solidFill>
                  <a:srgbClr val="000000"/>
                </a:solidFill>
              </a:rPr>
              <a:t>Native dung beetles. </a:t>
            </a:r>
          </a:p>
          <a:p>
            <a:pPr marL="285750" indent="-285750" fontAlgn="base">
              <a:spcBef>
                <a:spcPct val="0"/>
              </a:spcBef>
              <a:spcAft>
                <a:spcPct val="0"/>
              </a:spcAft>
              <a:buFont typeface="Arial" panose="020B0604020202020204" pitchFamily="34" charset="0"/>
              <a:buChar char="•"/>
            </a:pPr>
            <a:r>
              <a:rPr lang="en-NZ" sz="2800" dirty="0">
                <a:solidFill>
                  <a:srgbClr val="000000"/>
                </a:solidFill>
              </a:rPr>
              <a:t>NZ has only 15 species.</a:t>
            </a:r>
          </a:p>
          <a:p>
            <a:pPr marL="285750" indent="-285750" fontAlgn="base">
              <a:spcBef>
                <a:spcPct val="0"/>
              </a:spcBef>
              <a:spcAft>
                <a:spcPct val="0"/>
              </a:spcAft>
              <a:buFont typeface="Arial" panose="020B0604020202020204" pitchFamily="34" charset="0"/>
              <a:buChar char="•"/>
            </a:pPr>
            <a:r>
              <a:rPr lang="en-NZ" sz="2800" dirty="0">
                <a:solidFill>
                  <a:srgbClr val="000000"/>
                </a:solidFill>
              </a:rPr>
              <a:t>All live in native forests and don’t live in livestock pastures. </a:t>
            </a:r>
            <a:endParaRPr lang="en-US" sz="2800" dirty="0">
              <a:solidFill>
                <a:srgbClr val="000000"/>
              </a:solidFill>
            </a:endParaRPr>
          </a:p>
        </p:txBody>
      </p:sp>
    </p:spTree>
    <p:extLst>
      <p:ext uri="{BB962C8B-B14F-4D97-AF65-F5344CB8AC3E}">
        <p14:creationId xmlns:p14="http://schemas.microsoft.com/office/powerpoint/2010/main" val="3953576718"/>
      </p:ext>
    </p:extLst>
  </p:cSld>
  <p:clrMapOvr>
    <a:masterClrMapping/>
  </p:clrMapOvr>
  <mc:AlternateContent xmlns:mc="http://schemas.openxmlformats.org/markup-compatibility/2006" xmlns:p14="http://schemas.microsoft.com/office/powerpoint/2010/main">
    <mc:Choice Requires="p14">
      <p:transition spd="slow" p14:dur="2000" advTm="1681"/>
    </mc:Choice>
    <mc:Fallback xmlns="">
      <p:transition spd="slow" advTm="1681"/>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107504" y="0"/>
            <a:ext cx="8568952" cy="6858000"/>
            <a:chOff x="107504" y="0"/>
            <a:chExt cx="8568952" cy="6858000"/>
          </a:xfrm>
          <a:solidFill>
            <a:schemeClr val="bg1"/>
          </a:solidFill>
        </p:grpSpPr>
        <p:pic>
          <p:nvPicPr>
            <p:cNvPr id="5" name="Picture 13" descr="Saphobius_edwardsi_3_hf_Sharpened_PS_Scale"/>
            <p:cNvPicPr>
              <a:picLocks noChangeAspect="1" noChangeArrowheads="1"/>
            </p:cNvPicPr>
            <p:nvPr/>
          </p:nvPicPr>
          <p:blipFill>
            <a:blip r:embed="rId3" cstate="print"/>
            <a:srcRect/>
            <a:stretch>
              <a:fillRect/>
            </a:stretch>
          </p:blipFill>
          <p:spPr bwMode="auto">
            <a:xfrm>
              <a:off x="1907704" y="0"/>
              <a:ext cx="1531243" cy="1811837"/>
            </a:xfrm>
            <a:prstGeom prst="rect">
              <a:avLst/>
            </a:prstGeom>
            <a:grpFill/>
            <a:ln w="9525">
              <a:noFill/>
              <a:miter lim="800000"/>
              <a:headEnd/>
              <a:tailEnd/>
            </a:ln>
          </p:spPr>
        </p:pic>
        <p:pic>
          <p:nvPicPr>
            <p:cNvPr id="6" name="Picture 8" descr="Saphobius_fulvipes_hf_sharpened_PS_Scale"/>
            <p:cNvPicPr>
              <a:picLocks noChangeAspect="1" noChangeArrowheads="1"/>
            </p:cNvPicPr>
            <p:nvPr/>
          </p:nvPicPr>
          <p:blipFill>
            <a:blip r:embed="rId4" cstate="print"/>
            <a:srcRect/>
            <a:stretch>
              <a:fillRect/>
            </a:stretch>
          </p:blipFill>
          <p:spPr bwMode="auto">
            <a:xfrm>
              <a:off x="7164288" y="0"/>
              <a:ext cx="1467743" cy="1845958"/>
            </a:xfrm>
            <a:prstGeom prst="rect">
              <a:avLst/>
            </a:prstGeom>
            <a:grpFill/>
            <a:ln w="9525">
              <a:noFill/>
              <a:miter lim="800000"/>
              <a:headEnd/>
              <a:tailEnd/>
            </a:ln>
          </p:spPr>
        </p:pic>
        <p:pic>
          <p:nvPicPr>
            <p:cNvPr id="7" name="Picture 9" descr="Saphobius_tibialis_male_hf_sharp_PS_Scale"/>
            <p:cNvPicPr>
              <a:picLocks noChangeAspect="1" noChangeArrowheads="1"/>
            </p:cNvPicPr>
            <p:nvPr/>
          </p:nvPicPr>
          <p:blipFill>
            <a:blip r:embed="rId5" cstate="print">
              <a:lum bright="4000"/>
            </a:blip>
            <a:srcRect l="3441" t="10448" r="8600" b="4543"/>
            <a:stretch>
              <a:fillRect/>
            </a:stretch>
          </p:blipFill>
          <p:spPr bwMode="auto">
            <a:xfrm>
              <a:off x="173137" y="0"/>
              <a:ext cx="1518543" cy="1852213"/>
            </a:xfrm>
            <a:prstGeom prst="rect">
              <a:avLst/>
            </a:prstGeom>
            <a:grpFill/>
            <a:ln w="9525">
              <a:noFill/>
              <a:miter lim="800000"/>
              <a:headEnd/>
              <a:tailEnd/>
            </a:ln>
          </p:spPr>
        </p:pic>
        <p:pic>
          <p:nvPicPr>
            <p:cNvPr id="9" name="Picture 10" descr="S_laticollis2montage_hf_PS_Scale_Contrast adjust"/>
            <p:cNvPicPr>
              <a:picLocks noChangeAspect="1" noChangeArrowheads="1"/>
            </p:cNvPicPr>
            <p:nvPr/>
          </p:nvPicPr>
          <p:blipFill>
            <a:blip r:embed="rId6" cstate="print"/>
            <a:srcRect/>
            <a:stretch>
              <a:fillRect/>
            </a:stretch>
          </p:blipFill>
          <p:spPr bwMode="auto">
            <a:xfrm>
              <a:off x="7452320" y="5085184"/>
              <a:ext cx="1159820" cy="1463830"/>
            </a:xfrm>
            <a:prstGeom prst="rect">
              <a:avLst/>
            </a:prstGeom>
            <a:grpFill/>
            <a:ln w="9525">
              <a:noFill/>
              <a:miter lim="800000"/>
              <a:headEnd/>
              <a:tailEnd/>
            </a:ln>
          </p:spPr>
        </p:pic>
        <p:pic>
          <p:nvPicPr>
            <p:cNvPr id="10" name="Picture 11" descr="S_squamulosus2-montage_hf_PS_Scale_Contrast adjusted"/>
            <p:cNvPicPr>
              <a:picLocks noChangeAspect="1" noChangeArrowheads="1"/>
            </p:cNvPicPr>
            <p:nvPr/>
          </p:nvPicPr>
          <p:blipFill>
            <a:blip r:embed="rId7" cstate="print">
              <a:lum bright="6000"/>
            </a:blip>
            <a:srcRect/>
            <a:stretch>
              <a:fillRect/>
            </a:stretch>
          </p:blipFill>
          <p:spPr bwMode="auto">
            <a:xfrm>
              <a:off x="107504" y="5229200"/>
              <a:ext cx="1089891" cy="1323305"/>
            </a:xfrm>
            <a:prstGeom prst="rect">
              <a:avLst/>
            </a:prstGeom>
            <a:grpFill/>
            <a:ln w="9525">
              <a:noFill/>
              <a:miter lim="800000"/>
              <a:headEnd/>
              <a:tailEnd/>
            </a:ln>
          </p:spPr>
        </p:pic>
        <p:pic>
          <p:nvPicPr>
            <p:cNvPr id="12" name="Picture 12" descr="Saphobius_lepidus_Sharpened_hf_PS_Scale"/>
            <p:cNvPicPr>
              <a:picLocks noChangeAspect="1" noChangeArrowheads="1"/>
            </p:cNvPicPr>
            <p:nvPr/>
          </p:nvPicPr>
          <p:blipFill>
            <a:blip r:embed="rId8" cstate="print"/>
            <a:srcRect/>
            <a:stretch>
              <a:fillRect/>
            </a:stretch>
          </p:blipFill>
          <p:spPr bwMode="auto">
            <a:xfrm>
              <a:off x="3707904" y="116632"/>
              <a:ext cx="1412347" cy="1749048"/>
            </a:xfrm>
            <a:prstGeom prst="rect">
              <a:avLst/>
            </a:prstGeom>
            <a:grpFill/>
            <a:ln w="9525">
              <a:noFill/>
              <a:miter lim="800000"/>
              <a:headEnd/>
              <a:tailEnd/>
            </a:ln>
          </p:spPr>
        </p:pic>
        <p:pic>
          <p:nvPicPr>
            <p:cNvPr id="13" name="Picture 14" descr="Saphobius_wakefieldi2_Sharpened_hf_PS_Scale"/>
            <p:cNvPicPr>
              <a:picLocks noChangeAspect="1" noChangeArrowheads="1"/>
            </p:cNvPicPr>
            <p:nvPr/>
          </p:nvPicPr>
          <p:blipFill>
            <a:blip r:embed="rId9" cstate="print"/>
            <a:srcRect/>
            <a:stretch>
              <a:fillRect/>
            </a:stretch>
          </p:blipFill>
          <p:spPr bwMode="auto">
            <a:xfrm>
              <a:off x="5436096" y="0"/>
              <a:ext cx="1513211" cy="1838935"/>
            </a:xfrm>
            <a:prstGeom prst="rect">
              <a:avLst/>
            </a:prstGeom>
            <a:grpFill/>
            <a:ln w="9525">
              <a:noFill/>
              <a:miter lim="800000"/>
              <a:headEnd/>
              <a:tailEnd/>
            </a:ln>
          </p:spPr>
        </p:pic>
        <p:pic>
          <p:nvPicPr>
            <p:cNvPr id="14" name="Picture 17" descr="Saphobius lesnei_1sharpened_hf_PS_Scale"/>
            <p:cNvPicPr>
              <a:picLocks noChangeAspect="1" noChangeArrowheads="1"/>
            </p:cNvPicPr>
            <p:nvPr/>
          </p:nvPicPr>
          <p:blipFill>
            <a:blip r:embed="rId10" cstate="print"/>
            <a:srcRect/>
            <a:stretch>
              <a:fillRect/>
            </a:stretch>
          </p:blipFill>
          <p:spPr bwMode="auto">
            <a:xfrm>
              <a:off x="3419872" y="4668837"/>
              <a:ext cx="1735137" cy="2189163"/>
            </a:xfrm>
            <a:prstGeom prst="rect">
              <a:avLst/>
            </a:prstGeom>
            <a:grpFill/>
            <a:ln w="9525">
              <a:noFill/>
              <a:miter lim="800000"/>
              <a:headEnd/>
              <a:tailEnd/>
            </a:ln>
          </p:spPr>
        </p:pic>
        <p:pic>
          <p:nvPicPr>
            <p:cNvPr id="15" name="Picture 18" descr="Saphobius_inflatipes_male_hf_sharpened_PS_Scale"/>
            <p:cNvPicPr>
              <a:picLocks noChangeAspect="1" noChangeArrowheads="1"/>
            </p:cNvPicPr>
            <p:nvPr/>
          </p:nvPicPr>
          <p:blipFill>
            <a:blip r:embed="rId11" cstate="print"/>
            <a:srcRect/>
            <a:stretch>
              <a:fillRect/>
            </a:stretch>
          </p:blipFill>
          <p:spPr bwMode="auto">
            <a:xfrm>
              <a:off x="5364088" y="4724400"/>
              <a:ext cx="1854200" cy="2133600"/>
            </a:xfrm>
            <a:prstGeom prst="rect">
              <a:avLst/>
            </a:prstGeom>
            <a:grpFill/>
            <a:ln w="9525">
              <a:noFill/>
              <a:miter lim="800000"/>
              <a:headEnd/>
              <a:tailEnd/>
            </a:ln>
          </p:spPr>
        </p:pic>
        <p:pic>
          <p:nvPicPr>
            <p:cNvPr id="16" name="Picture 4" descr="Saphobius_drepanopherus_male_hf-Sharp_PS_Scale"/>
            <p:cNvPicPr>
              <a:picLocks noChangeAspect="1" noChangeArrowheads="1"/>
            </p:cNvPicPr>
            <p:nvPr/>
          </p:nvPicPr>
          <p:blipFill>
            <a:blip r:embed="rId12" cstate="print">
              <a:lum bright="8000"/>
            </a:blip>
            <a:srcRect l="2867" t="7268" r="8600" b="9540"/>
            <a:stretch>
              <a:fillRect/>
            </a:stretch>
          </p:blipFill>
          <p:spPr bwMode="auto">
            <a:xfrm>
              <a:off x="1403648" y="4769768"/>
              <a:ext cx="1760496" cy="2088232"/>
            </a:xfrm>
            <a:prstGeom prst="rect">
              <a:avLst/>
            </a:prstGeom>
            <a:grpFill/>
            <a:ln w="9525">
              <a:noFill/>
              <a:miter lim="800000"/>
              <a:headEnd/>
              <a:tailEnd/>
            </a:ln>
          </p:spPr>
        </p:pic>
        <p:pic>
          <p:nvPicPr>
            <p:cNvPr id="17" name="Picture 4" descr="Saphobiamorpha_nsp_Bauza_male_hf_sharp_PS_Scale"/>
            <p:cNvPicPr>
              <a:picLocks noChangeAspect="1" noChangeArrowheads="1"/>
            </p:cNvPicPr>
            <p:nvPr/>
          </p:nvPicPr>
          <p:blipFill>
            <a:blip r:embed="rId13" cstate="print">
              <a:lum bright="20000" contrast="10000"/>
            </a:blip>
            <a:srcRect/>
            <a:stretch>
              <a:fillRect/>
            </a:stretch>
          </p:blipFill>
          <p:spPr bwMode="auto">
            <a:xfrm>
              <a:off x="1672558" y="1870997"/>
              <a:ext cx="2318376" cy="2926155"/>
            </a:xfrm>
            <a:prstGeom prst="rect">
              <a:avLst/>
            </a:prstGeom>
            <a:grpFill/>
            <a:ln w="9525">
              <a:noFill/>
              <a:miter lim="800000"/>
              <a:headEnd/>
              <a:tailEnd/>
            </a:ln>
          </p:spPr>
        </p:pic>
        <p:pic>
          <p:nvPicPr>
            <p:cNvPr id="18" name="Picture 4" descr="Saphobius_nsp3_1_hf_sharpened_PS_Scale"/>
            <p:cNvPicPr>
              <a:picLocks noChangeAspect="1" noChangeArrowheads="1"/>
            </p:cNvPicPr>
            <p:nvPr/>
          </p:nvPicPr>
          <p:blipFill>
            <a:blip r:embed="rId14" cstate="print"/>
            <a:srcRect/>
            <a:stretch>
              <a:fillRect/>
            </a:stretch>
          </p:blipFill>
          <p:spPr bwMode="auto">
            <a:xfrm>
              <a:off x="4048821" y="1916832"/>
              <a:ext cx="2253771" cy="2880320"/>
            </a:xfrm>
            <a:prstGeom prst="rect">
              <a:avLst/>
            </a:prstGeom>
            <a:grpFill/>
            <a:ln w="9525">
              <a:noFill/>
              <a:miter lim="800000"/>
              <a:headEnd/>
              <a:tailEnd/>
            </a:ln>
          </p:spPr>
        </p:pic>
        <p:pic>
          <p:nvPicPr>
            <p:cNvPr id="19" name="Picture 4" descr="Saphobiamorpha_nsp1_hf_sharpened_PS_Scale"/>
            <p:cNvPicPr>
              <a:picLocks noChangeAspect="1" noChangeArrowheads="1"/>
            </p:cNvPicPr>
            <p:nvPr/>
          </p:nvPicPr>
          <p:blipFill>
            <a:blip r:embed="rId15" cstate="print">
              <a:lum bright="10000"/>
            </a:blip>
            <a:srcRect/>
            <a:stretch>
              <a:fillRect/>
            </a:stretch>
          </p:blipFill>
          <p:spPr bwMode="auto">
            <a:xfrm>
              <a:off x="6209061" y="1823692"/>
              <a:ext cx="2467395" cy="2829444"/>
            </a:xfrm>
            <a:prstGeom prst="rect">
              <a:avLst/>
            </a:prstGeom>
            <a:grpFill/>
            <a:ln w="9525">
              <a:noFill/>
              <a:miter lim="800000"/>
              <a:headEnd/>
              <a:tailEnd/>
            </a:ln>
          </p:spPr>
        </p:pic>
      </p:grpSp>
      <p:sp>
        <p:nvSpPr>
          <p:cNvPr id="2" name="TextBox 1"/>
          <p:cNvSpPr txBox="1"/>
          <p:nvPr/>
        </p:nvSpPr>
        <p:spPr>
          <a:xfrm>
            <a:off x="184369" y="2730582"/>
            <a:ext cx="1396830" cy="1508105"/>
          </a:xfrm>
          <a:prstGeom prst="rect">
            <a:avLst/>
          </a:prstGeom>
          <a:noFill/>
        </p:spPr>
        <p:txBody>
          <a:bodyPr wrap="square" rtlCol="0">
            <a:spAutoFit/>
          </a:bodyPr>
          <a:lstStyle/>
          <a:p>
            <a:pPr fontAlgn="base">
              <a:spcBef>
                <a:spcPct val="0"/>
              </a:spcBef>
              <a:spcAft>
                <a:spcPct val="0"/>
              </a:spcAft>
            </a:pPr>
            <a:r>
              <a:rPr lang="en-NZ" sz="2000" b="1" dirty="0">
                <a:solidFill>
                  <a:srgbClr val="000000"/>
                </a:solidFill>
              </a:rPr>
              <a:t>Native NZ</a:t>
            </a:r>
          </a:p>
          <a:p>
            <a:pPr fontAlgn="base">
              <a:spcBef>
                <a:spcPct val="0"/>
              </a:spcBef>
              <a:spcAft>
                <a:spcPct val="0"/>
              </a:spcAft>
            </a:pPr>
            <a:r>
              <a:rPr lang="en-NZ" sz="2000" b="1" dirty="0">
                <a:solidFill>
                  <a:srgbClr val="000000"/>
                </a:solidFill>
              </a:rPr>
              <a:t>Dung Beetles</a:t>
            </a:r>
          </a:p>
          <a:p>
            <a:pPr fontAlgn="base">
              <a:spcBef>
                <a:spcPct val="0"/>
              </a:spcBef>
              <a:spcAft>
                <a:spcPct val="0"/>
              </a:spcAft>
            </a:pPr>
            <a:r>
              <a:rPr lang="en-NZ" sz="1600" dirty="0">
                <a:solidFill>
                  <a:srgbClr val="000000"/>
                </a:solidFill>
              </a:rPr>
              <a:t>Scale bar  = 1mm</a:t>
            </a:r>
            <a:endParaRPr lang="en-US" sz="1600" dirty="0">
              <a:solidFill>
                <a:srgbClr val="000000"/>
              </a:solidFill>
            </a:endParaRPr>
          </a:p>
        </p:txBody>
      </p:sp>
    </p:spTree>
    <p:custDataLst>
      <p:tags r:id="rId1"/>
    </p:custDataLst>
    <p:extLst>
      <p:ext uri="{BB962C8B-B14F-4D97-AF65-F5344CB8AC3E}">
        <p14:creationId xmlns:p14="http://schemas.microsoft.com/office/powerpoint/2010/main" val="2424702940"/>
      </p:ext>
    </p:extLst>
  </p:cSld>
  <p:clrMapOvr>
    <a:masterClrMapping/>
  </p:clrMapOvr>
  <mc:AlternateContent xmlns:mc="http://schemas.openxmlformats.org/markup-compatibility/2006" xmlns:p14="http://schemas.microsoft.com/office/powerpoint/2010/main">
    <mc:Choice Requires="p14">
      <p:transition spd="slow" p14:dur="2000" advTm="25311"/>
    </mc:Choice>
    <mc:Fallback xmlns="">
      <p:transition spd="slow" advTm="25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aphodius_circumcinctus"/>
          <p:cNvPicPr>
            <a:picLocks noChangeAspect="1" noChangeArrowheads="1"/>
          </p:cNvPicPr>
          <p:nvPr/>
        </p:nvPicPr>
        <p:blipFill>
          <a:blip r:embed="rId2" cstate="print"/>
          <a:srcRect/>
          <a:stretch>
            <a:fillRect/>
          </a:stretch>
        </p:blipFill>
        <p:spPr bwMode="auto">
          <a:xfrm>
            <a:off x="1004017" y="1689798"/>
            <a:ext cx="1213352" cy="2226945"/>
          </a:xfrm>
          <a:prstGeom prst="rect">
            <a:avLst/>
          </a:prstGeom>
          <a:noFill/>
          <a:ln w="9525">
            <a:noFill/>
            <a:miter lim="800000"/>
            <a:headEnd/>
            <a:tailEnd/>
          </a:ln>
        </p:spPr>
      </p:pic>
      <p:pic>
        <p:nvPicPr>
          <p:cNvPr id="24579" name="Picture 6" descr="aphodius_granarius"/>
          <p:cNvPicPr>
            <a:picLocks noChangeAspect="1" noChangeArrowheads="1"/>
          </p:cNvPicPr>
          <p:nvPr/>
        </p:nvPicPr>
        <p:blipFill>
          <a:blip r:embed="rId3" cstate="print"/>
          <a:srcRect/>
          <a:stretch>
            <a:fillRect/>
          </a:stretch>
        </p:blipFill>
        <p:spPr bwMode="auto">
          <a:xfrm>
            <a:off x="3138390" y="1988145"/>
            <a:ext cx="1165261" cy="2128298"/>
          </a:xfrm>
          <a:prstGeom prst="rect">
            <a:avLst/>
          </a:prstGeom>
          <a:noFill/>
          <a:ln w="9525">
            <a:noFill/>
            <a:miter lim="800000"/>
            <a:headEnd/>
            <a:tailEnd/>
          </a:ln>
        </p:spPr>
      </p:pic>
      <p:pic>
        <p:nvPicPr>
          <p:cNvPr id="24580" name="Picture 7" descr="Hydrophilidae2"/>
          <p:cNvPicPr>
            <a:picLocks noChangeAspect="1" noChangeArrowheads="1"/>
          </p:cNvPicPr>
          <p:nvPr/>
        </p:nvPicPr>
        <p:blipFill>
          <a:blip r:embed="rId4" cstate="print"/>
          <a:srcRect/>
          <a:stretch>
            <a:fillRect/>
          </a:stretch>
        </p:blipFill>
        <p:spPr bwMode="auto">
          <a:xfrm>
            <a:off x="6307912" y="1882776"/>
            <a:ext cx="1631366" cy="1840991"/>
          </a:xfrm>
          <a:prstGeom prst="rect">
            <a:avLst/>
          </a:prstGeom>
          <a:noFill/>
          <a:ln w="9525">
            <a:noFill/>
            <a:miter lim="800000"/>
            <a:headEnd/>
            <a:tailEnd/>
          </a:ln>
        </p:spPr>
      </p:pic>
      <p:pic>
        <p:nvPicPr>
          <p:cNvPr id="24581" name="Picture 5" descr="Aphodius fimetarius.bmp"/>
          <p:cNvPicPr>
            <a:picLocks noChangeAspect="1"/>
          </p:cNvPicPr>
          <p:nvPr/>
        </p:nvPicPr>
        <p:blipFill>
          <a:blip r:embed="rId5" cstate="print"/>
          <a:srcRect/>
          <a:stretch>
            <a:fillRect/>
          </a:stretch>
        </p:blipFill>
        <p:spPr bwMode="auto">
          <a:xfrm>
            <a:off x="4345122" y="1782094"/>
            <a:ext cx="1197322" cy="1842224"/>
          </a:xfrm>
          <a:prstGeom prst="rect">
            <a:avLst/>
          </a:prstGeom>
          <a:noFill/>
          <a:ln w="9525">
            <a:noFill/>
            <a:miter lim="800000"/>
            <a:headEnd/>
            <a:tailEnd/>
          </a:ln>
        </p:spPr>
      </p:pic>
      <p:sp>
        <p:nvSpPr>
          <p:cNvPr id="24582" name="Rectangle 2"/>
          <p:cNvSpPr>
            <a:spLocks noGrp="1" noChangeArrowheads="1"/>
          </p:cNvSpPr>
          <p:nvPr>
            <p:ph type="title"/>
          </p:nvPr>
        </p:nvSpPr>
        <p:spPr>
          <a:xfrm>
            <a:off x="500063" y="142875"/>
            <a:ext cx="8229600" cy="857250"/>
          </a:xfrm>
          <a:noFill/>
        </p:spPr>
        <p:txBody>
          <a:bodyPr/>
          <a:lstStyle/>
          <a:p>
            <a:pPr marL="342900" indent="-342900" eaLnBrk="1" hangingPunct="1"/>
            <a:r>
              <a:rPr lang="en-US" sz="3200" b="1" dirty="0" smtClean="0">
                <a:solidFill>
                  <a:schemeClr val="tx1"/>
                </a:solidFill>
              </a:rPr>
              <a:t> Exotic </a:t>
            </a:r>
            <a:r>
              <a:rPr lang="en-US" sz="3200" b="1" dirty="0" smtClean="0">
                <a:solidFill>
                  <a:schemeClr val="tx1"/>
                </a:solidFill>
                <a:latin typeface="Calibri" panose="020F0502020204030204" pitchFamily="34" charset="0"/>
                <a:cs typeface="Calibri" panose="020F0502020204030204" pitchFamily="34" charset="0"/>
              </a:rPr>
              <a:t>pastoral</a:t>
            </a:r>
            <a:r>
              <a:rPr lang="en-US" sz="3200" b="1" dirty="0" smtClean="0">
                <a:solidFill>
                  <a:schemeClr val="tx1"/>
                </a:solidFill>
              </a:rPr>
              <a:t> dung beetles already in NZ</a:t>
            </a:r>
            <a:endParaRPr lang="en-GB" sz="3200" b="1" dirty="0" smtClean="0">
              <a:solidFill>
                <a:schemeClr val="tx1"/>
              </a:solidFill>
            </a:endParaRPr>
          </a:p>
        </p:txBody>
      </p:sp>
      <p:grpSp>
        <p:nvGrpSpPr>
          <p:cNvPr id="2" name="Group 1"/>
          <p:cNvGrpSpPr/>
          <p:nvPr/>
        </p:nvGrpSpPr>
        <p:grpSpPr>
          <a:xfrm>
            <a:off x="355673" y="1029239"/>
            <a:ext cx="7903565" cy="4387473"/>
            <a:chOff x="355673" y="1029239"/>
            <a:chExt cx="7903565" cy="4387473"/>
          </a:xfrm>
        </p:grpSpPr>
        <p:pic>
          <p:nvPicPr>
            <p:cNvPr id="7" name="Picture 4" descr="Onthophagus granulatus in NZ.tif"/>
            <p:cNvPicPr>
              <a:picLocks noChangeAspect="1"/>
            </p:cNvPicPr>
            <p:nvPr/>
          </p:nvPicPr>
          <p:blipFill>
            <a:blip r:embed="rId6" cstate="print"/>
            <a:srcRect/>
            <a:stretch>
              <a:fillRect/>
            </a:stretch>
          </p:blipFill>
          <p:spPr bwMode="auto">
            <a:xfrm>
              <a:off x="355673" y="1029239"/>
              <a:ext cx="2555776" cy="3548062"/>
            </a:xfrm>
            <a:prstGeom prst="rect">
              <a:avLst/>
            </a:prstGeom>
            <a:noFill/>
            <a:ln w="9525">
              <a:noFill/>
              <a:miter lim="800000"/>
              <a:headEnd/>
              <a:tailEnd/>
            </a:ln>
          </p:spPr>
        </p:pic>
        <p:pic>
          <p:nvPicPr>
            <p:cNvPr id="8" name="Picture 5" descr="Copris incertus_male-PS.jpg"/>
            <p:cNvPicPr>
              <a:picLocks noChangeAspect="1"/>
            </p:cNvPicPr>
            <p:nvPr/>
          </p:nvPicPr>
          <p:blipFill>
            <a:blip r:embed="rId7" cstate="print"/>
            <a:srcRect/>
            <a:stretch>
              <a:fillRect/>
            </a:stretch>
          </p:blipFill>
          <p:spPr bwMode="auto">
            <a:xfrm>
              <a:off x="3129466" y="1348768"/>
              <a:ext cx="2794769" cy="4067944"/>
            </a:xfrm>
            <a:prstGeom prst="rect">
              <a:avLst/>
            </a:prstGeom>
            <a:noFill/>
            <a:ln w="9525">
              <a:noFill/>
              <a:miter lim="800000"/>
              <a:headEnd/>
              <a:tailEnd/>
            </a:ln>
          </p:spPr>
        </p:pic>
        <p:pic>
          <p:nvPicPr>
            <p:cNvPr id="9" name="Picture 4" descr="Onthophagus posticus_male-PS.jpg"/>
            <p:cNvPicPr>
              <a:picLocks noChangeAspect="1"/>
            </p:cNvPicPr>
            <p:nvPr/>
          </p:nvPicPr>
          <p:blipFill>
            <a:blip r:embed="rId8" cstate="print"/>
            <a:srcRect/>
            <a:stretch>
              <a:fillRect/>
            </a:stretch>
          </p:blipFill>
          <p:spPr bwMode="auto">
            <a:xfrm>
              <a:off x="5799556" y="1385181"/>
              <a:ext cx="2459682" cy="3103562"/>
            </a:xfrm>
            <a:prstGeom prst="rect">
              <a:avLst/>
            </a:prstGeom>
            <a:noFill/>
            <a:ln w="9525">
              <a:noFill/>
              <a:miter lim="800000"/>
              <a:headEnd/>
              <a:tailEnd/>
            </a:ln>
          </p:spPr>
        </p:pic>
      </p:grpSp>
    </p:spTree>
    <p:extLst>
      <p:ext uri="{BB962C8B-B14F-4D97-AF65-F5344CB8AC3E}">
        <p14:creationId xmlns:p14="http://schemas.microsoft.com/office/powerpoint/2010/main" val="3491966591"/>
      </p:ext>
    </p:extLst>
  </p:cSld>
  <p:clrMapOvr>
    <a:masterClrMapping/>
  </p:clrMapOvr>
  <mc:AlternateContent xmlns:mc="http://schemas.openxmlformats.org/markup-compatibility/2006" xmlns:p14="http://schemas.microsoft.com/office/powerpoint/2010/main">
    <mc:Choice Requires="p14">
      <p:transition spd="slow" p14:dur="2000" advTm="26402"/>
    </mc:Choice>
    <mc:Fallback xmlns="">
      <p:transition spd="slow" advTm="264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112264"/>
            <a:ext cx="8229600" cy="1892800"/>
          </a:xfrm>
        </p:spPr>
        <p:txBody>
          <a:bodyPr/>
          <a:lstStyle/>
          <a:p>
            <a:r>
              <a:rPr lang="en-NZ" b="1" dirty="0"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are we introducing </a:t>
            </a:r>
            <a:br>
              <a:rPr lang="en-NZ" b="1" dirty="0"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NZ" b="1" dirty="0"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dung beetles</a:t>
            </a:r>
            <a:br>
              <a:rPr lang="en-NZ" b="1" dirty="0"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NZ" b="1" dirty="0"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
            <a:br>
              <a:rPr lang="en-NZ" b="1" dirty="0"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NZ" b="1" dirty="0" smtClean="0">
                <a:solidFill>
                  <a:srgbClr val="002060"/>
                </a:solidFill>
                <a:latin typeface="Calibri" panose="020F0502020204030204" pitchFamily="34" charset="0"/>
                <a:cs typeface="Calibri" panose="020F0502020204030204" pitchFamily="34" charset="0"/>
              </a:rPr>
              <a:t/>
            </a:r>
            <a:br>
              <a:rPr lang="en-NZ" b="1" dirty="0" smtClean="0">
                <a:solidFill>
                  <a:srgbClr val="002060"/>
                </a:solidFill>
                <a:latin typeface="Calibri" panose="020F0502020204030204" pitchFamily="34" charset="0"/>
                <a:cs typeface="Calibri" panose="020F0502020204030204" pitchFamily="34" charset="0"/>
              </a:rPr>
            </a:br>
            <a:endParaRPr lang="en-NZ" b="1" dirty="0" smtClean="0">
              <a:solidFill>
                <a:srgbClr val="002060"/>
              </a:solidFill>
              <a:latin typeface="Calibri" panose="020F0502020204030204" pitchFamily="34" charset="0"/>
              <a:cs typeface="Calibri" panose="020F0502020204030204" pitchFamily="34" charset="0"/>
            </a:endParaRPr>
          </a:p>
        </p:txBody>
      </p:sp>
      <p:sp>
        <p:nvSpPr>
          <p:cNvPr id="3" name="Title 1"/>
          <p:cNvSpPr txBox="1">
            <a:spLocks/>
          </p:cNvSpPr>
          <p:nvPr/>
        </p:nvSpPr>
        <p:spPr>
          <a:xfrm>
            <a:off x="0" y="3284984"/>
            <a:ext cx="8229600" cy="1143000"/>
          </a:xfrm>
          <a:prstGeom prst="rect">
            <a:avLst/>
          </a:prstGeom>
        </p:spPr>
        <p:txBody>
          <a:bodyPr/>
          <a:lstStyle/>
          <a:p>
            <a:pPr algn="ctr" fontAlgn="base">
              <a:spcBef>
                <a:spcPct val="0"/>
              </a:spcBef>
              <a:spcAft>
                <a:spcPct val="0"/>
              </a:spcAft>
              <a:defRPr/>
            </a:pPr>
            <a:r>
              <a:rPr lang="en-US" sz="3200" b="1" kern="0" dirty="0">
                <a:solidFill>
                  <a:srgbClr val="333399">
                    <a:lumMod val="7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What’s the problem?</a:t>
            </a:r>
            <a:endParaRPr lang="en-NZ" sz="3200" b="1" kern="0" dirty="0">
              <a:solidFill>
                <a:srgbClr val="333399">
                  <a:lumMod val="7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rotWithShape="1">
          <a:blip r:embed="rId2"/>
          <a:srcRect l="27540" r="26292"/>
          <a:stretch/>
        </p:blipFill>
        <p:spPr>
          <a:xfrm>
            <a:off x="8379754" y="42664"/>
            <a:ext cx="737419" cy="899031"/>
          </a:xfrm>
          <a:prstGeom prst="rect">
            <a:avLst/>
          </a:prstGeom>
        </p:spPr>
      </p:pic>
    </p:spTree>
    <p:extLst>
      <p:ext uri="{BB962C8B-B14F-4D97-AF65-F5344CB8AC3E}">
        <p14:creationId xmlns:p14="http://schemas.microsoft.com/office/powerpoint/2010/main" val="1124382450"/>
      </p:ext>
    </p:extLst>
  </p:cSld>
  <p:clrMapOvr>
    <a:masterClrMapping/>
  </p:clrMapOvr>
  <mc:AlternateContent xmlns:mc="http://schemas.openxmlformats.org/markup-compatibility/2006" xmlns:p14="http://schemas.microsoft.com/office/powerpoint/2010/main">
    <mc:Choice Requires="p14">
      <p:transition spd="slow" p14:dur="2000" advTm="7699"/>
    </mc:Choice>
    <mc:Fallback xmlns="">
      <p:transition spd="slow" advTm="7699"/>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livestock poo.jpg"/>
          <p:cNvPicPr>
            <a:picLocks noChangeAspect="1"/>
          </p:cNvPicPr>
          <p:nvPr/>
        </p:nvPicPr>
        <p:blipFill>
          <a:blip r:embed="rId3" cstate="email">
            <a:lum bright="-2000" contrast="8000"/>
            <a:extLst>
              <a:ext uri="{28A0092B-C50C-407E-A947-70E740481C1C}">
                <a14:useLocalDpi xmlns:a14="http://schemas.microsoft.com/office/drawing/2010/main"/>
              </a:ext>
            </a:extLst>
          </a:blip>
          <a:srcRect/>
          <a:stretch>
            <a:fillRect/>
          </a:stretch>
        </p:blipFill>
        <p:spPr>
          <a:xfrm>
            <a:off x="526498" y="1026778"/>
            <a:ext cx="8136581" cy="5831222"/>
          </a:xfrm>
          <a:prstGeom prst="rect">
            <a:avLst/>
          </a:prstGeom>
        </p:spPr>
      </p:pic>
      <p:sp>
        <p:nvSpPr>
          <p:cNvPr id="13" name="TextBox 12"/>
          <p:cNvSpPr txBox="1"/>
          <p:nvPr/>
        </p:nvSpPr>
        <p:spPr>
          <a:xfrm>
            <a:off x="395536" y="89360"/>
            <a:ext cx="7776864" cy="1200329"/>
          </a:xfrm>
          <a:prstGeom prst="rect">
            <a:avLst/>
          </a:prstGeom>
          <a:noFill/>
        </p:spPr>
        <p:txBody>
          <a:bodyPr wrap="square" rtlCol="0">
            <a:spAutoFit/>
          </a:bodyPr>
          <a:lstStyle/>
          <a:p>
            <a:r>
              <a:rPr lang="en-US" sz="3600" b="1" dirty="0" smtClean="0">
                <a:latin typeface="Calibri" panose="020F0502020204030204" pitchFamily="34" charset="0"/>
                <a:cs typeface="Calibri" panose="020F0502020204030204" pitchFamily="34" charset="0"/>
              </a:rPr>
              <a:t>Many </a:t>
            </a:r>
            <a:r>
              <a:rPr lang="en-US" sz="3600" b="1" dirty="0">
                <a:latin typeface="Calibri" panose="020F0502020204030204" pitchFamily="34" charset="0"/>
                <a:cs typeface="Calibri" panose="020F0502020204030204" pitchFamily="34" charset="0"/>
              </a:rPr>
              <a:t>livestock farming problems</a:t>
            </a:r>
            <a:r>
              <a:rPr lang="en-US" sz="3600"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dirty="0" smtClean="0">
                <a:latin typeface="Calibri" panose="020F0502020204030204" pitchFamily="34" charset="0"/>
                <a:cs typeface="Calibri" panose="020F0502020204030204" pitchFamily="34" charset="0"/>
              </a:rPr>
              <a:t>stem from............</a:t>
            </a:r>
            <a:endParaRPr lang="en-NZ" sz="3600" b="1" dirty="0">
              <a:latin typeface="Calibri" panose="020F0502020204030204" pitchFamily="34" charset="0"/>
              <a:cs typeface="Calibri" panose="020F0502020204030204" pitchFamily="34" charset="0"/>
            </a:endParaRPr>
          </a:p>
        </p:txBody>
      </p:sp>
      <p:sp>
        <p:nvSpPr>
          <p:cNvPr id="5" name="TextBox 4"/>
          <p:cNvSpPr txBox="1"/>
          <p:nvPr/>
        </p:nvSpPr>
        <p:spPr>
          <a:xfrm>
            <a:off x="539552" y="1484784"/>
            <a:ext cx="6673759" cy="646331"/>
          </a:xfrm>
          <a:prstGeom prst="rect">
            <a:avLst/>
          </a:prstGeom>
          <a:noFill/>
        </p:spPr>
        <p:txBody>
          <a:bodyPr wrap="square" rtlCol="0">
            <a:spAutoFit/>
          </a:bodyPr>
          <a:lstStyle/>
          <a:p>
            <a:pPr marL="571500" indent="-571500">
              <a:buFont typeface="Arial" panose="020B0604020202020204" pitchFamily="34" charset="0"/>
              <a:buChar char="•"/>
            </a:pPr>
            <a:r>
              <a:rPr lang="en-US" sz="36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Intensive farming  </a:t>
            </a:r>
          </a:p>
        </p:txBody>
      </p:sp>
      <p:sp>
        <p:nvSpPr>
          <p:cNvPr id="15" name="TextBox 14"/>
          <p:cNvSpPr txBox="1"/>
          <p:nvPr/>
        </p:nvSpPr>
        <p:spPr>
          <a:xfrm>
            <a:off x="561944" y="2278613"/>
            <a:ext cx="8101135" cy="646331"/>
          </a:xfrm>
          <a:prstGeom prst="rect">
            <a:avLst/>
          </a:prstGeom>
          <a:noFill/>
        </p:spPr>
        <p:txBody>
          <a:bodyPr wrap="square" rtlCol="0">
            <a:spAutoFit/>
          </a:bodyPr>
          <a:lstStyle/>
          <a:p>
            <a:pPr marL="457200" lvl="0" indent="-457200">
              <a:buFont typeface="Arial" panose="020B0604020202020204" pitchFamily="34" charset="0"/>
              <a:buChar char="•"/>
            </a:pPr>
            <a:r>
              <a:rPr lang="en-US" sz="36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Excess </a:t>
            </a:r>
            <a:r>
              <a:rPr lang="en-US" sz="3600" b="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faeces</a:t>
            </a:r>
            <a:r>
              <a:rPr lang="en-US" sz="36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9.5 million cows !</a:t>
            </a:r>
            <a:endParaRPr lang="en-NZ"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4" name="TextBox 13"/>
          <p:cNvSpPr txBox="1"/>
          <p:nvPr/>
        </p:nvSpPr>
        <p:spPr>
          <a:xfrm>
            <a:off x="624139" y="3370738"/>
            <a:ext cx="7908343" cy="1692771"/>
          </a:xfrm>
          <a:prstGeom prst="rect">
            <a:avLst/>
          </a:prstGeom>
          <a:noFill/>
        </p:spPr>
        <p:txBody>
          <a:bodyPr wrap="square" rtlCol="0">
            <a:spAutoFit/>
          </a:bodyPr>
          <a:lstStyle/>
          <a:p>
            <a:pPr marL="457200" lvl="0" indent="-457200">
              <a:buFont typeface="Arial" panose="020B0604020202020204" pitchFamily="34" charset="0"/>
              <a:buChar char="•"/>
            </a:pPr>
            <a:r>
              <a:rPr lang="en-US" sz="36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Soil compaction and therefore reduced soil health </a:t>
            </a:r>
          </a:p>
          <a:p>
            <a:endParaRPr lang="en-NZ"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TextBox 3"/>
          <p:cNvSpPr txBox="1"/>
          <p:nvPr/>
        </p:nvSpPr>
        <p:spPr>
          <a:xfrm>
            <a:off x="526498" y="5070386"/>
            <a:ext cx="8136581" cy="1446550"/>
          </a:xfrm>
          <a:prstGeom prst="rect">
            <a:avLst/>
          </a:prstGeom>
          <a:solidFill>
            <a:srgbClr val="FFC000"/>
          </a:solidFill>
        </p:spPr>
        <p:txBody>
          <a:bodyPr wrap="square" rtlCol="0">
            <a:spAutoFit/>
          </a:bodyPr>
          <a:lstStyle/>
          <a:p>
            <a:pPr marL="539750" indent="-539750" algn="ctr">
              <a:buFont typeface="Arial" panose="020B0604020202020204" pitchFamily="34" charset="0"/>
              <a:buChar char="•"/>
            </a:pPr>
            <a:r>
              <a:rPr lang="en-NZ" sz="44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absence of a dung beetle fauna</a:t>
            </a:r>
            <a:endParaRPr lang="en-US" sz="4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149721049"/>
      </p:ext>
    </p:extLst>
  </p:cSld>
  <p:clrMapOvr>
    <a:masterClrMapping/>
  </p:clrMapOvr>
  <mc:AlternateContent xmlns:mc="http://schemas.openxmlformats.org/markup-compatibility/2006" xmlns:p14="http://schemas.microsoft.com/office/powerpoint/2010/main">
    <mc:Choice Requires="p14">
      <p:transition spd="slow" p14:dur="2000" advTm="59358"/>
    </mc:Choice>
    <mc:Fallback xmlns="">
      <p:transition spd="slow" advTm="593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0"/>
                                        </p:tgtEl>
                                        <p:attrNameLst>
                                          <p:attrName>style.opacity</p:attrName>
                                        </p:attrNameLst>
                                      </p:cBhvr>
                                      <p:to>
                                        <p:strVal val="0.5"/>
                                      </p:to>
                                    </p:set>
                                    <p:animEffect filter="image" prLst="opacity: 0.5">
                                      <p:cBhvr rctx="IE">
                                        <p:cTn id="7" dur="indefinite"/>
                                        <p:tgtEl>
                                          <p:spTgt spid="4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4"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1126067"/>
            <a:ext cx="7420348" cy="523220"/>
          </a:xfrm>
          <a:prstGeom prst="rect">
            <a:avLst/>
          </a:prstGeom>
          <a:noFill/>
        </p:spPr>
        <p:txBody>
          <a:bodyPr wrap="square" rtlCol="0">
            <a:spAutoFit/>
          </a:bodyPr>
          <a:lstStyle/>
          <a:p>
            <a:r>
              <a:rPr lang="en-US" sz="2800" b="1" dirty="0" smtClean="0">
                <a:latin typeface="Calibri" panose="020F0502020204030204" pitchFamily="34" charset="0"/>
                <a:cs typeface="Calibri" panose="020F0502020204030204" pitchFamily="34" charset="0"/>
              </a:rPr>
              <a:t>   Rank growth</a:t>
            </a:r>
            <a:endParaRPr lang="en-NZ" sz="2800" b="1" dirty="0">
              <a:latin typeface="Calibri" panose="020F0502020204030204" pitchFamily="34" charset="0"/>
              <a:cs typeface="Calibri" panose="020F0502020204030204" pitchFamily="34" charset="0"/>
            </a:endParaRPr>
          </a:p>
        </p:txBody>
      </p:sp>
      <p:sp>
        <p:nvSpPr>
          <p:cNvPr id="15" name="TextBox 14"/>
          <p:cNvSpPr txBox="1"/>
          <p:nvPr/>
        </p:nvSpPr>
        <p:spPr>
          <a:xfrm>
            <a:off x="257174" y="1787639"/>
            <a:ext cx="8621649" cy="830997"/>
          </a:xfrm>
          <a:prstGeom prst="rect">
            <a:avLst/>
          </a:prstGeom>
          <a:noFill/>
          <a:effectLst>
            <a:softEdge rad="190500"/>
          </a:effectLst>
        </p:spPr>
        <p:txBody>
          <a:bodyPr wrap="square" rtlCol="0">
            <a:spAutoFit/>
          </a:bodyPr>
          <a:lstStyle/>
          <a:p>
            <a:pPr marL="357188" indent="-357188">
              <a:buFont typeface="Arial" pitchFamily="34" charset="0"/>
              <a:buChar char="•"/>
            </a:pPr>
            <a:r>
              <a:rPr lang="en-US" sz="2400" b="1" dirty="0">
                <a:solidFill>
                  <a:schemeClr val="accent2">
                    <a:lumMod val="75000"/>
                  </a:schemeClr>
                </a:solidFill>
                <a:latin typeface="Calibri" panose="020F0502020204030204" pitchFamily="34" charset="0"/>
                <a:cs typeface="Calibri" panose="020F0502020204030204" pitchFamily="34" charset="0"/>
              </a:rPr>
              <a:t>zone of </a:t>
            </a:r>
            <a:r>
              <a:rPr lang="en-US" sz="2400" b="1" dirty="0" smtClean="0">
                <a:solidFill>
                  <a:schemeClr val="accent2">
                    <a:lumMod val="75000"/>
                  </a:schemeClr>
                </a:solidFill>
                <a:latin typeface="Calibri" panose="020F0502020204030204" pitchFamily="34" charset="0"/>
                <a:cs typeface="Calibri" panose="020F0502020204030204" pitchFamily="34" charset="0"/>
              </a:rPr>
              <a:t>repugnance is an area 5x the size of the dung itself  that is avoided by grazing animals. </a:t>
            </a:r>
            <a:endParaRPr lang="en-US" sz="2400" dirty="0" smtClean="0">
              <a:solidFill>
                <a:schemeClr val="accent2">
                  <a:lumMod val="75000"/>
                </a:schemeClr>
              </a:solidFill>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79754" y="42664"/>
            <a:ext cx="737419" cy="899031"/>
          </a:xfrm>
          <a:prstGeom prst="rect">
            <a:avLst/>
          </a:prstGeom>
        </p:spPr>
      </p:pic>
      <p:sp>
        <p:nvSpPr>
          <p:cNvPr id="9" name="TextBox 8"/>
          <p:cNvSpPr txBox="1"/>
          <p:nvPr/>
        </p:nvSpPr>
        <p:spPr>
          <a:xfrm>
            <a:off x="-108520" y="201322"/>
            <a:ext cx="6660232" cy="646331"/>
          </a:xfrm>
          <a:prstGeom prst="rect">
            <a:avLst/>
          </a:prstGeom>
          <a:noFill/>
        </p:spPr>
        <p:txBody>
          <a:bodyPr wrap="square" rtlCol="0">
            <a:spAutoFit/>
          </a:bodyPr>
          <a:lstStyle/>
          <a:p>
            <a:r>
              <a:rPr lang="en-US" sz="3600" b="1" dirty="0" smtClean="0">
                <a:latin typeface="Calibri" panose="020F0502020204030204" pitchFamily="34" charset="0"/>
                <a:cs typeface="Calibri" panose="020F0502020204030204" pitchFamily="34" charset="0"/>
              </a:rPr>
              <a:t>   Forage fouling/avoidance </a:t>
            </a:r>
            <a:endParaRPr lang="en-NZ" sz="3600" b="1"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325" y="2618636"/>
            <a:ext cx="7050023" cy="3965638"/>
          </a:xfrm>
          <a:prstGeom prst="rect">
            <a:avLst/>
          </a:prstGeom>
        </p:spPr>
      </p:pic>
      <p:pic>
        <p:nvPicPr>
          <p:cNvPr id="2" name="Picture 1"/>
          <p:cNvPicPr>
            <a:picLocks noChangeAspect="1"/>
          </p:cNvPicPr>
          <p:nvPr/>
        </p:nvPicPr>
        <p:blipFill rotWithShape="1">
          <a:blip r:embed="rId6"/>
          <a:srcRect b="10961"/>
          <a:stretch/>
        </p:blipFill>
        <p:spPr>
          <a:xfrm>
            <a:off x="4934464" y="2896743"/>
            <a:ext cx="3944359" cy="3019425"/>
          </a:xfrm>
          <a:prstGeom prst="rect">
            <a:avLst/>
          </a:prstGeom>
        </p:spPr>
      </p:pic>
    </p:spTree>
    <p:custDataLst>
      <p:tags r:id="rId1"/>
    </p:custDataLst>
    <p:extLst>
      <p:ext uri="{BB962C8B-B14F-4D97-AF65-F5344CB8AC3E}">
        <p14:creationId xmlns:p14="http://schemas.microsoft.com/office/powerpoint/2010/main" val="4276064319"/>
      </p:ext>
    </p:extLst>
  </p:cSld>
  <p:clrMapOvr>
    <a:masterClrMapping/>
  </p:clrMapOvr>
  <mc:AlternateContent xmlns:mc="http://schemas.openxmlformats.org/markup-compatibility/2006" xmlns:p14="http://schemas.microsoft.com/office/powerpoint/2010/main">
    <mc:Choice Requires="p14">
      <p:transition spd="slow" p14:dur="2000" advTm="65463"/>
    </mc:Choice>
    <mc:Fallback xmlns="">
      <p:transition spd="slow" advTm="654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9991" y="1170383"/>
            <a:ext cx="7985266" cy="830997"/>
          </a:xfrm>
          <a:prstGeom prst="rect">
            <a:avLst/>
          </a:prstGeom>
          <a:noFill/>
        </p:spPr>
        <p:txBody>
          <a:bodyPr wrap="square" rtlCol="0">
            <a:spAutoFit/>
          </a:bodyPr>
          <a:lstStyle/>
          <a:p>
            <a:pPr marL="342900" indent="-342900">
              <a:buFont typeface="Arial" pitchFamily="34" charset="0"/>
              <a:buChar char="•"/>
            </a:pPr>
            <a:r>
              <a:rPr lang="en-US" sz="2400" b="1" dirty="0" smtClean="0">
                <a:solidFill>
                  <a:schemeClr val="accent2">
                    <a:lumMod val="75000"/>
                  </a:schemeClr>
                </a:solidFill>
                <a:latin typeface="Calibri" panose="020F0502020204030204" pitchFamily="34" charset="0"/>
                <a:cs typeface="Calibri" panose="020F0502020204030204" pitchFamily="34" charset="0"/>
              </a:rPr>
              <a:t>dependent on slope, soil texture and soil structure </a:t>
            </a:r>
          </a:p>
          <a:p>
            <a:endParaRPr lang="en-US" sz="2400" b="1" dirty="0" smtClean="0">
              <a:solidFill>
                <a:schemeClr val="accent2">
                  <a:lumMod val="75000"/>
                </a:schemeClr>
              </a:solidFill>
              <a:latin typeface="Calibri" panose="020F0502020204030204" pitchFamily="34" charset="0"/>
              <a:cs typeface="Calibri" panose="020F0502020204030204" pitchFamily="34" charset="0"/>
            </a:endParaRPr>
          </a:p>
        </p:txBody>
      </p:sp>
      <p:grpSp>
        <p:nvGrpSpPr>
          <p:cNvPr id="8" name="Group 7"/>
          <p:cNvGrpSpPr/>
          <p:nvPr/>
        </p:nvGrpSpPr>
        <p:grpSpPr>
          <a:xfrm>
            <a:off x="38210" y="1645020"/>
            <a:ext cx="8863581" cy="2554686"/>
            <a:chOff x="38210" y="1645020"/>
            <a:chExt cx="8863581" cy="2554686"/>
          </a:xfrm>
        </p:grpSpPr>
        <p:pic>
          <p:nvPicPr>
            <p:cNvPr id="13" name="Picture 12" descr="effluent in water way.jp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8000"/>
                      </a14:imgEffect>
                    </a14:imgLayer>
                  </a14:imgProps>
                </a:ext>
              </a:extLst>
            </a:blip>
            <a:stretch>
              <a:fillRect/>
            </a:stretch>
          </p:blipFill>
          <p:spPr>
            <a:xfrm>
              <a:off x="5495544" y="1645020"/>
              <a:ext cx="3406247" cy="2554686"/>
            </a:xfrm>
            <a:prstGeom prst="rect">
              <a:avLst/>
            </a:prstGeom>
          </p:spPr>
        </p:pic>
        <p:grpSp>
          <p:nvGrpSpPr>
            <p:cNvPr id="3" name="Group 14"/>
            <p:cNvGrpSpPr/>
            <p:nvPr/>
          </p:nvGrpSpPr>
          <p:grpSpPr>
            <a:xfrm>
              <a:off x="38210" y="1915494"/>
              <a:ext cx="8640957" cy="1643056"/>
              <a:chOff x="38212" y="2752465"/>
              <a:chExt cx="5835508" cy="1643056"/>
            </a:xfrm>
          </p:grpSpPr>
          <p:sp>
            <p:nvSpPr>
              <p:cNvPr id="4" name="TextBox 3"/>
              <p:cNvSpPr txBox="1"/>
              <p:nvPr/>
            </p:nvSpPr>
            <p:spPr>
              <a:xfrm>
                <a:off x="38212" y="2752465"/>
                <a:ext cx="3112271" cy="523220"/>
              </a:xfrm>
              <a:prstGeom prst="rect">
                <a:avLst/>
              </a:prstGeom>
              <a:noFill/>
            </p:spPr>
            <p:txBody>
              <a:bodyPr wrap="square" rtlCol="0">
                <a:spAutoFit/>
              </a:bodyPr>
              <a:lstStyle/>
              <a:p>
                <a:r>
                  <a:rPr lang="en-US" sz="2800" b="1" dirty="0" smtClean="0">
                    <a:latin typeface="Calibri" panose="020F0502020204030204" pitchFamily="34" charset="0"/>
                    <a:cs typeface="Calibri" panose="020F0502020204030204" pitchFamily="34" charset="0"/>
                  </a:rPr>
                  <a:t>   Reduced water quality </a:t>
                </a:r>
                <a:endParaRPr lang="en-NZ" sz="2800" b="1" dirty="0">
                  <a:latin typeface="Calibri" panose="020F0502020204030204" pitchFamily="34" charset="0"/>
                  <a:cs typeface="Calibri" panose="020F0502020204030204" pitchFamily="34" charset="0"/>
                </a:endParaRPr>
              </a:p>
            </p:txBody>
          </p:sp>
          <p:sp>
            <p:nvSpPr>
              <p:cNvPr id="6" name="TextBox 5"/>
              <p:cNvSpPr txBox="1"/>
              <p:nvPr/>
            </p:nvSpPr>
            <p:spPr>
              <a:xfrm>
                <a:off x="311390" y="3195192"/>
                <a:ext cx="5562330" cy="1200329"/>
              </a:xfrm>
              <a:prstGeom prst="rect">
                <a:avLst/>
              </a:prstGeom>
              <a:noFill/>
            </p:spPr>
            <p:txBody>
              <a:bodyPr wrap="square" rtlCol="0">
                <a:spAutoFit/>
              </a:bodyPr>
              <a:lstStyle/>
              <a:p>
                <a:pPr>
                  <a:buFont typeface="Arial" pitchFamily="34" charset="0"/>
                  <a:buChar char="•"/>
                </a:pPr>
                <a:r>
                  <a:rPr lang="en-US" sz="2400" b="1" dirty="0" smtClean="0">
                    <a:solidFill>
                      <a:schemeClr val="accent2">
                        <a:lumMod val="75000"/>
                      </a:schemeClr>
                    </a:solidFill>
                    <a:latin typeface="Calibri" panose="020F0502020204030204" pitchFamily="34" charset="0"/>
                    <a:cs typeface="Calibri" panose="020F0502020204030204" pitchFamily="34" charset="0"/>
                  </a:rPr>
                  <a:t>   nitrogen and phosphorus</a:t>
                </a:r>
              </a:p>
              <a:p>
                <a:pPr>
                  <a:buFont typeface="Arial" pitchFamily="34" charset="0"/>
                  <a:buChar char="•"/>
                </a:pPr>
                <a:r>
                  <a:rPr lang="en-US" sz="2400" b="1" dirty="0" smtClean="0">
                    <a:solidFill>
                      <a:schemeClr val="accent2">
                        <a:lumMod val="75000"/>
                      </a:schemeClr>
                    </a:solidFill>
                    <a:latin typeface="Calibri" panose="020F0502020204030204" pitchFamily="34" charset="0"/>
                    <a:cs typeface="Calibri" panose="020F0502020204030204" pitchFamily="34" charset="0"/>
                  </a:rPr>
                  <a:t>   </a:t>
                </a:r>
                <a:r>
                  <a:rPr lang="en-US" sz="2400" b="1" dirty="0" err="1" smtClean="0">
                    <a:solidFill>
                      <a:schemeClr val="accent2">
                        <a:lumMod val="75000"/>
                      </a:schemeClr>
                    </a:solidFill>
                    <a:latin typeface="Calibri" panose="020F0502020204030204" pitchFamily="34" charset="0"/>
                    <a:cs typeface="Calibri" panose="020F0502020204030204" pitchFamily="34" charset="0"/>
                  </a:rPr>
                  <a:t>faecal</a:t>
                </a:r>
                <a:r>
                  <a:rPr lang="en-US" sz="2400" b="1" dirty="0" smtClean="0">
                    <a:solidFill>
                      <a:schemeClr val="accent2">
                        <a:lumMod val="75000"/>
                      </a:schemeClr>
                    </a:solidFill>
                    <a:latin typeface="Calibri" panose="020F0502020204030204" pitchFamily="34" charset="0"/>
                    <a:cs typeface="Calibri" panose="020F0502020204030204" pitchFamily="34" charset="0"/>
                  </a:rPr>
                  <a:t> coliforms and pathogens </a:t>
                </a:r>
              </a:p>
              <a:p>
                <a:r>
                  <a:rPr lang="en-US" sz="2400" b="1" dirty="0" smtClean="0">
                    <a:solidFill>
                      <a:schemeClr val="accent2">
                        <a:lumMod val="75000"/>
                      </a:schemeClr>
                    </a:solidFill>
                    <a:latin typeface="Calibri" panose="020F0502020204030204" pitchFamily="34" charset="0"/>
                    <a:cs typeface="Calibri" panose="020F0502020204030204" pitchFamily="34" charset="0"/>
                  </a:rPr>
                  <a:t>    (</a:t>
                </a:r>
                <a:r>
                  <a:rPr lang="en-US" sz="2400" b="1" dirty="0" err="1" smtClean="0">
                    <a:solidFill>
                      <a:schemeClr val="accent2">
                        <a:lumMod val="75000"/>
                      </a:schemeClr>
                    </a:solidFill>
                    <a:latin typeface="Calibri" panose="020F0502020204030204" pitchFamily="34" charset="0"/>
                    <a:cs typeface="Calibri" panose="020F0502020204030204" pitchFamily="34" charset="0"/>
                  </a:rPr>
                  <a:t>Cryptosporidia</a:t>
                </a:r>
                <a:r>
                  <a:rPr lang="en-US" sz="2400" b="1" dirty="0" smtClean="0">
                    <a:solidFill>
                      <a:schemeClr val="accent2">
                        <a:lumMod val="75000"/>
                      </a:schemeClr>
                    </a:solidFill>
                    <a:latin typeface="Calibri" panose="020F0502020204030204" pitchFamily="34" charset="0"/>
                    <a:cs typeface="Calibri" panose="020F0502020204030204" pitchFamily="34" charset="0"/>
                  </a:rPr>
                  <a:t>, Giardia)</a:t>
                </a:r>
                <a:endParaRPr lang="en-NZ" sz="2400" b="1" dirty="0">
                  <a:solidFill>
                    <a:schemeClr val="accent2">
                      <a:lumMod val="75000"/>
                    </a:schemeClr>
                  </a:solidFill>
                  <a:latin typeface="Calibri" panose="020F0502020204030204" pitchFamily="34" charset="0"/>
                  <a:cs typeface="Calibri" panose="020F0502020204030204" pitchFamily="34" charset="0"/>
                </a:endParaRPr>
              </a:p>
            </p:txBody>
          </p:sp>
        </p:grpSp>
      </p:grpSp>
      <p:sp>
        <p:nvSpPr>
          <p:cNvPr id="9" name="TextBox 8"/>
          <p:cNvSpPr txBox="1"/>
          <p:nvPr/>
        </p:nvSpPr>
        <p:spPr>
          <a:xfrm>
            <a:off x="3562" y="831829"/>
            <a:ext cx="4677805" cy="523220"/>
          </a:xfrm>
          <a:prstGeom prst="rect">
            <a:avLst/>
          </a:prstGeom>
          <a:noFill/>
        </p:spPr>
        <p:txBody>
          <a:bodyPr wrap="square" rtlCol="0">
            <a:spAutoFit/>
          </a:bodyPr>
          <a:lstStyle/>
          <a:p>
            <a:r>
              <a:rPr lang="en-US" sz="2800" b="1" dirty="0" smtClean="0">
                <a:latin typeface="Calibri" panose="020F0502020204030204" pitchFamily="34" charset="0"/>
                <a:cs typeface="Calibri" panose="020F0502020204030204" pitchFamily="34" charset="0"/>
              </a:rPr>
              <a:t>   Surface runoff</a:t>
            </a:r>
            <a:endParaRPr lang="en-NZ" sz="2800" b="1" dirty="0">
              <a:latin typeface="Calibri" panose="020F0502020204030204" pitchFamily="34" charset="0"/>
              <a:cs typeface="Calibri" panose="020F0502020204030204" pitchFamily="34" charset="0"/>
            </a:endParaRPr>
          </a:p>
        </p:txBody>
      </p:sp>
      <p:sp>
        <p:nvSpPr>
          <p:cNvPr id="5" name="TextBox 4"/>
          <p:cNvSpPr txBox="1"/>
          <p:nvPr/>
        </p:nvSpPr>
        <p:spPr>
          <a:xfrm>
            <a:off x="451682" y="5847624"/>
            <a:ext cx="8296780" cy="830997"/>
          </a:xfrm>
          <a:prstGeom prst="rect">
            <a:avLst/>
          </a:prstGeom>
          <a:solidFill>
            <a:srgbClr val="FFC000"/>
          </a:solidFill>
        </p:spPr>
        <p:txBody>
          <a:bodyPr wrap="square" rtlCol="0">
            <a:spAutoFit/>
          </a:bodyPr>
          <a:lstStyle/>
          <a:p>
            <a:pPr algn="ctr">
              <a:spcBef>
                <a:spcPts val="0"/>
              </a:spcBef>
              <a:spcAft>
                <a:spcPts val="0"/>
              </a:spcAft>
            </a:pPr>
            <a:r>
              <a:rPr lang="en-NZ" sz="2400" b="1" dirty="0" smtClean="0"/>
              <a:t>“A nation that destroys its soils destroys itself.” </a:t>
            </a:r>
          </a:p>
          <a:p>
            <a:pPr algn="ctr">
              <a:spcBef>
                <a:spcPts val="0"/>
              </a:spcBef>
              <a:spcAft>
                <a:spcPts val="0"/>
              </a:spcAft>
            </a:pPr>
            <a:r>
              <a:rPr lang="en-NZ" sz="2400" b="1" dirty="0" smtClean="0"/>
              <a:t>- Franklin </a:t>
            </a:r>
            <a:r>
              <a:rPr lang="en-NZ" sz="2400" b="1" dirty="0" err="1" smtClean="0"/>
              <a:t>Rooseveldt</a:t>
            </a:r>
            <a:endParaRPr lang="en-NZ" sz="2400" b="1" dirty="0"/>
          </a:p>
        </p:txBody>
      </p:sp>
      <p:grpSp>
        <p:nvGrpSpPr>
          <p:cNvPr id="14" name="Group 13"/>
          <p:cNvGrpSpPr/>
          <p:nvPr/>
        </p:nvGrpSpPr>
        <p:grpSpPr>
          <a:xfrm>
            <a:off x="107505" y="3779725"/>
            <a:ext cx="8871903" cy="2049612"/>
            <a:chOff x="107505" y="3640357"/>
            <a:chExt cx="8871903" cy="2049612"/>
          </a:xfrm>
        </p:grpSpPr>
        <p:sp>
          <p:nvSpPr>
            <p:cNvPr id="10" name="TextBox 9"/>
            <p:cNvSpPr txBox="1"/>
            <p:nvPr/>
          </p:nvSpPr>
          <p:spPr>
            <a:xfrm>
              <a:off x="107505" y="3640357"/>
              <a:ext cx="7106895" cy="523220"/>
            </a:xfrm>
            <a:prstGeom prst="rect">
              <a:avLst/>
            </a:prstGeom>
            <a:noFill/>
          </p:spPr>
          <p:txBody>
            <a:bodyPr wrap="square" rtlCol="0">
              <a:spAutoFit/>
            </a:bodyPr>
            <a:lstStyle/>
            <a:p>
              <a:r>
                <a:rPr lang="en-US" sz="2800" b="1" dirty="0" smtClean="0">
                  <a:latin typeface="Calibri" panose="020F0502020204030204" pitchFamily="34" charset="0"/>
                  <a:cs typeface="Calibri" panose="020F0502020204030204" pitchFamily="34" charset="0"/>
                </a:rPr>
                <a:t>   Degradation in soils </a:t>
              </a:r>
              <a:endParaRPr lang="en-NZ" sz="2800" b="1" dirty="0">
                <a:latin typeface="Calibri" panose="020F0502020204030204" pitchFamily="34" charset="0"/>
                <a:cs typeface="Calibri" panose="020F0502020204030204" pitchFamily="34" charset="0"/>
              </a:endParaRPr>
            </a:p>
          </p:txBody>
        </p:sp>
        <p:sp>
          <p:nvSpPr>
            <p:cNvPr id="12" name="TextBox 11"/>
            <p:cNvSpPr txBox="1"/>
            <p:nvPr/>
          </p:nvSpPr>
          <p:spPr>
            <a:xfrm>
              <a:off x="512016" y="4120309"/>
              <a:ext cx="8467392" cy="1569660"/>
            </a:xfrm>
            <a:prstGeom prst="rect">
              <a:avLst/>
            </a:prstGeom>
            <a:noFill/>
          </p:spPr>
          <p:txBody>
            <a:bodyPr wrap="square" rtlCol="0">
              <a:spAutoFit/>
            </a:bodyPr>
            <a:lstStyle/>
            <a:p>
              <a:pPr>
                <a:buFont typeface="Arial" pitchFamily="34" charset="0"/>
                <a:buChar char="•"/>
              </a:pPr>
              <a:r>
                <a:rPr lang="en-US" sz="2400" b="1" dirty="0" smtClean="0">
                  <a:solidFill>
                    <a:schemeClr val="accent2">
                      <a:lumMod val="75000"/>
                    </a:schemeClr>
                  </a:solidFill>
                  <a:latin typeface="Calibri" panose="020F0502020204030204" pitchFamily="34" charset="0"/>
                  <a:cs typeface="Calibri" panose="020F0502020204030204" pitchFamily="34" charset="0"/>
                </a:rPr>
                <a:t>   </a:t>
              </a:r>
              <a:r>
                <a:rPr lang="en-US" sz="2400" b="1" dirty="0">
                  <a:solidFill>
                    <a:schemeClr val="accent2">
                      <a:lumMod val="75000"/>
                    </a:schemeClr>
                  </a:solidFill>
                  <a:latin typeface="Calibri" panose="020F0502020204030204" pitchFamily="34" charset="0"/>
                  <a:cs typeface="Calibri" panose="020F0502020204030204" pitchFamily="34" charset="0"/>
                </a:rPr>
                <a:t>c</a:t>
              </a:r>
              <a:r>
                <a:rPr lang="en-US" sz="2400" b="1" dirty="0" smtClean="0">
                  <a:solidFill>
                    <a:schemeClr val="accent2">
                      <a:lumMod val="75000"/>
                    </a:schemeClr>
                  </a:solidFill>
                  <a:latin typeface="Calibri" panose="020F0502020204030204" pitchFamily="34" charset="0"/>
                  <a:cs typeface="Calibri" panose="020F0502020204030204" pitchFamily="34" charset="0"/>
                </a:rPr>
                <a:t>ompaction  reduces soil airspaces and structure; root growth;    soil microorganisms; water and nutrient uptake; and, infiltration of surface water/urea/solid </a:t>
              </a:r>
              <a:r>
                <a:rPr lang="en-US" sz="2400" b="1" dirty="0" err="1" smtClean="0">
                  <a:solidFill>
                    <a:schemeClr val="accent2">
                      <a:lumMod val="75000"/>
                    </a:schemeClr>
                  </a:solidFill>
                  <a:latin typeface="Calibri" panose="020F0502020204030204" pitchFamily="34" charset="0"/>
                  <a:cs typeface="Calibri" panose="020F0502020204030204" pitchFamily="34" charset="0"/>
                </a:rPr>
                <a:t>fertilisers</a:t>
              </a:r>
              <a:r>
                <a:rPr lang="en-US" sz="2400" b="1" dirty="0" smtClean="0">
                  <a:solidFill>
                    <a:schemeClr val="accent2">
                      <a:lumMod val="75000"/>
                    </a:schemeClr>
                  </a:solidFill>
                  <a:latin typeface="Calibri" panose="020F0502020204030204" pitchFamily="34" charset="0"/>
                  <a:cs typeface="Calibri" panose="020F0502020204030204" pitchFamily="34" charset="0"/>
                </a:rPr>
                <a:t>  </a:t>
              </a:r>
            </a:p>
            <a:p>
              <a:endParaRPr lang="en-NZ" sz="2400" b="1" dirty="0">
                <a:solidFill>
                  <a:schemeClr val="accent2">
                    <a:lumMod val="75000"/>
                  </a:schemeClr>
                </a:solidFill>
                <a:latin typeface="Calibri" panose="020F0502020204030204" pitchFamily="34" charset="0"/>
                <a:cs typeface="Calibri" panose="020F0502020204030204" pitchFamily="34" charset="0"/>
              </a:endParaRPr>
            </a:p>
          </p:txBody>
        </p:sp>
      </p:grpSp>
      <p:pic>
        <p:nvPicPr>
          <p:cNvPr id="15" name="Picture 1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79754" y="42664"/>
            <a:ext cx="737419" cy="899031"/>
          </a:xfrm>
          <a:prstGeom prst="rect">
            <a:avLst/>
          </a:prstGeom>
        </p:spPr>
      </p:pic>
      <p:sp>
        <p:nvSpPr>
          <p:cNvPr id="7" name="TextBox 6"/>
          <p:cNvSpPr txBox="1"/>
          <p:nvPr/>
        </p:nvSpPr>
        <p:spPr>
          <a:xfrm>
            <a:off x="173736" y="13356"/>
            <a:ext cx="7370064" cy="707886"/>
          </a:xfrm>
          <a:prstGeom prst="rect">
            <a:avLst/>
          </a:prstGeom>
          <a:noFill/>
        </p:spPr>
        <p:txBody>
          <a:bodyPr wrap="square" rtlCol="0">
            <a:spAutoFit/>
          </a:bodyPr>
          <a:lstStyle/>
          <a:p>
            <a:r>
              <a:rPr lang="en-NZ" sz="4000" dirty="0" smtClean="0">
                <a:latin typeface="Calibri" panose="020F0502020204030204" pitchFamily="34" charset="0"/>
                <a:cs typeface="Calibri" panose="020F0502020204030204" pitchFamily="34" charset="0"/>
              </a:rPr>
              <a:t>Key problems……………….</a:t>
            </a:r>
            <a:endParaRPr lang="en-US" sz="40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281519076"/>
      </p:ext>
    </p:extLst>
  </p:cSld>
  <p:clrMapOvr>
    <a:masterClrMapping/>
  </p:clrMapOvr>
  <mc:AlternateContent xmlns:mc="http://schemas.openxmlformats.org/markup-compatibility/2006" xmlns:p14="http://schemas.microsoft.com/office/powerpoint/2010/main">
    <mc:Choice Requires="p14">
      <p:transition spd="slow" p14:dur="2000" advTm="3259"/>
    </mc:Choice>
    <mc:Fallback xmlns="">
      <p:transition spd="slow" advTm="3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347864" y="44624"/>
            <a:ext cx="3024336" cy="584775"/>
          </a:xfrm>
          <a:prstGeom prst="rect">
            <a:avLst/>
          </a:prstGeom>
          <a:noFill/>
        </p:spPr>
        <p:txBody>
          <a:bodyPr wrap="square" rtlCol="0">
            <a:spAutoFit/>
          </a:bodyPr>
          <a:lstStyle/>
          <a:p>
            <a:pPr fontAlgn="base">
              <a:spcBef>
                <a:spcPct val="0"/>
              </a:spcBef>
              <a:spcAft>
                <a:spcPct val="0"/>
              </a:spcAft>
            </a:pPr>
            <a:r>
              <a:rPr lang="en-NZ" sz="3200" b="1" dirty="0">
                <a:solidFill>
                  <a:srgbClr val="000000"/>
                </a:solidFill>
              </a:rPr>
              <a:t>Media</a:t>
            </a:r>
          </a:p>
        </p:txBody>
      </p:sp>
      <p:pic>
        <p:nvPicPr>
          <p:cNvPr id="4" name="Picture 3"/>
          <p:cNvPicPr>
            <a:picLocks noChangeAspect="1"/>
          </p:cNvPicPr>
          <p:nvPr/>
        </p:nvPicPr>
        <p:blipFill rotWithShape="1">
          <a:blip r:embed="rId2"/>
          <a:srcRect l="27540" r="26292"/>
          <a:stretch/>
        </p:blipFill>
        <p:spPr>
          <a:xfrm>
            <a:off x="8379754" y="42664"/>
            <a:ext cx="737419" cy="89903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84474">
            <a:off x="3995936" y="764704"/>
            <a:ext cx="4527834" cy="3201734"/>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790" t="21206" r="2262" b="11779"/>
          <a:stretch/>
        </p:blipFill>
        <p:spPr>
          <a:xfrm rot="678196">
            <a:off x="181685" y="1363897"/>
            <a:ext cx="5571731" cy="2865082"/>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4171" t="24514" r="1979" b="18818"/>
          <a:stretch/>
        </p:blipFill>
        <p:spPr>
          <a:xfrm>
            <a:off x="1545337" y="3236976"/>
            <a:ext cx="6428232" cy="2744663"/>
          </a:xfrm>
          <a:prstGeom prst="rect">
            <a:avLst/>
          </a:prstGeom>
        </p:spPr>
      </p:pic>
    </p:spTree>
    <p:extLst>
      <p:ext uri="{BB962C8B-B14F-4D97-AF65-F5344CB8AC3E}">
        <p14:creationId xmlns:p14="http://schemas.microsoft.com/office/powerpoint/2010/main" val="169371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bwMode="auto">
          <a:xfrm>
            <a:off x="323528" y="44624"/>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400" b="1" kern="0"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Benefits</a:t>
            </a:r>
            <a:endParaRPr lang="en-NZ" sz="4400" b="1" kern="0"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 name="TextBox 9"/>
          <p:cNvSpPr txBox="1"/>
          <p:nvPr/>
        </p:nvSpPr>
        <p:spPr>
          <a:xfrm>
            <a:off x="323527" y="924399"/>
            <a:ext cx="8424936" cy="830997"/>
          </a:xfrm>
          <a:prstGeom prst="rect">
            <a:avLst/>
          </a:prstGeom>
          <a:noFill/>
        </p:spPr>
        <p:txBody>
          <a:bodyPr wrap="square" rtlCol="0">
            <a:spAutoFit/>
          </a:bodyPr>
          <a:lstStyle/>
          <a:p>
            <a:pPr fontAlgn="base">
              <a:spcBef>
                <a:spcPct val="0"/>
              </a:spcBef>
              <a:spcAft>
                <a:spcPct val="0"/>
              </a:spcAft>
            </a:pPr>
            <a:r>
              <a:rPr lang="en-NZ" sz="2400" b="1" i="1" dirty="0">
                <a:solidFill>
                  <a:srgbClr val="BBE0E3">
                    <a:lumMod val="25000"/>
                  </a:srgbClr>
                </a:solidFill>
              </a:rPr>
              <a:t>Some key benefits that can mitigate  adverse effects of dung on:  </a:t>
            </a:r>
          </a:p>
        </p:txBody>
      </p:sp>
      <p:sp>
        <p:nvSpPr>
          <p:cNvPr id="9" name="Rectangle 8"/>
          <p:cNvSpPr/>
          <p:nvPr/>
        </p:nvSpPr>
        <p:spPr>
          <a:xfrm>
            <a:off x="467544" y="1844824"/>
            <a:ext cx="7128792" cy="523220"/>
          </a:xfrm>
          <a:prstGeom prst="rect">
            <a:avLst/>
          </a:prstGeom>
          <a:solidFill>
            <a:srgbClr val="FFC000"/>
          </a:solidFill>
          <a:ln>
            <a:solidFill>
              <a:srgbClr val="FFFF00"/>
            </a:solidFill>
          </a:ln>
        </p:spPr>
        <p:txBody>
          <a:bodyPr wrap="square">
            <a:spAutoFit/>
          </a:bodyPr>
          <a:lstStyle/>
          <a:p>
            <a:pPr marL="174625" fontAlgn="base">
              <a:spcBef>
                <a:spcPts val="600"/>
              </a:spcBef>
            </a:pPr>
            <a:r>
              <a:rPr lang="en-US" sz="2800" b="1" dirty="0">
                <a:solidFill>
                  <a:srgbClr val="000000"/>
                </a:solidFill>
                <a:latin typeface="Calibri" panose="020F0502020204030204" pitchFamily="34" charset="0"/>
                <a:cs typeface="Calibri" panose="020F0502020204030204" pitchFamily="34" charset="0"/>
              </a:rPr>
              <a:t>Soil structure and  function </a:t>
            </a:r>
          </a:p>
        </p:txBody>
      </p:sp>
      <p:sp>
        <p:nvSpPr>
          <p:cNvPr id="15" name="TextBox 14"/>
          <p:cNvSpPr txBox="1"/>
          <p:nvPr/>
        </p:nvSpPr>
        <p:spPr>
          <a:xfrm>
            <a:off x="390346" y="5649054"/>
            <a:ext cx="8593016" cy="830997"/>
          </a:xfrm>
          <a:prstGeom prst="rect">
            <a:avLst/>
          </a:prstGeom>
          <a:noFill/>
        </p:spPr>
        <p:txBody>
          <a:bodyPr wrap="square" rtlCol="0">
            <a:spAutoFit/>
          </a:bodyPr>
          <a:lstStyle/>
          <a:p>
            <a:pPr fontAlgn="base">
              <a:spcBef>
                <a:spcPct val="0"/>
              </a:spcBef>
              <a:spcAft>
                <a:spcPct val="0"/>
              </a:spcAft>
            </a:pPr>
            <a:r>
              <a:rPr lang="en-US" sz="2400" b="1" dirty="0">
                <a:latin typeface="Calibri" panose="020F0502020204030204" pitchFamily="34" charset="0"/>
                <a:cs typeface="Calibri" panose="020F0502020204030204" pitchFamily="34" charset="0"/>
              </a:rPr>
              <a:t>Burying dung </a:t>
            </a:r>
            <a:r>
              <a:rPr lang="en-NZ" sz="2400" b="1" dirty="0">
                <a:latin typeface="Calibri" panose="020F0502020204030204" pitchFamily="34" charset="0"/>
                <a:cs typeface="Calibri" panose="020F0502020204030204" pitchFamily="34" charset="0"/>
              </a:rPr>
              <a:t> provides a food source for soil organisms such as earthworms </a:t>
            </a:r>
          </a:p>
        </p:txBody>
      </p:sp>
      <p:sp>
        <p:nvSpPr>
          <p:cNvPr id="16" name="TextBox 15"/>
          <p:cNvSpPr txBox="1"/>
          <p:nvPr/>
        </p:nvSpPr>
        <p:spPr>
          <a:xfrm>
            <a:off x="390346" y="2485345"/>
            <a:ext cx="8430126" cy="1200329"/>
          </a:xfrm>
          <a:prstGeom prst="rect">
            <a:avLst/>
          </a:prstGeom>
          <a:noFill/>
        </p:spPr>
        <p:txBody>
          <a:bodyPr wrap="square" rtlCol="0">
            <a:spAutoFit/>
          </a:bodyPr>
          <a:lstStyle/>
          <a:p>
            <a:pPr fontAlgn="base">
              <a:spcBef>
                <a:spcPct val="0"/>
              </a:spcBef>
              <a:spcAft>
                <a:spcPct val="0"/>
              </a:spcAft>
            </a:pPr>
            <a:r>
              <a:rPr lang="en-NZ" sz="2400" b="1" dirty="0">
                <a:latin typeface="Calibri" panose="020F0502020204030204" pitchFamily="34" charset="0"/>
                <a:cs typeface="Calibri" panose="020F0502020204030204" pitchFamily="34" charset="0"/>
              </a:rPr>
              <a:t>Tunnelling beetles increase levels of plant nutrients in the subsoil at similar levels to typical application rates of solid fertiliser inputs.</a:t>
            </a:r>
          </a:p>
        </p:txBody>
      </p:sp>
      <p:sp>
        <p:nvSpPr>
          <p:cNvPr id="17" name="TextBox 16"/>
          <p:cNvSpPr txBox="1"/>
          <p:nvPr/>
        </p:nvSpPr>
        <p:spPr>
          <a:xfrm>
            <a:off x="395536" y="3801234"/>
            <a:ext cx="8352928" cy="830997"/>
          </a:xfrm>
          <a:prstGeom prst="rect">
            <a:avLst/>
          </a:prstGeom>
          <a:noFill/>
        </p:spPr>
        <p:txBody>
          <a:bodyPr wrap="square" rtlCol="0">
            <a:spAutoFit/>
          </a:bodyPr>
          <a:lstStyle/>
          <a:p>
            <a:pPr fontAlgn="base">
              <a:spcBef>
                <a:spcPct val="0"/>
              </a:spcBef>
              <a:spcAft>
                <a:spcPct val="0"/>
              </a:spcAft>
            </a:pPr>
            <a:r>
              <a:rPr lang="en-NZ" sz="2400" b="1" dirty="0">
                <a:latin typeface="Calibri" panose="020F0502020204030204" pitchFamily="34" charset="0"/>
                <a:cs typeface="Calibri" panose="020F0502020204030204" pitchFamily="34" charset="0"/>
              </a:rPr>
              <a:t>Tunnels increase aeration, reduce compaction, bring </a:t>
            </a:r>
            <a:r>
              <a:rPr lang="en-NZ" sz="2400" b="1" dirty="0" err="1">
                <a:latin typeface="Calibri" panose="020F0502020204030204" pitchFamily="34" charset="0"/>
                <a:cs typeface="Calibri" panose="020F0502020204030204" pitchFamily="34" charset="0"/>
              </a:rPr>
              <a:t>subsoils</a:t>
            </a:r>
            <a:r>
              <a:rPr lang="en-NZ" sz="2400" b="1" dirty="0">
                <a:latin typeface="Calibri" panose="020F0502020204030204" pitchFamily="34" charset="0"/>
                <a:cs typeface="Calibri" panose="020F0502020204030204" pitchFamily="34" charset="0"/>
              </a:rPr>
              <a:t> to the soil surface (</a:t>
            </a:r>
            <a:r>
              <a:rPr lang="en-NZ" sz="2400" b="1" dirty="0" err="1">
                <a:latin typeface="Calibri" panose="020F0502020204030204" pitchFamily="34" charset="0"/>
                <a:cs typeface="Calibri" panose="020F0502020204030204" pitchFamily="34" charset="0"/>
              </a:rPr>
              <a:t>bioturbation</a:t>
            </a:r>
            <a:r>
              <a:rPr lang="en-NZ" sz="2400" b="1" dirty="0">
                <a:latin typeface="Calibri" panose="020F0502020204030204" pitchFamily="34" charset="0"/>
                <a:cs typeface="Calibri" panose="020F0502020204030204" pitchFamily="34" charset="0"/>
              </a:rPr>
              <a:t>)</a:t>
            </a:r>
          </a:p>
        </p:txBody>
      </p:sp>
      <p:sp>
        <p:nvSpPr>
          <p:cNvPr id="18" name="TextBox 17"/>
          <p:cNvSpPr txBox="1"/>
          <p:nvPr/>
        </p:nvSpPr>
        <p:spPr>
          <a:xfrm>
            <a:off x="391644" y="4725144"/>
            <a:ext cx="8356820" cy="830997"/>
          </a:xfrm>
          <a:prstGeom prst="rect">
            <a:avLst/>
          </a:prstGeom>
          <a:noFill/>
        </p:spPr>
        <p:txBody>
          <a:bodyPr wrap="square" rtlCol="0">
            <a:spAutoFit/>
          </a:bodyPr>
          <a:lstStyle/>
          <a:p>
            <a:pPr fontAlgn="base">
              <a:spcBef>
                <a:spcPct val="0"/>
              </a:spcBef>
              <a:spcAft>
                <a:spcPct val="0"/>
              </a:spcAft>
            </a:pPr>
            <a:r>
              <a:rPr lang="en-US" sz="2400" b="1" dirty="0">
                <a:latin typeface="Calibri" panose="020F0502020204030204" pitchFamily="34" charset="0"/>
                <a:cs typeface="Calibri" panose="020F0502020204030204" pitchFamily="34" charset="0"/>
              </a:rPr>
              <a:t>Burying dung</a:t>
            </a:r>
            <a:r>
              <a:rPr lang="en-NZ" sz="2400" b="1" dirty="0">
                <a:latin typeface="Calibri" panose="020F0502020204030204" pitchFamily="34" charset="0"/>
                <a:cs typeface="Calibri" panose="020F0502020204030204" pitchFamily="34" charset="0"/>
              </a:rPr>
              <a:t> increases the amount of organic matter in the soil, stimulates microbial activity, and nutrient cycling  </a:t>
            </a:r>
            <a:r>
              <a:rPr lang="en-US" sz="2400" b="1" dirty="0">
                <a:latin typeface="Calibri" panose="020F0502020204030204" pitchFamily="34" charset="0"/>
                <a:cs typeface="Calibri" panose="020F0502020204030204" pitchFamily="34" charset="0"/>
              </a:rPr>
              <a:t> </a:t>
            </a:r>
            <a:endParaRPr lang="en-NZ" sz="2400" b="1" dirty="0">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rotWithShape="1">
          <a:blip r:embed="rId4"/>
          <a:srcRect l="27540" r="26292"/>
          <a:stretch/>
        </p:blipFill>
        <p:spPr>
          <a:xfrm>
            <a:off x="8379754" y="42664"/>
            <a:ext cx="737419" cy="899031"/>
          </a:xfrm>
          <a:prstGeom prst="rect">
            <a:avLst/>
          </a:prstGeom>
        </p:spPr>
      </p:pic>
    </p:spTree>
    <p:custDataLst>
      <p:tags r:id="rId1"/>
    </p:custDataLst>
    <p:extLst>
      <p:ext uri="{BB962C8B-B14F-4D97-AF65-F5344CB8AC3E}">
        <p14:creationId xmlns:p14="http://schemas.microsoft.com/office/powerpoint/2010/main" val="3493644836"/>
      </p:ext>
    </p:extLst>
  </p:cSld>
  <p:clrMapOvr>
    <a:masterClrMapping/>
  </p:clrMapOvr>
  <mc:AlternateContent xmlns:mc="http://schemas.openxmlformats.org/markup-compatibility/2006" xmlns:p14="http://schemas.microsoft.com/office/powerpoint/2010/main">
    <mc:Choice Requires="p14">
      <p:transition spd="slow" p14:dur="2000" advTm="79732"/>
    </mc:Choice>
    <mc:Fallback xmlns="">
      <p:transition spd="slow" advTm="797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mph" presetSubtype="0" grpId="0" nodeType="clickEffect">
                                  <p:stCondLst>
                                    <p:cond delay="0"/>
                                  </p:stCondLst>
                                  <p:childTnLst>
                                    <p:set>
                                      <p:cBhvr rctx="PPT">
                                        <p:cTn id="15" dur="indefinite"/>
                                        <p:tgtEl>
                                          <p:spTgt spid="16"/>
                                        </p:tgtEl>
                                        <p:attrNameLst>
                                          <p:attrName>style.opacity</p:attrName>
                                        </p:attrNameLst>
                                      </p:cBhvr>
                                      <p:to>
                                        <p:strVal val="0.5"/>
                                      </p:to>
                                    </p:set>
                                    <p:animEffect filter="image" prLst="opacity: 0.5">
                                      <p:cBhvr rctx="IE">
                                        <p:cTn id="16" dur="indefinite"/>
                                        <p:tgtEl>
                                          <p:spTgt spid="16"/>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mph" presetSubtype="0" grpId="1" nodeType="clickEffect">
                                  <p:stCondLst>
                                    <p:cond delay="0"/>
                                  </p:stCondLst>
                                  <p:childTnLst>
                                    <p:set>
                                      <p:cBhvr rctx="PPT">
                                        <p:cTn id="22" dur="indefinite"/>
                                        <p:tgtEl>
                                          <p:spTgt spid="17"/>
                                        </p:tgtEl>
                                        <p:attrNameLst>
                                          <p:attrName>style.opacity</p:attrName>
                                        </p:attrNameLst>
                                      </p:cBhvr>
                                      <p:to>
                                        <p:strVal val="0.5"/>
                                      </p:to>
                                    </p:set>
                                    <p:animEffect filter="image" prLst="opacity: 0.5">
                                      <p:cBhvr rctx="IE">
                                        <p:cTn id="23" dur="indefinite"/>
                                        <p:tgtEl>
                                          <p:spTgt spid="17"/>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9" presetClass="emph" presetSubtype="0" grpId="1" nodeType="clickEffect">
                                  <p:stCondLst>
                                    <p:cond delay="0"/>
                                  </p:stCondLst>
                                  <p:childTnLst>
                                    <p:set>
                                      <p:cBhvr rctx="PPT">
                                        <p:cTn id="29" dur="indefinite"/>
                                        <p:tgtEl>
                                          <p:spTgt spid="18"/>
                                        </p:tgtEl>
                                        <p:attrNameLst>
                                          <p:attrName>style.opacity</p:attrName>
                                        </p:attrNameLst>
                                      </p:cBhvr>
                                      <p:to>
                                        <p:strVal val="0.5"/>
                                      </p:to>
                                    </p:set>
                                    <p:animEffect filter="image" prLst="opacity: 0.5">
                                      <p:cBhvr rctx="IE">
                                        <p:cTn id="30" dur="indefinite"/>
                                        <p:tgtEl>
                                          <p:spTgt spid="18"/>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16" grpId="0"/>
      <p:bldP spid="16" grpId="1"/>
      <p:bldP spid="17" grpId="0"/>
      <p:bldP spid="17" grpId="1"/>
      <p:bldP spid="18" grpId="0"/>
      <p:bldP spid="18"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467544" y="1548870"/>
            <a:ext cx="7704856" cy="523220"/>
          </a:xfrm>
          <a:prstGeom prst="rect">
            <a:avLst/>
          </a:prstGeom>
          <a:solidFill>
            <a:srgbClr val="FFC000"/>
          </a:solidFill>
        </p:spPr>
        <p:txBody>
          <a:bodyPr wrap="square">
            <a:spAutoFit/>
          </a:bodyPr>
          <a:lstStyle/>
          <a:p>
            <a:pPr marL="174625" fontAlgn="base">
              <a:spcBef>
                <a:spcPts val="600"/>
              </a:spcBef>
            </a:pPr>
            <a:r>
              <a:rPr lang="en-US" sz="2800" b="1" dirty="0">
                <a:solidFill>
                  <a:srgbClr val="000000"/>
                </a:solidFill>
                <a:latin typeface="Calibri" panose="020F0502020204030204" pitchFamily="34" charset="0"/>
                <a:cs typeface="Calibri" panose="020F0502020204030204" pitchFamily="34" charset="0"/>
              </a:rPr>
              <a:t>Water </a:t>
            </a:r>
            <a:r>
              <a:rPr lang="en-US" sz="2800" b="1" dirty="0" smtClean="0">
                <a:solidFill>
                  <a:srgbClr val="000000"/>
                </a:solidFill>
                <a:latin typeface="Calibri" panose="020F0502020204030204" pitchFamily="34" charset="0"/>
                <a:cs typeface="Calibri" panose="020F0502020204030204" pitchFamily="34" charset="0"/>
              </a:rPr>
              <a:t>quality                                                         </a:t>
            </a:r>
            <a:endParaRPr lang="en-US" sz="2800" b="1" dirty="0">
              <a:solidFill>
                <a:srgbClr val="000000"/>
              </a:solidFill>
              <a:latin typeface="Calibri" panose="020F0502020204030204" pitchFamily="34" charset="0"/>
              <a:cs typeface="Calibri" panose="020F0502020204030204" pitchFamily="34" charset="0"/>
            </a:endParaRPr>
          </a:p>
        </p:txBody>
      </p:sp>
      <p:sp>
        <p:nvSpPr>
          <p:cNvPr id="12" name="TextBox 11"/>
          <p:cNvSpPr txBox="1"/>
          <p:nvPr/>
        </p:nvSpPr>
        <p:spPr>
          <a:xfrm>
            <a:off x="467544" y="2151464"/>
            <a:ext cx="8072191" cy="830997"/>
          </a:xfrm>
          <a:prstGeom prst="rect">
            <a:avLst/>
          </a:prstGeom>
          <a:noFill/>
        </p:spPr>
        <p:txBody>
          <a:bodyPr wrap="square" rtlCol="0">
            <a:spAutoFit/>
          </a:bodyPr>
          <a:lstStyle/>
          <a:p>
            <a:pPr fontAlgn="base">
              <a:spcBef>
                <a:spcPct val="0"/>
              </a:spcBef>
              <a:spcAft>
                <a:spcPct val="0"/>
              </a:spcAft>
            </a:pPr>
            <a:r>
              <a:rPr lang="en-NZ" sz="2400" b="1" dirty="0">
                <a:solidFill>
                  <a:srgbClr val="000000"/>
                </a:solidFill>
                <a:latin typeface="Calibri" panose="020F0502020204030204" pitchFamily="34" charset="0"/>
                <a:cs typeface="Calibri" panose="020F0502020204030204" pitchFamily="34" charset="0"/>
              </a:rPr>
              <a:t>Tunnelling and improvements to the physical structure of soils have a “flow-on” effect which can include: </a:t>
            </a:r>
          </a:p>
        </p:txBody>
      </p:sp>
      <p:sp>
        <p:nvSpPr>
          <p:cNvPr id="14" name="TextBox 13"/>
          <p:cNvSpPr txBox="1"/>
          <p:nvPr/>
        </p:nvSpPr>
        <p:spPr>
          <a:xfrm>
            <a:off x="467544" y="3061835"/>
            <a:ext cx="8352928" cy="1815882"/>
          </a:xfrm>
          <a:prstGeom prst="rect">
            <a:avLst/>
          </a:prstGeom>
          <a:noFill/>
        </p:spPr>
        <p:txBody>
          <a:bodyPr wrap="square" rtlCol="0">
            <a:spAutoFit/>
          </a:bodyPr>
          <a:lstStyle/>
          <a:p>
            <a:pPr marL="457200" indent="-457200" fontAlgn="base">
              <a:spcBef>
                <a:spcPct val="0"/>
              </a:spcBef>
              <a:spcAft>
                <a:spcPct val="0"/>
              </a:spcAft>
              <a:buFont typeface="+mj-lt"/>
              <a:buAutoNum type="arabicParenR"/>
            </a:pPr>
            <a:r>
              <a:rPr lang="en-NZ" sz="2400" b="1" dirty="0">
                <a:solidFill>
                  <a:srgbClr val="333399">
                    <a:lumMod val="75000"/>
                  </a:srgbClr>
                </a:solidFill>
                <a:latin typeface="Calibri" panose="020F0502020204030204" pitchFamily="34" charset="0"/>
                <a:cs typeface="Calibri" panose="020F0502020204030204" pitchFamily="34" charset="0"/>
              </a:rPr>
              <a:t>Improved water infiltration reduces surface ponding, assists agricultural inputs (lime, fertilisers) to enter the upper soil profile and reduce the level of contaminants entering the waterways… </a:t>
            </a:r>
            <a:r>
              <a:rPr lang="en-NZ" sz="1600" dirty="0" smtClean="0">
                <a:solidFill>
                  <a:srgbClr val="333399">
                    <a:lumMod val="75000"/>
                  </a:srgbClr>
                </a:solidFill>
                <a:latin typeface="Calibri" panose="020F0502020204030204" pitchFamily="34" charset="0"/>
                <a:cs typeface="Calibri" panose="020F0502020204030204" pitchFamily="34" charset="0"/>
              </a:rPr>
              <a:t>(</a:t>
            </a:r>
            <a:r>
              <a:rPr lang="en-NZ" sz="1600" dirty="0">
                <a:solidFill>
                  <a:srgbClr val="333399">
                    <a:lumMod val="75000"/>
                  </a:srgbClr>
                </a:solidFill>
                <a:latin typeface="Calibri" panose="020F0502020204030204" pitchFamily="34" charset="0"/>
                <a:cs typeface="Calibri" panose="020F0502020204030204" pitchFamily="34" charset="0"/>
              </a:rPr>
              <a:t>Waterhouse 1974; </a:t>
            </a:r>
            <a:r>
              <a:rPr lang="en-NZ" sz="1600" dirty="0" err="1">
                <a:solidFill>
                  <a:srgbClr val="333399">
                    <a:lumMod val="75000"/>
                  </a:srgbClr>
                </a:solidFill>
                <a:latin typeface="Calibri" panose="020F0502020204030204" pitchFamily="34" charset="0"/>
                <a:cs typeface="Calibri" panose="020F0502020204030204" pitchFamily="34" charset="0"/>
              </a:rPr>
              <a:t>Bormemissza</a:t>
            </a:r>
            <a:r>
              <a:rPr lang="en-NZ" sz="1600" dirty="0">
                <a:solidFill>
                  <a:srgbClr val="333399">
                    <a:lumMod val="75000"/>
                  </a:srgbClr>
                </a:solidFill>
                <a:latin typeface="Calibri" panose="020F0502020204030204" pitchFamily="34" charset="0"/>
                <a:cs typeface="Calibri" panose="020F0502020204030204" pitchFamily="34" charset="0"/>
              </a:rPr>
              <a:t> 1976; Doube </a:t>
            </a:r>
            <a:r>
              <a:rPr lang="en-NZ" sz="1600" dirty="0" smtClean="0">
                <a:solidFill>
                  <a:srgbClr val="333399">
                    <a:lumMod val="75000"/>
                  </a:srgbClr>
                </a:solidFill>
                <a:latin typeface="Calibri" panose="020F0502020204030204" pitchFamily="34" charset="0"/>
                <a:cs typeface="Calibri" panose="020F0502020204030204" pitchFamily="34" charset="0"/>
              </a:rPr>
              <a:t>2005; Brown et al. 2010; Ryan &amp; Doube 2011)</a:t>
            </a:r>
            <a:endParaRPr lang="en-NZ" sz="1600" dirty="0">
              <a:solidFill>
                <a:srgbClr val="333399">
                  <a:lumMod val="75000"/>
                </a:srgbClr>
              </a:solidFill>
              <a:latin typeface="Calibri" panose="020F0502020204030204" pitchFamily="34" charset="0"/>
              <a:cs typeface="Calibri" panose="020F0502020204030204" pitchFamily="34" charset="0"/>
            </a:endParaRPr>
          </a:p>
        </p:txBody>
      </p:sp>
      <p:sp>
        <p:nvSpPr>
          <p:cNvPr id="22" name="TextBox 21"/>
          <p:cNvSpPr txBox="1"/>
          <p:nvPr/>
        </p:nvSpPr>
        <p:spPr>
          <a:xfrm>
            <a:off x="467544" y="5159575"/>
            <a:ext cx="8460432" cy="461665"/>
          </a:xfrm>
          <a:prstGeom prst="rect">
            <a:avLst/>
          </a:prstGeom>
          <a:noFill/>
        </p:spPr>
        <p:txBody>
          <a:bodyPr wrap="square" rtlCol="0">
            <a:spAutoFit/>
          </a:bodyPr>
          <a:lstStyle/>
          <a:p>
            <a:pPr marL="457200" indent="-457200" fontAlgn="base">
              <a:spcBef>
                <a:spcPct val="0"/>
              </a:spcBef>
              <a:spcAft>
                <a:spcPct val="0"/>
              </a:spcAft>
              <a:buFont typeface="+mj-lt"/>
              <a:buAutoNum type="arabicParenR" startAt="2"/>
            </a:pPr>
            <a:r>
              <a:rPr lang="en-NZ" sz="2400" b="1" dirty="0">
                <a:solidFill>
                  <a:srgbClr val="333399">
                    <a:lumMod val="75000"/>
                  </a:srgbClr>
                </a:solidFill>
                <a:latin typeface="Calibri" panose="020F0502020204030204" pitchFamily="34" charset="0"/>
                <a:cs typeface="Calibri" panose="020F0502020204030204" pitchFamily="34" charset="0"/>
              </a:rPr>
              <a:t>…which leads to improved water quality </a:t>
            </a:r>
            <a:r>
              <a:rPr lang="en-NZ" sz="1600" dirty="0">
                <a:solidFill>
                  <a:srgbClr val="333399">
                    <a:lumMod val="75000"/>
                  </a:srgbClr>
                </a:solidFill>
                <a:latin typeface="Calibri" panose="020F0502020204030204" pitchFamily="34" charset="0"/>
                <a:cs typeface="Calibri" panose="020F0502020204030204" pitchFamily="34" charset="0"/>
              </a:rPr>
              <a:t>(Doube 2008)</a:t>
            </a:r>
            <a:r>
              <a:rPr lang="en-US" sz="1600" b="1" dirty="0">
                <a:solidFill>
                  <a:srgbClr val="333399">
                    <a:lumMod val="75000"/>
                  </a:srgbClr>
                </a:solidFill>
                <a:latin typeface="Calibri" panose="020F0502020204030204" pitchFamily="34" charset="0"/>
                <a:cs typeface="Calibri" panose="020F0502020204030204" pitchFamily="34" charset="0"/>
              </a:rPr>
              <a:t> </a:t>
            </a:r>
            <a:endParaRPr lang="en-NZ" sz="1600" b="1" dirty="0">
              <a:solidFill>
                <a:srgbClr val="333399">
                  <a:lumMod val="75000"/>
                </a:srgbClr>
              </a:solidFill>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rotWithShape="1">
          <a:blip r:embed="rId4"/>
          <a:srcRect l="27540" r="26292"/>
          <a:stretch/>
        </p:blipFill>
        <p:spPr>
          <a:xfrm>
            <a:off x="8379754" y="42664"/>
            <a:ext cx="737419" cy="899031"/>
          </a:xfrm>
          <a:prstGeom prst="rect">
            <a:avLst/>
          </a:prstGeom>
        </p:spPr>
      </p:pic>
      <p:sp>
        <p:nvSpPr>
          <p:cNvPr id="15" name="Title 1"/>
          <p:cNvSpPr txBox="1">
            <a:spLocks/>
          </p:cNvSpPr>
          <p:nvPr/>
        </p:nvSpPr>
        <p:spPr bwMode="auto">
          <a:xfrm>
            <a:off x="323528" y="44624"/>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400" b="1" kern="0"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Benefits</a:t>
            </a:r>
            <a:endParaRPr lang="en-NZ" sz="4400" b="1" kern="0"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77309401"/>
      </p:ext>
    </p:extLst>
  </p:cSld>
  <p:clrMapOvr>
    <a:masterClrMapping/>
  </p:clrMapOvr>
  <mc:AlternateContent xmlns:mc="http://schemas.openxmlformats.org/markup-compatibility/2006" xmlns:p14="http://schemas.microsoft.com/office/powerpoint/2010/main">
    <mc:Choice Requires="p14">
      <p:transition spd="slow" p14:dur="2000" advTm="22312"/>
    </mc:Choice>
    <mc:Fallback xmlns="">
      <p:transition spd="slow" advTm="223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mph" presetSubtype="0" grpId="1" nodeType="clickEffect">
                                  <p:stCondLst>
                                    <p:cond delay="0"/>
                                  </p:stCondLst>
                                  <p:childTnLst>
                                    <p:set>
                                      <p:cBhvr rctx="PPT">
                                        <p:cTn id="14" dur="indefinite"/>
                                        <p:tgtEl>
                                          <p:spTgt spid="14"/>
                                        </p:tgtEl>
                                        <p:attrNameLst>
                                          <p:attrName>style.opacity</p:attrName>
                                        </p:attrNameLst>
                                      </p:cBhvr>
                                      <p:to>
                                        <p:strVal val="0.5"/>
                                      </p:to>
                                    </p:set>
                                    <p:animEffect filter="image" prLst="opacity: 0.5">
                                      <p:cBhvr rctx="IE">
                                        <p:cTn id="15" dur="indefinite"/>
                                        <p:tgtEl>
                                          <p:spTgt spid="14"/>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4" grpId="1"/>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4378" y="387524"/>
            <a:ext cx="7518685" cy="461665"/>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7,000 species  around the </a:t>
            </a:r>
            <a:r>
              <a:rPr lang="en-US" sz="2400" b="1" dirty="0" smtClean="0">
                <a:latin typeface="Calibri" panose="020F0502020204030204" pitchFamily="34" charset="0"/>
                <a:cs typeface="Calibri" panose="020F0502020204030204" pitchFamily="34" charset="0"/>
              </a:rPr>
              <a:t>world ……. </a:t>
            </a:r>
            <a:r>
              <a:rPr lang="en-US" sz="2400" b="1" dirty="0">
                <a:latin typeface="Calibri" panose="020F0502020204030204" pitchFamily="34" charset="0"/>
                <a:cs typeface="Calibri" panose="020F0502020204030204" pitchFamily="34" charset="0"/>
              </a:rPr>
              <a:t>except </a:t>
            </a:r>
            <a:r>
              <a:rPr lang="en-US" sz="2400" b="1" dirty="0" err="1">
                <a:latin typeface="Calibri" panose="020F0502020204030204" pitchFamily="34" charset="0"/>
                <a:cs typeface="Calibri" panose="020F0502020204030204" pitchFamily="34" charset="0"/>
              </a:rPr>
              <a:t>antarctica</a:t>
            </a:r>
            <a:r>
              <a:rPr lang="en-US" sz="2400" b="1" dirty="0">
                <a:latin typeface="Calibri" panose="020F0502020204030204" pitchFamily="34" charset="0"/>
                <a:cs typeface="Calibri" panose="020F0502020204030204" pitchFamily="34" charset="0"/>
              </a:rPr>
              <a:t>!</a:t>
            </a:r>
          </a:p>
        </p:txBody>
      </p:sp>
      <p:pic>
        <p:nvPicPr>
          <p:cNvPr id="1026" name="Picture 2" descr="C:\Documents and Settings\Landcare\ForgieS\Desktop\DESKTOP  WORK FOLDER\Powerpoints-2011\Global ball rollers.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293"/>
          <a:stretch/>
        </p:blipFill>
        <p:spPr bwMode="auto">
          <a:xfrm>
            <a:off x="1945982" y="1182253"/>
            <a:ext cx="4747413" cy="41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8"/>
          <p:cNvSpPr txBox="1">
            <a:spLocks noChangeArrowheads="1"/>
          </p:cNvSpPr>
          <p:nvPr/>
        </p:nvSpPr>
        <p:spPr bwMode="auto">
          <a:xfrm>
            <a:off x="1158970" y="5719485"/>
            <a:ext cx="78295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b="1" dirty="0">
                <a:solidFill>
                  <a:srgbClr val="FF0000"/>
                </a:solidFill>
              </a:rPr>
              <a:t>That’s more than all known species of mammals (c. 4,500)</a:t>
            </a:r>
            <a:endParaRPr lang="en-GB" altLang="en-US" b="1" dirty="0">
              <a:solidFill>
                <a:srgbClr val="FF0000"/>
              </a:solidFill>
            </a:endParaRPr>
          </a:p>
        </p:txBody>
      </p:sp>
    </p:spTree>
    <p:extLst>
      <p:ext uri="{BB962C8B-B14F-4D97-AF65-F5344CB8AC3E}">
        <p14:creationId xmlns:p14="http://schemas.microsoft.com/office/powerpoint/2010/main" val="3657373722"/>
      </p:ext>
    </p:extLst>
  </p:cSld>
  <p:clrMapOvr>
    <a:masterClrMapping/>
  </p:clrMapOvr>
  <mc:AlternateContent xmlns:mc="http://schemas.openxmlformats.org/markup-compatibility/2006" xmlns:p14="http://schemas.microsoft.com/office/powerpoint/2010/main">
    <mc:Choice Requires="p14">
      <p:transition spd="slow" p14:dur="2000" advTm="14618"/>
    </mc:Choice>
    <mc:Fallback xmlns="">
      <p:transition spd="slow" advTm="14618"/>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322404" y="1196752"/>
            <a:ext cx="7849996" cy="523220"/>
          </a:xfrm>
          <a:prstGeom prst="rect">
            <a:avLst/>
          </a:prstGeom>
          <a:solidFill>
            <a:srgbClr val="FFC000"/>
          </a:solidFill>
        </p:spPr>
        <p:txBody>
          <a:bodyPr wrap="square">
            <a:spAutoFit/>
          </a:bodyPr>
          <a:lstStyle/>
          <a:p>
            <a:pPr marL="174625" fontAlgn="base">
              <a:spcBef>
                <a:spcPts val="600"/>
              </a:spcBef>
            </a:pPr>
            <a:r>
              <a:rPr lang="en-US" sz="2800" b="1" dirty="0">
                <a:solidFill>
                  <a:srgbClr val="000000"/>
                </a:solidFill>
                <a:latin typeface="Calibri" panose="020F0502020204030204" pitchFamily="34" charset="0"/>
                <a:cs typeface="Calibri" panose="020F0502020204030204" pitchFamily="34" charset="0"/>
              </a:rPr>
              <a:t>Pasture quality</a:t>
            </a:r>
          </a:p>
        </p:txBody>
      </p:sp>
      <p:sp>
        <p:nvSpPr>
          <p:cNvPr id="12" name="TextBox 11"/>
          <p:cNvSpPr txBox="1"/>
          <p:nvPr/>
        </p:nvSpPr>
        <p:spPr>
          <a:xfrm>
            <a:off x="539552" y="1772816"/>
            <a:ext cx="7992888" cy="830997"/>
          </a:xfrm>
          <a:prstGeom prst="rect">
            <a:avLst/>
          </a:prstGeom>
          <a:noFill/>
        </p:spPr>
        <p:txBody>
          <a:bodyPr wrap="square" rtlCol="0">
            <a:spAutoFit/>
          </a:bodyPr>
          <a:lstStyle/>
          <a:p>
            <a:pPr fontAlgn="base">
              <a:spcBef>
                <a:spcPct val="0"/>
              </a:spcBef>
              <a:spcAft>
                <a:spcPct val="0"/>
              </a:spcAft>
            </a:pPr>
            <a:r>
              <a:rPr lang="en-NZ" sz="2400" b="1" dirty="0">
                <a:solidFill>
                  <a:srgbClr val="000000"/>
                </a:solidFill>
                <a:latin typeface="Calibri" panose="020F0502020204030204" pitchFamily="34" charset="0"/>
                <a:cs typeface="Calibri" panose="020F0502020204030204" pitchFamily="34" charset="0"/>
              </a:rPr>
              <a:t>Dung beetles can make a substantial contribution to ensuring that forage fouling is kept to a minimum</a:t>
            </a:r>
          </a:p>
        </p:txBody>
      </p:sp>
      <p:sp>
        <p:nvSpPr>
          <p:cNvPr id="14" name="TextBox 13"/>
          <p:cNvSpPr txBox="1"/>
          <p:nvPr/>
        </p:nvSpPr>
        <p:spPr>
          <a:xfrm>
            <a:off x="504056" y="2852726"/>
            <a:ext cx="7992888" cy="830997"/>
          </a:xfrm>
          <a:prstGeom prst="rect">
            <a:avLst/>
          </a:prstGeom>
          <a:noFill/>
        </p:spPr>
        <p:txBody>
          <a:bodyPr wrap="square" rtlCol="0">
            <a:spAutoFit/>
          </a:bodyPr>
          <a:lstStyle/>
          <a:p>
            <a:pPr fontAlgn="base">
              <a:spcBef>
                <a:spcPct val="0"/>
              </a:spcBef>
              <a:spcAft>
                <a:spcPct val="0"/>
              </a:spcAft>
            </a:pPr>
            <a:r>
              <a:rPr lang="en-NZ" sz="2400" b="1" dirty="0">
                <a:solidFill>
                  <a:srgbClr val="000000"/>
                </a:solidFill>
                <a:latin typeface="Calibri" panose="020F0502020204030204" pitchFamily="34" charset="0"/>
                <a:cs typeface="Calibri" panose="020F0502020204030204" pitchFamily="34" charset="0"/>
              </a:rPr>
              <a:t>Several studies show “dung + beetles” results in significant increases in</a:t>
            </a:r>
            <a:r>
              <a:rPr lang="en-US" sz="2400" b="1" dirty="0">
                <a:solidFill>
                  <a:srgbClr val="000000"/>
                </a:solidFill>
                <a:latin typeface="Calibri" panose="020F0502020204030204" pitchFamily="34" charset="0"/>
                <a:cs typeface="Calibri" panose="020F0502020204030204" pitchFamily="34" charset="0"/>
              </a:rPr>
              <a:t>:</a:t>
            </a:r>
          </a:p>
        </p:txBody>
      </p:sp>
      <p:sp>
        <p:nvSpPr>
          <p:cNvPr id="22" name="TextBox 21"/>
          <p:cNvSpPr txBox="1"/>
          <p:nvPr/>
        </p:nvSpPr>
        <p:spPr>
          <a:xfrm>
            <a:off x="539552" y="5234912"/>
            <a:ext cx="8460432" cy="830997"/>
          </a:xfrm>
          <a:prstGeom prst="rect">
            <a:avLst/>
          </a:prstGeom>
          <a:noFill/>
        </p:spPr>
        <p:txBody>
          <a:bodyPr wrap="square" rtlCol="0">
            <a:spAutoFit/>
          </a:bodyPr>
          <a:lstStyle/>
          <a:p>
            <a:pPr fontAlgn="base">
              <a:spcBef>
                <a:spcPct val="0"/>
              </a:spcBef>
              <a:spcAft>
                <a:spcPct val="0"/>
              </a:spcAft>
            </a:pPr>
            <a:r>
              <a:rPr lang="en-US" sz="2400" b="1" dirty="0">
                <a:solidFill>
                  <a:srgbClr val="000000"/>
                </a:solidFill>
                <a:latin typeface="Calibri" panose="020F0502020204030204" pitchFamily="34" charset="0"/>
                <a:cs typeface="Calibri" panose="020F0502020204030204" pitchFamily="34" charset="0"/>
              </a:rPr>
              <a:t>Root biomass and growing depth is significantly increased improving water holding capacity and drought tolerance </a:t>
            </a:r>
            <a:endParaRPr lang="en-NZ" sz="2400" b="1" dirty="0">
              <a:solidFill>
                <a:srgbClr val="000000"/>
              </a:solidFill>
              <a:latin typeface="Calibri" panose="020F0502020204030204" pitchFamily="34" charset="0"/>
              <a:cs typeface="Calibri" panose="020F0502020204030204" pitchFamily="34" charset="0"/>
            </a:endParaRPr>
          </a:p>
        </p:txBody>
      </p:sp>
      <p:grpSp>
        <p:nvGrpSpPr>
          <p:cNvPr id="2" name="Group 14"/>
          <p:cNvGrpSpPr/>
          <p:nvPr/>
        </p:nvGrpSpPr>
        <p:grpSpPr>
          <a:xfrm>
            <a:off x="651800" y="3806033"/>
            <a:ext cx="7623520" cy="1598688"/>
            <a:chOff x="697520" y="3573578"/>
            <a:chExt cx="6984776" cy="1598688"/>
          </a:xfrm>
        </p:grpSpPr>
        <p:sp>
          <p:nvSpPr>
            <p:cNvPr id="19" name="TextBox 18"/>
            <p:cNvSpPr txBox="1"/>
            <p:nvPr/>
          </p:nvSpPr>
          <p:spPr>
            <a:xfrm>
              <a:off x="4454202" y="3602606"/>
              <a:ext cx="2952328" cy="1569660"/>
            </a:xfrm>
            <a:prstGeom prst="rect">
              <a:avLst/>
            </a:prstGeom>
            <a:noFill/>
          </p:spPr>
          <p:txBody>
            <a:bodyPr wrap="square" rtlCol="0">
              <a:spAutoFit/>
            </a:bodyPr>
            <a:lstStyle/>
            <a:p>
              <a:pPr marL="363538" indent="347663" fontAlgn="base">
                <a:spcBef>
                  <a:spcPct val="0"/>
                </a:spcBef>
                <a:spcAft>
                  <a:spcPct val="0"/>
                </a:spcAft>
                <a:buFont typeface="Wingdings" pitchFamily="2" charset="2"/>
                <a:buChar char="§"/>
              </a:pPr>
              <a:r>
                <a:rPr lang="en-NZ" sz="2400" b="1" dirty="0">
                  <a:solidFill>
                    <a:srgbClr val="333399">
                      <a:lumMod val="75000"/>
                    </a:srgbClr>
                  </a:solidFill>
                  <a:latin typeface="Calibri" panose="020F0502020204030204" pitchFamily="34" charset="0"/>
                  <a:cs typeface="Calibri" panose="020F0502020204030204" pitchFamily="34" charset="0"/>
                </a:rPr>
                <a:t>protein levels </a:t>
              </a:r>
            </a:p>
            <a:p>
              <a:pPr marL="363538" indent="347663" fontAlgn="base">
                <a:spcBef>
                  <a:spcPct val="0"/>
                </a:spcBef>
                <a:spcAft>
                  <a:spcPct val="0"/>
                </a:spcAft>
                <a:buFont typeface="Wingdings" pitchFamily="2" charset="2"/>
                <a:buChar char="§"/>
              </a:pPr>
              <a:r>
                <a:rPr lang="en-NZ" sz="2400" b="1" dirty="0">
                  <a:solidFill>
                    <a:srgbClr val="333399">
                      <a:lumMod val="75000"/>
                    </a:srgbClr>
                  </a:solidFill>
                  <a:latin typeface="Calibri" panose="020F0502020204030204" pitchFamily="34" charset="0"/>
                  <a:cs typeface="Calibri" panose="020F0502020204030204" pitchFamily="34" charset="0"/>
                </a:rPr>
                <a:t>nitrogen content</a:t>
              </a:r>
            </a:p>
            <a:p>
              <a:pPr fontAlgn="base">
                <a:spcBef>
                  <a:spcPct val="0"/>
                </a:spcBef>
                <a:spcAft>
                  <a:spcPct val="0"/>
                </a:spcAft>
              </a:pPr>
              <a:endParaRPr lang="en-NZ" sz="2400" dirty="0">
                <a:solidFill>
                  <a:srgbClr val="333399">
                    <a:lumMod val="75000"/>
                  </a:srgbClr>
                </a:solidFill>
                <a:latin typeface="Calibri" panose="020F0502020204030204" pitchFamily="34" charset="0"/>
                <a:cs typeface="Calibri" panose="020F0502020204030204" pitchFamily="34" charset="0"/>
              </a:endParaRPr>
            </a:p>
          </p:txBody>
        </p:sp>
        <p:sp>
          <p:nvSpPr>
            <p:cNvPr id="10" name="TextBox 9"/>
            <p:cNvSpPr txBox="1"/>
            <p:nvPr/>
          </p:nvSpPr>
          <p:spPr>
            <a:xfrm>
              <a:off x="697520" y="3573578"/>
              <a:ext cx="6984776" cy="1569660"/>
            </a:xfrm>
            <a:prstGeom prst="rect">
              <a:avLst/>
            </a:prstGeom>
            <a:noFill/>
          </p:spPr>
          <p:txBody>
            <a:bodyPr wrap="square" rtlCol="0">
              <a:spAutoFit/>
            </a:bodyPr>
            <a:lstStyle/>
            <a:p>
              <a:pPr marL="363538" indent="347663" fontAlgn="base">
                <a:spcBef>
                  <a:spcPct val="0"/>
                </a:spcBef>
                <a:spcAft>
                  <a:spcPct val="0"/>
                </a:spcAft>
                <a:buFont typeface="Wingdings" pitchFamily="2" charset="2"/>
                <a:buChar char="§"/>
              </a:pPr>
              <a:r>
                <a:rPr lang="en-NZ" sz="2400" b="1" dirty="0">
                  <a:solidFill>
                    <a:srgbClr val="333399">
                      <a:lumMod val="75000"/>
                    </a:srgbClr>
                  </a:solidFill>
                  <a:latin typeface="Calibri" panose="020F0502020204030204" pitchFamily="34" charset="0"/>
                  <a:cs typeface="Calibri" panose="020F0502020204030204" pitchFamily="34" charset="0"/>
                </a:rPr>
                <a:t>plant height </a:t>
              </a:r>
            </a:p>
            <a:p>
              <a:pPr marL="363538" indent="347663" fontAlgn="base">
                <a:spcBef>
                  <a:spcPct val="0"/>
                </a:spcBef>
                <a:spcAft>
                  <a:spcPct val="0"/>
                </a:spcAft>
                <a:buFont typeface="Wingdings" pitchFamily="2" charset="2"/>
                <a:buChar char="§"/>
              </a:pPr>
              <a:r>
                <a:rPr lang="en-NZ" sz="2400" b="1" dirty="0">
                  <a:solidFill>
                    <a:srgbClr val="333399">
                      <a:lumMod val="75000"/>
                    </a:srgbClr>
                  </a:solidFill>
                  <a:latin typeface="Calibri" panose="020F0502020204030204" pitchFamily="34" charset="0"/>
                  <a:cs typeface="Calibri" panose="020F0502020204030204" pitchFamily="34" charset="0"/>
                </a:rPr>
                <a:t>above ground biomass </a:t>
              </a:r>
            </a:p>
            <a:p>
              <a:pPr marL="363538" indent="347663" fontAlgn="base">
                <a:spcBef>
                  <a:spcPct val="0"/>
                </a:spcBef>
                <a:spcAft>
                  <a:spcPct val="0"/>
                </a:spcAft>
                <a:buFont typeface="Wingdings" pitchFamily="2" charset="2"/>
                <a:buChar char="§"/>
              </a:pPr>
              <a:r>
                <a:rPr lang="en-NZ" sz="2400" b="1" dirty="0">
                  <a:solidFill>
                    <a:srgbClr val="333399">
                      <a:lumMod val="75000"/>
                    </a:srgbClr>
                  </a:solidFill>
                  <a:latin typeface="Calibri" panose="020F0502020204030204" pitchFamily="34" charset="0"/>
                  <a:cs typeface="Calibri" panose="020F0502020204030204" pitchFamily="34" charset="0"/>
                </a:rPr>
                <a:t>grain production</a:t>
              </a:r>
            </a:p>
            <a:p>
              <a:pPr fontAlgn="base">
                <a:spcBef>
                  <a:spcPct val="0"/>
                </a:spcBef>
                <a:spcAft>
                  <a:spcPct val="0"/>
                </a:spcAft>
              </a:pPr>
              <a:endParaRPr lang="en-NZ" sz="2400" dirty="0">
                <a:solidFill>
                  <a:srgbClr val="333399">
                    <a:lumMod val="75000"/>
                  </a:srgbClr>
                </a:solidFill>
                <a:latin typeface="Calibri" panose="020F0502020204030204" pitchFamily="34" charset="0"/>
                <a:cs typeface="Calibri" panose="020F0502020204030204" pitchFamily="34" charset="0"/>
              </a:endParaRPr>
            </a:p>
          </p:txBody>
        </p:sp>
      </p:grpSp>
      <p:pic>
        <p:nvPicPr>
          <p:cNvPr id="15" name="Picture 14"/>
          <p:cNvPicPr>
            <a:picLocks noChangeAspect="1"/>
          </p:cNvPicPr>
          <p:nvPr/>
        </p:nvPicPr>
        <p:blipFill rotWithShape="1">
          <a:blip r:embed="rId3"/>
          <a:srcRect l="27540" r="26292"/>
          <a:stretch/>
        </p:blipFill>
        <p:spPr>
          <a:xfrm>
            <a:off x="8379754" y="42664"/>
            <a:ext cx="737419" cy="899031"/>
          </a:xfrm>
          <a:prstGeom prst="rect">
            <a:avLst/>
          </a:prstGeom>
        </p:spPr>
      </p:pic>
      <p:sp>
        <p:nvSpPr>
          <p:cNvPr id="16" name="Title 1"/>
          <p:cNvSpPr txBox="1">
            <a:spLocks/>
          </p:cNvSpPr>
          <p:nvPr/>
        </p:nvSpPr>
        <p:spPr bwMode="auto">
          <a:xfrm>
            <a:off x="323528" y="44624"/>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400" b="1" kern="0"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Benefits</a:t>
            </a:r>
            <a:endParaRPr lang="en-NZ" sz="4400" b="1" kern="0"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874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grpId="1" nodeType="clickEffect">
                                  <p:stCondLst>
                                    <p:cond delay="0"/>
                                  </p:stCondLst>
                                  <p:childTnLst>
                                    <p:set>
                                      <p:cBhvr rctx="PPT">
                                        <p:cTn id="10" dur="indefinite"/>
                                        <p:tgtEl>
                                          <p:spTgt spid="12"/>
                                        </p:tgtEl>
                                        <p:attrNameLst>
                                          <p:attrName>style.opacity</p:attrName>
                                        </p:attrNameLst>
                                      </p:cBhvr>
                                      <p:to>
                                        <p:strVal val="0.5"/>
                                      </p:to>
                                    </p:set>
                                    <p:animEffect filter="image" prLst="opacity: 0.5">
                                      <p:cBhvr rctx="IE">
                                        <p:cTn id="11" dur="indefinite"/>
                                        <p:tgtEl>
                                          <p:spTgt spid="1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par>
                          <p:cTn id="14" fill="hold">
                            <p:stCondLst>
                              <p:cond delay="0"/>
                            </p:stCondLst>
                            <p:childTnLst>
                              <p:par>
                                <p:cTn id="15" presetID="9" presetClass="entr" presetSubtype="0" fill="hold" nodeType="after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1" nodeType="clickEffect">
                                  <p:stCondLst>
                                    <p:cond delay="0"/>
                                  </p:stCondLst>
                                  <p:childTnLst>
                                    <p:set>
                                      <p:cBhvr rctx="PPT">
                                        <p:cTn id="21" dur="indefinite"/>
                                        <p:tgtEl>
                                          <p:spTgt spid="14"/>
                                        </p:tgtEl>
                                        <p:attrNameLst>
                                          <p:attrName>style.opacity</p:attrName>
                                        </p:attrNameLst>
                                      </p:cBhvr>
                                      <p:to>
                                        <p:strVal val="0.5"/>
                                      </p:to>
                                    </p:set>
                                    <p:animEffect filter="image" prLst="opacity: 0.5">
                                      <p:cBhvr rctx="IE">
                                        <p:cTn id="22" dur="indefinite"/>
                                        <p:tgtEl>
                                          <p:spTgt spid="14"/>
                                        </p:tgtEl>
                                      </p:cBhvr>
                                    </p:animEffect>
                                  </p:childTnLst>
                                </p:cTn>
                              </p:par>
                              <p:par>
                                <p:cTn id="23" presetID="9" presetClass="emph" presetSubtype="0" nodeType="withEffect">
                                  <p:stCondLst>
                                    <p:cond delay="0"/>
                                  </p:stCondLst>
                                  <p:childTnLst>
                                    <p:set>
                                      <p:cBhvr rctx="PPT">
                                        <p:cTn id="24" dur="indefinite"/>
                                        <p:tgtEl>
                                          <p:spTgt spid="2"/>
                                        </p:tgtEl>
                                        <p:attrNameLst>
                                          <p:attrName>style.opacity</p:attrName>
                                        </p:attrNameLst>
                                      </p:cBhvr>
                                      <p:to>
                                        <p:strVal val="0.5"/>
                                      </p:to>
                                    </p:set>
                                    <p:animEffect filter="image" prLst="opacity: 0.5">
                                      <p:cBhvr rctx="IE">
                                        <p:cTn id="25" dur="indefinite"/>
                                        <p:tgtEl>
                                          <p:spTgt spid="2"/>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4" grpId="0"/>
      <p:bldP spid="14" grpId="1"/>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322404" y="1196752"/>
            <a:ext cx="7489956" cy="523220"/>
          </a:xfrm>
          <a:prstGeom prst="rect">
            <a:avLst/>
          </a:prstGeom>
          <a:solidFill>
            <a:srgbClr val="FFC000"/>
          </a:solidFill>
        </p:spPr>
        <p:txBody>
          <a:bodyPr wrap="square">
            <a:spAutoFit/>
          </a:bodyPr>
          <a:lstStyle/>
          <a:p>
            <a:pPr marL="174625" fontAlgn="base">
              <a:spcBef>
                <a:spcPts val="600"/>
              </a:spcBef>
            </a:pPr>
            <a:r>
              <a:rPr lang="en-US" sz="2800" b="1" dirty="0">
                <a:solidFill>
                  <a:srgbClr val="000000"/>
                </a:solidFill>
                <a:latin typeface="Calibri" panose="020F0502020204030204" pitchFamily="34" charset="0"/>
                <a:cs typeface="Calibri" panose="020F0502020204030204" pitchFamily="34" charset="0"/>
              </a:rPr>
              <a:t>Reducing pest species</a:t>
            </a:r>
          </a:p>
        </p:txBody>
      </p:sp>
      <p:sp>
        <p:nvSpPr>
          <p:cNvPr id="22" name="TextBox 21"/>
          <p:cNvSpPr txBox="1"/>
          <p:nvPr/>
        </p:nvSpPr>
        <p:spPr>
          <a:xfrm>
            <a:off x="467544" y="4128341"/>
            <a:ext cx="8028384" cy="1954381"/>
          </a:xfrm>
          <a:prstGeom prst="rect">
            <a:avLst/>
          </a:prstGeom>
          <a:noFill/>
        </p:spPr>
        <p:txBody>
          <a:bodyPr wrap="square" rtlCol="0">
            <a:spAutoFit/>
          </a:bodyPr>
          <a:lstStyle/>
          <a:p>
            <a:pPr fontAlgn="base">
              <a:spcBef>
                <a:spcPct val="0"/>
              </a:spcBef>
              <a:spcAft>
                <a:spcPct val="0"/>
              </a:spcAft>
            </a:pPr>
            <a:r>
              <a:rPr lang="en-US" sz="2400" b="1" dirty="0">
                <a:solidFill>
                  <a:srgbClr val="000000"/>
                </a:solidFill>
                <a:latin typeface="Calibri" panose="020F0502020204030204" pitchFamily="34" charset="0"/>
                <a:cs typeface="Calibri" panose="020F0502020204030204" pitchFamily="34" charset="0"/>
              </a:rPr>
              <a:t>Many studies have shown significant reduction in numbers dung breeding pest flies </a:t>
            </a:r>
          </a:p>
          <a:p>
            <a:pPr marL="711200" indent="-347663" fontAlgn="base">
              <a:spcBef>
                <a:spcPts val="600"/>
              </a:spcBef>
              <a:spcAft>
                <a:spcPct val="0"/>
              </a:spcAft>
              <a:buFont typeface="Wingdings" pitchFamily="2" charset="2"/>
              <a:buChar char="§"/>
            </a:pPr>
            <a:r>
              <a:rPr lang="en-US" sz="2400" dirty="0">
                <a:solidFill>
                  <a:srgbClr val="333399">
                    <a:lumMod val="75000"/>
                  </a:srgbClr>
                </a:solidFill>
                <a:latin typeface="Calibri" panose="020F0502020204030204" pitchFamily="34" charset="0"/>
                <a:cs typeface="Calibri" panose="020F0502020204030204" pitchFamily="34" charset="0"/>
              </a:rPr>
              <a:t>95% in Hawai’i </a:t>
            </a:r>
            <a:r>
              <a:rPr lang="en-US" sz="1600" dirty="0">
                <a:solidFill>
                  <a:srgbClr val="333399">
                    <a:lumMod val="75000"/>
                  </a:srgbClr>
                </a:solidFill>
                <a:latin typeface="Calibri" panose="020F0502020204030204" pitchFamily="34" charset="0"/>
                <a:cs typeface="Calibri" panose="020F0502020204030204" pitchFamily="34" charset="0"/>
              </a:rPr>
              <a:t>(</a:t>
            </a:r>
            <a:r>
              <a:rPr lang="en-NZ" sz="1600" dirty="0" err="1">
                <a:solidFill>
                  <a:srgbClr val="333399">
                    <a:lumMod val="75000"/>
                  </a:srgbClr>
                </a:solidFill>
                <a:latin typeface="Calibri" panose="020F0502020204030204" pitchFamily="34" charset="0"/>
                <a:cs typeface="Calibri" panose="020F0502020204030204" pitchFamily="34" charset="0"/>
              </a:rPr>
              <a:t>Bornemissza</a:t>
            </a:r>
            <a:r>
              <a:rPr lang="en-NZ" sz="1600" dirty="0">
                <a:solidFill>
                  <a:srgbClr val="333399">
                    <a:lumMod val="75000"/>
                  </a:srgbClr>
                </a:solidFill>
                <a:latin typeface="Calibri" panose="020F0502020204030204" pitchFamily="34" charset="0"/>
                <a:cs typeface="Calibri" panose="020F0502020204030204" pitchFamily="34" charset="0"/>
              </a:rPr>
              <a:t> 1970)</a:t>
            </a:r>
          </a:p>
          <a:p>
            <a:pPr marL="711200" indent="-347663" fontAlgn="base">
              <a:spcBef>
                <a:spcPct val="0"/>
              </a:spcBef>
              <a:spcAft>
                <a:spcPct val="0"/>
              </a:spcAft>
              <a:buFont typeface="Wingdings" pitchFamily="2" charset="2"/>
              <a:buChar char="§"/>
            </a:pPr>
            <a:r>
              <a:rPr lang="en-NZ" sz="2400" dirty="0">
                <a:solidFill>
                  <a:srgbClr val="333399">
                    <a:lumMod val="75000"/>
                  </a:srgbClr>
                </a:solidFill>
                <a:latin typeface="Calibri" panose="020F0502020204030204" pitchFamily="34" charset="0"/>
                <a:cs typeface="Calibri" panose="020F0502020204030204" pitchFamily="34" charset="0"/>
              </a:rPr>
              <a:t>88% in Australia </a:t>
            </a:r>
            <a:r>
              <a:rPr lang="en-NZ" sz="1600" dirty="0">
                <a:solidFill>
                  <a:srgbClr val="333399">
                    <a:lumMod val="75000"/>
                  </a:srgbClr>
                </a:solidFill>
                <a:latin typeface="Calibri" panose="020F0502020204030204" pitchFamily="34" charset="0"/>
                <a:cs typeface="Calibri" panose="020F0502020204030204" pitchFamily="34" charset="0"/>
              </a:rPr>
              <a:t>(</a:t>
            </a:r>
            <a:r>
              <a:rPr lang="en-NZ" sz="1600" dirty="0" err="1">
                <a:solidFill>
                  <a:srgbClr val="333399">
                    <a:lumMod val="75000"/>
                  </a:srgbClr>
                </a:solidFill>
                <a:latin typeface="Calibri" panose="020F0502020204030204" pitchFamily="34" charset="0"/>
                <a:cs typeface="Calibri" panose="020F0502020204030204" pitchFamily="34" charset="0"/>
              </a:rPr>
              <a:t>Ridsdill</a:t>
            </a:r>
            <a:r>
              <a:rPr lang="en-NZ" sz="1600" dirty="0">
                <a:solidFill>
                  <a:srgbClr val="333399">
                    <a:lumMod val="75000"/>
                  </a:srgbClr>
                </a:solidFill>
                <a:latin typeface="Calibri" panose="020F0502020204030204" pitchFamily="34" charset="0"/>
                <a:cs typeface="Calibri" panose="020F0502020204030204" pitchFamily="34" charset="0"/>
              </a:rPr>
              <a:t>-Smith &amp; </a:t>
            </a:r>
            <a:r>
              <a:rPr lang="en-NZ" sz="1600" dirty="0" err="1">
                <a:solidFill>
                  <a:srgbClr val="333399">
                    <a:lumMod val="75000"/>
                  </a:srgbClr>
                </a:solidFill>
                <a:latin typeface="Calibri" panose="020F0502020204030204" pitchFamily="34" charset="0"/>
                <a:cs typeface="Calibri" panose="020F0502020204030204" pitchFamily="34" charset="0"/>
              </a:rPr>
              <a:t>Matthiessen</a:t>
            </a:r>
            <a:r>
              <a:rPr lang="en-NZ" sz="1600" dirty="0">
                <a:solidFill>
                  <a:srgbClr val="333399">
                    <a:lumMod val="75000"/>
                  </a:srgbClr>
                </a:solidFill>
                <a:latin typeface="Calibri" panose="020F0502020204030204" pitchFamily="34" charset="0"/>
                <a:cs typeface="Calibri" panose="020F0502020204030204" pitchFamily="34" charset="0"/>
              </a:rPr>
              <a:t>, 1988)</a:t>
            </a:r>
          </a:p>
          <a:p>
            <a:pPr marL="363538" indent="-363538" fontAlgn="base">
              <a:spcBef>
                <a:spcPct val="0"/>
              </a:spcBef>
              <a:spcAft>
                <a:spcPct val="0"/>
              </a:spcAft>
              <a:buFont typeface="Courier New" pitchFamily="49" charset="0"/>
              <a:buChar char="o"/>
            </a:pPr>
            <a:endParaRPr lang="en-NZ" sz="2000" b="1" dirty="0">
              <a:solidFill>
                <a:srgbClr val="2D2D8A"/>
              </a:solidFill>
            </a:endParaRPr>
          </a:p>
        </p:txBody>
      </p:sp>
      <p:grpSp>
        <p:nvGrpSpPr>
          <p:cNvPr id="2" name="Group 14"/>
          <p:cNvGrpSpPr/>
          <p:nvPr/>
        </p:nvGrpSpPr>
        <p:grpSpPr>
          <a:xfrm>
            <a:off x="467544" y="1854633"/>
            <a:ext cx="8136904" cy="2478469"/>
            <a:chOff x="467544" y="2694399"/>
            <a:chExt cx="8136904" cy="2478469"/>
          </a:xfrm>
        </p:grpSpPr>
        <p:sp>
          <p:nvSpPr>
            <p:cNvPr id="14" name="TextBox 13"/>
            <p:cNvSpPr txBox="1"/>
            <p:nvPr/>
          </p:nvSpPr>
          <p:spPr>
            <a:xfrm>
              <a:off x="467544" y="2694399"/>
              <a:ext cx="8136904" cy="2139047"/>
            </a:xfrm>
            <a:prstGeom prst="rect">
              <a:avLst/>
            </a:prstGeom>
            <a:noFill/>
          </p:spPr>
          <p:txBody>
            <a:bodyPr wrap="square" rtlCol="0">
              <a:spAutoFit/>
            </a:bodyPr>
            <a:lstStyle/>
            <a:p>
              <a:pPr fontAlgn="base">
                <a:spcBef>
                  <a:spcPct val="0"/>
                </a:spcBef>
                <a:spcAft>
                  <a:spcPct val="0"/>
                </a:spcAft>
              </a:pPr>
              <a:r>
                <a:rPr lang="en-US" sz="2400" b="1" dirty="0">
                  <a:solidFill>
                    <a:srgbClr val="000000"/>
                  </a:solidFill>
                  <a:latin typeface="Calibri" panose="020F0502020204030204" pitchFamily="34" charset="0"/>
                  <a:cs typeface="Calibri" panose="020F0502020204030204" pitchFamily="34" charset="0"/>
                </a:rPr>
                <a:t>Many studies have shown significant reduction in numbers and/or </a:t>
              </a:r>
              <a:r>
                <a:rPr lang="en-US" sz="2400" b="1" dirty="0" err="1">
                  <a:solidFill>
                    <a:srgbClr val="000000"/>
                  </a:solidFill>
                  <a:latin typeface="Calibri" panose="020F0502020204030204" pitchFamily="34" charset="0"/>
                  <a:cs typeface="Calibri" panose="020F0502020204030204" pitchFamily="34" charset="0"/>
                </a:rPr>
                <a:t>reinfection</a:t>
              </a:r>
              <a:r>
                <a:rPr lang="en-US" sz="2400" b="1" dirty="0">
                  <a:solidFill>
                    <a:srgbClr val="000000"/>
                  </a:solidFill>
                  <a:latin typeface="Calibri" panose="020F0502020204030204" pitchFamily="34" charset="0"/>
                  <a:cs typeface="Calibri" panose="020F0502020204030204" pitchFamily="34" charset="0"/>
                </a:rPr>
                <a:t> rates of gut parasites </a:t>
              </a:r>
            </a:p>
            <a:p>
              <a:pPr marL="711200" indent="-347663" fontAlgn="base">
                <a:spcBef>
                  <a:spcPts val="600"/>
                </a:spcBef>
                <a:spcAft>
                  <a:spcPct val="0"/>
                </a:spcAft>
                <a:buFont typeface="Wingdings" pitchFamily="2" charset="2"/>
                <a:buChar char="§"/>
              </a:pPr>
              <a:r>
                <a:rPr lang="en-NZ" sz="1600" dirty="0">
                  <a:solidFill>
                    <a:srgbClr val="333399">
                      <a:lumMod val="75000"/>
                    </a:srgbClr>
                  </a:solidFill>
                  <a:latin typeface="Calibri" panose="020F0502020204030204" pitchFamily="34" charset="0"/>
                  <a:cs typeface="Calibri" panose="020F0502020204030204" pitchFamily="34" charset="0"/>
                </a:rPr>
                <a:t>Miller </a:t>
              </a:r>
              <a:r>
                <a:rPr lang="en-NZ" sz="1600" i="1" dirty="0">
                  <a:solidFill>
                    <a:srgbClr val="333399">
                      <a:lumMod val="75000"/>
                    </a:srgbClr>
                  </a:solidFill>
                  <a:latin typeface="Calibri" panose="020F0502020204030204" pitchFamily="34" charset="0"/>
                  <a:cs typeface="Calibri" panose="020F0502020204030204" pitchFamily="34" charset="0"/>
                </a:rPr>
                <a:t>et al. </a:t>
              </a:r>
              <a:r>
                <a:rPr lang="en-NZ" sz="1600" dirty="0">
                  <a:solidFill>
                    <a:srgbClr val="333399">
                      <a:lumMod val="75000"/>
                    </a:srgbClr>
                  </a:solidFill>
                  <a:latin typeface="Calibri" panose="020F0502020204030204" pitchFamily="34" charset="0"/>
                  <a:cs typeface="Calibri" panose="020F0502020204030204" pitchFamily="34" charset="0"/>
                </a:rPr>
                <a:t>(1961)</a:t>
              </a:r>
            </a:p>
            <a:p>
              <a:pPr marL="711200" indent="-347663" fontAlgn="base">
                <a:spcBef>
                  <a:spcPct val="0"/>
                </a:spcBef>
                <a:spcAft>
                  <a:spcPct val="0"/>
                </a:spcAft>
                <a:buFont typeface="Wingdings" pitchFamily="2" charset="2"/>
                <a:buChar char="§"/>
              </a:pPr>
              <a:r>
                <a:rPr lang="en-NZ" sz="1600" dirty="0">
                  <a:solidFill>
                    <a:srgbClr val="333399">
                      <a:lumMod val="75000"/>
                    </a:srgbClr>
                  </a:solidFill>
                  <a:latin typeface="Calibri" panose="020F0502020204030204" pitchFamily="34" charset="0"/>
                  <a:cs typeface="Calibri" panose="020F0502020204030204" pitchFamily="34" charset="0"/>
                </a:rPr>
                <a:t>Fincher (1973a, 1975) </a:t>
              </a:r>
            </a:p>
            <a:p>
              <a:pPr marL="711200" indent="-347663" fontAlgn="base">
                <a:spcBef>
                  <a:spcPct val="0"/>
                </a:spcBef>
                <a:spcAft>
                  <a:spcPct val="0"/>
                </a:spcAft>
                <a:buFont typeface="Wingdings" pitchFamily="2" charset="2"/>
                <a:buChar char="§"/>
              </a:pPr>
              <a:r>
                <a:rPr lang="en-NZ" sz="1600" dirty="0">
                  <a:solidFill>
                    <a:srgbClr val="333399">
                      <a:lumMod val="75000"/>
                    </a:srgbClr>
                  </a:solidFill>
                  <a:latin typeface="Calibri" panose="020F0502020204030204" pitchFamily="34" charset="0"/>
                  <a:cs typeface="Calibri" panose="020F0502020204030204" pitchFamily="34" charset="0"/>
                </a:rPr>
                <a:t>Waterhouse (1974)</a:t>
              </a:r>
            </a:p>
            <a:p>
              <a:pPr marL="711200" indent="-347663" fontAlgn="base">
                <a:spcBef>
                  <a:spcPct val="0"/>
                </a:spcBef>
                <a:spcAft>
                  <a:spcPct val="0"/>
                </a:spcAft>
                <a:buFont typeface="Wingdings" pitchFamily="2" charset="2"/>
                <a:buChar char="§"/>
              </a:pPr>
              <a:r>
                <a:rPr lang="en-NZ" sz="1600" dirty="0">
                  <a:solidFill>
                    <a:srgbClr val="333399">
                      <a:lumMod val="75000"/>
                    </a:srgbClr>
                  </a:solidFill>
                  <a:latin typeface="Calibri" panose="020F0502020204030204" pitchFamily="34" charset="0"/>
                  <a:cs typeface="Calibri" panose="020F0502020204030204" pitchFamily="34" charset="0"/>
                </a:rPr>
                <a:t>Bryan (1973, 1976) </a:t>
              </a:r>
            </a:p>
            <a:p>
              <a:pPr marL="711200" indent="-347663" fontAlgn="base">
                <a:spcBef>
                  <a:spcPct val="0"/>
                </a:spcBef>
                <a:spcAft>
                  <a:spcPct val="0"/>
                </a:spcAft>
                <a:buFont typeface="Wingdings" pitchFamily="2" charset="2"/>
                <a:buChar char="§"/>
              </a:pPr>
              <a:r>
                <a:rPr lang="en-NZ" sz="1600" dirty="0">
                  <a:solidFill>
                    <a:srgbClr val="333399">
                      <a:lumMod val="75000"/>
                    </a:srgbClr>
                  </a:solidFill>
                  <a:latin typeface="Calibri" panose="020F0502020204030204" pitchFamily="34" charset="0"/>
                  <a:cs typeface="Calibri" panose="020F0502020204030204" pitchFamily="34" charset="0"/>
                </a:rPr>
                <a:t>Fincher &amp; Stewart (1979) </a:t>
              </a:r>
            </a:p>
          </p:txBody>
        </p:sp>
        <p:sp>
          <p:nvSpPr>
            <p:cNvPr id="13" name="TextBox 12"/>
            <p:cNvSpPr txBox="1"/>
            <p:nvPr/>
          </p:nvSpPr>
          <p:spPr>
            <a:xfrm>
              <a:off x="4139952" y="3541652"/>
              <a:ext cx="4104456" cy="1631216"/>
            </a:xfrm>
            <a:prstGeom prst="rect">
              <a:avLst/>
            </a:prstGeom>
            <a:noFill/>
          </p:spPr>
          <p:txBody>
            <a:bodyPr wrap="square" rtlCol="0">
              <a:spAutoFit/>
            </a:bodyPr>
            <a:lstStyle/>
            <a:p>
              <a:pPr marL="363538" indent="-363538" fontAlgn="base">
                <a:spcBef>
                  <a:spcPct val="0"/>
                </a:spcBef>
                <a:spcAft>
                  <a:spcPct val="0"/>
                </a:spcAft>
                <a:buFont typeface="Wingdings" pitchFamily="2" charset="2"/>
                <a:buChar char="§"/>
              </a:pPr>
              <a:r>
                <a:rPr lang="en-NZ" sz="1600" dirty="0">
                  <a:solidFill>
                    <a:srgbClr val="333399">
                      <a:lumMod val="75000"/>
                    </a:srgbClr>
                  </a:solidFill>
                  <a:latin typeface="Calibri" panose="020F0502020204030204" pitchFamily="34" charset="0"/>
                  <a:cs typeface="Calibri" panose="020F0502020204030204" pitchFamily="34" charset="0"/>
                </a:rPr>
                <a:t>Bergstrom (1983) </a:t>
              </a:r>
            </a:p>
            <a:p>
              <a:pPr marL="363538" indent="-363538" fontAlgn="base">
                <a:spcBef>
                  <a:spcPct val="0"/>
                </a:spcBef>
                <a:spcAft>
                  <a:spcPct val="0"/>
                </a:spcAft>
                <a:buFont typeface="Wingdings" pitchFamily="2" charset="2"/>
                <a:buChar char="§"/>
              </a:pPr>
              <a:r>
                <a:rPr lang="en-NZ" sz="1600" dirty="0" err="1">
                  <a:solidFill>
                    <a:srgbClr val="333399">
                      <a:lumMod val="75000"/>
                    </a:srgbClr>
                  </a:solidFill>
                  <a:latin typeface="Calibri" panose="020F0502020204030204" pitchFamily="34" charset="0"/>
                  <a:cs typeface="Calibri" panose="020F0502020204030204" pitchFamily="34" charset="0"/>
                </a:rPr>
                <a:t>Gronvold</a:t>
              </a:r>
              <a:r>
                <a:rPr lang="en-NZ" sz="1600" i="1" dirty="0">
                  <a:solidFill>
                    <a:srgbClr val="333399">
                      <a:lumMod val="75000"/>
                    </a:srgbClr>
                  </a:solidFill>
                  <a:latin typeface="Calibri" panose="020F0502020204030204" pitchFamily="34" charset="0"/>
                  <a:cs typeface="Calibri" panose="020F0502020204030204" pitchFamily="34" charset="0"/>
                </a:rPr>
                <a:t> et al.</a:t>
              </a:r>
              <a:r>
                <a:rPr lang="en-NZ" sz="1600" dirty="0">
                  <a:solidFill>
                    <a:srgbClr val="333399">
                      <a:lumMod val="75000"/>
                    </a:srgbClr>
                  </a:solidFill>
                  <a:latin typeface="Calibri" panose="020F0502020204030204" pitchFamily="34" charset="0"/>
                  <a:cs typeface="Calibri" panose="020F0502020204030204" pitchFamily="34" charset="0"/>
                </a:rPr>
                <a:t> (1992) </a:t>
              </a:r>
            </a:p>
            <a:p>
              <a:pPr marL="363538" indent="-363538" fontAlgn="base">
                <a:spcBef>
                  <a:spcPct val="0"/>
                </a:spcBef>
                <a:spcAft>
                  <a:spcPct val="0"/>
                </a:spcAft>
                <a:buFont typeface="Wingdings" pitchFamily="2" charset="2"/>
                <a:buChar char="§"/>
              </a:pPr>
              <a:r>
                <a:rPr lang="en-NZ" sz="1600" dirty="0" err="1">
                  <a:solidFill>
                    <a:srgbClr val="333399">
                      <a:lumMod val="75000"/>
                    </a:srgbClr>
                  </a:solidFill>
                  <a:latin typeface="Calibri" panose="020F0502020204030204" pitchFamily="34" charset="0"/>
                  <a:cs typeface="Calibri" panose="020F0502020204030204" pitchFamily="34" charset="0"/>
                </a:rPr>
                <a:t>Mathison</a:t>
              </a:r>
              <a:r>
                <a:rPr lang="en-NZ" sz="1600" dirty="0">
                  <a:solidFill>
                    <a:srgbClr val="333399">
                      <a:lumMod val="75000"/>
                    </a:srgbClr>
                  </a:solidFill>
                  <a:latin typeface="Calibri" panose="020F0502020204030204" pitchFamily="34" charset="0"/>
                  <a:cs typeface="Calibri" panose="020F0502020204030204" pitchFamily="34" charset="0"/>
                </a:rPr>
                <a:t> &amp; </a:t>
              </a:r>
              <a:r>
                <a:rPr lang="en-NZ" sz="1600" dirty="0" err="1">
                  <a:solidFill>
                    <a:srgbClr val="333399">
                      <a:lumMod val="75000"/>
                    </a:srgbClr>
                  </a:solidFill>
                  <a:latin typeface="Calibri" panose="020F0502020204030204" pitchFamily="34" charset="0"/>
                  <a:cs typeface="Calibri" panose="020F0502020204030204" pitchFamily="34" charset="0"/>
                </a:rPr>
                <a:t>Ditrich</a:t>
              </a:r>
              <a:r>
                <a:rPr lang="en-NZ" sz="1600" dirty="0">
                  <a:solidFill>
                    <a:srgbClr val="333399">
                      <a:lumMod val="75000"/>
                    </a:srgbClr>
                  </a:solidFill>
                  <a:latin typeface="Calibri" panose="020F0502020204030204" pitchFamily="34" charset="0"/>
                  <a:cs typeface="Calibri" panose="020F0502020204030204" pitchFamily="34" charset="0"/>
                </a:rPr>
                <a:t> (1999)</a:t>
              </a:r>
            </a:p>
            <a:p>
              <a:pPr marL="363538" indent="-363538" fontAlgn="base">
                <a:spcBef>
                  <a:spcPct val="0"/>
                </a:spcBef>
                <a:spcAft>
                  <a:spcPct val="0"/>
                </a:spcAft>
                <a:buFont typeface="Wingdings" pitchFamily="2" charset="2"/>
                <a:buChar char="§"/>
              </a:pPr>
              <a:r>
                <a:rPr lang="en-NZ" sz="1600" dirty="0">
                  <a:solidFill>
                    <a:srgbClr val="333399">
                      <a:lumMod val="75000"/>
                    </a:srgbClr>
                  </a:solidFill>
                  <a:latin typeface="Calibri" panose="020F0502020204030204" pitchFamily="34" charset="0"/>
                  <a:cs typeface="Calibri" panose="020F0502020204030204" pitchFamily="34" charset="0"/>
                </a:rPr>
                <a:t>Le </a:t>
              </a:r>
              <a:r>
                <a:rPr lang="en-NZ" sz="1600" dirty="0" err="1">
                  <a:solidFill>
                    <a:srgbClr val="333399">
                      <a:lumMod val="75000"/>
                    </a:srgbClr>
                  </a:solidFill>
                  <a:latin typeface="Calibri" panose="020F0502020204030204" pitchFamily="34" charset="0"/>
                  <a:cs typeface="Calibri" panose="020F0502020204030204" pitchFamily="34" charset="0"/>
                </a:rPr>
                <a:t>Jambre</a:t>
              </a:r>
              <a:r>
                <a:rPr lang="en-NZ" sz="1600" dirty="0">
                  <a:solidFill>
                    <a:srgbClr val="333399">
                      <a:lumMod val="75000"/>
                    </a:srgbClr>
                  </a:solidFill>
                  <a:latin typeface="Calibri" panose="020F0502020204030204" pitchFamily="34" charset="0"/>
                  <a:cs typeface="Calibri" panose="020F0502020204030204" pitchFamily="34" charset="0"/>
                </a:rPr>
                <a:t> (2009)</a:t>
              </a:r>
            </a:p>
            <a:p>
              <a:pPr marL="363538" indent="-363538" fontAlgn="base">
                <a:spcBef>
                  <a:spcPct val="0"/>
                </a:spcBef>
                <a:spcAft>
                  <a:spcPct val="0"/>
                </a:spcAft>
                <a:buFont typeface="Wingdings" pitchFamily="2" charset="2"/>
                <a:buChar char="§"/>
              </a:pPr>
              <a:r>
                <a:rPr lang="en-NZ" sz="1600" b="1" dirty="0" smtClean="0">
                  <a:solidFill>
                    <a:srgbClr val="333399">
                      <a:lumMod val="75000"/>
                    </a:srgbClr>
                  </a:solidFill>
                  <a:latin typeface="Calibri" panose="020F0502020204030204" pitchFamily="34" charset="0"/>
                  <a:cs typeface="Calibri" panose="020F0502020204030204" pitchFamily="34" charset="0"/>
                </a:rPr>
                <a:t>Forgie, Paynter </a:t>
              </a:r>
              <a:r>
                <a:rPr lang="en-NZ" sz="1600" b="1" i="1" dirty="0">
                  <a:solidFill>
                    <a:srgbClr val="333399">
                      <a:lumMod val="75000"/>
                    </a:srgbClr>
                  </a:solidFill>
                  <a:latin typeface="Calibri" panose="020F0502020204030204" pitchFamily="34" charset="0"/>
                  <a:cs typeface="Calibri" panose="020F0502020204030204" pitchFamily="34" charset="0"/>
                </a:rPr>
                <a:t>et al. </a:t>
              </a:r>
              <a:r>
                <a:rPr lang="en-NZ" sz="1600" b="1" dirty="0" smtClean="0">
                  <a:solidFill>
                    <a:srgbClr val="333399">
                      <a:lumMod val="75000"/>
                    </a:srgbClr>
                  </a:solidFill>
                  <a:latin typeface="Calibri" panose="020F0502020204030204" pitchFamily="34" charset="0"/>
                  <a:cs typeface="Calibri" panose="020F0502020204030204" pitchFamily="34" charset="0"/>
                </a:rPr>
                <a:t>(In prep.)</a:t>
              </a:r>
              <a:endParaRPr lang="en-NZ" sz="1600" b="1" dirty="0">
                <a:solidFill>
                  <a:srgbClr val="333399">
                    <a:lumMod val="75000"/>
                  </a:srgbClr>
                </a:solidFill>
                <a:latin typeface="Calibri" panose="020F0502020204030204" pitchFamily="34" charset="0"/>
                <a:cs typeface="Calibri" panose="020F0502020204030204" pitchFamily="34" charset="0"/>
              </a:endParaRPr>
            </a:p>
            <a:p>
              <a:pPr fontAlgn="base">
                <a:spcBef>
                  <a:spcPct val="0"/>
                </a:spcBef>
                <a:spcAft>
                  <a:spcPct val="0"/>
                </a:spcAft>
              </a:pPr>
              <a:endParaRPr lang="en-NZ" sz="2000" dirty="0">
                <a:solidFill>
                  <a:srgbClr val="000000"/>
                </a:solidFill>
              </a:endParaRPr>
            </a:p>
          </p:txBody>
        </p:sp>
      </p:grpSp>
      <p:pic>
        <p:nvPicPr>
          <p:cNvPr id="9" name="Picture 8"/>
          <p:cNvPicPr>
            <a:picLocks noChangeAspect="1"/>
          </p:cNvPicPr>
          <p:nvPr/>
        </p:nvPicPr>
        <p:blipFill rotWithShape="1">
          <a:blip r:embed="rId3"/>
          <a:srcRect l="27540" r="26292"/>
          <a:stretch/>
        </p:blipFill>
        <p:spPr>
          <a:xfrm>
            <a:off x="8379754" y="42664"/>
            <a:ext cx="737419" cy="899031"/>
          </a:xfrm>
          <a:prstGeom prst="rect">
            <a:avLst/>
          </a:prstGeom>
        </p:spPr>
      </p:pic>
      <p:sp>
        <p:nvSpPr>
          <p:cNvPr id="10" name="Title 1"/>
          <p:cNvSpPr txBox="1">
            <a:spLocks/>
          </p:cNvSpPr>
          <p:nvPr/>
        </p:nvSpPr>
        <p:spPr bwMode="auto">
          <a:xfrm>
            <a:off x="323528" y="44624"/>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400" b="1" kern="0"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Benefits</a:t>
            </a:r>
            <a:endParaRPr lang="en-NZ" sz="4400" b="1" kern="0"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877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2"/>
                                        </p:tgtEl>
                                        <p:attrNameLst>
                                          <p:attrName>style.opacity</p:attrName>
                                        </p:attrNameLst>
                                      </p:cBhvr>
                                      <p:to>
                                        <p:strVal val="0.5"/>
                                      </p:to>
                                    </p:set>
                                    <p:animEffect filter="image" prLst="opacity: 0.5">
                                      <p:cBhvr rctx="IE">
                                        <p:cTn id="11" dur="indefinite"/>
                                        <p:tgtEl>
                                          <p:spTgt spid="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538428" y="1214176"/>
            <a:ext cx="7777988" cy="523220"/>
          </a:xfrm>
          <a:prstGeom prst="rect">
            <a:avLst/>
          </a:prstGeom>
          <a:solidFill>
            <a:srgbClr val="FFC000"/>
          </a:solidFill>
        </p:spPr>
        <p:txBody>
          <a:bodyPr wrap="square">
            <a:spAutoFit/>
          </a:bodyPr>
          <a:lstStyle/>
          <a:p>
            <a:pPr fontAlgn="base">
              <a:spcBef>
                <a:spcPts val="600"/>
              </a:spcBef>
            </a:pPr>
            <a:r>
              <a:rPr lang="en-US" sz="2800" b="1" dirty="0">
                <a:solidFill>
                  <a:srgbClr val="000000"/>
                </a:solidFill>
                <a:latin typeface="Calibri" panose="020F0502020204030204" pitchFamily="34" charset="0"/>
                <a:cs typeface="Calibri" panose="020F0502020204030204" pitchFamily="34" charset="0"/>
              </a:rPr>
              <a:t>Carbon</a:t>
            </a:r>
            <a:endParaRPr lang="en-NZ" sz="2800" b="1" dirty="0">
              <a:solidFill>
                <a:srgbClr val="000000"/>
              </a:solidFill>
              <a:latin typeface="Calibri" panose="020F0502020204030204" pitchFamily="34" charset="0"/>
              <a:cs typeface="Calibri" panose="020F0502020204030204" pitchFamily="34" charset="0"/>
            </a:endParaRPr>
          </a:p>
        </p:txBody>
      </p:sp>
      <p:sp>
        <p:nvSpPr>
          <p:cNvPr id="14" name="TextBox 13"/>
          <p:cNvSpPr txBox="1"/>
          <p:nvPr/>
        </p:nvSpPr>
        <p:spPr>
          <a:xfrm>
            <a:off x="467544" y="1772816"/>
            <a:ext cx="8208912" cy="830997"/>
          </a:xfrm>
          <a:prstGeom prst="rect">
            <a:avLst/>
          </a:prstGeom>
          <a:noFill/>
        </p:spPr>
        <p:txBody>
          <a:bodyPr wrap="square" rtlCol="0">
            <a:spAutoFit/>
          </a:bodyPr>
          <a:lstStyle/>
          <a:p>
            <a:pPr fontAlgn="base">
              <a:spcBef>
                <a:spcPct val="0"/>
              </a:spcBef>
              <a:spcAft>
                <a:spcPct val="0"/>
              </a:spcAft>
            </a:pPr>
            <a:r>
              <a:rPr lang="en-NZ" sz="2400" b="1" dirty="0">
                <a:solidFill>
                  <a:srgbClr val="000000"/>
                </a:solidFill>
                <a:latin typeface="Calibri" panose="020F0502020204030204" pitchFamily="34" charset="0"/>
                <a:cs typeface="Calibri" panose="020F0502020204030204" pitchFamily="34" charset="0"/>
              </a:rPr>
              <a:t>Removal of decomposing organic matter (dung) from the soil surface leads to</a:t>
            </a:r>
            <a:r>
              <a:rPr lang="en-US" sz="2400" b="1" dirty="0">
                <a:solidFill>
                  <a:srgbClr val="000000"/>
                </a:solidFill>
                <a:latin typeface="Calibri" panose="020F0502020204030204" pitchFamily="34" charset="0"/>
                <a:cs typeface="Calibri" panose="020F0502020204030204" pitchFamily="34" charset="0"/>
              </a:rPr>
              <a:t>……</a:t>
            </a:r>
          </a:p>
        </p:txBody>
      </p:sp>
      <p:sp>
        <p:nvSpPr>
          <p:cNvPr id="15" name="TextBox 14"/>
          <p:cNvSpPr txBox="1"/>
          <p:nvPr/>
        </p:nvSpPr>
        <p:spPr>
          <a:xfrm>
            <a:off x="467544" y="4283266"/>
            <a:ext cx="8208912" cy="1200329"/>
          </a:xfrm>
          <a:prstGeom prst="rect">
            <a:avLst/>
          </a:prstGeom>
          <a:noFill/>
        </p:spPr>
        <p:txBody>
          <a:bodyPr wrap="square" rtlCol="0">
            <a:spAutoFit/>
          </a:bodyPr>
          <a:lstStyle/>
          <a:p>
            <a:pPr fontAlgn="base">
              <a:spcBef>
                <a:spcPct val="0"/>
              </a:spcBef>
              <a:spcAft>
                <a:spcPct val="0"/>
              </a:spcAft>
            </a:pPr>
            <a:r>
              <a:rPr lang="en-US" sz="2400" b="1" dirty="0">
                <a:solidFill>
                  <a:srgbClr val="000000"/>
                </a:solidFill>
                <a:latin typeface="Calibri" panose="020F0502020204030204" pitchFamily="34" charset="0"/>
                <a:cs typeface="Calibri" panose="020F0502020204030204" pitchFamily="34" charset="0"/>
              </a:rPr>
              <a:t>By rapidly manipulating fresh dung, dung beetles will aerate wet dung pads, thereby reduce anaerobic conditions needed for methane production  </a:t>
            </a:r>
            <a:r>
              <a:rPr lang="en-US" sz="1600" dirty="0" smtClean="0">
                <a:solidFill>
                  <a:srgbClr val="000000"/>
                </a:solidFill>
                <a:latin typeface="Calibri" panose="020F0502020204030204" pitchFamily="34" charset="0"/>
                <a:cs typeface="Calibri" panose="020F0502020204030204" pitchFamily="34" charset="0"/>
              </a:rPr>
              <a:t>(</a:t>
            </a:r>
            <a:r>
              <a:rPr lang="en-US" sz="1600" dirty="0">
                <a:solidFill>
                  <a:srgbClr val="000000"/>
                </a:solidFill>
                <a:latin typeface="Calibri" panose="020F0502020204030204" pitchFamily="34" charset="0"/>
                <a:cs typeface="Calibri" panose="020F0502020204030204" pitchFamily="34" charset="0"/>
              </a:rPr>
              <a:t>Jarvis et al 1995; Holter 1996)</a:t>
            </a:r>
            <a:endParaRPr lang="en-NZ" sz="1600" dirty="0">
              <a:solidFill>
                <a:srgbClr val="000000"/>
              </a:solidFill>
              <a:latin typeface="Calibri" panose="020F0502020204030204" pitchFamily="34" charset="0"/>
              <a:cs typeface="Calibri" panose="020F0502020204030204" pitchFamily="34" charset="0"/>
            </a:endParaRPr>
          </a:p>
        </p:txBody>
      </p:sp>
      <p:sp>
        <p:nvSpPr>
          <p:cNvPr id="7" name="TextBox 6"/>
          <p:cNvSpPr txBox="1"/>
          <p:nvPr/>
        </p:nvSpPr>
        <p:spPr>
          <a:xfrm>
            <a:off x="144016" y="2697594"/>
            <a:ext cx="8676456" cy="1708160"/>
          </a:xfrm>
          <a:prstGeom prst="rect">
            <a:avLst/>
          </a:prstGeom>
          <a:noFill/>
        </p:spPr>
        <p:txBody>
          <a:bodyPr wrap="square" rtlCol="0">
            <a:spAutoFit/>
          </a:bodyPr>
          <a:lstStyle/>
          <a:p>
            <a:pPr marL="820737" indent="-457200" fontAlgn="base">
              <a:spcBef>
                <a:spcPts val="600"/>
              </a:spcBef>
              <a:spcAft>
                <a:spcPts val="600"/>
              </a:spcAft>
              <a:buFont typeface="+mj-lt"/>
              <a:buAutoNum type="arabicParenR"/>
            </a:pPr>
            <a:r>
              <a:rPr lang="en-NZ" sz="2400" b="1" dirty="0">
                <a:solidFill>
                  <a:srgbClr val="333399">
                    <a:lumMod val="75000"/>
                  </a:srgbClr>
                </a:solidFill>
                <a:latin typeface="Calibri" panose="020F0502020204030204" pitchFamily="34" charset="0"/>
                <a:cs typeface="Calibri" panose="020F0502020204030204" pitchFamily="34" charset="0"/>
              </a:rPr>
              <a:t>increase in soil carbon content through the burial of dung</a:t>
            </a:r>
          </a:p>
          <a:p>
            <a:pPr marL="820737" indent="-457200" fontAlgn="base">
              <a:spcBef>
                <a:spcPts val="600"/>
              </a:spcBef>
              <a:spcAft>
                <a:spcPts val="600"/>
              </a:spcAft>
              <a:buFont typeface="+mj-lt"/>
              <a:buAutoNum type="arabicParenR"/>
            </a:pPr>
            <a:r>
              <a:rPr lang="en-NZ" sz="2400" b="1" dirty="0">
                <a:solidFill>
                  <a:srgbClr val="333399">
                    <a:lumMod val="75000"/>
                  </a:srgbClr>
                </a:solidFill>
                <a:latin typeface="Calibri" panose="020F0502020204030204" pitchFamily="34" charset="0"/>
                <a:cs typeface="Calibri" panose="020F0502020204030204" pitchFamily="34" charset="0"/>
              </a:rPr>
              <a:t>increased plant root production through improvements to soil physical, biological and chemical properties </a:t>
            </a:r>
            <a:r>
              <a:rPr lang="en-NZ" sz="1600" dirty="0">
                <a:solidFill>
                  <a:srgbClr val="333399">
                    <a:lumMod val="75000"/>
                  </a:srgbClr>
                </a:solidFill>
                <a:latin typeface="Calibri" panose="020F0502020204030204" pitchFamily="34" charset="0"/>
                <a:cs typeface="Calibri" panose="020F0502020204030204" pitchFamily="34" charset="0"/>
              </a:rPr>
              <a:t>(Doube 2008)</a:t>
            </a:r>
            <a:r>
              <a:rPr lang="en-US" sz="2400" b="1" dirty="0">
                <a:solidFill>
                  <a:srgbClr val="333399">
                    <a:lumMod val="75000"/>
                  </a:srgbClr>
                </a:solidFill>
                <a:latin typeface="Calibri" panose="020F0502020204030204" pitchFamily="34" charset="0"/>
                <a:cs typeface="Calibri" panose="020F0502020204030204" pitchFamily="34" charset="0"/>
              </a:rPr>
              <a:t>  </a:t>
            </a:r>
          </a:p>
          <a:p>
            <a:pPr fontAlgn="base">
              <a:spcBef>
                <a:spcPct val="0"/>
              </a:spcBef>
              <a:spcAft>
                <a:spcPct val="0"/>
              </a:spcAft>
            </a:pPr>
            <a:endParaRPr lang="en-NZ" dirty="0">
              <a:solidFill>
                <a:srgbClr val="000000"/>
              </a:solidFill>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rotWithShape="1">
          <a:blip r:embed="rId3"/>
          <a:srcRect l="27540" r="26292"/>
          <a:stretch/>
        </p:blipFill>
        <p:spPr>
          <a:xfrm>
            <a:off x="8379754" y="42664"/>
            <a:ext cx="737419" cy="899031"/>
          </a:xfrm>
          <a:prstGeom prst="rect">
            <a:avLst/>
          </a:prstGeom>
        </p:spPr>
      </p:pic>
      <p:sp>
        <p:nvSpPr>
          <p:cNvPr id="10" name="Title 1"/>
          <p:cNvSpPr txBox="1">
            <a:spLocks/>
          </p:cNvSpPr>
          <p:nvPr/>
        </p:nvSpPr>
        <p:spPr bwMode="auto">
          <a:xfrm>
            <a:off x="323528" y="44624"/>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400" b="1" kern="0"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Benefits</a:t>
            </a:r>
            <a:endParaRPr lang="en-NZ" sz="4400" b="1" kern="0"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503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mph" presetSubtype="0" grpId="1" nodeType="clickEffect">
                                  <p:stCondLst>
                                    <p:cond delay="0"/>
                                  </p:stCondLst>
                                  <p:childTnLst>
                                    <p:set>
                                      <p:cBhvr rctx="PPT">
                                        <p:cTn id="15" dur="indefinite"/>
                                        <p:tgtEl>
                                          <p:spTgt spid="14"/>
                                        </p:tgtEl>
                                        <p:attrNameLst>
                                          <p:attrName>style.opacity</p:attrName>
                                        </p:attrNameLst>
                                      </p:cBhvr>
                                      <p:to>
                                        <p:strVal val="0.5"/>
                                      </p:to>
                                    </p:set>
                                    <p:animEffect filter="image" prLst="opacity: 0.5">
                                      <p:cBhvr rctx="IE">
                                        <p:cTn id="16" dur="indefinite"/>
                                        <p:tgtEl>
                                          <p:spTgt spid="14"/>
                                        </p:tgtEl>
                                      </p:cBhvr>
                                    </p:animEffect>
                                  </p:childTnLst>
                                </p:cTn>
                              </p:par>
                              <p:par>
                                <p:cTn id="17" presetID="9" presetClass="emph" presetSubtype="0" grpId="1" nodeType="withEffect">
                                  <p:stCondLst>
                                    <p:cond delay="0"/>
                                  </p:stCondLst>
                                  <p:childTnLst>
                                    <p:set>
                                      <p:cBhvr rctx="PPT">
                                        <p:cTn id="18" dur="indefinite"/>
                                        <p:tgtEl>
                                          <p:spTgt spid="7"/>
                                        </p:tgtEl>
                                        <p:attrNameLst>
                                          <p:attrName>style.opacity</p:attrName>
                                        </p:attrNameLst>
                                      </p:cBhvr>
                                      <p:to>
                                        <p:strVal val="0.5"/>
                                      </p:to>
                                    </p:set>
                                    <p:animEffect filter="image" prLst="opacity: 0.5">
                                      <p:cBhvr rctx="IE">
                                        <p:cTn id="19" dur="indefinite"/>
                                        <p:tgtEl>
                                          <p:spTgt spid="7"/>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7" grpId="0"/>
      <p:bldP spid="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87624" y="31120"/>
            <a:ext cx="3352732" cy="6697445"/>
            <a:chOff x="468605" y="99393"/>
            <a:chExt cx="4842835" cy="967408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718822" y="550690"/>
              <a:ext cx="4303751" cy="6266450"/>
            </a:xfrm>
            <a:prstGeom prst="rect">
              <a:avLst/>
            </a:prstGeom>
          </p:spPr>
        </p:pic>
        <p:sp>
          <p:nvSpPr>
            <p:cNvPr id="7" name="TextBox 6"/>
            <p:cNvSpPr txBox="1"/>
            <p:nvPr/>
          </p:nvSpPr>
          <p:spPr>
            <a:xfrm>
              <a:off x="718822" y="6855594"/>
              <a:ext cx="4582048" cy="2393476"/>
            </a:xfrm>
            <a:prstGeom prst="rect">
              <a:avLst/>
            </a:prstGeom>
            <a:noFill/>
          </p:spPr>
          <p:txBody>
            <a:bodyPr wrap="square" numCol="2" rtlCol="0">
              <a:spAutoFit/>
            </a:bodyPr>
            <a:lstStyle/>
            <a:p>
              <a:r>
                <a:rPr lang="en-NZ" sz="1385" b="1" dirty="0">
                  <a:solidFill>
                    <a:prstClr val="black"/>
                  </a:solidFill>
                </a:rPr>
                <a:t>Reduced:</a:t>
              </a:r>
            </a:p>
            <a:p>
              <a:pPr marL="197825" indent="-197825">
                <a:buFont typeface="Arial" panose="020B0604020202020204" pitchFamily="34" charset="0"/>
                <a:buChar char="•"/>
              </a:pPr>
              <a:r>
                <a:rPr lang="en-NZ" sz="969" dirty="0">
                  <a:solidFill>
                    <a:prstClr val="black"/>
                  </a:solidFill>
                </a:rPr>
                <a:t>soil structure &amp; health</a:t>
              </a:r>
            </a:p>
            <a:p>
              <a:pPr marL="197825" indent="-197825">
                <a:buFont typeface="Arial" panose="020B0604020202020204" pitchFamily="34" charset="0"/>
                <a:buChar char="•"/>
              </a:pPr>
              <a:r>
                <a:rPr lang="en-NZ" sz="969" dirty="0">
                  <a:solidFill>
                    <a:prstClr val="black"/>
                  </a:solidFill>
                </a:rPr>
                <a:t>nutrient recycling</a:t>
              </a:r>
            </a:p>
            <a:p>
              <a:pPr marL="197825" indent="-197825">
                <a:buFont typeface="Arial" panose="020B0604020202020204" pitchFamily="34" charset="0"/>
                <a:buChar char="•"/>
              </a:pPr>
              <a:r>
                <a:rPr lang="en-NZ" sz="969" dirty="0">
                  <a:solidFill>
                    <a:prstClr val="black"/>
                  </a:solidFill>
                </a:rPr>
                <a:t>infiltration rates</a:t>
              </a:r>
            </a:p>
            <a:p>
              <a:pPr marL="197825" indent="-197825">
                <a:buFont typeface="Arial" panose="020B0604020202020204" pitchFamily="34" charset="0"/>
                <a:buChar char="•"/>
              </a:pPr>
              <a:r>
                <a:rPr lang="en-NZ" sz="969" dirty="0">
                  <a:solidFill>
                    <a:prstClr val="black"/>
                  </a:solidFill>
                </a:rPr>
                <a:t>pasture productivity</a:t>
              </a:r>
            </a:p>
            <a:p>
              <a:pPr marL="197825" indent="-197825">
                <a:buFont typeface="Arial" panose="020B0604020202020204" pitchFamily="34" charset="0"/>
                <a:buChar char="•"/>
              </a:pPr>
              <a:r>
                <a:rPr lang="en-NZ" sz="969" dirty="0">
                  <a:solidFill>
                    <a:prstClr val="black"/>
                  </a:solidFill>
                </a:rPr>
                <a:t>grass root biomass &amp; depth</a:t>
              </a:r>
            </a:p>
            <a:p>
              <a:pPr marL="197825" indent="-197825">
                <a:buFont typeface="Arial" panose="020B0604020202020204" pitchFamily="34" charset="0"/>
                <a:buChar char="•"/>
              </a:pPr>
              <a:endParaRPr lang="en-NZ" sz="969" dirty="0">
                <a:solidFill>
                  <a:prstClr val="black"/>
                </a:solidFill>
              </a:endParaRPr>
            </a:p>
            <a:p>
              <a:pPr marL="197825" indent="-197825">
                <a:buFont typeface="Arial" panose="020B0604020202020204" pitchFamily="34" charset="0"/>
                <a:buChar char="•"/>
              </a:pPr>
              <a:endParaRPr lang="en-NZ" sz="969" dirty="0">
                <a:solidFill>
                  <a:prstClr val="black"/>
                </a:solidFill>
              </a:endParaRPr>
            </a:p>
            <a:p>
              <a:pPr marL="197825" indent="-197825">
                <a:buFont typeface="Arial" panose="020B0604020202020204" pitchFamily="34" charset="0"/>
                <a:buChar char="•"/>
              </a:pPr>
              <a:endParaRPr lang="en-NZ" sz="969" dirty="0">
                <a:solidFill>
                  <a:prstClr val="black"/>
                </a:solidFill>
              </a:endParaRPr>
            </a:p>
            <a:p>
              <a:pPr marL="197825" indent="-197825">
                <a:buFont typeface="Arial" panose="020B0604020202020204" pitchFamily="34" charset="0"/>
                <a:buChar char="•"/>
              </a:pPr>
              <a:endParaRPr lang="en-NZ" sz="969" dirty="0">
                <a:solidFill>
                  <a:prstClr val="black"/>
                </a:solidFill>
              </a:endParaRPr>
            </a:p>
            <a:p>
              <a:pPr marL="197825" indent="-197825">
                <a:buFont typeface="Arial" panose="020B0604020202020204" pitchFamily="34" charset="0"/>
                <a:buChar char="•"/>
              </a:pPr>
              <a:r>
                <a:rPr lang="en-NZ" sz="969" dirty="0">
                  <a:solidFill>
                    <a:prstClr val="black"/>
                  </a:solidFill>
                </a:rPr>
                <a:t>micro organisms</a:t>
              </a:r>
            </a:p>
            <a:p>
              <a:pPr marL="197825" indent="-197825">
                <a:buFont typeface="Arial" panose="020B0604020202020204" pitchFamily="34" charset="0"/>
                <a:buChar char="•"/>
              </a:pPr>
              <a:r>
                <a:rPr lang="en-NZ" sz="969" dirty="0">
                  <a:solidFill>
                    <a:prstClr val="black"/>
                  </a:solidFill>
                </a:rPr>
                <a:t>earthworm biomass &amp; depth</a:t>
              </a:r>
            </a:p>
            <a:p>
              <a:pPr marL="197825" indent="-197825">
                <a:buFont typeface="Arial" panose="020B0604020202020204" pitchFamily="34" charset="0"/>
                <a:buChar char="•"/>
              </a:pPr>
              <a:r>
                <a:rPr lang="en-NZ" sz="969" dirty="0">
                  <a:solidFill>
                    <a:prstClr val="black"/>
                  </a:solidFill>
                </a:rPr>
                <a:t>water &amp; nutrient conservation</a:t>
              </a:r>
            </a:p>
            <a:p>
              <a:pPr marL="197825" indent="-197825">
                <a:buFont typeface="Arial" panose="020B0604020202020204" pitchFamily="34" charset="0"/>
                <a:buChar char="•"/>
              </a:pPr>
              <a:r>
                <a:rPr lang="en-NZ" sz="969" dirty="0">
                  <a:solidFill>
                    <a:prstClr val="black"/>
                  </a:solidFill>
                </a:rPr>
                <a:t>water quality – leachate &amp; non leachate  </a:t>
              </a:r>
              <a:endParaRPr lang="en-US" sz="969" dirty="0">
                <a:solidFill>
                  <a:prstClr val="black"/>
                </a:solidFill>
              </a:endParaRPr>
            </a:p>
          </p:txBody>
        </p:sp>
        <p:sp>
          <p:nvSpPr>
            <p:cNvPr id="10" name="TextBox 9"/>
            <p:cNvSpPr txBox="1"/>
            <p:nvPr/>
          </p:nvSpPr>
          <p:spPr>
            <a:xfrm>
              <a:off x="613036" y="287223"/>
              <a:ext cx="4553969" cy="625728"/>
            </a:xfrm>
            <a:prstGeom prst="rect">
              <a:avLst/>
            </a:prstGeom>
            <a:noFill/>
          </p:spPr>
          <p:txBody>
            <a:bodyPr wrap="square" rtlCol="0">
              <a:spAutoFit/>
            </a:bodyPr>
            <a:lstStyle/>
            <a:p>
              <a:r>
                <a:rPr lang="en-NZ" sz="2215" b="1" dirty="0">
                  <a:solidFill>
                    <a:srgbClr val="FF0000"/>
                  </a:solidFill>
                </a:rPr>
                <a:t>NO</a:t>
              </a:r>
              <a:r>
                <a:rPr lang="en-NZ" sz="2215" b="1" dirty="0">
                  <a:solidFill>
                    <a:prstClr val="black"/>
                  </a:solidFill>
                </a:rPr>
                <a:t> Dung-Burying Beetles</a:t>
              </a:r>
              <a:endParaRPr lang="en-US" sz="2215" b="1" dirty="0">
                <a:solidFill>
                  <a:prstClr val="black"/>
                </a:solidFill>
              </a:endParaRPr>
            </a:p>
          </p:txBody>
        </p:sp>
        <p:sp>
          <p:nvSpPr>
            <p:cNvPr id="14" name="TextBox 13"/>
            <p:cNvSpPr txBox="1"/>
            <p:nvPr/>
          </p:nvSpPr>
          <p:spPr>
            <a:xfrm>
              <a:off x="718820" y="8627166"/>
              <a:ext cx="3154018" cy="1087519"/>
            </a:xfrm>
            <a:prstGeom prst="rect">
              <a:avLst/>
            </a:prstGeom>
            <a:noFill/>
          </p:spPr>
          <p:txBody>
            <a:bodyPr wrap="square" rtlCol="0">
              <a:spAutoFit/>
            </a:bodyPr>
            <a:lstStyle/>
            <a:p>
              <a:r>
                <a:rPr lang="en-NZ" sz="1385" b="1" dirty="0">
                  <a:solidFill>
                    <a:prstClr val="black"/>
                  </a:solidFill>
                </a:rPr>
                <a:t>Increased:</a:t>
              </a:r>
            </a:p>
            <a:p>
              <a:pPr marL="197825" indent="-197825">
                <a:buFont typeface="Arial" panose="020B0604020202020204" pitchFamily="34" charset="0"/>
                <a:buChar char="•"/>
              </a:pPr>
              <a:r>
                <a:rPr lang="en-NZ" sz="969" dirty="0">
                  <a:solidFill>
                    <a:prstClr val="black"/>
                  </a:solidFill>
                </a:rPr>
                <a:t>forage foul</a:t>
              </a:r>
            </a:p>
            <a:p>
              <a:pPr marL="197825" indent="-197825">
                <a:buFont typeface="Arial" panose="020B0604020202020204" pitchFamily="34" charset="0"/>
                <a:buChar char="•"/>
              </a:pPr>
              <a:r>
                <a:rPr lang="en-NZ" sz="969" dirty="0">
                  <a:solidFill>
                    <a:prstClr val="black"/>
                  </a:solidFill>
                </a:rPr>
                <a:t>surface runoff</a:t>
              </a:r>
            </a:p>
            <a:p>
              <a:pPr marL="197825" indent="-197825">
                <a:buFont typeface="Arial" panose="020B0604020202020204" pitchFamily="34" charset="0"/>
                <a:buChar char="•"/>
              </a:pPr>
              <a:r>
                <a:rPr lang="en-NZ" sz="969" dirty="0">
                  <a:solidFill>
                    <a:prstClr val="black"/>
                  </a:solidFill>
                </a:rPr>
                <a:t>water pollution</a:t>
              </a:r>
              <a:endParaRPr lang="en-US" dirty="0">
                <a:solidFill>
                  <a:prstClr val="black"/>
                </a:solidFill>
              </a:endParaRPr>
            </a:p>
          </p:txBody>
        </p:sp>
        <p:sp>
          <p:nvSpPr>
            <p:cNvPr id="17" name="Rectangle 16"/>
            <p:cNvSpPr/>
            <p:nvPr/>
          </p:nvSpPr>
          <p:spPr>
            <a:xfrm>
              <a:off x="468605" y="99393"/>
              <a:ext cx="4842835" cy="967408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9" name="Group 18"/>
          <p:cNvGrpSpPr/>
          <p:nvPr/>
        </p:nvGrpSpPr>
        <p:grpSpPr>
          <a:xfrm>
            <a:off x="5004048" y="20960"/>
            <a:ext cx="3371080" cy="7043403"/>
            <a:chOff x="6929047" y="119269"/>
            <a:chExt cx="4869338" cy="10173804"/>
          </a:xfrm>
        </p:grpSpPr>
        <p:sp>
          <p:nvSpPr>
            <p:cNvPr id="6" name="TextBox 5"/>
            <p:cNvSpPr txBox="1"/>
            <p:nvPr/>
          </p:nvSpPr>
          <p:spPr>
            <a:xfrm>
              <a:off x="7203562" y="8859560"/>
              <a:ext cx="1638345" cy="1087519"/>
            </a:xfrm>
            <a:prstGeom prst="rect">
              <a:avLst/>
            </a:prstGeom>
            <a:noFill/>
          </p:spPr>
          <p:txBody>
            <a:bodyPr wrap="square" rtlCol="0">
              <a:spAutoFit/>
            </a:bodyPr>
            <a:lstStyle/>
            <a:p>
              <a:r>
                <a:rPr lang="en-NZ" sz="1385" b="1" dirty="0">
                  <a:solidFill>
                    <a:prstClr val="black"/>
                  </a:solidFill>
                </a:rPr>
                <a:t>Reduced:</a:t>
              </a:r>
            </a:p>
            <a:p>
              <a:pPr marL="197825" indent="-197825">
                <a:buFont typeface="Arial" panose="020B0604020202020204" pitchFamily="34" charset="0"/>
                <a:buChar char="•"/>
              </a:pPr>
              <a:r>
                <a:rPr lang="en-NZ" sz="969" dirty="0">
                  <a:solidFill>
                    <a:prstClr val="black"/>
                  </a:solidFill>
                </a:rPr>
                <a:t>forage foul</a:t>
              </a:r>
            </a:p>
            <a:p>
              <a:pPr marL="197825" indent="-197825">
                <a:buFont typeface="Arial" panose="020B0604020202020204" pitchFamily="34" charset="0"/>
                <a:buChar char="•"/>
              </a:pPr>
              <a:r>
                <a:rPr lang="en-NZ" sz="969" dirty="0">
                  <a:solidFill>
                    <a:prstClr val="black"/>
                  </a:solidFill>
                </a:rPr>
                <a:t>surface runoff</a:t>
              </a:r>
            </a:p>
            <a:p>
              <a:r>
                <a:rPr lang="en-NZ" sz="969" dirty="0">
                  <a:solidFill>
                    <a:prstClr val="black"/>
                  </a:solidFill>
                </a:rPr>
                <a:t> </a:t>
              </a:r>
              <a:endParaRPr lang="en-US" sz="969" dirty="0">
                <a:solidFill>
                  <a:prstClr val="black"/>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203561" y="410816"/>
              <a:ext cx="4328883" cy="6406323"/>
            </a:xfrm>
            <a:prstGeom prst="rect">
              <a:avLst/>
            </a:prstGeom>
          </p:spPr>
        </p:pic>
        <p:sp>
          <p:nvSpPr>
            <p:cNvPr id="9" name="TextBox 8"/>
            <p:cNvSpPr txBox="1"/>
            <p:nvPr/>
          </p:nvSpPr>
          <p:spPr>
            <a:xfrm>
              <a:off x="7203562" y="6855594"/>
              <a:ext cx="4594823" cy="3437479"/>
            </a:xfrm>
            <a:prstGeom prst="rect">
              <a:avLst/>
            </a:prstGeom>
            <a:noFill/>
          </p:spPr>
          <p:txBody>
            <a:bodyPr wrap="square" numCol="2" rtlCol="0">
              <a:spAutoFit/>
            </a:bodyPr>
            <a:lstStyle/>
            <a:p>
              <a:r>
                <a:rPr lang="en-NZ" sz="1385" b="1" dirty="0">
                  <a:solidFill>
                    <a:prstClr val="black"/>
                  </a:solidFill>
                </a:rPr>
                <a:t>Increased:</a:t>
              </a:r>
            </a:p>
            <a:p>
              <a:pPr marL="197825" indent="-197825">
                <a:buFont typeface="Arial" panose="020B0604020202020204" pitchFamily="34" charset="0"/>
                <a:buChar char="•"/>
              </a:pPr>
              <a:r>
                <a:rPr lang="en-NZ" sz="969" dirty="0">
                  <a:solidFill>
                    <a:prstClr val="black"/>
                  </a:solidFill>
                </a:rPr>
                <a:t>pasture productivity</a:t>
              </a:r>
            </a:p>
            <a:p>
              <a:pPr marL="197825" indent="-197825">
                <a:buFont typeface="Arial" panose="020B0604020202020204" pitchFamily="34" charset="0"/>
                <a:buChar char="•"/>
              </a:pPr>
              <a:r>
                <a:rPr lang="en-NZ" sz="969" dirty="0">
                  <a:solidFill>
                    <a:prstClr val="black"/>
                  </a:solidFill>
                </a:rPr>
                <a:t>Plant nitrogen content, protein levels, height &amp; biomass</a:t>
              </a:r>
            </a:p>
            <a:p>
              <a:pPr marL="197825" indent="-197825">
                <a:buFont typeface="Arial" panose="020B0604020202020204" pitchFamily="34" charset="0"/>
                <a:buChar char="•"/>
              </a:pPr>
              <a:r>
                <a:rPr lang="en-NZ" sz="969" dirty="0">
                  <a:solidFill>
                    <a:prstClr val="black"/>
                  </a:solidFill>
                </a:rPr>
                <a:t>soil structure &amp; health </a:t>
              </a:r>
            </a:p>
            <a:p>
              <a:pPr marL="197825" indent="-197825">
                <a:buFont typeface="Arial" panose="020B0604020202020204" pitchFamily="34" charset="0"/>
                <a:buChar char="•"/>
              </a:pPr>
              <a:r>
                <a:rPr lang="en-NZ" sz="969" dirty="0">
                  <a:solidFill>
                    <a:prstClr val="black"/>
                  </a:solidFill>
                </a:rPr>
                <a:t>water &amp; nutrient conservation</a:t>
              </a:r>
            </a:p>
            <a:p>
              <a:pPr marL="197825" indent="-197825">
                <a:buFont typeface="Arial" panose="020B0604020202020204" pitchFamily="34" charset="0"/>
                <a:buChar char="•"/>
              </a:pPr>
              <a:endParaRPr lang="en-NZ" sz="969" dirty="0">
                <a:solidFill>
                  <a:prstClr val="black"/>
                </a:solidFill>
              </a:endParaRPr>
            </a:p>
            <a:p>
              <a:pPr marL="197825" indent="-197825">
                <a:buFont typeface="Arial" panose="020B0604020202020204" pitchFamily="34" charset="0"/>
                <a:buChar char="•"/>
              </a:pPr>
              <a:endParaRPr lang="en-NZ" sz="969" dirty="0">
                <a:solidFill>
                  <a:prstClr val="black"/>
                </a:solidFill>
              </a:endParaRPr>
            </a:p>
            <a:p>
              <a:endParaRPr lang="en-NZ" sz="969" dirty="0">
                <a:solidFill>
                  <a:prstClr val="black"/>
                </a:solidFill>
              </a:endParaRPr>
            </a:p>
            <a:p>
              <a:pPr marL="197825" indent="-197825">
                <a:buFont typeface="Arial" panose="020B0604020202020204" pitchFamily="34" charset="0"/>
                <a:buChar char="•"/>
              </a:pPr>
              <a:endParaRPr lang="en-NZ" sz="969" dirty="0">
                <a:solidFill>
                  <a:prstClr val="black"/>
                </a:solidFill>
              </a:endParaRPr>
            </a:p>
            <a:p>
              <a:pPr marL="197825" indent="-197825">
                <a:buFont typeface="Arial" panose="020B0604020202020204" pitchFamily="34" charset="0"/>
                <a:buChar char="•"/>
              </a:pPr>
              <a:endParaRPr lang="en-NZ" sz="969" dirty="0">
                <a:solidFill>
                  <a:prstClr val="black"/>
                </a:solidFill>
              </a:endParaRPr>
            </a:p>
            <a:p>
              <a:pPr marL="197825" indent="-197825">
                <a:buFont typeface="Arial" panose="020B0604020202020204" pitchFamily="34" charset="0"/>
                <a:buChar char="•"/>
              </a:pPr>
              <a:endParaRPr lang="en-NZ" sz="969" dirty="0">
                <a:solidFill>
                  <a:prstClr val="black"/>
                </a:solidFill>
              </a:endParaRPr>
            </a:p>
            <a:p>
              <a:pPr marL="197825" indent="-197825">
                <a:buFont typeface="Arial" panose="020B0604020202020204" pitchFamily="34" charset="0"/>
                <a:buChar char="•"/>
              </a:pPr>
              <a:endParaRPr lang="en-NZ" sz="969" dirty="0">
                <a:solidFill>
                  <a:prstClr val="black"/>
                </a:solidFill>
              </a:endParaRPr>
            </a:p>
            <a:p>
              <a:pPr marL="197825" indent="-197825">
                <a:buFont typeface="Arial" panose="020B0604020202020204" pitchFamily="34" charset="0"/>
                <a:buChar char="•"/>
              </a:pPr>
              <a:endParaRPr lang="en-NZ" sz="969" dirty="0">
                <a:solidFill>
                  <a:prstClr val="black"/>
                </a:solidFill>
              </a:endParaRPr>
            </a:p>
            <a:p>
              <a:pPr marL="197825" indent="-197825">
                <a:buFont typeface="Arial" panose="020B0604020202020204" pitchFamily="34" charset="0"/>
                <a:buChar char="•"/>
              </a:pPr>
              <a:r>
                <a:rPr lang="en-NZ" sz="969" dirty="0">
                  <a:solidFill>
                    <a:prstClr val="black"/>
                  </a:solidFill>
                </a:rPr>
                <a:t>organic carbon capture</a:t>
              </a:r>
            </a:p>
            <a:p>
              <a:pPr marL="197825" indent="-197825">
                <a:buFont typeface="Arial" panose="020B0604020202020204" pitchFamily="34" charset="0"/>
                <a:buChar char="•"/>
              </a:pPr>
              <a:r>
                <a:rPr lang="en-NZ" sz="969" dirty="0">
                  <a:solidFill>
                    <a:prstClr val="black"/>
                  </a:solidFill>
                </a:rPr>
                <a:t>nutrient recycling</a:t>
              </a:r>
            </a:p>
            <a:p>
              <a:pPr marL="197825" indent="-197825">
                <a:buFont typeface="Arial" panose="020B0604020202020204" pitchFamily="34" charset="0"/>
                <a:buChar char="•"/>
              </a:pPr>
              <a:r>
                <a:rPr lang="en-NZ" sz="969" dirty="0">
                  <a:solidFill>
                    <a:prstClr val="black"/>
                  </a:solidFill>
                </a:rPr>
                <a:t>micro organisms</a:t>
              </a:r>
            </a:p>
            <a:p>
              <a:pPr marL="197825" indent="-197825">
                <a:buFont typeface="Arial" panose="020B0604020202020204" pitchFamily="34" charset="0"/>
                <a:buChar char="•"/>
              </a:pPr>
              <a:r>
                <a:rPr lang="en-NZ" sz="969" dirty="0">
                  <a:solidFill>
                    <a:prstClr val="black"/>
                  </a:solidFill>
                </a:rPr>
                <a:t>earthworm biomass &amp; depth</a:t>
              </a:r>
            </a:p>
            <a:p>
              <a:pPr marL="197825" indent="-197825">
                <a:buFont typeface="Arial" panose="020B0604020202020204" pitchFamily="34" charset="0"/>
                <a:buChar char="•"/>
              </a:pPr>
              <a:r>
                <a:rPr lang="en-NZ" sz="969" dirty="0">
                  <a:solidFill>
                    <a:prstClr val="black"/>
                  </a:solidFill>
                </a:rPr>
                <a:t>grass root biomass &amp; depth</a:t>
              </a:r>
            </a:p>
            <a:p>
              <a:pPr marL="197825" indent="-197825">
                <a:buFont typeface="Arial" panose="020B0604020202020204" pitchFamily="34" charset="0"/>
                <a:buChar char="•"/>
              </a:pPr>
              <a:r>
                <a:rPr lang="en-NZ" sz="969" dirty="0">
                  <a:solidFill>
                    <a:prstClr val="black"/>
                  </a:solidFill>
                </a:rPr>
                <a:t>water quality – leachate &amp; non leachate </a:t>
              </a:r>
            </a:p>
            <a:p>
              <a:pPr marL="197825" indent="-197825">
                <a:buFont typeface="Arial" panose="020B0604020202020204" pitchFamily="34" charset="0"/>
                <a:buChar char="•"/>
              </a:pPr>
              <a:endParaRPr lang="en-NZ" sz="969" dirty="0">
                <a:solidFill>
                  <a:prstClr val="black"/>
                </a:solidFill>
              </a:endParaRPr>
            </a:p>
            <a:p>
              <a:endParaRPr lang="en-US" sz="969" dirty="0">
                <a:solidFill>
                  <a:prstClr val="black"/>
                </a:solidFill>
              </a:endParaRPr>
            </a:p>
          </p:txBody>
        </p:sp>
        <p:sp>
          <p:nvSpPr>
            <p:cNvPr id="11" name="TextBox 10"/>
            <p:cNvSpPr txBox="1"/>
            <p:nvPr/>
          </p:nvSpPr>
          <p:spPr>
            <a:xfrm>
              <a:off x="6929047" y="251141"/>
              <a:ext cx="4864662" cy="625728"/>
            </a:xfrm>
            <a:prstGeom prst="rect">
              <a:avLst/>
            </a:prstGeom>
            <a:noFill/>
          </p:spPr>
          <p:txBody>
            <a:bodyPr wrap="square" rtlCol="0">
              <a:spAutoFit/>
            </a:bodyPr>
            <a:lstStyle/>
            <a:p>
              <a:r>
                <a:rPr lang="en-NZ" sz="2215" b="1" dirty="0">
                  <a:solidFill>
                    <a:prstClr val="black"/>
                  </a:solidFill>
                </a:rPr>
                <a:t>With Dung-Burying Beetles</a:t>
              </a:r>
              <a:endParaRPr lang="en-US" sz="2215" b="1" dirty="0">
                <a:solidFill>
                  <a:prstClr val="black"/>
                </a:solidFill>
              </a:endParaRPr>
            </a:p>
          </p:txBody>
        </p:sp>
        <p:sp>
          <p:nvSpPr>
            <p:cNvPr id="12" name="Rectangle 11"/>
            <p:cNvSpPr/>
            <p:nvPr/>
          </p:nvSpPr>
          <p:spPr>
            <a:xfrm>
              <a:off x="6942298" y="119269"/>
              <a:ext cx="4842835" cy="967408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1" name="Group 20"/>
          <p:cNvGrpSpPr/>
          <p:nvPr/>
        </p:nvGrpSpPr>
        <p:grpSpPr>
          <a:xfrm>
            <a:off x="315520" y="-27384"/>
            <a:ext cx="8449672" cy="6801912"/>
            <a:chOff x="683568" y="1314688"/>
            <a:chExt cx="8449672" cy="6801912"/>
          </a:xfrm>
        </p:grpSpPr>
        <p:sp>
          <p:nvSpPr>
            <p:cNvPr id="5" name="Rectangle 4"/>
            <p:cNvSpPr/>
            <p:nvPr/>
          </p:nvSpPr>
          <p:spPr>
            <a:xfrm>
              <a:off x="708304" y="1314688"/>
              <a:ext cx="8424936" cy="680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4" name="TextBox 3"/>
            <p:cNvSpPr txBox="1"/>
            <p:nvPr/>
          </p:nvSpPr>
          <p:spPr>
            <a:xfrm>
              <a:off x="683568" y="2137687"/>
              <a:ext cx="8280920" cy="1077218"/>
            </a:xfrm>
            <a:prstGeom prst="rect">
              <a:avLst/>
            </a:prstGeom>
            <a:noFill/>
          </p:spPr>
          <p:txBody>
            <a:bodyPr wrap="square" rtlCol="0">
              <a:spAutoFit/>
            </a:bodyPr>
            <a:lstStyle/>
            <a:p>
              <a:pPr algn="ctr" fontAlgn="base">
                <a:spcBef>
                  <a:spcPct val="0"/>
                </a:spcBef>
                <a:spcAft>
                  <a:spcPct val="0"/>
                </a:spcAft>
              </a:pPr>
              <a:r>
                <a:rPr lang="en-NZ" sz="3200" dirty="0">
                  <a:solidFill>
                    <a:prstClr val="black"/>
                  </a:solidFill>
                  <a:latin typeface="Arial" charset="0"/>
                </a:rPr>
                <a:t>Services provided by dung beetles can be summarised  this way……..</a:t>
              </a:r>
              <a:endParaRPr lang="en-US" sz="3200" dirty="0">
                <a:solidFill>
                  <a:prstClr val="black"/>
                </a:solidFill>
                <a:latin typeface="Arial" charset="0"/>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9289" y="3587647"/>
              <a:ext cx="2793192" cy="2223381"/>
            </a:xfrm>
            <a:prstGeom prst="rect">
              <a:avLst/>
            </a:prstGeom>
          </p:spPr>
        </p:pic>
      </p:grpSp>
    </p:spTree>
    <p:extLst>
      <p:ext uri="{BB962C8B-B14F-4D97-AF65-F5344CB8AC3E}">
        <p14:creationId xmlns:p14="http://schemas.microsoft.com/office/powerpoint/2010/main" val="146947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323528" y="44624"/>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400" b="1" kern="0" dirty="0" smtClean="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a:t>
            </a:r>
            <a:endParaRPr lang="en-NZ" sz="4400" b="1" kern="0"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TextBox 2"/>
          <p:cNvSpPr txBox="1"/>
          <p:nvPr/>
        </p:nvSpPr>
        <p:spPr>
          <a:xfrm>
            <a:off x="597848" y="1195672"/>
            <a:ext cx="7900416" cy="830997"/>
          </a:xfrm>
          <a:prstGeom prst="rect">
            <a:avLst/>
          </a:prstGeom>
          <a:noFill/>
        </p:spPr>
        <p:txBody>
          <a:bodyPr wrap="square" rtlCol="0">
            <a:spAutoFit/>
          </a:bodyPr>
          <a:lstStyle/>
          <a:p>
            <a:pPr marL="285750" indent="-285750">
              <a:buFont typeface="Arial" panose="020B0604020202020204" pitchFamily="34" charset="0"/>
              <a:buChar char="•"/>
            </a:pPr>
            <a:r>
              <a:rPr lang="en-NZ" sz="2400" b="1" dirty="0" smtClean="0"/>
              <a:t>Dung beetles and the ecological services they provide is not a new concept</a:t>
            </a:r>
            <a:endParaRPr lang="en-US" sz="2400" b="1" dirty="0"/>
          </a:p>
        </p:txBody>
      </p:sp>
      <p:sp>
        <p:nvSpPr>
          <p:cNvPr id="4" name="TextBox 3"/>
          <p:cNvSpPr txBox="1"/>
          <p:nvPr/>
        </p:nvSpPr>
        <p:spPr>
          <a:xfrm>
            <a:off x="597848" y="2079712"/>
            <a:ext cx="8010144" cy="830997"/>
          </a:xfrm>
          <a:prstGeom prst="rect">
            <a:avLst/>
          </a:prstGeom>
          <a:noFill/>
        </p:spPr>
        <p:txBody>
          <a:bodyPr wrap="square" rtlCol="0">
            <a:spAutoFit/>
          </a:bodyPr>
          <a:lstStyle/>
          <a:p>
            <a:pPr marL="285750" indent="-285750">
              <a:buFont typeface="Arial" panose="020B0604020202020204" pitchFamily="34" charset="0"/>
              <a:buChar char="•"/>
            </a:pPr>
            <a:r>
              <a:rPr lang="en-NZ" sz="2400" b="1" dirty="0" smtClean="0"/>
              <a:t>Dung beetles have been in existence for millions of years</a:t>
            </a:r>
            <a:endParaRPr lang="en-US" sz="2400" b="1" dirty="0"/>
          </a:p>
        </p:txBody>
      </p:sp>
      <p:sp>
        <p:nvSpPr>
          <p:cNvPr id="6" name="TextBox 5"/>
          <p:cNvSpPr txBox="1"/>
          <p:nvPr/>
        </p:nvSpPr>
        <p:spPr>
          <a:xfrm>
            <a:off x="570416" y="2971800"/>
            <a:ext cx="7735824" cy="830997"/>
          </a:xfrm>
          <a:prstGeom prst="rect">
            <a:avLst/>
          </a:prstGeom>
          <a:noFill/>
        </p:spPr>
        <p:txBody>
          <a:bodyPr wrap="square" rtlCol="0">
            <a:spAutoFit/>
          </a:bodyPr>
          <a:lstStyle/>
          <a:p>
            <a:pPr marL="285750" indent="-285750">
              <a:buFont typeface="Arial" panose="020B0604020202020204" pitchFamily="34" charset="0"/>
              <a:buChar char="•"/>
            </a:pPr>
            <a:r>
              <a:rPr lang="en-NZ" sz="2400" b="1" dirty="0" smtClean="0"/>
              <a:t>Dung Beetles were used as biological control agents as early  as 1906</a:t>
            </a:r>
            <a:endParaRPr lang="en-US" sz="2400" b="1" dirty="0"/>
          </a:p>
        </p:txBody>
      </p:sp>
      <p:graphicFrame>
        <p:nvGraphicFramePr>
          <p:cNvPr id="7" name="Table 6"/>
          <p:cNvGraphicFramePr>
            <a:graphicFrameLocks noGrp="1"/>
          </p:cNvGraphicFramePr>
          <p:nvPr>
            <p:extLst>
              <p:ext uri="{D42A27DB-BD31-4B8C-83A1-F6EECF244321}">
                <p14:modId xmlns:p14="http://schemas.microsoft.com/office/powerpoint/2010/main" val="2809250887"/>
              </p:ext>
            </p:extLst>
          </p:nvPr>
        </p:nvGraphicFramePr>
        <p:xfrm>
          <a:off x="657908" y="1187624"/>
          <a:ext cx="7754572" cy="4336846"/>
        </p:xfrm>
        <a:graphic>
          <a:graphicData uri="http://schemas.openxmlformats.org/drawingml/2006/table">
            <a:tbl>
              <a:tblPr/>
              <a:tblGrid>
                <a:gridCol w="2334710">
                  <a:extLst>
                    <a:ext uri="{9D8B030D-6E8A-4147-A177-3AD203B41FA5}">
                      <a16:colId xmlns:a16="http://schemas.microsoft.com/office/drawing/2014/main" val="20000"/>
                    </a:ext>
                  </a:extLst>
                </a:gridCol>
                <a:gridCol w="2918387">
                  <a:extLst>
                    <a:ext uri="{9D8B030D-6E8A-4147-A177-3AD203B41FA5}">
                      <a16:colId xmlns:a16="http://schemas.microsoft.com/office/drawing/2014/main" val="20001"/>
                    </a:ext>
                  </a:extLst>
                </a:gridCol>
                <a:gridCol w="2501475">
                  <a:extLst>
                    <a:ext uri="{9D8B030D-6E8A-4147-A177-3AD203B41FA5}">
                      <a16:colId xmlns:a16="http://schemas.microsoft.com/office/drawing/2014/main" val="20002"/>
                    </a:ext>
                  </a:extLst>
                </a:gridCol>
              </a:tblGrid>
              <a:tr h="628218">
                <a:tc>
                  <a:txBody>
                    <a:bodyPr/>
                    <a:lstStyle/>
                    <a:p>
                      <a:pPr algn="just">
                        <a:lnSpc>
                          <a:spcPts val="1400"/>
                        </a:lnSpc>
                      </a:pPr>
                      <a:r>
                        <a:rPr lang="en-NZ" sz="1000" b="1" dirty="0">
                          <a:latin typeface="Arial"/>
                          <a:ea typeface="Times New Roman"/>
                          <a:cs typeface="Times New Roman"/>
                        </a:rPr>
                        <a:t>Country</a:t>
                      </a:r>
                      <a:endParaRPr lang="en-NZ" sz="10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400"/>
                        </a:lnSpc>
                      </a:pPr>
                      <a:r>
                        <a:rPr lang="en-NZ" sz="1000" b="1" dirty="0">
                          <a:latin typeface="Arial"/>
                          <a:ea typeface="Times New Roman"/>
                          <a:cs typeface="Times New Roman"/>
                        </a:rPr>
                        <a:t>Deliberately </a:t>
                      </a:r>
                      <a:r>
                        <a:rPr lang="en-NZ" sz="1000" b="1" dirty="0" smtClean="0">
                          <a:latin typeface="Arial"/>
                          <a:ea typeface="Times New Roman"/>
                          <a:cs typeface="Times New Roman"/>
                        </a:rPr>
                        <a:t>introduced </a:t>
                      </a:r>
                    </a:p>
                    <a:p>
                      <a:pPr algn="l">
                        <a:lnSpc>
                          <a:spcPts val="1400"/>
                        </a:lnSpc>
                      </a:pPr>
                      <a:r>
                        <a:rPr lang="en-NZ" sz="1000" b="1" dirty="0" smtClean="0">
                          <a:latin typeface="Arial"/>
                          <a:ea typeface="Times New Roman"/>
                          <a:cs typeface="Times New Roman"/>
                        </a:rPr>
                        <a:t>(irrespective of establishment success)</a:t>
                      </a:r>
                      <a:endParaRPr lang="en-NZ" sz="10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ts val="1400"/>
                        </a:lnSpc>
                      </a:pPr>
                      <a:r>
                        <a:rPr lang="en-NZ" sz="1000" b="1" dirty="0" smtClean="0">
                          <a:latin typeface="Arial"/>
                          <a:ea typeface="Times New Roman"/>
                          <a:cs typeface="Times New Roman"/>
                        </a:rPr>
                        <a:t>Source</a:t>
                      </a:r>
                      <a:endParaRPr lang="en-NZ" sz="10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10483">
                <a:tc>
                  <a:txBody>
                    <a:bodyPr/>
                    <a:lstStyle/>
                    <a:p>
                      <a:pPr algn="just">
                        <a:lnSpc>
                          <a:spcPts val="1400"/>
                        </a:lnSpc>
                      </a:pPr>
                      <a:r>
                        <a:rPr lang="en-NZ" sz="1400" dirty="0">
                          <a:latin typeface="Arial"/>
                          <a:ea typeface="Times New Roman"/>
                          <a:cs typeface="Times New Roman"/>
                        </a:rPr>
                        <a:t>Australia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400"/>
                        </a:lnSpc>
                      </a:pPr>
                      <a:r>
                        <a:rPr lang="en-NZ" sz="1400" dirty="0" smtClean="0">
                          <a:latin typeface="Arial"/>
                          <a:ea typeface="Times New Roman"/>
                          <a:cs typeface="Times New Roman"/>
                        </a:rPr>
                        <a:t>52</a:t>
                      </a:r>
                      <a:endParaRPr lang="en-NZ" sz="14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ts val="1400"/>
                        </a:lnSpc>
                      </a:pPr>
                      <a:r>
                        <a:rPr lang="en-NZ" sz="1000" dirty="0">
                          <a:latin typeface="Arial"/>
                          <a:ea typeface="Times New Roman"/>
                          <a:cs typeface="Times New Roman"/>
                        </a:rPr>
                        <a:t>Edwards </a:t>
                      </a:r>
                      <a:r>
                        <a:rPr lang="en-NZ" sz="1000" dirty="0" smtClean="0">
                          <a:latin typeface="Arial"/>
                          <a:ea typeface="Times New Roman"/>
                          <a:cs typeface="Times New Roman"/>
                        </a:rPr>
                        <a:t>2007, </a:t>
                      </a:r>
                    </a:p>
                    <a:p>
                      <a:pPr algn="just">
                        <a:lnSpc>
                          <a:spcPts val="1400"/>
                        </a:lnSpc>
                      </a:pPr>
                      <a:r>
                        <a:rPr lang="en-NZ" sz="1000" dirty="0" err="1" smtClean="0">
                          <a:latin typeface="Arial"/>
                          <a:ea typeface="Times New Roman"/>
                          <a:cs typeface="Times New Roman"/>
                        </a:rPr>
                        <a:t>Pers</a:t>
                      </a:r>
                      <a:r>
                        <a:rPr lang="en-NZ" sz="1000" dirty="0" smtClean="0">
                          <a:latin typeface="Arial"/>
                          <a:ea typeface="Times New Roman"/>
                          <a:cs typeface="Times New Roman"/>
                        </a:rPr>
                        <a:t> </a:t>
                      </a:r>
                      <a:r>
                        <a:rPr lang="en-NZ" sz="1000" dirty="0" smtClean="0">
                          <a:latin typeface="+mn-lt"/>
                          <a:ea typeface="Times New Roman"/>
                          <a:cs typeface="Times New Roman"/>
                        </a:rPr>
                        <a:t>comm. J. Wright 2012 </a:t>
                      </a:r>
                      <a:endParaRPr lang="en-NZ" sz="10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10483">
                <a:tc>
                  <a:txBody>
                    <a:bodyPr/>
                    <a:lstStyle/>
                    <a:p>
                      <a:pPr algn="just">
                        <a:lnSpc>
                          <a:spcPts val="1400"/>
                        </a:lnSpc>
                      </a:pPr>
                      <a:r>
                        <a:rPr lang="en-NZ" sz="1400" dirty="0">
                          <a:latin typeface="Arial"/>
                          <a:ea typeface="Times New Roman"/>
                          <a:cs typeface="Times New Roman"/>
                        </a:rPr>
                        <a:t>USA </a:t>
                      </a:r>
                      <a:r>
                        <a:rPr lang="en-NZ" sz="1400" dirty="0" smtClean="0">
                          <a:latin typeface="Arial"/>
                          <a:ea typeface="Times New Roman"/>
                          <a:cs typeface="Times New Roman"/>
                        </a:rPr>
                        <a:t>(Hawai’i</a:t>
                      </a:r>
                      <a:r>
                        <a:rPr lang="en-NZ" sz="1400" dirty="0">
                          <a:latin typeface="Arial"/>
                          <a:ea typeface="Times New Roman"/>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400"/>
                        </a:lnSpc>
                      </a:pPr>
                      <a:r>
                        <a:rPr lang="en-NZ" sz="1400" dirty="0">
                          <a:latin typeface="Arial"/>
                          <a:ea typeface="Times New Roman"/>
                          <a:cs typeface="Times New Roman"/>
                        </a:rPr>
                        <a:t>29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ts val="1400"/>
                        </a:lnSpc>
                      </a:pPr>
                      <a:r>
                        <a:rPr lang="en-NZ" sz="1000" dirty="0" smtClean="0">
                          <a:latin typeface="Arial"/>
                          <a:ea typeface="Times New Roman"/>
                          <a:cs typeface="Times New Roman"/>
                        </a:rPr>
                        <a:t>Harris et al. 1982; </a:t>
                      </a:r>
                      <a:r>
                        <a:rPr lang="en-NZ" sz="1000" dirty="0" err="1" smtClean="0">
                          <a:latin typeface="Arial"/>
                          <a:ea typeface="Times New Roman"/>
                          <a:cs typeface="Times New Roman"/>
                        </a:rPr>
                        <a:t>Funasaki</a:t>
                      </a:r>
                      <a:r>
                        <a:rPr lang="en-NZ" sz="1000" dirty="0" smtClean="0">
                          <a:latin typeface="Arial"/>
                          <a:ea typeface="Times New Roman"/>
                          <a:cs typeface="Times New Roman"/>
                        </a:rPr>
                        <a:t> </a:t>
                      </a:r>
                      <a:r>
                        <a:rPr lang="en-NZ" sz="1000" dirty="0">
                          <a:latin typeface="Arial"/>
                          <a:ea typeface="Times New Roman"/>
                          <a:cs typeface="Times New Roman"/>
                        </a:rPr>
                        <a:t>et al., 1986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10483">
                <a:tc>
                  <a:txBody>
                    <a:bodyPr/>
                    <a:lstStyle/>
                    <a:p>
                      <a:pPr algn="just">
                        <a:lnSpc>
                          <a:spcPts val="1400"/>
                        </a:lnSpc>
                      </a:pPr>
                      <a:r>
                        <a:rPr lang="en-US" sz="1400" dirty="0" smtClean="0">
                          <a:latin typeface="Arial"/>
                          <a:ea typeface="Times New Roman"/>
                          <a:cs typeface="Times New Roman"/>
                        </a:rPr>
                        <a:t>USA (Mainland)</a:t>
                      </a:r>
                      <a:endParaRPr lang="en-NZ" sz="14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400"/>
                        </a:lnSpc>
                      </a:pPr>
                      <a:r>
                        <a:rPr lang="en-US" sz="1400" dirty="0" smtClean="0">
                          <a:latin typeface="Arial"/>
                          <a:ea typeface="Times New Roman"/>
                          <a:cs typeface="Times New Roman"/>
                        </a:rPr>
                        <a:t>23</a:t>
                      </a:r>
                      <a:endParaRPr lang="en-NZ" sz="14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ts val="1400"/>
                        </a:lnSpc>
                      </a:pPr>
                      <a:r>
                        <a:rPr lang="en-US" sz="1000" dirty="0" smtClean="0">
                          <a:latin typeface="Arial"/>
                          <a:ea typeface="Times New Roman"/>
                          <a:cs typeface="Times New Roman"/>
                        </a:rPr>
                        <a:t>Fincher 1986</a:t>
                      </a:r>
                      <a:endParaRPr lang="en-NZ" sz="10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10483">
                <a:tc>
                  <a:txBody>
                    <a:bodyPr/>
                    <a:lstStyle/>
                    <a:p>
                      <a:pPr algn="just">
                        <a:lnSpc>
                          <a:spcPts val="1400"/>
                        </a:lnSpc>
                      </a:pPr>
                      <a:r>
                        <a:rPr lang="en-NZ" sz="1400" dirty="0">
                          <a:latin typeface="Arial"/>
                          <a:ea typeface="Times New Roman"/>
                          <a:cs typeface="Times New Roman"/>
                        </a:rPr>
                        <a:t>Vanuatu</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400"/>
                        </a:lnSpc>
                      </a:pPr>
                      <a:r>
                        <a:rPr lang="en-NZ" sz="1400" dirty="0">
                          <a:latin typeface="Arial"/>
                          <a:ea typeface="Times New Roman"/>
                          <a:cs typeface="Times New Roman"/>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ts val="1400"/>
                        </a:lnSpc>
                      </a:pPr>
                      <a:r>
                        <a:rPr lang="en-NZ" sz="1000" dirty="0" err="1">
                          <a:latin typeface="Arial"/>
                          <a:ea typeface="Times New Roman"/>
                          <a:cs typeface="Times New Roman"/>
                        </a:rPr>
                        <a:t>Hanski</a:t>
                      </a:r>
                      <a:r>
                        <a:rPr lang="en-NZ" sz="1000" dirty="0">
                          <a:latin typeface="Arial"/>
                          <a:ea typeface="Times New Roman"/>
                          <a:cs typeface="Times New Roman"/>
                        </a:rPr>
                        <a:t> &amp; </a:t>
                      </a:r>
                      <a:r>
                        <a:rPr lang="en-NZ" sz="1000" dirty="0" err="1">
                          <a:latin typeface="Arial"/>
                          <a:ea typeface="Times New Roman"/>
                          <a:cs typeface="Times New Roman"/>
                        </a:rPr>
                        <a:t>Cambefort</a:t>
                      </a:r>
                      <a:r>
                        <a:rPr lang="en-NZ" sz="1000" dirty="0">
                          <a:latin typeface="Arial"/>
                          <a:ea typeface="Times New Roman"/>
                          <a:cs typeface="Times New Roman"/>
                        </a:rPr>
                        <a:t> 1991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10483">
                <a:tc>
                  <a:txBody>
                    <a:bodyPr/>
                    <a:lstStyle/>
                    <a:p>
                      <a:pPr algn="just">
                        <a:lnSpc>
                          <a:spcPts val="1400"/>
                        </a:lnSpc>
                      </a:pPr>
                      <a:r>
                        <a:rPr lang="en-NZ" sz="1400" dirty="0">
                          <a:latin typeface="Arial"/>
                          <a:ea typeface="Times New Roman"/>
                          <a:cs typeface="Times New Roman"/>
                        </a:rPr>
                        <a:t>New Caledonia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400"/>
                        </a:lnSpc>
                      </a:pPr>
                      <a:r>
                        <a:rPr lang="en-NZ" sz="1400" dirty="0">
                          <a:latin typeface="Arial"/>
                          <a:ea typeface="Times New Roman"/>
                          <a:cs typeface="Times New Roman"/>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ts val="1400"/>
                        </a:lnSpc>
                      </a:pPr>
                      <a:r>
                        <a:rPr lang="en-NZ" sz="1000">
                          <a:latin typeface="Arial"/>
                          <a:ea typeface="Times New Roman"/>
                          <a:cs typeface="Times New Roman"/>
                        </a:rPr>
                        <a:t>Hanski &amp; Cambefort 1991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10483">
                <a:tc>
                  <a:txBody>
                    <a:bodyPr/>
                    <a:lstStyle/>
                    <a:p>
                      <a:pPr algn="just">
                        <a:lnSpc>
                          <a:spcPts val="1400"/>
                        </a:lnSpc>
                      </a:pPr>
                      <a:r>
                        <a:rPr lang="en-NZ" sz="1400" dirty="0">
                          <a:latin typeface="Arial"/>
                          <a:ea typeface="Times New Roman"/>
                          <a:cs typeface="Times New Roman"/>
                        </a:rPr>
                        <a:t>Norfolk Island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400"/>
                        </a:lnSpc>
                      </a:pPr>
                      <a:r>
                        <a:rPr lang="en-NZ" sz="1400" dirty="0">
                          <a:latin typeface="Arial"/>
                          <a:ea typeface="Times New Roman"/>
                          <a:cs typeface="Times New Roman"/>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ts val="1400"/>
                        </a:lnSpc>
                      </a:pPr>
                      <a:r>
                        <a:rPr lang="en-NZ" sz="1000">
                          <a:latin typeface="Arial"/>
                          <a:ea typeface="Times New Roman"/>
                          <a:cs typeface="Times New Roman"/>
                        </a:rPr>
                        <a:t>Hanski &amp; Cambefort 1991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10483">
                <a:tc>
                  <a:txBody>
                    <a:bodyPr/>
                    <a:lstStyle/>
                    <a:p>
                      <a:pPr algn="just">
                        <a:lnSpc>
                          <a:spcPts val="1400"/>
                        </a:lnSpc>
                      </a:pPr>
                      <a:r>
                        <a:rPr lang="en-NZ" sz="1400" dirty="0" smtClean="0">
                          <a:latin typeface="Arial"/>
                          <a:ea typeface="Times New Roman"/>
                          <a:cs typeface="Times New Roman"/>
                        </a:rPr>
                        <a:t>Chile </a:t>
                      </a:r>
                      <a:endParaRPr lang="en-NZ" sz="14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400"/>
                        </a:lnSpc>
                      </a:pPr>
                      <a:r>
                        <a:rPr lang="en-NZ" sz="1400" dirty="0" smtClean="0">
                          <a:latin typeface="Arial"/>
                          <a:ea typeface="Times New Roman"/>
                          <a:cs typeface="Times New Roman"/>
                        </a:rPr>
                        <a:t>2</a:t>
                      </a:r>
                      <a:endParaRPr lang="en-NZ" sz="14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ts val="1400"/>
                        </a:lnSpc>
                      </a:pPr>
                      <a:r>
                        <a:rPr lang="en-NZ" sz="1000" dirty="0" err="1" smtClean="0">
                          <a:latin typeface="+mn-lt"/>
                          <a:ea typeface="Times New Roman"/>
                          <a:cs typeface="Times New Roman"/>
                        </a:rPr>
                        <a:t>Pers</a:t>
                      </a:r>
                      <a:r>
                        <a:rPr lang="en-NZ" sz="1000" dirty="0" smtClean="0">
                          <a:latin typeface="+mn-lt"/>
                          <a:ea typeface="Times New Roman"/>
                          <a:cs typeface="Times New Roman"/>
                        </a:rPr>
                        <a:t> comm. H. Valenzuela 2011</a:t>
                      </a:r>
                      <a:endParaRPr lang="en-NZ" sz="10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24764">
                <a:tc>
                  <a:txBody>
                    <a:bodyPr/>
                    <a:lstStyle/>
                    <a:p>
                      <a:pPr algn="just">
                        <a:lnSpc>
                          <a:spcPts val="1400"/>
                        </a:lnSpc>
                      </a:pPr>
                      <a:r>
                        <a:rPr lang="en-NZ" sz="1400" dirty="0">
                          <a:latin typeface="Arial"/>
                          <a:ea typeface="Times New Roman"/>
                          <a:cs typeface="Times New Roman"/>
                        </a:rPr>
                        <a:t>Canada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400"/>
                        </a:lnSpc>
                      </a:pPr>
                      <a:r>
                        <a:rPr lang="en-US" sz="1400" dirty="0" smtClean="0">
                          <a:latin typeface="Arial"/>
                          <a:ea typeface="Times New Roman"/>
                          <a:cs typeface="Times New Roman"/>
                        </a:rPr>
                        <a:t>3</a:t>
                      </a:r>
                      <a:endParaRPr lang="en-NZ" sz="14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ts val="1400"/>
                        </a:lnSpc>
                      </a:pPr>
                      <a:r>
                        <a:rPr lang="en-NZ" sz="1000" dirty="0" err="1">
                          <a:latin typeface="Arial"/>
                          <a:ea typeface="Times New Roman"/>
                          <a:cs typeface="Times New Roman"/>
                        </a:rPr>
                        <a:t>Pers</a:t>
                      </a:r>
                      <a:r>
                        <a:rPr lang="en-NZ" sz="1000" dirty="0">
                          <a:latin typeface="Arial"/>
                          <a:ea typeface="Times New Roman"/>
                          <a:cs typeface="Times New Roman"/>
                        </a:rPr>
                        <a:t> Comm. K. </a:t>
                      </a:r>
                      <a:r>
                        <a:rPr lang="en-NZ" sz="1000" dirty="0" smtClean="0">
                          <a:latin typeface="Arial"/>
                          <a:ea typeface="Times New Roman"/>
                          <a:cs typeface="Times New Roman"/>
                        </a:rPr>
                        <a:t>Floate 2011</a:t>
                      </a:r>
                      <a:endParaRPr lang="en-NZ" sz="10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410483">
                <a:tc>
                  <a:txBody>
                    <a:bodyPr/>
                    <a:lstStyle/>
                    <a:p>
                      <a:pPr algn="just">
                        <a:lnSpc>
                          <a:spcPts val="1400"/>
                        </a:lnSpc>
                      </a:pPr>
                      <a:r>
                        <a:rPr lang="en-NZ" sz="1400" b="1" dirty="0">
                          <a:latin typeface="Arial"/>
                          <a:ea typeface="Times New Roman"/>
                          <a:cs typeface="Times New Roman"/>
                        </a:rPr>
                        <a:t>New Zealand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ts val="1400"/>
                        </a:lnSpc>
                      </a:pPr>
                      <a:r>
                        <a:rPr lang="en-NZ" sz="1400" dirty="0">
                          <a:latin typeface="Arial"/>
                          <a:ea typeface="Times New Roman"/>
                          <a:cs typeface="Times New Roman"/>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a:lnSpc>
                          <a:spcPts val="1400"/>
                        </a:lnSpc>
                      </a:pPr>
                      <a:r>
                        <a:rPr lang="en-NZ" sz="1000" dirty="0" smtClean="0">
                          <a:latin typeface="Arial"/>
                          <a:ea typeface="Times New Roman"/>
                          <a:cs typeface="Times New Roman"/>
                        </a:rPr>
                        <a:t>Thomas 1960</a:t>
                      </a:r>
                      <a:endParaRPr lang="en-NZ" sz="10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bl>
          </a:graphicData>
        </a:graphic>
      </p:graphicFrame>
      <p:pic>
        <p:nvPicPr>
          <p:cNvPr id="8" name="Picture 7"/>
          <p:cNvPicPr>
            <a:picLocks noChangeAspect="1"/>
          </p:cNvPicPr>
          <p:nvPr/>
        </p:nvPicPr>
        <p:blipFill rotWithShape="1">
          <a:blip r:embed="rId2"/>
          <a:srcRect l="27540" r="26292"/>
          <a:stretch/>
        </p:blipFill>
        <p:spPr>
          <a:xfrm>
            <a:off x="8379754" y="42664"/>
            <a:ext cx="737419" cy="899031"/>
          </a:xfrm>
          <a:prstGeom prst="rect">
            <a:avLst/>
          </a:prstGeom>
        </p:spPr>
      </p:pic>
    </p:spTree>
    <p:extLst>
      <p:ext uri="{BB962C8B-B14F-4D97-AF65-F5344CB8AC3E}">
        <p14:creationId xmlns:p14="http://schemas.microsoft.com/office/powerpoint/2010/main" val="88625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mph" presetSubtype="0" grpId="1" nodeType="clickEffect">
                                  <p:stCondLst>
                                    <p:cond delay="0"/>
                                  </p:stCondLst>
                                  <p:childTnLst>
                                    <p:set>
                                      <p:cBhvr rctx="PPT">
                                        <p:cTn id="13" dur="indefinite"/>
                                        <p:tgtEl>
                                          <p:spTgt spid="4"/>
                                        </p:tgtEl>
                                        <p:attrNameLst>
                                          <p:attrName>style.opacity</p:attrName>
                                        </p:attrNameLst>
                                      </p:cBhvr>
                                      <p:to>
                                        <p:strVal val="0.25"/>
                                      </p:to>
                                    </p:set>
                                    <p:animEffect filter="image" prLst="opacity: 0.25">
                                      <p:cBhvr rctx="IE">
                                        <p:cTn id="14" dur="indefinite"/>
                                        <p:tgtEl>
                                          <p:spTgt spid="4"/>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2"/>
          <p:cNvSpPr txBox="1">
            <a:spLocks noGrp="1" noChangeArrowheads="1"/>
          </p:cNvSpPr>
          <p:nvPr>
            <p:ph type="title"/>
          </p:nvPr>
        </p:nvSpPr>
        <p:spPr>
          <a:xfrm>
            <a:off x="468315" y="614164"/>
            <a:ext cx="8229600" cy="1143000"/>
          </a:xfrm>
          <a:noFill/>
          <a:ln/>
        </p:spPr>
        <p:txBody>
          <a:bodyPr/>
          <a:lstStyle/>
          <a:p>
            <a:pPr marL="342900" indent="-342900" algn="l">
              <a:spcBef>
                <a:spcPct val="20000"/>
              </a:spcBef>
            </a:pPr>
            <a:r>
              <a:rPr lang="en-US" sz="3600" b="1" dirty="0">
                <a:latin typeface="Calibri" panose="020F0502020204030204" pitchFamily="34" charset="0"/>
                <a:cs typeface="Calibri" panose="020F0502020204030204" pitchFamily="34" charset="0"/>
              </a:rPr>
              <a:t>CSIRO dung beetle </a:t>
            </a:r>
            <a:r>
              <a:rPr lang="en-US" sz="3600" b="1" dirty="0" smtClean="0">
                <a:latin typeface="Calibri" panose="020F0502020204030204" pitchFamily="34" charset="0"/>
                <a:cs typeface="Calibri" panose="020F0502020204030204" pitchFamily="34" charset="0"/>
              </a:rPr>
              <a:t>project</a:t>
            </a:r>
            <a:endParaRPr lang="en-GB" sz="3600" b="1" dirty="0">
              <a:latin typeface="Calibri" panose="020F0502020204030204" pitchFamily="34" charset="0"/>
              <a:cs typeface="Calibri" panose="020F0502020204030204" pitchFamily="34" charset="0"/>
            </a:endParaRPr>
          </a:p>
        </p:txBody>
      </p:sp>
      <p:sp>
        <p:nvSpPr>
          <p:cNvPr id="114695" name="Rectangle 7"/>
          <p:cNvSpPr>
            <a:spLocks noGrp="1" noChangeArrowheads="1"/>
          </p:cNvSpPr>
          <p:nvPr>
            <p:ph idx="1"/>
          </p:nvPr>
        </p:nvSpPr>
        <p:spPr>
          <a:xfrm>
            <a:off x="457200" y="2143127"/>
            <a:ext cx="8229600" cy="854075"/>
          </a:xfrm>
        </p:spPr>
        <p:txBody>
          <a:bodyPr>
            <a:normAutofit/>
          </a:bodyPr>
          <a:lstStyle/>
          <a:p>
            <a:pPr marL="365125" indent="-365125">
              <a:lnSpc>
                <a:spcPct val="110000"/>
              </a:lnSpc>
              <a:spcBef>
                <a:spcPct val="35000"/>
              </a:spcBef>
            </a:pPr>
            <a:r>
              <a:rPr lang="en-AU" sz="2000" b="1" dirty="0">
                <a:solidFill>
                  <a:srgbClr val="002060"/>
                </a:solidFill>
                <a:latin typeface="Calibri" panose="020F0502020204030204" pitchFamily="34" charset="0"/>
                <a:cs typeface="Calibri" panose="020F0502020204030204" pitchFamily="34" charset="0"/>
              </a:rPr>
              <a:t>European settlement permanently changed the </a:t>
            </a:r>
            <a:r>
              <a:rPr lang="en-AU" sz="2000" b="1" dirty="0" smtClean="0">
                <a:solidFill>
                  <a:srgbClr val="002060"/>
                </a:solidFill>
                <a:latin typeface="Calibri" panose="020F0502020204030204" pitchFamily="34" charset="0"/>
                <a:cs typeface="Calibri" panose="020F0502020204030204" pitchFamily="34" charset="0"/>
              </a:rPr>
              <a:t>nature </a:t>
            </a:r>
            <a:r>
              <a:rPr lang="en-AU" sz="2000" b="1" dirty="0">
                <a:solidFill>
                  <a:srgbClr val="002060"/>
                </a:solidFill>
                <a:latin typeface="Calibri" panose="020F0502020204030204" pitchFamily="34" charset="0"/>
                <a:cs typeface="Calibri" panose="020F0502020204030204" pitchFamily="34" charset="0"/>
              </a:rPr>
              <a:t>of the Australian landscape.</a:t>
            </a:r>
            <a:endParaRPr lang="en-GB" sz="2000" b="1" dirty="0">
              <a:solidFill>
                <a:srgbClr val="002060"/>
              </a:solidFill>
              <a:latin typeface="Calibri" panose="020F0502020204030204" pitchFamily="34" charset="0"/>
              <a:cs typeface="Calibri" panose="020F0502020204030204" pitchFamily="34" charset="0"/>
            </a:endParaRPr>
          </a:p>
        </p:txBody>
      </p:sp>
      <p:sp>
        <p:nvSpPr>
          <p:cNvPr id="114696" name="Text Box 8"/>
          <p:cNvSpPr txBox="1">
            <a:spLocks noChangeArrowheads="1"/>
          </p:cNvSpPr>
          <p:nvPr/>
        </p:nvSpPr>
        <p:spPr bwMode="auto">
          <a:xfrm>
            <a:off x="457200" y="1601384"/>
            <a:ext cx="1943447" cy="461665"/>
          </a:xfrm>
          <a:prstGeom prst="rect">
            <a:avLst/>
          </a:prstGeom>
          <a:noFill/>
          <a:ln w="9525">
            <a:noFill/>
            <a:miter lim="800000"/>
            <a:headEnd/>
            <a:tailEnd/>
          </a:ln>
          <a:effectLst/>
        </p:spPr>
        <p:txBody>
          <a:bodyPr wrap="square">
            <a:spAutoFit/>
          </a:bodyPr>
          <a:lstStyle/>
          <a:p>
            <a:pPr>
              <a:spcBef>
                <a:spcPct val="50000"/>
              </a:spcBef>
            </a:pPr>
            <a:r>
              <a:rPr lang="en-US" sz="2400" b="1" dirty="0">
                <a:latin typeface="Calibri" panose="020F0502020204030204" pitchFamily="34" charset="0"/>
                <a:cs typeface="Calibri" panose="020F0502020204030204" pitchFamily="34" charset="0"/>
              </a:rPr>
              <a:t>Rationale:</a:t>
            </a:r>
            <a:r>
              <a:rPr lang="en-US" sz="2400" dirty="0">
                <a:latin typeface="Calibri" panose="020F0502020204030204" pitchFamily="34" charset="0"/>
                <a:cs typeface="Calibri" panose="020F0502020204030204" pitchFamily="34" charset="0"/>
              </a:rPr>
              <a:t> </a:t>
            </a:r>
            <a:endParaRPr lang="en-GB" sz="2400" dirty="0">
              <a:latin typeface="Calibri" panose="020F0502020204030204" pitchFamily="34" charset="0"/>
              <a:cs typeface="Calibri" panose="020F0502020204030204" pitchFamily="34" charset="0"/>
            </a:endParaRPr>
          </a:p>
        </p:txBody>
      </p:sp>
      <p:sp>
        <p:nvSpPr>
          <p:cNvPr id="114697" name="Text Box 9"/>
          <p:cNvSpPr txBox="1">
            <a:spLocks noChangeArrowheads="1"/>
          </p:cNvSpPr>
          <p:nvPr/>
        </p:nvSpPr>
        <p:spPr bwMode="auto">
          <a:xfrm>
            <a:off x="468315" y="3203577"/>
            <a:ext cx="7920037" cy="769441"/>
          </a:xfrm>
          <a:prstGeom prst="rect">
            <a:avLst/>
          </a:prstGeom>
          <a:noFill/>
          <a:ln w="9525">
            <a:noFill/>
            <a:miter lim="800000"/>
            <a:headEnd/>
            <a:tailEnd/>
          </a:ln>
          <a:effectLst/>
        </p:spPr>
        <p:txBody>
          <a:bodyPr>
            <a:spAutoFit/>
          </a:bodyPr>
          <a:lstStyle/>
          <a:p>
            <a:pPr marL="268288" indent="-268288">
              <a:lnSpc>
                <a:spcPct val="110000"/>
              </a:lnSpc>
              <a:spcBef>
                <a:spcPct val="30000"/>
              </a:spcBef>
              <a:buFontTx/>
              <a:buChar char="•"/>
            </a:pPr>
            <a:r>
              <a:rPr lang="en-GB" sz="2000" b="1" dirty="0" smtClean="0">
                <a:solidFill>
                  <a:srgbClr val="002060"/>
                </a:solidFill>
                <a:latin typeface="Calibri" panose="020F0502020204030204" pitchFamily="34" charset="0"/>
                <a:cs typeface="Calibri" panose="020F0502020204030204" pitchFamily="34" charset="0"/>
              </a:rPr>
              <a:t>Introduction </a:t>
            </a:r>
            <a:r>
              <a:rPr lang="en-GB" sz="2000" b="1" dirty="0">
                <a:solidFill>
                  <a:srgbClr val="002060"/>
                </a:solidFill>
                <a:latin typeface="Calibri" panose="020F0502020204030204" pitchFamily="34" charset="0"/>
                <a:cs typeface="Calibri" panose="020F0502020204030204" pitchFamily="34" charset="0"/>
              </a:rPr>
              <a:t>of pasture plants, sheep, cattle and </a:t>
            </a:r>
            <a:r>
              <a:rPr lang="en-GB" sz="2000" b="1" dirty="0" smtClean="0">
                <a:solidFill>
                  <a:srgbClr val="002060"/>
                </a:solidFill>
                <a:latin typeface="Calibri" panose="020F0502020204030204" pitchFamily="34" charset="0"/>
                <a:cs typeface="Calibri" panose="020F0502020204030204" pitchFamily="34" charset="0"/>
              </a:rPr>
              <a:t>other </a:t>
            </a:r>
            <a:r>
              <a:rPr lang="en-GB" sz="2000" b="1" dirty="0">
                <a:solidFill>
                  <a:srgbClr val="002060"/>
                </a:solidFill>
                <a:latin typeface="Calibri" panose="020F0502020204030204" pitchFamily="34" charset="0"/>
                <a:cs typeface="Calibri" panose="020F0502020204030204" pitchFamily="34" charset="0"/>
              </a:rPr>
              <a:t>domesticated livestock.</a:t>
            </a:r>
          </a:p>
        </p:txBody>
      </p:sp>
      <p:sp>
        <p:nvSpPr>
          <p:cNvPr id="114698" name="Text Box 10"/>
          <p:cNvSpPr txBox="1">
            <a:spLocks noChangeArrowheads="1"/>
          </p:cNvSpPr>
          <p:nvPr/>
        </p:nvSpPr>
        <p:spPr bwMode="auto">
          <a:xfrm>
            <a:off x="468315" y="4316415"/>
            <a:ext cx="8351837" cy="846386"/>
          </a:xfrm>
          <a:prstGeom prst="rect">
            <a:avLst/>
          </a:prstGeom>
          <a:noFill/>
          <a:ln w="9525">
            <a:noFill/>
            <a:miter lim="800000"/>
            <a:headEnd/>
            <a:tailEnd/>
          </a:ln>
          <a:effectLst/>
        </p:spPr>
        <p:txBody>
          <a:bodyPr>
            <a:spAutoFit/>
          </a:bodyPr>
          <a:lstStyle/>
          <a:p>
            <a:pPr marL="268288" indent="-268288">
              <a:lnSpc>
                <a:spcPct val="110000"/>
              </a:lnSpc>
              <a:spcBef>
                <a:spcPts val="600"/>
              </a:spcBef>
              <a:buFontTx/>
              <a:buChar char="•"/>
            </a:pPr>
            <a:r>
              <a:rPr lang="en-GB" sz="2000" b="1" dirty="0" smtClean="0">
                <a:solidFill>
                  <a:srgbClr val="002060"/>
                </a:solidFill>
                <a:latin typeface="Calibri" panose="020F0502020204030204" pitchFamily="34" charset="0"/>
                <a:cs typeface="Calibri" panose="020F0502020204030204" pitchFamily="34" charset="0"/>
              </a:rPr>
              <a:t>Virtually </a:t>
            </a:r>
            <a:r>
              <a:rPr lang="en-GB" sz="2000" b="1" dirty="0">
                <a:solidFill>
                  <a:srgbClr val="002060"/>
                </a:solidFill>
                <a:latin typeface="Calibri" panose="020F0502020204030204" pitchFamily="34" charset="0"/>
                <a:cs typeface="Calibri" panose="020F0502020204030204" pitchFamily="34" charset="0"/>
              </a:rPr>
              <a:t>all native Australian  dung beetles not </a:t>
            </a:r>
            <a:r>
              <a:rPr lang="en-GB" sz="2000" b="1" dirty="0" smtClean="0">
                <a:solidFill>
                  <a:srgbClr val="002060"/>
                </a:solidFill>
                <a:latin typeface="Calibri" panose="020F0502020204030204" pitchFamily="34" charset="0"/>
                <a:cs typeface="Calibri" panose="020F0502020204030204" pitchFamily="34" charset="0"/>
              </a:rPr>
              <a:t>adapted </a:t>
            </a:r>
            <a:r>
              <a:rPr lang="en-GB" sz="2000" b="1" dirty="0">
                <a:solidFill>
                  <a:srgbClr val="002060"/>
                </a:solidFill>
                <a:latin typeface="Calibri" panose="020F0502020204030204" pitchFamily="34" charset="0"/>
                <a:cs typeface="Calibri" panose="020F0502020204030204" pitchFamily="34" charset="0"/>
              </a:rPr>
              <a:t>to </a:t>
            </a:r>
            <a:endParaRPr lang="en-GB" sz="2000" b="1" dirty="0" smtClean="0">
              <a:solidFill>
                <a:srgbClr val="002060"/>
              </a:solidFill>
              <a:latin typeface="Calibri" panose="020F0502020204030204" pitchFamily="34" charset="0"/>
              <a:cs typeface="Calibri" panose="020F0502020204030204" pitchFamily="34" charset="0"/>
            </a:endParaRPr>
          </a:p>
          <a:p>
            <a:pPr marL="268288">
              <a:lnSpc>
                <a:spcPct val="110000"/>
              </a:lnSpc>
              <a:spcBef>
                <a:spcPts val="600"/>
              </a:spcBef>
            </a:pPr>
            <a:r>
              <a:rPr lang="en-GB" sz="2000" b="1" dirty="0" smtClean="0">
                <a:solidFill>
                  <a:srgbClr val="002060"/>
                </a:solidFill>
                <a:latin typeface="Calibri" panose="020F0502020204030204" pitchFamily="34" charset="0"/>
                <a:cs typeface="Calibri" panose="020F0502020204030204" pitchFamily="34" charset="0"/>
              </a:rPr>
              <a:t>exotic </a:t>
            </a:r>
            <a:r>
              <a:rPr lang="en-GB" sz="2000" b="1" dirty="0">
                <a:solidFill>
                  <a:srgbClr val="002060"/>
                </a:solidFill>
                <a:latin typeface="Calibri" panose="020F0502020204030204" pitchFamily="34" charset="0"/>
                <a:cs typeface="Calibri" panose="020F0502020204030204" pitchFamily="34" charset="0"/>
              </a:rPr>
              <a:t>dung or pastoral habitat.</a:t>
            </a:r>
          </a:p>
        </p:txBody>
      </p:sp>
      <p:sp>
        <p:nvSpPr>
          <p:cNvPr id="114699" name="Text Box 11"/>
          <p:cNvSpPr txBox="1">
            <a:spLocks noChangeArrowheads="1"/>
          </p:cNvSpPr>
          <p:nvPr/>
        </p:nvSpPr>
        <p:spPr bwMode="auto">
          <a:xfrm>
            <a:off x="547688" y="5357813"/>
            <a:ext cx="7993062" cy="413959"/>
          </a:xfrm>
          <a:prstGeom prst="rect">
            <a:avLst/>
          </a:prstGeom>
          <a:noFill/>
          <a:ln w="9525">
            <a:noFill/>
            <a:miter lim="800000"/>
            <a:headEnd/>
            <a:tailEnd/>
          </a:ln>
          <a:effectLst/>
        </p:spPr>
        <p:txBody>
          <a:bodyPr>
            <a:spAutoFit/>
          </a:bodyPr>
          <a:lstStyle/>
          <a:p>
            <a:pPr>
              <a:lnSpc>
                <a:spcPct val="110000"/>
              </a:lnSpc>
              <a:spcBef>
                <a:spcPct val="50000"/>
              </a:spcBef>
              <a:buFontTx/>
              <a:buChar char="•"/>
            </a:pPr>
            <a:r>
              <a:rPr lang="en-GB" sz="2000" b="1" dirty="0">
                <a:solidFill>
                  <a:srgbClr val="000000"/>
                </a:solidFill>
                <a:latin typeface="Calibri" panose="020F0502020204030204" pitchFamily="34" charset="0"/>
                <a:cs typeface="Calibri" panose="020F0502020204030204" pitchFamily="34" charset="0"/>
              </a:rPr>
              <a:t>  </a:t>
            </a:r>
            <a:r>
              <a:rPr lang="en-GB" sz="2000" b="1" dirty="0">
                <a:solidFill>
                  <a:srgbClr val="002060"/>
                </a:solidFill>
                <a:latin typeface="Calibri" panose="020F0502020204030204" pitchFamily="34" charset="0"/>
                <a:cs typeface="Calibri" panose="020F0502020204030204" pitchFamily="34" charset="0"/>
              </a:rPr>
              <a:t>This gave rise to various problems…..</a:t>
            </a:r>
          </a:p>
        </p:txBody>
      </p:sp>
      <p:pic>
        <p:nvPicPr>
          <p:cNvPr id="12" name="Picture 11"/>
          <p:cNvPicPr>
            <a:picLocks noChangeAspect="1"/>
          </p:cNvPicPr>
          <p:nvPr/>
        </p:nvPicPr>
        <p:blipFill rotWithShape="1">
          <a:blip r:embed="rId2"/>
          <a:srcRect l="27540" r="26292"/>
          <a:stretch/>
        </p:blipFill>
        <p:spPr>
          <a:xfrm>
            <a:off x="8379754" y="42664"/>
            <a:ext cx="737419" cy="899031"/>
          </a:xfrm>
          <a:prstGeom prst="rect">
            <a:avLst/>
          </a:prstGeom>
        </p:spPr>
      </p:pic>
      <p:pic>
        <p:nvPicPr>
          <p:cNvPr id="13" name="Picture 10" descr="CSIRO logo"/>
          <p:cNvPicPr>
            <a:picLocks noChangeAspect="1" noChangeArrowheads="1"/>
          </p:cNvPicPr>
          <p:nvPr/>
        </p:nvPicPr>
        <p:blipFill>
          <a:blip r:embed="rId3" cstate="print"/>
          <a:srcRect/>
          <a:stretch>
            <a:fillRect/>
          </a:stretch>
        </p:blipFill>
        <p:spPr bwMode="auto">
          <a:xfrm>
            <a:off x="5736073" y="721232"/>
            <a:ext cx="774455" cy="928863"/>
          </a:xfrm>
          <a:prstGeom prst="rect">
            <a:avLst/>
          </a:prstGeom>
          <a:noFill/>
        </p:spPr>
      </p:pic>
    </p:spTree>
    <p:extLst>
      <p:ext uri="{BB962C8B-B14F-4D97-AF65-F5344CB8AC3E}">
        <p14:creationId xmlns:p14="http://schemas.microsoft.com/office/powerpoint/2010/main" val="227882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69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500"/>
                                  </p:stCondLst>
                                  <p:childTnLst>
                                    <p:set>
                                      <p:cBhvr>
                                        <p:cTn id="9" dur="1" fill="hold">
                                          <p:stCondLst>
                                            <p:cond delay="0"/>
                                          </p:stCondLst>
                                        </p:cTn>
                                        <p:tgtEl>
                                          <p:spTgt spid="114697"/>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1500"/>
                                  </p:stCondLst>
                                  <p:childTnLst>
                                    <p:set>
                                      <p:cBhvr>
                                        <p:cTn id="12" dur="1" fill="hold">
                                          <p:stCondLst>
                                            <p:cond delay="0"/>
                                          </p:stCondLst>
                                        </p:cTn>
                                        <p:tgtEl>
                                          <p:spTgt spid="114698"/>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500"/>
                                  </p:stCondLst>
                                  <p:childTnLst>
                                    <p:set>
                                      <p:cBhvr>
                                        <p:cTn id="15" dur="1" fill="hold">
                                          <p:stCondLst>
                                            <p:cond delay="0"/>
                                          </p:stCondLst>
                                        </p:cTn>
                                        <p:tgtEl>
                                          <p:spTgt spid="114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build="p"/>
      <p:bldP spid="114697" grpId="0"/>
      <p:bldP spid="114698" grpId="0"/>
      <p:bldP spid="11469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3"/>
          <p:cNvSpPr>
            <a:spLocks noGrp="1" noChangeArrowheads="1"/>
          </p:cNvSpPr>
          <p:nvPr>
            <p:ph idx="1"/>
          </p:nvPr>
        </p:nvSpPr>
        <p:spPr>
          <a:xfrm>
            <a:off x="539752" y="2060575"/>
            <a:ext cx="8075613" cy="3517900"/>
          </a:xfrm>
        </p:spPr>
        <p:txBody>
          <a:bodyPr/>
          <a:lstStyle/>
          <a:p>
            <a:r>
              <a:rPr lang="en-GB" sz="2000" b="1" dirty="0">
                <a:solidFill>
                  <a:srgbClr val="002060"/>
                </a:solidFill>
                <a:latin typeface="Calibri" panose="020F0502020204030204" pitchFamily="34" charset="0"/>
                <a:cs typeface="Calibri" panose="020F0502020204030204" pitchFamily="34" charset="0"/>
              </a:rPr>
              <a:t>Pastoral rangeland across the country was becoming heavily fouled by slowly decomposing dung.</a:t>
            </a:r>
          </a:p>
          <a:p>
            <a:endParaRPr lang="en-GB" sz="2000" b="1" dirty="0">
              <a:latin typeface="Calibri" panose="020F0502020204030204" pitchFamily="34" charset="0"/>
              <a:cs typeface="Calibri" panose="020F0502020204030204" pitchFamily="34" charset="0"/>
            </a:endParaRPr>
          </a:p>
          <a:p>
            <a:r>
              <a:rPr lang="en-GB" sz="2000" b="1" dirty="0" smtClean="0">
                <a:solidFill>
                  <a:srgbClr val="002060"/>
                </a:solidFill>
                <a:latin typeface="Calibri" panose="020F0502020204030204" pitchFamily="34" charset="0"/>
                <a:cs typeface="Calibri" panose="020F0502020204030204" pitchFamily="34" charset="0"/>
              </a:rPr>
              <a:t>In </a:t>
            </a:r>
            <a:r>
              <a:rPr lang="en-GB" sz="2000" b="1" dirty="0">
                <a:solidFill>
                  <a:srgbClr val="002060"/>
                </a:solidFill>
                <a:latin typeface="Calibri" panose="020F0502020204030204" pitchFamily="34" charset="0"/>
                <a:cs typeface="Calibri" panose="020F0502020204030204" pitchFamily="34" charset="0"/>
              </a:rPr>
              <a:t>addition, this dung provided </a:t>
            </a:r>
            <a:r>
              <a:rPr lang="en-GB" sz="2000" b="1" dirty="0" smtClean="0">
                <a:solidFill>
                  <a:srgbClr val="002060"/>
                </a:solidFill>
                <a:latin typeface="Calibri" panose="020F0502020204030204" pitchFamily="34" charset="0"/>
                <a:cs typeface="Calibri" panose="020F0502020204030204" pitchFamily="34" charset="0"/>
              </a:rPr>
              <a:t>breeding site for several </a:t>
            </a:r>
            <a:r>
              <a:rPr lang="en-GB" sz="2000" b="1" dirty="0">
                <a:solidFill>
                  <a:srgbClr val="002060"/>
                </a:solidFill>
                <a:latin typeface="Calibri" panose="020F0502020204030204" pitchFamily="34" charset="0"/>
                <a:cs typeface="Calibri" panose="020F0502020204030204" pitchFamily="34" charset="0"/>
              </a:rPr>
              <a:t>species of dung breeding pest flies and midges</a:t>
            </a:r>
          </a:p>
          <a:p>
            <a:pPr>
              <a:buFontTx/>
              <a:buNone/>
            </a:pPr>
            <a:endParaRPr lang="en-GB" sz="2000" b="1"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rotWithShape="1">
          <a:blip r:embed="rId2"/>
          <a:srcRect l="27540" r="26292"/>
          <a:stretch/>
        </p:blipFill>
        <p:spPr>
          <a:xfrm>
            <a:off x="8379754" y="42664"/>
            <a:ext cx="737419" cy="899031"/>
          </a:xfrm>
          <a:prstGeom prst="rect">
            <a:avLst/>
          </a:prstGeom>
        </p:spPr>
      </p:pic>
      <p:sp>
        <p:nvSpPr>
          <p:cNvPr id="9" name="Text Box 2"/>
          <p:cNvSpPr txBox="1">
            <a:spLocks noGrp="1" noChangeArrowheads="1"/>
          </p:cNvSpPr>
          <p:nvPr>
            <p:ph type="title"/>
          </p:nvPr>
        </p:nvSpPr>
        <p:spPr>
          <a:xfrm>
            <a:off x="468315" y="614164"/>
            <a:ext cx="8229600" cy="1143000"/>
          </a:xfrm>
          <a:noFill/>
          <a:ln/>
        </p:spPr>
        <p:txBody>
          <a:bodyPr/>
          <a:lstStyle/>
          <a:p>
            <a:pPr marL="342900" indent="-342900" algn="l">
              <a:spcBef>
                <a:spcPct val="20000"/>
              </a:spcBef>
            </a:pPr>
            <a:r>
              <a:rPr lang="en-US" sz="3600" b="1" dirty="0">
                <a:latin typeface="Calibri" panose="020F0502020204030204" pitchFamily="34" charset="0"/>
                <a:cs typeface="Calibri" panose="020F0502020204030204" pitchFamily="34" charset="0"/>
              </a:rPr>
              <a:t>CSIRO dung beetle </a:t>
            </a:r>
            <a:r>
              <a:rPr lang="en-US" sz="3600" b="1" dirty="0" smtClean="0">
                <a:latin typeface="Calibri" panose="020F0502020204030204" pitchFamily="34" charset="0"/>
                <a:cs typeface="Calibri" panose="020F0502020204030204" pitchFamily="34" charset="0"/>
              </a:rPr>
              <a:t>project</a:t>
            </a:r>
            <a:endParaRPr lang="en-GB" sz="3600" b="1" dirty="0">
              <a:latin typeface="Calibri" panose="020F0502020204030204" pitchFamily="34" charset="0"/>
              <a:cs typeface="Calibri" panose="020F0502020204030204" pitchFamily="34" charset="0"/>
            </a:endParaRPr>
          </a:p>
        </p:txBody>
      </p:sp>
      <p:pic>
        <p:nvPicPr>
          <p:cNvPr id="10" name="Picture 10" descr="CSIRO logo"/>
          <p:cNvPicPr>
            <a:picLocks noChangeAspect="1" noChangeArrowheads="1"/>
          </p:cNvPicPr>
          <p:nvPr/>
        </p:nvPicPr>
        <p:blipFill>
          <a:blip r:embed="rId3" cstate="print"/>
          <a:srcRect/>
          <a:stretch>
            <a:fillRect/>
          </a:stretch>
        </p:blipFill>
        <p:spPr bwMode="auto">
          <a:xfrm>
            <a:off x="5736073" y="721232"/>
            <a:ext cx="774455" cy="928863"/>
          </a:xfrm>
          <a:prstGeom prst="rect">
            <a:avLst/>
          </a:prstGeom>
          <a:noFill/>
        </p:spPr>
      </p:pic>
    </p:spTree>
    <p:extLst>
      <p:ext uri="{BB962C8B-B14F-4D97-AF65-F5344CB8AC3E}">
        <p14:creationId xmlns:p14="http://schemas.microsoft.com/office/powerpoint/2010/main" val="25778960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Text Box 4"/>
          <p:cNvSpPr txBox="1">
            <a:spLocks noChangeArrowheads="1"/>
          </p:cNvSpPr>
          <p:nvPr/>
        </p:nvSpPr>
        <p:spPr bwMode="auto">
          <a:xfrm>
            <a:off x="397886" y="1610025"/>
            <a:ext cx="3816350" cy="461665"/>
          </a:xfrm>
          <a:prstGeom prst="rect">
            <a:avLst/>
          </a:prstGeom>
          <a:noFill/>
          <a:ln w="9525">
            <a:noFill/>
            <a:miter lim="800000"/>
            <a:headEnd/>
            <a:tailEnd/>
          </a:ln>
          <a:effectLst/>
        </p:spPr>
        <p:txBody>
          <a:bodyPr>
            <a:spAutoFit/>
          </a:bodyPr>
          <a:lstStyle/>
          <a:p>
            <a:pPr>
              <a:spcBef>
                <a:spcPct val="50000"/>
              </a:spcBef>
            </a:pPr>
            <a:r>
              <a:rPr lang="en-US" sz="2400" b="1" dirty="0">
                <a:latin typeface="Calibri" panose="020F0502020204030204" pitchFamily="34" charset="0"/>
                <a:cs typeface="Calibri" panose="020F0502020204030204" pitchFamily="34" charset="0"/>
              </a:rPr>
              <a:t>Solution: </a:t>
            </a:r>
            <a:endParaRPr lang="en-GB" sz="2400" b="1" dirty="0">
              <a:latin typeface="Calibri" panose="020F0502020204030204" pitchFamily="34" charset="0"/>
              <a:cs typeface="Calibri" panose="020F0502020204030204" pitchFamily="34" charset="0"/>
            </a:endParaRPr>
          </a:p>
        </p:txBody>
      </p:sp>
      <p:sp>
        <p:nvSpPr>
          <p:cNvPr id="117768" name="Rectangle 8"/>
          <p:cNvSpPr>
            <a:spLocks noGrp="1" noChangeArrowheads="1"/>
          </p:cNvSpPr>
          <p:nvPr>
            <p:ph idx="1"/>
          </p:nvPr>
        </p:nvSpPr>
        <p:spPr>
          <a:xfrm>
            <a:off x="468313" y="2071690"/>
            <a:ext cx="8229600" cy="4021137"/>
          </a:xfrm>
        </p:spPr>
        <p:txBody>
          <a:bodyPr/>
          <a:lstStyle/>
          <a:p>
            <a:pPr>
              <a:lnSpc>
                <a:spcPct val="110000"/>
              </a:lnSpc>
              <a:spcBef>
                <a:spcPct val="80000"/>
              </a:spcBef>
            </a:pPr>
            <a:r>
              <a:rPr lang="en-AU" sz="2000" b="1" dirty="0">
                <a:solidFill>
                  <a:srgbClr val="002060"/>
                </a:solidFill>
                <a:latin typeface="Calibri" panose="020F0502020204030204" pitchFamily="34" charset="0"/>
                <a:cs typeface="Calibri" panose="020F0502020204030204" pitchFamily="34" charset="0"/>
              </a:rPr>
              <a:t>Between 1968 and 1982, CSIRO imported 51 species of dung beetles for release in Australia. </a:t>
            </a:r>
          </a:p>
          <a:p>
            <a:pPr>
              <a:lnSpc>
                <a:spcPct val="110000"/>
              </a:lnSpc>
              <a:spcBef>
                <a:spcPct val="80000"/>
              </a:spcBef>
            </a:pPr>
            <a:r>
              <a:rPr lang="en-AU" sz="2000" b="1" dirty="0" smtClean="0">
                <a:solidFill>
                  <a:srgbClr val="002060"/>
                </a:solidFill>
                <a:latin typeface="Calibri" panose="020F0502020204030204" pitchFamily="34" charset="0"/>
                <a:cs typeface="Calibri" panose="020F0502020204030204" pitchFamily="34" charset="0"/>
              </a:rPr>
              <a:t>Twenty-one </a:t>
            </a:r>
            <a:r>
              <a:rPr lang="en-AU" sz="2000" b="1" dirty="0">
                <a:solidFill>
                  <a:srgbClr val="002060"/>
                </a:solidFill>
                <a:latin typeface="Calibri" panose="020F0502020204030204" pitchFamily="34" charset="0"/>
                <a:cs typeface="Calibri" panose="020F0502020204030204" pitchFamily="34" charset="0"/>
              </a:rPr>
              <a:t>species became established and spread via mass rearing programmes &amp; catch and re-release.</a:t>
            </a:r>
          </a:p>
          <a:p>
            <a:pPr>
              <a:lnSpc>
                <a:spcPct val="110000"/>
              </a:lnSpc>
              <a:spcBef>
                <a:spcPct val="80000"/>
              </a:spcBef>
            </a:pPr>
            <a:r>
              <a:rPr lang="en-AU" sz="2000" b="1" dirty="0">
                <a:solidFill>
                  <a:srgbClr val="002060"/>
                </a:solidFill>
                <a:latin typeface="Calibri" panose="020F0502020204030204" pitchFamily="34" charset="0"/>
                <a:cs typeface="Calibri" panose="020F0502020204030204" pitchFamily="34" charset="0"/>
              </a:rPr>
              <a:t>Huge farming community support.</a:t>
            </a:r>
            <a:r>
              <a:rPr lang="en-AU" sz="2000" dirty="0">
                <a:solidFill>
                  <a:srgbClr val="002060"/>
                </a:solidFill>
                <a:latin typeface="Calibri" panose="020F0502020204030204" pitchFamily="34" charset="0"/>
                <a:cs typeface="Calibri" panose="020F0502020204030204" pitchFamily="34" charset="0"/>
              </a:rPr>
              <a:t>  </a:t>
            </a:r>
          </a:p>
          <a:p>
            <a:pPr>
              <a:lnSpc>
                <a:spcPct val="110000"/>
              </a:lnSpc>
              <a:spcBef>
                <a:spcPct val="80000"/>
              </a:spcBef>
            </a:pPr>
            <a:r>
              <a:rPr lang="en-GB" sz="2000" b="1" dirty="0">
                <a:solidFill>
                  <a:srgbClr val="002060"/>
                </a:solidFill>
                <a:latin typeface="Calibri" panose="020F0502020204030204" pitchFamily="34" charset="0"/>
                <a:cs typeface="Calibri" panose="020F0502020204030204" pitchFamily="34" charset="0"/>
              </a:rPr>
              <a:t>Populations of the bush fly have been reduced by 80% following </a:t>
            </a:r>
            <a:r>
              <a:rPr lang="en-GB" sz="2000" b="1" dirty="0" smtClean="0">
                <a:solidFill>
                  <a:srgbClr val="002060"/>
                </a:solidFill>
                <a:latin typeface="Calibri" panose="020F0502020204030204" pitchFamily="34" charset="0"/>
                <a:cs typeface="Calibri" panose="020F0502020204030204" pitchFamily="34" charset="0"/>
              </a:rPr>
              <a:t>dung </a:t>
            </a:r>
            <a:r>
              <a:rPr lang="en-GB" sz="2000" b="1" dirty="0">
                <a:solidFill>
                  <a:srgbClr val="002060"/>
                </a:solidFill>
                <a:latin typeface="Calibri" panose="020F0502020204030204" pitchFamily="34" charset="0"/>
                <a:cs typeface="Calibri" panose="020F0502020204030204" pitchFamily="34" charset="0"/>
              </a:rPr>
              <a:t>beetle introductions in some areas. </a:t>
            </a:r>
          </a:p>
        </p:txBody>
      </p:sp>
      <p:pic>
        <p:nvPicPr>
          <p:cNvPr id="6" name="Picture 5"/>
          <p:cNvPicPr>
            <a:picLocks noChangeAspect="1"/>
          </p:cNvPicPr>
          <p:nvPr/>
        </p:nvPicPr>
        <p:blipFill rotWithShape="1">
          <a:blip r:embed="rId2"/>
          <a:srcRect l="27540" r="26292"/>
          <a:stretch/>
        </p:blipFill>
        <p:spPr>
          <a:xfrm>
            <a:off x="8379754" y="42664"/>
            <a:ext cx="737419" cy="899031"/>
          </a:xfrm>
          <a:prstGeom prst="rect">
            <a:avLst/>
          </a:prstGeom>
        </p:spPr>
      </p:pic>
      <p:sp>
        <p:nvSpPr>
          <p:cNvPr id="9" name="Text Box 2"/>
          <p:cNvSpPr txBox="1">
            <a:spLocks noGrp="1" noChangeArrowheads="1"/>
          </p:cNvSpPr>
          <p:nvPr>
            <p:ph type="title"/>
          </p:nvPr>
        </p:nvSpPr>
        <p:spPr>
          <a:xfrm>
            <a:off x="468315" y="614164"/>
            <a:ext cx="8229600" cy="1143000"/>
          </a:xfrm>
          <a:noFill/>
          <a:ln/>
        </p:spPr>
        <p:txBody>
          <a:bodyPr/>
          <a:lstStyle/>
          <a:p>
            <a:pPr marL="342900" indent="-342900" algn="l">
              <a:spcBef>
                <a:spcPct val="20000"/>
              </a:spcBef>
            </a:pPr>
            <a:r>
              <a:rPr lang="en-US" sz="3600" b="1" dirty="0">
                <a:latin typeface="Calibri" panose="020F0502020204030204" pitchFamily="34" charset="0"/>
                <a:cs typeface="Calibri" panose="020F0502020204030204" pitchFamily="34" charset="0"/>
              </a:rPr>
              <a:t>CSIRO dung beetle </a:t>
            </a:r>
            <a:r>
              <a:rPr lang="en-US" sz="3600" b="1" dirty="0" smtClean="0">
                <a:latin typeface="Calibri" panose="020F0502020204030204" pitchFamily="34" charset="0"/>
                <a:cs typeface="Calibri" panose="020F0502020204030204" pitchFamily="34" charset="0"/>
              </a:rPr>
              <a:t>project</a:t>
            </a:r>
            <a:endParaRPr lang="en-GB" sz="3600" b="1" dirty="0">
              <a:latin typeface="Calibri" panose="020F0502020204030204" pitchFamily="34" charset="0"/>
              <a:cs typeface="Calibri" panose="020F0502020204030204" pitchFamily="34" charset="0"/>
            </a:endParaRPr>
          </a:p>
        </p:txBody>
      </p:sp>
      <p:pic>
        <p:nvPicPr>
          <p:cNvPr id="10" name="Picture 10" descr="CSIRO logo"/>
          <p:cNvPicPr>
            <a:picLocks noChangeAspect="1" noChangeArrowheads="1"/>
          </p:cNvPicPr>
          <p:nvPr/>
        </p:nvPicPr>
        <p:blipFill>
          <a:blip r:embed="rId3" cstate="print"/>
          <a:srcRect/>
          <a:stretch>
            <a:fillRect/>
          </a:stretch>
        </p:blipFill>
        <p:spPr bwMode="auto">
          <a:xfrm>
            <a:off x="5736073" y="721232"/>
            <a:ext cx="774455" cy="928863"/>
          </a:xfrm>
          <a:prstGeom prst="rect">
            <a:avLst/>
          </a:prstGeom>
          <a:noFill/>
        </p:spPr>
      </p:pic>
    </p:spTree>
    <p:extLst>
      <p:ext uri="{BB962C8B-B14F-4D97-AF65-F5344CB8AC3E}">
        <p14:creationId xmlns:p14="http://schemas.microsoft.com/office/powerpoint/2010/main" val="7717297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7540" r="26292"/>
          <a:stretch/>
        </p:blipFill>
        <p:spPr>
          <a:xfrm>
            <a:off x="8379754" y="42664"/>
            <a:ext cx="737419" cy="899031"/>
          </a:xfrm>
          <a:prstGeom prst="rect">
            <a:avLst/>
          </a:prstGeom>
        </p:spPr>
      </p:pic>
      <p:sp>
        <p:nvSpPr>
          <p:cNvPr id="8" name="Text Box 2"/>
          <p:cNvSpPr txBox="1">
            <a:spLocks noGrp="1" noChangeArrowheads="1"/>
          </p:cNvSpPr>
          <p:nvPr>
            <p:ph type="title"/>
          </p:nvPr>
        </p:nvSpPr>
        <p:spPr>
          <a:xfrm>
            <a:off x="596331" y="2708140"/>
            <a:ext cx="8229600" cy="1143000"/>
          </a:xfrm>
          <a:noFill/>
          <a:ln/>
        </p:spPr>
        <p:txBody>
          <a:bodyPr/>
          <a:lstStyle/>
          <a:p>
            <a:pPr marL="342900" indent="-342900" algn="l">
              <a:spcBef>
                <a:spcPct val="20000"/>
              </a:spcBef>
            </a:pPr>
            <a:r>
              <a:rPr lang="en-US" sz="3200" b="1" dirty="0">
                <a:latin typeface="Calibri" panose="020F0502020204030204" pitchFamily="34" charset="0"/>
                <a:cs typeface="Calibri" panose="020F0502020204030204" pitchFamily="34" charset="0"/>
              </a:rPr>
              <a:t>CSIRO dung beetle </a:t>
            </a:r>
            <a:r>
              <a:rPr lang="en-US" sz="3200" b="1" dirty="0" smtClean="0">
                <a:latin typeface="Calibri" panose="020F0502020204030204" pitchFamily="34" charset="0"/>
                <a:cs typeface="Calibri" panose="020F0502020204030204" pitchFamily="34" charset="0"/>
              </a:rPr>
              <a:t>project….. 2017</a:t>
            </a:r>
            <a:endParaRPr lang="en-GB" sz="3200" b="1" dirty="0">
              <a:latin typeface="Calibri" panose="020F0502020204030204" pitchFamily="34" charset="0"/>
              <a:cs typeface="Calibri" panose="020F0502020204030204" pitchFamily="34" charset="0"/>
            </a:endParaRPr>
          </a:p>
        </p:txBody>
      </p:sp>
      <p:sp>
        <p:nvSpPr>
          <p:cNvPr id="2" name="TextBox 1"/>
          <p:cNvSpPr txBox="1"/>
          <p:nvPr/>
        </p:nvSpPr>
        <p:spPr>
          <a:xfrm>
            <a:off x="596330" y="3758184"/>
            <a:ext cx="7944165" cy="707886"/>
          </a:xfrm>
          <a:prstGeom prst="rect">
            <a:avLst/>
          </a:prstGeom>
          <a:noFill/>
        </p:spPr>
        <p:txBody>
          <a:bodyPr wrap="square" rtlCol="0">
            <a:spAutoFit/>
          </a:bodyPr>
          <a:lstStyle/>
          <a:p>
            <a:pPr marL="285750" indent="-285750">
              <a:buFont typeface="Arial" panose="020B0604020202020204" pitchFamily="34" charset="0"/>
              <a:buChar char="•"/>
            </a:pPr>
            <a:r>
              <a:rPr lang="en-NZ" sz="2000" b="1" dirty="0" smtClean="0">
                <a:solidFill>
                  <a:srgbClr val="002060"/>
                </a:solidFill>
                <a:latin typeface="Calibri" panose="020F0502020204030204" pitchFamily="34" charset="0"/>
                <a:cs typeface="Calibri" panose="020F0502020204030204" pitchFamily="34" charset="0"/>
              </a:rPr>
              <a:t>May 15, 2017, Barnaby Joyce (Deputy PM for Australia) announces a new dung beetle project with $9.2 Million of government support. </a:t>
            </a:r>
            <a:endParaRPr lang="en-US" sz="2000" b="1" dirty="0">
              <a:solidFill>
                <a:srgbClr val="002060"/>
              </a:solidFill>
              <a:latin typeface="Calibri" panose="020F0502020204030204" pitchFamily="34" charset="0"/>
              <a:cs typeface="Calibri" panose="020F0502020204030204" pitchFamily="34" charset="0"/>
            </a:endParaRPr>
          </a:p>
        </p:txBody>
      </p:sp>
      <p:grpSp>
        <p:nvGrpSpPr>
          <p:cNvPr id="4" name="Group 3"/>
          <p:cNvGrpSpPr/>
          <p:nvPr/>
        </p:nvGrpSpPr>
        <p:grpSpPr>
          <a:xfrm>
            <a:off x="596330" y="492179"/>
            <a:ext cx="8229601" cy="1804481"/>
            <a:chOff x="596330" y="492179"/>
            <a:chExt cx="8229601" cy="1804481"/>
          </a:xfrm>
        </p:grpSpPr>
        <p:sp>
          <p:nvSpPr>
            <p:cNvPr id="3" name="TextBox 2"/>
            <p:cNvSpPr txBox="1"/>
            <p:nvPr/>
          </p:nvSpPr>
          <p:spPr>
            <a:xfrm>
              <a:off x="596330" y="1588774"/>
              <a:ext cx="7584226" cy="707886"/>
            </a:xfrm>
            <a:prstGeom prst="rect">
              <a:avLst/>
            </a:prstGeom>
            <a:noFill/>
          </p:spPr>
          <p:txBody>
            <a:bodyPr wrap="square" rtlCol="0">
              <a:spAutoFit/>
            </a:bodyPr>
            <a:lstStyle/>
            <a:p>
              <a:pPr marL="342900" indent="-342900">
                <a:buFont typeface="Arial" panose="020B0604020202020204" pitchFamily="34" charset="0"/>
                <a:buChar char="•"/>
              </a:pPr>
              <a:r>
                <a:rPr lang="en-NZ" sz="2000" b="1" dirty="0" smtClean="0">
                  <a:solidFill>
                    <a:srgbClr val="002060"/>
                  </a:solidFill>
                  <a:latin typeface="Calibri" panose="020F0502020204030204" pitchFamily="34" charset="0"/>
                  <a:cs typeface="Calibri" panose="020F0502020204030204" pitchFamily="34" charset="0"/>
                </a:rPr>
                <a:t>Successfully introduce 2 additional species to southern Australia (with </a:t>
              </a:r>
              <a:r>
                <a:rPr lang="en-NZ" sz="2000" b="1" dirty="0">
                  <a:solidFill>
                    <a:srgbClr val="002060"/>
                  </a:solidFill>
                  <a:latin typeface="Calibri" panose="020F0502020204030204" pitchFamily="34" charset="0"/>
                  <a:cs typeface="Calibri" panose="020F0502020204030204" pitchFamily="34" charset="0"/>
                </a:rPr>
                <a:t>support </a:t>
              </a:r>
              <a:r>
                <a:rPr lang="en-NZ" sz="2000" b="1" dirty="0" smtClean="0">
                  <a:solidFill>
                    <a:srgbClr val="002060"/>
                  </a:solidFill>
                  <a:latin typeface="Calibri" panose="020F0502020204030204" pitchFamily="34" charset="0"/>
                  <a:cs typeface="Calibri" panose="020F0502020204030204" pitchFamily="34" charset="0"/>
                </a:rPr>
                <a:t>money from DBRSG). </a:t>
              </a:r>
              <a:endParaRPr lang="en-US" sz="2000" b="1" dirty="0">
                <a:solidFill>
                  <a:srgbClr val="002060"/>
                </a:solidFill>
                <a:latin typeface="Calibri" panose="020F0502020204030204" pitchFamily="34" charset="0"/>
                <a:cs typeface="Calibri" panose="020F0502020204030204" pitchFamily="34" charset="0"/>
              </a:endParaRPr>
            </a:p>
          </p:txBody>
        </p:sp>
        <p:sp>
          <p:nvSpPr>
            <p:cNvPr id="7" name="Text Box 2"/>
            <p:cNvSpPr txBox="1">
              <a:spLocks noChangeArrowheads="1"/>
            </p:cNvSpPr>
            <p:nvPr/>
          </p:nvSpPr>
          <p:spPr bwMode="auto">
            <a:xfrm>
              <a:off x="596331" y="492179"/>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marL="342900" indent="-342900" algn="l">
                <a:spcBef>
                  <a:spcPct val="20000"/>
                </a:spcBef>
              </a:pPr>
              <a:r>
                <a:rPr lang="en-US" sz="3200" b="1" kern="0" dirty="0" smtClean="0">
                  <a:latin typeface="Calibri" panose="020F0502020204030204" pitchFamily="34" charset="0"/>
                  <a:cs typeface="Calibri" panose="020F0502020204030204" pitchFamily="34" charset="0"/>
                </a:rPr>
                <a:t>CSIRO dung beetle project….. 2012</a:t>
              </a:r>
              <a:endParaRPr lang="en-GB" sz="3200" b="1" kern="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4638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53007" y="1141392"/>
            <a:ext cx="1467106" cy="1467106"/>
          </a:xfrm>
          <a:prstGeom prst="rect">
            <a:avLst/>
          </a:prstGeom>
        </p:spPr>
      </p:pic>
      <p:pic>
        <p:nvPicPr>
          <p:cNvPr id="11" name="Picture 10"/>
          <p:cNvPicPr>
            <a:picLocks noChangeAspect="1"/>
          </p:cNvPicPr>
          <p:nvPr/>
        </p:nvPicPr>
        <p:blipFill rotWithShape="1">
          <a:blip r:embed="rId2"/>
          <a:srcRect l="18665" t="15574" r="17762" b="16489"/>
          <a:stretch/>
        </p:blipFill>
        <p:spPr>
          <a:xfrm>
            <a:off x="6925403" y="3586649"/>
            <a:ext cx="932688" cy="996696"/>
          </a:xfrm>
          <a:prstGeom prst="rect">
            <a:avLst/>
          </a:prstGeom>
        </p:spPr>
      </p:pic>
      <p:pic>
        <p:nvPicPr>
          <p:cNvPr id="3" name="Picture 2"/>
          <p:cNvPicPr>
            <a:picLocks noChangeAspect="1"/>
          </p:cNvPicPr>
          <p:nvPr/>
        </p:nvPicPr>
        <p:blipFill>
          <a:blip r:embed="rId3"/>
          <a:stretch>
            <a:fillRect/>
          </a:stretch>
        </p:blipFill>
        <p:spPr>
          <a:xfrm>
            <a:off x="4365719" y="2849921"/>
            <a:ext cx="1108788" cy="838352"/>
          </a:xfrm>
          <a:prstGeom prst="rect">
            <a:avLst/>
          </a:prstGeom>
        </p:spPr>
      </p:pic>
      <p:sp>
        <p:nvSpPr>
          <p:cNvPr id="4" name="Title 3"/>
          <p:cNvSpPr>
            <a:spLocks noGrp="1"/>
          </p:cNvSpPr>
          <p:nvPr>
            <p:ph type="title"/>
          </p:nvPr>
        </p:nvSpPr>
        <p:spPr>
          <a:xfrm>
            <a:off x="0" y="86605"/>
            <a:ext cx="8566840" cy="1143000"/>
          </a:xfrm>
        </p:spPr>
        <p:txBody>
          <a:bodyPr>
            <a:noAutofit/>
          </a:bodyPr>
          <a:lstStyle/>
          <a:p>
            <a:r>
              <a:rPr lang="en-NZ" sz="3600" b="1" dirty="0" smtClean="0">
                <a:solidFill>
                  <a:schemeClr val="tx1"/>
                </a:solidFill>
                <a:latin typeface="Calibri" panose="020F0502020204030204" pitchFamily="34" charset="0"/>
                <a:cs typeface="Calibri" panose="020F0502020204030204" pitchFamily="34" charset="0"/>
              </a:rPr>
              <a:t>History of introduction effort to New Zealand</a:t>
            </a:r>
            <a:endParaRPr lang="en-NZ" sz="3600" dirty="0">
              <a:latin typeface="Calibri" panose="020F0502020204030204" pitchFamily="34" charset="0"/>
              <a:cs typeface="Calibri" panose="020F0502020204030204" pitchFamily="34" charset="0"/>
            </a:endParaRPr>
          </a:p>
        </p:txBody>
      </p:sp>
      <p:pic>
        <p:nvPicPr>
          <p:cNvPr id="8" name="Picture 5" descr="Copris incertus_male-PS.jpg"/>
          <p:cNvPicPr>
            <a:picLocks noChangeAspect="1"/>
          </p:cNvPicPr>
          <p:nvPr/>
        </p:nvPicPr>
        <p:blipFill>
          <a:blip r:embed="rId4" cstate="print"/>
          <a:srcRect/>
          <a:stretch>
            <a:fillRect/>
          </a:stretch>
        </p:blipFill>
        <p:spPr bwMode="auto">
          <a:xfrm>
            <a:off x="2271571" y="1420904"/>
            <a:ext cx="776629" cy="1130428"/>
          </a:xfrm>
          <a:prstGeom prst="rect">
            <a:avLst/>
          </a:prstGeom>
          <a:noFill/>
          <a:ln w="9525">
            <a:noFill/>
            <a:miter lim="800000"/>
            <a:headEnd/>
            <a:tailEnd/>
          </a:ln>
        </p:spPr>
      </p:pic>
      <p:sp>
        <p:nvSpPr>
          <p:cNvPr id="5" name="TextBox 4"/>
          <p:cNvSpPr txBox="1"/>
          <p:nvPr/>
        </p:nvSpPr>
        <p:spPr>
          <a:xfrm>
            <a:off x="326401" y="1627545"/>
            <a:ext cx="1849360" cy="1200329"/>
          </a:xfrm>
          <a:prstGeom prst="rect">
            <a:avLst/>
          </a:prstGeom>
          <a:noFill/>
        </p:spPr>
        <p:txBody>
          <a:bodyPr wrap="square" rtlCol="0">
            <a:spAutoFit/>
          </a:bodyPr>
          <a:lstStyle/>
          <a:p>
            <a:r>
              <a:rPr lang="en-NZ" sz="2400" b="1" dirty="0" smtClean="0">
                <a:latin typeface="Calibri" panose="020F0502020204030204" pitchFamily="34" charset="0"/>
                <a:cs typeface="Calibri" panose="020F0502020204030204" pitchFamily="34" charset="0"/>
              </a:rPr>
              <a:t>1956:  </a:t>
            </a:r>
            <a:r>
              <a:rPr lang="en-NZ" sz="2400" b="1" dirty="0">
                <a:latin typeface="Calibri" panose="020F0502020204030204" pitchFamily="34" charset="0"/>
                <a:cs typeface="Calibri" panose="020F0502020204030204" pitchFamily="34" charset="0"/>
              </a:rPr>
              <a:t>DSIR		</a:t>
            </a:r>
            <a:endParaRPr lang="en-NZ" sz="2400" b="1" i="1" dirty="0">
              <a:latin typeface="Calibri" panose="020F0502020204030204" pitchFamily="34" charset="0"/>
              <a:cs typeface="Calibri" panose="020F0502020204030204" pitchFamily="34" charset="0"/>
            </a:endParaRPr>
          </a:p>
        </p:txBody>
      </p:sp>
      <p:grpSp>
        <p:nvGrpSpPr>
          <p:cNvPr id="101" name="Group 100"/>
          <p:cNvGrpSpPr/>
          <p:nvPr/>
        </p:nvGrpSpPr>
        <p:grpSpPr>
          <a:xfrm>
            <a:off x="299572" y="2799059"/>
            <a:ext cx="3815867" cy="1026015"/>
            <a:chOff x="344734" y="2818435"/>
            <a:chExt cx="3307324" cy="1026015"/>
          </a:xfrm>
        </p:grpSpPr>
        <p:sp>
          <p:nvSpPr>
            <p:cNvPr id="6" name="TextBox 5"/>
            <p:cNvSpPr txBox="1"/>
            <p:nvPr/>
          </p:nvSpPr>
          <p:spPr>
            <a:xfrm>
              <a:off x="344734" y="3013453"/>
              <a:ext cx="3307324" cy="830997"/>
            </a:xfrm>
            <a:prstGeom prst="rect">
              <a:avLst/>
            </a:prstGeom>
            <a:noFill/>
          </p:spPr>
          <p:txBody>
            <a:bodyPr wrap="square" rtlCol="0">
              <a:spAutoFit/>
            </a:bodyPr>
            <a:lstStyle/>
            <a:p>
              <a:r>
                <a:rPr lang="en-NZ" sz="2400" b="1" dirty="0">
                  <a:latin typeface="Calibri" panose="020F0502020204030204" pitchFamily="34" charset="0"/>
                  <a:cs typeface="Calibri" panose="020F0502020204030204" pitchFamily="34" charset="0"/>
                </a:rPr>
                <a:t>1995</a:t>
              </a:r>
              <a:r>
                <a:rPr lang="en-NZ" sz="2400" b="1" dirty="0" smtClean="0">
                  <a:latin typeface="Calibri" panose="020F0502020204030204" pitchFamily="34" charset="0"/>
                  <a:cs typeface="Calibri" panose="020F0502020204030204" pitchFamily="34" charset="0"/>
                </a:rPr>
                <a:t>:  J</a:t>
              </a:r>
              <a:r>
                <a:rPr lang="en-NZ" sz="2400" b="1" dirty="0">
                  <a:latin typeface="Calibri" panose="020F0502020204030204" pitchFamily="34" charset="0"/>
                  <a:cs typeface="Calibri" panose="020F0502020204030204" pitchFamily="34" charset="0"/>
                </a:rPr>
                <a:t>. </a:t>
              </a:r>
              <a:r>
                <a:rPr lang="en-NZ" sz="2400" b="1" dirty="0" err="1" smtClean="0">
                  <a:latin typeface="Calibri" panose="020F0502020204030204" pitchFamily="34" charset="0"/>
                  <a:cs typeface="Calibri" panose="020F0502020204030204" pitchFamily="34" charset="0"/>
                </a:rPr>
                <a:t>Dymock</a:t>
              </a:r>
              <a:r>
                <a:rPr lang="en-NZ" sz="2400" b="1" dirty="0">
                  <a:latin typeface="Calibri" panose="020F0502020204030204" pitchFamily="34" charset="0"/>
                  <a:cs typeface="Calibri" panose="020F0502020204030204" pitchFamily="34" charset="0"/>
                </a:rPr>
                <a:t>		</a:t>
              </a:r>
              <a:endParaRPr lang="en-NZ" sz="2400" b="1" i="1"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7485" y="2818435"/>
              <a:ext cx="697434" cy="956425"/>
            </a:xfrm>
            <a:prstGeom prst="rect">
              <a:avLst/>
            </a:prstGeom>
          </p:spPr>
        </p:pic>
      </p:grpSp>
      <p:grpSp>
        <p:nvGrpSpPr>
          <p:cNvPr id="103" name="Group 102"/>
          <p:cNvGrpSpPr/>
          <p:nvPr/>
        </p:nvGrpSpPr>
        <p:grpSpPr>
          <a:xfrm>
            <a:off x="344736" y="4109806"/>
            <a:ext cx="8113464" cy="2748194"/>
            <a:chOff x="344736" y="4109806"/>
            <a:chExt cx="8113464" cy="2748194"/>
          </a:xfrm>
        </p:grpSpPr>
        <p:sp>
          <p:nvSpPr>
            <p:cNvPr id="10" name="TextBox 9"/>
            <p:cNvSpPr txBox="1"/>
            <p:nvPr/>
          </p:nvSpPr>
          <p:spPr>
            <a:xfrm>
              <a:off x="344736" y="4109806"/>
              <a:ext cx="7683648" cy="461665"/>
            </a:xfrm>
            <a:prstGeom prst="rect">
              <a:avLst/>
            </a:prstGeom>
            <a:noFill/>
          </p:spPr>
          <p:txBody>
            <a:bodyPr wrap="square" rtlCol="0">
              <a:spAutoFit/>
            </a:bodyPr>
            <a:lstStyle/>
            <a:p>
              <a:r>
                <a:rPr lang="en-NZ" sz="2400" b="1" dirty="0" smtClean="0">
                  <a:latin typeface="Calibri" panose="020F0502020204030204" pitchFamily="34" charset="0"/>
                  <a:cs typeface="Calibri" panose="020F0502020204030204" pitchFamily="34" charset="0"/>
                </a:rPr>
                <a:t>2011:  Dung Beetle Release Strategy Group</a:t>
              </a:r>
              <a:r>
                <a:rPr lang="en-NZ" sz="2400" b="1" dirty="0">
                  <a:latin typeface="Calibri" panose="020F0502020204030204" pitchFamily="34" charset="0"/>
                  <a:cs typeface="Calibri" panose="020F0502020204030204" pitchFamily="34" charset="0"/>
                </a:rPr>
                <a:t>			</a:t>
              </a:r>
              <a:r>
                <a:rPr lang="en-NZ" sz="2400" b="1" i="1" dirty="0" smtClean="0">
                  <a:latin typeface="Calibri" panose="020F0502020204030204" pitchFamily="34" charset="0"/>
                  <a:cs typeface="Calibri" panose="020F0502020204030204" pitchFamily="34" charset="0"/>
                </a:rPr>
                <a:t> </a:t>
              </a:r>
              <a:endParaRPr lang="en-NZ" sz="2400" b="1" i="1" dirty="0">
                <a:latin typeface="Calibri" panose="020F0502020204030204" pitchFamily="34" charset="0"/>
                <a:cs typeface="Calibri" panose="020F0502020204030204" pitchFamily="34" charset="0"/>
              </a:endParaRPr>
            </a:p>
          </p:txBody>
        </p:sp>
        <p:grpSp>
          <p:nvGrpSpPr>
            <p:cNvPr id="102" name="Group 101"/>
            <p:cNvGrpSpPr/>
            <p:nvPr/>
          </p:nvGrpSpPr>
          <p:grpSpPr>
            <a:xfrm>
              <a:off x="704215" y="4628200"/>
              <a:ext cx="7753985" cy="2229800"/>
              <a:chOff x="704215" y="4628200"/>
              <a:chExt cx="7753985" cy="2229800"/>
            </a:xfrm>
          </p:grpSpPr>
          <p:pic>
            <p:nvPicPr>
              <p:cNvPr id="58" name="Picture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29692" y="5835854"/>
                <a:ext cx="621183" cy="851859"/>
              </a:xfrm>
              <a:prstGeom prst="rect">
                <a:avLst/>
              </a:prstGeom>
            </p:spPr>
          </p:pic>
          <p:pic>
            <p:nvPicPr>
              <p:cNvPr id="61" name="Picture 4" descr="Bubas bison2.jpg"/>
              <p:cNvPicPr>
                <a:picLocks noChangeAspect="1"/>
              </p:cNvPicPr>
              <p:nvPr/>
            </p:nvPicPr>
            <p:blipFill>
              <a:blip r:embed="rId7" cstate="email"/>
              <a:srcRect/>
              <a:stretch>
                <a:fillRect/>
              </a:stretch>
            </p:blipFill>
            <p:spPr>
              <a:xfrm>
                <a:off x="3799976" y="4686172"/>
                <a:ext cx="1273997" cy="926685"/>
              </a:xfrm>
              <a:prstGeom prst="rect">
                <a:avLst/>
              </a:prstGeom>
            </p:spPr>
          </p:pic>
          <p:pic>
            <p:nvPicPr>
              <p:cNvPr id="64" name="Picture 7" descr="Onitis alexis.jpg"/>
              <p:cNvPicPr>
                <a:picLocks noChangeAspect="1"/>
              </p:cNvPicPr>
              <p:nvPr/>
            </p:nvPicPr>
            <p:blipFill>
              <a:blip r:embed="rId8" cstate="email"/>
              <a:srcRect/>
              <a:stretch>
                <a:fillRect/>
              </a:stretch>
            </p:blipFill>
            <p:spPr>
              <a:xfrm>
                <a:off x="5239608" y="4679823"/>
                <a:ext cx="1242286" cy="904782"/>
              </a:xfrm>
              <a:prstGeom prst="rect">
                <a:avLst/>
              </a:prstGeom>
            </p:spPr>
          </p:pic>
          <p:grpSp>
            <p:nvGrpSpPr>
              <p:cNvPr id="67" name="Group 17"/>
              <p:cNvGrpSpPr/>
              <p:nvPr/>
            </p:nvGrpSpPr>
            <p:grpSpPr>
              <a:xfrm>
                <a:off x="735437" y="4671870"/>
                <a:ext cx="1307592" cy="986008"/>
                <a:chOff x="179512" y="116632"/>
                <a:chExt cx="2211953" cy="1545594"/>
              </a:xfrm>
            </p:grpSpPr>
            <p:pic>
              <p:nvPicPr>
                <p:cNvPr id="68" name="Picture 3" descr="Bubalus1male.jpg"/>
                <p:cNvPicPr>
                  <a:picLocks noChangeAspect="1"/>
                </p:cNvPicPr>
                <p:nvPr/>
              </p:nvPicPr>
              <p:blipFill>
                <a:blip r:embed="rId9" cstate="email"/>
                <a:srcRect/>
                <a:stretch>
                  <a:fillRect/>
                </a:stretch>
              </p:blipFill>
              <p:spPr>
                <a:xfrm>
                  <a:off x="179512" y="116632"/>
                  <a:ext cx="2211953" cy="1545594"/>
                </a:xfrm>
                <a:prstGeom prst="rect">
                  <a:avLst/>
                </a:prstGeom>
              </p:spPr>
            </p:pic>
            <p:sp>
              <p:nvSpPr>
                <p:cNvPr id="69" name="Rectangle 16"/>
                <p:cNvSpPr/>
                <p:nvPr/>
              </p:nvSpPr>
              <p:spPr>
                <a:xfrm>
                  <a:off x="1278486" y="620688"/>
                  <a:ext cx="45719"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NZ">
                    <a:solidFill>
                      <a:srgbClr val="FFFFFF"/>
                    </a:solidFill>
                    <a:latin typeface="Calibri" panose="020F0502020204030204" pitchFamily="34" charset="0"/>
                    <a:cs typeface="Calibri" panose="020F0502020204030204" pitchFamily="34" charset="0"/>
                  </a:endParaRPr>
                </a:p>
              </p:txBody>
            </p:sp>
          </p:grpSp>
          <p:pic>
            <p:nvPicPr>
              <p:cNvPr id="71" name="Picture 8" descr="taurus.jpg"/>
              <p:cNvPicPr>
                <a:picLocks noChangeAspect="1"/>
              </p:cNvPicPr>
              <p:nvPr/>
            </p:nvPicPr>
            <p:blipFill>
              <a:blip r:embed="rId10" cstate="email"/>
              <a:srcRect/>
              <a:stretch>
                <a:fillRect/>
              </a:stretch>
            </p:blipFill>
            <p:spPr>
              <a:xfrm>
                <a:off x="704215" y="5874800"/>
                <a:ext cx="1270845" cy="861245"/>
              </a:xfrm>
              <a:prstGeom prst="rect">
                <a:avLst/>
              </a:prstGeom>
            </p:spPr>
          </p:pic>
          <p:grpSp>
            <p:nvGrpSpPr>
              <p:cNvPr id="75" name="Group 59"/>
              <p:cNvGrpSpPr/>
              <p:nvPr/>
            </p:nvGrpSpPr>
            <p:grpSpPr>
              <a:xfrm>
                <a:off x="6847070" y="4628200"/>
                <a:ext cx="1455863" cy="1120854"/>
                <a:chOff x="7092280" y="2621163"/>
                <a:chExt cx="1812012" cy="1564659"/>
              </a:xfrm>
            </p:grpSpPr>
            <p:pic>
              <p:nvPicPr>
                <p:cNvPr id="76" name="Picture 12" descr="geotrupes spiniger1.jpg"/>
                <p:cNvPicPr>
                  <a:picLocks noChangeAspect="1"/>
                </p:cNvPicPr>
                <p:nvPr/>
              </p:nvPicPr>
              <p:blipFill>
                <a:blip r:embed="rId11" cstate="email"/>
                <a:stretch>
                  <a:fillRect/>
                </a:stretch>
              </p:blipFill>
              <p:spPr>
                <a:xfrm>
                  <a:off x="7092280" y="2621163"/>
                  <a:ext cx="1812012" cy="1415690"/>
                </a:xfrm>
                <a:prstGeom prst="rect">
                  <a:avLst/>
                </a:prstGeom>
              </p:spPr>
            </p:pic>
            <p:sp>
              <p:nvSpPr>
                <p:cNvPr id="77" name="TextBox 76"/>
                <p:cNvSpPr txBox="1"/>
                <p:nvPr/>
              </p:nvSpPr>
              <p:spPr>
                <a:xfrm>
                  <a:off x="7856486" y="3842109"/>
                  <a:ext cx="267579" cy="343713"/>
                </a:xfrm>
                <a:prstGeom prst="rect">
                  <a:avLst/>
                </a:prstGeom>
                <a:noFill/>
              </p:spPr>
              <p:txBody>
                <a:bodyPr wrap="square" rtlCol="0">
                  <a:spAutoFit/>
                </a:bodyPr>
                <a:lstStyle/>
                <a:p>
                  <a:pPr fontAlgn="base">
                    <a:spcBef>
                      <a:spcPct val="0"/>
                    </a:spcBef>
                    <a:spcAft>
                      <a:spcPct val="0"/>
                    </a:spcAft>
                  </a:pPr>
                  <a:endParaRPr lang="en-NZ" sz="1000" dirty="0">
                    <a:solidFill>
                      <a:srgbClr val="FFFFFF">
                        <a:lumMod val="50000"/>
                      </a:srgbClr>
                    </a:solidFill>
                    <a:latin typeface="Calibri" panose="020F0502020204030204" pitchFamily="34" charset="0"/>
                    <a:cs typeface="Calibri" panose="020F0502020204030204" pitchFamily="34" charset="0"/>
                  </a:endParaRPr>
                </a:p>
              </p:txBody>
            </p:sp>
          </p:grpSp>
          <p:grpSp>
            <p:nvGrpSpPr>
              <p:cNvPr id="80" name="Group 32"/>
              <p:cNvGrpSpPr/>
              <p:nvPr/>
            </p:nvGrpSpPr>
            <p:grpSpPr>
              <a:xfrm>
                <a:off x="2145826" y="5876849"/>
                <a:ext cx="674281" cy="784604"/>
                <a:chOff x="3131840" y="4365104"/>
                <a:chExt cx="1377978" cy="1638332"/>
              </a:xfrm>
            </p:grpSpPr>
            <p:pic>
              <p:nvPicPr>
                <p:cNvPr id="81" name="Picture 9" descr="Onthophagus gazella.bmp"/>
                <p:cNvPicPr>
                  <a:picLocks noChangeAspect="1"/>
                </p:cNvPicPr>
                <p:nvPr/>
              </p:nvPicPr>
              <p:blipFill>
                <a:blip r:embed="rId12" cstate="email"/>
                <a:stretch>
                  <a:fillRect/>
                </a:stretch>
              </p:blipFill>
              <p:spPr>
                <a:xfrm>
                  <a:off x="3131840" y="4365104"/>
                  <a:ext cx="1312257" cy="1638332"/>
                </a:xfrm>
                <a:prstGeom prst="rect">
                  <a:avLst/>
                </a:prstGeom>
              </p:spPr>
            </p:pic>
            <p:sp>
              <p:nvSpPr>
                <p:cNvPr id="82" name="TextBox 81"/>
                <p:cNvSpPr txBox="1"/>
                <p:nvPr/>
              </p:nvSpPr>
              <p:spPr>
                <a:xfrm>
                  <a:off x="4221785" y="4420785"/>
                  <a:ext cx="288033" cy="514134"/>
                </a:xfrm>
                <a:prstGeom prst="rect">
                  <a:avLst/>
                </a:prstGeom>
                <a:noFill/>
              </p:spPr>
              <p:txBody>
                <a:bodyPr wrap="square" rtlCol="0">
                  <a:spAutoFit/>
                </a:bodyPr>
                <a:lstStyle/>
                <a:p>
                  <a:pPr fontAlgn="base">
                    <a:spcBef>
                      <a:spcPct val="0"/>
                    </a:spcBef>
                    <a:spcAft>
                      <a:spcPct val="0"/>
                    </a:spcAft>
                  </a:pPr>
                  <a:r>
                    <a:rPr lang="en-NZ" sz="1000" dirty="0">
                      <a:solidFill>
                        <a:srgbClr val="FFFFFF">
                          <a:lumMod val="50000"/>
                        </a:srgbClr>
                      </a:solidFill>
                      <a:latin typeface="Calibri" panose="020F0502020204030204" pitchFamily="34" charset="0"/>
                      <a:cs typeface="Calibri" panose="020F0502020204030204" pitchFamily="34" charset="0"/>
                    </a:rPr>
                    <a:t>♂</a:t>
                  </a:r>
                </a:p>
              </p:txBody>
            </p:sp>
          </p:grpSp>
          <p:pic>
            <p:nvPicPr>
              <p:cNvPr id="85" name="Picture 84" descr="Copris lunaris.jpg"/>
              <p:cNvPicPr>
                <a:picLocks noChangeAspect="1"/>
              </p:cNvPicPr>
              <p:nvPr/>
            </p:nvPicPr>
            <p:blipFill>
              <a:blip r:embed="rId13" cstate="print"/>
              <a:srcRect b="14298"/>
              <a:stretch>
                <a:fillRect/>
              </a:stretch>
            </p:blipFill>
            <p:spPr>
              <a:xfrm>
                <a:off x="2175760" y="4701530"/>
                <a:ext cx="1403239" cy="926687"/>
              </a:xfrm>
              <a:prstGeom prst="rect">
                <a:avLst/>
              </a:prstGeom>
            </p:spPr>
          </p:pic>
          <p:grpSp>
            <p:nvGrpSpPr>
              <p:cNvPr id="87" name="Group 65"/>
              <p:cNvGrpSpPr/>
              <p:nvPr/>
            </p:nvGrpSpPr>
            <p:grpSpPr>
              <a:xfrm>
                <a:off x="5881976" y="5657878"/>
                <a:ext cx="2576224" cy="1200122"/>
                <a:chOff x="5148064" y="764704"/>
                <a:chExt cx="3683031" cy="1340998"/>
              </a:xfrm>
            </p:grpSpPr>
            <p:grpSp>
              <p:nvGrpSpPr>
                <p:cNvPr id="89" name="Group 41"/>
                <p:cNvGrpSpPr/>
                <p:nvPr/>
              </p:nvGrpSpPr>
              <p:grpSpPr>
                <a:xfrm>
                  <a:off x="5148064" y="764704"/>
                  <a:ext cx="3683031" cy="1340998"/>
                  <a:chOff x="5051183" y="100389"/>
                  <a:chExt cx="3851920" cy="1538168"/>
                </a:xfrm>
              </p:grpSpPr>
              <p:pic>
                <p:nvPicPr>
                  <p:cNvPr id="93" name="Picture 6" descr="hispanus2.jpg"/>
                  <p:cNvPicPr>
                    <a:picLocks noChangeAspect="1"/>
                  </p:cNvPicPr>
                  <p:nvPr/>
                </p:nvPicPr>
                <p:blipFill>
                  <a:blip r:embed="rId14" cstate="email"/>
                  <a:stretch>
                    <a:fillRect/>
                  </a:stretch>
                </p:blipFill>
                <p:spPr>
                  <a:xfrm>
                    <a:off x="5051183" y="100389"/>
                    <a:ext cx="3851920" cy="1538168"/>
                  </a:xfrm>
                  <a:prstGeom prst="rect">
                    <a:avLst/>
                  </a:prstGeom>
                </p:spPr>
              </p:pic>
              <p:sp>
                <p:nvSpPr>
                  <p:cNvPr id="94" name="Rectangle 20"/>
                  <p:cNvSpPr/>
                  <p:nvPr/>
                </p:nvSpPr>
                <p:spPr>
                  <a:xfrm>
                    <a:off x="6444208" y="1340768"/>
                    <a:ext cx="122413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NZ">
                      <a:solidFill>
                        <a:srgbClr val="FFFFFF"/>
                      </a:solidFill>
                      <a:latin typeface="Calibri" panose="020F0502020204030204" pitchFamily="34" charset="0"/>
                      <a:cs typeface="Calibri" panose="020F0502020204030204" pitchFamily="34" charset="0"/>
                    </a:endParaRPr>
                  </a:p>
                </p:txBody>
              </p:sp>
            </p:grpSp>
            <p:sp>
              <p:nvSpPr>
                <p:cNvPr id="90" name="TextBox 89"/>
                <p:cNvSpPr txBox="1"/>
                <p:nvPr/>
              </p:nvSpPr>
              <p:spPr>
                <a:xfrm>
                  <a:off x="6079654" y="830286"/>
                  <a:ext cx="288032" cy="275124"/>
                </a:xfrm>
                <a:prstGeom prst="rect">
                  <a:avLst/>
                </a:prstGeom>
                <a:solidFill>
                  <a:schemeClr val="bg1"/>
                </a:solidFill>
              </p:spPr>
              <p:txBody>
                <a:bodyPr wrap="square" rtlCol="0">
                  <a:spAutoFit/>
                </a:bodyPr>
                <a:lstStyle/>
                <a:p>
                  <a:pPr fontAlgn="base">
                    <a:spcBef>
                      <a:spcPct val="0"/>
                    </a:spcBef>
                    <a:spcAft>
                      <a:spcPct val="0"/>
                    </a:spcAft>
                  </a:pPr>
                  <a:r>
                    <a:rPr lang="en-NZ" sz="1000" dirty="0">
                      <a:solidFill>
                        <a:srgbClr val="FFFFFF">
                          <a:lumMod val="50000"/>
                        </a:srgbClr>
                      </a:solidFill>
                      <a:latin typeface="Calibri" panose="020F0502020204030204" pitchFamily="34" charset="0"/>
                      <a:cs typeface="Calibri" panose="020F0502020204030204" pitchFamily="34" charset="0"/>
                    </a:rPr>
                    <a:t>♂</a:t>
                  </a:r>
                </a:p>
              </p:txBody>
            </p:sp>
            <p:sp>
              <p:nvSpPr>
                <p:cNvPr id="91" name="TextBox 90"/>
                <p:cNvSpPr txBox="1"/>
                <p:nvPr/>
              </p:nvSpPr>
              <p:spPr>
                <a:xfrm>
                  <a:off x="7064397" y="855481"/>
                  <a:ext cx="279606" cy="275124"/>
                </a:xfrm>
                <a:prstGeom prst="rect">
                  <a:avLst/>
                </a:prstGeom>
                <a:solidFill>
                  <a:schemeClr val="bg1"/>
                </a:solidFill>
              </p:spPr>
              <p:txBody>
                <a:bodyPr wrap="square" rtlCol="0">
                  <a:spAutoFit/>
                </a:bodyPr>
                <a:lstStyle/>
                <a:p>
                  <a:pPr fontAlgn="base">
                    <a:spcBef>
                      <a:spcPct val="0"/>
                    </a:spcBef>
                    <a:spcAft>
                      <a:spcPct val="0"/>
                    </a:spcAft>
                  </a:pPr>
                  <a:r>
                    <a:rPr lang="en-NZ" sz="1000" dirty="0">
                      <a:solidFill>
                        <a:srgbClr val="FFFFFF">
                          <a:lumMod val="50000"/>
                        </a:srgbClr>
                      </a:solidFill>
                      <a:latin typeface="Calibri" panose="020F0502020204030204" pitchFamily="34" charset="0"/>
                      <a:cs typeface="Calibri" panose="020F0502020204030204" pitchFamily="34" charset="0"/>
                    </a:rPr>
                    <a:t>♂</a:t>
                  </a:r>
                </a:p>
              </p:txBody>
            </p:sp>
            <p:sp>
              <p:nvSpPr>
                <p:cNvPr id="92" name="TextBox 91"/>
                <p:cNvSpPr txBox="1"/>
                <p:nvPr/>
              </p:nvSpPr>
              <p:spPr>
                <a:xfrm>
                  <a:off x="7568454" y="855481"/>
                  <a:ext cx="288032" cy="275124"/>
                </a:xfrm>
                <a:prstGeom prst="rect">
                  <a:avLst/>
                </a:prstGeom>
                <a:solidFill>
                  <a:schemeClr val="bg1"/>
                </a:solidFill>
              </p:spPr>
              <p:txBody>
                <a:bodyPr wrap="square" rtlCol="0">
                  <a:spAutoFit/>
                </a:bodyPr>
                <a:lstStyle/>
                <a:p>
                  <a:pPr fontAlgn="base">
                    <a:spcBef>
                      <a:spcPct val="0"/>
                    </a:spcBef>
                    <a:spcAft>
                      <a:spcPct val="0"/>
                    </a:spcAft>
                  </a:pPr>
                  <a:r>
                    <a:rPr lang="en-NZ" sz="1000" dirty="0">
                      <a:solidFill>
                        <a:srgbClr val="FFFFFF">
                          <a:lumMod val="50000"/>
                        </a:srgbClr>
                      </a:solidFill>
                      <a:latin typeface="Calibri" panose="020F0502020204030204" pitchFamily="34" charset="0"/>
                      <a:cs typeface="Calibri" panose="020F0502020204030204" pitchFamily="34" charset="0"/>
                    </a:rPr>
                    <a:t>♀</a:t>
                  </a:r>
                </a:p>
              </p:txBody>
            </p:sp>
          </p:grpSp>
          <p:grpSp>
            <p:nvGrpSpPr>
              <p:cNvPr id="97" name="Group 62"/>
              <p:cNvGrpSpPr/>
              <p:nvPr/>
            </p:nvGrpSpPr>
            <p:grpSpPr>
              <a:xfrm>
                <a:off x="4438151" y="5855187"/>
                <a:ext cx="1343880" cy="880858"/>
                <a:chOff x="2434021" y="2655682"/>
                <a:chExt cx="2313683" cy="1450681"/>
              </a:xfrm>
            </p:grpSpPr>
            <p:pic>
              <p:nvPicPr>
                <p:cNvPr id="98" name="Picture 5" descr="fulvus1 male.jpg"/>
                <p:cNvPicPr>
                  <a:picLocks noChangeAspect="1"/>
                </p:cNvPicPr>
                <p:nvPr/>
              </p:nvPicPr>
              <p:blipFill>
                <a:blip r:embed="rId15" cstate="email"/>
                <a:srcRect/>
                <a:stretch>
                  <a:fillRect/>
                </a:stretch>
              </p:blipFill>
              <p:spPr>
                <a:xfrm>
                  <a:off x="2434021" y="2663447"/>
                  <a:ext cx="2313683" cy="1442916"/>
                </a:xfrm>
                <a:prstGeom prst="rect">
                  <a:avLst/>
                </a:prstGeom>
              </p:spPr>
            </p:pic>
            <p:sp>
              <p:nvSpPr>
                <p:cNvPr id="99" name="TextBox 98"/>
                <p:cNvSpPr txBox="1"/>
                <p:nvPr/>
              </p:nvSpPr>
              <p:spPr>
                <a:xfrm>
                  <a:off x="4400102" y="2655682"/>
                  <a:ext cx="312506" cy="354814"/>
                </a:xfrm>
                <a:prstGeom prst="rect">
                  <a:avLst/>
                </a:prstGeom>
                <a:solidFill>
                  <a:schemeClr val="bg1"/>
                </a:solidFill>
              </p:spPr>
              <p:txBody>
                <a:bodyPr wrap="square" rtlCol="0">
                  <a:spAutoFit/>
                </a:bodyPr>
                <a:lstStyle/>
                <a:p>
                  <a:pPr fontAlgn="base">
                    <a:spcBef>
                      <a:spcPct val="0"/>
                    </a:spcBef>
                    <a:spcAft>
                      <a:spcPct val="0"/>
                    </a:spcAft>
                  </a:pPr>
                  <a:r>
                    <a:rPr lang="en-NZ" sz="800" dirty="0">
                      <a:solidFill>
                        <a:srgbClr val="FFFFFF">
                          <a:lumMod val="50000"/>
                        </a:srgbClr>
                      </a:solidFill>
                      <a:latin typeface="Calibri" panose="020F0502020204030204" pitchFamily="34" charset="0"/>
                      <a:cs typeface="Calibri" panose="020F0502020204030204" pitchFamily="34" charset="0"/>
                    </a:rPr>
                    <a:t>♀</a:t>
                  </a:r>
                </a:p>
              </p:txBody>
            </p:sp>
          </p:grpSp>
          <p:pic>
            <p:nvPicPr>
              <p:cNvPr id="100" name="Picture 9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97380" y="5909018"/>
                <a:ext cx="640827" cy="817641"/>
              </a:xfrm>
              <a:prstGeom prst="rect">
                <a:avLst/>
              </a:prstGeom>
            </p:spPr>
          </p:pic>
        </p:grpSp>
      </p:grpSp>
      <p:pic>
        <p:nvPicPr>
          <p:cNvPr id="104" name="Picture 103"/>
          <p:cNvPicPr>
            <a:picLocks noChangeAspect="1"/>
          </p:cNvPicPr>
          <p:nvPr/>
        </p:nvPicPr>
        <p:blipFill rotWithShape="1">
          <a:blip r:embed="rId17"/>
          <a:srcRect l="27540" r="26292"/>
          <a:stretch/>
        </p:blipFill>
        <p:spPr>
          <a:xfrm>
            <a:off x="8379754" y="42664"/>
            <a:ext cx="737419" cy="899031"/>
          </a:xfrm>
          <a:prstGeom prst="rect">
            <a:avLst/>
          </a:prstGeom>
        </p:spPr>
      </p:pic>
    </p:spTree>
    <p:extLst>
      <p:ext uri="{BB962C8B-B14F-4D97-AF65-F5344CB8AC3E}">
        <p14:creationId xmlns:p14="http://schemas.microsoft.com/office/powerpoint/2010/main" val="201171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1"/>
                                        </p:tgtEl>
                                        <p:attrNameLst>
                                          <p:attrName>style.visibility</p:attrName>
                                        </p:attrNameLst>
                                      </p:cBhvr>
                                      <p:to>
                                        <p:strVal val="visible"/>
                                      </p:to>
                                    </p:set>
                                  </p:childTnLst>
                                </p:cTn>
                              </p:par>
                            </p:childTnLst>
                          </p:cTn>
                        </p:par>
                        <p:par>
                          <p:cTn id="12" fill="hold">
                            <p:stCondLst>
                              <p:cond delay="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3"/>
                                        </p:tgtEl>
                                        <p:attrNameLst>
                                          <p:attrName>style.visibility</p:attrName>
                                        </p:attrNameLst>
                                      </p:cBhvr>
                                      <p:to>
                                        <p:strVal val="visible"/>
                                      </p:to>
                                    </p:set>
                                  </p:childTnLst>
                                </p:cTn>
                              </p:par>
                            </p:childTnLst>
                          </p:cTn>
                        </p:par>
                        <p:par>
                          <p:cTn id="20" fill="hold">
                            <p:stCondLst>
                              <p:cond delay="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2" y="25403"/>
            <a:ext cx="8229600" cy="1143000"/>
          </a:xfrm>
        </p:spPr>
        <p:txBody>
          <a:bodyPr/>
          <a:lstStyle/>
          <a:p>
            <a:pPr eaLnBrk="1" hangingPunct="1"/>
            <a:r>
              <a:rPr lang="en-US" altLang="en-US" dirty="0" smtClean="0"/>
              <a:t>Evolution</a:t>
            </a:r>
          </a:p>
        </p:txBody>
      </p:sp>
      <p:pic>
        <p:nvPicPr>
          <p:cNvPr id="12291" name="Picture 3" descr="20061005124940076_000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7090" y="1196977"/>
            <a:ext cx="7489825"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4"/>
          <p:cNvSpPr txBox="1">
            <a:spLocks noChangeArrowheads="1"/>
          </p:cNvSpPr>
          <p:nvPr/>
        </p:nvSpPr>
        <p:spPr bwMode="auto">
          <a:xfrm>
            <a:off x="6516690" y="6237288"/>
            <a:ext cx="2376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NZ" altLang="en-US" sz="1400">
                <a:solidFill>
                  <a:srgbClr val="000000"/>
                </a:solidFill>
              </a:rPr>
              <a:t>Scholtz &amp; Chown (1995)</a:t>
            </a:r>
          </a:p>
        </p:txBody>
      </p:sp>
      <p:sp>
        <p:nvSpPr>
          <p:cNvPr id="12293" name="Text Box 5"/>
          <p:cNvSpPr txBox="1">
            <a:spLocks noChangeArrowheads="1"/>
          </p:cNvSpPr>
          <p:nvPr/>
        </p:nvSpPr>
        <p:spPr bwMode="auto">
          <a:xfrm rot="-5400000">
            <a:off x="5049838" y="1712913"/>
            <a:ext cx="15113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NZ" altLang="en-US" sz="1600" b="1">
                <a:solidFill>
                  <a:srgbClr val="FF2501"/>
                </a:solidFill>
              </a:rPr>
              <a:t>Scarabaeinae</a:t>
            </a:r>
          </a:p>
        </p:txBody>
      </p:sp>
      <p:sp>
        <p:nvSpPr>
          <p:cNvPr id="148486" name="Text Box 6"/>
          <p:cNvSpPr txBox="1">
            <a:spLocks noChangeArrowheads="1"/>
          </p:cNvSpPr>
          <p:nvPr/>
        </p:nvSpPr>
        <p:spPr bwMode="auto">
          <a:xfrm>
            <a:off x="1302578" y="4414458"/>
            <a:ext cx="7129462" cy="1477328"/>
          </a:xfrm>
          <a:prstGeom prst="rect">
            <a:avLst/>
          </a:prstGeom>
          <a:solidFill>
            <a:srgbClr val="FFC000"/>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endParaRPr lang="en-NZ" altLang="en-US" b="1" dirty="0" smtClean="0">
              <a:solidFill>
                <a:srgbClr val="000000"/>
              </a:solidFill>
            </a:endParaRPr>
          </a:p>
          <a:p>
            <a:pPr algn="ctr" eaLnBrk="1" fontAlgn="base" hangingPunct="1">
              <a:spcBef>
                <a:spcPct val="50000"/>
              </a:spcBef>
              <a:spcAft>
                <a:spcPct val="0"/>
              </a:spcAft>
            </a:pPr>
            <a:r>
              <a:rPr lang="en-NZ" altLang="en-US" b="1" dirty="0" smtClean="0">
                <a:solidFill>
                  <a:srgbClr val="000000"/>
                </a:solidFill>
              </a:rPr>
              <a:t>Fossil evidence indicates the earliest ancestors date </a:t>
            </a:r>
            <a:r>
              <a:rPr lang="en-NZ" altLang="en-US" b="1" dirty="0">
                <a:solidFill>
                  <a:srgbClr val="000000"/>
                </a:solidFill>
              </a:rPr>
              <a:t>back to at least Lower Cretaceous (ca. 98-144 </a:t>
            </a:r>
            <a:r>
              <a:rPr lang="en-NZ" altLang="en-US" b="1" dirty="0" err="1">
                <a:solidFill>
                  <a:srgbClr val="000000"/>
                </a:solidFill>
              </a:rPr>
              <a:t>mya</a:t>
            </a:r>
            <a:r>
              <a:rPr lang="en-NZ" altLang="en-US" b="1" dirty="0">
                <a:solidFill>
                  <a:srgbClr val="000000"/>
                </a:solidFill>
              </a:rPr>
              <a:t>). </a:t>
            </a:r>
            <a:r>
              <a:rPr lang="en-NZ" altLang="en-US" dirty="0" smtClean="0">
                <a:solidFill>
                  <a:srgbClr val="000000"/>
                </a:solidFill>
              </a:rPr>
              <a:t> </a:t>
            </a:r>
          </a:p>
          <a:p>
            <a:pPr algn="ctr" eaLnBrk="1" fontAlgn="base" hangingPunct="1">
              <a:spcBef>
                <a:spcPct val="50000"/>
              </a:spcBef>
              <a:spcAft>
                <a:spcPct val="0"/>
              </a:spcAft>
            </a:pPr>
            <a:endParaRPr lang="en-NZ" altLang="en-US" dirty="0">
              <a:solidFill>
                <a:srgbClr val="000000"/>
              </a:solidFill>
            </a:endParaRPr>
          </a:p>
        </p:txBody>
      </p:sp>
      <p:sp>
        <p:nvSpPr>
          <p:cNvPr id="2" name="Oval 1"/>
          <p:cNvSpPr/>
          <p:nvPr/>
        </p:nvSpPr>
        <p:spPr>
          <a:xfrm>
            <a:off x="5035584" y="2944877"/>
            <a:ext cx="769904" cy="667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68370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8486"/>
                                        </p:tgtEl>
                                        <p:attrNameLst>
                                          <p:attrName>style.visibility</p:attrName>
                                        </p:attrNameLst>
                                      </p:cBhvr>
                                      <p:to>
                                        <p:strVal val="visible"/>
                                      </p:to>
                                    </p:set>
                                    <p:animEffect transition="in" filter="dissolve">
                                      <p:cBhvr>
                                        <p:cTn id="7" dur="500"/>
                                        <p:tgtEl>
                                          <p:spTgt spid="148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91680" y="523416"/>
            <a:ext cx="5616624" cy="1795004"/>
          </a:xfrm>
          <a:prstGeom prst="rect">
            <a:avLst/>
          </a:prstGeom>
        </p:spPr>
      </p:pic>
      <p:sp>
        <p:nvSpPr>
          <p:cNvPr id="5" name="TextBox 4"/>
          <p:cNvSpPr txBox="1"/>
          <p:nvPr/>
        </p:nvSpPr>
        <p:spPr>
          <a:xfrm>
            <a:off x="890922" y="2492896"/>
            <a:ext cx="7488832" cy="1723549"/>
          </a:xfrm>
          <a:prstGeom prst="rect">
            <a:avLst/>
          </a:prstGeom>
          <a:noFill/>
        </p:spPr>
        <p:txBody>
          <a:bodyPr wrap="square" rtlCol="0">
            <a:spAutoFit/>
          </a:bodyPr>
          <a:lstStyle/>
          <a:p>
            <a:pPr algn="ctr" fontAlgn="base">
              <a:spcBef>
                <a:spcPts val="600"/>
              </a:spcBef>
              <a:spcAft>
                <a:spcPts val="600"/>
              </a:spcAft>
            </a:pPr>
            <a:r>
              <a:rPr lang="en-NZ" sz="2400" b="1" dirty="0">
                <a:solidFill>
                  <a:srgbClr val="000000"/>
                </a:solidFill>
              </a:rPr>
              <a:t>Founded in 2014</a:t>
            </a:r>
          </a:p>
          <a:p>
            <a:pPr algn="ctr" fontAlgn="base">
              <a:spcBef>
                <a:spcPts val="600"/>
              </a:spcBef>
              <a:spcAft>
                <a:spcPts val="600"/>
              </a:spcAft>
            </a:pPr>
            <a:r>
              <a:rPr lang="en-NZ" sz="2400" b="1" dirty="0">
                <a:solidFill>
                  <a:srgbClr val="000000"/>
                </a:solidFill>
              </a:rPr>
              <a:t>Mission: </a:t>
            </a:r>
            <a:r>
              <a:rPr lang="en-NZ" sz="2400" b="1" i="1" dirty="0">
                <a:solidFill>
                  <a:srgbClr val="000000"/>
                </a:solidFill>
              </a:rPr>
              <a:t>To rebalance New Zealand’s pastoral farming systems; through the sale, management and research of dung beetles.</a:t>
            </a:r>
            <a:endParaRPr lang="en-US" sz="2400" b="1" i="1" dirty="0">
              <a:solidFill>
                <a:srgbClr val="000000"/>
              </a:solidFill>
            </a:endParaRPr>
          </a:p>
        </p:txBody>
      </p:sp>
      <p:pic>
        <p:nvPicPr>
          <p:cNvPr id="6" name="Picture 5"/>
          <p:cNvPicPr>
            <a:picLocks noChangeAspect="1"/>
          </p:cNvPicPr>
          <p:nvPr/>
        </p:nvPicPr>
        <p:blipFill rotWithShape="1">
          <a:blip r:embed="rId3"/>
          <a:srcRect l="27540" r="26292"/>
          <a:stretch/>
        </p:blipFill>
        <p:spPr>
          <a:xfrm>
            <a:off x="8379754" y="42664"/>
            <a:ext cx="737419" cy="899031"/>
          </a:xfrm>
          <a:prstGeom prst="rect">
            <a:avLst/>
          </a:prstGeom>
        </p:spPr>
      </p:pic>
    </p:spTree>
    <p:extLst>
      <p:ext uri="{BB962C8B-B14F-4D97-AF65-F5344CB8AC3E}">
        <p14:creationId xmlns:p14="http://schemas.microsoft.com/office/powerpoint/2010/main" val="27861072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3985"/>
          <a:stretch/>
        </p:blipFill>
        <p:spPr>
          <a:xfrm>
            <a:off x="2516757" y="702400"/>
            <a:ext cx="2258179" cy="1709427"/>
          </a:xfrm>
          <a:prstGeom prst="rect">
            <a:avLst/>
          </a:prstGeom>
        </p:spPr>
      </p:pic>
      <p:pic>
        <p:nvPicPr>
          <p:cNvPr id="5" name="Picture 4"/>
          <p:cNvPicPr>
            <a:picLocks noChangeAspect="1"/>
          </p:cNvPicPr>
          <p:nvPr/>
        </p:nvPicPr>
        <p:blipFill rotWithShape="1">
          <a:blip r:embed="rId3"/>
          <a:srcRect l="8780" t="4991" r="13701"/>
          <a:stretch/>
        </p:blipFill>
        <p:spPr>
          <a:xfrm>
            <a:off x="137703" y="3201357"/>
            <a:ext cx="1999819" cy="183979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5936" y="730926"/>
            <a:ext cx="2519453" cy="1679635"/>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7879" y="3228089"/>
            <a:ext cx="1859267" cy="139445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5240" y="4503217"/>
            <a:ext cx="2075712" cy="1556785"/>
          </a:xfrm>
          <a:prstGeom prst="rect">
            <a:avLst/>
          </a:prstGeom>
        </p:spPr>
      </p:pic>
      <p:pic>
        <p:nvPicPr>
          <p:cNvPr id="7" name="Picture 6"/>
          <p:cNvPicPr>
            <a:picLocks noChangeAspect="1"/>
          </p:cNvPicPr>
          <p:nvPr/>
        </p:nvPicPr>
        <p:blipFill rotWithShape="1">
          <a:blip r:embed="rId2"/>
          <a:srcRect r="52958"/>
          <a:stretch/>
        </p:blipFill>
        <p:spPr>
          <a:xfrm>
            <a:off x="208153" y="702400"/>
            <a:ext cx="2308604" cy="1709427"/>
          </a:xfrm>
          <a:prstGeom prst="rect">
            <a:avLst/>
          </a:prstGeom>
        </p:spPr>
      </p:pic>
      <p:sp>
        <p:nvSpPr>
          <p:cNvPr id="8" name="TextBox 7"/>
          <p:cNvSpPr txBox="1"/>
          <p:nvPr/>
        </p:nvSpPr>
        <p:spPr>
          <a:xfrm>
            <a:off x="125336" y="2411827"/>
            <a:ext cx="8571810" cy="646331"/>
          </a:xfrm>
          <a:prstGeom prst="rect">
            <a:avLst/>
          </a:prstGeom>
          <a:noFill/>
        </p:spPr>
        <p:txBody>
          <a:bodyPr wrap="square" rtlCol="0">
            <a:spAutoFit/>
          </a:bodyPr>
          <a:lstStyle/>
          <a:p>
            <a:pPr fontAlgn="base">
              <a:spcBef>
                <a:spcPct val="0"/>
              </a:spcBef>
              <a:spcAft>
                <a:spcPct val="0"/>
              </a:spcAft>
            </a:pPr>
            <a:r>
              <a:rPr lang="en-NZ" dirty="0">
                <a:solidFill>
                  <a:srgbClr val="000000"/>
                </a:solidFill>
              </a:rPr>
              <a:t>Shelly Beach Farm, 142 Shelly Beach Rd, South Kaipara.  </a:t>
            </a:r>
            <a:r>
              <a:rPr lang="en-NZ" b="1" dirty="0">
                <a:solidFill>
                  <a:srgbClr val="000000"/>
                </a:solidFill>
              </a:rPr>
              <a:t>A</a:t>
            </a:r>
            <a:r>
              <a:rPr lang="en-NZ" dirty="0">
                <a:solidFill>
                  <a:srgbClr val="000000"/>
                </a:solidFill>
              </a:rPr>
              <a:t>, Plastic hothouse (32 x 1 cubic meter rearing bins); </a:t>
            </a:r>
            <a:r>
              <a:rPr lang="en-NZ" b="1" dirty="0">
                <a:solidFill>
                  <a:srgbClr val="FF0000"/>
                </a:solidFill>
              </a:rPr>
              <a:t>B</a:t>
            </a:r>
            <a:r>
              <a:rPr lang="en-NZ" dirty="0">
                <a:solidFill>
                  <a:srgbClr val="000000"/>
                </a:solidFill>
              </a:rPr>
              <a:t>, Sheep Shed (18 x 1 cubic meter rearing bins).   </a:t>
            </a:r>
            <a:endParaRPr lang="en-US" dirty="0">
              <a:solidFill>
                <a:srgbClr val="000000"/>
              </a:solidFill>
            </a:endParaRPr>
          </a:p>
        </p:txBody>
      </p:sp>
      <p:sp>
        <p:nvSpPr>
          <p:cNvPr id="10" name="TextBox 9"/>
          <p:cNvSpPr txBox="1"/>
          <p:nvPr/>
        </p:nvSpPr>
        <p:spPr>
          <a:xfrm>
            <a:off x="125336" y="5085184"/>
            <a:ext cx="6459904" cy="1200329"/>
          </a:xfrm>
          <a:prstGeom prst="rect">
            <a:avLst/>
          </a:prstGeom>
          <a:noFill/>
        </p:spPr>
        <p:txBody>
          <a:bodyPr wrap="square" rtlCol="0">
            <a:spAutoFit/>
          </a:bodyPr>
          <a:lstStyle/>
          <a:p>
            <a:pPr fontAlgn="base">
              <a:spcBef>
                <a:spcPct val="0"/>
              </a:spcBef>
              <a:spcAft>
                <a:spcPct val="0"/>
              </a:spcAft>
            </a:pPr>
            <a:r>
              <a:rPr lang="en-NZ" dirty="0">
                <a:solidFill>
                  <a:srgbClr val="000000"/>
                </a:solidFill>
              </a:rPr>
              <a:t>119 Shelly Beach Rd.  </a:t>
            </a:r>
            <a:r>
              <a:rPr lang="en-NZ" b="1" dirty="0">
                <a:solidFill>
                  <a:srgbClr val="000000"/>
                </a:solidFill>
              </a:rPr>
              <a:t>A</a:t>
            </a:r>
            <a:r>
              <a:rPr lang="en-NZ" dirty="0">
                <a:solidFill>
                  <a:srgbClr val="000000"/>
                </a:solidFill>
              </a:rPr>
              <a:t>, Shed with concrete pad (50 x 1 cubic meter rearing bins, 50 x35L fish bins, 3 x Incubators; </a:t>
            </a:r>
            <a:r>
              <a:rPr lang="en-NZ" b="1" dirty="0">
                <a:solidFill>
                  <a:srgbClr val="000000"/>
                </a:solidFill>
              </a:rPr>
              <a:t>B</a:t>
            </a:r>
            <a:r>
              <a:rPr lang="en-NZ" dirty="0">
                <a:solidFill>
                  <a:srgbClr val="000000"/>
                </a:solidFill>
              </a:rPr>
              <a:t>, Barn used as a soil shelter</a:t>
            </a:r>
            <a:endParaRPr lang="en-US" dirty="0">
              <a:solidFill>
                <a:srgbClr val="000000"/>
              </a:solidFill>
            </a:endParaRPr>
          </a:p>
          <a:p>
            <a:pPr fontAlgn="base">
              <a:spcBef>
                <a:spcPct val="0"/>
              </a:spcBef>
              <a:spcAft>
                <a:spcPct val="0"/>
              </a:spcAft>
            </a:pPr>
            <a:endParaRPr lang="en-US" dirty="0">
              <a:solidFill>
                <a:srgbClr val="000000"/>
              </a:solidFill>
            </a:endParaRPr>
          </a:p>
        </p:txBody>
      </p:sp>
      <p:sp>
        <p:nvSpPr>
          <p:cNvPr id="12" name="TextBox 11"/>
          <p:cNvSpPr txBox="1"/>
          <p:nvPr/>
        </p:nvSpPr>
        <p:spPr>
          <a:xfrm>
            <a:off x="2252438" y="692696"/>
            <a:ext cx="264319" cy="369332"/>
          </a:xfrm>
          <a:prstGeom prst="rect">
            <a:avLst/>
          </a:prstGeom>
          <a:noFill/>
        </p:spPr>
        <p:txBody>
          <a:bodyPr wrap="square" rtlCol="0">
            <a:spAutoFit/>
          </a:bodyPr>
          <a:lstStyle/>
          <a:p>
            <a:pPr fontAlgn="base">
              <a:spcBef>
                <a:spcPct val="0"/>
              </a:spcBef>
              <a:spcAft>
                <a:spcPct val="0"/>
              </a:spcAft>
            </a:pPr>
            <a:r>
              <a:rPr lang="en-NZ" b="1" dirty="0">
                <a:solidFill>
                  <a:srgbClr val="000000"/>
                </a:solidFill>
              </a:rPr>
              <a:t>A</a:t>
            </a:r>
            <a:endParaRPr lang="en-US" dirty="0">
              <a:solidFill>
                <a:srgbClr val="000000"/>
              </a:solidFill>
            </a:endParaRPr>
          </a:p>
        </p:txBody>
      </p:sp>
      <p:sp>
        <p:nvSpPr>
          <p:cNvPr id="14" name="TextBox 13"/>
          <p:cNvSpPr txBox="1"/>
          <p:nvPr/>
        </p:nvSpPr>
        <p:spPr>
          <a:xfrm>
            <a:off x="7226397" y="692696"/>
            <a:ext cx="264319" cy="369332"/>
          </a:xfrm>
          <a:prstGeom prst="rect">
            <a:avLst/>
          </a:prstGeom>
          <a:noFill/>
        </p:spPr>
        <p:txBody>
          <a:bodyPr wrap="square" rtlCol="0">
            <a:spAutoFit/>
          </a:bodyPr>
          <a:lstStyle/>
          <a:p>
            <a:pPr fontAlgn="base">
              <a:spcBef>
                <a:spcPct val="0"/>
              </a:spcBef>
              <a:spcAft>
                <a:spcPct val="0"/>
              </a:spcAft>
            </a:pPr>
            <a:r>
              <a:rPr lang="en-NZ" b="1" dirty="0">
                <a:solidFill>
                  <a:srgbClr val="FF0000"/>
                </a:solidFill>
              </a:rPr>
              <a:t>B</a:t>
            </a:r>
            <a:endParaRPr lang="en-US" dirty="0">
              <a:solidFill>
                <a:srgbClr val="FF0000"/>
              </a:solidFill>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13234" y="3201168"/>
            <a:ext cx="2458592" cy="1843944"/>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59277" y="3201357"/>
            <a:ext cx="2453056" cy="1839792"/>
          </a:xfrm>
          <a:prstGeom prst="rect">
            <a:avLst/>
          </a:prstGeom>
        </p:spPr>
      </p:pic>
      <p:sp>
        <p:nvSpPr>
          <p:cNvPr id="17" name="TextBox 16"/>
          <p:cNvSpPr txBox="1"/>
          <p:nvPr/>
        </p:nvSpPr>
        <p:spPr>
          <a:xfrm>
            <a:off x="1806461" y="3403390"/>
            <a:ext cx="264319" cy="369332"/>
          </a:xfrm>
          <a:prstGeom prst="rect">
            <a:avLst/>
          </a:prstGeom>
          <a:noFill/>
        </p:spPr>
        <p:txBody>
          <a:bodyPr wrap="square" rtlCol="0">
            <a:spAutoFit/>
          </a:bodyPr>
          <a:lstStyle/>
          <a:p>
            <a:pPr fontAlgn="base">
              <a:spcBef>
                <a:spcPct val="0"/>
              </a:spcBef>
              <a:spcAft>
                <a:spcPct val="0"/>
              </a:spcAft>
            </a:pPr>
            <a:r>
              <a:rPr lang="en-NZ" b="1" dirty="0">
                <a:solidFill>
                  <a:srgbClr val="000000"/>
                </a:solidFill>
              </a:rPr>
              <a:t>A</a:t>
            </a:r>
            <a:endParaRPr lang="en-US" dirty="0">
              <a:solidFill>
                <a:srgbClr val="000000"/>
              </a:solidFill>
            </a:endParaRPr>
          </a:p>
        </p:txBody>
      </p:sp>
      <p:sp>
        <p:nvSpPr>
          <p:cNvPr id="18" name="TextBox 17"/>
          <p:cNvSpPr txBox="1"/>
          <p:nvPr/>
        </p:nvSpPr>
        <p:spPr>
          <a:xfrm>
            <a:off x="6837879" y="3174697"/>
            <a:ext cx="264319" cy="369332"/>
          </a:xfrm>
          <a:prstGeom prst="rect">
            <a:avLst/>
          </a:prstGeom>
          <a:noFill/>
        </p:spPr>
        <p:txBody>
          <a:bodyPr wrap="square" rtlCol="0">
            <a:spAutoFit/>
          </a:bodyPr>
          <a:lstStyle/>
          <a:p>
            <a:pPr fontAlgn="base">
              <a:spcBef>
                <a:spcPct val="0"/>
              </a:spcBef>
              <a:spcAft>
                <a:spcPct val="0"/>
              </a:spcAft>
            </a:pPr>
            <a:r>
              <a:rPr lang="en-NZ" b="1" dirty="0">
                <a:solidFill>
                  <a:srgbClr val="000000"/>
                </a:solidFill>
              </a:rPr>
              <a:t>B</a:t>
            </a:r>
            <a:endParaRPr lang="en-US" dirty="0">
              <a:solidFill>
                <a:srgbClr val="000000"/>
              </a:solidFill>
            </a:endParaRPr>
          </a:p>
        </p:txBody>
      </p:sp>
      <p:sp>
        <p:nvSpPr>
          <p:cNvPr id="9" name="TextBox 8"/>
          <p:cNvSpPr txBox="1"/>
          <p:nvPr/>
        </p:nvSpPr>
        <p:spPr>
          <a:xfrm>
            <a:off x="125336" y="32659"/>
            <a:ext cx="7560840" cy="584775"/>
          </a:xfrm>
          <a:prstGeom prst="rect">
            <a:avLst/>
          </a:prstGeom>
          <a:noFill/>
        </p:spPr>
        <p:txBody>
          <a:bodyPr wrap="square" rtlCol="0">
            <a:spAutoFit/>
          </a:bodyPr>
          <a:lstStyle/>
          <a:p>
            <a:pPr fontAlgn="base">
              <a:spcBef>
                <a:spcPct val="0"/>
              </a:spcBef>
              <a:spcAft>
                <a:spcPct val="0"/>
              </a:spcAft>
            </a:pPr>
            <a:r>
              <a:rPr lang="en-NZ" sz="3200" b="1" dirty="0">
                <a:solidFill>
                  <a:srgbClr val="000000"/>
                </a:solidFill>
                <a:latin typeface="Calibri" panose="020F0502020204030204" pitchFamily="34" charset="0"/>
                <a:cs typeface="Calibri" panose="020F0502020204030204" pitchFamily="34" charset="0"/>
              </a:rPr>
              <a:t>Commercial-scale mass rearing</a:t>
            </a:r>
            <a:endParaRPr lang="en-US" sz="3200" b="1" dirty="0">
              <a:solidFill>
                <a:srgbClr val="000000"/>
              </a:solidFill>
              <a:latin typeface="Calibri" panose="020F0502020204030204" pitchFamily="34" charset="0"/>
              <a:cs typeface="Calibri" panose="020F0502020204030204" pitchFamily="34" charset="0"/>
            </a:endParaRPr>
          </a:p>
        </p:txBody>
      </p:sp>
      <p:pic>
        <p:nvPicPr>
          <p:cNvPr id="19" name="Picture 18"/>
          <p:cNvPicPr>
            <a:picLocks noChangeAspect="1"/>
          </p:cNvPicPr>
          <p:nvPr/>
        </p:nvPicPr>
        <p:blipFill rotWithShape="1">
          <a:blip r:embed="rId9"/>
          <a:srcRect l="27540" r="26292"/>
          <a:stretch/>
        </p:blipFill>
        <p:spPr>
          <a:xfrm>
            <a:off x="8379754" y="42664"/>
            <a:ext cx="737419" cy="899031"/>
          </a:xfrm>
          <a:prstGeom prst="rect">
            <a:avLst/>
          </a:prstGeom>
        </p:spPr>
      </p:pic>
    </p:spTree>
    <p:extLst>
      <p:ext uri="{BB962C8B-B14F-4D97-AF65-F5344CB8AC3E}">
        <p14:creationId xmlns:p14="http://schemas.microsoft.com/office/powerpoint/2010/main" val="22512028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8425" y="2386077"/>
            <a:ext cx="2010642" cy="150798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460957" y="2426980"/>
            <a:ext cx="1988059" cy="149104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66385" y="4165558"/>
            <a:ext cx="2209665" cy="147311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4383" y="2426981"/>
            <a:ext cx="2107698" cy="1405132"/>
          </a:xfrm>
          <a:prstGeom prst="rect">
            <a:avLst/>
          </a:prstGeom>
        </p:spPr>
      </p:pic>
      <p:sp>
        <p:nvSpPr>
          <p:cNvPr id="19" name="TextBox 18"/>
          <p:cNvSpPr txBox="1"/>
          <p:nvPr/>
        </p:nvSpPr>
        <p:spPr>
          <a:xfrm>
            <a:off x="159328" y="692696"/>
            <a:ext cx="2307059" cy="3508653"/>
          </a:xfrm>
          <a:prstGeom prst="rect">
            <a:avLst/>
          </a:prstGeom>
          <a:noFill/>
        </p:spPr>
        <p:txBody>
          <a:bodyPr wrap="square" rtlCol="0">
            <a:spAutoFit/>
          </a:bodyPr>
          <a:lstStyle/>
          <a:p>
            <a:pPr fontAlgn="base">
              <a:spcBef>
                <a:spcPct val="0"/>
              </a:spcBef>
              <a:spcAft>
                <a:spcPct val="0"/>
              </a:spcAft>
            </a:pPr>
            <a:r>
              <a:rPr lang="en-NZ" b="1" dirty="0">
                <a:solidFill>
                  <a:srgbClr val="000000"/>
                </a:solidFill>
              </a:rPr>
              <a:t>MPI SFF: </a:t>
            </a:r>
          </a:p>
          <a:p>
            <a:pPr fontAlgn="base">
              <a:spcBef>
                <a:spcPct val="0"/>
              </a:spcBef>
              <a:spcAft>
                <a:spcPct val="0"/>
              </a:spcAft>
            </a:pPr>
            <a:r>
              <a:rPr lang="en-NZ" b="1" dirty="0">
                <a:solidFill>
                  <a:srgbClr val="003192"/>
                </a:solidFill>
              </a:rPr>
              <a:t>1. </a:t>
            </a:r>
            <a:r>
              <a:rPr lang="en-NZ" sz="1200" b="1" dirty="0" err="1">
                <a:solidFill>
                  <a:srgbClr val="003192"/>
                </a:solidFill>
              </a:rPr>
              <a:t>Landcare</a:t>
            </a:r>
            <a:r>
              <a:rPr lang="en-NZ" sz="1200" b="1" dirty="0">
                <a:solidFill>
                  <a:srgbClr val="003192"/>
                </a:solidFill>
              </a:rPr>
              <a:t> Research Subcontracted to DBI to investigate over time water quality percolation through compact prone soils subjected to dung beetle activity beneath one cow pat per core sample.</a:t>
            </a:r>
          </a:p>
          <a:p>
            <a:pPr fontAlgn="base">
              <a:spcBef>
                <a:spcPct val="0"/>
              </a:spcBef>
              <a:spcAft>
                <a:spcPct val="0"/>
              </a:spcAft>
            </a:pPr>
            <a:r>
              <a:rPr lang="en-NZ" b="1" dirty="0">
                <a:solidFill>
                  <a:srgbClr val="003192"/>
                </a:solidFill>
              </a:rPr>
              <a:t>2.  </a:t>
            </a:r>
            <a:r>
              <a:rPr lang="en-NZ" sz="1200" b="1" dirty="0">
                <a:solidFill>
                  <a:srgbClr val="003192"/>
                </a:solidFill>
              </a:rPr>
              <a:t>DBI objective to investigate over time  soil chemistry, biological loading ( incl. organic carbon),  and soil bulk density compact prone soils subjected to dung beetle activity beneath one cow pat per cage.</a:t>
            </a:r>
            <a:endParaRPr lang="en-US" sz="1200" b="1" dirty="0">
              <a:solidFill>
                <a:srgbClr val="003192"/>
              </a:solidFill>
            </a:endParaRPr>
          </a:p>
        </p:txBody>
      </p:sp>
      <p:sp>
        <p:nvSpPr>
          <p:cNvPr id="21" name="TextBox 20"/>
          <p:cNvSpPr txBox="1"/>
          <p:nvPr/>
        </p:nvSpPr>
        <p:spPr>
          <a:xfrm>
            <a:off x="179512" y="4165558"/>
            <a:ext cx="2474398" cy="2031325"/>
          </a:xfrm>
          <a:prstGeom prst="rect">
            <a:avLst/>
          </a:prstGeom>
          <a:noFill/>
        </p:spPr>
        <p:txBody>
          <a:bodyPr wrap="square" rtlCol="0">
            <a:spAutoFit/>
          </a:bodyPr>
          <a:lstStyle/>
          <a:p>
            <a:pPr fontAlgn="base">
              <a:spcBef>
                <a:spcPct val="0"/>
              </a:spcBef>
              <a:spcAft>
                <a:spcPct val="0"/>
              </a:spcAft>
            </a:pPr>
            <a:r>
              <a:rPr lang="en-NZ" b="1" dirty="0">
                <a:solidFill>
                  <a:srgbClr val="000000"/>
                </a:solidFill>
              </a:rPr>
              <a:t>Collaborations: </a:t>
            </a:r>
          </a:p>
          <a:p>
            <a:pPr fontAlgn="base">
              <a:spcBef>
                <a:spcPct val="0"/>
              </a:spcBef>
              <a:spcAft>
                <a:spcPct val="0"/>
              </a:spcAft>
            </a:pPr>
            <a:r>
              <a:rPr lang="en-NZ" sz="1200" b="1" dirty="0">
                <a:solidFill>
                  <a:srgbClr val="003192"/>
                </a:solidFill>
              </a:rPr>
              <a:t>INIA Chile, Dr </a:t>
            </a:r>
            <a:r>
              <a:rPr lang="en-NZ" sz="1200" b="1" dirty="0" err="1">
                <a:solidFill>
                  <a:srgbClr val="003192"/>
                </a:solidFill>
              </a:rPr>
              <a:t>Hernán</a:t>
            </a:r>
            <a:r>
              <a:rPr lang="en-NZ" sz="1200" b="1" dirty="0">
                <a:solidFill>
                  <a:srgbClr val="003192"/>
                </a:solidFill>
              </a:rPr>
              <a:t> Felipe </a:t>
            </a:r>
            <a:r>
              <a:rPr lang="en-NZ" sz="1200" b="1" dirty="0" err="1">
                <a:solidFill>
                  <a:srgbClr val="003192"/>
                </a:solidFill>
              </a:rPr>
              <a:t>Elizalde</a:t>
            </a:r>
            <a:r>
              <a:rPr lang="en-NZ" sz="1200" b="1" dirty="0">
                <a:solidFill>
                  <a:srgbClr val="003192"/>
                </a:solidFill>
              </a:rPr>
              <a:t> Valenzuela, Dr Liz Nichols, </a:t>
            </a:r>
            <a:r>
              <a:rPr lang="en-US" sz="1200" b="1" dirty="0">
                <a:solidFill>
                  <a:srgbClr val="003192"/>
                </a:solidFill>
              </a:rPr>
              <a:t>Swarthmore College. Martin Biological Laboratories, Swarthmore PA, USA </a:t>
            </a:r>
            <a:r>
              <a:rPr lang="en-NZ" sz="1200" b="1" dirty="0">
                <a:solidFill>
                  <a:srgbClr val="003192"/>
                </a:solidFill>
              </a:rPr>
              <a:t>. Dr Jackie </a:t>
            </a:r>
            <a:r>
              <a:rPr lang="en-NZ" sz="1200" b="1" dirty="0" err="1">
                <a:solidFill>
                  <a:srgbClr val="003192"/>
                </a:solidFill>
              </a:rPr>
              <a:t>Dabrowski</a:t>
            </a:r>
            <a:r>
              <a:rPr lang="en-NZ" sz="1200" b="1" dirty="0">
                <a:solidFill>
                  <a:srgbClr val="003192"/>
                </a:solidFill>
              </a:rPr>
              <a:t>, Managing Director, Confluent Environmental, </a:t>
            </a:r>
            <a:r>
              <a:rPr lang="en-NZ" sz="1200" b="1" dirty="0" smtClean="0">
                <a:solidFill>
                  <a:srgbClr val="003192"/>
                </a:solidFill>
              </a:rPr>
              <a:t>RSA.  Dr Mark Hoddle, UCR, USA </a:t>
            </a:r>
            <a:endParaRPr lang="en-NZ" sz="1200" b="1" dirty="0">
              <a:solidFill>
                <a:srgbClr val="003192"/>
              </a:solidFill>
            </a:endParaRPr>
          </a:p>
        </p:txBody>
      </p:sp>
      <p:sp>
        <p:nvSpPr>
          <p:cNvPr id="13" name="TextBox 12"/>
          <p:cNvSpPr txBox="1"/>
          <p:nvPr/>
        </p:nvSpPr>
        <p:spPr>
          <a:xfrm>
            <a:off x="125336" y="32659"/>
            <a:ext cx="7560840" cy="584775"/>
          </a:xfrm>
          <a:prstGeom prst="rect">
            <a:avLst/>
          </a:prstGeom>
          <a:noFill/>
        </p:spPr>
        <p:txBody>
          <a:bodyPr wrap="square" rtlCol="0">
            <a:spAutoFit/>
          </a:bodyPr>
          <a:lstStyle/>
          <a:p>
            <a:pPr fontAlgn="base">
              <a:spcBef>
                <a:spcPct val="0"/>
              </a:spcBef>
              <a:spcAft>
                <a:spcPct val="0"/>
              </a:spcAft>
            </a:pPr>
            <a:r>
              <a:rPr lang="en-NZ" sz="3200" b="1" dirty="0">
                <a:solidFill>
                  <a:srgbClr val="000000"/>
                </a:solidFill>
              </a:rPr>
              <a:t>Research</a:t>
            </a:r>
            <a:endParaRPr lang="en-US" sz="3200" b="1" dirty="0">
              <a:solidFill>
                <a:srgbClr val="000000"/>
              </a:solidFill>
            </a:endParaRPr>
          </a:p>
        </p:txBody>
      </p:sp>
      <p:pic>
        <p:nvPicPr>
          <p:cNvPr id="15" name="Picture 14"/>
          <p:cNvPicPr>
            <a:picLocks noChangeAspect="1"/>
          </p:cNvPicPr>
          <p:nvPr/>
        </p:nvPicPr>
        <p:blipFill rotWithShape="1">
          <a:blip r:embed="rId6"/>
          <a:srcRect l="27540" r="26292"/>
          <a:stretch/>
        </p:blipFill>
        <p:spPr>
          <a:xfrm>
            <a:off x="8379754" y="42664"/>
            <a:ext cx="737419" cy="899031"/>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1304" y="846629"/>
            <a:ext cx="2010642" cy="1507982"/>
          </a:xfrm>
          <a:prstGeom prst="rect">
            <a:avLst/>
          </a:prstGeom>
        </p:spPr>
      </p:pic>
      <p:pic>
        <p:nvPicPr>
          <p:cNvPr id="9" name="Picture 8"/>
          <p:cNvPicPr>
            <a:picLocks noChangeAspect="1"/>
          </p:cNvPicPr>
          <p:nvPr/>
        </p:nvPicPr>
        <p:blipFill>
          <a:blip r:embed="rId8"/>
          <a:stretch>
            <a:fillRect/>
          </a:stretch>
        </p:blipFill>
        <p:spPr>
          <a:xfrm>
            <a:off x="4502159" y="989647"/>
            <a:ext cx="4201004" cy="1374140"/>
          </a:xfrm>
          <a:prstGeom prst="rect">
            <a:avLst/>
          </a:prstGeom>
        </p:spPr>
      </p:pic>
      <p:pic>
        <p:nvPicPr>
          <p:cNvPr id="11" name="Picture 10"/>
          <p:cNvPicPr>
            <a:picLocks noChangeAspect="1"/>
          </p:cNvPicPr>
          <p:nvPr/>
        </p:nvPicPr>
        <p:blipFill rotWithShape="1">
          <a:blip r:embed="rId9"/>
          <a:srcRect l="48139" t="6635" r="5841"/>
          <a:stretch/>
        </p:blipFill>
        <p:spPr>
          <a:xfrm>
            <a:off x="7875775" y="4207576"/>
            <a:ext cx="1078993" cy="1591056"/>
          </a:xfrm>
          <a:prstGeom prst="rect">
            <a:avLst/>
          </a:prstGeom>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24339" r="18431"/>
          <a:stretch/>
        </p:blipFill>
        <p:spPr>
          <a:xfrm>
            <a:off x="4254403" y="4496782"/>
            <a:ext cx="1746504" cy="1657301"/>
          </a:xfrm>
          <a:prstGeom prst="rect">
            <a:avLst/>
          </a:prstGeom>
        </p:spPr>
      </p:pic>
      <p:pic>
        <p:nvPicPr>
          <p:cNvPr id="7" name="Picture 6"/>
          <p:cNvPicPr>
            <a:picLocks noChangeAspect="1"/>
          </p:cNvPicPr>
          <p:nvPr/>
        </p:nvPicPr>
        <p:blipFill rotWithShape="1">
          <a:blip r:embed="rId11">
            <a:extLst>
              <a:ext uri="{28A0092B-C50C-407E-A947-70E740481C1C}">
                <a14:useLocalDpi xmlns:a14="http://schemas.microsoft.com/office/drawing/2010/main" val="0"/>
              </a:ext>
            </a:extLst>
          </a:blip>
          <a:srcRect l="32509" r="6826"/>
          <a:stretch/>
        </p:blipFill>
        <p:spPr>
          <a:xfrm>
            <a:off x="5568232" y="4157434"/>
            <a:ext cx="1466375" cy="1641198"/>
          </a:xfrm>
          <a:prstGeom prst="rect">
            <a:avLst/>
          </a:prstGeom>
        </p:spPr>
      </p:pic>
      <p:pic>
        <p:nvPicPr>
          <p:cNvPr id="10" name="Picture 9"/>
          <p:cNvPicPr>
            <a:picLocks noChangeAspect="1"/>
          </p:cNvPicPr>
          <p:nvPr/>
        </p:nvPicPr>
        <p:blipFill rotWithShape="1">
          <a:blip r:embed="rId12"/>
          <a:srcRect l="50991"/>
          <a:stretch/>
        </p:blipFill>
        <p:spPr>
          <a:xfrm>
            <a:off x="7034607" y="4429517"/>
            <a:ext cx="973765" cy="1489357"/>
          </a:xfrm>
          <a:prstGeom prst="rect">
            <a:avLst/>
          </a:prstGeom>
        </p:spPr>
      </p:pic>
    </p:spTree>
    <p:extLst>
      <p:ext uri="{BB962C8B-B14F-4D97-AF65-F5344CB8AC3E}">
        <p14:creationId xmlns:p14="http://schemas.microsoft.com/office/powerpoint/2010/main" val="6123019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1326" y="1022147"/>
            <a:ext cx="1339809" cy="1775511"/>
          </a:xfrm>
          <a:prstGeom prst="rect">
            <a:avLst/>
          </a:prstGeom>
        </p:spPr>
      </p:pic>
      <p:pic>
        <p:nvPicPr>
          <p:cNvPr id="6" name="Picture 5"/>
          <p:cNvPicPr>
            <a:picLocks noChangeAspect="1"/>
          </p:cNvPicPr>
          <p:nvPr/>
        </p:nvPicPr>
        <p:blipFill>
          <a:blip r:embed="rId3"/>
          <a:stretch>
            <a:fillRect/>
          </a:stretch>
        </p:blipFill>
        <p:spPr>
          <a:xfrm>
            <a:off x="4557526" y="996289"/>
            <a:ext cx="1364503" cy="1770444"/>
          </a:xfrm>
          <a:prstGeom prst="rect">
            <a:avLst/>
          </a:prstGeom>
        </p:spPr>
      </p:pic>
      <p:pic>
        <p:nvPicPr>
          <p:cNvPr id="7" name="Picture 6"/>
          <p:cNvPicPr>
            <a:picLocks noChangeAspect="1"/>
          </p:cNvPicPr>
          <p:nvPr/>
        </p:nvPicPr>
        <p:blipFill>
          <a:blip r:embed="rId4"/>
          <a:stretch>
            <a:fillRect/>
          </a:stretch>
        </p:blipFill>
        <p:spPr>
          <a:xfrm>
            <a:off x="5960294" y="908720"/>
            <a:ext cx="1481137" cy="1770444"/>
          </a:xfrm>
          <a:prstGeom prst="rect">
            <a:avLst/>
          </a:prstGeom>
        </p:spPr>
      </p:pic>
      <p:pic>
        <p:nvPicPr>
          <p:cNvPr id="10" name="Picture 9"/>
          <p:cNvPicPr>
            <a:picLocks noChangeAspect="1"/>
          </p:cNvPicPr>
          <p:nvPr/>
        </p:nvPicPr>
        <p:blipFill>
          <a:blip r:embed="rId5"/>
          <a:stretch>
            <a:fillRect/>
          </a:stretch>
        </p:blipFill>
        <p:spPr>
          <a:xfrm>
            <a:off x="7604426" y="935337"/>
            <a:ext cx="1286729" cy="1787945"/>
          </a:xfrm>
          <a:prstGeom prst="rect">
            <a:avLst/>
          </a:prstGeom>
        </p:spPr>
      </p:pic>
      <p:sp>
        <p:nvSpPr>
          <p:cNvPr id="14" name="TextBox 13"/>
          <p:cNvSpPr txBox="1"/>
          <p:nvPr/>
        </p:nvSpPr>
        <p:spPr>
          <a:xfrm>
            <a:off x="3228792" y="996289"/>
            <a:ext cx="352511" cy="323165"/>
          </a:xfrm>
          <a:prstGeom prst="rect">
            <a:avLst/>
          </a:prstGeom>
          <a:noFill/>
        </p:spPr>
        <p:txBody>
          <a:bodyPr wrap="square" rtlCol="0">
            <a:spAutoFit/>
          </a:bodyPr>
          <a:lstStyle/>
          <a:p>
            <a:pPr fontAlgn="base">
              <a:spcBef>
                <a:spcPct val="0"/>
              </a:spcBef>
              <a:spcAft>
                <a:spcPct val="0"/>
              </a:spcAft>
            </a:pPr>
            <a:r>
              <a:rPr lang="en-NZ" sz="1500" b="1" dirty="0">
                <a:solidFill>
                  <a:srgbClr val="000000"/>
                </a:solidFill>
              </a:rPr>
              <a:t>a</a:t>
            </a:r>
            <a:endParaRPr lang="en-US" sz="1500" b="1" dirty="0">
              <a:solidFill>
                <a:srgbClr val="000000"/>
              </a:solidFill>
            </a:endParaRPr>
          </a:p>
        </p:txBody>
      </p:sp>
      <p:sp>
        <p:nvSpPr>
          <p:cNvPr id="15" name="TextBox 14"/>
          <p:cNvSpPr txBox="1"/>
          <p:nvPr/>
        </p:nvSpPr>
        <p:spPr>
          <a:xfrm>
            <a:off x="4557525" y="1022148"/>
            <a:ext cx="296852" cy="323165"/>
          </a:xfrm>
          <a:prstGeom prst="rect">
            <a:avLst/>
          </a:prstGeom>
          <a:noFill/>
        </p:spPr>
        <p:txBody>
          <a:bodyPr wrap="square" rtlCol="0">
            <a:spAutoFit/>
          </a:bodyPr>
          <a:lstStyle/>
          <a:p>
            <a:pPr fontAlgn="base">
              <a:spcBef>
                <a:spcPct val="0"/>
              </a:spcBef>
              <a:spcAft>
                <a:spcPct val="0"/>
              </a:spcAft>
            </a:pPr>
            <a:r>
              <a:rPr lang="en-NZ" sz="1500" b="1" dirty="0">
                <a:solidFill>
                  <a:srgbClr val="000000"/>
                </a:solidFill>
              </a:rPr>
              <a:t>b</a:t>
            </a:r>
            <a:endParaRPr lang="en-US" sz="1500" b="1" dirty="0">
              <a:solidFill>
                <a:srgbClr val="000000"/>
              </a:solidFill>
            </a:endParaRPr>
          </a:p>
        </p:txBody>
      </p:sp>
      <p:sp>
        <p:nvSpPr>
          <p:cNvPr id="16" name="TextBox 15"/>
          <p:cNvSpPr txBox="1"/>
          <p:nvPr/>
        </p:nvSpPr>
        <p:spPr>
          <a:xfrm flipH="1">
            <a:off x="5935459" y="1002075"/>
            <a:ext cx="228074" cy="323165"/>
          </a:xfrm>
          <a:prstGeom prst="rect">
            <a:avLst/>
          </a:prstGeom>
          <a:noFill/>
        </p:spPr>
        <p:txBody>
          <a:bodyPr wrap="square" rtlCol="0">
            <a:spAutoFit/>
          </a:bodyPr>
          <a:lstStyle/>
          <a:p>
            <a:pPr fontAlgn="base">
              <a:spcBef>
                <a:spcPct val="0"/>
              </a:spcBef>
              <a:spcAft>
                <a:spcPct val="0"/>
              </a:spcAft>
            </a:pPr>
            <a:r>
              <a:rPr lang="en-NZ" sz="1500" b="1" dirty="0">
                <a:solidFill>
                  <a:srgbClr val="000000"/>
                </a:solidFill>
              </a:rPr>
              <a:t>c</a:t>
            </a:r>
            <a:endParaRPr lang="en-US" sz="1500" b="1" dirty="0">
              <a:solidFill>
                <a:srgbClr val="000000"/>
              </a:solidFill>
            </a:endParaRPr>
          </a:p>
        </p:txBody>
      </p:sp>
      <p:sp>
        <p:nvSpPr>
          <p:cNvPr id="17" name="TextBox 16"/>
          <p:cNvSpPr txBox="1"/>
          <p:nvPr/>
        </p:nvSpPr>
        <p:spPr>
          <a:xfrm>
            <a:off x="7604426" y="1002075"/>
            <a:ext cx="296852" cy="323165"/>
          </a:xfrm>
          <a:prstGeom prst="rect">
            <a:avLst/>
          </a:prstGeom>
          <a:noFill/>
        </p:spPr>
        <p:txBody>
          <a:bodyPr wrap="square" rtlCol="0">
            <a:spAutoFit/>
          </a:bodyPr>
          <a:lstStyle/>
          <a:p>
            <a:pPr fontAlgn="base">
              <a:spcBef>
                <a:spcPct val="0"/>
              </a:spcBef>
              <a:spcAft>
                <a:spcPct val="0"/>
              </a:spcAft>
            </a:pPr>
            <a:r>
              <a:rPr lang="en-NZ" sz="1500" b="1" dirty="0">
                <a:solidFill>
                  <a:srgbClr val="000000"/>
                </a:solidFill>
              </a:rPr>
              <a:t>d</a:t>
            </a:r>
            <a:endParaRPr lang="en-US" sz="1500" b="1" dirty="0">
              <a:solidFill>
                <a:srgbClr val="000000"/>
              </a:solidFill>
            </a:endParaRPr>
          </a:p>
        </p:txBody>
      </p:sp>
      <p:sp>
        <p:nvSpPr>
          <p:cNvPr id="18" name="TextBox 17"/>
          <p:cNvSpPr txBox="1"/>
          <p:nvPr/>
        </p:nvSpPr>
        <p:spPr>
          <a:xfrm>
            <a:off x="3228791" y="2937077"/>
            <a:ext cx="296852" cy="323165"/>
          </a:xfrm>
          <a:prstGeom prst="rect">
            <a:avLst/>
          </a:prstGeom>
          <a:noFill/>
        </p:spPr>
        <p:txBody>
          <a:bodyPr wrap="square" rtlCol="0">
            <a:spAutoFit/>
          </a:bodyPr>
          <a:lstStyle/>
          <a:p>
            <a:pPr fontAlgn="base">
              <a:spcBef>
                <a:spcPct val="0"/>
              </a:spcBef>
              <a:spcAft>
                <a:spcPct val="0"/>
              </a:spcAft>
            </a:pPr>
            <a:r>
              <a:rPr lang="en-NZ" sz="1500" b="1" dirty="0">
                <a:solidFill>
                  <a:srgbClr val="000000"/>
                </a:solidFill>
              </a:rPr>
              <a:t>e</a:t>
            </a:r>
            <a:endParaRPr lang="en-US" sz="1500" b="1" dirty="0">
              <a:solidFill>
                <a:srgbClr val="000000"/>
              </a:solidFill>
            </a:endParaRPr>
          </a:p>
        </p:txBody>
      </p:sp>
      <p:sp>
        <p:nvSpPr>
          <p:cNvPr id="2" name="TextBox 1"/>
          <p:cNvSpPr txBox="1"/>
          <p:nvPr/>
        </p:nvSpPr>
        <p:spPr>
          <a:xfrm>
            <a:off x="6340619" y="3013267"/>
            <a:ext cx="2695877" cy="2308324"/>
          </a:xfrm>
          <a:prstGeom prst="rect">
            <a:avLst/>
          </a:prstGeom>
          <a:noFill/>
        </p:spPr>
        <p:txBody>
          <a:bodyPr wrap="square" rtlCol="0">
            <a:spAutoFit/>
          </a:bodyPr>
          <a:lstStyle/>
          <a:p>
            <a:pPr fontAlgn="base">
              <a:spcBef>
                <a:spcPct val="0"/>
              </a:spcBef>
              <a:spcAft>
                <a:spcPct val="0"/>
              </a:spcAft>
            </a:pPr>
            <a:r>
              <a:rPr lang="en-NZ" b="1" i="1" dirty="0">
                <a:solidFill>
                  <a:srgbClr val="000000"/>
                </a:solidFill>
              </a:rPr>
              <a:t>a. </a:t>
            </a:r>
            <a:r>
              <a:rPr lang="en-NZ" b="1" i="1" dirty="0" err="1">
                <a:solidFill>
                  <a:srgbClr val="000000"/>
                </a:solidFill>
              </a:rPr>
              <a:t>Onthophagus</a:t>
            </a:r>
            <a:r>
              <a:rPr lang="en-NZ" b="1" i="1" dirty="0">
                <a:solidFill>
                  <a:srgbClr val="000000"/>
                </a:solidFill>
              </a:rPr>
              <a:t> </a:t>
            </a:r>
            <a:r>
              <a:rPr lang="en-NZ" b="1" i="1" dirty="0" err="1">
                <a:solidFill>
                  <a:srgbClr val="000000"/>
                </a:solidFill>
              </a:rPr>
              <a:t>taurus</a:t>
            </a:r>
            <a:endParaRPr lang="en-NZ" b="1" i="1" dirty="0">
              <a:solidFill>
                <a:srgbClr val="000000"/>
              </a:solidFill>
            </a:endParaRPr>
          </a:p>
          <a:p>
            <a:pPr fontAlgn="base">
              <a:spcBef>
                <a:spcPct val="0"/>
              </a:spcBef>
              <a:spcAft>
                <a:spcPct val="0"/>
              </a:spcAft>
            </a:pPr>
            <a:r>
              <a:rPr lang="en-NZ" b="1" i="1" dirty="0">
                <a:solidFill>
                  <a:srgbClr val="000000"/>
                </a:solidFill>
              </a:rPr>
              <a:t>b. </a:t>
            </a:r>
            <a:r>
              <a:rPr lang="en-NZ" b="1" i="1" dirty="0" err="1">
                <a:solidFill>
                  <a:srgbClr val="000000"/>
                </a:solidFill>
              </a:rPr>
              <a:t>Onthophagus</a:t>
            </a:r>
            <a:r>
              <a:rPr lang="en-NZ" b="1" i="1" dirty="0">
                <a:solidFill>
                  <a:srgbClr val="000000"/>
                </a:solidFill>
              </a:rPr>
              <a:t> </a:t>
            </a:r>
            <a:r>
              <a:rPr lang="en-NZ" b="1" i="1" dirty="0" err="1">
                <a:solidFill>
                  <a:srgbClr val="000000"/>
                </a:solidFill>
              </a:rPr>
              <a:t>binodis</a:t>
            </a:r>
            <a:endParaRPr lang="en-NZ" b="1" i="1" dirty="0">
              <a:solidFill>
                <a:srgbClr val="000000"/>
              </a:solidFill>
            </a:endParaRPr>
          </a:p>
          <a:p>
            <a:pPr fontAlgn="base">
              <a:spcBef>
                <a:spcPct val="0"/>
              </a:spcBef>
              <a:spcAft>
                <a:spcPct val="0"/>
              </a:spcAft>
            </a:pPr>
            <a:r>
              <a:rPr lang="en-NZ" b="1" i="1" dirty="0">
                <a:solidFill>
                  <a:srgbClr val="000000"/>
                </a:solidFill>
              </a:rPr>
              <a:t>c. </a:t>
            </a:r>
            <a:r>
              <a:rPr lang="en-NZ" b="1" i="1" dirty="0" err="1">
                <a:solidFill>
                  <a:srgbClr val="000000"/>
                </a:solidFill>
              </a:rPr>
              <a:t>Digitonthophagus</a:t>
            </a:r>
            <a:r>
              <a:rPr lang="en-NZ" b="1" i="1" dirty="0">
                <a:solidFill>
                  <a:srgbClr val="000000"/>
                </a:solidFill>
              </a:rPr>
              <a:t> </a:t>
            </a:r>
            <a:r>
              <a:rPr lang="en-NZ" b="1" i="1" dirty="0" err="1">
                <a:solidFill>
                  <a:srgbClr val="000000"/>
                </a:solidFill>
              </a:rPr>
              <a:t>gazella</a:t>
            </a:r>
            <a:r>
              <a:rPr lang="en-NZ" b="1" i="1" dirty="0">
                <a:solidFill>
                  <a:srgbClr val="000000"/>
                </a:solidFill>
              </a:rPr>
              <a:t> </a:t>
            </a:r>
          </a:p>
          <a:p>
            <a:pPr fontAlgn="base">
              <a:spcBef>
                <a:spcPct val="0"/>
              </a:spcBef>
              <a:spcAft>
                <a:spcPct val="0"/>
              </a:spcAft>
            </a:pPr>
            <a:r>
              <a:rPr lang="en-NZ" b="1" i="1" dirty="0">
                <a:solidFill>
                  <a:srgbClr val="000000"/>
                </a:solidFill>
              </a:rPr>
              <a:t>d. </a:t>
            </a:r>
            <a:r>
              <a:rPr lang="en-NZ" b="1" i="1" dirty="0" err="1">
                <a:solidFill>
                  <a:srgbClr val="000000"/>
                </a:solidFill>
              </a:rPr>
              <a:t>Copris</a:t>
            </a:r>
            <a:r>
              <a:rPr lang="en-NZ" b="1" i="1" dirty="0">
                <a:solidFill>
                  <a:srgbClr val="000000"/>
                </a:solidFill>
              </a:rPr>
              <a:t> </a:t>
            </a:r>
            <a:r>
              <a:rPr lang="en-NZ" b="1" i="1" dirty="0" err="1">
                <a:solidFill>
                  <a:srgbClr val="000000"/>
                </a:solidFill>
              </a:rPr>
              <a:t>incertus</a:t>
            </a:r>
            <a:endParaRPr lang="en-NZ" b="1" i="1" dirty="0">
              <a:solidFill>
                <a:srgbClr val="000000"/>
              </a:solidFill>
            </a:endParaRPr>
          </a:p>
          <a:p>
            <a:pPr fontAlgn="base">
              <a:spcBef>
                <a:spcPct val="0"/>
              </a:spcBef>
              <a:spcAft>
                <a:spcPct val="0"/>
              </a:spcAft>
            </a:pPr>
            <a:r>
              <a:rPr lang="en-NZ" b="1" i="1" dirty="0">
                <a:solidFill>
                  <a:srgbClr val="000000"/>
                </a:solidFill>
              </a:rPr>
              <a:t>e. </a:t>
            </a:r>
            <a:r>
              <a:rPr lang="en-NZ" b="1" i="1" dirty="0" err="1">
                <a:solidFill>
                  <a:srgbClr val="000000"/>
                </a:solidFill>
              </a:rPr>
              <a:t>Geotrupes</a:t>
            </a:r>
            <a:r>
              <a:rPr lang="en-NZ" b="1" i="1" dirty="0">
                <a:solidFill>
                  <a:srgbClr val="000000"/>
                </a:solidFill>
              </a:rPr>
              <a:t> </a:t>
            </a:r>
            <a:r>
              <a:rPr lang="en-NZ" b="1" i="1" dirty="0" err="1">
                <a:solidFill>
                  <a:srgbClr val="000000"/>
                </a:solidFill>
              </a:rPr>
              <a:t>spiniger</a:t>
            </a:r>
            <a:r>
              <a:rPr lang="en-NZ" b="1" i="1" dirty="0">
                <a:solidFill>
                  <a:srgbClr val="000000"/>
                </a:solidFill>
              </a:rPr>
              <a:t> </a:t>
            </a:r>
            <a:r>
              <a:rPr lang="en-NZ" b="1" dirty="0">
                <a:solidFill>
                  <a:srgbClr val="000000"/>
                </a:solidFill>
              </a:rPr>
              <a:t>(</a:t>
            </a:r>
            <a:r>
              <a:rPr lang="en-NZ" b="1" dirty="0" err="1">
                <a:solidFill>
                  <a:srgbClr val="000000"/>
                </a:solidFill>
              </a:rPr>
              <a:t>Paua</a:t>
            </a:r>
            <a:r>
              <a:rPr lang="en-NZ" b="1" dirty="0">
                <a:solidFill>
                  <a:srgbClr val="000000"/>
                </a:solidFill>
              </a:rPr>
              <a:t> beetle)</a:t>
            </a:r>
          </a:p>
        </p:txBody>
      </p:sp>
      <p:sp>
        <p:nvSpPr>
          <p:cNvPr id="3" name="Rectangle 2"/>
          <p:cNvSpPr/>
          <p:nvPr/>
        </p:nvSpPr>
        <p:spPr>
          <a:xfrm>
            <a:off x="35333" y="81222"/>
            <a:ext cx="6791475" cy="707886"/>
          </a:xfrm>
          <a:prstGeom prst="rect">
            <a:avLst/>
          </a:prstGeom>
        </p:spPr>
        <p:txBody>
          <a:bodyPr wrap="none">
            <a:spAutoFit/>
          </a:bodyPr>
          <a:lstStyle/>
          <a:p>
            <a:pPr fontAlgn="base">
              <a:spcBef>
                <a:spcPct val="0"/>
              </a:spcBef>
              <a:spcAft>
                <a:spcPct val="0"/>
              </a:spcAft>
            </a:pPr>
            <a:r>
              <a:rPr lang="en-NZ" sz="4000" b="1" dirty="0">
                <a:solidFill>
                  <a:srgbClr val="000000"/>
                </a:solidFill>
                <a:latin typeface="Calibri" panose="020F0502020204030204" pitchFamily="34" charset="0"/>
                <a:cs typeface="Calibri" panose="020F0502020204030204" pitchFamily="34" charset="0"/>
              </a:rPr>
              <a:t>Species currently in production</a:t>
            </a:r>
          </a:p>
        </p:txBody>
      </p:sp>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l="18594" t="15999" b="9501"/>
          <a:stretch/>
        </p:blipFill>
        <p:spPr>
          <a:xfrm>
            <a:off x="148635" y="3061013"/>
            <a:ext cx="2868849" cy="1750314"/>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5046" y="3061013"/>
            <a:ext cx="2491615" cy="1859128"/>
          </a:xfrm>
          <a:prstGeom prst="rect">
            <a:avLst/>
          </a:prstGeom>
        </p:spPr>
      </p:pic>
      <p:pic>
        <p:nvPicPr>
          <p:cNvPr id="24" name="Picture 23"/>
          <p:cNvPicPr>
            <a:picLocks noChangeAspect="1"/>
          </p:cNvPicPr>
          <p:nvPr/>
        </p:nvPicPr>
        <p:blipFill rotWithShape="1">
          <a:blip r:embed="rId8" cstate="print">
            <a:extLst>
              <a:ext uri="{28A0092B-C50C-407E-A947-70E740481C1C}">
                <a14:useLocalDpi xmlns:a14="http://schemas.microsoft.com/office/drawing/2010/main" val="0"/>
              </a:ext>
            </a:extLst>
          </a:blip>
          <a:srcRect l="3523" t="8551" b="13207"/>
          <a:stretch/>
        </p:blipFill>
        <p:spPr>
          <a:xfrm>
            <a:off x="146636" y="1061728"/>
            <a:ext cx="2853996" cy="1735931"/>
          </a:xfrm>
          <a:prstGeom prst="rect">
            <a:avLst/>
          </a:prstGeom>
        </p:spPr>
      </p:pic>
      <p:pic>
        <p:nvPicPr>
          <p:cNvPr id="19" name="Picture 18"/>
          <p:cNvPicPr>
            <a:picLocks noChangeAspect="1"/>
          </p:cNvPicPr>
          <p:nvPr/>
        </p:nvPicPr>
        <p:blipFill rotWithShape="1">
          <a:blip r:embed="rId9"/>
          <a:srcRect l="27540" r="26292"/>
          <a:stretch/>
        </p:blipFill>
        <p:spPr>
          <a:xfrm>
            <a:off x="8379754" y="42664"/>
            <a:ext cx="737419" cy="899031"/>
          </a:xfrm>
          <a:prstGeom prst="rect">
            <a:avLst/>
          </a:prstGeom>
        </p:spPr>
      </p:pic>
    </p:spTree>
    <p:extLst>
      <p:ext uri="{BB962C8B-B14F-4D97-AF65-F5344CB8AC3E}">
        <p14:creationId xmlns:p14="http://schemas.microsoft.com/office/powerpoint/2010/main" val="7793958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5333" y="81222"/>
            <a:ext cx="6330579" cy="584775"/>
          </a:xfrm>
          <a:prstGeom prst="rect">
            <a:avLst/>
          </a:prstGeom>
        </p:spPr>
        <p:txBody>
          <a:bodyPr wrap="none">
            <a:spAutoFit/>
          </a:bodyPr>
          <a:lstStyle/>
          <a:p>
            <a:pPr fontAlgn="base">
              <a:spcBef>
                <a:spcPct val="0"/>
              </a:spcBef>
              <a:spcAft>
                <a:spcPct val="0"/>
              </a:spcAft>
            </a:pPr>
            <a:r>
              <a:rPr lang="en-NZ" sz="3200" b="1" dirty="0">
                <a:solidFill>
                  <a:srgbClr val="000000"/>
                </a:solidFill>
              </a:rPr>
              <a:t>Species currently in production</a:t>
            </a:r>
          </a:p>
        </p:txBody>
      </p:sp>
      <p:pic>
        <p:nvPicPr>
          <p:cNvPr id="19" name="Picture 18"/>
          <p:cNvPicPr>
            <a:picLocks noChangeAspect="1"/>
          </p:cNvPicPr>
          <p:nvPr/>
        </p:nvPicPr>
        <p:blipFill rotWithShape="1">
          <a:blip r:embed="rId2"/>
          <a:srcRect l="27540" r="26292"/>
          <a:stretch/>
        </p:blipFill>
        <p:spPr>
          <a:xfrm>
            <a:off x="8379754" y="42664"/>
            <a:ext cx="737419" cy="899031"/>
          </a:xfrm>
          <a:prstGeom prst="rect">
            <a:avLst/>
          </a:prstGeom>
        </p:spPr>
      </p:pic>
      <p:pic>
        <p:nvPicPr>
          <p:cNvPr id="20" name="Picture 19"/>
          <p:cNvPicPr>
            <a:picLocks noChangeAspect="1"/>
          </p:cNvPicPr>
          <p:nvPr/>
        </p:nvPicPr>
        <p:blipFill>
          <a:blip r:embed="rId3"/>
          <a:stretch>
            <a:fillRect/>
          </a:stretch>
        </p:blipFill>
        <p:spPr>
          <a:xfrm>
            <a:off x="6216315" y="1785916"/>
            <a:ext cx="2034677" cy="1283043"/>
          </a:xfrm>
          <a:prstGeom prst="rect">
            <a:avLst/>
          </a:prstGeom>
        </p:spPr>
      </p:pic>
      <p:pic>
        <p:nvPicPr>
          <p:cNvPr id="23" name="Picture 22"/>
          <p:cNvPicPr>
            <a:picLocks noChangeAspect="1"/>
          </p:cNvPicPr>
          <p:nvPr/>
        </p:nvPicPr>
        <p:blipFill>
          <a:blip r:embed="rId4"/>
          <a:stretch>
            <a:fillRect/>
          </a:stretch>
        </p:blipFill>
        <p:spPr>
          <a:xfrm>
            <a:off x="4228806" y="920631"/>
            <a:ext cx="1850307" cy="2479793"/>
          </a:xfrm>
          <a:prstGeom prst="rect">
            <a:avLst/>
          </a:prstGeom>
        </p:spPr>
      </p:pic>
      <p:pic>
        <p:nvPicPr>
          <p:cNvPr id="25" name="Picture 24"/>
          <p:cNvPicPr>
            <a:picLocks noChangeAspect="1"/>
          </p:cNvPicPr>
          <p:nvPr/>
        </p:nvPicPr>
        <p:blipFill>
          <a:blip r:embed="rId5"/>
          <a:stretch>
            <a:fillRect/>
          </a:stretch>
        </p:blipFill>
        <p:spPr>
          <a:xfrm rot="10800000">
            <a:off x="1443877" y="941695"/>
            <a:ext cx="2741400" cy="2058825"/>
          </a:xfrm>
          <a:prstGeom prst="rect">
            <a:avLst/>
          </a:prstGeom>
        </p:spPr>
      </p:pic>
      <p:sp>
        <p:nvSpPr>
          <p:cNvPr id="27" name="TextBox 26"/>
          <p:cNvSpPr txBox="1"/>
          <p:nvPr/>
        </p:nvSpPr>
        <p:spPr>
          <a:xfrm>
            <a:off x="4593924" y="3542547"/>
            <a:ext cx="3594503" cy="646331"/>
          </a:xfrm>
          <a:prstGeom prst="rect">
            <a:avLst/>
          </a:prstGeom>
          <a:noFill/>
        </p:spPr>
        <p:txBody>
          <a:bodyPr wrap="square" rtlCol="0">
            <a:spAutoFit/>
          </a:bodyPr>
          <a:lstStyle/>
          <a:p>
            <a:pPr fontAlgn="base">
              <a:spcBef>
                <a:spcPct val="0"/>
              </a:spcBef>
              <a:spcAft>
                <a:spcPct val="0"/>
              </a:spcAft>
            </a:pPr>
            <a:r>
              <a:rPr lang="en-NZ" b="1" i="1" dirty="0" err="1">
                <a:solidFill>
                  <a:srgbClr val="000000"/>
                </a:solidFill>
              </a:rPr>
              <a:t>Onitis</a:t>
            </a:r>
            <a:r>
              <a:rPr lang="en-NZ" b="1" i="1" dirty="0">
                <a:solidFill>
                  <a:srgbClr val="000000"/>
                </a:solidFill>
              </a:rPr>
              <a:t> </a:t>
            </a:r>
            <a:r>
              <a:rPr lang="en-NZ" b="1" i="1" dirty="0" err="1">
                <a:solidFill>
                  <a:srgbClr val="000000"/>
                </a:solidFill>
              </a:rPr>
              <a:t>alexis</a:t>
            </a:r>
            <a:r>
              <a:rPr lang="en-NZ" b="1" i="1" dirty="0">
                <a:solidFill>
                  <a:srgbClr val="000000"/>
                </a:solidFill>
              </a:rPr>
              <a:t> </a:t>
            </a:r>
            <a:r>
              <a:rPr lang="en-NZ" b="1" i="1" dirty="0" err="1">
                <a:solidFill>
                  <a:srgbClr val="000000"/>
                </a:solidFill>
              </a:rPr>
              <a:t>alexis</a:t>
            </a:r>
            <a:endParaRPr lang="en-US" b="1" i="1" dirty="0">
              <a:solidFill>
                <a:srgbClr val="000000"/>
              </a:solidFill>
            </a:endParaRPr>
          </a:p>
          <a:p>
            <a:pPr fontAlgn="base">
              <a:spcBef>
                <a:spcPct val="0"/>
              </a:spcBef>
              <a:spcAft>
                <a:spcPct val="0"/>
              </a:spcAft>
            </a:pPr>
            <a:r>
              <a:rPr lang="en-NZ" b="1" i="1" dirty="0">
                <a:solidFill>
                  <a:srgbClr val="000000"/>
                </a:solidFill>
              </a:rPr>
              <a:t> </a:t>
            </a:r>
            <a:endParaRPr lang="en-NZ" b="1" dirty="0">
              <a:solidFill>
                <a:srgbClr val="000000"/>
              </a:solidFill>
            </a:endParaRPr>
          </a:p>
        </p:txBody>
      </p:sp>
      <p:pic>
        <p:nvPicPr>
          <p:cNvPr id="5" name="Picture 4"/>
          <p:cNvPicPr>
            <a:picLocks noChangeAspect="1"/>
          </p:cNvPicPr>
          <p:nvPr/>
        </p:nvPicPr>
        <p:blipFill>
          <a:blip r:embed="rId6"/>
          <a:stretch>
            <a:fillRect/>
          </a:stretch>
        </p:blipFill>
        <p:spPr>
          <a:xfrm rot="16200000">
            <a:off x="996792" y="2611720"/>
            <a:ext cx="2731245" cy="3645724"/>
          </a:xfrm>
          <a:prstGeom prst="rect">
            <a:avLst/>
          </a:prstGeom>
        </p:spPr>
      </p:pic>
    </p:spTree>
    <p:extLst>
      <p:ext uri="{BB962C8B-B14F-4D97-AF65-F5344CB8AC3E}">
        <p14:creationId xmlns:p14="http://schemas.microsoft.com/office/powerpoint/2010/main" val="24985315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p:nvPr/>
        </p:nvSpPr>
        <p:spPr>
          <a:xfrm>
            <a:off x="261256" y="144326"/>
            <a:ext cx="3888432" cy="584775"/>
          </a:xfrm>
          <a:prstGeom prst="rect">
            <a:avLst/>
          </a:prstGeom>
          <a:noFill/>
        </p:spPr>
        <p:txBody>
          <a:bodyPr wrap="square" rtlCol="0">
            <a:spAutoFit/>
          </a:bodyPr>
          <a:lstStyle/>
          <a:p>
            <a:pPr fontAlgn="base">
              <a:spcBef>
                <a:spcPct val="0"/>
              </a:spcBef>
              <a:spcAft>
                <a:spcPct val="0"/>
              </a:spcAft>
            </a:pPr>
            <a:r>
              <a:rPr lang="en-NZ" sz="3200" b="1" dirty="0">
                <a:solidFill>
                  <a:srgbClr val="000000"/>
                </a:solidFill>
              </a:rPr>
              <a:t>2016</a:t>
            </a:r>
            <a:r>
              <a:rPr lang="en-NZ" sz="3200" b="1" dirty="0">
                <a:solidFill>
                  <a:srgbClr val="000000"/>
                </a:solidFill>
                <a:effectLst>
                  <a:outerShdw blurRad="38100" dist="38100" dir="2700000" algn="tl">
                    <a:srgbClr val="000000">
                      <a:alpha val="43137"/>
                    </a:srgbClr>
                  </a:outerShdw>
                </a:effectLst>
              </a:rPr>
              <a:t>  </a:t>
            </a:r>
            <a:r>
              <a:rPr lang="en-NZ" sz="3200" b="1" dirty="0">
                <a:solidFill>
                  <a:srgbClr val="000000"/>
                </a:solidFill>
              </a:rPr>
              <a:t>Imports</a:t>
            </a:r>
          </a:p>
        </p:txBody>
      </p:sp>
      <p:pic>
        <p:nvPicPr>
          <p:cNvPr id="10" name="Picture 9"/>
          <p:cNvPicPr>
            <a:picLocks noChangeAspect="1"/>
          </p:cNvPicPr>
          <p:nvPr/>
        </p:nvPicPr>
        <p:blipFill rotWithShape="1">
          <a:blip r:embed="rId2"/>
          <a:srcRect l="27540" r="26292"/>
          <a:stretch/>
        </p:blipFill>
        <p:spPr>
          <a:xfrm>
            <a:off x="8379754" y="42664"/>
            <a:ext cx="737419" cy="899031"/>
          </a:xfrm>
          <a:prstGeom prst="rect">
            <a:avLst/>
          </a:prstGeom>
        </p:spPr>
      </p:pic>
      <p:sp>
        <p:nvSpPr>
          <p:cNvPr id="11" name="TextBox 10"/>
          <p:cNvSpPr txBox="1"/>
          <p:nvPr/>
        </p:nvSpPr>
        <p:spPr>
          <a:xfrm>
            <a:off x="260184" y="1316273"/>
            <a:ext cx="2382432" cy="369332"/>
          </a:xfrm>
          <a:prstGeom prst="rect">
            <a:avLst/>
          </a:prstGeom>
          <a:noFill/>
        </p:spPr>
        <p:txBody>
          <a:bodyPr wrap="square" rtlCol="0">
            <a:spAutoFit/>
          </a:bodyPr>
          <a:lstStyle/>
          <a:p>
            <a:pPr fontAlgn="base">
              <a:spcBef>
                <a:spcPct val="0"/>
              </a:spcBef>
              <a:spcAft>
                <a:spcPct val="0"/>
              </a:spcAft>
            </a:pPr>
            <a:r>
              <a:rPr lang="en-NZ" b="1" i="1" dirty="0" err="1">
                <a:solidFill>
                  <a:srgbClr val="000000"/>
                </a:solidFill>
              </a:rPr>
              <a:t>Bubas</a:t>
            </a:r>
            <a:r>
              <a:rPr lang="en-NZ" b="1" i="1" dirty="0">
                <a:solidFill>
                  <a:srgbClr val="000000"/>
                </a:solidFill>
              </a:rPr>
              <a:t> bison</a:t>
            </a:r>
            <a:endParaRPr lang="en-US" b="1" i="1" dirty="0">
              <a:solidFill>
                <a:srgbClr val="000000"/>
              </a:solidFill>
            </a:endParaRPr>
          </a:p>
        </p:txBody>
      </p:sp>
      <p:pic>
        <p:nvPicPr>
          <p:cNvPr id="13" name="Picture 12"/>
          <p:cNvPicPr>
            <a:picLocks noChangeAspect="1"/>
          </p:cNvPicPr>
          <p:nvPr/>
        </p:nvPicPr>
        <p:blipFill>
          <a:blip r:embed="rId3"/>
          <a:stretch>
            <a:fillRect/>
          </a:stretch>
        </p:blipFill>
        <p:spPr>
          <a:xfrm>
            <a:off x="4433416" y="1500938"/>
            <a:ext cx="4620356" cy="3224205"/>
          </a:xfrm>
          <a:prstGeom prst="rect">
            <a:avLst/>
          </a:prstGeom>
        </p:spPr>
      </p:pic>
      <p:pic>
        <p:nvPicPr>
          <p:cNvPr id="14" name="Picture 13"/>
          <p:cNvPicPr>
            <a:picLocks noChangeAspect="1"/>
          </p:cNvPicPr>
          <p:nvPr/>
        </p:nvPicPr>
        <p:blipFill rotWithShape="1">
          <a:blip r:embed="rId4"/>
          <a:srcRect l="6175" t="8495" r="3417" b="9734"/>
          <a:stretch/>
        </p:blipFill>
        <p:spPr>
          <a:xfrm>
            <a:off x="1619672" y="3193726"/>
            <a:ext cx="2747347" cy="1774918"/>
          </a:xfrm>
          <a:prstGeom prst="rect">
            <a:avLst/>
          </a:prstGeom>
        </p:spPr>
      </p:pic>
      <p:pic>
        <p:nvPicPr>
          <p:cNvPr id="15" name="Picture 14"/>
          <p:cNvPicPr>
            <a:picLocks noChangeAspect="1"/>
          </p:cNvPicPr>
          <p:nvPr/>
        </p:nvPicPr>
        <p:blipFill>
          <a:blip r:embed="rId5"/>
          <a:stretch>
            <a:fillRect/>
          </a:stretch>
        </p:blipFill>
        <p:spPr>
          <a:xfrm>
            <a:off x="1763688" y="1316273"/>
            <a:ext cx="2478007" cy="1649001"/>
          </a:xfrm>
          <a:prstGeom prst="rect">
            <a:avLst/>
          </a:prstGeom>
        </p:spPr>
      </p:pic>
      <p:sp>
        <p:nvSpPr>
          <p:cNvPr id="16" name="TextBox 15"/>
          <p:cNvSpPr txBox="1"/>
          <p:nvPr/>
        </p:nvSpPr>
        <p:spPr>
          <a:xfrm>
            <a:off x="130275" y="1786830"/>
            <a:ext cx="1946229" cy="707886"/>
          </a:xfrm>
          <a:prstGeom prst="rect">
            <a:avLst/>
          </a:prstGeom>
          <a:noFill/>
        </p:spPr>
        <p:txBody>
          <a:bodyPr wrap="square" rtlCol="0">
            <a:spAutoFit/>
          </a:bodyPr>
          <a:lstStyle/>
          <a:p>
            <a:pPr fontAlgn="base">
              <a:spcBef>
                <a:spcPct val="0"/>
              </a:spcBef>
              <a:spcAft>
                <a:spcPct val="0"/>
              </a:spcAft>
            </a:pPr>
            <a:r>
              <a:rPr lang="en-NZ" sz="2000" b="1" dirty="0" smtClean="0">
                <a:solidFill>
                  <a:srgbClr val="FF0000"/>
                </a:solidFill>
              </a:rPr>
              <a:t>Mass rearing in 2017</a:t>
            </a:r>
            <a:endParaRPr lang="en-US" sz="2000" b="1" dirty="0">
              <a:solidFill>
                <a:srgbClr val="FF0000"/>
              </a:solidFill>
            </a:endParaRPr>
          </a:p>
        </p:txBody>
      </p:sp>
      <p:sp>
        <p:nvSpPr>
          <p:cNvPr id="12" name="TextBox 11"/>
          <p:cNvSpPr txBox="1"/>
          <p:nvPr/>
        </p:nvSpPr>
        <p:spPr>
          <a:xfrm>
            <a:off x="218064" y="3074922"/>
            <a:ext cx="2092299" cy="369332"/>
          </a:xfrm>
          <a:prstGeom prst="rect">
            <a:avLst/>
          </a:prstGeom>
          <a:noFill/>
        </p:spPr>
        <p:txBody>
          <a:bodyPr wrap="square" rtlCol="0">
            <a:spAutoFit/>
          </a:bodyPr>
          <a:lstStyle/>
          <a:p>
            <a:pPr fontAlgn="base">
              <a:spcBef>
                <a:spcPct val="0"/>
              </a:spcBef>
              <a:spcAft>
                <a:spcPct val="0"/>
              </a:spcAft>
            </a:pPr>
            <a:r>
              <a:rPr lang="en-NZ" b="1" i="1" dirty="0" err="1">
                <a:solidFill>
                  <a:srgbClr val="000000"/>
                </a:solidFill>
              </a:rPr>
              <a:t>Copris</a:t>
            </a:r>
            <a:r>
              <a:rPr lang="en-NZ" b="1" i="1" dirty="0">
                <a:solidFill>
                  <a:srgbClr val="000000"/>
                </a:solidFill>
              </a:rPr>
              <a:t> </a:t>
            </a:r>
            <a:r>
              <a:rPr lang="en-NZ" b="1" i="1" dirty="0" err="1">
                <a:solidFill>
                  <a:srgbClr val="000000"/>
                </a:solidFill>
              </a:rPr>
              <a:t>hispanus</a:t>
            </a:r>
            <a:endParaRPr lang="en-US" b="1" i="1" dirty="0">
              <a:solidFill>
                <a:srgbClr val="000000"/>
              </a:solidFill>
            </a:endParaRPr>
          </a:p>
        </p:txBody>
      </p:sp>
      <p:sp>
        <p:nvSpPr>
          <p:cNvPr id="18" name="TextBox 17"/>
          <p:cNvSpPr txBox="1"/>
          <p:nvPr/>
        </p:nvSpPr>
        <p:spPr>
          <a:xfrm>
            <a:off x="130275" y="3672706"/>
            <a:ext cx="1946229" cy="707886"/>
          </a:xfrm>
          <a:prstGeom prst="rect">
            <a:avLst/>
          </a:prstGeom>
          <a:noFill/>
        </p:spPr>
        <p:txBody>
          <a:bodyPr wrap="square" rtlCol="0">
            <a:spAutoFit/>
          </a:bodyPr>
          <a:lstStyle/>
          <a:p>
            <a:pPr fontAlgn="base">
              <a:spcBef>
                <a:spcPct val="0"/>
              </a:spcBef>
              <a:spcAft>
                <a:spcPct val="0"/>
              </a:spcAft>
            </a:pPr>
            <a:r>
              <a:rPr lang="en-NZ" sz="2000" b="1" dirty="0" smtClean="0">
                <a:solidFill>
                  <a:srgbClr val="FF0000"/>
                </a:solidFill>
              </a:rPr>
              <a:t>Mass rearing in 2017</a:t>
            </a:r>
            <a:endParaRPr lang="en-US" sz="2000" b="1" dirty="0">
              <a:solidFill>
                <a:srgbClr val="FF0000"/>
              </a:solidFill>
            </a:endParaRPr>
          </a:p>
        </p:txBody>
      </p:sp>
    </p:spTree>
    <p:extLst>
      <p:ext uri="{BB962C8B-B14F-4D97-AF65-F5344CB8AC3E}">
        <p14:creationId xmlns:p14="http://schemas.microsoft.com/office/powerpoint/2010/main" val="31583842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0" name="Picture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7089" y="4383249"/>
            <a:ext cx="1176431" cy="1613297"/>
          </a:xfrm>
          <a:prstGeom prst="rect">
            <a:avLst/>
          </a:prstGeom>
        </p:spPr>
      </p:pic>
      <p:grpSp>
        <p:nvGrpSpPr>
          <p:cNvPr id="2" name="Group 64"/>
          <p:cNvGrpSpPr/>
          <p:nvPr/>
        </p:nvGrpSpPr>
        <p:grpSpPr>
          <a:xfrm>
            <a:off x="0" y="600186"/>
            <a:ext cx="8788158" cy="5878475"/>
            <a:chOff x="116134" y="764704"/>
            <a:chExt cx="8788158" cy="5878475"/>
          </a:xfrm>
        </p:grpSpPr>
        <p:grpSp>
          <p:nvGrpSpPr>
            <p:cNvPr id="3" name="Group 67"/>
            <p:cNvGrpSpPr/>
            <p:nvPr/>
          </p:nvGrpSpPr>
          <p:grpSpPr>
            <a:xfrm>
              <a:off x="2771800" y="772688"/>
              <a:ext cx="1998219" cy="1792216"/>
              <a:chOff x="2771800" y="772688"/>
              <a:chExt cx="1998219" cy="1792216"/>
            </a:xfrm>
          </p:grpSpPr>
          <p:sp>
            <p:nvSpPr>
              <p:cNvPr id="116" name="TextBox 18"/>
              <p:cNvSpPr txBox="1"/>
              <p:nvPr/>
            </p:nvSpPr>
            <p:spPr>
              <a:xfrm>
                <a:off x="2781528" y="2134017"/>
                <a:ext cx="1944216" cy="430887"/>
              </a:xfrm>
              <a:prstGeom prst="rect">
                <a:avLst/>
              </a:prstGeom>
              <a:solidFill>
                <a:schemeClr val="bg1"/>
              </a:solidFill>
            </p:spPr>
            <p:txBody>
              <a:bodyPr wrap="square" rtlCol="0">
                <a:spAutoFit/>
              </a:bodyPr>
              <a:lstStyle/>
              <a:p>
                <a:pPr algn="ctr" fontAlgn="base">
                  <a:spcBef>
                    <a:spcPct val="0"/>
                  </a:spcBef>
                  <a:spcAft>
                    <a:spcPct val="0"/>
                  </a:spcAft>
                </a:pPr>
                <a:r>
                  <a:rPr lang="en-US" sz="1050" b="1" i="1" dirty="0">
                    <a:solidFill>
                      <a:srgbClr val="000000"/>
                    </a:solidFill>
                  </a:rPr>
                  <a:t>Bubas bison</a:t>
                </a:r>
                <a:endParaRPr lang="en-US" sz="1050" b="1" dirty="0">
                  <a:solidFill>
                    <a:srgbClr val="000000"/>
                  </a:solidFill>
                </a:endParaRPr>
              </a:p>
              <a:p>
                <a:pPr algn="ctr" fontAlgn="base">
                  <a:spcBef>
                    <a:spcPct val="0"/>
                  </a:spcBef>
                  <a:spcAft>
                    <a:spcPct val="0"/>
                  </a:spcAft>
                </a:pPr>
                <a:r>
                  <a:rPr lang="en-US" sz="1050" b="1" dirty="0">
                    <a:solidFill>
                      <a:srgbClr val="000000"/>
                    </a:solidFill>
                  </a:rPr>
                  <a:t>16mm</a:t>
                </a:r>
                <a:endParaRPr lang="en-NZ" sz="1050" i="1" dirty="0">
                  <a:solidFill>
                    <a:srgbClr val="000000"/>
                  </a:solidFill>
                </a:endParaRPr>
              </a:p>
            </p:txBody>
          </p:sp>
          <p:pic>
            <p:nvPicPr>
              <p:cNvPr id="117" name="Picture 4" descr="Bubas bison2.jpg"/>
              <p:cNvPicPr>
                <a:picLocks noChangeAspect="1"/>
              </p:cNvPicPr>
              <p:nvPr/>
            </p:nvPicPr>
            <p:blipFill>
              <a:blip r:embed="rId4" cstate="email"/>
              <a:srcRect/>
              <a:stretch>
                <a:fillRect/>
              </a:stretch>
            </p:blipFill>
            <p:spPr>
              <a:xfrm>
                <a:off x="2771800" y="772688"/>
                <a:ext cx="1998219" cy="1434139"/>
              </a:xfrm>
              <a:prstGeom prst="rect">
                <a:avLst/>
              </a:prstGeom>
            </p:spPr>
          </p:pic>
        </p:grpSp>
        <p:grpSp>
          <p:nvGrpSpPr>
            <p:cNvPr id="4" name="Group 61"/>
            <p:cNvGrpSpPr/>
            <p:nvPr/>
          </p:nvGrpSpPr>
          <p:grpSpPr>
            <a:xfrm>
              <a:off x="4711602" y="2640070"/>
              <a:ext cx="2215546" cy="1912183"/>
              <a:chOff x="4711602" y="2640070"/>
              <a:chExt cx="2215546" cy="1912183"/>
            </a:xfrm>
          </p:grpSpPr>
          <p:sp>
            <p:nvSpPr>
              <p:cNvPr id="114" name="TextBox 23"/>
              <p:cNvSpPr txBox="1"/>
              <p:nvPr/>
            </p:nvSpPr>
            <p:spPr>
              <a:xfrm>
                <a:off x="4711602" y="4136755"/>
                <a:ext cx="2160240" cy="415498"/>
              </a:xfrm>
              <a:prstGeom prst="rect">
                <a:avLst/>
              </a:prstGeom>
              <a:solidFill>
                <a:schemeClr val="bg1"/>
              </a:solidFill>
            </p:spPr>
            <p:txBody>
              <a:bodyPr wrap="square" rtlCol="0">
                <a:spAutoFit/>
              </a:bodyPr>
              <a:lstStyle/>
              <a:p>
                <a:pPr algn="ctr" fontAlgn="base">
                  <a:spcBef>
                    <a:spcPct val="0"/>
                  </a:spcBef>
                  <a:spcAft>
                    <a:spcPct val="0"/>
                  </a:spcAft>
                </a:pPr>
                <a:r>
                  <a:rPr lang="en-US" sz="1050" b="1" i="1" dirty="0" err="1">
                    <a:solidFill>
                      <a:srgbClr val="000000"/>
                    </a:solidFill>
                  </a:rPr>
                  <a:t>Onitis</a:t>
                </a:r>
                <a:r>
                  <a:rPr lang="en-US" sz="1050" b="1" i="1" dirty="0">
                    <a:solidFill>
                      <a:srgbClr val="000000"/>
                    </a:solidFill>
                  </a:rPr>
                  <a:t> </a:t>
                </a:r>
                <a:r>
                  <a:rPr lang="en-US" sz="1050" b="1" i="1" dirty="0" err="1">
                    <a:solidFill>
                      <a:srgbClr val="000000"/>
                    </a:solidFill>
                  </a:rPr>
                  <a:t>alexis</a:t>
                </a:r>
                <a:endParaRPr lang="en-US" sz="1050" b="1" dirty="0">
                  <a:solidFill>
                    <a:srgbClr val="000000"/>
                  </a:solidFill>
                </a:endParaRPr>
              </a:p>
              <a:p>
                <a:pPr algn="ctr" fontAlgn="base">
                  <a:spcBef>
                    <a:spcPct val="0"/>
                  </a:spcBef>
                  <a:spcAft>
                    <a:spcPct val="0"/>
                  </a:spcAft>
                </a:pPr>
                <a:r>
                  <a:rPr lang="en-US" sz="1050" b="1" dirty="0">
                    <a:solidFill>
                      <a:srgbClr val="000000"/>
                    </a:solidFill>
                  </a:rPr>
                  <a:t>20mm</a:t>
                </a:r>
                <a:endParaRPr lang="en-NZ" sz="1050" i="1" dirty="0">
                  <a:solidFill>
                    <a:srgbClr val="000000"/>
                  </a:solidFill>
                </a:endParaRPr>
              </a:p>
            </p:txBody>
          </p:sp>
          <p:pic>
            <p:nvPicPr>
              <p:cNvPr id="115" name="Picture 7" descr="Onitis alexis.jpg"/>
              <p:cNvPicPr>
                <a:picLocks noChangeAspect="1"/>
              </p:cNvPicPr>
              <p:nvPr/>
            </p:nvPicPr>
            <p:blipFill>
              <a:blip r:embed="rId5" cstate="email"/>
              <a:srcRect/>
              <a:stretch>
                <a:fillRect/>
              </a:stretch>
            </p:blipFill>
            <p:spPr>
              <a:xfrm>
                <a:off x="4719424" y="2640070"/>
                <a:ext cx="2207724" cy="1493554"/>
              </a:xfrm>
              <a:prstGeom prst="rect">
                <a:avLst/>
              </a:prstGeom>
            </p:spPr>
          </p:pic>
        </p:grpSp>
        <p:grpSp>
          <p:nvGrpSpPr>
            <p:cNvPr id="5" name="Group 68"/>
            <p:cNvGrpSpPr/>
            <p:nvPr/>
          </p:nvGrpSpPr>
          <p:grpSpPr>
            <a:xfrm>
              <a:off x="323528" y="804777"/>
              <a:ext cx="2016224" cy="1760127"/>
              <a:chOff x="323528" y="804777"/>
              <a:chExt cx="2016224" cy="1760127"/>
            </a:xfrm>
          </p:grpSpPr>
          <p:sp>
            <p:nvSpPr>
              <p:cNvPr id="110" name="TextBox 15"/>
              <p:cNvSpPr txBox="1"/>
              <p:nvPr/>
            </p:nvSpPr>
            <p:spPr>
              <a:xfrm>
                <a:off x="323528" y="2134017"/>
                <a:ext cx="1944216" cy="430887"/>
              </a:xfrm>
              <a:prstGeom prst="rect">
                <a:avLst/>
              </a:prstGeom>
              <a:solidFill>
                <a:schemeClr val="bg1"/>
              </a:solidFill>
            </p:spPr>
            <p:txBody>
              <a:bodyPr wrap="square" rtlCol="0">
                <a:spAutoFit/>
              </a:bodyPr>
              <a:lstStyle/>
              <a:p>
                <a:pPr algn="ctr" fontAlgn="base">
                  <a:spcBef>
                    <a:spcPct val="0"/>
                  </a:spcBef>
                  <a:spcAft>
                    <a:spcPct val="0"/>
                  </a:spcAft>
                </a:pPr>
                <a:r>
                  <a:rPr lang="en-US" sz="1050" b="1" i="1" dirty="0">
                    <a:solidFill>
                      <a:srgbClr val="000000"/>
                    </a:solidFill>
                  </a:rPr>
                  <a:t>Bubas bubalus</a:t>
                </a:r>
                <a:endParaRPr lang="en-US" sz="1050" b="1" dirty="0">
                  <a:solidFill>
                    <a:srgbClr val="000000"/>
                  </a:solidFill>
                </a:endParaRPr>
              </a:p>
              <a:p>
                <a:pPr algn="ctr" fontAlgn="base">
                  <a:spcBef>
                    <a:spcPct val="0"/>
                  </a:spcBef>
                  <a:spcAft>
                    <a:spcPct val="0"/>
                  </a:spcAft>
                </a:pPr>
                <a:r>
                  <a:rPr lang="en-US" sz="1050" b="1" dirty="0">
                    <a:solidFill>
                      <a:srgbClr val="000000"/>
                    </a:solidFill>
                  </a:rPr>
                  <a:t>17mm</a:t>
                </a:r>
                <a:endParaRPr lang="en-NZ" sz="1050" i="1" dirty="0">
                  <a:solidFill>
                    <a:srgbClr val="000000"/>
                  </a:solidFill>
                </a:endParaRPr>
              </a:p>
            </p:txBody>
          </p:sp>
          <p:grpSp>
            <p:nvGrpSpPr>
              <p:cNvPr id="6" name="Group 17"/>
              <p:cNvGrpSpPr/>
              <p:nvPr/>
            </p:nvGrpSpPr>
            <p:grpSpPr>
              <a:xfrm>
                <a:off x="343823" y="804777"/>
                <a:ext cx="1995929" cy="1401578"/>
                <a:chOff x="179512" y="116632"/>
                <a:chExt cx="2211953" cy="1545594"/>
              </a:xfrm>
            </p:grpSpPr>
            <p:pic>
              <p:nvPicPr>
                <p:cNvPr id="112" name="Picture 3" descr="Bubalus1male.jpg"/>
                <p:cNvPicPr>
                  <a:picLocks noChangeAspect="1"/>
                </p:cNvPicPr>
                <p:nvPr/>
              </p:nvPicPr>
              <p:blipFill>
                <a:blip r:embed="rId6" cstate="email"/>
                <a:srcRect/>
                <a:stretch>
                  <a:fillRect/>
                </a:stretch>
              </p:blipFill>
              <p:spPr>
                <a:xfrm>
                  <a:off x="179512" y="116632"/>
                  <a:ext cx="2211953" cy="1545594"/>
                </a:xfrm>
                <a:prstGeom prst="rect">
                  <a:avLst/>
                </a:prstGeom>
              </p:spPr>
            </p:pic>
            <p:sp>
              <p:nvSpPr>
                <p:cNvPr id="113" name="Rectangle 16"/>
                <p:cNvSpPr/>
                <p:nvPr/>
              </p:nvSpPr>
              <p:spPr>
                <a:xfrm>
                  <a:off x="1278486" y="620688"/>
                  <a:ext cx="45719"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NZ">
                    <a:solidFill>
                      <a:srgbClr val="FFFFFF"/>
                    </a:solidFill>
                  </a:endParaRPr>
                </a:p>
              </p:txBody>
            </p:sp>
          </p:grpSp>
        </p:grpSp>
        <p:grpSp>
          <p:nvGrpSpPr>
            <p:cNvPr id="7" name="Group 45"/>
            <p:cNvGrpSpPr/>
            <p:nvPr/>
          </p:nvGrpSpPr>
          <p:grpSpPr>
            <a:xfrm>
              <a:off x="277970" y="4573401"/>
              <a:ext cx="2376265" cy="2069778"/>
              <a:chOff x="402530" y="4106256"/>
              <a:chExt cx="2376265" cy="2069778"/>
            </a:xfrm>
          </p:grpSpPr>
          <p:pic>
            <p:nvPicPr>
              <p:cNvPr id="108" name="Picture 8" descr="taurus.jpg"/>
              <p:cNvPicPr>
                <a:picLocks noChangeAspect="1"/>
              </p:cNvPicPr>
              <p:nvPr/>
            </p:nvPicPr>
            <p:blipFill>
              <a:blip r:embed="rId7" cstate="email"/>
              <a:srcRect/>
              <a:stretch>
                <a:fillRect/>
              </a:stretch>
            </p:blipFill>
            <p:spPr>
              <a:xfrm>
                <a:off x="402531" y="4106256"/>
                <a:ext cx="2376264" cy="1683054"/>
              </a:xfrm>
              <a:prstGeom prst="rect">
                <a:avLst/>
              </a:prstGeom>
            </p:spPr>
          </p:pic>
          <p:sp>
            <p:nvSpPr>
              <p:cNvPr id="109" name="TextBox 25"/>
              <p:cNvSpPr txBox="1"/>
              <p:nvPr/>
            </p:nvSpPr>
            <p:spPr>
              <a:xfrm>
                <a:off x="402530" y="5760536"/>
                <a:ext cx="2297261" cy="415498"/>
              </a:xfrm>
              <a:prstGeom prst="rect">
                <a:avLst/>
              </a:prstGeom>
              <a:solidFill>
                <a:schemeClr val="bg1"/>
              </a:solidFill>
            </p:spPr>
            <p:txBody>
              <a:bodyPr wrap="square" rtlCol="0">
                <a:spAutoFit/>
              </a:bodyPr>
              <a:lstStyle/>
              <a:p>
                <a:pPr algn="ctr" fontAlgn="base">
                  <a:spcBef>
                    <a:spcPct val="0"/>
                  </a:spcBef>
                  <a:spcAft>
                    <a:spcPct val="0"/>
                  </a:spcAft>
                </a:pPr>
                <a:r>
                  <a:rPr lang="en-US" sz="1050" b="1" i="1" dirty="0" err="1">
                    <a:solidFill>
                      <a:srgbClr val="000000"/>
                    </a:solidFill>
                  </a:rPr>
                  <a:t>Onthophagus</a:t>
                </a:r>
                <a:r>
                  <a:rPr lang="en-US" sz="1050" b="1" i="1" dirty="0">
                    <a:solidFill>
                      <a:srgbClr val="000000"/>
                    </a:solidFill>
                  </a:rPr>
                  <a:t> </a:t>
                </a:r>
                <a:r>
                  <a:rPr lang="en-US" sz="1050" b="1" i="1" dirty="0" err="1">
                    <a:solidFill>
                      <a:srgbClr val="000000"/>
                    </a:solidFill>
                  </a:rPr>
                  <a:t>taurus</a:t>
                </a:r>
                <a:r>
                  <a:rPr lang="en-US" sz="1050" b="1" i="1" dirty="0">
                    <a:solidFill>
                      <a:srgbClr val="000000"/>
                    </a:solidFill>
                  </a:rPr>
                  <a:t> </a:t>
                </a:r>
              </a:p>
              <a:p>
                <a:pPr algn="ctr" fontAlgn="base">
                  <a:spcBef>
                    <a:spcPct val="0"/>
                  </a:spcBef>
                  <a:spcAft>
                    <a:spcPct val="0"/>
                  </a:spcAft>
                </a:pPr>
                <a:r>
                  <a:rPr lang="en-US" sz="1050" b="1" dirty="0">
                    <a:solidFill>
                      <a:srgbClr val="000000"/>
                    </a:solidFill>
                  </a:rPr>
                  <a:t>9mm</a:t>
                </a:r>
                <a:endParaRPr lang="en-NZ" sz="1050" i="1" dirty="0">
                  <a:solidFill>
                    <a:srgbClr val="000000"/>
                  </a:solidFill>
                </a:endParaRPr>
              </a:p>
            </p:txBody>
          </p:sp>
        </p:grpSp>
        <p:grpSp>
          <p:nvGrpSpPr>
            <p:cNvPr id="9" name="Group 60"/>
            <p:cNvGrpSpPr/>
            <p:nvPr/>
          </p:nvGrpSpPr>
          <p:grpSpPr>
            <a:xfrm>
              <a:off x="6885683" y="2658871"/>
              <a:ext cx="2018609" cy="1850980"/>
              <a:chOff x="6885683" y="2658871"/>
              <a:chExt cx="2018609" cy="1850980"/>
            </a:xfrm>
          </p:grpSpPr>
          <p:sp>
            <p:nvSpPr>
              <p:cNvPr id="104" name="TextBox 103"/>
              <p:cNvSpPr txBox="1"/>
              <p:nvPr/>
            </p:nvSpPr>
            <p:spPr>
              <a:xfrm>
                <a:off x="6885683" y="4094353"/>
                <a:ext cx="1978915" cy="415498"/>
              </a:xfrm>
              <a:prstGeom prst="rect">
                <a:avLst/>
              </a:prstGeom>
              <a:solidFill>
                <a:schemeClr val="bg1"/>
              </a:solidFill>
            </p:spPr>
            <p:txBody>
              <a:bodyPr wrap="square" rtlCol="0">
                <a:spAutoFit/>
              </a:bodyPr>
              <a:lstStyle/>
              <a:p>
                <a:pPr algn="ctr" fontAlgn="base">
                  <a:spcBef>
                    <a:spcPct val="0"/>
                  </a:spcBef>
                  <a:spcAft>
                    <a:spcPct val="0"/>
                  </a:spcAft>
                </a:pPr>
                <a:r>
                  <a:rPr lang="en-US" sz="1050" b="1" i="1" dirty="0" err="1">
                    <a:solidFill>
                      <a:srgbClr val="000000"/>
                    </a:solidFill>
                  </a:rPr>
                  <a:t>Geotrupes</a:t>
                </a:r>
                <a:r>
                  <a:rPr lang="en-US" sz="1050" b="1" i="1" dirty="0">
                    <a:solidFill>
                      <a:srgbClr val="000000"/>
                    </a:solidFill>
                  </a:rPr>
                  <a:t> </a:t>
                </a:r>
                <a:r>
                  <a:rPr lang="en-US" sz="1050" b="1" i="1" dirty="0" err="1">
                    <a:solidFill>
                      <a:srgbClr val="000000"/>
                    </a:solidFill>
                  </a:rPr>
                  <a:t>spiniger</a:t>
                </a:r>
                <a:endParaRPr lang="en-US" sz="1050" b="1" dirty="0">
                  <a:solidFill>
                    <a:srgbClr val="000000"/>
                  </a:solidFill>
                </a:endParaRPr>
              </a:p>
              <a:p>
                <a:pPr algn="ctr" fontAlgn="base">
                  <a:spcBef>
                    <a:spcPct val="0"/>
                  </a:spcBef>
                  <a:spcAft>
                    <a:spcPct val="0"/>
                  </a:spcAft>
                </a:pPr>
                <a:r>
                  <a:rPr lang="en-US" sz="1050" b="1" dirty="0">
                    <a:solidFill>
                      <a:srgbClr val="000000"/>
                    </a:solidFill>
                  </a:rPr>
                  <a:t>22mm</a:t>
                </a:r>
                <a:endParaRPr lang="en-NZ" sz="1050" i="1" dirty="0">
                  <a:solidFill>
                    <a:srgbClr val="000000"/>
                  </a:solidFill>
                </a:endParaRPr>
              </a:p>
            </p:txBody>
          </p:sp>
          <p:grpSp>
            <p:nvGrpSpPr>
              <p:cNvPr id="10" name="Group 59"/>
              <p:cNvGrpSpPr/>
              <p:nvPr/>
            </p:nvGrpSpPr>
            <p:grpSpPr>
              <a:xfrm>
                <a:off x="7092280" y="2658871"/>
                <a:ext cx="1812012" cy="1445225"/>
                <a:chOff x="7092280" y="2621163"/>
                <a:chExt cx="1812012" cy="1445225"/>
              </a:xfrm>
            </p:grpSpPr>
            <p:pic>
              <p:nvPicPr>
                <p:cNvPr id="106" name="Picture 12" descr="geotrupes spiniger1.jpg"/>
                <p:cNvPicPr>
                  <a:picLocks noChangeAspect="1"/>
                </p:cNvPicPr>
                <p:nvPr/>
              </p:nvPicPr>
              <p:blipFill>
                <a:blip r:embed="rId8" cstate="email"/>
                <a:stretch>
                  <a:fillRect/>
                </a:stretch>
              </p:blipFill>
              <p:spPr>
                <a:xfrm>
                  <a:off x="7092280" y="2621163"/>
                  <a:ext cx="1812012" cy="1415690"/>
                </a:xfrm>
                <a:prstGeom prst="rect">
                  <a:avLst/>
                </a:prstGeom>
              </p:spPr>
            </p:pic>
            <p:sp>
              <p:nvSpPr>
                <p:cNvPr id="107" name="TextBox 106"/>
                <p:cNvSpPr txBox="1"/>
                <p:nvPr/>
              </p:nvSpPr>
              <p:spPr>
                <a:xfrm>
                  <a:off x="7856486" y="3842110"/>
                  <a:ext cx="267578" cy="224278"/>
                </a:xfrm>
                <a:prstGeom prst="rect">
                  <a:avLst/>
                </a:prstGeom>
                <a:noFill/>
              </p:spPr>
              <p:txBody>
                <a:bodyPr wrap="square" rtlCol="0">
                  <a:spAutoFit/>
                </a:bodyPr>
                <a:lstStyle/>
                <a:p>
                  <a:pPr fontAlgn="base">
                    <a:spcBef>
                      <a:spcPct val="0"/>
                    </a:spcBef>
                    <a:spcAft>
                      <a:spcPct val="0"/>
                    </a:spcAft>
                  </a:pPr>
                  <a:r>
                    <a:rPr lang="en-NZ" sz="1000" dirty="0">
                      <a:solidFill>
                        <a:srgbClr val="FFFFFF">
                          <a:lumMod val="50000"/>
                        </a:srgbClr>
                      </a:solidFill>
                      <a:latin typeface="Times New Roman"/>
                      <a:cs typeface="Times New Roman"/>
                    </a:rPr>
                    <a:t>♂</a:t>
                  </a:r>
                  <a:endParaRPr lang="en-NZ" sz="1000" dirty="0">
                    <a:solidFill>
                      <a:srgbClr val="FFFFFF">
                        <a:lumMod val="50000"/>
                      </a:srgbClr>
                    </a:solidFill>
                  </a:endParaRPr>
                </a:p>
              </p:txBody>
            </p:sp>
          </p:grpSp>
        </p:grpSp>
        <p:grpSp>
          <p:nvGrpSpPr>
            <p:cNvPr id="11" name="Group 43"/>
            <p:cNvGrpSpPr/>
            <p:nvPr/>
          </p:nvGrpSpPr>
          <p:grpSpPr>
            <a:xfrm>
              <a:off x="4452654" y="4523652"/>
              <a:ext cx="2035680" cy="2094202"/>
              <a:chOff x="4480935" y="4056507"/>
              <a:chExt cx="2035680" cy="2094202"/>
            </a:xfrm>
          </p:grpSpPr>
          <p:sp>
            <p:nvSpPr>
              <p:cNvPr id="100" name="TextBox 27"/>
              <p:cNvSpPr txBox="1"/>
              <p:nvPr/>
            </p:nvSpPr>
            <p:spPr>
              <a:xfrm>
                <a:off x="4480935" y="5735211"/>
                <a:ext cx="2035680" cy="415498"/>
              </a:xfrm>
              <a:prstGeom prst="rect">
                <a:avLst/>
              </a:prstGeom>
              <a:solidFill>
                <a:schemeClr val="bg1"/>
              </a:solidFill>
            </p:spPr>
            <p:txBody>
              <a:bodyPr wrap="square" rtlCol="0">
                <a:spAutoFit/>
              </a:bodyPr>
              <a:lstStyle/>
              <a:p>
                <a:pPr algn="ctr" fontAlgn="base">
                  <a:spcBef>
                    <a:spcPct val="0"/>
                  </a:spcBef>
                  <a:spcAft>
                    <a:spcPct val="0"/>
                  </a:spcAft>
                </a:pPr>
                <a:r>
                  <a:rPr lang="en-US" sz="1050" b="1" i="1" dirty="0" err="1">
                    <a:solidFill>
                      <a:srgbClr val="000000"/>
                    </a:solidFill>
                  </a:rPr>
                  <a:t>Onthophagus</a:t>
                </a:r>
                <a:r>
                  <a:rPr lang="en-US" sz="1050" b="1" i="1" dirty="0">
                    <a:solidFill>
                      <a:srgbClr val="000000"/>
                    </a:solidFill>
                  </a:rPr>
                  <a:t> </a:t>
                </a:r>
                <a:r>
                  <a:rPr lang="en-US" sz="1050" b="1" i="1" dirty="0" err="1">
                    <a:solidFill>
                      <a:srgbClr val="000000"/>
                    </a:solidFill>
                  </a:rPr>
                  <a:t>binodis</a:t>
                </a:r>
                <a:r>
                  <a:rPr lang="en-US" sz="1050" b="1" i="1" dirty="0">
                    <a:solidFill>
                      <a:srgbClr val="000000"/>
                    </a:solidFill>
                  </a:rPr>
                  <a:t> </a:t>
                </a:r>
              </a:p>
              <a:p>
                <a:pPr algn="ctr" fontAlgn="base">
                  <a:spcBef>
                    <a:spcPct val="0"/>
                  </a:spcBef>
                  <a:spcAft>
                    <a:spcPct val="0"/>
                  </a:spcAft>
                </a:pPr>
                <a:r>
                  <a:rPr lang="en-US" sz="1050" b="1" dirty="0">
                    <a:solidFill>
                      <a:srgbClr val="000000"/>
                    </a:solidFill>
                  </a:rPr>
                  <a:t>12mm</a:t>
                </a:r>
                <a:endParaRPr lang="en-NZ" sz="1050" i="1" dirty="0">
                  <a:solidFill>
                    <a:srgbClr val="000000"/>
                  </a:solidFill>
                </a:endParaRPr>
              </a:p>
            </p:txBody>
          </p:sp>
          <p:sp>
            <p:nvSpPr>
              <p:cNvPr id="103" name="TextBox 102"/>
              <p:cNvSpPr txBox="1"/>
              <p:nvPr/>
            </p:nvSpPr>
            <p:spPr>
              <a:xfrm>
                <a:off x="5987778" y="4056507"/>
                <a:ext cx="288032" cy="246221"/>
              </a:xfrm>
              <a:prstGeom prst="rect">
                <a:avLst/>
              </a:prstGeom>
              <a:noFill/>
            </p:spPr>
            <p:txBody>
              <a:bodyPr wrap="square" rtlCol="0">
                <a:spAutoFit/>
              </a:bodyPr>
              <a:lstStyle/>
              <a:p>
                <a:pPr fontAlgn="base">
                  <a:spcBef>
                    <a:spcPct val="0"/>
                  </a:spcBef>
                  <a:spcAft>
                    <a:spcPct val="0"/>
                  </a:spcAft>
                </a:pPr>
                <a:r>
                  <a:rPr lang="en-NZ" sz="1000" dirty="0">
                    <a:solidFill>
                      <a:srgbClr val="FFFFFF">
                        <a:lumMod val="50000"/>
                      </a:srgbClr>
                    </a:solidFill>
                    <a:latin typeface="Times New Roman"/>
                    <a:cs typeface="Times New Roman"/>
                  </a:rPr>
                  <a:t>♂</a:t>
                </a:r>
                <a:endParaRPr lang="en-NZ" sz="1000" dirty="0">
                  <a:solidFill>
                    <a:srgbClr val="FFFFFF">
                      <a:lumMod val="50000"/>
                    </a:srgbClr>
                  </a:solidFill>
                </a:endParaRPr>
              </a:p>
            </p:txBody>
          </p:sp>
        </p:grpSp>
        <p:grpSp>
          <p:nvGrpSpPr>
            <p:cNvPr id="13" name="Group 44"/>
            <p:cNvGrpSpPr/>
            <p:nvPr/>
          </p:nvGrpSpPr>
          <p:grpSpPr>
            <a:xfrm>
              <a:off x="2527894" y="4544217"/>
              <a:ext cx="2185414" cy="2073637"/>
              <a:chOff x="2565602" y="4077072"/>
              <a:chExt cx="2185414" cy="2073637"/>
            </a:xfrm>
          </p:grpSpPr>
          <p:sp>
            <p:nvSpPr>
              <p:cNvPr id="96" name="TextBox 95"/>
              <p:cNvSpPr txBox="1"/>
              <p:nvPr/>
            </p:nvSpPr>
            <p:spPr>
              <a:xfrm>
                <a:off x="2565602" y="5735211"/>
                <a:ext cx="2185414" cy="415498"/>
              </a:xfrm>
              <a:prstGeom prst="rect">
                <a:avLst/>
              </a:prstGeom>
              <a:solidFill>
                <a:schemeClr val="bg1"/>
              </a:solidFill>
            </p:spPr>
            <p:txBody>
              <a:bodyPr wrap="square" rtlCol="0">
                <a:spAutoFit/>
              </a:bodyPr>
              <a:lstStyle/>
              <a:p>
                <a:pPr algn="ctr" fontAlgn="base">
                  <a:spcBef>
                    <a:spcPct val="0"/>
                  </a:spcBef>
                  <a:spcAft>
                    <a:spcPct val="0"/>
                  </a:spcAft>
                </a:pPr>
                <a:r>
                  <a:rPr lang="en-US" sz="1050" b="1" i="1" dirty="0">
                    <a:solidFill>
                      <a:srgbClr val="000000"/>
                    </a:solidFill>
                  </a:rPr>
                  <a:t>O. (Digitonthophagus) gazella  </a:t>
                </a:r>
                <a:r>
                  <a:rPr lang="en-US" sz="1050" b="1" dirty="0">
                    <a:solidFill>
                      <a:srgbClr val="000000"/>
                    </a:solidFill>
                  </a:rPr>
                  <a:t>    </a:t>
                </a:r>
              </a:p>
              <a:p>
                <a:pPr algn="ctr" fontAlgn="base">
                  <a:spcBef>
                    <a:spcPct val="0"/>
                  </a:spcBef>
                  <a:spcAft>
                    <a:spcPct val="0"/>
                  </a:spcAft>
                </a:pPr>
                <a:r>
                  <a:rPr lang="en-US" sz="1050" b="1" dirty="0">
                    <a:solidFill>
                      <a:srgbClr val="000000"/>
                    </a:solidFill>
                  </a:rPr>
                  <a:t>11mm</a:t>
                </a:r>
                <a:endParaRPr lang="en-NZ" sz="1050" i="1" dirty="0">
                  <a:solidFill>
                    <a:srgbClr val="000000"/>
                  </a:solidFill>
                </a:endParaRPr>
              </a:p>
            </p:txBody>
          </p:sp>
          <p:grpSp>
            <p:nvGrpSpPr>
              <p:cNvPr id="14" name="Group 32"/>
              <p:cNvGrpSpPr/>
              <p:nvPr/>
            </p:nvGrpSpPr>
            <p:grpSpPr>
              <a:xfrm>
                <a:off x="3131840" y="4077072"/>
                <a:ext cx="1377978" cy="1638332"/>
                <a:chOff x="3131840" y="4365104"/>
                <a:chExt cx="1377978" cy="1638332"/>
              </a:xfrm>
            </p:grpSpPr>
            <p:pic>
              <p:nvPicPr>
                <p:cNvPr id="98" name="Picture 9" descr="Onthophagus gazella.bmp"/>
                <p:cNvPicPr>
                  <a:picLocks noChangeAspect="1"/>
                </p:cNvPicPr>
                <p:nvPr/>
              </p:nvPicPr>
              <p:blipFill>
                <a:blip r:embed="rId9" cstate="email"/>
                <a:stretch>
                  <a:fillRect/>
                </a:stretch>
              </p:blipFill>
              <p:spPr>
                <a:xfrm>
                  <a:off x="3131840" y="4365104"/>
                  <a:ext cx="1312257" cy="1638332"/>
                </a:xfrm>
                <a:prstGeom prst="rect">
                  <a:avLst/>
                </a:prstGeom>
              </p:spPr>
            </p:pic>
            <p:sp>
              <p:nvSpPr>
                <p:cNvPr id="99" name="TextBox 98"/>
                <p:cNvSpPr txBox="1"/>
                <p:nvPr/>
              </p:nvSpPr>
              <p:spPr>
                <a:xfrm>
                  <a:off x="4221786" y="4420785"/>
                  <a:ext cx="288032" cy="246221"/>
                </a:xfrm>
                <a:prstGeom prst="rect">
                  <a:avLst/>
                </a:prstGeom>
                <a:noFill/>
              </p:spPr>
              <p:txBody>
                <a:bodyPr wrap="square" rtlCol="0">
                  <a:spAutoFit/>
                </a:bodyPr>
                <a:lstStyle/>
                <a:p>
                  <a:pPr fontAlgn="base">
                    <a:spcBef>
                      <a:spcPct val="0"/>
                    </a:spcBef>
                    <a:spcAft>
                      <a:spcPct val="0"/>
                    </a:spcAft>
                  </a:pPr>
                  <a:r>
                    <a:rPr lang="en-NZ" sz="1000" dirty="0">
                      <a:solidFill>
                        <a:srgbClr val="FFFFFF">
                          <a:lumMod val="50000"/>
                        </a:srgbClr>
                      </a:solidFill>
                      <a:latin typeface="Times New Roman"/>
                      <a:cs typeface="Times New Roman"/>
                    </a:rPr>
                    <a:t>♂</a:t>
                  </a:r>
                  <a:endParaRPr lang="en-NZ" sz="1000" dirty="0">
                    <a:solidFill>
                      <a:srgbClr val="FFFFFF">
                        <a:lumMod val="50000"/>
                      </a:srgbClr>
                    </a:solidFill>
                  </a:endParaRPr>
                </a:p>
              </p:txBody>
            </p:sp>
          </p:grpSp>
        </p:grpSp>
        <p:sp>
          <p:nvSpPr>
            <p:cNvPr id="92" name="TextBox 91"/>
            <p:cNvSpPr txBox="1"/>
            <p:nvPr/>
          </p:nvSpPr>
          <p:spPr>
            <a:xfrm>
              <a:off x="6499265" y="6113798"/>
              <a:ext cx="2304256" cy="415498"/>
            </a:xfrm>
            <a:prstGeom prst="rect">
              <a:avLst/>
            </a:prstGeom>
            <a:solidFill>
              <a:schemeClr val="bg1"/>
            </a:solidFill>
          </p:spPr>
          <p:txBody>
            <a:bodyPr wrap="square" rtlCol="0">
              <a:spAutoFit/>
            </a:bodyPr>
            <a:lstStyle/>
            <a:p>
              <a:pPr algn="ctr" fontAlgn="base">
                <a:spcBef>
                  <a:spcPct val="0"/>
                </a:spcBef>
                <a:spcAft>
                  <a:spcPct val="0"/>
                </a:spcAft>
              </a:pPr>
              <a:r>
                <a:rPr lang="en-US" sz="1050" b="1" i="1" dirty="0">
                  <a:solidFill>
                    <a:srgbClr val="000000"/>
                  </a:solidFill>
                </a:rPr>
                <a:t>O. (</a:t>
              </a:r>
              <a:r>
                <a:rPr lang="en-US" sz="1050" b="1" i="1" dirty="0" err="1">
                  <a:solidFill>
                    <a:srgbClr val="000000"/>
                  </a:solidFill>
                </a:rPr>
                <a:t>Paleonthophagus</a:t>
              </a:r>
              <a:r>
                <a:rPr lang="en-US" sz="1050" b="1" i="1" dirty="0">
                  <a:solidFill>
                    <a:srgbClr val="000000"/>
                  </a:solidFill>
                </a:rPr>
                <a:t>) vacca</a:t>
              </a:r>
              <a:endParaRPr lang="en-US" sz="1050" b="1" dirty="0">
                <a:solidFill>
                  <a:srgbClr val="000000"/>
                </a:solidFill>
              </a:endParaRPr>
            </a:p>
            <a:p>
              <a:pPr algn="ctr" fontAlgn="base">
                <a:spcBef>
                  <a:spcPct val="0"/>
                </a:spcBef>
                <a:spcAft>
                  <a:spcPct val="0"/>
                </a:spcAft>
              </a:pPr>
              <a:r>
                <a:rPr lang="en-US" sz="1050" b="1" i="1" dirty="0">
                  <a:solidFill>
                    <a:srgbClr val="000000"/>
                  </a:solidFill>
                </a:rPr>
                <a:t>  </a:t>
              </a:r>
              <a:r>
                <a:rPr lang="en-US" sz="1050" b="1" dirty="0">
                  <a:solidFill>
                    <a:srgbClr val="000000"/>
                  </a:solidFill>
                </a:rPr>
                <a:t>10mm</a:t>
              </a:r>
              <a:endParaRPr lang="en-NZ" sz="1050" i="1" dirty="0">
                <a:solidFill>
                  <a:srgbClr val="000000"/>
                </a:solidFill>
              </a:endParaRPr>
            </a:p>
          </p:txBody>
        </p:sp>
        <p:grpSp>
          <p:nvGrpSpPr>
            <p:cNvPr id="17" name="Group 64"/>
            <p:cNvGrpSpPr/>
            <p:nvPr/>
          </p:nvGrpSpPr>
          <p:grpSpPr>
            <a:xfrm>
              <a:off x="116134" y="2708920"/>
              <a:ext cx="2172934" cy="1820702"/>
              <a:chOff x="116134" y="2708920"/>
              <a:chExt cx="2172934" cy="1820702"/>
            </a:xfrm>
          </p:grpSpPr>
          <p:sp>
            <p:nvSpPr>
              <p:cNvPr id="89" name="TextBox 88"/>
              <p:cNvSpPr txBox="1"/>
              <p:nvPr/>
            </p:nvSpPr>
            <p:spPr>
              <a:xfrm>
                <a:off x="116134" y="4114124"/>
                <a:ext cx="2160240" cy="415498"/>
              </a:xfrm>
              <a:prstGeom prst="rect">
                <a:avLst/>
              </a:prstGeom>
              <a:solidFill>
                <a:schemeClr val="bg1"/>
              </a:solidFill>
            </p:spPr>
            <p:txBody>
              <a:bodyPr wrap="square" rtlCol="0">
                <a:spAutoFit/>
              </a:bodyPr>
              <a:lstStyle/>
              <a:p>
                <a:pPr algn="ctr" fontAlgn="base">
                  <a:spcBef>
                    <a:spcPct val="0"/>
                  </a:spcBef>
                  <a:spcAft>
                    <a:spcPct val="0"/>
                  </a:spcAft>
                </a:pPr>
                <a:r>
                  <a:rPr lang="en-US" sz="1050" b="1" i="1" dirty="0">
                    <a:solidFill>
                      <a:srgbClr val="000000"/>
                    </a:solidFill>
                  </a:rPr>
                  <a:t>Copris  lunaris</a:t>
                </a:r>
                <a:endParaRPr lang="en-US" sz="1050" b="1" dirty="0">
                  <a:solidFill>
                    <a:srgbClr val="000000"/>
                  </a:solidFill>
                </a:endParaRPr>
              </a:p>
              <a:p>
                <a:pPr algn="ctr" fontAlgn="base">
                  <a:spcBef>
                    <a:spcPct val="0"/>
                  </a:spcBef>
                  <a:spcAft>
                    <a:spcPct val="0"/>
                  </a:spcAft>
                </a:pPr>
                <a:r>
                  <a:rPr lang="en-US" sz="1050" b="1" dirty="0">
                    <a:solidFill>
                      <a:srgbClr val="000000"/>
                    </a:solidFill>
                  </a:rPr>
                  <a:t>18mm</a:t>
                </a:r>
                <a:endParaRPr lang="en-NZ" sz="1050" i="1" dirty="0">
                  <a:solidFill>
                    <a:srgbClr val="000000"/>
                  </a:solidFill>
                </a:endParaRPr>
              </a:p>
            </p:txBody>
          </p:sp>
          <p:pic>
            <p:nvPicPr>
              <p:cNvPr id="90" name="Picture 89" descr="Copris lunaris.jpg"/>
              <p:cNvPicPr>
                <a:picLocks noChangeAspect="1"/>
              </p:cNvPicPr>
              <p:nvPr/>
            </p:nvPicPr>
            <p:blipFill>
              <a:blip r:embed="rId10" cstate="print"/>
              <a:srcRect b="14298"/>
              <a:stretch>
                <a:fillRect/>
              </a:stretch>
            </p:blipFill>
            <p:spPr>
              <a:xfrm>
                <a:off x="136407" y="2708920"/>
                <a:ext cx="2152661" cy="1481100"/>
              </a:xfrm>
              <a:prstGeom prst="rect">
                <a:avLst/>
              </a:prstGeom>
            </p:spPr>
          </p:pic>
        </p:grpSp>
        <p:grpSp>
          <p:nvGrpSpPr>
            <p:cNvPr id="18" name="Group 69"/>
            <p:cNvGrpSpPr/>
            <p:nvPr/>
          </p:nvGrpSpPr>
          <p:grpSpPr>
            <a:xfrm>
              <a:off x="5148064" y="764704"/>
              <a:ext cx="3683031" cy="1702410"/>
              <a:chOff x="5148064" y="764704"/>
              <a:chExt cx="3683031" cy="1702410"/>
            </a:xfrm>
          </p:grpSpPr>
          <p:grpSp>
            <p:nvGrpSpPr>
              <p:cNvPr id="19" name="Group 65"/>
              <p:cNvGrpSpPr/>
              <p:nvPr/>
            </p:nvGrpSpPr>
            <p:grpSpPr>
              <a:xfrm>
                <a:off x="5148064" y="764704"/>
                <a:ext cx="3683031" cy="1340998"/>
                <a:chOff x="5148064" y="764704"/>
                <a:chExt cx="3683031" cy="1340998"/>
              </a:xfrm>
            </p:grpSpPr>
            <p:grpSp>
              <p:nvGrpSpPr>
                <p:cNvPr id="20" name="Group 41"/>
                <p:cNvGrpSpPr/>
                <p:nvPr/>
              </p:nvGrpSpPr>
              <p:grpSpPr>
                <a:xfrm>
                  <a:off x="5148064" y="764704"/>
                  <a:ext cx="3683031" cy="1340998"/>
                  <a:chOff x="5051183" y="100389"/>
                  <a:chExt cx="3851920" cy="1538168"/>
                </a:xfrm>
              </p:grpSpPr>
              <p:pic>
                <p:nvPicPr>
                  <p:cNvPr id="87" name="Picture 6" descr="hispanus2.jpg"/>
                  <p:cNvPicPr>
                    <a:picLocks noChangeAspect="1"/>
                  </p:cNvPicPr>
                  <p:nvPr/>
                </p:nvPicPr>
                <p:blipFill>
                  <a:blip r:embed="rId11" cstate="email"/>
                  <a:stretch>
                    <a:fillRect/>
                  </a:stretch>
                </p:blipFill>
                <p:spPr>
                  <a:xfrm>
                    <a:off x="5051183" y="100389"/>
                    <a:ext cx="3851920" cy="1538168"/>
                  </a:xfrm>
                  <a:prstGeom prst="rect">
                    <a:avLst/>
                  </a:prstGeom>
                </p:spPr>
              </p:pic>
              <p:sp>
                <p:nvSpPr>
                  <p:cNvPr id="88" name="Rectangle 20"/>
                  <p:cNvSpPr/>
                  <p:nvPr/>
                </p:nvSpPr>
                <p:spPr>
                  <a:xfrm>
                    <a:off x="6444208" y="1340768"/>
                    <a:ext cx="122413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NZ">
                      <a:solidFill>
                        <a:srgbClr val="FFFFFF"/>
                      </a:solidFill>
                    </a:endParaRPr>
                  </a:p>
                </p:txBody>
              </p:sp>
            </p:grpSp>
            <p:sp>
              <p:nvSpPr>
                <p:cNvPr id="84" name="TextBox 83"/>
                <p:cNvSpPr txBox="1"/>
                <p:nvPr/>
              </p:nvSpPr>
              <p:spPr>
                <a:xfrm>
                  <a:off x="6079654" y="830286"/>
                  <a:ext cx="288032" cy="246221"/>
                </a:xfrm>
                <a:prstGeom prst="rect">
                  <a:avLst/>
                </a:prstGeom>
                <a:solidFill>
                  <a:schemeClr val="bg1"/>
                </a:solidFill>
              </p:spPr>
              <p:txBody>
                <a:bodyPr wrap="square" rtlCol="0">
                  <a:spAutoFit/>
                </a:bodyPr>
                <a:lstStyle/>
                <a:p>
                  <a:pPr fontAlgn="base">
                    <a:spcBef>
                      <a:spcPct val="0"/>
                    </a:spcBef>
                    <a:spcAft>
                      <a:spcPct val="0"/>
                    </a:spcAft>
                  </a:pPr>
                  <a:r>
                    <a:rPr lang="en-NZ" sz="1000" dirty="0">
                      <a:solidFill>
                        <a:srgbClr val="FFFFFF">
                          <a:lumMod val="50000"/>
                        </a:srgbClr>
                      </a:solidFill>
                      <a:latin typeface="Times New Roman"/>
                      <a:cs typeface="Times New Roman"/>
                    </a:rPr>
                    <a:t>♂</a:t>
                  </a:r>
                  <a:endParaRPr lang="en-NZ" sz="1000" dirty="0">
                    <a:solidFill>
                      <a:srgbClr val="FFFFFF">
                        <a:lumMod val="50000"/>
                      </a:srgbClr>
                    </a:solidFill>
                  </a:endParaRPr>
                </a:p>
              </p:txBody>
            </p:sp>
            <p:sp>
              <p:nvSpPr>
                <p:cNvPr id="85" name="TextBox 84"/>
                <p:cNvSpPr txBox="1"/>
                <p:nvPr/>
              </p:nvSpPr>
              <p:spPr>
                <a:xfrm>
                  <a:off x="7064398" y="855482"/>
                  <a:ext cx="279606" cy="246221"/>
                </a:xfrm>
                <a:prstGeom prst="rect">
                  <a:avLst/>
                </a:prstGeom>
                <a:solidFill>
                  <a:schemeClr val="bg1"/>
                </a:solidFill>
              </p:spPr>
              <p:txBody>
                <a:bodyPr wrap="square" rtlCol="0">
                  <a:spAutoFit/>
                </a:bodyPr>
                <a:lstStyle/>
                <a:p>
                  <a:pPr fontAlgn="base">
                    <a:spcBef>
                      <a:spcPct val="0"/>
                    </a:spcBef>
                    <a:spcAft>
                      <a:spcPct val="0"/>
                    </a:spcAft>
                  </a:pPr>
                  <a:r>
                    <a:rPr lang="en-NZ" sz="1000" dirty="0">
                      <a:solidFill>
                        <a:srgbClr val="FFFFFF">
                          <a:lumMod val="50000"/>
                        </a:srgbClr>
                      </a:solidFill>
                      <a:latin typeface="Times New Roman"/>
                      <a:cs typeface="Times New Roman"/>
                    </a:rPr>
                    <a:t>♂</a:t>
                  </a:r>
                  <a:endParaRPr lang="en-NZ" sz="1000" dirty="0">
                    <a:solidFill>
                      <a:srgbClr val="FFFFFF">
                        <a:lumMod val="50000"/>
                      </a:srgbClr>
                    </a:solidFill>
                  </a:endParaRPr>
                </a:p>
              </p:txBody>
            </p:sp>
            <p:sp>
              <p:nvSpPr>
                <p:cNvPr id="86" name="TextBox 85"/>
                <p:cNvSpPr txBox="1"/>
                <p:nvPr/>
              </p:nvSpPr>
              <p:spPr>
                <a:xfrm>
                  <a:off x="7568454" y="855482"/>
                  <a:ext cx="288032" cy="246221"/>
                </a:xfrm>
                <a:prstGeom prst="rect">
                  <a:avLst/>
                </a:prstGeom>
                <a:solidFill>
                  <a:schemeClr val="bg1"/>
                </a:solidFill>
              </p:spPr>
              <p:txBody>
                <a:bodyPr wrap="square" rtlCol="0">
                  <a:spAutoFit/>
                </a:bodyPr>
                <a:lstStyle/>
                <a:p>
                  <a:pPr fontAlgn="base">
                    <a:spcBef>
                      <a:spcPct val="0"/>
                    </a:spcBef>
                    <a:spcAft>
                      <a:spcPct val="0"/>
                    </a:spcAft>
                  </a:pPr>
                  <a:r>
                    <a:rPr lang="en-NZ" sz="1000" dirty="0">
                      <a:solidFill>
                        <a:srgbClr val="FFFFFF">
                          <a:lumMod val="50000"/>
                        </a:srgbClr>
                      </a:solidFill>
                      <a:latin typeface="Times New Roman"/>
                      <a:cs typeface="Times New Roman"/>
                    </a:rPr>
                    <a:t>♀</a:t>
                  </a:r>
                  <a:endParaRPr lang="en-NZ" sz="1000" dirty="0">
                    <a:solidFill>
                      <a:srgbClr val="FFFFFF">
                        <a:lumMod val="50000"/>
                      </a:srgbClr>
                    </a:solidFill>
                  </a:endParaRPr>
                </a:p>
              </p:txBody>
            </p:sp>
          </p:grpSp>
          <p:sp>
            <p:nvSpPr>
              <p:cNvPr id="82" name="TextBox 81"/>
              <p:cNvSpPr txBox="1"/>
              <p:nvPr/>
            </p:nvSpPr>
            <p:spPr>
              <a:xfrm>
                <a:off x="5868144" y="2051616"/>
                <a:ext cx="2376264" cy="415498"/>
              </a:xfrm>
              <a:prstGeom prst="rect">
                <a:avLst/>
              </a:prstGeom>
              <a:solidFill>
                <a:schemeClr val="bg1"/>
              </a:solidFill>
            </p:spPr>
            <p:txBody>
              <a:bodyPr wrap="square" rtlCol="0">
                <a:spAutoFit/>
              </a:bodyPr>
              <a:lstStyle/>
              <a:p>
                <a:pPr algn="ctr" fontAlgn="base">
                  <a:spcBef>
                    <a:spcPct val="0"/>
                  </a:spcBef>
                  <a:spcAft>
                    <a:spcPct val="0"/>
                  </a:spcAft>
                </a:pPr>
                <a:r>
                  <a:rPr lang="en-US" sz="1050" b="1" i="1" dirty="0">
                    <a:solidFill>
                      <a:srgbClr val="000000"/>
                    </a:solidFill>
                  </a:rPr>
                  <a:t>Copris  hispanus</a:t>
                </a:r>
                <a:endParaRPr lang="en-US" sz="1050" b="1" dirty="0">
                  <a:solidFill>
                    <a:srgbClr val="000000"/>
                  </a:solidFill>
                </a:endParaRPr>
              </a:p>
              <a:p>
                <a:pPr algn="ctr" fontAlgn="base">
                  <a:spcBef>
                    <a:spcPct val="0"/>
                  </a:spcBef>
                  <a:spcAft>
                    <a:spcPct val="0"/>
                  </a:spcAft>
                </a:pPr>
                <a:r>
                  <a:rPr lang="en-US" sz="1050" b="1" dirty="0">
                    <a:solidFill>
                      <a:srgbClr val="000000"/>
                    </a:solidFill>
                  </a:rPr>
                  <a:t>18mm</a:t>
                </a:r>
                <a:endParaRPr lang="en-NZ" sz="1050" i="1" dirty="0">
                  <a:solidFill>
                    <a:srgbClr val="000000"/>
                  </a:solidFill>
                </a:endParaRPr>
              </a:p>
            </p:txBody>
          </p:sp>
        </p:grpSp>
        <p:grpSp>
          <p:nvGrpSpPr>
            <p:cNvPr id="21" name="Group 63"/>
            <p:cNvGrpSpPr/>
            <p:nvPr/>
          </p:nvGrpSpPr>
          <p:grpSpPr>
            <a:xfrm>
              <a:off x="2242428" y="2655682"/>
              <a:ext cx="2505276" cy="1836888"/>
              <a:chOff x="2242428" y="2655682"/>
              <a:chExt cx="2505276" cy="1836888"/>
            </a:xfrm>
          </p:grpSpPr>
          <p:sp>
            <p:nvSpPr>
              <p:cNvPr id="77" name="TextBox 76"/>
              <p:cNvSpPr txBox="1"/>
              <p:nvPr/>
            </p:nvSpPr>
            <p:spPr>
              <a:xfrm>
                <a:off x="2242428" y="4077072"/>
                <a:ext cx="2160240" cy="415498"/>
              </a:xfrm>
              <a:prstGeom prst="rect">
                <a:avLst/>
              </a:prstGeom>
              <a:solidFill>
                <a:schemeClr val="bg1"/>
              </a:solidFill>
            </p:spPr>
            <p:txBody>
              <a:bodyPr wrap="square" rtlCol="0">
                <a:spAutoFit/>
              </a:bodyPr>
              <a:lstStyle/>
              <a:p>
                <a:pPr algn="ctr" fontAlgn="base">
                  <a:spcBef>
                    <a:spcPct val="0"/>
                  </a:spcBef>
                  <a:spcAft>
                    <a:spcPct val="0"/>
                  </a:spcAft>
                </a:pPr>
                <a:r>
                  <a:rPr lang="en-US" sz="1050" b="1" i="1" dirty="0" err="1">
                    <a:solidFill>
                      <a:srgbClr val="000000"/>
                    </a:solidFill>
                  </a:rPr>
                  <a:t>Euoniticellus</a:t>
                </a:r>
                <a:r>
                  <a:rPr lang="en-US" sz="1050" b="1" i="1" dirty="0">
                    <a:solidFill>
                      <a:srgbClr val="000000"/>
                    </a:solidFill>
                  </a:rPr>
                  <a:t> </a:t>
                </a:r>
                <a:r>
                  <a:rPr lang="en-US" sz="1050" b="1" i="1" dirty="0" err="1">
                    <a:solidFill>
                      <a:srgbClr val="000000"/>
                    </a:solidFill>
                  </a:rPr>
                  <a:t>fulvus</a:t>
                </a:r>
                <a:r>
                  <a:rPr lang="en-US" sz="1050" b="1" i="1" dirty="0">
                    <a:solidFill>
                      <a:srgbClr val="000000"/>
                    </a:solidFill>
                  </a:rPr>
                  <a:t> </a:t>
                </a:r>
              </a:p>
              <a:p>
                <a:pPr algn="ctr" fontAlgn="base">
                  <a:spcBef>
                    <a:spcPct val="0"/>
                  </a:spcBef>
                  <a:spcAft>
                    <a:spcPct val="0"/>
                  </a:spcAft>
                </a:pPr>
                <a:r>
                  <a:rPr lang="en-US" sz="1050" b="1" dirty="0">
                    <a:solidFill>
                      <a:srgbClr val="000000"/>
                    </a:solidFill>
                  </a:rPr>
                  <a:t>10mm</a:t>
                </a:r>
                <a:endParaRPr lang="en-NZ" sz="1050" i="1" dirty="0">
                  <a:solidFill>
                    <a:srgbClr val="000000"/>
                  </a:solidFill>
                </a:endParaRPr>
              </a:p>
            </p:txBody>
          </p:sp>
          <p:grpSp>
            <p:nvGrpSpPr>
              <p:cNvPr id="22" name="Group 62"/>
              <p:cNvGrpSpPr/>
              <p:nvPr/>
            </p:nvGrpSpPr>
            <p:grpSpPr>
              <a:xfrm>
                <a:off x="2434021" y="2655682"/>
                <a:ext cx="2313683" cy="1450681"/>
                <a:chOff x="2434021" y="2655682"/>
                <a:chExt cx="2313683" cy="1450681"/>
              </a:xfrm>
            </p:grpSpPr>
            <p:pic>
              <p:nvPicPr>
                <p:cNvPr id="79" name="Picture 5" descr="fulvus1 male.jpg"/>
                <p:cNvPicPr>
                  <a:picLocks noChangeAspect="1"/>
                </p:cNvPicPr>
                <p:nvPr/>
              </p:nvPicPr>
              <p:blipFill>
                <a:blip r:embed="rId12" cstate="email"/>
                <a:srcRect/>
                <a:stretch>
                  <a:fillRect/>
                </a:stretch>
              </p:blipFill>
              <p:spPr>
                <a:xfrm>
                  <a:off x="2434021" y="2663447"/>
                  <a:ext cx="2313683" cy="1442916"/>
                </a:xfrm>
                <a:prstGeom prst="rect">
                  <a:avLst/>
                </a:prstGeom>
              </p:spPr>
            </p:pic>
            <p:sp>
              <p:nvSpPr>
                <p:cNvPr id="80" name="TextBox 79"/>
                <p:cNvSpPr txBox="1"/>
                <p:nvPr/>
              </p:nvSpPr>
              <p:spPr>
                <a:xfrm>
                  <a:off x="4400102" y="2655682"/>
                  <a:ext cx="312506" cy="215444"/>
                </a:xfrm>
                <a:prstGeom prst="rect">
                  <a:avLst/>
                </a:prstGeom>
                <a:solidFill>
                  <a:schemeClr val="bg1"/>
                </a:solidFill>
              </p:spPr>
              <p:txBody>
                <a:bodyPr wrap="square" rtlCol="0">
                  <a:spAutoFit/>
                </a:bodyPr>
                <a:lstStyle/>
                <a:p>
                  <a:pPr fontAlgn="base">
                    <a:spcBef>
                      <a:spcPct val="0"/>
                    </a:spcBef>
                    <a:spcAft>
                      <a:spcPct val="0"/>
                    </a:spcAft>
                  </a:pPr>
                  <a:r>
                    <a:rPr lang="en-NZ" sz="800" dirty="0">
                      <a:solidFill>
                        <a:srgbClr val="FFFFFF">
                          <a:lumMod val="50000"/>
                        </a:srgbClr>
                      </a:solidFill>
                      <a:latin typeface="Times New Roman"/>
                      <a:cs typeface="Times New Roman"/>
                    </a:rPr>
                    <a:t>♀</a:t>
                  </a:r>
                  <a:endParaRPr lang="en-NZ" sz="800" dirty="0">
                    <a:solidFill>
                      <a:srgbClr val="FFFFFF">
                        <a:lumMod val="50000"/>
                      </a:srgbClr>
                    </a:solidFill>
                  </a:endParaRPr>
                </a:p>
              </p:txBody>
            </p:sp>
          </p:grpSp>
        </p:grpSp>
      </p:gr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73445" y="4401717"/>
            <a:ext cx="1289620" cy="1645448"/>
          </a:xfrm>
          <a:prstGeom prst="rect">
            <a:avLst/>
          </a:prstGeom>
        </p:spPr>
      </p:pic>
      <p:grpSp>
        <p:nvGrpSpPr>
          <p:cNvPr id="15" name="Group 14"/>
          <p:cNvGrpSpPr/>
          <p:nvPr/>
        </p:nvGrpSpPr>
        <p:grpSpPr>
          <a:xfrm>
            <a:off x="11962" y="350215"/>
            <a:ext cx="8542999" cy="5736443"/>
            <a:chOff x="41017" y="404664"/>
            <a:chExt cx="8542999" cy="5736443"/>
          </a:xfrm>
        </p:grpSpPr>
        <p:sp>
          <p:nvSpPr>
            <p:cNvPr id="12" name="Oval 11"/>
            <p:cNvSpPr/>
            <p:nvPr/>
          </p:nvSpPr>
          <p:spPr>
            <a:xfrm>
              <a:off x="161837" y="404664"/>
              <a:ext cx="2061781" cy="18979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51" name="Oval 50"/>
            <p:cNvSpPr/>
            <p:nvPr/>
          </p:nvSpPr>
          <p:spPr>
            <a:xfrm>
              <a:off x="41017" y="2313253"/>
              <a:ext cx="2061781" cy="18979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52" name="Oval 51"/>
            <p:cNvSpPr/>
            <p:nvPr/>
          </p:nvSpPr>
          <p:spPr>
            <a:xfrm>
              <a:off x="6522235" y="4243175"/>
              <a:ext cx="2061781" cy="18979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53" name="Oval 52"/>
            <p:cNvSpPr/>
            <p:nvPr/>
          </p:nvSpPr>
          <p:spPr>
            <a:xfrm>
              <a:off x="2335127" y="2290881"/>
              <a:ext cx="2061781" cy="18979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grpSp>
    </p:spTree>
    <p:custDataLst>
      <p:tags r:id="rId1"/>
    </p:custDataLst>
    <p:extLst>
      <p:ext uri="{BB962C8B-B14F-4D97-AF65-F5344CB8AC3E}">
        <p14:creationId xmlns:p14="http://schemas.microsoft.com/office/powerpoint/2010/main" val="3126653646"/>
      </p:ext>
    </p:extLst>
  </p:cSld>
  <p:clrMapOvr>
    <a:masterClrMapping/>
  </p:clrMapOvr>
  <mc:AlternateContent xmlns:mc="http://schemas.openxmlformats.org/markup-compatibility/2006" xmlns:p14="http://schemas.microsoft.com/office/powerpoint/2010/main">
    <mc:Choice Requires="p14">
      <p:transition spd="slow" p14:dur="2000" advTm="57172"/>
    </mc:Choice>
    <mc:Fallback xmlns="">
      <p:transition spd="slow" advTm="571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323850" y="44450"/>
            <a:ext cx="8229600" cy="1143000"/>
          </a:xfrm>
          <a:prstGeom prst="rect">
            <a:avLst/>
          </a:prstGeom>
          <a:noFill/>
          <a:ln w="9525">
            <a:noFill/>
            <a:miter lim="800000"/>
            <a:headEnd/>
            <a:tailEnd/>
          </a:ln>
          <a:effectLst/>
        </p:spPr>
        <p:txBody>
          <a:bodyPr anchor="ctr"/>
          <a:lstStyle/>
          <a:p>
            <a:pPr algn="ctr" eaLnBrk="1" hangingPunct="1">
              <a:defRPr/>
            </a:pPr>
            <a:r>
              <a:rPr lang="en-US" sz="4400" b="1" kern="0" dirty="0">
                <a:solidFill>
                  <a:schemeClr val="tx2"/>
                </a:solidFill>
                <a:effectLst>
                  <a:outerShdw blurRad="38100" dist="38100" dir="2700000" algn="tl">
                    <a:srgbClr val="000000">
                      <a:alpha val="43137"/>
                    </a:srgbClr>
                  </a:outerShdw>
                </a:effectLst>
                <a:latin typeface="+mj-lt"/>
                <a:ea typeface="+mj-ea"/>
                <a:cs typeface="+mj-cs"/>
              </a:rPr>
              <a:t>Economic Benefits</a:t>
            </a:r>
            <a:endParaRPr lang="en-NZ" sz="4400" b="1" kern="0" dirty="0">
              <a:solidFill>
                <a:schemeClr val="tx2"/>
              </a:solidFill>
              <a:effectLst>
                <a:outerShdw blurRad="38100" dist="38100" dir="2700000" algn="tl">
                  <a:srgbClr val="000000">
                    <a:alpha val="43137"/>
                  </a:srgbClr>
                </a:outerShdw>
              </a:effectLst>
              <a:latin typeface="+mj-lt"/>
              <a:ea typeface="+mj-ea"/>
              <a:cs typeface="+mj-cs"/>
            </a:endParaRPr>
          </a:p>
        </p:txBody>
      </p:sp>
      <p:pic>
        <p:nvPicPr>
          <p:cNvPr id="68611"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0413" y="42863"/>
            <a:ext cx="7366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02063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67150" y="12700"/>
            <a:ext cx="5259388"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210050"/>
            <a:ext cx="3313112"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Rectangle 5"/>
          <p:cNvSpPr>
            <a:spLocks noChangeArrowheads="1"/>
          </p:cNvSpPr>
          <p:nvPr/>
        </p:nvSpPr>
        <p:spPr bwMode="auto">
          <a:xfrm>
            <a:off x="107950" y="115888"/>
            <a:ext cx="3867150" cy="416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buFontTx/>
              <a:buNone/>
            </a:pPr>
            <a:r>
              <a:rPr lang="en-US" altLang="en-US" sz="1800">
                <a:latin typeface="Calibri" panose="020F0502020204030204" pitchFamily="34" charset="0"/>
                <a:ea typeface="Calibri" panose="020F0502020204030204" pitchFamily="34" charset="0"/>
                <a:cs typeface="Times New Roman" panose="02020603050405020304" pitchFamily="18" charset="0"/>
              </a:rPr>
              <a:t>Graphic representation of cost ($) per hectare of existing and new mitigating measures for reductions in nutrient run-off from pastures.  </a:t>
            </a:r>
          </a:p>
          <a:p>
            <a:pPr>
              <a:lnSpc>
                <a:spcPct val="107000"/>
              </a:lnSpc>
              <a:spcBef>
                <a:spcPct val="0"/>
              </a:spcBef>
              <a:buFontTx/>
              <a:buNone/>
            </a:pPr>
            <a:endParaRPr lang="en-US" alt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buFontTx/>
              <a:buNone/>
            </a:pPr>
            <a:r>
              <a:rPr lang="en-US" altLang="en-US" sz="1800">
                <a:latin typeface="Calibri" panose="020F0502020204030204" pitchFamily="34" charset="0"/>
                <a:ea typeface="Calibri" panose="020F0502020204030204" pitchFamily="34" charset="0"/>
                <a:cs typeface="Times New Roman" panose="02020603050405020304" pitchFamily="18" charset="0"/>
              </a:rPr>
              <a:t>Dung Beetle figures based on whole farm package ($6,000 + GST).  </a:t>
            </a:r>
          </a:p>
          <a:p>
            <a:pPr>
              <a:lnSpc>
                <a:spcPct val="107000"/>
              </a:lnSpc>
              <a:spcBef>
                <a:spcPct val="0"/>
              </a:spcBef>
              <a:buFontTx/>
              <a:buNone/>
            </a:pPr>
            <a:r>
              <a:rPr lang="en-US" altLang="en-US" sz="1800">
                <a:latin typeface="Calibri" panose="020F0502020204030204" pitchFamily="34" charset="0"/>
                <a:ea typeface="Calibri" panose="020F0502020204030204" pitchFamily="34" charset="0"/>
                <a:cs typeface="Times New Roman" panose="02020603050405020304" pitchFamily="18" charset="0"/>
              </a:rPr>
              <a:t>Source  of fencing/riparian costs</a:t>
            </a:r>
            <a:r>
              <a:rPr lang="en-US" altLang="en-US" sz="1800">
                <a:solidFill>
                  <a:srgbClr val="1F4E79"/>
                </a:solidFill>
                <a:latin typeface="Calibri" panose="020F0502020204030204" pitchFamily="34" charset="0"/>
                <a:ea typeface="Calibri" panose="020F0502020204030204" pitchFamily="34" charset="0"/>
                <a:cs typeface="Times New Roman" panose="02020603050405020304" pitchFamily="18" charset="0"/>
              </a:rPr>
              <a:t>: http://www.waikatoriver.org.nz/wp-content/uploads/</a:t>
            </a:r>
            <a:endParaRPr lang="en-US" altLang="en-US" sz="1800">
              <a:latin typeface="Calibri" panose="020F0502020204030204" pitchFamily="34" charset="0"/>
              <a:ea typeface="Calibri" panose="020F0502020204030204" pitchFamily="34" charset="0"/>
              <a:cs typeface="Times New Roman" panose="02020603050405020304" pitchFamily="18" charset="0"/>
            </a:endParaRPr>
          </a:p>
          <a:p>
            <a:pPr>
              <a:spcBef>
                <a:spcPct val="0"/>
              </a:spcBef>
              <a:buFontTx/>
              <a:buNone/>
            </a:pPr>
            <a:endParaRPr lang="en-US" altLang="en-US" sz="1800">
              <a:latin typeface="Calibri" panose="020F0502020204030204" pitchFamily="34" charset="0"/>
              <a:ea typeface="Calibri" panose="020F0502020204030204" pitchFamily="34" charset="0"/>
              <a:cs typeface="Times New Roman" panose="02020603050405020304" pitchFamily="18" charset="0"/>
            </a:endParaRPr>
          </a:p>
          <a:p>
            <a:pPr>
              <a:spcBef>
                <a:spcPct val="0"/>
              </a:spcBef>
              <a:buFontTx/>
              <a:buNone/>
            </a:pPr>
            <a:r>
              <a:rPr lang="en-US" altLang="en-US" sz="1800">
                <a:latin typeface="Calibri" panose="020F0502020204030204" pitchFamily="34" charset="0"/>
                <a:ea typeface="Calibri" panose="020F0502020204030204" pitchFamily="34" charset="0"/>
                <a:cs typeface="Times New Roman" panose="02020603050405020304" pitchFamily="18" charset="0"/>
              </a:rPr>
              <a:t>* Clean: mitigation measures … wetlands, rafts (below), and lake-bottom dredging.</a:t>
            </a:r>
            <a:endParaRPr lang="en-US" altLang="en-US" sz="1800">
              <a:ea typeface="Calibri" panose="020F0502020204030204" pitchFamily="34" charset="0"/>
            </a:endParaRPr>
          </a:p>
        </p:txBody>
      </p:sp>
    </p:spTree>
    <p:extLst>
      <p:ext uri="{BB962C8B-B14F-4D97-AF65-F5344CB8AC3E}">
        <p14:creationId xmlns:p14="http://schemas.microsoft.com/office/powerpoint/2010/main" val="33950410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73350" y="1414463"/>
            <a:ext cx="5930900" cy="370681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0659" name="Rectangle 2"/>
          <p:cNvSpPr>
            <a:spLocks noChangeArrowheads="1"/>
          </p:cNvSpPr>
          <p:nvPr/>
        </p:nvSpPr>
        <p:spPr bwMode="auto">
          <a:xfrm>
            <a:off x="496888" y="298450"/>
            <a:ext cx="744378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07000"/>
              </a:lnSpc>
              <a:spcBef>
                <a:spcPct val="0"/>
              </a:spcBef>
              <a:spcAft>
                <a:spcPts val="800"/>
              </a:spcAft>
              <a:buFontTx/>
              <a:buNone/>
            </a:pPr>
            <a:r>
              <a:rPr lang="en-US" altLang="en-US" sz="1800" b="1">
                <a:latin typeface="Calibri" panose="020F0502020204030204" pitchFamily="34" charset="0"/>
                <a:ea typeface="Calibri" panose="020F0502020204030204" pitchFamily="34" charset="0"/>
                <a:cs typeface="Times New Roman" panose="02020603050405020304" pitchFamily="18" charset="0"/>
              </a:rPr>
              <a:t>Dung growth rate between seeding and reaching a farm’s full carry capacity</a:t>
            </a:r>
            <a:endParaRPr lang="en-US" altLang="en-US" sz="1800">
              <a:latin typeface="Calibri" panose="020F0502020204030204" pitchFamily="34" charset="0"/>
              <a:ea typeface="Calibri" panose="020F0502020204030204" pitchFamily="34" charset="0"/>
              <a:cs typeface="Times New Roman" panose="02020603050405020304" pitchFamily="18" charset="0"/>
            </a:endParaRPr>
          </a:p>
        </p:txBody>
      </p:sp>
      <p:pic>
        <p:nvPicPr>
          <p:cNvPr id="7066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2763" y="1341438"/>
            <a:ext cx="2039937"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0413" y="42863"/>
            <a:ext cx="7366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44958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64331" y="0"/>
            <a:ext cx="7618381" cy="2439987"/>
          </a:xfrm>
        </p:spPr>
        <p:txBody>
          <a:bodyPr/>
          <a:lstStyle/>
          <a:p>
            <a:pPr eaLnBrk="1" hangingPunct="1">
              <a:spcBef>
                <a:spcPts val="600"/>
              </a:spcBef>
              <a:spcAft>
                <a:spcPts val="600"/>
              </a:spcAft>
            </a:pPr>
            <a:r>
              <a:rPr lang="en-US" altLang="en-US" sz="2400" b="1" dirty="0" smtClean="0">
                <a:latin typeface="Calibri" panose="020F0502020204030204" pitchFamily="34" charset="0"/>
                <a:cs typeface="Calibri" panose="020F0502020204030204" pitchFamily="34" charset="0"/>
              </a:rPr>
              <a:t>Dung beetles are among most well studied groups of insects in the world  because of  their mating </a:t>
            </a:r>
            <a:r>
              <a:rPr lang="en-US" altLang="en-US" sz="2400" b="1" dirty="0" err="1" smtClean="0">
                <a:latin typeface="Calibri" panose="020F0502020204030204" pitchFamily="34" charset="0"/>
                <a:cs typeface="Calibri" panose="020F0502020204030204" pitchFamily="34" charset="0"/>
              </a:rPr>
              <a:t>behaviour</a:t>
            </a:r>
            <a:r>
              <a:rPr lang="en-US" altLang="en-US" sz="2400" b="1" dirty="0" smtClean="0">
                <a:latin typeface="Calibri" panose="020F0502020204030204" pitchFamily="34" charset="0"/>
                <a:cs typeface="Calibri" panose="020F0502020204030204" pitchFamily="34" charset="0"/>
              </a:rPr>
              <a:t> and the ecological services they provide</a:t>
            </a:r>
            <a:endParaRPr lang="en-GB" altLang="en-US" sz="2400" b="1" dirty="0" smtClean="0">
              <a:latin typeface="Calibri" panose="020F0502020204030204" pitchFamily="34" charset="0"/>
              <a:cs typeface="Calibri" panose="020F0502020204030204" pitchFamily="34" charset="0"/>
            </a:endParaRPr>
          </a:p>
        </p:txBody>
      </p:sp>
      <p:pic>
        <p:nvPicPr>
          <p:cNvPr id="6147" name="Picture 4" descr="Circellium"/>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r="1425"/>
          <a:stretch>
            <a:fillRect/>
          </a:stretch>
        </p:blipFill>
        <p:spPr bwMode="auto">
          <a:xfrm>
            <a:off x="2206575" y="2348880"/>
            <a:ext cx="4545111" cy="317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3"/>
          <a:srcRect l="27540" r="26292"/>
          <a:stretch/>
        </p:blipFill>
        <p:spPr>
          <a:xfrm>
            <a:off x="8379754" y="42664"/>
            <a:ext cx="737419" cy="899031"/>
          </a:xfrm>
          <a:prstGeom prst="rect">
            <a:avLst/>
          </a:prstGeom>
        </p:spPr>
      </p:pic>
    </p:spTree>
    <p:extLst>
      <p:ext uri="{BB962C8B-B14F-4D97-AF65-F5344CB8AC3E}">
        <p14:creationId xmlns:p14="http://schemas.microsoft.com/office/powerpoint/2010/main" val="32671546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328613"/>
            <a:ext cx="4833938"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4149725"/>
            <a:ext cx="351313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1563688"/>
            <a:ext cx="3438525"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Box 5"/>
          <p:cNvSpPr txBox="1">
            <a:spLocks noChangeArrowheads="1"/>
          </p:cNvSpPr>
          <p:nvPr/>
        </p:nvSpPr>
        <p:spPr bwMode="auto">
          <a:xfrm>
            <a:off x="5211763" y="492125"/>
            <a:ext cx="3600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NZ" altLang="en-US" sz="2400" b="1"/>
              <a:t>Dairy </a:t>
            </a:r>
          </a:p>
          <a:p>
            <a:pPr>
              <a:spcBef>
                <a:spcPct val="0"/>
              </a:spcBef>
              <a:buFontTx/>
              <a:buNone/>
            </a:pPr>
            <a:r>
              <a:rPr lang="en-NZ" altLang="en-US" sz="2400" b="1"/>
              <a:t>Economic assessment</a:t>
            </a:r>
            <a:endParaRPr lang="en-US" altLang="en-US" sz="2400" b="1"/>
          </a:p>
        </p:txBody>
      </p:sp>
      <p:pic>
        <p:nvPicPr>
          <p:cNvPr id="71686"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0413" y="42863"/>
            <a:ext cx="7366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91062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p:cNvSpPr>
            <a:spLocks noChangeArrowheads="1"/>
          </p:cNvSpPr>
          <p:nvPr/>
        </p:nvSpPr>
        <p:spPr bwMode="auto">
          <a:xfrm>
            <a:off x="684213" y="908050"/>
            <a:ext cx="81359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rgbClr val="000000"/>
                </a:solidFill>
                <a:latin typeface="Calibri" panose="020F0502020204030204" pitchFamily="34" charset="0"/>
              </a:rPr>
              <a:t>Based on the assumptions above, a dairy farm purchasing a Whole Farm Package ($6,000) for an average sized dairy farm has a net present value of $41,200 and an internal rate of return of 37%. </a:t>
            </a:r>
            <a:endParaRPr lang="en-US" altLang="en-US" sz="2000" b="1"/>
          </a:p>
        </p:txBody>
      </p:sp>
      <p:sp>
        <p:nvSpPr>
          <p:cNvPr id="66563" name="Rectangle 2"/>
          <p:cNvSpPr>
            <a:spLocks noChangeArrowheads="1"/>
          </p:cNvSpPr>
          <p:nvPr/>
        </p:nvSpPr>
        <p:spPr bwMode="auto">
          <a:xfrm>
            <a:off x="736600" y="2284413"/>
            <a:ext cx="79930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rgbClr val="000000"/>
                </a:solidFill>
                <a:latin typeface="Calibri" panose="020F0502020204030204" pitchFamily="34" charset="0"/>
              </a:rPr>
              <a:t>A 600 cow farm purchasing two Whole Farm Packages for $10,000 would have a NPV of $57,600 and an internal rate of return of 34%. </a:t>
            </a:r>
            <a:endParaRPr lang="en-US" altLang="en-US" sz="2000" b="1"/>
          </a:p>
        </p:txBody>
      </p:sp>
      <p:sp>
        <p:nvSpPr>
          <p:cNvPr id="72708" name="TextBox 3"/>
          <p:cNvSpPr txBox="1">
            <a:spLocks noChangeArrowheads="1"/>
          </p:cNvSpPr>
          <p:nvPr/>
        </p:nvSpPr>
        <p:spPr bwMode="auto">
          <a:xfrm>
            <a:off x="755650" y="188913"/>
            <a:ext cx="2736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NZ" altLang="en-US" sz="2400" b="1"/>
              <a:t>Dairy</a:t>
            </a:r>
            <a:endParaRPr lang="en-US" altLang="en-US" sz="2400" b="1"/>
          </a:p>
        </p:txBody>
      </p:sp>
      <p:sp>
        <p:nvSpPr>
          <p:cNvPr id="66565" name="Rectangle 7"/>
          <p:cNvSpPr>
            <a:spLocks noChangeArrowheads="1"/>
          </p:cNvSpPr>
          <p:nvPr/>
        </p:nvSpPr>
        <p:spPr bwMode="auto">
          <a:xfrm>
            <a:off x="766763" y="3382963"/>
            <a:ext cx="7651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rgbClr val="000000"/>
                </a:solidFill>
                <a:latin typeface="Calibri" panose="020F0502020204030204" pitchFamily="34" charset="0"/>
              </a:rPr>
              <a:t>In addition there will be reduced operating costs for fertiliser (particularly nitrogen) and drench. </a:t>
            </a:r>
            <a:endParaRPr lang="en-US" altLang="en-US" sz="2000" b="1"/>
          </a:p>
        </p:txBody>
      </p:sp>
      <p:pic>
        <p:nvPicPr>
          <p:cNvPr id="72710"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0413" y="42863"/>
            <a:ext cx="7366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0066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66562"/>
                                        </p:tgtEl>
                                        <p:attrNameLst>
                                          <p:attrName>style.opacity</p:attrName>
                                        </p:attrNameLst>
                                      </p:cBhvr>
                                      <p:to>
                                        <p:strVal val="0.25"/>
                                      </p:to>
                                    </p:set>
                                    <p:animEffect filter="image" prLst="opacity: 0.25">
                                      <p:cBhvr rctx="IE">
                                        <p:cTn id="7" dur="indefinite"/>
                                        <p:tgtEl>
                                          <p:spTgt spid="6656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6563"/>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mph" presetSubtype="0" grpId="1" nodeType="clickEffect">
                                  <p:stCondLst>
                                    <p:cond delay="0"/>
                                  </p:stCondLst>
                                  <p:childTnLst>
                                    <p:set>
                                      <p:cBhvr rctx="PPT">
                                        <p:cTn id="13" dur="indefinite"/>
                                        <p:tgtEl>
                                          <p:spTgt spid="66563"/>
                                        </p:tgtEl>
                                        <p:attrNameLst>
                                          <p:attrName>style.opacity</p:attrName>
                                        </p:attrNameLst>
                                      </p:cBhvr>
                                      <p:to>
                                        <p:strVal val="0.25"/>
                                      </p:to>
                                    </p:set>
                                    <p:animEffect filter="image" prLst="opacity: 0.25">
                                      <p:cBhvr rctx="IE">
                                        <p:cTn id="14" dur="indefinite"/>
                                        <p:tgtEl>
                                          <p:spTgt spid="66563"/>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66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P spid="66563" grpId="0"/>
      <p:bldP spid="66563" grpId="1"/>
      <p:bldP spid="6656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Box 2"/>
          <p:cNvSpPr txBox="1">
            <a:spLocks noChangeArrowheads="1"/>
          </p:cNvSpPr>
          <p:nvPr/>
        </p:nvSpPr>
        <p:spPr bwMode="auto">
          <a:xfrm>
            <a:off x="715963" y="65088"/>
            <a:ext cx="684053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NZ" altLang="en-US" b="1"/>
              <a:t>Pouarua Farms: Proposed  release options</a:t>
            </a:r>
            <a:endParaRPr lang="en-US" altLang="en-US" b="1"/>
          </a:p>
        </p:txBody>
      </p:sp>
      <p:graphicFrame>
        <p:nvGraphicFramePr>
          <p:cNvPr id="73731" name="Object 5"/>
          <p:cNvGraphicFramePr>
            <a:graphicFrameLocks noChangeAspect="1"/>
          </p:cNvGraphicFramePr>
          <p:nvPr/>
        </p:nvGraphicFramePr>
        <p:xfrm>
          <a:off x="179388" y="1341438"/>
          <a:ext cx="8877300" cy="1889125"/>
        </p:xfrm>
        <a:graphic>
          <a:graphicData uri="http://schemas.openxmlformats.org/presentationml/2006/ole">
            <mc:AlternateContent xmlns:mc="http://schemas.openxmlformats.org/markup-compatibility/2006">
              <mc:Choice xmlns:v="urn:schemas-microsoft-com:vml" Requires="v">
                <p:oleObj spid="_x0000_s1030" name="Document" r:id="rId3" imgW="8877336" imgH="1888629" progId="Word.Document.12">
                  <p:embed/>
                </p:oleObj>
              </mc:Choice>
              <mc:Fallback>
                <p:oleObj name="Document" r:id="rId3" imgW="8877336" imgH="1888629"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341438"/>
                        <a:ext cx="88773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3732"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0413" y="42863"/>
            <a:ext cx="7366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Box 7"/>
          <p:cNvSpPr txBox="1">
            <a:spLocks noChangeArrowheads="1"/>
          </p:cNvSpPr>
          <p:nvPr/>
        </p:nvSpPr>
        <p:spPr bwMode="auto">
          <a:xfrm>
            <a:off x="6156325" y="3044825"/>
            <a:ext cx="2808288"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NZ" altLang="en-US" sz="1800"/>
              <a:t>Total = 15 -16 Herds</a:t>
            </a:r>
            <a:endParaRPr lang="en-US" altLang="en-US" sz="1800"/>
          </a:p>
        </p:txBody>
      </p:sp>
      <p:sp>
        <p:nvSpPr>
          <p:cNvPr id="73734" name="TextBox 8"/>
          <p:cNvSpPr txBox="1">
            <a:spLocks noChangeArrowheads="1"/>
          </p:cNvSpPr>
          <p:nvPr/>
        </p:nvSpPr>
        <p:spPr bwMode="auto">
          <a:xfrm>
            <a:off x="250825" y="3306763"/>
            <a:ext cx="568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NZ" altLang="en-US" sz="1800" b="1"/>
              <a:t>Option 1:</a:t>
            </a:r>
            <a:r>
              <a:rPr lang="en-NZ" altLang="en-US" sz="1800"/>
              <a:t> walking into the future</a:t>
            </a:r>
          </a:p>
          <a:p>
            <a:pPr>
              <a:spcBef>
                <a:spcPct val="0"/>
              </a:spcBef>
              <a:buFontTx/>
              <a:buNone/>
            </a:pPr>
            <a:r>
              <a:rPr lang="en-NZ" altLang="en-US" sz="1800"/>
              <a:t>1x Whole Farm Pack/Herd = $75,000</a:t>
            </a:r>
            <a:endParaRPr lang="en-US" altLang="en-US" sz="1800"/>
          </a:p>
        </p:txBody>
      </p:sp>
      <p:sp>
        <p:nvSpPr>
          <p:cNvPr id="73735" name="TextBox 9"/>
          <p:cNvSpPr txBox="1">
            <a:spLocks noChangeArrowheads="1"/>
          </p:cNvSpPr>
          <p:nvPr/>
        </p:nvSpPr>
        <p:spPr bwMode="auto">
          <a:xfrm>
            <a:off x="268288" y="4198938"/>
            <a:ext cx="59039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NZ" altLang="en-US" sz="1800" b="1"/>
              <a:t>Option 2:</a:t>
            </a:r>
            <a:r>
              <a:rPr lang="en-NZ" altLang="en-US" sz="1800"/>
              <a:t> running into the future</a:t>
            </a:r>
          </a:p>
          <a:p>
            <a:pPr>
              <a:spcBef>
                <a:spcPct val="0"/>
              </a:spcBef>
              <a:buFontTx/>
              <a:buNone/>
            </a:pPr>
            <a:r>
              <a:rPr lang="en-NZ" altLang="en-US" sz="1800"/>
              <a:t>2+ Whole Farm Pack/Herd = $150,000+</a:t>
            </a:r>
            <a:endParaRPr lang="en-US" altLang="en-US" sz="1800"/>
          </a:p>
        </p:txBody>
      </p:sp>
      <p:sp>
        <p:nvSpPr>
          <p:cNvPr id="73736" name="TextBox 10"/>
          <p:cNvSpPr txBox="1">
            <a:spLocks noChangeArrowheads="1"/>
          </p:cNvSpPr>
          <p:nvPr/>
        </p:nvSpPr>
        <p:spPr bwMode="auto">
          <a:xfrm>
            <a:off x="238125" y="5087938"/>
            <a:ext cx="6911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NZ" altLang="en-US" sz="1800"/>
              <a:t>Both options discounted from $6,000 to $5,000/pack</a:t>
            </a:r>
            <a:endParaRPr lang="en-US" altLang="en-US" sz="1800"/>
          </a:p>
        </p:txBody>
      </p:sp>
      <p:grpSp>
        <p:nvGrpSpPr>
          <p:cNvPr id="3" name="Group 2"/>
          <p:cNvGrpSpPr>
            <a:grpSpLocks/>
          </p:cNvGrpSpPr>
          <p:nvPr/>
        </p:nvGrpSpPr>
        <p:grpSpPr bwMode="auto">
          <a:xfrm>
            <a:off x="1116013" y="1316038"/>
            <a:ext cx="503237" cy="2024062"/>
            <a:chOff x="1115616" y="1315989"/>
            <a:chExt cx="504056" cy="2024445"/>
          </a:xfrm>
        </p:grpSpPr>
        <p:sp>
          <p:nvSpPr>
            <p:cNvPr id="73738" name="TextBox 1"/>
            <p:cNvSpPr txBox="1">
              <a:spLocks noChangeArrowheads="1"/>
            </p:cNvSpPr>
            <p:nvPr/>
          </p:nvSpPr>
          <p:spPr bwMode="auto">
            <a:xfrm>
              <a:off x="1115616" y="1315989"/>
              <a:ext cx="50405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NZ" altLang="en-US" sz="4400">
                  <a:solidFill>
                    <a:srgbClr val="FF0000"/>
                  </a:solidFill>
                </a:rPr>
                <a:t>*</a:t>
              </a:r>
              <a:endParaRPr lang="en-US" altLang="en-US" sz="4400">
                <a:solidFill>
                  <a:srgbClr val="FF0000"/>
                </a:solidFill>
              </a:endParaRPr>
            </a:p>
          </p:txBody>
        </p:sp>
        <p:sp>
          <p:nvSpPr>
            <p:cNvPr id="73739" name="TextBox 9"/>
            <p:cNvSpPr txBox="1">
              <a:spLocks noChangeArrowheads="1"/>
            </p:cNvSpPr>
            <p:nvPr/>
          </p:nvSpPr>
          <p:spPr bwMode="auto">
            <a:xfrm>
              <a:off x="1115616" y="2570993"/>
              <a:ext cx="50405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NZ" altLang="en-US" sz="4400">
                  <a:solidFill>
                    <a:srgbClr val="FF0000"/>
                  </a:solidFill>
                </a:rPr>
                <a:t>*</a:t>
              </a:r>
              <a:endParaRPr lang="en-US" altLang="en-US" sz="4400">
                <a:solidFill>
                  <a:srgbClr val="FF0000"/>
                </a:solidFill>
              </a:endParaRPr>
            </a:p>
          </p:txBody>
        </p:sp>
      </p:grpSp>
    </p:spTree>
    <p:extLst>
      <p:ext uri="{BB962C8B-B14F-4D97-AF65-F5344CB8AC3E}">
        <p14:creationId xmlns:p14="http://schemas.microsoft.com/office/powerpoint/2010/main" val="2502568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p:cNvPicPr>
          <p:nvPr/>
        </p:nvPicPr>
        <p:blipFill>
          <a:blip r:embed="rId2">
            <a:extLst>
              <a:ext uri="{28A0092B-C50C-407E-A947-70E740481C1C}">
                <a14:useLocalDpi xmlns:a14="http://schemas.microsoft.com/office/drawing/2010/main" val="0"/>
              </a:ext>
            </a:extLst>
          </a:blip>
          <a:srcRect r="671"/>
          <a:stretch>
            <a:fillRect/>
          </a:stretch>
        </p:blipFill>
        <p:spPr bwMode="auto">
          <a:xfrm>
            <a:off x="107950" y="260350"/>
            <a:ext cx="8994775"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0413" y="42863"/>
            <a:ext cx="7366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Box 3"/>
          <p:cNvSpPr txBox="1">
            <a:spLocks noChangeArrowheads="1"/>
          </p:cNvSpPr>
          <p:nvPr/>
        </p:nvSpPr>
        <p:spPr bwMode="auto">
          <a:xfrm>
            <a:off x="611188" y="307975"/>
            <a:ext cx="2376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NZ" altLang="en-US" sz="1800"/>
              <a:t>Pouarua B Dairy Unit</a:t>
            </a:r>
            <a:endParaRPr lang="en-US" altLang="en-US" sz="1800"/>
          </a:p>
        </p:txBody>
      </p:sp>
      <p:pic>
        <p:nvPicPr>
          <p:cNvPr id="31" name="Picture 12" descr="geotrupes spiniger1.jpg"/>
          <p:cNvPicPr>
            <a:picLocks noChangeAspect="1"/>
          </p:cNvPicPr>
          <p:nvPr/>
        </p:nvPicPr>
        <p:blipFill>
          <a:blip r:embed="rId4">
            <a:extLst>
              <a:ext uri="{28A0092B-C50C-407E-A947-70E740481C1C}">
                <a14:useLocalDpi xmlns:a14="http://schemas.microsoft.com/office/drawing/2010/main" val="0"/>
              </a:ext>
            </a:extLst>
          </a:blip>
          <a:srcRect r="50797"/>
          <a:stretch>
            <a:fillRect/>
          </a:stretch>
        </p:blipFill>
        <p:spPr bwMode="auto">
          <a:xfrm>
            <a:off x="2908300" y="1651000"/>
            <a:ext cx="5842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05263" y="1692275"/>
            <a:ext cx="56673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67350" y="1646238"/>
            <a:ext cx="54451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16650" y="1955800"/>
            <a:ext cx="4699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4969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nodeType="afterGroup">
                            <p:stCondLst>
                              <p:cond delay="500"/>
                            </p:stCondLst>
                            <p:childTnLst>
                              <p:par>
                                <p:cTn id="11" presetID="1" presetClass="entr" presetSubtype="0" fill="hold" nodeType="afterEffect">
                                  <p:stCondLst>
                                    <p:cond delay="500"/>
                                  </p:stCondLst>
                                  <p:childTnLst>
                                    <p:set>
                                      <p:cBhvr>
                                        <p:cTn id="12" dur="1" fill="hold">
                                          <p:stCondLst>
                                            <p:cond delay="0"/>
                                          </p:stCondLst>
                                        </p:cTn>
                                        <p:tgtEl>
                                          <p:spTgt spid="35"/>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nodeType="afterEffect">
                                  <p:stCondLst>
                                    <p:cond delay="500"/>
                                  </p:stCondLst>
                                  <p:childTnLst>
                                    <p:set>
                                      <p:cBhvr>
                                        <p:cTn id="15"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p:cNvPicPr>
            <a:picLocks noChangeAspect="1"/>
          </p:cNvPicPr>
          <p:nvPr/>
        </p:nvPicPr>
        <p:blipFill>
          <a:blip r:embed="rId2">
            <a:extLst>
              <a:ext uri="{28A0092B-C50C-407E-A947-70E740481C1C}">
                <a14:useLocalDpi xmlns:a14="http://schemas.microsoft.com/office/drawing/2010/main" val="0"/>
              </a:ext>
            </a:extLst>
          </a:blip>
          <a:srcRect l="5513" t="6688" r="29126" b="-316"/>
          <a:stretch>
            <a:fillRect/>
          </a:stretch>
        </p:blipFill>
        <p:spPr bwMode="auto">
          <a:xfrm>
            <a:off x="2482850" y="42863"/>
            <a:ext cx="6553200"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1"/>
          <p:cNvPicPr>
            <a:picLocks noChangeAspect="1"/>
          </p:cNvPicPr>
          <p:nvPr/>
        </p:nvPicPr>
        <p:blipFill>
          <a:blip r:embed="rId2">
            <a:extLst>
              <a:ext uri="{28A0092B-C50C-407E-A947-70E740481C1C}">
                <a14:useLocalDpi xmlns:a14="http://schemas.microsoft.com/office/drawing/2010/main" val="0"/>
              </a:ext>
            </a:extLst>
          </a:blip>
          <a:srcRect l="72836" t="4301" r="1176" b="72292"/>
          <a:stretch>
            <a:fillRect/>
          </a:stretch>
        </p:blipFill>
        <p:spPr bwMode="auto">
          <a:xfrm>
            <a:off x="611188" y="788988"/>
            <a:ext cx="237648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Box 4"/>
          <p:cNvSpPr txBox="1">
            <a:spLocks noChangeArrowheads="1"/>
          </p:cNvSpPr>
          <p:nvPr/>
        </p:nvSpPr>
        <p:spPr bwMode="auto">
          <a:xfrm>
            <a:off x="611188" y="307975"/>
            <a:ext cx="2376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NZ" altLang="en-US" sz="1800"/>
              <a:t>Pouarua J Dairy Unit</a:t>
            </a:r>
            <a:endParaRPr lang="en-US" altLang="en-US" sz="1800"/>
          </a:p>
        </p:txBody>
      </p:sp>
      <p:pic>
        <p:nvPicPr>
          <p:cNvPr id="75781"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0413" y="42863"/>
            <a:ext cx="7366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a:grpSpLocks/>
          </p:cNvGrpSpPr>
          <p:nvPr/>
        </p:nvGrpSpPr>
        <p:grpSpPr bwMode="auto">
          <a:xfrm>
            <a:off x="5759450" y="2349500"/>
            <a:ext cx="236538" cy="276225"/>
            <a:chOff x="5847134" y="2534416"/>
            <a:chExt cx="237034" cy="276999"/>
          </a:xfrm>
        </p:grpSpPr>
        <p:sp>
          <p:nvSpPr>
            <p:cNvPr id="6" name="Oval 5"/>
            <p:cNvSpPr/>
            <p:nvPr/>
          </p:nvSpPr>
          <p:spPr>
            <a:xfrm>
              <a:off x="5867815" y="2564664"/>
              <a:ext cx="216353" cy="2165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823" name="TextBox 6"/>
            <p:cNvSpPr txBox="1">
              <a:spLocks noChangeArrowheads="1"/>
            </p:cNvSpPr>
            <p:nvPr/>
          </p:nvSpPr>
          <p:spPr bwMode="auto">
            <a:xfrm>
              <a:off x="5847134" y="2534416"/>
              <a:ext cx="1785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NZ" altLang="en-US" sz="1200" b="1"/>
                <a:t>1</a:t>
              </a:r>
              <a:endParaRPr lang="en-US" altLang="en-US" sz="1200" b="1"/>
            </a:p>
          </p:txBody>
        </p:sp>
      </p:grpSp>
      <p:grpSp>
        <p:nvGrpSpPr>
          <p:cNvPr id="9" name="Group 8"/>
          <p:cNvGrpSpPr>
            <a:grpSpLocks/>
          </p:cNvGrpSpPr>
          <p:nvPr/>
        </p:nvGrpSpPr>
        <p:grpSpPr bwMode="auto">
          <a:xfrm>
            <a:off x="6875463" y="3860800"/>
            <a:ext cx="238125" cy="277813"/>
            <a:chOff x="5847134" y="2534416"/>
            <a:chExt cx="237034" cy="276999"/>
          </a:xfrm>
        </p:grpSpPr>
        <p:sp>
          <p:nvSpPr>
            <p:cNvPr id="10" name="Oval 9"/>
            <p:cNvSpPr/>
            <p:nvPr/>
          </p:nvSpPr>
          <p:spPr>
            <a:xfrm>
              <a:off x="5867676" y="2564491"/>
              <a:ext cx="216492" cy="21685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821" name="TextBox 10"/>
            <p:cNvSpPr txBox="1">
              <a:spLocks noChangeArrowheads="1"/>
            </p:cNvSpPr>
            <p:nvPr/>
          </p:nvSpPr>
          <p:spPr bwMode="auto">
            <a:xfrm>
              <a:off x="5847134" y="2534416"/>
              <a:ext cx="1785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NZ" altLang="en-US" sz="1200" b="1"/>
                <a:t>2</a:t>
              </a:r>
              <a:endParaRPr lang="en-US" altLang="en-US" sz="1200" b="1"/>
            </a:p>
          </p:txBody>
        </p:sp>
      </p:grpSp>
      <p:grpSp>
        <p:nvGrpSpPr>
          <p:cNvPr id="12" name="Group 11"/>
          <p:cNvGrpSpPr>
            <a:grpSpLocks/>
          </p:cNvGrpSpPr>
          <p:nvPr/>
        </p:nvGrpSpPr>
        <p:grpSpPr bwMode="auto">
          <a:xfrm>
            <a:off x="5522913" y="4792663"/>
            <a:ext cx="236537" cy="277812"/>
            <a:chOff x="5847134" y="2534416"/>
            <a:chExt cx="237034" cy="276999"/>
          </a:xfrm>
        </p:grpSpPr>
        <p:sp>
          <p:nvSpPr>
            <p:cNvPr id="13" name="Oval 12"/>
            <p:cNvSpPr/>
            <p:nvPr/>
          </p:nvSpPr>
          <p:spPr>
            <a:xfrm>
              <a:off x="5867814" y="2564490"/>
              <a:ext cx="216354" cy="2168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819" name="TextBox 13"/>
            <p:cNvSpPr txBox="1">
              <a:spLocks noChangeArrowheads="1"/>
            </p:cNvSpPr>
            <p:nvPr/>
          </p:nvSpPr>
          <p:spPr bwMode="auto">
            <a:xfrm>
              <a:off x="5847134" y="2534416"/>
              <a:ext cx="1785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NZ" altLang="en-US" sz="1200" b="1"/>
                <a:t>3</a:t>
              </a:r>
              <a:endParaRPr lang="en-US" altLang="en-US" sz="1200" b="1"/>
            </a:p>
          </p:txBody>
        </p:sp>
      </p:grpSp>
      <p:grpSp>
        <p:nvGrpSpPr>
          <p:cNvPr id="15" name="Group 14"/>
          <p:cNvGrpSpPr>
            <a:grpSpLocks/>
          </p:cNvGrpSpPr>
          <p:nvPr/>
        </p:nvGrpSpPr>
        <p:grpSpPr bwMode="auto">
          <a:xfrm>
            <a:off x="4427538" y="3359150"/>
            <a:ext cx="238125" cy="276225"/>
            <a:chOff x="5847134" y="2534416"/>
            <a:chExt cx="237034" cy="276999"/>
          </a:xfrm>
        </p:grpSpPr>
        <p:sp>
          <p:nvSpPr>
            <p:cNvPr id="16" name="Oval 15"/>
            <p:cNvSpPr/>
            <p:nvPr/>
          </p:nvSpPr>
          <p:spPr>
            <a:xfrm>
              <a:off x="5867676" y="2564664"/>
              <a:ext cx="216492" cy="2165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817" name="TextBox 16"/>
            <p:cNvSpPr txBox="1">
              <a:spLocks noChangeArrowheads="1"/>
            </p:cNvSpPr>
            <p:nvPr/>
          </p:nvSpPr>
          <p:spPr bwMode="auto">
            <a:xfrm>
              <a:off x="5847134" y="2534416"/>
              <a:ext cx="1785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NZ" altLang="en-US" sz="1200" b="1"/>
                <a:t>4</a:t>
              </a:r>
              <a:endParaRPr lang="en-US" altLang="en-US" sz="1200" b="1"/>
            </a:p>
          </p:txBody>
        </p:sp>
      </p:grpSp>
      <p:grpSp>
        <p:nvGrpSpPr>
          <p:cNvPr id="22" name="Group 21"/>
          <p:cNvGrpSpPr>
            <a:grpSpLocks/>
          </p:cNvGrpSpPr>
          <p:nvPr/>
        </p:nvGrpSpPr>
        <p:grpSpPr bwMode="auto">
          <a:xfrm>
            <a:off x="4284663" y="2195513"/>
            <a:ext cx="3027362" cy="3040062"/>
            <a:chOff x="4284700" y="2194924"/>
            <a:chExt cx="3026832" cy="3039910"/>
          </a:xfrm>
        </p:grpSpPr>
        <p:sp>
          <p:nvSpPr>
            <p:cNvPr id="18" name="Oval 17"/>
            <p:cNvSpPr/>
            <p:nvPr/>
          </p:nvSpPr>
          <p:spPr>
            <a:xfrm>
              <a:off x="5583048" y="2194924"/>
              <a:ext cx="612668" cy="606395"/>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p:cNvSpPr/>
            <p:nvPr/>
          </p:nvSpPr>
          <p:spPr>
            <a:xfrm>
              <a:off x="6698864" y="3696624"/>
              <a:ext cx="612668" cy="606395"/>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p:cNvSpPr/>
            <p:nvPr/>
          </p:nvSpPr>
          <p:spPr>
            <a:xfrm>
              <a:off x="5344964" y="4628439"/>
              <a:ext cx="612668" cy="606395"/>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p:cNvSpPr/>
            <p:nvPr/>
          </p:nvSpPr>
          <p:spPr>
            <a:xfrm>
              <a:off x="4284700" y="3194999"/>
              <a:ext cx="612668" cy="604807"/>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7" name="Group 26"/>
          <p:cNvGrpSpPr>
            <a:grpSpLocks/>
          </p:cNvGrpSpPr>
          <p:nvPr/>
        </p:nvGrpSpPr>
        <p:grpSpPr bwMode="auto">
          <a:xfrm>
            <a:off x="4064000" y="1965325"/>
            <a:ext cx="3482975" cy="3513138"/>
            <a:chOff x="4064324" y="1966094"/>
            <a:chExt cx="3482156" cy="3512262"/>
          </a:xfrm>
        </p:grpSpPr>
        <p:sp>
          <p:nvSpPr>
            <p:cNvPr id="23" name="Oval 22"/>
            <p:cNvSpPr/>
            <p:nvPr/>
          </p:nvSpPr>
          <p:spPr>
            <a:xfrm>
              <a:off x="5372116" y="1966094"/>
              <a:ext cx="1061788" cy="1072882"/>
            </a:xfrm>
            <a:prstGeom prst="ellipse">
              <a:avLst/>
            </a:prstGeom>
            <a:noFill/>
            <a:ln>
              <a:solidFill>
                <a:srgbClr val="FF292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p:cNvSpPr/>
            <p:nvPr/>
          </p:nvSpPr>
          <p:spPr>
            <a:xfrm>
              <a:off x="6484693" y="3472256"/>
              <a:ext cx="1061787" cy="1074469"/>
            </a:xfrm>
            <a:prstGeom prst="ellipse">
              <a:avLst/>
            </a:prstGeom>
            <a:noFill/>
            <a:ln>
              <a:solidFill>
                <a:srgbClr val="FF292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p:cNvSpPr/>
            <p:nvPr/>
          </p:nvSpPr>
          <p:spPr>
            <a:xfrm>
              <a:off x="5127699" y="4405474"/>
              <a:ext cx="1061788" cy="1072882"/>
            </a:xfrm>
            <a:prstGeom prst="ellipse">
              <a:avLst/>
            </a:prstGeom>
            <a:noFill/>
            <a:ln>
              <a:solidFill>
                <a:srgbClr val="FF292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p:cNvSpPr/>
            <p:nvPr/>
          </p:nvSpPr>
          <p:spPr>
            <a:xfrm>
              <a:off x="4064324" y="2951686"/>
              <a:ext cx="1061788" cy="1072882"/>
            </a:xfrm>
            <a:prstGeom prst="ellipse">
              <a:avLst/>
            </a:prstGeom>
            <a:noFill/>
            <a:ln>
              <a:solidFill>
                <a:srgbClr val="FF292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2" name="Group 31"/>
          <p:cNvGrpSpPr>
            <a:grpSpLocks/>
          </p:cNvGrpSpPr>
          <p:nvPr/>
        </p:nvGrpSpPr>
        <p:grpSpPr bwMode="auto">
          <a:xfrm>
            <a:off x="3848100" y="1730375"/>
            <a:ext cx="3930650" cy="3979863"/>
            <a:chOff x="3848809" y="1730625"/>
            <a:chExt cx="3929153" cy="3979572"/>
          </a:xfrm>
        </p:grpSpPr>
        <p:sp>
          <p:nvSpPr>
            <p:cNvPr id="28" name="Oval 27"/>
            <p:cNvSpPr/>
            <p:nvPr/>
          </p:nvSpPr>
          <p:spPr>
            <a:xfrm>
              <a:off x="5161172" y="1730625"/>
              <a:ext cx="1528180" cy="1541350"/>
            </a:xfrm>
            <a:prstGeom prst="ellipse">
              <a:avLst/>
            </a:prstGeom>
            <a:noFill/>
            <a:ln>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p:nvSpPr>
          <p:spPr>
            <a:xfrm>
              <a:off x="6249782" y="3238640"/>
              <a:ext cx="1528180" cy="1541350"/>
            </a:xfrm>
            <a:prstGeom prst="ellipse">
              <a:avLst/>
            </a:prstGeom>
            <a:noFill/>
            <a:ln>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4894574" y="4168847"/>
              <a:ext cx="1528180" cy="1541350"/>
            </a:xfrm>
            <a:prstGeom prst="ellipse">
              <a:avLst/>
            </a:prstGeom>
            <a:noFill/>
            <a:ln>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Oval 30"/>
            <p:cNvSpPr/>
            <p:nvPr/>
          </p:nvSpPr>
          <p:spPr>
            <a:xfrm>
              <a:off x="3848809" y="2711628"/>
              <a:ext cx="1528181" cy="1542937"/>
            </a:xfrm>
            <a:prstGeom prst="ellipse">
              <a:avLst/>
            </a:prstGeom>
            <a:noFill/>
            <a:ln>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 name="Group 36"/>
          <p:cNvGrpSpPr>
            <a:grpSpLocks/>
          </p:cNvGrpSpPr>
          <p:nvPr/>
        </p:nvGrpSpPr>
        <p:grpSpPr bwMode="auto">
          <a:xfrm>
            <a:off x="3560763" y="1435100"/>
            <a:ext cx="4532312" cy="4586288"/>
            <a:chOff x="3561196" y="1434434"/>
            <a:chExt cx="4532513" cy="4586243"/>
          </a:xfrm>
        </p:grpSpPr>
        <p:sp>
          <p:nvSpPr>
            <p:cNvPr id="33" name="Oval 32"/>
            <p:cNvSpPr/>
            <p:nvPr/>
          </p:nvSpPr>
          <p:spPr>
            <a:xfrm>
              <a:off x="4893167" y="1434434"/>
              <a:ext cx="2114644" cy="2138342"/>
            </a:xfrm>
            <a:prstGeom prst="ellipse">
              <a:avLst/>
            </a:prstGeom>
            <a:noFill/>
            <a:ln>
              <a:solidFill>
                <a:srgbClr val="FF797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5979065" y="2955244"/>
              <a:ext cx="2114644" cy="2139929"/>
            </a:xfrm>
            <a:prstGeom prst="ellipse">
              <a:avLst/>
            </a:prstGeom>
            <a:noFill/>
            <a:ln>
              <a:solidFill>
                <a:srgbClr val="FF797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4620105" y="3882335"/>
              <a:ext cx="2114644" cy="2138342"/>
            </a:xfrm>
            <a:prstGeom prst="ellipse">
              <a:avLst/>
            </a:prstGeom>
            <a:noFill/>
            <a:ln>
              <a:solidFill>
                <a:srgbClr val="FF797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Oval 35"/>
            <p:cNvSpPr/>
            <p:nvPr/>
          </p:nvSpPr>
          <p:spPr>
            <a:xfrm>
              <a:off x="3561196" y="2413912"/>
              <a:ext cx="2114644" cy="2139929"/>
            </a:xfrm>
            <a:prstGeom prst="ellipse">
              <a:avLst/>
            </a:prstGeom>
            <a:noFill/>
            <a:ln>
              <a:solidFill>
                <a:srgbClr val="FF797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2" name="Group 41"/>
          <p:cNvGrpSpPr>
            <a:grpSpLocks/>
          </p:cNvGrpSpPr>
          <p:nvPr/>
        </p:nvGrpSpPr>
        <p:grpSpPr bwMode="auto">
          <a:xfrm>
            <a:off x="3268663" y="1135063"/>
            <a:ext cx="5108575" cy="5157787"/>
            <a:chOff x="3268125" y="1134683"/>
            <a:chExt cx="5109371" cy="5158142"/>
          </a:xfrm>
        </p:grpSpPr>
        <p:sp>
          <p:nvSpPr>
            <p:cNvPr id="38" name="Oval 37"/>
            <p:cNvSpPr/>
            <p:nvPr/>
          </p:nvSpPr>
          <p:spPr>
            <a:xfrm>
              <a:off x="4644701" y="1134683"/>
              <a:ext cx="2675355" cy="2657658"/>
            </a:xfrm>
            <a:prstGeom prst="ellipse">
              <a:avLst/>
            </a:prstGeom>
            <a:noFill/>
            <a:ln>
              <a:solidFill>
                <a:srgbClr val="FF797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Oval 38"/>
            <p:cNvSpPr/>
            <p:nvPr/>
          </p:nvSpPr>
          <p:spPr>
            <a:xfrm>
              <a:off x="5700554" y="2708003"/>
              <a:ext cx="2676942" cy="2657658"/>
            </a:xfrm>
            <a:prstGeom prst="ellipse">
              <a:avLst/>
            </a:prstGeom>
            <a:noFill/>
            <a:ln>
              <a:solidFill>
                <a:srgbClr val="FF797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Oval 39"/>
            <p:cNvSpPr/>
            <p:nvPr/>
          </p:nvSpPr>
          <p:spPr>
            <a:xfrm>
              <a:off x="4349380" y="3635167"/>
              <a:ext cx="2676942" cy="2657658"/>
            </a:xfrm>
            <a:prstGeom prst="ellipse">
              <a:avLst/>
            </a:prstGeom>
            <a:noFill/>
            <a:ln>
              <a:solidFill>
                <a:srgbClr val="FF797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Oval 40"/>
            <p:cNvSpPr/>
            <p:nvPr/>
          </p:nvSpPr>
          <p:spPr>
            <a:xfrm>
              <a:off x="3268125" y="2150753"/>
              <a:ext cx="2676942" cy="2657658"/>
            </a:xfrm>
            <a:prstGeom prst="ellipse">
              <a:avLst/>
            </a:prstGeom>
            <a:noFill/>
            <a:ln>
              <a:solidFill>
                <a:srgbClr val="FF797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7" name="Group 46"/>
          <p:cNvGrpSpPr>
            <a:grpSpLocks/>
          </p:cNvGrpSpPr>
          <p:nvPr/>
        </p:nvGrpSpPr>
        <p:grpSpPr bwMode="auto">
          <a:xfrm>
            <a:off x="2954338" y="788988"/>
            <a:ext cx="5702300" cy="5821362"/>
            <a:chOff x="2954441" y="789723"/>
            <a:chExt cx="5702263" cy="5820906"/>
          </a:xfrm>
        </p:grpSpPr>
        <p:sp>
          <p:nvSpPr>
            <p:cNvPr id="43" name="Oval 42"/>
            <p:cNvSpPr/>
            <p:nvPr/>
          </p:nvSpPr>
          <p:spPr>
            <a:xfrm>
              <a:off x="4332382" y="789723"/>
              <a:ext cx="3259116" cy="3214435"/>
            </a:xfrm>
            <a:prstGeom prst="ellipse">
              <a:avLst/>
            </a:prstGeom>
            <a:noFill/>
            <a:ln>
              <a:solidFill>
                <a:srgbClr val="FFB3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Oval 43"/>
            <p:cNvSpPr/>
            <p:nvPr/>
          </p:nvSpPr>
          <p:spPr>
            <a:xfrm>
              <a:off x="5397587" y="2481865"/>
              <a:ext cx="3259117" cy="3214435"/>
            </a:xfrm>
            <a:prstGeom prst="ellipse">
              <a:avLst/>
            </a:prstGeom>
            <a:noFill/>
            <a:ln>
              <a:solidFill>
                <a:srgbClr val="FFB3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p:cNvSpPr/>
            <p:nvPr/>
          </p:nvSpPr>
          <p:spPr>
            <a:xfrm>
              <a:off x="4059334" y="3396194"/>
              <a:ext cx="3257529" cy="3214435"/>
            </a:xfrm>
            <a:prstGeom prst="ellipse">
              <a:avLst/>
            </a:prstGeom>
            <a:noFill/>
            <a:ln>
              <a:solidFill>
                <a:srgbClr val="FFB3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Oval 45"/>
            <p:cNvSpPr/>
            <p:nvPr/>
          </p:nvSpPr>
          <p:spPr>
            <a:xfrm>
              <a:off x="2954441" y="1856439"/>
              <a:ext cx="3259116" cy="3214435"/>
            </a:xfrm>
            <a:prstGeom prst="ellipse">
              <a:avLst/>
            </a:prstGeom>
            <a:noFill/>
            <a:ln>
              <a:solidFill>
                <a:srgbClr val="FFB3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2631918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5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nodeType="afterGroup">
                            <p:stCondLst>
                              <p:cond delay="500"/>
                            </p:stCondLst>
                            <p:childTnLst>
                              <p:par>
                                <p:cTn id="11" presetID="1" presetClass="entr" presetSubtype="0" fill="hold" nodeType="afterEffect">
                                  <p:stCondLst>
                                    <p:cond delay="5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635000" y="1773238"/>
            <a:ext cx="3744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NZ" altLang="en-US" sz="2400" b="1" dirty="0"/>
              <a:t>Water Quality</a:t>
            </a:r>
            <a:endParaRPr lang="en-US" altLang="en-US" sz="2400" b="1" dirty="0"/>
          </a:p>
        </p:txBody>
      </p:sp>
      <p:grpSp>
        <p:nvGrpSpPr>
          <p:cNvPr id="9" name="Group 8"/>
          <p:cNvGrpSpPr>
            <a:grpSpLocks/>
          </p:cNvGrpSpPr>
          <p:nvPr/>
        </p:nvGrpSpPr>
        <p:grpSpPr bwMode="auto">
          <a:xfrm>
            <a:off x="611188" y="582613"/>
            <a:ext cx="8245475" cy="4514850"/>
            <a:chOff x="611560" y="583064"/>
            <a:chExt cx="8245436" cy="4514972"/>
          </a:xfrm>
        </p:grpSpPr>
        <p:pic>
          <p:nvPicPr>
            <p:cNvPr id="7684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95971" y="583064"/>
              <a:ext cx="4461025" cy="451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47" name="TextBox 3"/>
            <p:cNvSpPr txBox="1">
              <a:spLocks noChangeArrowheads="1"/>
            </p:cNvSpPr>
            <p:nvPr/>
          </p:nvSpPr>
          <p:spPr bwMode="auto">
            <a:xfrm>
              <a:off x="611560" y="1052736"/>
              <a:ext cx="55446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NZ" altLang="en-US" sz="2400" b="1" dirty="0"/>
                <a:t>Establishment: Delimiting surveys</a:t>
              </a:r>
              <a:endParaRPr lang="en-US" altLang="en-US" sz="2400" b="1" dirty="0"/>
            </a:p>
          </p:txBody>
        </p:sp>
      </p:grpSp>
      <p:sp>
        <p:nvSpPr>
          <p:cNvPr id="76805" name="TextBox 2"/>
          <p:cNvSpPr txBox="1">
            <a:spLocks noChangeArrowheads="1"/>
          </p:cNvSpPr>
          <p:nvPr/>
        </p:nvSpPr>
        <p:spPr bwMode="auto">
          <a:xfrm>
            <a:off x="684213" y="188913"/>
            <a:ext cx="68405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NZ" altLang="en-US" b="1"/>
              <a:t>Pouarua Farms: monitoring</a:t>
            </a:r>
            <a:endParaRPr lang="en-US" altLang="en-US" b="1"/>
          </a:p>
        </p:txBody>
      </p:sp>
      <p:pic>
        <p:nvPicPr>
          <p:cNvPr id="76806"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0413" y="42863"/>
            <a:ext cx="7366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654453" y="941388"/>
            <a:ext cx="8099344" cy="5584825"/>
            <a:chOff x="4437910" y="1979262"/>
            <a:chExt cx="8099344" cy="5584825"/>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7910" y="1979262"/>
              <a:ext cx="8099344"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08" name="Group 53"/>
            <p:cNvGrpSpPr>
              <a:grpSpLocks/>
            </p:cNvGrpSpPr>
            <p:nvPr/>
          </p:nvGrpSpPr>
          <p:grpSpPr bwMode="auto">
            <a:xfrm>
              <a:off x="4918273" y="2341212"/>
              <a:ext cx="6637392" cy="3962400"/>
              <a:chOff x="1076872" y="941388"/>
              <a:chExt cx="6471309" cy="3961728"/>
            </a:xfrm>
          </p:grpSpPr>
          <p:grpSp>
            <p:nvGrpSpPr>
              <p:cNvPr id="76809" name="Group 44"/>
              <p:cNvGrpSpPr>
                <a:grpSpLocks/>
              </p:cNvGrpSpPr>
              <p:nvPr/>
            </p:nvGrpSpPr>
            <p:grpSpPr bwMode="auto">
              <a:xfrm>
                <a:off x="1076872" y="941388"/>
                <a:ext cx="6471309" cy="3742342"/>
                <a:chOff x="1053441" y="971076"/>
                <a:chExt cx="6471309" cy="3742342"/>
              </a:xfrm>
            </p:grpSpPr>
            <p:grpSp>
              <p:nvGrpSpPr>
                <p:cNvPr id="76815" name="Group 39"/>
                <p:cNvGrpSpPr>
                  <a:grpSpLocks/>
                </p:cNvGrpSpPr>
                <p:nvPr/>
              </p:nvGrpSpPr>
              <p:grpSpPr bwMode="auto">
                <a:xfrm>
                  <a:off x="2620775" y="2511096"/>
                  <a:ext cx="2272848" cy="2202322"/>
                  <a:chOff x="2620775" y="2511096"/>
                  <a:chExt cx="2272848" cy="2202322"/>
                </a:xfrm>
              </p:grpSpPr>
              <p:sp>
                <p:nvSpPr>
                  <p:cNvPr id="27" name="Right Arrow 26"/>
                  <p:cNvSpPr/>
                  <p:nvPr/>
                </p:nvSpPr>
                <p:spPr>
                  <a:xfrm rot="3254557" flipV="1">
                    <a:off x="2494689" y="3142406"/>
                    <a:ext cx="360302" cy="109521"/>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ight Arrow 27"/>
                  <p:cNvSpPr/>
                  <p:nvPr/>
                </p:nvSpPr>
                <p:spPr>
                  <a:xfrm rot="3254557" flipV="1">
                    <a:off x="2891507" y="2974160"/>
                    <a:ext cx="360302" cy="109521"/>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ight Arrow 28"/>
                  <p:cNvSpPr/>
                  <p:nvPr/>
                </p:nvSpPr>
                <p:spPr>
                  <a:xfrm rot="3254557" flipV="1">
                    <a:off x="3367689" y="2751948"/>
                    <a:ext cx="360302" cy="109521"/>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ight Arrow 29"/>
                  <p:cNvSpPr/>
                  <p:nvPr/>
                </p:nvSpPr>
                <p:spPr>
                  <a:xfrm rot="3254557" flipV="1">
                    <a:off x="3583559" y="2636079"/>
                    <a:ext cx="360301" cy="109521"/>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ight Arrow 30"/>
                  <p:cNvSpPr/>
                  <p:nvPr/>
                </p:nvSpPr>
                <p:spPr>
                  <a:xfrm rot="3254557" flipV="1">
                    <a:off x="4587508" y="3733650"/>
                    <a:ext cx="358714" cy="109521"/>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ight Arrow 31"/>
                  <p:cNvSpPr/>
                  <p:nvPr/>
                </p:nvSpPr>
                <p:spPr>
                  <a:xfrm rot="3254557" flipV="1">
                    <a:off x="4283545" y="3848723"/>
                    <a:ext cx="360301" cy="10952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ight Arrow 32"/>
                  <p:cNvSpPr/>
                  <p:nvPr/>
                </p:nvSpPr>
                <p:spPr>
                  <a:xfrm rot="3254557" flipV="1">
                    <a:off x="3824824" y="4042366"/>
                    <a:ext cx="360301" cy="109521"/>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ight Arrow 33"/>
                  <p:cNvSpPr/>
                  <p:nvPr/>
                </p:nvSpPr>
                <p:spPr>
                  <a:xfrm rot="16376146" flipV="1">
                    <a:off x="4318465" y="2782105"/>
                    <a:ext cx="360301" cy="10952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Right Arrow 34"/>
                  <p:cNvSpPr/>
                  <p:nvPr/>
                </p:nvSpPr>
                <p:spPr>
                  <a:xfrm rot="16376146" flipV="1">
                    <a:off x="4658142" y="2636079"/>
                    <a:ext cx="360301" cy="10952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ight Arrow 35"/>
                  <p:cNvSpPr/>
                  <p:nvPr/>
                </p:nvSpPr>
                <p:spPr>
                  <a:xfrm rot="16376146" flipV="1">
                    <a:off x="3950217" y="2944003"/>
                    <a:ext cx="358714" cy="10793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ight Arrow 36"/>
                  <p:cNvSpPr/>
                  <p:nvPr/>
                </p:nvSpPr>
                <p:spPr>
                  <a:xfrm rot="17314264" flipV="1">
                    <a:off x="3862918" y="4478854"/>
                    <a:ext cx="360302" cy="109521"/>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6816" name="TextBox 43"/>
                <p:cNvSpPr txBox="1">
                  <a:spLocks noChangeArrowheads="1"/>
                </p:cNvSpPr>
                <p:nvPr/>
              </p:nvSpPr>
              <p:spPr bwMode="auto">
                <a:xfrm>
                  <a:off x="1053441" y="971076"/>
                  <a:ext cx="6471309"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NZ" altLang="en-US" sz="1800"/>
                    <a:t>Localised testing within Pouarua Farms water catchment…</a:t>
                  </a:r>
                  <a:endParaRPr lang="en-US" altLang="en-US" sz="1800"/>
                </a:p>
              </p:txBody>
            </p:sp>
          </p:grpSp>
          <p:sp>
            <p:nvSpPr>
              <p:cNvPr id="49" name="Right Arrow 48"/>
              <p:cNvSpPr/>
              <p:nvPr/>
            </p:nvSpPr>
            <p:spPr>
              <a:xfrm rot="3254557" flipV="1">
                <a:off x="3110171" y="2358784"/>
                <a:ext cx="288876" cy="10793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Right Arrow 49"/>
              <p:cNvSpPr/>
              <p:nvPr/>
            </p:nvSpPr>
            <p:spPr>
              <a:xfrm rot="3254557" flipV="1">
                <a:off x="2507802" y="2529411"/>
                <a:ext cx="360302" cy="10793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ight Arrow 50"/>
              <p:cNvSpPr/>
              <p:nvPr/>
            </p:nvSpPr>
            <p:spPr>
              <a:xfrm rot="3254557" flipV="1">
                <a:off x="3310169" y="4082516"/>
                <a:ext cx="360301" cy="10952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Right Arrow 51"/>
              <p:cNvSpPr/>
              <p:nvPr/>
            </p:nvSpPr>
            <p:spPr>
              <a:xfrm rot="20071437" flipV="1">
                <a:off x="2995885" y="4498372"/>
                <a:ext cx="360310" cy="10951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Right Arrow 52"/>
              <p:cNvSpPr/>
              <p:nvPr/>
            </p:nvSpPr>
            <p:spPr>
              <a:xfrm rot="18737514" flipV="1">
                <a:off x="3433975" y="4668204"/>
                <a:ext cx="360302" cy="10952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nvGrpSpPr>
          <p:cNvPr id="48" name="Group 47"/>
          <p:cNvGrpSpPr>
            <a:grpSpLocks/>
          </p:cNvGrpSpPr>
          <p:nvPr/>
        </p:nvGrpSpPr>
        <p:grpSpPr bwMode="auto">
          <a:xfrm>
            <a:off x="1163842" y="1889437"/>
            <a:ext cx="6635764" cy="2872150"/>
            <a:chOff x="1092255" y="1553501"/>
            <a:chExt cx="6471309" cy="2872866"/>
          </a:xfrm>
        </p:grpSpPr>
        <p:grpSp>
          <p:nvGrpSpPr>
            <p:cNvPr id="76828" name="Group 45"/>
            <p:cNvGrpSpPr>
              <a:grpSpLocks/>
            </p:cNvGrpSpPr>
            <p:nvPr/>
          </p:nvGrpSpPr>
          <p:grpSpPr bwMode="auto">
            <a:xfrm>
              <a:off x="2016407" y="1976304"/>
              <a:ext cx="4285938" cy="2450063"/>
              <a:chOff x="2016407" y="1976304"/>
              <a:chExt cx="4285938" cy="2450063"/>
            </a:xfrm>
          </p:grpSpPr>
          <p:grpSp>
            <p:nvGrpSpPr>
              <p:cNvPr id="76830" name="Group 38"/>
              <p:cNvGrpSpPr>
                <a:grpSpLocks/>
              </p:cNvGrpSpPr>
              <p:nvPr/>
            </p:nvGrpSpPr>
            <p:grpSpPr bwMode="auto">
              <a:xfrm>
                <a:off x="2016407" y="1976304"/>
                <a:ext cx="3603212" cy="2450063"/>
                <a:chOff x="1997994" y="1987048"/>
                <a:chExt cx="3603212" cy="2450063"/>
              </a:xfrm>
            </p:grpSpPr>
            <p:sp>
              <p:nvSpPr>
                <p:cNvPr id="16" name="Right Arrow 15"/>
                <p:cNvSpPr/>
                <p:nvPr/>
              </p:nvSpPr>
              <p:spPr>
                <a:xfrm rot="16200000">
                  <a:off x="4736635" y="4123510"/>
                  <a:ext cx="360452" cy="114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ight Arrow 16"/>
                <p:cNvSpPr/>
                <p:nvPr/>
              </p:nvSpPr>
              <p:spPr>
                <a:xfrm rot="16200000" flipV="1">
                  <a:off x="2274172" y="3766234"/>
                  <a:ext cx="358864" cy="1095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ight Arrow 17"/>
                <p:cNvSpPr/>
                <p:nvPr/>
              </p:nvSpPr>
              <p:spPr>
                <a:xfrm rot="16200000" flipV="1">
                  <a:off x="2888596" y="3426424"/>
                  <a:ext cx="358864" cy="1095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ight Arrow 18"/>
                <p:cNvSpPr/>
                <p:nvPr/>
              </p:nvSpPr>
              <p:spPr>
                <a:xfrm rot="16200000" flipV="1">
                  <a:off x="2579796" y="3584419"/>
                  <a:ext cx="360453" cy="1095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ight Arrow 19"/>
                <p:cNvSpPr/>
                <p:nvPr/>
              </p:nvSpPr>
              <p:spPr>
                <a:xfrm rot="16200000" flipV="1">
                  <a:off x="4446887" y="4202110"/>
                  <a:ext cx="360452" cy="1095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Arrow 20"/>
                <p:cNvSpPr/>
                <p:nvPr/>
              </p:nvSpPr>
              <p:spPr>
                <a:xfrm rot="16200000">
                  <a:off x="5285171" y="3886120"/>
                  <a:ext cx="360453" cy="115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ight Arrow 21"/>
                <p:cNvSpPr/>
                <p:nvPr/>
              </p:nvSpPr>
              <p:spPr>
                <a:xfrm rot="16200000">
                  <a:off x="3368864" y="3222380"/>
                  <a:ext cx="358864" cy="114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ight Arrow 22"/>
                <p:cNvSpPr/>
                <p:nvPr/>
              </p:nvSpPr>
              <p:spPr>
                <a:xfrm rot="3254557" flipV="1">
                  <a:off x="2116198" y="3320829"/>
                  <a:ext cx="360453" cy="1095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ight Arrow 23"/>
                <p:cNvSpPr/>
                <p:nvPr/>
              </p:nvSpPr>
              <p:spPr>
                <a:xfrm rot="3254557" flipV="1">
                  <a:off x="4648520" y="2112439"/>
                  <a:ext cx="360452" cy="1095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ight Arrow 24"/>
                <p:cNvSpPr/>
                <p:nvPr/>
              </p:nvSpPr>
              <p:spPr>
                <a:xfrm rot="3254557" flipV="1">
                  <a:off x="4228583" y="2276787"/>
                  <a:ext cx="358864" cy="1095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ight Arrow 25"/>
                <p:cNvSpPr/>
                <p:nvPr/>
              </p:nvSpPr>
              <p:spPr>
                <a:xfrm rot="3254557" flipV="1">
                  <a:off x="5366937" y="3307331"/>
                  <a:ext cx="358864" cy="1095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ight Arrow 37"/>
                <p:cNvSpPr/>
                <p:nvPr/>
              </p:nvSpPr>
              <p:spPr>
                <a:xfrm rot="18106733" flipV="1">
                  <a:off x="1873288" y="3782906"/>
                  <a:ext cx="360452" cy="1095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6831" name="Group 42"/>
              <p:cNvGrpSpPr>
                <a:grpSpLocks/>
              </p:cNvGrpSpPr>
              <p:nvPr/>
            </p:nvGrpSpPr>
            <p:grpSpPr bwMode="auto">
              <a:xfrm>
                <a:off x="4229522" y="2343736"/>
                <a:ext cx="2072823" cy="1330294"/>
                <a:chOff x="4229522" y="2343736"/>
                <a:chExt cx="2072823" cy="1330294"/>
              </a:xfrm>
            </p:grpSpPr>
            <p:sp>
              <p:nvSpPr>
                <p:cNvPr id="41" name="Right Arrow 40"/>
                <p:cNvSpPr/>
                <p:nvPr/>
              </p:nvSpPr>
              <p:spPr>
                <a:xfrm rot="20144546">
                  <a:off x="4233527" y="2343048"/>
                  <a:ext cx="1274892" cy="155614"/>
                </a:xfrm>
                <a:prstGeom prst="rightArrow">
                  <a:avLst/>
                </a:prstGeom>
                <a:solidFill>
                  <a:srgbClr val="FA7272"/>
                </a:solidFill>
                <a:ln>
                  <a:solidFill>
                    <a:srgbClr val="FFB3B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ight Arrow 41"/>
                <p:cNvSpPr/>
                <p:nvPr/>
              </p:nvSpPr>
              <p:spPr>
                <a:xfrm rot="20144546">
                  <a:off x="5024183" y="3518091"/>
                  <a:ext cx="1278067" cy="155614"/>
                </a:xfrm>
                <a:prstGeom prst="rightArrow">
                  <a:avLst/>
                </a:prstGeom>
                <a:solidFill>
                  <a:srgbClr val="FA7272"/>
                </a:solidFill>
                <a:ln>
                  <a:solidFill>
                    <a:srgbClr val="FFB3B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76829" name="TextBox 46"/>
            <p:cNvSpPr txBox="1">
              <a:spLocks noChangeArrowheads="1"/>
            </p:cNvSpPr>
            <p:nvPr/>
          </p:nvSpPr>
          <p:spPr bwMode="auto">
            <a:xfrm>
              <a:off x="1092255" y="1553501"/>
              <a:ext cx="6471309" cy="369332"/>
            </a:xfrm>
            <a:prstGeom prst="rect">
              <a:avLst/>
            </a:prstGeom>
            <a:solidFill>
              <a:srgbClr val="FF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NZ" altLang="en-US" sz="1800" dirty="0"/>
                <a:t>…rather than broader community water catchment testing</a:t>
              </a:r>
              <a:endParaRPr lang="en-US" altLang="en-US" sz="1800" dirty="0"/>
            </a:p>
          </p:txBody>
        </p:sp>
      </p:grpSp>
    </p:spTree>
    <p:extLst>
      <p:ext uri="{BB962C8B-B14F-4D97-AF65-F5344CB8AC3E}">
        <p14:creationId xmlns:p14="http://schemas.microsoft.com/office/powerpoint/2010/main" val="103963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100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635000" y="1773238"/>
            <a:ext cx="3744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NZ" altLang="en-US" sz="2400" b="1"/>
              <a:t>Water Quality</a:t>
            </a:r>
            <a:endParaRPr lang="en-US" altLang="en-US" sz="2400" b="1"/>
          </a:p>
        </p:txBody>
      </p:sp>
      <p:grpSp>
        <p:nvGrpSpPr>
          <p:cNvPr id="9" name="Group 8"/>
          <p:cNvGrpSpPr>
            <a:grpSpLocks/>
          </p:cNvGrpSpPr>
          <p:nvPr/>
        </p:nvGrpSpPr>
        <p:grpSpPr bwMode="auto">
          <a:xfrm>
            <a:off x="611188" y="582613"/>
            <a:ext cx="8245475" cy="4514850"/>
            <a:chOff x="611560" y="583064"/>
            <a:chExt cx="8245436" cy="4514972"/>
          </a:xfrm>
        </p:grpSpPr>
        <p:pic>
          <p:nvPicPr>
            <p:cNvPr id="7684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95971" y="583064"/>
              <a:ext cx="4461025" cy="451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47" name="TextBox 3"/>
            <p:cNvSpPr txBox="1">
              <a:spLocks noChangeArrowheads="1"/>
            </p:cNvSpPr>
            <p:nvPr/>
          </p:nvSpPr>
          <p:spPr bwMode="auto">
            <a:xfrm>
              <a:off x="611560" y="1052736"/>
              <a:ext cx="55446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NZ" altLang="en-US" sz="2400" b="1"/>
                <a:t>Establishment: Delimiting surveys</a:t>
              </a:r>
              <a:endParaRPr lang="en-US" altLang="en-US" sz="2400" b="1"/>
            </a:p>
          </p:txBody>
        </p:sp>
      </p:gr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3425" y="582613"/>
            <a:ext cx="7897813"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Box 2"/>
          <p:cNvSpPr txBox="1">
            <a:spLocks noChangeArrowheads="1"/>
          </p:cNvSpPr>
          <p:nvPr/>
        </p:nvSpPr>
        <p:spPr bwMode="auto">
          <a:xfrm>
            <a:off x="684213" y="188913"/>
            <a:ext cx="68405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NZ" altLang="en-US" b="1"/>
              <a:t>Pouarua Farms: monitoring</a:t>
            </a:r>
            <a:endParaRPr lang="en-US" altLang="en-US" b="1"/>
          </a:p>
        </p:txBody>
      </p:sp>
      <p:pic>
        <p:nvPicPr>
          <p:cNvPr id="76806"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0413" y="42863"/>
            <a:ext cx="7366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 name="Group 47"/>
          <p:cNvGrpSpPr>
            <a:grpSpLocks/>
          </p:cNvGrpSpPr>
          <p:nvPr/>
        </p:nvGrpSpPr>
        <p:grpSpPr bwMode="auto">
          <a:xfrm>
            <a:off x="1054100" y="1422400"/>
            <a:ext cx="6470650" cy="3003550"/>
            <a:chOff x="1053441" y="1422068"/>
            <a:chExt cx="6471309" cy="3004299"/>
          </a:xfrm>
        </p:grpSpPr>
        <p:grpSp>
          <p:nvGrpSpPr>
            <p:cNvPr id="76828" name="Group 45"/>
            <p:cNvGrpSpPr>
              <a:grpSpLocks/>
            </p:cNvGrpSpPr>
            <p:nvPr/>
          </p:nvGrpSpPr>
          <p:grpSpPr bwMode="auto">
            <a:xfrm>
              <a:off x="2016407" y="1976304"/>
              <a:ext cx="4285938" cy="2450063"/>
              <a:chOff x="2016407" y="1976304"/>
              <a:chExt cx="4285938" cy="2450063"/>
            </a:xfrm>
          </p:grpSpPr>
          <p:grpSp>
            <p:nvGrpSpPr>
              <p:cNvPr id="76830" name="Group 38"/>
              <p:cNvGrpSpPr>
                <a:grpSpLocks/>
              </p:cNvGrpSpPr>
              <p:nvPr/>
            </p:nvGrpSpPr>
            <p:grpSpPr bwMode="auto">
              <a:xfrm>
                <a:off x="2016407" y="1976304"/>
                <a:ext cx="3603212" cy="2450063"/>
                <a:chOff x="1997994" y="1987048"/>
                <a:chExt cx="3603212" cy="2450063"/>
              </a:xfrm>
            </p:grpSpPr>
            <p:sp>
              <p:nvSpPr>
                <p:cNvPr id="16" name="Right Arrow 15"/>
                <p:cNvSpPr/>
                <p:nvPr/>
              </p:nvSpPr>
              <p:spPr>
                <a:xfrm rot="16200000">
                  <a:off x="4736635" y="4123510"/>
                  <a:ext cx="360452" cy="114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ight Arrow 16"/>
                <p:cNvSpPr/>
                <p:nvPr/>
              </p:nvSpPr>
              <p:spPr>
                <a:xfrm rot="16200000" flipV="1">
                  <a:off x="2274172" y="3766234"/>
                  <a:ext cx="358864" cy="1095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ight Arrow 17"/>
                <p:cNvSpPr/>
                <p:nvPr/>
              </p:nvSpPr>
              <p:spPr>
                <a:xfrm rot="16200000" flipV="1">
                  <a:off x="2888596" y="3426424"/>
                  <a:ext cx="358864" cy="1095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ight Arrow 18"/>
                <p:cNvSpPr/>
                <p:nvPr/>
              </p:nvSpPr>
              <p:spPr>
                <a:xfrm rot="16200000" flipV="1">
                  <a:off x="2579796" y="3584419"/>
                  <a:ext cx="360453" cy="1095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ight Arrow 19"/>
                <p:cNvSpPr/>
                <p:nvPr/>
              </p:nvSpPr>
              <p:spPr>
                <a:xfrm rot="16200000" flipV="1">
                  <a:off x="4446887" y="4202110"/>
                  <a:ext cx="360452" cy="1095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Arrow 20"/>
                <p:cNvSpPr/>
                <p:nvPr/>
              </p:nvSpPr>
              <p:spPr>
                <a:xfrm rot="16200000">
                  <a:off x="5285171" y="3886120"/>
                  <a:ext cx="360453" cy="115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ight Arrow 21"/>
                <p:cNvSpPr/>
                <p:nvPr/>
              </p:nvSpPr>
              <p:spPr>
                <a:xfrm rot="16200000">
                  <a:off x="3368864" y="3222380"/>
                  <a:ext cx="358864" cy="114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ight Arrow 22"/>
                <p:cNvSpPr/>
                <p:nvPr/>
              </p:nvSpPr>
              <p:spPr>
                <a:xfrm rot="3254557" flipV="1">
                  <a:off x="2116198" y="3320829"/>
                  <a:ext cx="360453" cy="1095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ight Arrow 23"/>
                <p:cNvSpPr/>
                <p:nvPr/>
              </p:nvSpPr>
              <p:spPr>
                <a:xfrm rot="3254557" flipV="1">
                  <a:off x="4648520" y="2112439"/>
                  <a:ext cx="360452" cy="1095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ight Arrow 24"/>
                <p:cNvSpPr/>
                <p:nvPr/>
              </p:nvSpPr>
              <p:spPr>
                <a:xfrm rot="3254557" flipV="1">
                  <a:off x="4228583" y="2276787"/>
                  <a:ext cx="358864" cy="1095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ight Arrow 25"/>
                <p:cNvSpPr/>
                <p:nvPr/>
              </p:nvSpPr>
              <p:spPr>
                <a:xfrm rot="3254557" flipV="1">
                  <a:off x="5366937" y="3307331"/>
                  <a:ext cx="358864" cy="1095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ight Arrow 37"/>
                <p:cNvSpPr/>
                <p:nvPr/>
              </p:nvSpPr>
              <p:spPr>
                <a:xfrm rot="18106733" flipV="1">
                  <a:off x="1873288" y="3782906"/>
                  <a:ext cx="360452" cy="1095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6831" name="Group 42"/>
              <p:cNvGrpSpPr>
                <a:grpSpLocks/>
              </p:cNvGrpSpPr>
              <p:nvPr/>
            </p:nvGrpSpPr>
            <p:grpSpPr bwMode="auto">
              <a:xfrm>
                <a:off x="4229522" y="2343736"/>
                <a:ext cx="2072823" cy="1330294"/>
                <a:chOff x="4229522" y="2343736"/>
                <a:chExt cx="2072823" cy="1330294"/>
              </a:xfrm>
            </p:grpSpPr>
            <p:sp>
              <p:nvSpPr>
                <p:cNvPr id="41" name="Right Arrow 40"/>
                <p:cNvSpPr/>
                <p:nvPr/>
              </p:nvSpPr>
              <p:spPr>
                <a:xfrm rot="20144546">
                  <a:off x="4233527" y="2343048"/>
                  <a:ext cx="1274892" cy="155614"/>
                </a:xfrm>
                <a:prstGeom prst="rightArrow">
                  <a:avLst/>
                </a:prstGeom>
                <a:solidFill>
                  <a:srgbClr val="FA7272"/>
                </a:solidFill>
                <a:ln>
                  <a:solidFill>
                    <a:srgbClr val="FFB3B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ight Arrow 41"/>
                <p:cNvSpPr/>
                <p:nvPr/>
              </p:nvSpPr>
              <p:spPr>
                <a:xfrm rot="20144546">
                  <a:off x="5024183" y="3518091"/>
                  <a:ext cx="1278067" cy="155614"/>
                </a:xfrm>
                <a:prstGeom prst="rightArrow">
                  <a:avLst/>
                </a:prstGeom>
                <a:solidFill>
                  <a:srgbClr val="FA7272"/>
                </a:solidFill>
                <a:ln>
                  <a:solidFill>
                    <a:srgbClr val="FFB3B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76829" name="TextBox 46"/>
            <p:cNvSpPr txBox="1">
              <a:spLocks noChangeArrowheads="1"/>
            </p:cNvSpPr>
            <p:nvPr/>
          </p:nvSpPr>
          <p:spPr bwMode="auto">
            <a:xfrm>
              <a:off x="1053441" y="1422068"/>
              <a:ext cx="6471309" cy="369332"/>
            </a:xfrm>
            <a:prstGeom prst="rect">
              <a:avLst/>
            </a:prstGeom>
            <a:solidFill>
              <a:srgbClr val="FF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NZ" altLang="en-US" sz="1800"/>
                <a:t>…rather than broader community water catchment testing</a:t>
              </a:r>
              <a:endParaRPr lang="en-US" altLang="en-US" sz="1800"/>
            </a:p>
          </p:txBody>
        </p:sp>
      </p:grpSp>
      <p:grpSp>
        <p:nvGrpSpPr>
          <p:cNvPr id="76808" name="Group 53"/>
          <p:cNvGrpSpPr>
            <a:grpSpLocks/>
          </p:cNvGrpSpPr>
          <p:nvPr/>
        </p:nvGrpSpPr>
        <p:grpSpPr bwMode="auto">
          <a:xfrm>
            <a:off x="1076325" y="941388"/>
            <a:ext cx="6472238" cy="3962400"/>
            <a:chOff x="1076872" y="941388"/>
            <a:chExt cx="6471309" cy="3961728"/>
          </a:xfrm>
        </p:grpSpPr>
        <p:grpSp>
          <p:nvGrpSpPr>
            <p:cNvPr id="76809" name="Group 44"/>
            <p:cNvGrpSpPr>
              <a:grpSpLocks/>
            </p:cNvGrpSpPr>
            <p:nvPr/>
          </p:nvGrpSpPr>
          <p:grpSpPr bwMode="auto">
            <a:xfrm>
              <a:off x="1076872" y="941388"/>
              <a:ext cx="6471309" cy="3742342"/>
              <a:chOff x="1053441" y="971076"/>
              <a:chExt cx="6471309" cy="3742342"/>
            </a:xfrm>
          </p:grpSpPr>
          <p:grpSp>
            <p:nvGrpSpPr>
              <p:cNvPr id="76815" name="Group 39"/>
              <p:cNvGrpSpPr>
                <a:grpSpLocks/>
              </p:cNvGrpSpPr>
              <p:nvPr/>
            </p:nvGrpSpPr>
            <p:grpSpPr bwMode="auto">
              <a:xfrm>
                <a:off x="2620775" y="2511096"/>
                <a:ext cx="2272848" cy="2202322"/>
                <a:chOff x="2620775" y="2511096"/>
                <a:chExt cx="2272848" cy="2202322"/>
              </a:xfrm>
            </p:grpSpPr>
            <p:sp>
              <p:nvSpPr>
                <p:cNvPr id="27" name="Right Arrow 26"/>
                <p:cNvSpPr/>
                <p:nvPr/>
              </p:nvSpPr>
              <p:spPr>
                <a:xfrm rot="3254557" flipV="1">
                  <a:off x="2494689" y="3142406"/>
                  <a:ext cx="360302" cy="109521"/>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ight Arrow 27"/>
                <p:cNvSpPr/>
                <p:nvPr/>
              </p:nvSpPr>
              <p:spPr>
                <a:xfrm rot="3254557" flipV="1">
                  <a:off x="2891507" y="2974160"/>
                  <a:ext cx="360302" cy="109521"/>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ight Arrow 28"/>
                <p:cNvSpPr/>
                <p:nvPr/>
              </p:nvSpPr>
              <p:spPr>
                <a:xfrm rot="3254557" flipV="1">
                  <a:off x="3367689" y="2751948"/>
                  <a:ext cx="360302" cy="109521"/>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ight Arrow 29"/>
                <p:cNvSpPr/>
                <p:nvPr/>
              </p:nvSpPr>
              <p:spPr>
                <a:xfrm rot="3254557" flipV="1">
                  <a:off x="3583559" y="2636079"/>
                  <a:ext cx="360301" cy="109521"/>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ight Arrow 30"/>
                <p:cNvSpPr/>
                <p:nvPr/>
              </p:nvSpPr>
              <p:spPr>
                <a:xfrm rot="3254557" flipV="1">
                  <a:off x="4587508" y="3733650"/>
                  <a:ext cx="358714" cy="109521"/>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ight Arrow 31"/>
                <p:cNvSpPr/>
                <p:nvPr/>
              </p:nvSpPr>
              <p:spPr>
                <a:xfrm rot="3254557" flipV="1">
                  <a:off x="4283545" y="3848723"/>
                  <a:ext cx="360301" cy="10952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ight Arrow 32"/>
                <p:cNvSpPr/>
                <p:nvPr/>
              </p:nvSpPr>
              <p:spPr>
                <a:xfrm rot="3254557" flipV="1">
                  <a:off x="3824824" y="4042366"/>
                  <a:ext cx="360301" cy="109521"/>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ight Arrow 33"/>
                <p:cNvSpPr/>
                <p:nvPr/>
              </p:nvSpPr>
              <p:spPr>
                <a:xfrm rot="16376146" flipV="1">
                  <a:off x="4318465" y="2782105"/>
                  <a:ext cx="360301" cy="10952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Right Arrow 34"/>
                <p:cNvSpPr/>
                <p:nvPr/>
              </p:nvSpPr>
              <p:spPr>
                <a:xfrm rot="16376146" flipV="1">
                  <a:off x="4658142" y="2636079"/>
                  <a:ext cx="360301" cy="10952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ight Arrow 35"/>
                <p:cNvSpPr/>
                <p:nvPr/>
              </p:nvSpPr>
              <p:spPr>
                <a:xfrm rot="16376146" flipV="1">
                  <a:off x="3950217" y="2944003"/>
                  <a:ext cx="358714" cy="10793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ight Arrow 36"/>
                <p:cNvSpPr/>
                <p:nvPr/>
              </p:nvSpPr>
              <p:spPr>
                <a:xfrm rot="17314264" flipV="1">
                  <a:off x="3862918" y="4478854"/>
                  <a:ext cx="360302" cy="109521"/>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6816" name="TextBox 43"/>
              <p:cNvSpPr txBox="1">
                <a:spLocks noChangeArrowheads="1"/>
              </p:cNvSpPr>
              <p:nvPr/>
            </p:nvSpPr>
            <p:spPr bwMode="auto">
              <a:xfrm>
                <a:off x="1053441" y="971076"/>
                <a:ext cx="6471309"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NZ" altLang="en-US" sz="1800"/>
                  <a:t>Localised testing within Pouarua Farms water catchment…</a:t>
                </a:r>
                <a:endParaRPr lang="en-US" altLang="en-US" sz="1800"/>
              </a:p>
            </p:txBody>
          </p:sp>
        </p:grpSp>
        <p:sp>
          <p:nvSpPr>
            <p:cNvPr id="49" name="Right Arrow 48"/>
            <p:cNvSpPr/>
            <p:nvPr/>
          </p:nvSpPr>
          <p:spPr>
            <a:xfrm rot="3254557" flipV="1">
              <a:off x="3110171" y="2358784"/>
              <a:ext cx="288876" cy="10793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Right Arrow 49"/>
            <p:cNvSpPr/>
            <p:nvPr/>
          </p:nvSpPr>
          <p:spPr>
            <a:xfrm rot="3254557" flipV="1">
              <a:off x="2507802" y="2529411"/>
              <a:ext cx="360302" cy="10793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ight Arrow 50"/>
            <p:cNvSpPr/>
            <p:nvPr/>
          </p:nvSpPr>
          <p:spPr>
            <a:xfrm rot="3254557" flipV="1">
              <a:off x="3310169" y="4082516"/>
              <a:ext cx="360301" cy="10952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Right Arrow 51"/>
            <p:cNvSpPr/>
            <p:nvPr/>
          </p:nvSpPr>
          <p:spPr>
            <a:xfrm rot="20071437" flipV="1">
              <a:off x="2995885" y="4498372"/>
              <a:ext cx="360310" cy="10951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Right Arrow 52"/>
            <p:cNvSpPr/>
            <p:nvPr/>
          </p:nvSpPr>
          <p:spPr>
            <a:xfrm rot="18737514" flipV="1">
              <a:off x="3433975" y="4668204"/>
              <a:ext cx="360302" cy="10952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73877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childTnLst>
                          </p:cTn>
                        </p:par>
                        <p:par>
                          <p:cTn id="10" fill="hold" nodeType="afterGroup">
                            <p:stCondLst>
                              <p:cond delay="0"/>
                            </p:stCondLst>
                            <p:childTnLst>
                              <p:par>
                                <p:cTn id="11" presetID="10" presetClass="entr" presetSubtype="0" fill="hold" nodeType="after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611188" y="582613"/>
            <a:ext cx="8245475" cy="4514850"/>
            <a:chOff x="611560" y="583064"/>
            <a:chExt cx="8245436" cy="4514972"/>
          </a:xfrm>
        </p:grpSpPr>
        <p:sp>
          <p:nvSpPr>
            <p:cNvPr id="77835" name="TextBox 6"/>
            <p:cNvSpPr txBox="1">
              <a:spLocks noChangeArrowheads="1"/>
            </p:cNvSpPr>
            <p:nvPr/>
          </p:nvSpPr>
          <p:spPr bwMode="auto">
            <a:xfrm>
              <a:off x="634886" y="1772816"/>
              <a:ext cx="3744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NZ" altLang="en-US" sz="2400" b="1"/>
                <a:t>Water quality</a:t>
              </a:r>
              <a:endParaRPr lang="en-US" altLang="en-US" sz="2400" b="1"/>
            </a:p>
          </p:txBody>
        </p:sp>
        <p:grpSp>
          <p:nvGrpSpPr>
            <p:cNvPr id="77836" name="Group 8"/>
            <p:cNvGrpSpPr>
              <a:grpSpLocks/>
            </p:cNvGrpSpPr>
            <p:nvPr/>
          </p:nvGrpSpPr>
          <p:grpSpPr bwMode="auto">
            <a:xfrm>
              <a:off x="611560" y="583064"/>
              <a:ext cx="8245436" cy="4514972"/>
              <a:chOff x="611560" y="583064"/>
              <a:chExt cx="8245436" cy="4514972"/>
            </a:xfrm>
          </p:grpSpPr>
          <p:pic>
            <p:nvPicPr>
              <p:cNvPr id="7783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95971" y="583064"/>
                <a:ext cx="4461025" cy="451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8" name="TextBox 3"/>
              <p:cNvSpPr txBox="1">
                <a:spLocks noChangeArrowheads="1"/>
              </p:cNvSpPr>
              <p:nvPr/>
            </p:nvSpPr>
            <p:spPr bwMode="auto">
              <a:xfrm>
                <a:off x="611560" y="1052736"/>
                <a:ext cx="55446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NZ" altLang="en-US" sz="2400" b="1"/>
                  <a:t>Establishment: Delimiting surveys</a:t>
                </a:r>
                <a:endParaRPr lang="en-US" altLang="en-US" sz="2400" b="1"/>
              </a:p>
            </p:txBody>
          </p:sp>
        </p:grpSp>
      </p:grpSp>
      <p:sp>
        <p:nvSpPr>
          <p:cNvPr id="77827" name="TextBox 2"/>
          <p:cNvSpPr txBox="1">
            <a:spLocks noChangeArrowheads="1"/>
          </p:cNvSpPr>
          <p:nvPr/>
        </p:nvSpPr>
        <p:spPr bwMode="auto">
          <a:xfrm>
            <a:off x="684213" y="188913"/>
            <a:ext cx="68405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NZ" altLang="en-US" b="1"/>
              <a:t>Pouarua Farms: monitoring</a:t>
            </a:r>
            <a:endParaRPr lang="en-US" altLang="en-US" b="1"/>
          </a:p>
        </p:txBody>
      </p:sp>
      <p:pic>
        <p:nvPicPr>
          <p:cNvPr id="77828"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0413" y="42863"/>
            <a:ext cx="7366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ight Arrow 48"/>
          <p:cNvSpPr/>
          <p:nvPr/>
        </p:nvSpPr>
        <p:spPr>
          <a:xfrm rot="3254557" flipV="1">
            <a:off x="3110706" y="2359820"/>
            <a:ext cx="288925" cy="10636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Right Arrow 49"/>
          <p:cNvSpPr/>
          <p:nvPr/>
        </p:nvSpPr>
        <p:spPr>
          <a:xfrm rot="3254557" flipV="1">
            <a:off x="2508250" y="2528888"/>
            <a:ext cx="360363" cy="109537"/>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ight Arrow 50"/>
          <p:cNvSpPr/>
          <p:nvPr/>
        </p:nvSpPr>
        <p:spPr>
          <a:xfrm rot="3254557" flipV="1">
            <a:off x="3309938" y="4083050"/>
            <a:ext cx="360362" cy="109538"/>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Right Arrow 51"/>
          <p:cNvSpPr/>
          <p:nvPr/>
        </p:nvSpPr>
        <p:spPr>
          <a:xfrm rot="20071437" flipV="1">
            <a:off x="2995613" y="4498975"/>
            <a:ext cx="360362" cy="109538"/>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Right Arrow 52"/>
          <p:cNvSpPr/>
          <p:nvPr/>
        </p:nvSpPr>
        <p:spPr>
          <a:xfrm rot="18737514" flipV="1">
            <a:off x="3433762" y="4668838"/>
            <a:ext cx="360363" cy="109538"/>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834" name="TextBox 9"/>
          <p:cNvSpPr txBox="1">
            <a:spLocks noChangeArrowheads="1"/>
          </p:cNvSpPr>
          <p:nvPr/>
        </p:nvSpPr>
        <p:spPr bwMode="auto">
          <a:xfrm>
            <a:off x="684213" y="2562225"/>
            <a:ext cx="37115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NZ" altLang="en-US" sz="2400" b="1"/>
              <a:t>Soil health</a:t>
            </a:r>
          </a:p>
          <a:p>
            <a:pPr>
              <a:spcBef>
                <a:spcPct val="0"/>
              </a:spcBef>
              <a:buFontTx/>
              <a:buNone/>
            </a:pPr>
            <a:r>
              <a:rPr lang="en-NZ" altLang="en-US" sz="2400">
                <a:solidFill>
                  <a:srgbClr val="002060"/>
                </a:solidFill>
              </a:rPr>
              <a:t>Biologicals, Chemistry, Physics</a:t>
            </a:r>
          </a:p>
          <a:p>
            <a:pPr>
              <a:spcBef>
                <a:spcPct val="0"/>
              </a:spcBef>
              <a:buFontTx/>
              <a:buNone/>
            </a:pPr>
            <a:endParaRPr lang="en-US" altLang="en-US" sz="1800"/>
          </a:p>
        </p:txBody>
      </p:sp>
    </p:spTree>
    <p:extLst>
      <p:ext uri="{BB962C8B-B14F-4D97-AF65-F5344CB8AC3E}">
        <p14:creationId xmlns:p14="http://schemas.microsoft.com/office/powerpoint/2010/main" val="23883936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92609" y="254859"/>
            <a:ext cx="790041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altLang="en-US" sz="2400" b="1" dirty="0">
                <a:solidFill>
                  <a:srgbClr val="000000"/>
                </a:solidFill>
                <a:latin typeface="Calibri" panose="020F0502020204030204" pitchFamily="34" charset="0"/>
                <a:cs typeface="Calibri" panose="020F0502020204030204" pitchFamily="34" charset="0"/>
              </a:rPr>
              <a:t>Dung beetles we use for </a:t>
            </a:r>
            <a:r>
              <a:rPr lang="en-US" altLang="en-US" sz="2400" b="1" dirty="0" err="1" smtClean="0">
                <a:solidFill>
                  <a:srgbClr val="000000"/>
                </a:solidFill>
                <a:latin typeface="Calibri" panose="020F0502020204030204" pitchFamily="34" charset="0"/>
                <a:cs typeface="Calibri" panose="020F0502020204030204" pitchFamily="34" charset="0"/>
              </a:rPr>
              <a:t>BioControl</a:t>
            </a:r>
            <a:r>
              <a:rPr lang="en-US" altLang="en-US" sz="2400" b="1" dirty="0" smtClean="0">
                <a:solidFill>
                  <a:srgbClr val="000000"/>
                </a:solidFill>
                <a:latin typeface="Calibri" panose="020F0502020204030204" pitchFamily="34" charset="0"/>
                <a:cs typeface="Calibri" panose="020F0502020204030204" pitchFamily="34" charset="0"/>
              </a:rPr>
              <a:t> </a:t>
            </a:r>
            <a:r>
              <a:rPr lang="en-US" altLang="en-US" sz="2400" b="1" dirty="0">
                <a:solidFill>
                  <a:srgbClr val="000000"/>
                </a:solidFill>
                <a:latin typeface="Calibri" panose="020F0502020204030204" pitchFamily="34" charset="0"/>
                <a:cs typeface="Calibri" panose="020F0502020204030204" pitchFamily="34" charset="0"/>
              </a:rPr>
              <a:t>are  species that evolved to </a:t>
            </a:r>
            <a:r>
              <a:rPr lang="en-US" altLang="en-US" sz="2400" b="1" dirty="0" err="1">
                <a:solidFill>
                  <a:srgbClr val="000000"/>
                </a:solidFill>
                <a:latin typeface="Calibri" panose="020F0502020204030204" pitchFamily="34" charset="0"/>
                <a:cs typeface="Calibri" panose="020F0502020204030204" pitchFamily="34" charset="0"/>
              </a:rPr>
              <a:t>utilise</a:t>
            </a:r>
            <a:r>
              <a:rPr lang="en-US" altLang="en-US" sz="2400" b="1" dirty="0">
                <a:solidFill>
                  <a:srgbClr val="000000"/>
                </a:solidFill>
                <a:latin typeface="Calibri" panose="020F0502020204030204" pitchFamily="34" charset="0"/>
                <a:cs typeface="Calibri" panose="020F0502020204030204" pitchFamily="34" charset="0"/>
              </a:rPr>
              <a:t> dung of herbivores that forage in open grassland habitats </a:t>
            </a:r>
            <a:endParaRPr lang="en-GB" altLang="en-US" sz="2400" b="1" dirty="0">
              <a:solidFill>
                <a:srgbClr val="000000"/>
              </a:solidFill>
              <a:latin typeface="Calibri" panose="020F0502020204030204" pitchFamily="34" charset="0"/>
              <a:cs typeface="Calibri" panose="020F0502020204030204" pitchFamily="34" charset="0"/>
            </a:endParaRPr>
          </a:p>
        </p:txBody>
      </p:sp>
      <p:sp>
        <p:nvSpPr>
          <p:cNvPr id="8195" name="Text Box 3"/>
          <p:cNvSpPr txBox="1">
            <a:spLocks noChangeArrowheads="1"/>
          </p:cNvSpPr>
          <p:nvPr/>
        </p:nvSpPr>
        <p:spPr bwMode="auto">
          <a:xfrm>
            <a:off x="500063" y="2314575"/>
            <a:ext cx="7961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ltLang="en-US" sz="2000" b="1">
                <a:solidFill>
                  <a:srgbClr val="000000"/>
                </a:solidFill>
              </a:rPr>
              <a:t>Ruminants			                 Non-Ruminants</a:t>
            </a:r>
            <a:endParaRPr lang="en-GB" altLang="en-US" sz="2000" b="1">
              <a:solidFill>
                <a:srgbClr val="000000"/>
              </a:solidFill>
            </a:endParaRPr>
          </a:p>
        </p:txBody>
      </p:sp>
      <p:pic>
        <p:nvPicPr>
          <p:cNvPr id="8196" name="Picture 5" descr="SA 310"/>
          <p:cNvPicPr>
            <a:picLocks noChangeAspect="1" noChangeArrowheads="1"/>
          </p:cNvPicPr>
          <p:nvPr/>
        </p:nvPicPr>
        <p:blipFill>
          <a:blip r:embed="rId2" cstate="print">
            <a:extLst>
              <a:ext uri="{28A0092B-C50C-407E-A947-70E740481C1C}">
                <a14:useLocalDpi xmlns:a14="http://schemas.microsoft.com/office/drawing/2010/main" val="0"/>
              </a:ext>
            </a:extLst>
          </a:blip>
          <a:srcRect l="20341" r="16405"/>
          <a:stretch>
            <a:fillRect/>
          </a:stretch>
        </p:blipFill>
        <p:spPr bwMode="auto">
          <a:xfrm>
            <a:off x="4591050" y="2803525"/>
            <a:ext cx="4041775"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6" descr="sheep_racing"/>
          <p:cNvPicPr>
            <a:picLocks noChangeAspect="1" noChangeArrowheads="1"/>
          </p:cNvPicPr>
          <p:nvPr/>
        </p:nvPicPr>
        <p:blipFill>
          <a:blip r:embed="rId3">
            <a:extLst>
              <a:ext uri="{28A0092B-C50C-407E-A947-70E740481C1C}">
                <a14:useLocalDpi xmlns:a14="http://schemas.microsoft.com/office/drawing/2010/main" val="0"/>
              </a:ext>
            </a:extLst>
          </a:blip>
          <a:srcRect l="18898" r="20409" b="7474"/>
          <a:stretch>
            <a:fillRect/>
          </a:stretch>
        </p:blipFill>
        <p:spPr bwMode="auto">
          <a:xfrm>
            <a:off x="142875" y="2843213"/>
            <a:ext cx="386238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071813" y="1785938"/>
            <a:ext cx="3571875" cy="400050"/>
          </a:xfrm>
          <a:prstGeom prst="rect">
            <a:avLst/>
          </a:prstGeom>
          <a:noFill/>
        </p:spPr>
        <p:txBody>
          <a:bodyPr>
            <a:spAutoFit/>
          </a:bodyPr>
          <a:lstStyle/>
          <a:p>
            <a:pPr fontAlgn="base">
              <a:spcBef>
                <a:spcPct val="0"/>
              </a:spcBef>
              <a:spcAft>
                <a:spcPct val="0"/>
              </a:spcAft>
              <a:defRPr/>
            </a:pPr>
            <a:r>
              <a:rPr lang="en-US" sz="2000" b="1" dirty="0">
                <a:solidFill>
                  <a:srgbClr val="333399">
                    <a:lumMod val="50000"/>
                  </a:srgbClr>
                </a:solidFill>
              </a:rPr>
              <a:t>Particularly…………..</a:t>
            </a:r>
            <a:endParaRPr lang="en-NZ" sz="2000" b="1" dirty="0">
              <a:solidFill>
                <a:srgbClr val="333399">
                  <a:lumMod val="50000"/>
                </a:srgbClr>
              </a:solidFill>
            </a:endParaRPr>
          </a:p>
        </p:txBody>
      </p:sp>
      <p:pic>
        <p:nvPicPr>
          <p:cNvPr id="7" name="Picture 6"/>
          <p:cNvPicPr>
            <a:picLocks noChangeAspect="1"/>
          </p:cNvPicPr>
          <p:nvPr/>
        </p:nvPicPr>
        <p:blipFill rotWithShape="1">
          <a:blip r:embed="rId4"/>
          <a:srcRect l="27540" r="26292"/>
          <a:stretch/>
        </p:blipFill>
        <p:spPr>
          <a:xfrm>
            <a:off x="8379754" y="42664"/>
            <a:ext cx="737419" cy="899031"/>
          </a:xfrm>
          <a:prstGeom prst="rect">
            <a:avLst/>
          </a:prstGeom>
        </p:spPr>
      </p:pic>
    </p:spTree>
    <p:extLst>
      <p:ext uri="{BB962C8B-B14F-4D97-AF65-F5344CB8AC3E}">
        <p14:creationId xmlns:p14="http://schemas.microsoft.com/office/powerpoint/2010/main" val="3907939025"/>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6"/>
          <p:cNvGrpSpPr>
            <a:grpSpLocks/>
          </p:cNvGrpSpPr>
          <p:nvPr/>
        </p:nvGrpSpPr>
        <p:grpSpPr bwMode="auto">
          <a:xfrm>
            <a:off x="214313" y="285750"/>
            <a:ext cx="8497887" cy="5935663"/>
            <a:chOff x="158" y="210"/>
            <a:chExt cx="5353" cy="3739"/>
          </a:xfrm>
        </p:grpSpPr>
        <p:pic>
          <p:nvPicPr>
            <p:cNvPr id="10246" name="Picture 3" descr="patch requirement1"/>
            <p:cNvPicPr>
              <a:picLocks noChangeAspect="1" noChangeArrowheads="1"/>
            </p:cNvPicPr>
            <p:nvPr/>
          </p:nvPicPr>
          <p:blipFill>
            <a:blip r:embed="rId2" cstate="email">
              <a:lum bright="-2000" contrast="12000"/>
              <a:extLst>
                <a:ext uri="{28A0092B-C50C-407E-A947-70E740481C1C}">
                  <a14:useLocalDpi xmlns:a14="http://schemas.microsoft.com/office/drawing/2010/main"/>
                </a:ext>
              </a:extLst>
            </a:blip>
            <a:srcRect/>
            <a:stretch>
              <a:fillRect/>
            </a:stretch>
          </p:blipFill>
          <p:spPr bwMode="auto">
            <a:xfrm>
              <a:off x="158" y="210"/>
              <a:ext cx="2739" cy="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4" descr="patch requirement2a"/>
            <p:cNvPicPr>
              <a:picLocks noChangeAspect="1" noChangeArrowheads="1"/>
            </p:cNvPicPr>
            <p:nvPr/>
          </p:nvPicPr>
          <p:blipFill>
            <a:blip r:embed="rId3" cstate="email">
              <a:lum bright="-2000" contrast="12000"/>
              <a:extLst>
                <a:ext uri="{28A0092B-C50C-407E-A947-70E740481C1C}">
                  <a14:useLocalDpi xmlns:a14="http://schemas.microsoft.com/office/drawing/2010/main"/>
                </a:ext>
              </a:extLst>
            </a:blip>
            <a:srcRect/>
            <a:stretch>
              <a:fillRect/>
            </a:stretch>
          </p:blipFill>
          <p:spPr bwMode="auto">
            <a:xfrm>
              <a:off x="2744" y="249"/>
              <a:ext cx="2767" cy="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5" descr="patch requirement2b"/>
            <p:cNvPicPr>
              <a:picLocks noChangeAspect="1" noChangeArrowheads="1"/>
            </p:cNvPicPr>
            <p:nvPr/>
          </p:nvPicPr>
          <p:blipFill>
            <a:blip r:embed="rId4" cstate="email">
              <a:lum bright="-2000" contrast="12000"/>
              <a:extLst>
                <a:ext uri="{28A0092B-C50C-407E-A947-70E740481C1C}">
                  <a14:useLocalDpi xmlns:a14="http://schemas.microsoft.com/office/drawing/2010/main"/>
                </a:ext>
              </a:extLst>
            </a:blip>
            <a:srcRect/>
            <a:stretch>
              <a:fillRect/>
            </a:stretch>
          </p:blipFill>
          <p:spPr bwMode="auto">
            <a:xfrm>
              <a:off x="2683" y="1597"/>
              <a:ext cx="2828" cy="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3" name="Text Box 9"/>
          <p:cNvSpPr txBox="1">
            <a:spLocks noChangeArrowheads="1"/>
          </p:cNvSpPr>
          <p:nvPr/>
        </p:nvSpPr>
        <p:spPr bwMode="auto">
          <a:xfrm>
            <a:off x="311150" y="5084763"/>
            <a:ext cx="3902075"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0000"/>
              </a:lnSpc>
            </a:pPr>
            <a:r>
              <a:rPr lang="en-US" altLang="en-US" sz="2000" b="1" dirty="0">
                <a:latin typeface="Calibri" panose="020F0502020204030204" pitchFamily="34" charset="0"/>
                <a:cs typeface="Calibri" panose="020F0502020204030204" pitchFamily="34" charset="0"/>
              </a:rPr>
              <a:t>There are dung beetles specific to </a:t>
            </a:r>
          </a:p>
          <a:p>
            <a:pPr algn="ctr" eaLnBrk="1" hangingPunct="1">
              <a:lnSpc>
                <a:spcPct val="80000"/>
              </a:lnSpc>
            </a:pPr>
            <a:r>
              <a:rPr lang="en-US" altLang="en-US" sz="2000" b="1" dirty="0">
                <a:latin typeface="Calibri" panose="020F0502020204030204" pitchFamily="34" charset="0"/>
                <a:cs typeface="Calibri" panose="020F0502020204030204" pitchFamily="34" charset="0"/>
              </a:rPr>
              <a:t>open grassland habitat.</a:t>
            </a:r>
            <a:r>
              <a:rPr lang="en-US" altLang="en-US" dirty="0">
                <a:latin typeface="Calibri" panose="020F0502020204030204" pitchFamily="34" charset="0"/>
                <a:cs typeface="Calibri" panose="020F0502020204030204" pitchFamily="34" charset="0"/>
              </a:rPr>
              <a:t> </a:t>
            </a:r>
            <a:endParaRPr lang="en-GB" altLang="en-US" dirty="0">
              <a:latin typeface="Calibri" panose="020F0502020204030204" pitchFamily="34" charset="0"/>
              <a:cs typeface="Calibri" panose="020F0502020204030204" pitchFamily="34" charset="0"/>
            </a:endParaRPr>
          </a:p>
        </p:txBody>
      </p:sp>
      <p:sp>
        <p:nvSpPr>
          <p:cNvPr id="10244" name="Text Box 11"/>
          <p:cNvSpPr txBox="1">
            <a:spLocks noChangeArrowheads="1"/>
          </p:cNvSpPr>
          <p:nvPr/>
        </p:nvSpPr>
        <p:spPr bwMode="auto">
          <a:xfrm>
            <a:off x="3790982" y="5999163"/>
            <a:ext cx="5449823" cy="5909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0000"/>
              </a:lnSpc>
            </a:pPr>
            <a:r>
              <a:rPr lang="en-US" altLang="en-US" sz="2000" b="1" dirty="0">
                <a:latin typeface="Calibri" panose="020F0502020204030204" pitchFamily="34" charset="0"/>
                <a:cs typeface="Calibri" panose="020F0502020204030204" pitchFamily="34" charset="0"/>
              </a:rPr>
              <a:t>And dung beetles specific to </a:t>
            </a:r>
          </a:p>
          <a:p>
            <a:pPr algn="ctr" eaLnBrk="1" hangingPunct="1">
              <a:lnSpc>
                <a:spcPct val="80000"/>
              </a:lnSpc>
            </a:pPr>
            <a:r>
              <a:rPr lang="en-US" altLang="en-US" sz="2000" b="1" dirty="0">
                <a:latin typeface="Calibri" panose="020F0502020204030204" pitchFamily="34" charset="0"/>
                <a:cs typeface="Calibri" panose="020F0502020204030204" pitchFamily="34" charset="0"/>
              </a:rPr>
              <a:t>scrub, bush &amp; forest habitat. </a:t>
            </a:r>
            <a:endParaRPr lang="en-GB" altLang="en-US" sz="2000" b="1" dirty="0">
              <a:latin typeface="Calibri" panose="020F0502020204030204" pitchFamily="34" charset="0"/>
              <a:cs typeface="Calibri" panose="020F0502020204030204" pitchFamily="34" charset="0"/>
            </a:endParaRPr>
          </a:p>
        </p:txBody>
      </p:sp>
      <p:sp>
        <p:nvSpPr>
          <p:cNvPr id="13" name="Oval 12"/>
          <p:cNvSpPr/>
          <p:nvPr/>
        </p:nvSpPr>
        <p:spPr>
          <a:xfrm rot="16200000">
            <a:off x="1035845" y="2536031"/>
            <a:ext cx="2500312" cy="24288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
        <p:nvSpPr>
          <p:cNvPr id="9" name="Rectangle 8"/>
          <p:cNvSpPr txBox="1">
            <a:spLocks noChangeArrowheads="1"/>
          </p:cNvSpPr>
          <p:nvPr/>
        </p:nvSpPr>
        <p:spPr>
          <a:xfrm>
            <a:off x="311150" y="0"/>
            <a:ext cx="8401050" cy="831786"/>
          </a:xfrm>
          <a:prstGeom prst="rect">
            <a:avLst/>
          </a:prstGeom>
          <a:solidFill>
            <a:schemeClr val="bg1"/>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3200" b="1" kern="0" dirty="0" smtClean="0">
                <a:latin typeface="Calibri" panose="020F0502020204030204" pitchFamily="34" charset="0"/>
                <a:cs typeface="Calibri" panose="020F0502020204030204" pitchFamily="34" charset="0"/>
              </a:rPr>
              <a:t>Dung beetles are habitat specific</a:t>
            </a:r>
            <a:endParaRPr lang="en-GB" altLang="en-US" sz="3200" kern="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1594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2" name="Picture 6" descr="BURIALTYPES"/>
          <p:cNvPicPr>
            <a:picLocks noChangeAspect="1" noChangeArrowheads="1"/>
          </p:cNvPicPr>
          <p:nvPr/>
        </p:nvPicPr>
        <p:blipFill>
          <a:blip r:embed="rId3" cstate="email">
            <a:lum bright="10000"/>
          </a:blip>
          <a:srcRect/>
          <a:stretch>
            <a:fillRect/>
          </a:stretch>
        </p:blipFill>
        <p:spPr bwMode="auto">
          <a:xfrm>
            <a:off x="1187450" y="1125538"/>
            <a:ext cx="5873750" cy="4668837"/>
          </a:xfrm>
          <a:prstGeom prst="rect">
            <a:avLst/>
          </a:prstGeom>
          <a:noFill/>
          <a:ln w="9525">
            <a:noFill/>
            <a:miter lim="800000"/>
            <a:headEnd/>
            <a:tailEnd/>
          </a:ln>
        </p:spPr>
      </p:pic>
      <p:grpSp>
        <p:nvGrpSpPr>
          <p:cNvPr id="2" name="Group 49"/>
          <p:cNvGrpSpPr>
            <a:grpSpLocks/>
          </p:cNvGrpSpPr>
          <p:nvPr/>
        </p:nvGrpSpPr>
        <p:grpSpPr bwMode="auto">
          <a:xfrm>
            <a:off x="6732588" y="2205038"/>
            <a:ext cx="863600" cy="3240087"/>
            <a:chOff x="4241" y="1389"/>
            <a:chExt cx="544" cy="2041"/>
          </a:xfrm>
        </p:grpSpPr>
        <p:sp>
          <p:nvSpPr>
            <p:cNvPr id="30757" name="Line 8"/>
            <p:cNvSpPr>
              <a:spLocks noChangeShapeType="1"/>
            </p:cNvSpPr>
            <p:nvPr/>
          </p:nvSpPr>
          <p:spPr bwMode="auto">
            <a:xfrm>
              <a:off x="4422" y="1389"/>
              <a:ext cx="0" cy="2041"/>
            </a:xfrm>
            <a:prstGeom prst="line">
              <a:avLst/>
            </a:prstGeom>
            <a:noFill/>
            <a:ln w="28575">
              <a:solidFill>
                <a:srgbClr val="009900"/>
              </a:solidFill>
              <a:round/>
              <a:headEnd type="triangle" w="med" len="med"/>
              <a:tailEnd type="triangle" w="med" len="med"/>
            </a:ln>
          </p:spPr>
          <p:txBody>
            <a:bodyPr/>
            <a:lstStyle/>
            <a:p>
              <a:pPr fontAlgn="base">
                <a:spcBef>
                  <a:spcPct val="0"/>
                </a:spcBef>
                <a:spcAft>
                  <a:spcPct val="0"/>
                </a:spcAft>
              </a:pPr>
              <a:endParaRPr lang="en-NZ">
                <a:solidFill>
                  <a:srgbClr val="000000"/>
                </a:solidFill>
              </a:endParaRPr>
            </a:p>
          </p:txBody>
        </p:sp>
        <p:sp>
          <p:nvSpPr>
            <p:cNvPr id="30758" name="Text Box 9"/>
            <p:cNvSpPr txBox="1">
              <a:spLocks noChangeArrowheads="1"/>
            </p:cNvSpPr>
            <p:nvPr/>
          </p:nvSpPr>
          <p:spPr bwMode="auto">
            <a:xfrm>
              <a:off x="4241" y="2205"/>
              <a:ext cx="544" cy="231"/>
            </a:xfrm>
            <a:prstGeom prst="rect">
              <a:avLst/>
            </a:prstGeom>
            <a:solidFill>
              <a:schemeClr val="bg1"/>
            </a:solidFill>
            <a:ln w="9525">
              <a:noFill/>
              <a:miter lim="800000"/>
              <a:headEnd/>
              <a:tailEnd/>
            </a:ln>
          </p:spPr>
          <p:txBody>
            <a:bodyPr>
              <a:spAutoFit/>
            </a:bodyPr>
            <a:lstStyle/>
            <a:p>
              <a:pPr fontAlgn="base">
                <a:spcBef>
                  <a:spcPct val="50000"/>
                </a:spcBef>
                <a:spcAft>
                  <a:spcPct val="0"/>
                </a:spcAft>
              </a:pPr>
              <a:r>
                <a:rPr lang="en-US" dirty="0">
                  <a:solidFill>
                    <a:srgbClr val="000000"/>
                  </a:solidFill>
                </a:rPr>
                <a:t>90 cm</a:t>
              </a:r>
              <a:endParaRPr lang="en-GB" dirty="0">
                <a:solidFill>
                  <a:srgbClr val="000000"/>
                </a:solidFill>
              </a:endParaRPr>
            </a:p>
          </p:txBody>
        </p:sp>
      </p:grpSp>
      <p:grpSp>
        <p:nvGrpSpPr>
          <p:cNvPr id="3" name="Group 35"/>
          <p:cNvGrpSpPr>
            <a:grpSpLocks/>
          </p:cNvGrpSpPr>
          <p:nvPr/>
        </p:nvGrpSpPr>
        <p:grpSpPr bwMode="auto">
          <a:xfrm>
            <a:off x="5364163" y="498475"/>
            <a:ext cx="2447925" cy="1130300"/>
            <a:chOff x="3379" y="314"/>
            <a:chExt cx="1542" cy="712"/>
          </a:xfrm>
        </p:grpSpPr>
        <p:sp>
          <p:nvSpPr>
            <p:cNvPr id="30754" name="Text Box 27"/>
            <p:cNvSpPr txBox="1">
              <a:spLocks noChangeArrowheads="1"/>
            </p:cNvSpPr>
            <p:nvPr/>
          </p:nvSpPr>
          <p:spPr bwMode="auto">
            <a:xfrm>
              <a:off x="3696" y="314"/>
              <a:ext cx="1225" cy="470"/>
            </a:xfrm>
            <a:prstGeom prst="rect">
              <a:avLst/>
            </a:prstGeom>
            <a:noFill/>
            <a:ln w="9525">
              <a:noFill/>
              <a:miter lim="800000"/>
              <a:headEnd/>
              <a:tailEnd/>
            </a:ln>
          </p:spPr>
          <p:txBody>
            <a:bodyPr>
              <a:spAutoFit/>
            </a:bodyPr>
            <a:lstStyle/>
            <a:p>
              <a:pPr algn="ctr" fontAlgn="base">
                <a:spcBef>
                  <a:spcPct val="5000"/>
                </a:spcBef>
                <a:spcAft>
                  <a:spcPct val="0"/>
                </a:spcAft>
              </a:pPr>
              <a:r>
                <a:rPr lang="en-US" sz="2400" b="1" dirty="0">
                  <a:solidFill>
                    <a:srgbClr val="000000"/>
                  </a:solidFill>
                </a:rPr>
                <a:t>Dwellers</a:t>
              </a:r>
              <a:endParaRPr lang="en-US" dirty="0">
                <a:solidFill>
                  <a:srgbClr val="000000"/>
                </a:solidFill>
              </a:endParaRPr>
            </a:p>
            <a:p>
              <a:pPr algn="ctr" fontAlgn="base">
                <a:spcBef>
                  <a:spcPct val="5000"/>
                </a:spcBef>
                <a:spcAft>
                  <a:spcPct val="0"/>
                </a:spcAft>
              </a:pPr>
              <a:r>
                <a:rPr lang="en-US" dirty="0">
                  <a:solidFill>
                    <a:srgbClr val="000000"/>
                  </a:solidFill>
                </a:rPr>
                <a:t>(several weeks)</a:t>
              </a:r>
              <a:endParaRPr lang="en-GB" dirty="0">
                <a:solidFill>
                  <a:srgbClr val="000000"/>
                </a:solidFill>
              </a:endParaRPr>
            </a:p>
          </p:txBody>
        </p:sp>
        <p:sp>
          <p:nvSpPr>
            <p:cNvPr id="30755" name="Line 32"/>
            <p:cNvSpPr>
              <a:spLocks noChangeShapeType="1"/>
            </p:cNvSpPr>
            <p:nvPr/>
          </p:nvSpPr>
          <p:spPr bwMode="auto">
            <a:xfrm flipH="1">
              <a:off x="3379" y="1026"/>
              <a:ext cx="907" cy="0"/>
            </a:xfrm>
            <a:prstGeom prst="line">
              <a:avLst/>
            </a:prstGeom>
            <a:noFill/>
            <a:ln w="19050">
              <a:solidFill>
                <a:srgbClr val="F81D18"/>
              </a:solidFill>
              <a:round/>
              <a:headEnd/>
              <a:tailEnd type="triangle" w="med" len="med"/>
            </a:ln>
          </p:spPr>
          <p:txBody>
            <a:bodyPr/>
            <a:lstStyle/>
            <a:p>
              <a:pPr fontAlgn="base">
                <a:spcBef>
                  <a:spcPct val="0"/>
                </a:spcBef>
                <a:spcAft>
                  <a:spcPct val="0"/>
                </a:spcAft>
              </a:pPr>
              <a:endParaRPr lang="en-NZ">
                <a:solidFill>
                  <a:srgbClr val="000000"/>
                </a:solidFill>
              </a:endParaRPr>
            </a:p>
          </p:txBody>
        </p:sp>
        <p:sp>
          <p:nvSpPr>
            <p:cNvPr id="30756" name="Line 34"/>
            <p:cNvSpPr>
              <a:spLocks noChangeShapeType="1"/>
            </p:cNvSpPr>
            <p:nvPr/>
          </p:nvSpPr>
          <p:spPr bwMode="auto">
            <a:xfrm flipV="1">
              <a:off x="4286" y="799"/>
              <a:ext cx="0" cy="227"/>
            </a:xfrm>
            <a:prstGeom prst="line">
              <a:avLst/>
            </a:prstGeom>
            <a:noFill/>
            <a:ln w="19050">
              <a:solidFill>
                <a:srgbClr val="F81D18"/>
              </a:solidFill>
              <a:round/>
              <a:headEnd/>
              <a:tailEnd/>
            </a:ln>
          </p:spPr>
          <p:txBody>
            <a:bodyPr/>
            <a:lstStyle/>
            <a:p>
              <a:pPr fontAlgn="base">
                <a:spcBef>
                  <a:spcPct val="0"/>
                </a:spcBef>
                <a:spcAft>
                  <a:spcPct val="0"/>
                </a:spcAft>
              </a:pPr>
              <a:endParaRPr lang="en-NZ">
                <a:solidFill>
                  <a:srgbClr val="000000"/>
                </a:solidFill>
              </a:endParaRPr>
            </a:p>
          </p:txBody>
        </p:sp>
      </p:grpSp>
      <p:grpSp>
        <p:nvGrpSpPr>
          <p:cNvPr id="4" name="Group 40"/>
          <p:cNvGrpSpPr>
            <a:grpSpLocks/>
          </p:cNvGrpSpPr>
          <p:nvPr/>
        </p:nvGrpSpPr>
        <p:grpSpPr bwMode="auto">
          <a:xfrm>
            <a:off x="900113" y="5911850"/>
            <a:ext cx="7234237" cy="779463"/>
            <a:chOff x="567" y="3724"/>
            <a:chExt cx="4557" cy="491"/>
          </a:xfrm>
        </p:grpSpPr>
        <p:grpSp>
          <p:nvGrpSpPr>
            <p:cNvPr id="5" name="Group 38"/>
            <p:cNvGrpSpPr>
              <a:grpSpLocks/>
            </p:cNvGrpSpPr>
            <p:nvPr/>
          </p:nvGrpSpPr>
          <p:grpSpPr bwMode="auto">
            <a:xfrm>
              <a:off x="2584" y="3737"/>
              <a:ext cx="2540" cy="478"/>
              <a:chOff x="2584" y="3737"/>
              <a:chExt cx="2540" cy="478"/>
            </a:xfrm>
          </p:grpSpPr>
          <p:sp>
            <p:nvSpPr>
              <p:cNvPr id="30752" name="Text Box 31"/>
              <p:cNvSpPr txBox="1">
                <a:spLocks noChangeArrowheads="1"/>
              </p:cNvSpPr>
              <p:nvPr/>
            </p:nvSpPr>
            <p:spPr bwMode="auto">
              <a:xfrm>
                <a:off x="2584" y="3737"/>
                <a:ext cx="2540" cy="478"/>
              </a:xfrm>
              <a:prstGeom prst="rect">
                <a:avLst/>
              </a:prstGeom>
              <a:noFill/>
              <a:ln w="9525">
                <a:noFill/>
                <a:miter lim="800000"/>
                <a:headEnd/>
                <a:tailEnd/>
              </a:ln>
            </p:spPr>
            <p:txBody>
              <a:bodyPr>
                <a:spAutoFit/>
              </a:bodyPr>
              <a:lstStyle/>
              <a:p>
                <a:pPr algn="ctr" fontAlgn="base">
                  <a:spcBef>
                    <a:spcPct val="10000"/>
                  </a:spcBef>
                  <a:spcAft>
                    <a:spcPct val="0"/>
                  </a:spcAft>
                </a:pPr>
                <a:r>
                  <a:rPr lang="en-US" sz="2400" b="1" dirty="0">
                    <a:solidFill>
                      <a:srgbClr val="000000"/>
                    </a:solidFill>
                  </a:rPr>
                  <a:t>Slow-burying </a:t>
                </a:r>
                <a:r>
                  <a:rPr lang="en-US" sz="2400" b="1" dirty="0" err="1">
                    <a:solidFill>
                      <a:srgbClr val="000000"/>
                    </a:solidFill>
                  </a:rPr>
                  <a:t>tunnelers</a:t>
                </a:r>
                <a:r>
                  <a:rPr lang="en-US" dirty="0">
                    <a:solidFill>
                      <a:srgbClr val="000000"/>
                    </a:solidFill>
                  </a:rPr>
                  <a:t> </a:t>
                </a:r>
              </a:p>
              <a:p>
                <a:pPr algn="ctr" fontAlgn="base">
                  <a:spcBef>
                    <a:spcPct val="10000"/>
                  </a:spcBef>
                  <a:spcAft>
                    <a:spcPct val="0"/>
                  </a:spcAft>
                </a:pPr>
                <a:r>
                  <a:rPr lang="en-US" dirty="0">
                    <a:solidFill>
                      <a:srgbClr val="000000"/>
                    </a:solidFill>
                  </a:rPr>
                  <a:t>(up to 6 weeks)</a:t>
                </a:r>
                <a:endParaRPr lang="en-GB" dirty="0">
                  <a:solidFill>
                    <a:srgbClr val="000000"/>
                  </a:solidFill>
                </a:endParaRPr>
              </a:p>
            </p:txBody>
          </p:sp>
          <p:sp>
            <p:nvSpPr>
              <p:cNvPr id="30753" name="Line 30"/>
              <p:cNvSpPr>
                <a:spLocks noChangeShapeType="1"/>
              </p:cNvSpPr>
              <p:nvPr/>
            </p:nvSpPr>
            <p:spPr bwMode="auto">
              <a:xfrm>
                <a:off x="2775" y="3743"/>
                <a:ext cx="1919" cy="1"/>
              </a:xfrm>
              <a:prstGeom prst="line">
                <a:avLst/>
              </a:prstGeom>
              <a:noFill/>
              <a:ln w="19050">
                <a:solidFill>
                  <a:srgbClr val="F81D18"/>
                </a:solidFill>
                <a:round/>
                <a:headEnd type="triangle" w="med" len="med"/>
                <a:tailEnd type="triangle" w="med" len="med"/>
              </a:ln>
            </p:spPr>
            <p:txBody>
              <a:bodyPr/>
              <a:lstStyle/>
              <a:p>
                <a:pPr fontAlgn="base">
                  <a:spcBef>
                    <a:spcPct val="0"/>
                  </a:spcBef>
                  <a:spcAft>
                    <a:spcPct val="0"/>
                  </a:spcAft>
                </a:pPr>
                <a:endParaRPr lang="en-NZ">
                  <a:solidFill>
                    <a:srgbClr val="000000"/>
                  </a:solidFill>
                </a:endParaRPr>
              </a:p>
            </p:txBody>
          </p:sp>
        </p:grpSp>
        <p:grpSp>
          <p:nvGrpSpPr>
            <p:cNvPr id="6" name="Group 37"/>
            <p:cNvGrpSpPr>
              <a:grpSpLocks/>
            </p:cNvGrpSpPr>
            <p:nvPr/>
          </p:nvGrpSpPr>
          <p:grpSpPr bwMode="auto">
            <a:xfrm>
              <a:off x="567" y="3724"/>
              <a:ext cx="2262" cy="478"/>
              <a:chOff x="788" y="3724"/>
              <a:chExt cx="2041" cy="478"/>
            </a:xfrm>
          </p:grpSpPr>
          <p:sp>
            <p:nvSpPr>
              <p:cNvPr id="30750" name="Text Box 29"/>
              <p:cNvSpPr txBox="1">
                <a:spLocks noChangeArrowheads="1"/>
              </p:cNvSpPr>
              <p:nvPr/>
            </p:nvSpPr>
            <p:spPr bwMode="auto">
              <a:xfrm>
                <a:off x="788" y="3724"/>
                <a:ext cx="2041" cy="478"/>
              </a:xfrm>
              <a:prstGeom prst="rect">
                <a:avLst/>
              </a:prstGeom>
              <a:noFill/>
              <a:ln w="9525">
                <a:noFill/>
                <a:miter lim="800000"/>
                <a:headEnd/>
                <a:tailEnd/>
              </a:ln>
            </p:spPr>
            <p:txBody>
              <a:bodyPr>
                <a:spAutoFit/>
              </a:bodyPr>
              <a:lstStyle/>
              <a:p>
                <a:pPr algn="ctr" fontAlgn="base">
                  <a:spcBef>
                    <a:spcPct val="10000"/>
                  </a:spcBef>
                  <a:spcAft>
                    <a:spcPct val="0"/>
                  </a:spcAft>
                </a:pPr>
                <a:r>
                  <a:rPr lang="en-US" sz="2400" b="1">
                    <a:solidFill>
                      <a:srgbClr val="000000"/>
                    </a:solidFill>
                  </a:rPr>
                  <a:t>Fast-burying tunnelers</a:t>
                </a:r>
                <a:r>
                  <a:rPr lang="en-US">
                    <a:solidFill>
                      <a:srgbClr val="000000"/>
                    </a:solidFill>
                  </a:rPr>
                  <a:t> </a:t>
                </a:r>
              </a:p>
              <a:p>
                <a:pPr algn="ctr" fontAlgn="base">
                  <a:spcBef>
                    <a:spcPct val="10000"/>
                  </a:spcBef>
                  <a:spcAft>
                    <a:spcPct val="0"/>
                  </a:spcAft>
                </a:pPr>
                <a:r>
                  <a:rPr lang="en-US">
                    <a:solidFill>
                      <a:srgbClr val="000000"/>
                    </a:solidFill>
                  </a:rPr>
                  <a:t>(6 -24hrs)</a:t>
                </a:r>
                <a:endParaRPr lang="en-GB">
                  <a:solidFill>
                    <a:srgbClr val="000000"/>
                  </a:solidFill>
                </a:endParaRPr>
              </a:p>
            </p:txBody>
          </p:sp>
          <p:sp>
            <p:nvSpPr>
              <p:cNvPr id="30751" name="Line 28"/>
              <p:cNvSpPr>
                <a:spLocks noChangeShapeType="1"/>
              </p:cNvSpPr>
              <p:nvPr/>
            </p:nvSpPr>
            <p:spPr bwMode="auto">
              <a:xfrm>
                <a:off x="930" y="3748"/>
                <a:ext cx="1769" cy="0"/>
              </a:xfrm>
              <a:prstGeom prst="line">
                <a:avLst/>
              </a:prstGeom>
              <a:noFill/>
              <a:ln w="19050">
                <a:solidFill>
                  <a:srgbClr val="F81D18"/>
                </a:solidFill>
                <a:round/>
                <a:headEnd type="triangle" w="med" len="med"/>
                <a:tailEnd type="triangle" w="med" len="med"/>
              </a:ln>
            </p:spPr>
            <p:txBody>
              <a:bodyPr/>
              <a:lstStyle/>
              <a:p>
                <a:pPr fontAlgn="base">
                  <a:spcBef>
                    <a:spcPct val="0"/>
                  </a:spcBef>
                  <a:spcAft>
                    <a:spcPct val="0"/>
                  </a:spcAft>
                </a:pPr>
                <a:endParaRPr lang="en-NZ">
                  <a:solidFill>
                    <a:srgbClr val="000000"/>
                  </a:solidFill>
                </a:endParaRPr>
              </a:p>
            </p:txBody>
          </p:sp>
        </p:grpSp>
      </p:grpSp>
      <p:grpSp>
        <p:nvGrpSpPr>
          <p:cNvPr id="8" name="Group 51"/>
          <p:cNvGrpSpPr>
            <a:grpSpLocks/>
          </p:cNvGrpSpPr>
          <p:nvPr/>
        </p:nvGrpSpPr>
        <p:grpSpPr bwMode="auto">
          <a:xfrm>
            <a:off x="2174875" y="476250"/>
            <a:ext cx="2376488" cy="1800225"/>
            <a:chOff x="1370" y="300"/>
            <a:chExt cx="1497" cy="1134"/>
          </a:xfrm>
        </p:grpSpPr>
        <p:grpSp>
          <p:nvGrpSpPr>
            <p:cNvPr id="9" name="Group 23"/>
            <p:cNvGrpSpPr>
              <a:grpSpLocks/>
            </p:cNvGrpSpPr>
            <p:nvPr/>
          </p:nvGrpSpPr>
          <p:grpSpPr bwMode="auto">
            <a:xfrm>
              <a:off x="1861" y="1005"/>
              <a:ext cx="544" cy="136"/>
              <a:chOff x="1837" y="981"/>
              <a:chExt cx="544" cy="136"/>
            </a:xfrm>
          </p:grpSpPr>
          <p:sp>
            <p:nvSpPr>
              <p:cNvPr id="30740" name="Line 17"/>
              <p:cNvSpPr>
                <a:spLocks noChangeShapeType="1"/>
              </p:cNvSpPr>
              <p:nvPr/>
            </p:nvSpPr>
            <p:spPr bwMode="auto">
              <a:xfrm flipH="1">
                <a:off x="1973" y="981"/>
                <a:ext cx="408" cy="0"/>
              </a:xfrm>
              <a:prstGeom prst="line">
                <a:avLst/>
              </a:prstGeom>
              <a:noFill/>
              <a:ln w="19050">
                <a:solidFill>
                  <a:srgbClr val="F81D18"/>
                </a:solidFill>
                <a:round/>
                <a:headEnd/>
                <a:tailEnd/>
              </a:ln>
            </p:spPr>
            <p:txBody>
              <a:bodyPr/>
              <a:lstStyle/>
              <a:p>
                <a:pPr fontAlgn="base">
                  <a:spcBef>
                    <a:spcPct val="0"/>
                  </a:spcBef>
                  <a:spcAft>
                    <a:spcPct val="0"/>
                  </a:spcAft>
                </a:pPr>
                <a:endParaRPr lang="en-NZ">
                  <a:solidFill>
                    <a:srgbClr val="000000"/>
                  </a:solidFill>
                </a:endParaRPr>
              </a:p>
            </p:txBody>
          </p:sp>
          <p:sp>
            <p:nvSpPr>
              <p:cNvPr id="30741" name="Line 18"/>
              <p:cNvSpPr>
                <a:spLocks noChangeShapeType="1"/>
              </p:cNvSpPr>
              <p:nvPr/>
            </p:nvSpPr>
            <p:spPr bwMode="auto">
              <a:xfrm flipH="1">
                <a:off x="1837" y="981"/>
                <a:ext cx="136" cy="136"/>
              </a:xfrm>
              <a:prstGeom prst="line">
                <a:avLst/>
              </a:prstGeom>
              <a:noFill/>
              <a:ln w="19050">
                <a:solidFill>
                  <a:srgbClr val="F81D18"/>
                </a:solidFill>
                <a:round/>
                <a:headEnd/>
                <a:tailEnd type="triangle" w="med" len="med"/>
              </a:ln>
            </p:spPr>
            <p:txBody>
              <a:bodyPr/>
              <a:lstStyle/>
              <a:p>
                <a:pPr fontAlgn="base">
                  <a:spcBef>
                    <a:spcPct val="0"/>
                  </a:spcBef>
                  <a:spcAft>
                    <a:spcPct val="0"/>
                  </a:spcAft>
                </a:pPr>
                <a:endParaRPr lang="en-NZ">
                  <a:solidFill>
                    <a:srgbClr val="000000"/>
                  </a:solidFill>
                </a:endParaRPr>
              </a:p>
            </p:txBody>
          </p:sp>
        </p:grpSp>
        <p:grpSp>
          <p:nvGrpSpPr>
            <p:cNvPr id="10" name="Group 24"/>
            <p:cNvGrpSpPr>
              <a:grpSpLocks/>
            </p:cNvGrpSpPr>
            <p:nvPr/>
          </p:nvGrpSpPr>
          <p:grpSpPr bwMode="auto">
            <a:xfrm>
              <a:off x="1935" y="1344"/>
              <a:ext cx="227" cy="90"/>
              <a:chOff x="1927" y="1344"/>
              <a:chExt cx="227" cy="90"/>
            </a:xfrm>
          </p:grpSpPr>
          <p:sp>
            <p:nvSpPr>
              <p:cNvPr id="30738" name="Line 19"/>
              <p:cNvSpPr>
                <a:spLocks noChangeShapeType="1"/>
              </p:cNvSpPr>
              <p:nvPr/>
            </p:nvSpPr>
            <p:spPr bwMode="auto">
              <a:xfrm flipH="1">
                <a:off x="1927" y="1344"/>
                <a:ext cx="227" cy="0"/>
              </a:xfrm>
              <a:prstGeom prst="line">
                <a:avLst/>
              </a:prstGeom>
              <a:noFill/>
              <a:ln w="19050">
                <a:solidFill>
                  <a:srgbClr val="F81D18"/>
                </a:solidFill>
                <a:round/>
                <a:headEnd/>
                <a:tailEnd/>
              </a:ln>
            </p:spPr>
            <p:txBody>
              <a:bodyPr/>
              <a:lstStyle/>
              <a:p>
                <a:pPr fontAlgn="base">
                  <a:spcBef>
                    <a:spcPct val="0"/>
                  </a:spcBef>
                  <a:spcAft>
                    <a:spcPct val="0"/>
                  </a:spcAft>
                </a:pPr>
                <a:endParaRPr lang="en-NZ">
                  <a:solidFill>
                    <a:srgbClr val="000000"/>
                  </a:solidFill>
                </a:endParaRPr>
              </a:p>
            </p:txBody>
          </p:sp>
          <p:sp>
            <p:nvSpPr>
              <p:cNvPr id="30739" name="Line 20"/>
              <p:cNvSpPr>
                <a:spLocks noChangeShapeType="1"/>
              </p:cNvSpPr>
              <p:nvPr/>
            </p:nvSpPr>
            <p:spPr bwMode="auto">
              <a:xfrm>
                <a:off x="1927" y="1344"/>
                <a:ext cx="0" cy="90"/>
              </a:xfrm>
              <a:prstGeom prst="line">
                <a:avLst/>
              </a:prstGeom>
              <a:noFill/>
              <a:ln w="19050">
                <a:solidFill>
                  <a:srgbClr val="F81D18"/>
                </a:solidFill>
                <a:round/>
                <a:headEnd/>
                <a:tailEnd type="triangle" w="med" len="med"/>
              </a:ln>
            </p:spPr>
            <p:txBody>
              <a:bodyPr/>
              <a:lstStyle/>
              <a:p>
                <a:pPr fontAlgn="base">
                  <a:spcBef>
                    <a:spcPct val="0"/>
                  </a:spcBef>
                  <a:spcAft>
                    <a:spcPct val="0"/>
                  </a:spcAft>
                </a:pPr>
                <a:endParaRPr lang="en-NZ">
                  <a:solidFill>
                    <a:srgbClr val="000000"/>
                  </a:solidFill>
                </a:endParaRPr>
              </a:p>
            </p:txBody>
          </p:sp>
        </p:grpSp>
        <p:grpSp>
          <p:nvGrpSpPr>
            <p:cNvPr id="11" name="Group 22"/>
            <p:cNvGrpSpPr>
              <a:grpSpLocks/>
            </p:cNvGrpSpPr>
            <p:nvPr/>
          </p:nvGrpSpPr>
          <p:grpSpPr bwMode="auto">
            <a:xfrm>
              <a:off x="1610" y="890"/>
              <a:ext cx="952" cy="499"/>
              <a:chOff x="1610" y="890"/>
              <a:chExt cx="952" cy="499"/>
            </a:xfrm>
          </p:grpSpPr>
          <p:sp>
            <p:nvSpPr>
              <p:cNvPr id="30736" name="Line 15"/>
              <p:cNvSpPr>
                <a:spLocks noChangeShapeType="1"/>
              </p:cNvSpPr>
              <p:nvPr/>
            </p:nvSpPr>
            <p:spPr bwMode="auto">
              <a:xfrm flipH="1">
                <a:off x="1610" y="890"/>
                <a:ext cx="952" cy="0"/>
              </a:xfrm>
              <a:prstGeom prst="line">
                <a:avLst/>
              </a:prstGeom>
              <a:noFill/>
              <a:ln w="19050">
                <a:solidFill>
                  <a:srgbClr val="F81D18"/>
                </a:solidFill>
                <a:round/>
                <a:headEnd/>
                <a:tailEnd/>
              </a:ln>
            </p:spPr>
            <p:txBody>
              <a:bodyPr/>
              <a:lstStyle/>
              <a:p>
                <a:pPr fontAlgn="base">
                  <a:spcBef>
                    <a:spcPct val="0"/>
                  </a:spcBef>
                  <a:spcAft>
                    <a:spcPct val="0"/>
                  </a:spcAft>
                </a:pPr>
                <a:endParaRPr lang="en-NZ">
                  <a:solidFill>
                    <a:srgbClr val="000000"/>
                  </a:solidFill>
                </a:endParaRPr>
              </a:p>
            </p:txBody>
          </p:sp>
          <p:sp>
            <p:nvSpPr>
              <p:cNvPr id="30737" name="Line 16"/>
              <p:cNvSpPr>
                <a:spLocks noChangeShapeType="1"/>
              </p:cNvSpPr>
              <p:nvPr/>
            </p:nvSpPr>
            <p:spPr bwMode="auto">
              <a:xfrm>
                <a:off x="1610" y="890"/>
                <a:ext cx="0" cy="499"/>
              </a:xfrm>
              <a:prstGeom prst="line">
                <a:avLst/>
              </a:prstGeom>
              <a:noFill/>
              <a:ln w="19050">
                <a:solidFill>
                  <a:srgbClr val="F81D18"/>
                </a:solidFill>
                <a:round/>
                <a:headEnd/>
                <a:tailEnd type="triangle" w="med" len="med"/>
              </a:ln>
            </p:spPr>
            <p:txBody>
              <a:bodyPr/>
              <a:lstStyle/>
              <a:p>
                <a:pPr fontAlgn="base">
                  <a:spcBef>
                    <a:spcPct val="0"/>
                  </a:spcBef>
                  <a:spcAft>
                    <a:spcPct val="0"/>
                  </a:spcAft>
                </a:pPr>
                <a:endParaRPr lang="en-NZ">
                  <a:solidFill>
                    <a:srgbClr val="000000"/>
                  </a:solidFill>
                </a:endParaRPr>
              </a:p>
            </p:txBody>
          </p:sp>
        </p:grpSp>
        <p:grpSp>
          <p:nvGrpSpPr>
            <p:cNvPr id="12" name="Group 21"/>
            <p:cNvGrpSpPr>
              <a:grpSpLocks/>
            </p:cNvGrpSpPr>
            <p:nvPr/>
          </p:nvGrpSpPr>
          <p:grpSpPr bwMode="auto">
            <a:xfrm>
              <a:off x="1370" y="815"/>
              <a:ext cx="1497" cy="590"/>
              <a:chOff x="1370" y="815"/>
              <a:chExt cx="1497" cy="590"/>
            </a:xfrm>
          </p:grpSpPr>
          <p:sp>
            <p:nvSpPr>
              <p:cNvPr id="30734" name="Line 13"/>
              <p:cNvSpPr>
                <a:spLocks noChangeShapeType="1"/>
              </p:cNvSpPr>
              <p:nvPr/>
            </p:nvSpPr>
            <p:spPr bwMode="auto">
              <a:xfrm flipH="1">
                <a:off x="1370" y="815"/>
                <a:ext cx="1497" cy="0"/>
              </a:xfrm>
              <a:prstGeom prst="line">
                <a:avLst/>
              </a:prstGeom>
              <a:noFill/>
              <a:ln w="19050">
                <a:solidFill>
                  <a:srgbClr val="F81D18"/>
                </a:solidFill>
                <a:round/>
                <a:headEnd/>
                <a:tailEnd/>
              </a:ln>
            </p:spPr>
            <p:txBody>
              <a:bodyPr/>
              <a:lstStyle/>
              <a:p>
                <a:pPr fontAlgn="base">
                  <a:spcBef>
                    <a:spcPct val="0"/>
                  </a:spcBef>
                  <a:spcAft>
                    <a:spcPct val="0"/>
                  </a:spcAft>
                </a:pPr>
                <a:endParaRPr lang="en-NZ">
                  <a:solidFill>
                    <a:srgbClr val="000000"/>
                  </a:solidFill>
                </a:endParaRPr>
              </a:p>
            </p:txBody>
          </p:sp>
          <p:sp>
            <p:nvSpPr>
              <p:cNvPr id="30735" name="Line 14"/>
              <p:cNvSpPr>
                <a:spLocks noChangeShapeType="1"/>
              </p:cNvSpPr>
              <p:nvPr/>
            </p:nvSpPr>
            <p:spPr bwMode="auto">
              <a:xfrm>
                <a:off x="1370" y="815"/>
                <a:ext cx="0" cy="590"/>
              </a:xfrm>
              <a:prstGeom prst="line">
                <a:avLst/>
              </a:prstGeom>
              <a:noFill/>
              <a:ln w="19050">
                <a:solidFill>
                  <a:srgbClr val="F81D18"/>
                </a:solidFill>
                <a:round/>
                <a:headEnd/>
                <a:tailEnd type="triangle" w="med" len="med"/>
              </a:ln>
            </p:spPr>
            <p:txBody>
              <a:bodyPr/>
              <a:lstStyle/>
              <a:p>
                <a:pPr fontAlgn="base">
                  <a:spcBef>
                    <a:spcPct val="0"/>
                  </a:spcBef>
                  <a:spcAft>
                    <a:spcPct val="0"/>
                  </a:spcAft>
                </a:pPr>
                <a:endParaRPr lang="en-NZ">
                  <a:solidFill>
                    <a:srgbClr val="000000"/>
                  </a:solidFill>
                </a:endParaRPr>
              </a:p>
            </p:txBody>
          </p:sp>
        </p:grpSp>
        <p:sp>
          <p:nvSpPr>
            <p:cNvPr id="30733" name="Text Box 26"/>
            <p:cNvSpPr txBox="1">
              <a:spLocks noChangeArrowheads="1"/>
            </p:cNvSpPr>
            <p:nvPr/>
          </p:nvSpPr>
          <p:spPr bwMode="auto">
            <a:xfrm>
              <a:off x="1565" y="300"/>
              <a:ext cx="1134" cy="470"/>
            </a:xfrm>
            <a:prstGeom prst="rect">
              <a:avLst/>
            </a:prstGeom>
            <a:noFill/>
            <a:ln w="9525">
              <a:noFill/>
              <a:miter lim="800000"/>
              <a:headEnd/>
              <a:tailEnd/>
            </a:ln>
          </p:spPr>
          <p:txBody>
            <a:bodyPr>
              <a:spAutoFit/>
            </a:bodyPr>
            <a:lstStyle/>
            <a:p>
              <a:pPr algn="ctr" fontAlgn="base">
                <a:spcBef>
                  <a:spcPct val="5000"/>
                </a:spcBef>
                <a:spcAft>
                  <a:spcPct val="0"/>
                </a:spcAft>
              </a:pPr>
              <a:r>
                <a:rPr lang="en-US" sz="2400" b="1" dirty="0">
                  <a:solidFill>
                    <a:srgbClr val="000000"/>
                  </a:solidFill>
                </a:rPr>
                <a:t>Rollers</a:t>
              </a:r>
              <a:r>
                <a:rPr lang="en-US" dirty="0">
                  <a:solidFill>
                    <a:srgbClr val="000000"/>
                  </a:solidFill>
                </a:rPr>
                <a:t> </a:t>
              </a:r>
            </a:p>
            <a:p>
              <a:pPr algn="ctr" fontAlgn="base">
                <a:spcBef>
                  <a:spcPct val="5000"/>
                </a:spcBef>
                <a:spcAft>
                  <a:spcPct val="0"/>
                </a:spcAft>
              </a:pPr>
              <a:r>
                <a:rPr lang="en-US" dirty="0">
                  <a:solidFill>
                    <a:srgbClr val="000000"/>
                  </a:solidFill>
                </a:rPr>
                <a:t>(10min - 24hrs)</a:t>
              </a:r>
              <a:endParaRPr lang="en-GB" dirty="0">
                <a:solidFill>
                  <a:srgbClr val="000000"/>
                </a:solidFill>
              </a:endParaRPr>
            </a:p>
          </p:txBody>
        </p:sp>
      </p:grpSp>
      <p:pic>
        <p:nvPicPr>
          <p:cNvPr id="32" name="Picture 31"/>
          <p:cNvPicPr>
            <a:picLocks noChangeAspect="1"/>
          </p:cNvPicPr>
          <p:nvPr/>
        </p:nvPicPr>
        <p:blipFill rotWithShape="1">
          <a:blip r:embed="rId4"/>
          <a:srcRect l="27540" r="26292"/>
          <a:stretch/>
        </p:blipFill>
        <p:spPr>
          <a:xfrm>
            <a:off x="8379754" y="42664"/>
            <a:ext cx="737419" cy="899031"/>
          </a:xfrm>
          <a:prstGeom prst="rect">
            <a:avLst/>
          </a:prstGeom>
        </p:spPr>
      </p:pic>
    </p:spTree>
    <p:custDataLst>
      <p:tags r:id="rId1"/>
    </p:custDataLst>
    <p:extLst>
      <p:ext uri="{BB962C8B-B14F-4D97-AF65-F5344CB8AC3E}">
        <p14:creationId xmlns:p14="http://schemas.microsoft.com/office/powerpoint/2010/main" val="3636864615"/>
      </p:ext>
    </p:extLst>
  </p:cSld>
  <p:clrMapOvr>
    <a:masterClrMapping/>
  </p:clrMapOvr>
  <mc:AlternateContent xmlns:mc="http://schemas.openxmlformats.org/markup-compatibility/2006" xmlns:p14="http://schemas.microsoft.com/office/powerpoint/2010/main">
    <mc:Choice Requires="p14">
      <p:transition spd="slow" p14:dur="2000" advTm="69120"/>
    </mc:Choice>
    <mc:Fallback xmlns="">
      <p:transition spd="slow" advTm="691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1565" y="365097"/>
            <a:ext cx="6565610" cy="5022691"/>
          </a:xfrm>
          <a:prstGeom prst="rect">
            <a:avLst/>
          </a:prstGeom>
        </p:spPr>
      </p:pic>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23025" t="14504" r="24801" b="-1"/>
          <a:stretch/>
        </p:blipFill>
        <p:spPr>
          <a:xfrm>
            <a:off x="1619672" y="2996952"/>
            <a:ext cx="1238424" cy="1352927"/>
          </a:xfrm>
          <a:prstGeom prst="rect">
            <a:avLst/>
          </a:prstGeom>
        </p:spPr>
      </p:pic>
      <p:sp>
        <p:nvSpPr>
          <p:cNvPr id="11" name="TextBox 10"/>
          <p:cNvSpPr txBox="1"/>
          <p:nvPr/>
        </p:nvSpPr>
        <p:spPr>
          <a:xfrm>
            <a:off x="1588984" y="4180602"/>
            <a:ext cx="1115542" cy="338554"/>
          </a:xfrm>
          <a:prstGeom prst="rect">
            <a:avLst/>
          </a:prstGeom>
          <a:noFill/>
        </p:spPr>
        <p:txBody>
          <a:bodyPr wrap="square" rtlCol="0">
            <a:spAutoFit/>
          </a:bodyPr>
          <a:lstStyle/>
          <a:p>
            <a:pPr fontAlgn="base">
              <a:spcBef>
                <a:spcPct val="0"/>
              </a:spcBef>
              <a:spcAft>
                <a:spcPct val="0"/>
              </a:spcAft>
            </a:pPr>
            <a:r>
              <a:rPr lang="en-NZ" sz="1600" b="1" dirty="0">
                <a:solidFill>
                  <a:srgbClr val="000000"/>
                </a:solidFill>
              </a:rPr>
              <a:t>larva</a:t>
            </a:r>
          </a:p>
        </p:txBody>
      </p:sp>
      <p:pic>
        <p:nvPicPr>
          <p:cNvPr id="6" name="Picture 5"/>
          <p:cNvPicPr>
            <a:picLocks noChangeAspect="1"/>
          </p:cNvPicPr>
          <p:nvPr/>
        </p:nvPicPr>
        <p:blipFill rotWithShape="1">
          <a:blip r:embed="rId5"/>
          <a:srcRect l="27540" r="26292"/>
          <a:stretch/>
        </p:blipFill>
        <p:spPr>
          <a:xfrm>
            <a:off x="8379754" y="42664"/>
            <a:ext cx="737419" cy="899031"/>
          </a:xfrm>
          <a:prstGeom prst="rect">
            <a:avLst/>
          </a:prstGeom>
        </p:spPr>
      </p:pic>
      <p:sp>
        <p:nvSpPr>
          <p:cNvPr id="4" name="TextBox 3"/>
          <p:cNvSpPr txBox="1"/>
          <p:nvPr/>
        </p:nvSpPr>
        <p:spPr>
          <a:xfrm>
            <a:off x="2858096" y="1959043"/>
            <a:ext cx="2340272" cy="923330"/>
          </a:xfrm>
          <a:prstGeom prst="rect">
            <a:avLst/>
          </a:prstGeom>
          <a:noFill/>
        </p:spPr>
        <p:txBody>
          <a:bodyPr wrap="square" rtlCol="0">
            <a:spAutoFit/>
          </a:bodyPr>
          <a:lstStyle/>
          <a:p>
            <a:pPr algn="ctr" fontAlgn="base">
              <a:spcBef>
                <a:spcPct val="0"/>
              </a:spcBef>
              <a:spcAft>
                <a:spcPct val="0"/>
              </a:spcAft>
            </a:pPr>
            <a:r>
              <a:rPr lang="en-NZ" b="1" dirty="0">
                <a:solidFill>
                  <a:srgbClr val="FF0000"/>
                </a:solidFill>
              </a:rPr>
              <a:t>6 weeks – </a:t>
            </a:r>
            <a:r>
              <a:rPr lang="en-NZ" b="1" dirty="0" smtClean="0">
                <a:solidFill>
                  <a:srgbClr val="FF0000"/>
                </a:solidFill>
              </a:rPr>
              <a:t>6 months </a:t>
            </a:r>
            <a:endParaRPr lang="en-NZ" b="1" dirty="0">
              <a:solidFill>
                <a:srgbClr val="FF0000"/>
              </a:solidFill>
            </a:endParaRPr>
          </a:p>
          <a:p>
            <a:pPr algn="ctr" fontAlgn="base">
              <a:spcBef>
                <a:spcPct val="0"/>
              </a:spcBef>
              <a:spcAft>
                <a:spcPct val="0"/>
              </a:spcAft>
            </a:pPr>
            <a:r>
              <a:rPr lang="en-NZ" b="1" dirty="0">
                <a:solidFill>
                  <a:srgbClr val="FF0000"/>
                </a:solidFill>
              </a:rPr>
              <a:t>depending on species</a:t>
            </a:r>
            <a:endParaRPr lang="en-US" b="1" dirty="0">
              <a:solidFill>
                <a:srgbClr val="FF0000"/>
              </a:solidFill>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3552" y="467126"/>
            <a:ext cx="1097280" cy="694944"/>
          </a:xfrm>
          <a:prstGeom prst="rect">
            <a:avLst/>
          </a:prstGeom>
        </p:spPr>
      </p:pic>
    </p:spTree>
    <p:extLst>
      <p:ext uri="{BB962C8B-B14F-4D97-AF65-F5344CB8AC3E}">
        <p14:creationId xmlns:p14="http://schemas.microsoft.com/office/powerpoint/2010/main" val="1801509921"/>
      </p:ext>
    </p:extLst>
  </p:cSld>
  <p:clrMapOvr>
    <a:masterClrMapping/>
  </p:clrMapOvr>
  <mc:AlternateContent xmlns:mc="http://schemas.openxmlformats.org/markup-compatibility/2006" xmlns:p14="http://schemas.microsoft.com/office/powerpoint/2010/main">
    <mc:Choice Requires="p14">
      <p:transition spd="slow" p14:dur="2000" advTm="44832"/>
    </mc:Choice>
    <mc:Fallback xmlns="">
      <p:transition spd="slow" advTm="44832"/>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ext Box 5"/>
          <p:cNvSpPr txBox="1">
            <a:spLocks noChangeArrowheads="1"/>
          </p:cNvSpPr>
          <p:nvPr/>
        </p:nvSpPr>
        <p:spPr bwMode="auto">
          <a:xfrm>
            <a:off x="250825" y="260350"/>
            <a:ext cx="8066088" cy="1224951"/>
          </a:xfrm>
          <a:prstGeom prst="rect">
            <a:avLst/>
          </a:prstGeom>
          <a:noFill/>
          <a:ln w="9525">
            <a:noFill/>
            <a:miter lim="800000"/>
            <a:headEnd/>
            <a:tailEnd/>
          </a:ln>
        </p:spPr>
        <p:txBody>
          <a:bodyPr>
            <a:spAutoFit/>
          </a:bodyPr>
          <a:lstStyle/>
          <a:p>
            <a:pPr fontAlgn="base">
              <a:spcBef>
                <a:spcPct val="30000"/>
              </a:spcBef>
              <a:spcAft>
                <a:spcPct val="0"/>
              </a:spcAft>
            </a:pPr>
            <a:r>
              <a:rPr lang="en-US" sz="3200" b="1" dirty="0">
                <a:solidFill>
                  <a:srgbClr val="000000"/>
                </a:solidFill>
                <a:latin typeface="Calibri" panose="020F0502020204030204" pitchFamily="34" charset="0"/>
                <a:cs typeface="Calibri" panose="020F0502020204030204" pitchFamily="34" charset="0"/>
              </a:rPr>
              <a:t>Tunnelers are:  </a:t>
            </a:r>
          </a:p>
          <a:p>
            <a:pPr fontAlgn="base">
              <a:spcBef>
                <a:spcPct val="30000"/>
              </a:spcBef>
              <a:spcAft>
                <a:spcPct val="0"/>
              </a:spcAft>
              <a:buFontTx/>
              <a:buChar char="•"/>
            </a:pPr>
            <a:r>
              <a:rPr lang="en-US" sz="3200" b="1" dirty="0">
                <a:solidFill>
                  <a:srgbClr val="000000"/>
                </a:solidFill>
                <a:latin typeface="Calibri" panose="020F0502020204030204" pitchFamily="34" charset="0"/>
                <a:cs typeface="Calibri" panose="020F0502020204030204" pitchFamily="34" charset="0"/>
              </a:rPr>
              <a:t>  by far the most abundant</a:t>
            </a:r>
            <a:endParaRPr lang="en-GB" sz="3200" b="1" dirty="0">
              <a:solidFill>
                <a:srgbClr val="000000"/>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1567313"/>
            <a:ext cx="2853688" cy="3950806"/>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6841"/>
          <a:stretch/>
        </p:blipFill>
        <p:spPr>
          <a:xfrm>
            <a:off x="3779912" y="1556792"/>
            <a:ext cx="4392281" cy="3961327"/>
          </a:xfrm>
          <a:prstGeom prst="rect">
            <a:avLst/>
          </a:prstGeom>
        </p:spPr>
      </p:pic>
      <p:pic>
        <p:nvPicPr>
          <p:cNvPr id="6" name="Picture 5"/>
          <p:cNvPicPr>
            <a:picLocks noChangeAspect="1"/>
          </p:cNvPicPr>
          <p:nvPr/>
        </p:nvPicPr>
        <p:blipFill rotWithShape="1">
          <a:blip r:embed="rId4"/>
          <a:srcRect l="27540" r="26292"/>
          <a:stretch/>
        </p:blipFill>
        <p:spPr>
          <a:xfrm>
            <a:off x="8379754" y="42664"/>
            <a:ext cx="737419" cy="899031"/>
          </a:xfrm>
          <a:prstGeom prst="rect">
            <a:avLst/>
          </a:prstGeom>
        </p:spPr>
      </p:pic>
    </p:spTree>
    <p:extLst>
      <p:ext uri="{BB962C8B-B14F-4D97-AF65-F5344CB8AC3E}">
        <p14:creationId xmlns:p14="http://schemas.microsoft.com/office/powerpoint/2010/main" val="3628647425"/>
      </p:ext>
    </p:extLst>
  </p:cSld>
  <p:clrMapOvr>
    <a:masterClrMapping/>
  </p:clrMapOvr>
  <mc:AlternateContent xmlns:mc="http://schemas.openxmlformats.org/markup-compatibility/2006" xmlns:p14="http://schemas.microsoft.com/office/powerpoint/2010/main">
    <mc:Choice Requires="p14">
      <p:transition spd="slow" p14:dur="2000" advTm="8511"/>
    </mc:Choice>
    <mc:Fallback xmlns="">
      <p:transition spd="slow" advTm="8511"/>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17.2|6.4|11.9"/>
</p:tagLst>
</file>

<file path=ppt/tags/tag2.xml><?xml version="1.0" encoding="utf-8"?>
<p:tagLst xmlns:a="http://schemas.openxmlformats.org/drawingml/2006/main" xmlns:r="http://schemas.openxmlformats.org/officeDocument/2006/relationships" xmlns:p="http://schemas.openxmlformats.org/presentationml/2006/main">
  <p:tag name="TIMING" val="|2.9"/>
</p:tagLst>
</file>

<file path=ppt/tags/tag3.xml><?xml version="1.0" encoding="utf-8"?>
<p:tagLst xmlns:a="http://schemas.openxmlformats.org/drawingml/2006/main" xmlns:r="http://schemas.openxmlformats.org/officeDocument/2006/relationships" xmlns:p="http://schemas.openxmlformats.org/presentationml/2006/main">
  <p:tag name="TIMING" val="|15.4|2.7|19"/>
</p:tagLst>
</file>

<file path=ppt/tags/tag4.xml><?xml version="1.0" encoding="utf-8"?>
<p:tagLst xmlns:a="http://schemas.openxmlformats.org/drawingml/2006/main" xmlns:r="http://schemas.openxmlformats.org/officeDocument/2006/relationships" xmlns:p="http://schemas.openxmlformats.org/presentationml/2006/main">
  <p:tag name="TIMING" val="|11.9|9.9|11.9|13.8"/>
</p:tagLst>
</file>

<file path=ppt/tags/tag5.xml><?xml version="1.0" encoding="utf-8"?>
<p:tagLst xmlns:a="http://schemas.openxmlformats.org/drawingml/2006/main" xmlns:r="http://schemas.openxmlformats.org/officeDocument/2006/relationships" xmlns:p="http://schemas.openxmlformats.org/presentationml/2006/main">
  <p:tag name="TIMING" val="|0.6|0.9"/>
</p:tagLst>
</file>

<file path=ppt/tags/tag6.xml><?xml version="1.0" encoding="utf-8"?>
<p:tagLst xmlns:a="http://schemas.openxmlformats.org/drawingml/2006/main" xmlns:r="http://schemas.openxmlformats.org/officeDocument/2006/relationships" xmlns:p="http://schemas.openxmlformats.org/presentationml/2006/main">
  <p:tag name="TIMING" val="|12.3|1.8|10.8|6.7|8.2"/>
</p:tagLst>
</file>

<file path=ppt/tags/tag7.xml><?xml version="1.0" encoding="utf-8"?>
<p:tagLst xmlns:a="http://schemas.openxmlformats.org/drawingml/2006/main" xmlns:r="http://schemas.openxmlformats.org/officeDocument/2006/relationships" xmlns:p="http://schemas.openxmlformats.org/presentationml/2006/main">
  <p:tag name="TIMING" val="|1.3|3.9|14.7"/>
</p:tagLst>
</file>

<file path=ppt/tags/tag8.xml><?xml version="1.0" encoding="utf-8"?>
<p:tagLst xmlns:a="http://schemas.openxmlformats.org/drawingml/2006/main" xmlns:r="http://schemas.openxmlformats.org/officeDocument/2006/relationships" xmlns:p="http://schemas.openxmlformats.org/presentationml/2006/main">
  <p:tag name="TIMING" val="|1.9|8.6|4.3|27.1"/>
</p:tagLst>
</file>

<file path=ppt/theme/theme1.xml><?xml version="1.0" encoding="utf-8"?>
<a:theme xmlns:a="http://schemas.openxmlformats.org/drawingml/2006/main" name="soil_landscap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908</TotalTime>
  <Words>2229</Words>
  <Application>Microsoft Office PowerPoint</Application>
  <PresentationFormat>On-screen Show (4:3)</PresentationFormat>
  <Paragraphs>351</Paragraphs>
  <Slides>47</Slides>
  <Notes>7</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47</vt:i4>
      </vt:variant>
    </vt:vector>
  </HeadingPairs>
  <TitlesOfParts>
    <vt:vector size="56" baseType="lpstr">
      <vt:lpstr>Arial</vt:lpstr>
      <vt:lpstr>Calibri</vt:lpstr>
      <vt:lpstr>Calibri Light</vt:lpstr>
      <vt:lpstr>Courier New</vt:lpstr>
      <vt:lpstr>Times New Roman</vt:lpstr>
      <vt:lpstr>Wingdings</vt:lpstr>
      <vt:lpstr>soil_landscape</vt:lpstr>
      <vt:lpstr>1_Office Theme</vt:lpstr>
      <vt:lpstr>Document</vt:lpstr>
      <vt:lpstr>PowerPoint Presentation</vt:lpstr>
      <vt:lpstr>PowerPoint Presentation</vt:lpstr>
      <vt:lpstr>Evolution</vt:lpstr>
      <vt:lpstr>Dung beetles are among most well studied groups of insects in the world  because of  their mating behaviour and the ecological services they provide</vt:lpstr>
      <vt:lpstr>PowerPoint Presentation</vt:lpstr>
      <vt:lpstr>PowerPoint Presentation</vt:lpstr>
      <vt:lpstr>PowerPoint Presentation</vt:lpstr>
      <vt:lpstr>PowerPoint Presentation</vt:lpstr>
      <vt:lpstr>PowerPoint Presentation</vt:lpstr>
      <vt:lpstr>What dung beetles do we already have in NZ?</vt:lpstr>
      <vt:lpstr>PowerPoint Presentation</vt:lpstr>
      <vt:lpstr> Exotic pastoral dung beetles already in NZ</vt:lpstr>
      <vt:lpstr>Why are we introducing  dung beetles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CSIRO dung beetle project</vt:lpstr>
      <vt:lpstr>CSIRO dung beetle project</vt:lpstr>
      <vt:lpstr>CSIRO dung beetle project</vt:lpstr>
      <vt:lpstr>CSIRO dung beetle project….. 2017</vt:lpstr>
      <vt:lpstr>History of introduction effort to New Zealand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Shaun Forgie</dc:creator>
  <cp:lastModifiedBy>Kerry Allen</cp:lastModifiedBy>
  <cp:revision>46</cp:revision>
  <dcterms:created xsi:type="dcterms:W3CDTF">2017-05-19T08:49:54Z</dcterms:created>
  <dcterms:modified xsi:type="dcterms:W3CDTF">2017-07-05T03:05:30Z</dcterms:modified>
</cp:coreProperties>
</file>