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67" r:id="rId6"/>
    <p:sldId id="266" r:id="rId7"/>
    <p:sldId id="260" r:id="rId8"/>
    <p:sldId id="261" r:id="rId9"/>
    <p:sldId id="265" r:id="rId10"/>
    <p:sldId id="269" r:id="rId11"/>
    <p:sldId id="268" r:id="rId12"/>
    <p:sldId id="262" r:id="rId13"/>
    <p:sldId id="274" r:id="rId14"/>
    <p:sldId id="263" r:id="rId15"/>
    <p:sldId id="271" r:id="rId16"/>
    <p:sldId id="259" r:id="rId17"/>
    <p:sldId id="264" r:id="rId18"/>
    <p:sldId id="272" r:id="rId19"/>
    <p:sldId id="273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068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3852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4544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610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25759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2526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9647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57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210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475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359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234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772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161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40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6524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057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29AF3DE-62D6-4676-8257-9225B3BDB8CF}" type="datetimeFigureOut">
              <a:rPr lang="en-NZ" smtClean="0"/>
              <a:t>6/02/2018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8EF2BAE-9798-4EE8-A62D-03D5E8FB04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506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E5AL8k" TargetMode="External"/><Relationship Id="rId2" Type="http://schemas.openxmlformats.org/officeDocument/2006/relationships/hyperlink" Target="http://bit.ly/2BdHi2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nNNPYX" TargetMode="External"/><Relationship Id="rId2" Type="http://schemas.openxmlformats.org/officeDocument/2006/relationships/hyperlink" Target="http://bit.ly/2EHURG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2C1tGE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accntu.re/2GSBkE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Governance Structures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914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35132"/>
            <a:ext cx="10018713" cy="1528354"/>
          </a:xfrm>
        </p:spPr>
        <p:txBody>
          <a:bodyPr/>
          <a:lstStyle/>
          <a:p>
            <a:r>
              <a:rPr lang="en-NZ" dirty="0" smtClean="0"/>
              <a:t>Maori Governance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6811" y="1554480"/>
            <a:ext cx="9588137" cy="5303520"/>
          </a:xfrm>
        </p:spPr>
        <p:txBody>
          <a:bodyPr>
            <a:normAutofit/>
          </a:bodyPr>
          <a:lstStyle/>
          <a:p>
            <a:r>
              <a:rPr lang="en-NZ" dirty="0" smtClean="0"/>
              <a:t>Types of Maori entities</a:t>
            </a:r>
          </a:p>
          <a:p>
            <a:pPr lvl="1"/>
            <a:r>
              <a:rPr lang="en-NZ" dirty="0" smtClean="0"/>
              <a:t>Iwi or </a:t>
            </a:r>
            <a:r>
              <a:rPr lang="en-NZ" dirty="0" err="1" smtClean="0"/>
              <a:t>hapu</a:t>
            </a:r>
            <a:r>
              <a:rPr lang="en-NZ" dirty="0" smtClean="0"/>
              <a:t> including post settlement governance entities (PSGEs), Maori Trust Boards and incorporated societies </a:t>
            </a:r>
          </a:p>
          <a:p>
            <a:pPr lvl="1"/>
            <a:r>
              <a:rPr lang="en-NZ" dirty="0" smtClean="0"/>
              <a:t>Maori Land Court trusts, Maori Incorporations, Maori reservations</a:t>
            </a:r>
          </a:p>
          <a:p>
            <a:pPr lvl="1"/>
            <a:r>
              <a:rPr lang="en-NZ" dirty="0" smtClean="0"/>
              <a:t>National, pan-tribal and urban authorities</a:t>
            </a:r>
          </a:p>
          <a:p>
            <a:pPr lvl="1"/>
            <a:r>
              <a:rPr lang="en-NZ" dirty="0" smtClean="0"/>
              <a:t>Charitable trusts</a:t>
            </a:r>
          </a:p>
          <a:p>
            <a:pPr lvl="1"/>
            <a:r>
              <a:rPr lang="en-NZ" dirty="0" smtClean="0"/>
              <a:t>Commercial operations</a:t>
            </a:r>
          </a:p>
          <a:p>
            <a:r>
              <a:rPr lang="en-NZ" dirty="0" smtClean="0"/>
              <a:t>Provides values in whakapapa (genealogy), linking Maori to the land, tikanga (customs), </a:t>
            </a:r>
            <a:r>
              <a:rPr lang="en-NZ" dirty="0" err="1" smtClean="0"/>
              <a:t>manakitanga</a:t>
            </a:r>
            <a:r>
              <a:rPr lang="en-NZ" dirty="0" smtClean="0"/>
              <a:t> (hospitality) &amp; kaitiakitanga (guardianship)</a:t>
            </a:r>
          </a:p>
          <a:p>
            <a:r>
              <a:rPr lang="en-NZ" dirty="0" smtClean="0"/>
              <a:t>Ensures procedural aspects like </a:t>
            </a:r>
            <a:r>
              <a:rPr lang="en-NZ" dirty="0" err="1" smtClean="0"/>
              <a:t>kawa</a:t>
            </a:r>
            <a:r>
              <a:rPr lang="en-NZ" dirty="0" smtClean="0"/>
              <a:t> (protocols), use of te reo, </a:t>
            </a:r>
            <a:r>
              <a:rPr lang="en-NZ" dirty="0" err="1" smtClean="0"/>
              <a:t>karakia</a:t>
            </a:r>
            <a:r>
              <a:rPr lang="en-NZ" dirty="0" smtClean="0"/>
              <a:t> (prayers), </a:t>
            </a:r>
            <a:r>
              <a:rPr lang="en-NZ" dirty="0" err="1" smtClean="0"/>
              <a:t>koha</a:t>
            </a:r>
            <a:r>
              <a:rPr lang="en-NZ" dirty="0" smtClean="0"/>
              <a:t> (donations), &amp; </a:t>
            </a:r>
            <a:r>
              <a:rPr lang="en-NZ" dirty="0" err="1" smtClean="0"/>
              <a:t>tangihanga</a:t>
            </a:r>
            <a:r>
              <a:rPr lang="en-NZ" dirty="0" smtClean="0"/>
              <a:t> (bereavement leave)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3463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57201"/>
            <a:ext cx="10018713" cy="1436914"/>
          </a:xfrm>
        </p:spPr>
        <p:txBody>
          <a:bodyPr/>
          <a:lstStyle/>
          <a:p>
            <a:r>
              <a:rPr lang="en-NZ" dirty="0" smtClean="0"/>
              <a:t>How does Governance differ from Management?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94115"/>
            <a:ext cx="10018713" cy="4349931"/>
          </a:xfrm>
        </p:spPr>
        <p:txBody>
          <a:bodyPr>
            <a:normAutofit/>
          </a:bodyPr>
          <a:lstStyle/>
          <a:p>
            <a:r>
              <a:rPr lang="en-NZ" dirty="0" smtClean="0"/>
              <a:t>Governance</a:t>
            </a:r>
          </a:p>
          <a:p>
            <a:pPr lvl="1"/>
            <a:r>
              <a:rPr lang="en-NZ" dirty="0" smtClean="0"/>
              <a:t>Defines leadership role, sets plans, policies and high ethical standards</a:t>
            </a:r>
          </a:p>
          <a:p>
            <a:pPr lvl="1"/>
            <a:r>
              <a:rPr lang="en-NZ" dirty="0" smtClean="0"/>
              <a:t>Longer term focus and a helicopter view</a:t>
            </a:r>
          </a:p>
          <a:p>
            <a:pPr lvl="1"/>
            <a:r>
              <a:rPr lang="en-NZ" dirty="0" smtClean="0"/>
              <a:t>Monitors and holds management to account</a:t>
            </a:r>
            <a:endParaRPr lang="en-NZ" dirty="0"/>
          </a:p>
          <a:p>
            <a:r>
              <a:rPr lang="en-NZ" dirty="0" smtClean="0"/>
              <a:t>Management</a:t>
            </a:r>
          </a:p>
          <a:p>
            <a:pPr lvl="1"/>
            <a:r>
              <a:rPr lang="en-NZ" dirty="0" smtClean="0"/>
              <a:t>Executes board approved strategy</a:t>
            </a:r>
          </a:p>
          <a:p>
            <a:pPr lvl="1"/>
            <a:r>
              <a:rPr lang="en-NZ" dirty="0" smtClean="0"/>
              <a:t>Works to the business plan</a:t>
            </a:r>
          </a:p>
          <a:p>
            <a:pPr lvl="1"/>
            <a:r>
              <a:rPr lang="en-NZ" dirty="0" smtClean="0"/>
              <a:t>Has a day to day operational focus</a:t>
            </a:r>
          </a:p>
        </p:txBody>
      </p:sp>
    </p:spTree>
    <p:extLst>
      <p:ext uri="{BB962C8B-B14F-4D97-AF65-F5344CB8AC3E}">
        <p14:creationId xmlns:p14="http://schemas.microsoft.com/office/powerpoint/2010/main" val="320480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783771"/>
            <a:ext cx="10018713" cy="1332412"/>
          </a:xfrm>
        </p:spPr>
        <p:txBody>
          <a:bodyPr/>
          <a:lstStyle/>
          <a:p>
            <a:r>
              <a:rPr lang="en-NZ" dirty="0" smtClean="0"/>
              <a:t>Board of Directors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67543"/>
            <a:ext cx="10018713" cy="4911634"/>
          </a:xfrm>
        </p:spPr>
        <p:txBody>
          <a:bodyPr>
            <a:normAutofit/>
          </a:bodyPr>
          <a:lstStyle/>
          <a:p>
            <a:r>
              <a:rPr lang="en-NZ" dirty="0"/>
              <a:t>C</a:t>
            </a:r>
            <a:r>
              <a:rPr lang="en-NZ" dirty="0" smtClean="0"/>
              <a:t>an </a:t>
            </a:r>
            <a:r>
              <a:rPr lang="en-NZ" dirty="0"/>
              <a:t>also be </a:t>
            </a:r>
            <a:r>
              <a:rPr lang="en-NZ" dirty="0" smtClean="0"/>
              <a:t>called board of governors,</a:t>
            </a:r>
            <a:r>
              <a:rPr lang="en-NZ" dirty="0"/>
              <a:t> board of managers, </a:t>
            </a:r>
            <a:r>
              <a:rPr lang="en-NZ" dirty="0" smtClean="0"/>
              <a:t>board of regents,</a:t>
            </a:r>
            <a:r>
              <a:rPr lang="en-NZ" dirty="0"/>
              <a:t> board of </a:t>
            </a:r>
            <a:r>
              <a:rPr lang="en-NZ" dirty="0" smtClean="0"/>
              <a:t>trustees, </a:t>
            </a:r>
            <a:r>
              <a:rPr lang="en-NZ" dirty="0"/>
              <a:t>or board of visitors. It may also be called "the executive board" and is often simply referred to as "the board</a:t>
            </a:r>
            <a:r>
              <a:rPr lang="en-NZ" dirty="0" smtClean="0"/>
              <a:t>".</a:t>
            </a:r>
            <a:endParaRPr lang="en-NZ" dirty="0"/>
          </a:p>
          <a:p>
            <a:r>
              <a:rPr lang="en-NZ" dirty="0" smtClean="0"/>
              <a:t>Usually a board of directors manages a company on behalf of the owners – the shareholders. </a:t>
            </a:r>
          </a:p>
          <a:p>
            <a:r>
              <a:rPr lang="en-NZ" dirty="0" smtClean="0"/>
              <a:t>Directors are agents of the company’s owners, charged with fulfilling the company’s purpose. </a:t>
            </a:r>
          </a:p>
        </p:txBody>
      </p:sp>
    </p:spTree>
    <p:extLst>
      <p:ext uri="{BB962C8B-B14F-4D97-AF65-F5344CB8AC3E}">
        <p14:creationId xmlns:p14="http://schemas.microsoft.com/office/powerpoint/2010/main" val="380939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Board Competencies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These competencies are required from the Board as a collective group of people</a:t>
            </a:r>
          </a:p>
          <a:p>
            <a:r>
              <a:rPr lang="en-NZ" dirty="0" smtClean="0"/>
              <a:t>Strategic and performance leadership</a:t>
            </a:r>
          </a:p>
          <a:p>
            <a:r>
              <a:rPr lang="en-NZ" dirty="0" smtClean="0"/>
              <a:t>Business acumen</a:t>
            </a:r>
          </a:p>
          <a:p>
            <a:r>
              <a:rPr lang="en-NZ" dirty="0" smtClean="0"/>
              <a:t>Informed decision making</a:t>
            </a:r>
          </a:p>
          <a:p>
            <a:r>
              <a:rPr lang="en-NZ" dirty="0" smtClean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129622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Types of </a:t>
            </a:r>
            <a:r>
              <a:rPr lang="en-NZ" dirty="0" smtClean="0"/>
              <a:t>Directors </a:t>
            </a:r>
            <a:r>
              <a:rPr lang="en-NZ" dirty="0"/>
              <a:t>on </a:t>
            </a:r>
            <a:r>
              <a:rPr lang="en-NZ" dirty="0" smtClean="0"/>
              <a:t>Boards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681550"/>
          </a:xfrm>
        </p:spPr>
        <p:txBody>
          <a:bodyPr>
            <a:normAutofit fontScale="92500"/>
          </a:bodyPr>
          <a:lstStyle/>
          <a:p>
            <a:r>
              <a:rPr lang="en-NZ" dirty="0" smtClean="0"/>
              <a:t>Executive </a:t>
            </a:r>
            <a:r>
              <a:rPr lang="en-NZ" dirty="0"/>
              <a:t>– a company executive who is also a director of the same company e.g. CEO or CFO.  Provide a greater depth of company knowledge. </a:t>
            </a:r>
          </a:p>
          <a:p>
            <a:r>
              <a:rPr lang="en-NZ" dirty="0"/>
              <a:t>Non-executive – not employed by the same company.  Provide independent judgement and outside experience and objectivity to all issues, but has an understanding of the industry.  E.g. a soil scientist on </a:t>
            </a:r>
            <a:r>
              <a:rPr lang="en-NZ" dirty="0" err="1"/>
              <a:t>Ballance</a:t>
            </a:r>
            <a:r>
              <a:rPr lang="en-NZ" dirty="0"/>
              <a:t> </a:t>
            </a:r>
            <a:r>
              <a:rPr lang="en-NZ" dirty="0" err="1"/>
              <a:t>AgriNutrients</a:t>
            </a:r>
            <a:r>
              <a:rPr lang="en-NZ" dirty="0"/>
              <a:t> Board.  </a:t>
            </a:r>
          </a:p>
          <a:p>
            <a:r>
              <a:rPr lang="en-NZ" dirty="0"/>
              <a:t>Independent – they are independent of management and of usually of that type of business. </a:t>
            </a:r>
            <a:r>
              <a:rPr lang="en-NZ" dirty="0" smtClean="0"/>
              <a:t>E.g. a person who does not have children at a school, does not work at a school and does not work in the education industry but is on a school’s Board of Trustees.  They bring fresh thinking and new perspectives to the business. 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6782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an Advisory Board?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Advisory boards provide advice and / or guidance to boards of directors or senior managers</a:t>
            </a:r>
          </a:p>
          <a:p>
            <a:r>
              <a:rPr lang="en-NZ" dirty="0" smtClean="0"/>
              <a:t> They do not make decisions and have no authority to govern</a:t>
            </a:r>
          </a:p>
          <a:p>
            <a:r>
              <a:rPr lang="en-NZ" dirty="0" smtClean="0"/>
              <a:t>They are usually made up of skilled and experienced individuals that augments the board and management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0901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52698"/>
            <a:ext cx="10018713" cy="1449976"/>
          </a:xfrm>
        </p:spPr>
        <p:txBody>
          <a:bodyPr/>
          <a:lstStyle/>
          <a:p>
            <a:r>
              <a:rPr lang="en-NZ" dirty="0" smtClean="0"/>
              <a:t>Four Pillars of Governance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32858"/>
            <a:ext cx="10018713" cy="4976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 smtClean="0"/>
              <a:t>The Board of Directors adds value by:</a:t>
            </a:r>
          </a:p>
          <a:p>
            <a:pPr marL="0" indent="0">
              <a:buNone/>
            </a:pPr>
            <a:r>
              <a:rPr lang="en-NZ" dirty="0" smtClean="0"/>
              <a:t>1. Determining</a:t>
            </a:r>
            <a:r>
              <a:rPr lang="en-NZ" dirty="0" smtClean="0"/>
              <a:t> purpose</a:t>
            </a:r>
          </a:p>
          <a:p>
            <a:pPr lvl="1"/>
            <a:r>
              <a:rPr lang="en-NZ" dirty="0" smtClean="0"/>
              <a:t>Purpose, goals and objectives, strategy, sustainable.</a:t>
            </a: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2. </a:t>
            </a:r>
            <a:r>
              <a:rPr lang="en-NZ" dirty="0" smtClean="0"/>
              <a:t>An </a:t>
            </a:r>
            <a:r>
              <a:rPr lang="en-NZ" dirty="0"/>
              <a:t>e</a:t>
            </a:r>
            <a:r>
              <a:rPr lang="en-NZ" dirty="0" smtClean="0"/>
              <a:t>ffective governance </a:t>
            </a:r>
            <a:r>
              <a:rPr lang="en-NZ" dirty="0" smtClean="0"/>
              <a:t>culture</a:t>
            </a:r>
          </a:p>
          <a:p>
            <a:pPr lvl="1"/>
            <a:r>
              <a:rPr lang="en-NZ" dirty="0" smtClean="0"/>
              <a:t>Sets the culture, tone, and ethics</a:t>
            </a: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3</a:t>
            </a:r>
            <a:r>
              <a:rPr lang="en-NZ" dirty="0" smtClean="0"/>
              <a:t>. </a:t>
            </a:r>
            <a:r>
              <a:rPr lang="en-NZ" dirty="0"/>
              <a:t>Holding</a:t>
            </a:r>
            <a:r>
              <a:rPr lang="en-NZ" dirty="0" smtClean="0"/>
              <a:t> to </a:t>
            </a:r>
            <a:r>
              <a:rPr lang="en-NZ" dirty="0" smtClean="0"/>
              <a:t>account</a:t>
            </a:r>
          </a:p>
          <a:p>
            <a:pPr lvl="1"/>
            <a:r>
              <a:rPr lang="en-NZ" dirty="0"/>
              <a:t>Holds management </a:t>
            </a:r>
            <a:r>
              <a:rPr lang="en-NZ" dirty="0" smtClean="0"/>
              <a:t>to account using purpose &amp; strategy, &amp; oversees &amp; </a:t>
            </a:r>
            <a:r>
              <a:rPr lang="en-NZ" dirty="0"/>
              <a:t>monitors </a:t>
            </a:r>
            <a:r>
              <a:rPr lang="en-NZ" dirty="0" smtClean="0"/>
              <a:t>risk</a:t>
            </a:r>
          </a:p>
          <a:p>
            <a:pPr marL="0" indent="0">
              <a:buNone/>
            </a:pPr>
            <a:r>
              <a:rPr lang="en-NZ" dirty="0" smtClean="0"/>
              <a:t>4. Effective compliance</a:t>
            </a:r>
          </a:p>
          <a:p>
            <a:pPr lvl="1"/>
            <a:r>
              <a:rPr lang="en-NZ" dirty="0" smtClean="0"/>
              <a:t>Has </a:t>
            </a:r>
            <a:r>
              <a:rPr lang="en-NZ" dirty="0" smtClean="0"/>
              <a:t>a high standard of </a:t>
            </a:r>
            <a:r>
              <a:rPr lang="en-NZ" dirty="0" smtClean="0"/>
              <a:t>compliance and ensures </a:t>
            </a:r>
            <a:r>
              <a:rPr lang="en-NZ" dirty="0"/>
              <a:t>the  business is solvent  </a:t>
            </a: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66992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1423851"/>
          </a:xfrm>
        </p:spPr>
        <p:txBody>
          <a:bodyPr/>
          <a:lstStyle/>
          <a:p>
            <a:r>
              <a:rPr lang="en-NZ" dirty="0" smtClean="0"/>
              <a:t>Pillar One: </a:t>
            </a:r>
            <a:r>
              <a:rPr lang="en-NZ" dirty="0" smtClean="0"/>
              <a:t>Determining purpose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98171"/>
            <a:ext cx="10018713" cy="4402183"/>
          </a:xfrm>
        </p:spPr>
        <p:txBody>
          <a:bodyPr>
            <a:normAutofit/>
          </a:bodyPr>
          <a:lstStyle/>
          <a:p>
            <a:r>
              <a:rPr lang="en-NZ" dirty="0" smtClean="0"/>
              <a:t>Defines the </a:t>
            </a:r>
            <a:r>
              <a:rPr lang="en-NZ" dirty="0"/>
              <a:t>business’ purpose, </a:t>
            </a:r>
            <a:r>
              <a:rPr lang="en-NZ" dirty="0" smtClean="0"/>
              <a:t>includes mission, vision, values, and principles. </a:t>
            </a:r>
          </a:p>
          <a:p>
            <a:r>
              <a:rPr lang="en-NZ" dirty="0" smtClean="0"/>
              <a:t> Sets goals </a:t>
            </a:r>
            <a:r>
              <a:rPr lang="en-NZ" dirty="0"/>
              <a:t>and </a:t>
            </a:r>
            <a:r>
              <a:rPr lang="en-NZ" dirty="0" smtClean="0"/>
              <a:t>objectives and planning actions that will achieve them. </a:t>
            </a:r>
          </a:p>
          <a:p>
            <a:r>
              <a:rPr lang="en-NZ" dirty="0" smtClean="0"/>
              <a:t>Ownership </a:t>
            </a:r>
            <a:r>
              <a:rPr lang="en-NZ" dirty="0"/>
              <a:t>of strategic </a:t>
            </a:r>
            <a:r>
              <a:rPr lang="en-NZ" dirty="0" smtClean="0"/>
              <a:t>direction – understands the business environment and is able to add enhanced value to management operations. </a:t>
            </a:r>
          </a:p>
          <a:p>
            <a:r>
              <a:rPr lang="en-NZ" dirty="0" smtClean="0"/>
              <a:t>To remain competitive and sustainable in the long term, purpose beyond profit is important. </a:t>
            </a:r>
            <a:endParaRPr lang="en-NZ" dirty="0" smtClean="0"/>
          </a:p>
          <a:p>
            <a:r>
              <a:rPr lang="en-NZ" dirty="0" smtClean="0"/>
              <a:t>Watch an example of Pillar 1 from </a:t>
            </a:r>
            <a:r>
              <a:rPr lang="en-NZ" dirty="0" err="1" smtClean="0"/>
              <a:t>Maniapoto</a:t>
            </a:r>
            <a:r>
              <a:rPr lang="en-NZ" dirty="0" smtClean="0"/>
              <a:t> Maori Trust Board </a:t>
            </a:r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bit.ly/2BdHi2m</a:t>
            </a:r>
            <a:r>
              <a:rPr lang="en-NZ" dirty="0" smtClean="0"/>
              <a:t> or </a:t>
            </a:r>
            <a:r>
              <a:rPr lang="en-NZ" dirty="0"/>
              <a:t>ACC </a:t>
            </a:r>
            <a:r>
              <a:rPr lang="en-NZ" dirty="0">
                <a:hlinkClick r:id="rId3"/>
              </a:rPr>
              <a:t>http://</a:t>
            </a:r>
            <a:r>
              <a:rPr lang="en-NZ" dirty="0" smtClean="0">
                <a:hlinkClick r:id="rId3"/>
              </a:rPr>
              <a:t>bit.ly/2E5AL8k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3893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82189"/>
          </a:xfrm>
        </p:spPr>
        <p:txBody>
          <a:bodyPr/>
          <a:lstStyle/>
          <a:p>
            <a:r>
              <a:rPr lang="en-NZ" dirty="0"/>
              <a:t>Pillar </a:t>
            </a:r>
            <a:r>
              <a:rPr lang="en-NZ" dirty="0" smtClean="0"/>
              <a:t>Two: </a:t>
            </a:r>
            <a:r>
              <a:rPr lang="en-NZ" dirty="0"/>
              <a:t>An effective governance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59429"/>
            <a:ext cx="10018713" cy="4741817"/>
          </a:xfrm>
        </p:spPr>
        <p:txBody>
          <a:bodyPr>
            <a:normAutofit fontScale="92500"/>
          </a:bodyPr>
          <a:lstStyle/>
          <a:p>
            <a:r>
              <a:rPr lang="en-NZ" dirty="0" smtClean="0"/>
              <a:t>Adds value by acting as a team with a high performance culture committed to engaged, quality governance of the entity</a:t>
            </a:r>
          </a:p>
          <a:p>
            <a:r>
              <a:rPr lang="en-NZ" dirty="0" smtClean="0"/>
              <a:t>Sets the tone from the top</a:t>
            </a:r>
          </a:p>
          <a:p>
            <a:r>
              <a:rPr lang="en-NZ" dirty="0" smtClean="0"/>
              <a:t>Ensures consistent integrity and sound ethical behaviour. </a:t>
            </a:r>
          </a:p>
          <a:p>
            <a:r>
              <a:rPr lang="en-NZ" dirty="0" smtClean="0"/>
              <a:t>Supports open debate, diversity, thoughtful </a:t>
            </a:r>
            <a:r>
              <a:rPr lang="en-NZ" dirty="0"/>
              <a:t>challenge and constructive </a:t>
            </a:r>
            <a:r>
              <a:rPr lang="en-NZ" dirty="0" smtClean="0"/>
              <a:t>dissent</a:t>
            </a:r>
          </a:p>
          <a:p>
            <a:r>
              <a:rPr lang="en-NZ" dirty="0" smtClean="0"/>
              <a:t>Characterised by effective relationships between directors and with management, shareholders and stakeholders</a:t>
            </a:r>
          </a:p>
          <a:p>
            <a:r>
              <a:rPr lang="en-NZ" dirty="0" smtClean="0"/>
              <a:t>Developed and fostered through a combination of good relationships, architecture and processes</a:t>
            </a:r>
          </a:p>
          <a:p>
            <a:r>
              <a:rPr lang="en-NZ" dirty="0"/>
              <a:t>Watch an example of Pillar </a:t>
            </a:r>
            <a:r>
              <a:rPr lang="en-NZ" dirty="0" smtClean="0"/>
              <a:t>2 </a:t>
            </a:r>
            <a:r>
              <a:rPr lang="en-NZ" dirty="0"/>
              <a:t>from </a:t>
            </a:r>
            <a:r>
              <a:rPr lang="en-NZ" dirty="0" smtClean="0"/>
              <a:t> </a:t>
            </a:r>
            <a:r>
              <a:rPr lang="en-NZ" dirty="0" smtClean="0">
                <a:hlinkClick r:id="rId2"/>
              </a:rPr>
              <a:t>http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bit.ly/2EHURGT</a:t>
            </a:r>
            <a:r>
              <a:rPr lang="en-NZ" dirty="0" smtClean="0"/>
              <a:t> or </a:t>
            </a:r>
            <a:r>
              <a:rPr lang="en-NZ" dirty="0">
                <a:hlinkClick r:id="rId3"/>
              </a:rPr>
              <a:t>http://</a:t>
            </a:r>
            <a:r>
              <a:rPr lang="en-NZ" dirty="0" smtClean="0">
                <a:hlinkClick r:id="rId3"/>
              </a:rPr>
              <a:t>bit.ly/2nNNPYX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4410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Pillar </a:t>
            </a:r>
            <a:r>
              <a:rPr lang="en-NZ" dirty="0" smtClean="0"/>
              <a:t>Three: </a:t>
            </a:r>
            <a:r>
              <a:rPr lang="en-NZ" dirty="0"/>
              <a:t>Holding to </a:t>
            </a:r>
            <a:r>
              <a:rPr lang="en-NZ" dirty="0" smtClean="0"/>
              <a:t>account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352801"/>
          </a:xfrm>
        </p:spPr>
        <p:txBody>
          <a:bodyPr/>
          <a:lstStyle/>
          <a:p>
            <a:r>
              <a:rPr lang="en-NZ" dirty="0"/>
              <a:t>Holds management </a:t>
            </a:r>
            <a:r>
              <a:rPr lang="en-NZ" dirty="0" smtClean="0"/>
              <a:t>accountable </a:t>
            </a:r>
            <a:r>
              <a:rPr lang="en-NZ" dirty="0"/>
              <a:t>through informed, astute, effective and independent oversight</a:t>
            </a:r>
          </a:p>
          <a:p>
            <a:r>
              <a:rPr lang="en-NZ" dirty="0"/>
              <a:t>Ensures purpose and strategy are understood by management and implemented</a:t>
            </a:r>
          </a:p>
          <a:p>
            <a:r>
              <a:rPr lang="en-NZ" dirty="0"/>
              <a:t>Oversees and monitors risk </a:t>
            </a:r>
            <a:r>
              <a:rPr lang="en-NZ" dirty="0" smtClean="0"/>
              <a:t>management</a:t>
            </a:r>
          </a:p>
          <a:p>
            <a:r>
              <a:rPr lang="en-NZ" dirty="0"/>
              <a:t>Watch </a:t>
            </a:r>
            <a:r>
              <a:rPr lang="en-NZ" dirty="0" smtClean="0"/>
              <a:t>and read about an </a:t>
            </a:r>
            <a:r>
              <a:rPr lang="en-NZ" dirty="0"/>
              <a:t>example of Pillar </a:t>
            </a:r>
            <a:r>
              <a:rPr lang="en-NZ" dirty="0" smtClean="0"/>
              <a:t>3 </a:t>
            </a:r>
            <a:r>
              <a:rPr lang="en-NZ" dirty="0"/>
              <a:t>from </a:t>
            </a:r>
            <a:r>
              <a:rPr lang="en-NZ" dirty="0" smtClean="0">
                <a:hlinkClick r:id="rId2"/>
              </a:rPr>
              <a:t>http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bit.ly/2C1tGE8</a:t>
            </a:r>
            <a:r>
              <a:rPr lang="en-NZ" dirty="0" smtClean="0"/>
              <a:t> 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004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Purpose	of Governance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03121"/>
            <a:ext cx="10018713" cy="3688080"/>
          </a:xfrm>
        </p:spPr>
        <p:txBody>
          <a:bodyPr/>
          <a:lstStyle/>
          <a:p>
            <a:r>
              <a:rPr lang="en-NZ" dirty="0" smtClean="0"/>
              <a:t>To provide </a:t>
            </a:r>
            <a:r>
              <a:rPr lang="en-NZ" dirty="0" smtClean="0"/>
              <a:t>leadership for the organisation or business</a:t>
            </a:r>
            <a:endParaRPr lang="en-NZ" dirty="0" smtClean="0"/>
          </a:p>
          <a:p>
            <a:r>
              <a:rPr lang="en-NZ" dirty="0" smtClean="0"/>
              <a:t>To ensure continuous improvement of the </a:t>
            </a:r>
            <a:r>
              <a:rPr lang="en-NZ" dirty="0" smtClean="0"/>
              <a:t>organisation or business</a:t>
            </a:r>
            <a:endParaRPr lang="en-NZ" dirty="0" smtClean="0"/>
          </a:p>
          <a:p>
            <a:r>
              <a:rPr lang="en-NZ" dirty="0" smtClean="0"/>
              <a:t>By adding </a:t>
            </a:r>
            <a:r>
              <a:rPr lang="en-NZ" dirty="0" smtClean="0"/>
              <a:t>value to the organisation or business </a:t>
            </a:r>
            <a:endParaRPr lang="en-NZ" dirty="0" smtClean="0"/>
          </a:p>
          <a:p>
            <a:r>
              <a:rPr lang="en-NZ" dirty="0" smtClean="0"/>
              <a:t>To ensure the business is knowledgeable, critical, strategic, and courageous</a:t>
            </a:r>
          </a:p>
          <a:p>
            <a:r>
              <a:rPr lang="en-NZ" dirty="0" smtClean="0"/>
              <a:t>To ensure the long-term sustainability of </a:t>
            </a:r>
            <a:r>
              <a:rPr lang="en-NZ" dirty="0" smtClean="0"/>
              <a:t>the </a:t>
            </a:r>
            <a:r>
              <a:rPr lang="en-NZ" dirty="0"/>
              <a:t>organisation </a:t>
            </a:r>
            <a:r>
              <a:rPr lang="en-NZ" dirty="0" smtClean="0"/>
              <a:t>or </a:t>
            </a:r>
            <a:r>
              <a:rPr lang="en-NZ" dirty="0"/>
              <a:t>business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744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Pillar </a:t>
            </a:r>
            <a:r>
              <a:rPr lang="en-NZ" dirty="0" smtClean="0"/>
              <a:t>Four: </a:t>
            </a:r>
            <a:r>
              <a:rPr lang="en-NZ" dirty="0"/>
              <a:t>Effective </a:t>
            </a:r>
            <a:r>
              <a:rPr lang="en-NZ" dirty="0" smtClean="0"/>
              <a:t>compliance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Ensures </a:t>
            </a:r>
            <a:r>
              <a:rPr lang="en-NZ" dirty="0"/>
              <a:t>the  business is solvent </a:t>
            </a:r>
          </a:p>
          <a:p>
            <a:r>
              <a:rPr lang="en-NZ" dirty="0" smtClean="0"/>
              <a:t>Provides financial reports, company records and information, and processes such as annual meetings</a:t>
            </a:r>
          </a:p>
          <a:p>
            <a:r>
              <a:rPr lang="en-NZ" dirty="0" smtClean="0"/>
              <a:t>Has </a:t>
            </a:r>
            <a:r>
              <a:rPr lang="en-NZ" dirty="0"/>
              <a:t>a high standard of </a:t>
            </a:r>
            <a:r>
              <a:rPr lang="en-NZ" dirty="0" smtClean="0"/>
              <a:t>compliance with regulatory environments</a:t>
            </a:r>
          </a:p>
          <a:p>
            <a:r>
              <a:rPr lang="en-NZ" dirty="0" smtClean="0"/>
              <a:t>Complying with their duties and responsibilities and the letter of the law</a:t>
            </a:r>
            <a:endParaRPr lang="en-NZ" dirty="0"/>
          </a:p>
          <a:p>
            <a:r>
              <a:rPr lang="en-NZ" dirty="0"/>
              <a:t>Watch and read about an example of Pillar </a:t>
            </a:r>
            <a:r>
              <a:rPr lang="en-NZ" dirty="0" smtClean="0"/>
              <a:t>4 from </a:t>
            </a:r>
            <a:r>
              <a:rPr lang="en-NZ" dirty="0" smtClean="0">
                <a:hlinkClick r:id="rId2"/>
              </a:rPr>
              <a:t>https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accntu.re/2GSBkEk</a:t>
            </a:r>
            <a:r>
              <a:rPr lang="en-NZ" dirty="0" smtClean="0"/>
              <a:t> 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492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Key </a:t>
            </a:r>
            <a:r>
              <a:rPr lang="en-NZ" dirty="0" smtClean="0"/>
              <a:t>Roles </a:t>
            </a:r>
            <a:r>
              <a:rPr lang="en-NZ" dirty="0" smtClean="0"/>
              <a:t>of Governance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50869"/>
            <a:ext cx="10018713" cy="3740331"/>
          </a:xfrm>
        </p:spPr>
        <p:txBody>
          <a:bodyPr/>
          <a:lstStyle/>
          <a:p>
            <a:r>
              <a:rPr lang="en-NZ" dirty="0" smtClean="0"/>
              <a:t>To maintain </a:t>
            </a:r>
            <a:r>
              <a:rPr lang="en-NZ" dirty="0" smtClean="0"/>
              <a:t>and </a:t>
            </a:r>
            <a:r>
              <a:rPr lang="en-NZ" dirty="0" smtClean="0"/>
              <a:t>grow </a:t>
            </a:r>
            <a:r>
              <a:rPr lang="en-NZ" dirty="0" smtClean="0"/>
              <a:t>trust and confidence in </a:t>
            </a:r>
            <a:r>
              <a:rPr lang="en-NZ" dirty="0" smtClean="0"/>
              <a:t>the business </a:t>
            </a:r>
            <a:r>
              <a:rPr lang="en-NZ" dirty="0" smtClean="0"/>
              <a:t>and its role in society. </a:t>
            </a:r>
          </a:p>
          <a:p>
            <a:r>
              <a:rPr lang="en-NZ" dirty="0" smtClean="0"/>
              <a:t>To maximise </a:t>
            </a:r>
            <a:r>
              <a:rPr lang="en-NZ" dirty="0" smtClean="0"/>
              <a:t>value and </a:t>
            </a:r>
            <a:r>
              <a:rPr lang="en-NZ" dirty="0" smtClean="0"/>
              <a:t>performance of </a:t>
            </a:r>
            <a:r>
              <a:rPr lang="en-NZ" dirty="0"/>
              <a:t>the organisation </a:t>
            </a:r>
            <a:r>
              <a:rPr lang="en-NZ" dirty="0" smtClean="0"/>
              <a:t>or </a:t>
            </a:r>
            <a:r>
              <a:rPr lang="en-NZ" dirty="0"/>
              <a:t>business.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0698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Principles of Good </a:t>
            </a:r>
            <a:r>
              <a:rPr lang="en-NZ" dirty="0"/>
              <a:t>G</a:t>
            </a:r>
            <a:r>
              <a:rPr lang="en-NZ" dirty="0" smtClean="0"/>
              <a:t>overnance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90057"/>
            <a:ext cx="10018713" cy="3701143"/>
          </a:xfrm>
        </p:spPr>
        <p:txBody>
          <a:bodyPr/>
          <a:lstStyle/>
          <a:p>
            <a:r>
              <a:rPr lang="en-NZ" dirty="0" smtClean="0"/>
              <a:t>Principles of </a:t>
            </a:r>
          </a:p>
          <a:p>
            <a:pPr lvl="2"/>
            <a:r>
              <a:rPr lang="en-NZ" dirty="0" smtClean="0"/>
              <a:t>Responsibility</a:t>
            </a:r>
          </a:p>
          <a:p>
            <a:pPr lvl="2"/>
            <a:r>
              <a:rPr lang="en-NZ" dirty="0" smtClean="0"/>
              <a:t>Accountability</a:t>
            </a:r>
          </a:p>
          <a:p>
            <a:pPr lvl="2"/>
            <a:r>
              <a:rPr lang="en-NZ" dirty="0" smtClean="0"/>
              <a:t>Fairness</a:t>
            </a:r>
          </a:p>
          <a:p>
            <a:pPr lvl="2"/>
            <a:r>
              <a:rPr lang="en-NZ" dirty="0" smtClean="0"/>
              <a:t>Transparency</a:t>
            </a:r>
          </a:p>
          <a:p>
            <a:pPr marL="914400" lvl="2" indent="0">
              <a:buNone/>
            </a:pPr>
            <a:r>
              <a:rPr lang="en-NZ" dirty="0" smtClean="0"/>
              <a:t>(RAFT)</a:t>
            </a:r>
          </a:p>
          <a:p>
            <a:pPr marL="0" indent="0">
              <a:buNone/>
            </a:pPr>
            <a:r>
              <a:rPr lang="en-NZ" dirty="0" smtClean="0"/>
              <a:t>This is universal and applies to all organisations. </a:t>
            </a:r>
          </a:p>
        </p:txBody>
      </p:sp>
    </p:spTree>
    <p:extLst>
      <p:ext uri="{BB962C8B-B14F-4D97-AF65-F5344CB8AC3E}">
        <p14:creationId xmlns:p14="http://schemas.microsoft.com/office/powerpoint/2010/main" val="78133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Advantages of Good Governance.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24743"/>
            <a:ext cx="10018713" cy="40102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dirty="0" smtClean="0"/>
              <a:t>To ensure; </a:t>
            </a:r>
          </a:p>
          <a:p>
            <a:r>
              <a:rPr lang="en-NZ" dirty="0" smtClean="0"/>
              <a:t>Growth</a:t>
            </a:r>
            <a:r>
              <a:rPr lang="en-NZ" dirty="0"/>
              <a:t>, </a:t>
            </a:r>
            <a:endParaRPr lang="en-NZ" dirty="0" smtClean="0"/>
          </a:p>
          <a:p>
            <a:r>
              <a:rPr lang="en-NZ" dirty="0" smtClean="0"/>
              <a:t>Risk management, </a:t>
            </a:r>
          </a:p>
          <a:p>
            <a:r>
              <a:rPr lang="en-NZ" dirty="0" smtClean="0"/>
              <a:t>Ethics</a:t>
            </a:r>
            <a:r>
              <a:rPr lang="en-NZ" dirty="0"/>
              <a:t>, </a:t>
            </a:r>
            <a:endParaRPr lang="en-NZ" dirty="0" smtClean="0"/>
          </a:p>
          <a:p>
            <a:r>
              <a:rPr lang="en-NZ" dirty="0" smtClean="0"/>
              <a:t>Board meetings, </a:t>
            </a:r>
          </a:p>
          <a:p>
            <a:r>
              <a:rPr lang="en-NZ" dirty="0" smtClean="0"/>
              <a:t>Advisory boards, </a:t>
            </a:r>
          </a:p>
          <a:p>
            <a:r>
              <a:rPr lang="en-NZ" dirty="0" smtClean="0"/>
              <a:t>Succession planning, </a:t>
            </a:r>
            <a:r>
              <a:rPr lang="en-NZ" dirty="0"/>
              <a:t>and </a:t>
            </a:r>
            <a:endParaRPr lang="en-NZ" dirty="0" smtClean="0"/>
          </a:p>
          <a:p>
            <a:r>
              <a:rPr lang="en-NZ" dirty="0" smtClean="0"/>
              <a:t>Exit </a:t>
            </a:r>
            <a:r>
              <a:rPr lang="en-NZ" dirty="0"/>
              <a:t>strategies. </a:t>
            </a:r>
          </a:p>
        </p:txBody>
      </p:sp>
    </p:spTree>
    <p:extLst>
      <p:ext uri="{BB962C8B-B14F-4D97-AF65-F5344CB8AC3E}">
        <p14:creationId xmlns:p14="http://schemas.microsoft.com/office/powerpoint/2010/main" val="154143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38943"/>
          </a:xfrm>
        </p:spPr>
        <p:txBody>
          <a:bodyPr/>
          <a:lstStyle/>
          <a:p>
            <a:r>
              <a:rPr lang="en-NZ" dirty="0" smtClean="0"/>
              <a:t>Types of Governance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272937"/>
            <a:ext cx="10018713" cy="424542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NZ" dirty="0" smtClean="0"/>
              <a:t>Corporate </a:t>
            </a:r>
            <a:endParaRPr lang="en-NZ" dirty="0" smtClean="0"/>
          </a:p>
          <a:p>
            <a:pPr lvl="1"/>
            <a:r>
              <a:rPr lang="en-NZ" dirty="0" smtClean="0"/>
              <a:t>e.g</a:t>
            </a:r>
            <a:r>
              <a:rPr lang="en-NZ" dirty="0"/>
              <a:t>.</a:t>
            </a:r>
            <a:r>
              <a:rPr lang="en-NZ" dirty="0" smtClean="0"/>
              <a:t> b</a:t>
            </a:r>
            <a:r>
              <a:rPr lang="en-NZ" dirty="0" smtClean="0"/>
              <a:t>oards </a:t>
            </a:r>
            <a:r>
              <a:rPr lang="en-NZ" dirty="0" smtClean="0"/>
              <a:t>of companies</a:t>
            </a:r>
          </a:p>
          <a:p>
            <a:pPr marL="457200" indent="-457200">
              <a:buFont typeface="+mj-lt"/>
              <a:buAutoNum type="arabicPeriod"/>
            </a:pPr>
            <a:r>
              <a:rPr lang="en-NZ" dirty="0" smtClean="0"/>
              <a:t>Non-corporate </a:t>
            </a:r>
            <a:endParaRPr lang="en-NZ" dirty="0" smtClean="0"/>
          </a:p>
          <a:p>
            <a:pPr lvl="1"/>
            <a:r>
              <a:rPr lang="en-NZ" dirty="0" smtClean="0"/>
              <a:t>e.g</a:t>
            </a:r>
            <a:r>
              <a:rPr lang="en-NZ" dirty="0"/>
              <a:t>. boards of</a:t>
            </a:r>
            <a:endParaRPr lang="en-NZ" dirty="0" smtClean="0"/>
          </a:p>
          <a:p>
            <a:pPr lvl="2"/>
            <a:r>
              <a:rPr lang="en-NZ" dirty="0" smtClean="0"/>
              <a:t>a </a:t>
            </a:r>
            <a:r>
              <a:rPr lang="en-NZ" dirty="0"/>
              <a:t>public </a:t>
            </a:r>
            <a:r>
              <a:rPr lang="en-NZ" dirty="0" smtClean="0"/>
              <a:t>company; </a:t>
            </a:r>
            <a:endParaRPr lang="en-NZ" dirty="0" smtClean="0"/>
          </a:p>
          <a:p>
            <a:pPr lvl="2"/>
            <a:r>
              <a:rPr lang="en-NZ" dirty="0" smtClean="0"/>
              <a:t>a </a:t>
            </a:r>
            <a:r>
              <a:rPr lang="en-NZ" dirty="0"/>
              <a:t>private, limited or closely held </a:t>
            </a:r>
            <a:r>
              <a:rPr lang="en-NZ" dirty="0" smtClean="0"/>
              <a:t>company; </a:t>
            </a:r>
            <a:endParaRPr lang="en-NZ" dirty="0" smtClean="0"/>
          </a:p>
          <a:p>
            <a:pPr lvl="2"/>
            <a:r>
              <a:rPr lang="en-NZ" dirty="0" smtClean="0"/>
              <a:t>a </a:t>
            </a:r>
            <a:r>
              <a:rPr lang="en-NZ" dirty="0"/>
              <a:t>family </a:t>
            </a:r>
            <a:r>
              <a:rPr lang="en-NZ" dirty="0" smtClean="0"/>
              <a:t>business; </a:t>
            </a:r>
            <a:endParaRPr lang="en-NZ" dirty="0" smtClean="0"/>
          </a:p>
          <a:p>
            <a:pPr lvl="2"/>
            <a:r>
              <a:rPr lang="en-NZ" dirty="0" smtClean="0"/>
              <a:t>or </a:t>
            </a:r>
            <a:r>
              <a:rPr lang="en-NZ" dirty="0" smtClean="0"/>
              <a:t>a </a:t>
            </a:r>
            <a:r>
              <a:rPr lang="en-NZ" dirty="0"/>
              <a:t>non-profit, not for profit, or tax-exempt </a:t>
            </a:r>
            <a:r>
              <a:rPr lang="en-NZ" dirty="0" smtClean="0"/>
              <a:t>entity.</a:t>
            </a:r>
            <a:r>
              <a:rPr lang="en-NZ" dirty="0"/>
              <a:t> </a:t>
            </a:r>
            <a:endParaRPr lang="en-NZ" dirty="0" smtClean="0"/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846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74321"/>
            <a:ext cx="10018713" cy="1554480"/>
          </a:xfrm>
        </p:spPr>
        <p:txBody>
          <a:bodyPr/>
          <a:lstStyle/>
          <a:p>
            <a:r>
              <a:rPr lang="en-NZ" dirty="0" smtClean="0"/>
              <a:t>Corporate Governance	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28801"/>
            <a:ext cx="10018713" cy="4389119"/>
          </a:xfrm>
        </p:spPr>
        <p:txBody>
          <a:bodyPr>
            <a:normAutofit/>
          </a:bodyPr>
          <a:lstStyle/>
          <a:p>
            <a:r>
              <a:rPr lang="en-NZ" dirty="0"/>
              <a:t>Exists to help organisations achieve their fundamental purpose.  For </a:t>
            </a:r>
            <a:r>
              <a:rPr lang="en-NZ" dirty="0" smtClean="0"/>
              <a:t>companies, </a:t>
            </a:r>
            <a:r>
              <a:rPr lang="en-NZ" dirty="0"/>
              <a:t>this is to maximise shareholder value, for other organisations it might be to pursue policy, non-profit, public good, or commercial objectives. </a:t>
            </a:r>
          </a:p>
          <a:p>
            <a:r>
              <a:rPr lang="en-NZ" dirty="0" smtClean="0"/>
              <a:t>Defined </a:t>
            </a:r>
            <a:r>
              <a:rPr lang="en-NZ" dirty="0" smtClean="0"/>
              <a:t>as “the framework of rules, relationships, systems, and processes within and by which authority is exercised and controlled within corporations”</a:t>
            </a:r>
          </a:p>
          <a:p>
            <a:r>
              <a:rPr lang="en-NZ" dirty="0" smtClean="0"/>
              <a:t>Provides the structure through which the objectives of the company are set, and the means of attaining those objectives and monitoring performance are determined. </a:t>
            </a:r>
          </a:p>
        </p:txBody>
      </p:sp>
    </p:spTree>
    <p:extLst>
      <p:ext uri="{BB962C8B-B14F-4D97-AF65-F5344CB8AC3E}">
        <p14:creationId xmlns:p14="http://schemas.microsoft.com/office/powerpoint/2010/main" val="18328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Advantages of </a:t>
            </a:r>
            <a:r>
              <a:rPr lang="en-NZ" dirty="0" smtClean="0"/>
              <a:t>Good </a:t>
            </a:r>
            <a:r>
              <a:rPr lang="en-NZ" dirty="0"/>
              <a:t>C</a:t>
            </a:r>
            <a:r>
              <a:rPr lang="en-NZ" dirty="0" smtClean="0"/>
              <a:t>orporate Governance</a:t>
            </a:r>
            <a:r>
              <a:rPr lang="en-NZ" dirty="0" smtClean="0"/>
              <a:t>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50869"/>
            <a:ext cx="10018713" cy="4376057"/>
          </a:xfrm>
        </p:spPr>
        <p:txBody>
          <a:bodyPr>
            <a:normAutofit/>
          </a:bodyPr>
          <a:lstStyle/>
          <a:p>
            <a:r>
              <a:rPr lang="en-NZ" dirty="0" smtClean="0"/>
              <a:t>Provide organisational leadership</a:t>
            </a:r>
          </a:p>
          <a:p>
            <a:r>
              <a:rPr lang="en-NZ" dirty="0" smtClean="0"/>
              <a:t>Ensure accountability and transparency</a:t>
            </a:r>
          </a:p>
          <a:p>
            <a:r>
              <a:rPr lang="en-NZ" dirty="0" smtClean="0"/>
              <a:t>Lowering cost of capital and increasing value of the company</a:t>
            </a:r>
          </a:p>
          <a:p>
            <a:r>
              <a:rPr lang="en-NZ" dirty="0" smtClean="0"/>
              <a:t>Producing better operational performance through better allocation of resources and better management</a:t>
            </a:r>
          </a:p>
          <a:p>
            <a:r>
              <a:rPr lang="en-NZ" dirty="0" smtClean="0"/>
              <a:t>Reducing the risk of financial crisis that can affect economic and social costs</a:t>
            </a:r>
          </a:p>
          <a:p>
            <a:r>
              <a:rPr lang="en-NZ" dirty="0" smtClean="0"/>
              <a:t>Ensuring stakeholder relationships are managed. </a:t>
            </a: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187806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Non-Corporate </a:t>
            </a:r>
            <a:r>
              <a:rPr lang="en-NZ" dirty="0"/>
              <a:t>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298387" cy="3124201"/>
          </a:xfrm>
        </p:spPr>
        <p:txBody>
          <a:bodyPr/>
          <a:lstStyle/>
          <a:p>
            <a:r>
              <a:rPr lang="en-NZ" dirty="0" smtClean="0"/>
              <a:t>Non-profit or Not for Profit (NFP) boards e.g. Incorporated Societies, Charitable Trusts, Charities</a:t>
            </a:r>
          </a:p>
          <a:p>
            <a:r>
              <a:rPr lang="en-NZ" dirty="0" smtClean="0"/>
              <a:t>Established to benefit the community or members but nor profit or gain can be given to the members.</a:t>
            </a:r>
          </a:p>
          <a:p>
            <a:r>
              <a:rPr lang="en-NZ" dirty="0" smtClean="0"/>
              <a:t>Experience high levels of stakeholder scrutiny including the public &amp; the government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723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643</TotalTime>
  <Words>1100</Words>
  <Application>Microsoft Office PowerPoint</Application>
  <PresentationFormat>Widescreen</PresentationFormat>
  <Paragraphs>122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Corbel</vt:lpstr>
      <vt:lpstr>Parallax</vt:lpstr>
      <vt:lpstr>Governance Structures </vt:lpstr>
      <vt:lpstr>Purpose of Governance</vt:lpstr>
      <vt:lpstr>Key Roles of Governance</vt:lpstr>
      <vt:lpstr>Principles of Good Governance</vt:lpstr>
      <vt:lpstr>Advantages of Good Governance. </vt:lpstr>
      <vt:lpstr>Types of Governance</vt:lpstr>
      <vt:lpstr>Corporate Governance </vt:lpstr>
      <vt:lpstr>Advantages of Good Corporate Governance.</vt:lpstr>
      <vt:lpstr>Non-Corporate Governance</vt:lpstr>
      <vt:lpstr>Maori Governance</vt:lpstr>
      <vt:lpstr>How does Governance differ from Management?</vt:lpstr>
      <vt:lpstr>Board of Directors</vt:lpstr>
      <vt:lpstr>Board Competencies</vt:lpstr>
      <vt:lpstr>Types of Directors on Boards</vt:lpstr>
      <vt:lpstr>What is an Advisory Board?</vt:lpstr>
      <vt:lpstr>Four Pillars of Governance</vt:lpstr>
      <vt:lpstr>Pillar One: Determining purpose</vt:lpstr>
      <vt:lpstr>Pillar Two: An effective governance culture</vt:lpstr>
      <vt:lpstr>Pillar Three: Holding to account</vt:lpstr>
      <vt:lpstr>Pillar Four: Effective compliance</vt:lpstr>
    </vt:vector>
  </TitlesOfParts>
  <Company>St Pauls Collegiate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 Structures</dc:title>
  <dc:creator>Kerry Allen</dc:creator>
  <cp:lastModifiedBy>Kerry Allen</cp:lastModifiedBy>
  <cp:revision>33</cp:revision>
  <dcterms:created xsi:type="dcterms:W3CDTF">2018-02-04T21:45:33Z</dcterms:created>
  <dcterms:modified xsi:type="dcterms:W3CDTF">2018-02-06T02:19:18Z</dcterms:modified>
</cp:coreProperties>
</file>