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bookmarkIdSeed="2">
  <p:sldMasterIdLst>
    <p:sldMasterId id="2147483648" r:id="rId1"/>
  </p:sldMasterIdLst>
  <p:sldIdLst>
    <p:sldId id="256" r:id="rId2"/>
    <p:sldId id="257" r:id="rId3"/>
    <p:sldId id="258" r:id="rId4"/>
    <p:sldId id="259" r:id="rId5"/>
    <p:sldId id="260" r:id="rId6"/>
    <p:sldId id="264" r:id="rId7"/>
    <p:sldId id="265" r:id="rId8"/>
    <p:sldId id="266" r:id="rId9"/>
    <p:sldId id="267" r:id="rId10"/>
    <p:sldId id="261" r:id="rId11"/>
    <p:sldId id="269" r:id="rId12"/>
    <p:sldId id="268" r:id="rId13"/>
    <p:sldId id="262" r:id="rId14"/>
    <p:sldId id="263"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3/23/2017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3/23/2017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3/23/2017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3/23/2017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3/23/2017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3/23/2017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smtClean="0"/>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3/23/2017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3/23/2017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3/23/2017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3/23/2017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t>3/23/2017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smtClean="0"/>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3/23/2017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3/23/2017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7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3/23/2017</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NZ" dirty="0" smtClean="0"/>
              <a:t>Maori Agribusiness</a:t>
            </a:r>
            <a:endParaRPr lang="en-NZ" dirty="0"/>
          </a:p>
        </p:txBody>
      </p:sp>
    </p:spTree>
    <p:extLst>
      <p:ext uri="{BB962C8B-B14F-4D97-AF65-F5344CB8AC3E}">
        <p14:creationId xmlns:p14="http://schemas.microsoft.com/office/powerpoint/2010/main" val="14634088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913774" y="1120462"/>
            <a:ext cx="10363826" cy="4971245"/>
          </a:xfrm>
        </p:spPr>
        <p:txBody>
          <a:bodyPr>
            <a:normAutofit fontScale="92500" lnSpcReduction="10000"/>
          </a:bodyPr>
          <a:lstStyle/>
          <a:p>
            <a:r>
              <a:rPr lang="en-NZ" sz="2400" cap="none" dirty="0"/>
              <a:t>A land based </a:t>
            </a:r>
            <a:r>
              <a:rPr lang="en-NZ" sz="2400" cap="none" dirty="0" smtClean="0"/>
              <a:t>ownership structure </a:t>
            </a:r>
            <a:r>
              <a:rPr lang="en-NZ" sz="2400" cap="none" dirty="0"/>
              <a:t>is a company established over Māori land with shareholders:</a:t>
            </a:r>
          </a:p>
          <a:p>
            <a:pPr marL="457200" indent="-457200">
              <a:buFont typeface="+mj-lt"/>
              <a:buAutoNum type="arabicPeriod" startAt="3"/>
            </a:pPr>
            <a:r>
              <a:rPr lang="en-NZ" sz="2100" b="1" cap="none" dirty="0"/>
              <a:t>Māori </a:t>
            </a:r>
            <a:r>
              <a:rPr lang="en-NZ" sz="2100" b="1" cap="none" dirty="0"/>
              <a:t>Incorporation </a:t>
            </a:r>
            <a:r>
              <a:rPr lang="en-NZ" sz="2400" cap="none" dirty="0" smtClean="0"/>
              <a:t>- similar </a:t>
            </a:r>
            <a:r>
              <a:rPr lang="en-NZ" sz="2400" cap="none" dirty="0"/>
              <a:t>to a company and can be established over any Māori land</a:t>
            </a:r>
            <a:r>
              <a:rPr lang="en-NZ" sz="2400" cap="none" dirty="0" smtClean="0"/>
              <a:t>.</a:t>
            </a:r>
          </a:p>
          <a:p>
            <a:pPr lvl="1"/>
            <a:r>
              <a:rPr lang="en-NZ" sz="2200" cap="none" dirty="0"/>
              <a:t>has all the powers of a limited liability company</a:t>
            </a:r>
          </a:p>
          <a:p>
            <a:pPr lvl="1"/>
            <a:r>
              <a:rPr lang="en-NZ" sz="2200" cap="none" dirty="0"/>
              <a:t>becomes the legal owner of any lands or assets vested in it</a:t>
            </a:r>
          </a:p>
          <a:p>
            <a:pPr lvl="1"/>
            <a:r>
              <a:rPr lang="en-NZ" sz="2200" cap="none" dirty="0"/>
              <a:t>has a Committee of Management who are elected by a meeting of shareholders</a:t>
            </a:r>
          </a:p>
          <a:p>
            <a:pPr lvl="1"/>
            <a:r>
              <a:rPr lang="en-NZ" sz="2200" cap="none" dirty="0"/>
              <a:t>has shareholders, who own shares in the Incorporation, rather than in any individual block</a:t>
            </a:r>
          </a:p>
          <a:p>
            <a:pPr lvl="1"/>
            <a:r>
              <a:rPr lang="en-NZ" sz="2200" cap="none" dirty="0"/>
              <a:t>maintains its own list of shareholders (we do not have ownership information for an Incorporation)</a:t>
            </a:r>
          </a:p>
          <a:p>
            <a:pPr lvl="1"/>
            <a:r>
              <a:rPr lang="en-NZ" sz="2200" cap="none" dirty="0"/>
              <a:t>may stipulate a minimum shareholding for shares</a:t>
            </a:r>
          </a:p>
          <a:p>
            <a:pPr lvl="1"/>
            <a:r>
              <a:rPr lang="en-NZ" sz="2200" cap="none" dirty="0"/>
              <a:t>can declare dividends and manage its own unclaimed dividends</a:t>
            </a:r>
          </a:p>
          <a:p>
            <a:pPr lvl="1"/>
            <a:r>
              <a:rPr lang="en-NZ" sz="2200" cap="none" dirty="0"/>
              <a:t>is governed by the Māori Incorporations Constitution Regulations 1994.</a:t>
            </a:r>
          </a:p>
          <a:p>
            <a:endParaRPr lang="en-NZ" sz="2200" cap="none" dirty="0"/>
          </a:p>
          <a:p>
            <a:endParaRPr lang="en-NZ" cap="none" dirty="0" smtClean="0"/>
          </a:p>
          <a:p>
            <a:pPr lvl="1"/>
            <a:endParaRPr lang="en-NZ" cap="none" dirty="0"/>
          </a:p>
        </p:txBody>
      </p:sp>
    </p:spTree>
    <p:extLst>
      <p:ext uri="{BB962C8B-B14F-4D97-AF65-F5344CB8AC3E}">
        <p14:creationId xmlns:p14="http://schemas.microsoft.com/office/powerpoint/2010/main" val="37726756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cap="none" dirty="0"/>
              <a:t>The benefits of Incorporation include:</a:t>
            </a:r>
            <a:br>
              <a:rPr lang="en-NZ" cap="none" dirty="0"/>
            </a:br>
            <a:endParaRPr lang="en-NZ" dirty="0"/>
          </a:p>
        </p:txBody>
      </p:sp>
      <p:sp>
        <p:nvSpPr>
          <p:cNvPr id="3" name="Content Placeholder 2"/>
          <p:cNvSpPr>
            <a:spLocks noGrp="1"/>
          </p:cNvSpPr>
          <p:nvPr>
            <p:ph sz="quarter" idx="13"/>
          </p:nvPr>
        </p:nvSpPr>
        <p:spPr/>
        <p:txBody>
          <a:bodyPr>
            <a:normAutofit/>
          </a:bodyPr>
          <a:lstStyle/>
          <a:p>
            <a:r>
              <a:rPr lang="en-NZ" cap="none" dirty="0" smtClean="0"/>
              <a:t>ability </a:t>
            </a:r>
            <a:r>
              <a:rPr lang="en-NZ" cap="none" dirty="0"/>
              <a:t>to establish and run commercial operations for maximum financial benefit to the shareholders</a:t>
            </a:r>
          </a:p>
          <a:p>
            <a:r>
              <a:rPr lang="en-NZ" cap="none" dirty="0"/>
              <a:t>the application of a corporate model to the management of Māori land</a:t>
            </a:r>
          </a:p>
          <a:p>
            <a:r>
              <a:rPr lang="en-NZ" cap="none" dirty="0"/>
              <a:t>autonomy from the normal Māori Land Court practices that apply to normal trusts</a:t>
            </a:r>
          </a:p>
          <a:p>
            <a:r>
              <a:rPr lang="en-NZ" cap="none" dirty="0"/>
              <a:t>voting and resolutions affecting an incorporation are done on the basis of the number of shares you have, rather than the number of votes received.</a:t>
            </a:r>
          </a:p>
          <a:p>
            <a:endParaRPr lang="en-NZ" dirty="0"/>
          </a:p>
        </p:txBody>
      </p:sp>
    </p:spTree>
    <p:extLst>
      <p:ext uri="{BB962C8B-B14F-4D97-AF65-F5344CB8AC3E}">
        <p14:creationId xmlns:p14="http://schemas.microsoft.com/office/powerpoint/2010/main" val="17767209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Maori Land based businesses</a:t>
            </a:r>
          </a:p>
        </p:txBody>
      </p:sp>
      <p:sp>
        <p:nvSpPr>
          <p:cNvPr id="3" name="Content Placeholder 2"/>
          <p:cNvSpPr>
            <a:spLocks noGrp="1"/>
          </p:cNvSpPr>
          <p:nvPr>
            <p:ph sz="quarter" idx="13"/>
          </p:nvPr>
        </p:nvSpPr>
        <p:spPr/>
        <p:txBody>
          <a:bodyPr/>
          <a:lstStyle/>
          <a:p>
            <a:r>
              <a:rPr lang="en-NZ" cap="none" dirty="0"/>
              <a:t>Operate under the earlier stated values and these influence how businesses operate. </a:t>
            </a:r>
          </a:p>
          <a:p>
            <a:r>
              <a:rPr lang="en-NZ" cap="none" dirty="0"/>
              <a:t>Decision making takes into account social, economic, environmental, and cultural implications. </a:t>
            </a:r>
          </a:p>
          <a:p>
            <a:r>
              <a:rPr lang="en-NZ" cap="none" dirty="0"/>
              <a:t>Rate of development is long term and generally conservative. </a:t>
            </a:r>
          </a:p>
          <a:p>
            <a:r>
              <a:rPr lang="en-NZ" cap="none" dirty="0"/>
              <a:t>Protecting the land is of up most importance, so anything that puts the land at risk are not done. </a:t>
            </a:r>
          </a:p>
          <a:p>
            <a:r>
              <a:rPr lang="en-NZ" cap="none" dirty="0"/>
              <a:t>Therefore borrowing capital on land is not done. </a:t>
            </a:r>
          </a:p>
          <a:p>
            <a:r>
              <a:rPr lang="en-NZ" cap="none" dirty="0"/>
              <a:t>Joint ventures are common to spread risk of development and raise the capital required. </a:t>
            </a:r>
          </a:p>
        </p:txBody>
      </p:sp>
    </p:spTree>
    <p:extLst>
      <p:ext uri="{BB962C8B-B14F-4D97-AF65-F5344CB8AC3E}">
        <p14:creationId xmlns:p14="http://schemas.microsoft.com/office/powerpoint/2010/main" val="3101467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Potential </a:t>
            </a:r>
            <a:endParaRPr lang="en-NZ" dirty="0"/>
          </a:p>
        </p:txBody>
      </p:sp>
      <p:sp>
        <p:nvSpPr>
          <p:cNvPr id="3" name="Content Placeholder 2"/>
          <p:cNvSpPr>
            <a:spLocks noGrp="1"/>
          </p:cNvSpPr>
          <p:nvPr>
            <p:ph sz="quarter" idx="13"/>
          </p:nvPr>
        </p:nvSpPr>
        <p:spPr>
          <a:xfrm>
            <a:off x="913774" y="1957590"/>
            <a:ext cx="10363826" cy="3833610"/>
          </a:xfrm>
        </p:spPr>
        <p:txBody>
          <a:bodyPr>
            <a:noAutofit/>
          </a:bodyPr>
          <a:lstStyle/>
          <a:p>
            <a:r>
              <a:rPr lang="en-NZ" sz="2400" cap="none" dirty="0" smtClean="0"/>
              <a:t>1 million hectares underperforming. </a:t>
            </a:r>
          </a:p>
          <a:p>
            <a:r>
              <a:rPr lang="en-NZ" sz="2400" cap="none" dirty="0" smtClean="0"/>
              <a:t>If $3 billion was invested in infrastructure in Maori land businesses, $8 billion would be returned over 10 years, creating 3,600 new on-farm jobs, and large expansion in the service industries. </a:t>
            </a:r>
          </a:p>
          <a:p>
            <a:r>
              <a:rPr lang="en-NZ" sz="2400" cap="none" dirty="0" smtClean="0"/>
              <a:t>Examples; </a:t>
            </a:r>
            <a:r>
              <a:rPr lang="en-NZ" sz="2400" cap="none" dirty="0" err="1" smtClean="0"/>
              <a:t>Tuaropaki</a:t>
            </a:r>
            <a:r>
              <a:rPr lang="en-NZ" sz="2400" cap="none" dirty="0" smtClean="0"/>
              <a:t> worth </a:t>
            </a:r>
            <a:r>
              <a:rPr lang="en-NZ" sz="2400" cap="none" dirty="0"/>
              <a:t>$667million.  They have established </a:t>
            </a:r>
            <a:r>
              <a:rPr lang="en-NZ" sz="2400" cap="none" dirty="0" smtClean="0"/>
              <a:t>a geothermal power plant that powers greenhouses where premium export grade flowers are produced.  They have also developed a worm farm and native plant nursery to use waste from the greenhouses.  The worm farm also uses waste from the Miraka dairy processing factory which is a joint venture between </a:t>
            </a:r>
            <a:r>
              <a:rPr lang="en-NZ" sz="2400" cap="none" dirty="0" err="1" smtClean="0"/>
              <a:t>Tuaropaki</a:t>
            </a:r>
            <a:r>
              <a:rPr lang="en-NZ" sz="2400" cap="none" dirty="0" smtClean="0"/>
              <a:t> and other Maori organisations.  </a:t>
            </a:r>
            <a:endParaRPr lang="en-NZ" sz="2400" cap="none" dirty="0"/>
          </a:p>
        </p:txBody>
      </p:sp>
    </p:spTree>
    <p:extLst>
      <p:ext uri="{BB962C8B-B14F-4D97-AF65-F5344CB8AC3E}">
        <p14:creationId xmlns:p14="http://schemas.microsoft.com/office/powerpoint/2010/main" val="11641423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Ownership structure SUMMARY</a:t>
            </a:r>
            <a:endParaRPr lang="en-NZ" dirty="0"/>
          </a:p>
        </p:txBody>
      </p:sp>
      <p:sp>
        <p:nvSpPr>
          <p:cNvPr id="3" name="Content Placeholder 2"/>
          <p:cNvSpPr>
            <a:spLocks noGrp="1"/>
          </p:cNvSpPr>
          <p:nvPr>
            <p:ph sz="quarter" idx="13"/>
          </p:nvPr>
        </p:nvSpPr>
        <p:spPr/>
        <p:txBody>
          <a:bodyPr>
            <a:normAutofit fontScale="92500" lnSpcReduction="20000"/>
          </a:bodyPr>
          <a:lstStyle/>
          <a:p>
            <a:r>
              <a:rPr lang="en-NZ" sz="2800" cap="none" dirty="0" smtClean="0"/>
              <a:t>Range of ownership structures, from trusts to incorporations such as an ahu whenua trust, a whānau trust, a whenua </a:t>
            </a:r>
            <a:r>
              <a:rPr lang="en-NZ" sz="2800" cap="none" dirty="0" err="1" smtClean="0"/>
              <a:t>tōpū</a:t>
            </a:r>
            <a:r>
              <a:rPr lang="en-NZ" sz="2800" cap="none" dirty="0" smtClean="0"/>
              <a:t> trust, a </a:t>
            </a:r>
            <a:r>
              <a:rPr lang="en-NZ" sz="2800" cap="none" dirty="0" err="1" smtClean="0"/>
              <a:t>pūtea</a:t>
            </a:r>
            <a:r>
              <a:rPr lang="en-NZ" sz="2800" cap="none" dirty="0" smtClean="0"/>
              <a:t> trust, a kaitiaki trust, or an incorporation </a:t>
            </a:r>
          </a:p>
          <a:p>
            <a:r>
              <a:rPr lang="en-NZ" sz="2800" cap="none" dirty="0" smtClean="0"/>
              <a:t>Key governance skills and capabilities are required.</a:t>
            </a:r>
          </a:p>
          <a:p>
            <a:r>
              <a:rPr lang="en-NZ" sz="2800" cap="none" dirty="0"/>
              <a:t>Succession, life interest &amp; </a:t>
            </a:r>
            <a:r>
              <a:rPr lang="en-NZ" sz="2800" cap="none" dirty="0" err="1"/>
              <a:t>whāngai</a:t>
            </a:r>
            <a:endParaRPr lang="en-NZ" sz="2800" cap="none" dirty="0"/>
          </a:p>
          <a:p>
            <a:r>
              <a:rPr lang="en-NZ" sz="2800" cap="none" dirty="0"/>
              <a:t>Succession is the transfer of shares from a deceased owner to their descendants and beneficiaries. </a:t>
            </a:r>
          </a:p>
          <a:p>
            <a:pPr marL="0" indent="0">
              <a:buNone/>
            </a:pPr>
            <a:endParaRPr lang="en-NZ" cap="none" dirty="0" smtClean="0"/>
          </a:p>
          <a:p>
            <a:endParaRPr lang="en-NZ" cap="none" dirty="0"/>
          </a:p>
        </p:txBody>
      </p:sp>
    </p:spTree>
    <p:extLst>
      <p:ext uri="{BB962C8B-B14F-4D97-AF65-F5344CB8AC3E}">
        <p14:creationId xmlns:p14="http://schemas.microsoft.com/office/powerpoint/2010/main" val="31566599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Maori Economy</a:t>
            </a:r>
            <a:endParaRPr lang="en-NZ" dirty="0"/>
          </a:p>
        </p:txBody>
      </p:sp>
      <p:sp>
        <p:nvSpPr>
          <p:cNvPr id="3" name="Content Placeholder 2"/>
          <p:cNvSpPr>
            <a:spLocks noGrp="1"/>
          </p:cNvSpPr>
          <p:nvPr>
            <p:ph sz="quarter" idx="13"/>
          </p:nvPr>
        </p:nvSpPr>
        <p:spPr/>
        <p:txBody>
          <a:bodyPr>
            <a:normAutofit/>
          </a:bodyPr>
          <a:lstStyle/>
          <a:p>
            <a:r>
              <a:rPr lang="en-NZ" sz="3200" cap="none" dirty="0" smtClean="0"/>
              <a:t>Worth $40 billion to New Zealand’s economy. </a:t>
            </a:r>
          </a:p>
          <a:p>
            <a:r>
              <a:rPr lang="en-NZ" sz="3200" cap="none" dirty="0" smtClean="0"/>
              <a:t>Made up of exclusively agricultural assets. </a:t>
            </a:r>
          </a:p>
          <a:p>
            <a:r>
              <a:rPr lang="en-NZ" sz="3200" cap="none" dirty="0" smtClean="0"/>
              <a:t>Largest contributors are forestry (40%), fishing (38%), lamb (10%) and dairying (10%).</a:t>
            </a:r>
          </a:p>
        </p:txBody>
      </p:sp>
    </p:spTree>
    <p:extLst>
      <p:ext uri="{BB962C8B-B14F-4D97-AF65-F5344CB8AC3E}">
        <p14:creationId xmlns:p14="http://schemas.microsoft.com/office/powerpoint/2010/main" val="3564354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cap="none" dirty="0" smtClean="0"/>
              <a:t>MAORI WORLDVIEW and VALUE SYSTEM</a:t>
            </a:r>
            <a:endParaRPr lang="en-NZ" cap="none" dirty="0"/>
          </a:p>
        </p:txBody>
      </p:sp>
      <p:sp>
        <p:nvSpPr>
          <p:cNvPr id="3" name="Content Placeholder 2"/>
          <p:cNvSpPr>
            <a:spLocks noGrp="1"/>
          </p:cNvSpPr>
          <p:nvPr>
            <p:ph sz="quarter" idx="13"/>
          </p:nvPr>
        </p:nvSpPr>
        <p:spPr>
          <a:xfrm>
            <a:off x="913774" y="2367092"/>
            <a:ext cx="10363826" cy="3827646"/>
          </a:xfrm>
        </p:spPr>
        <p:txBody>
          <a:bodyPr>
            <a:normAutofit fontScale="92500" lnSpcReduction="20000"/>
          </a:bodyPr>
          <a:lstStyle/>
          <a:p>
            <a:r>
              <a:rPr lang="en-NZ" sz="2400" cap="none" dirty="0"/>
              <a:t>Tikanga and kaupapa underpin Maori worldview, value system and drive behaviour. </a:t>
            </a:r>
          </a:p>
          <a:p>
            <a:pPr lvl="1"/>
            <a:r>
              <a:rPr lang="en-NZ" sz="2400" cap="none" dirty="0"/>
              <a:t>Tikanga = Maori ethics and customary values and practices, e.g. whakapapa (honouring your </a:t>
            </a:r>
            <a:r>
              <a:rPr lang="en-NZ" sz="2400" cap="none" dirty="0" err="1"/>
              <a:t>geneology</a:t>
            </a:r>
            <a:r>
              <a:rPr lang="en-NZ" sz="2400" cap="none" dirty="0" smtClean="0"/>
              <a:t>.</a:t>
            </a:r>
          </a:p>
          <a:p>
            <a:pPr lvl="2"/>
            <a:r>
              <a:rPr lang="en-NZ" sz="2400" cap="none" dirty="0" err="1" smtClean="0"/>
              <a:t>Tangata</a:t>
            </a:r>
            <a:r>
              <a:rPr lang="en-NZ" sz="2400" cap="none" dirty="0" smtClean="0"/>
              <a:t> whenua = people of the land. Describes the spiritual link that Maori have with the land that their ancestors came from. Linked to a person's identity. </a:t>
            </a:r>
          </a:p>
          <a:p>
            <a:pPr lvl="2"/>
            <a:r>
              <a:rPr lang="en-NZ" sz="2400" cap="none" dirty="0" smtClean="0"/>
              <a:t>Kaitiakitanga = guardianship.  Maori see themselves as protectors of the land for future generations. </a:t>
            </a:r>
            <a:endParaRPr lang="en-NZ" sz="2400" cap="none" dirty="0"/>
          </a:p>
          <a:p>
            <a:pPr lvl="1"/>
            <a:r>
              <a:rPr lang="en-NZ" sz="2400" cap="none" dirty="0"/>
              <a:t>Kaupapa = principles and policies e.g. taking shoes off in a meeting house. </a:t>
            </a:r>
            <a:endParaRPr lang="en-NZ" sz="2400" cap="none" dirty="0" smtClean="0"/>
          </a:p>
          <a:p>
            <a:pPr lvl="1"/>
            <a:r>
              <a:rPr lang="en-NZ" sz="2400" cap="none" dirty="0"/>
              <a:t>Whanaungatanga = family connections and relationships</a:t>
            </a:r>
          </a:p>
          <a:p>
            <a:pPr lvl="1"/>
            <a:r>
              <a:rPr lang="en-NZ" sz="2400" cap="none" dirty="0"/>
              <a:t>Manaakitanga = reciprocal gifts of giving </a:t>
            </a:r>
            <a:endParaRPr lang="en-NZ" sz="2400" cap="none" dirty="0" smtClean="0"/>
          </a:p>
          <a:p>
            <a:endParaRPr lang="en-NZ" dirty="0"/>
          </a:p>
        </p:txBody>
      </p:sp>
    </p:spTree>
    <p:extLst>
      <p:ext uri="{BB962C8B-B14F-4D97-AF65-F5344CB8AC3E}">
        <p14:creationId xmlns:p14="http://schemas.microsoft.com/office/powerpoint/2010/main" val="7332517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Maori land Ownership</a:t>
            </a:r>
            <a:endParaRPr lang="en-NZ" dirty="0"/>
          </a:p>
        </p:txBody>
      </p:sp>
      <p:sp>
        <p:nvSpPr>
          <p:cNvPr id="3" name="Content Placeholder 2"/>
          <p:cNvSpPr>
            <a:spLocks noGrp="1"/>
          </p:cNvSpPr>
          <p:nvPr>
            <p:ph sz="quarter" idx="13"/>
          </p:nvPr>
        </p:nvSpPr>
        <p:spPr/>
        <p:txBody>
          <a:bodyPr/>
          <a:lstStyle/>
          <a:p>
            <a:r>
              <a:rPr lang="en-NZ" sz="2400" cap="none" dirty="0" smtClean="0"/>
              <a:t>Maori are </a:t>
            </a:r>
            <a:r>
              <a:rPr lang="en-NZ" sz="2400" cap="none" dirty="0" err="1" smtClean="0"/>
              <a:t>tangata</a:t>
            </a:r>
            <a:r>
              <a:rPr lang="en-NZ" sz="2400" cap="none" dirty="0" smtClean="0"/>
              <a:t> whenua of the land.</a:t>
            </a:r>
          </a:p>
          <a:p>
            <a:r>
              <a:rPr lang="en-NZ" sz="2400" cap="none" dirty="0" smtClean="0"/>
              <a:t>View land as </a:t>
            </a:r>
            <a:r>
              <a:rPr lang="en-NZ" sz="2400" cap="none" dirty="0" err="1" smtClean="0"/>
              <a:t>taonga</a:t>
            </a:r>
            <a:r>
              <a:rPr lang="en-NZ" sz="2400" cap="none" dirty="0" smtClean="0"/>
              <a:t> </a:t>
            </a:r>
            <a:r>
              <a:rPr lang="en-NZ" sz="2400" cap="none" dirty="0" err="1" smtClean="0"/>
              <a:t>tuku</a:t>
            </a:r>
            <a:r>
              <a:rPr lang="en-NZ" sz="2400" cap="none" dirty="0" smtClean="0"/>
              <a:t> </a:t>
            </a:r>
            <a:r>
              <a:rPr lang="en-NZ" sz="2400" cap="none" dirty="0" err="1" smtClean="0"/>
              <a:t>iho</a:t>
            </a:r>
            <a:r>
              <a:rPr lang="en-NZ" sz="2400" cap="none" dirty="0" smtClean="0"/>
              <a:t> or sacred treasure.</a:t>
            </a:r>
          </a:p>
          <a:p>
            <a:r>
              <a:rPr lang="en-NZ" sz="2400" cap="none" dirty="0" smtClean="0"/>
              <a:t>Maori </a:t>
            </a:r>
            <a:r>
              <a:rPr lang="en-NZ" sz="2400" cap="none" dirty="0"/>
              <a:t>have a long term view of land management and do not see it as an asset for ownership.  Rather a responsibility to </a:t>
            </a:r>
            <a:r>
              <a:rPr lang="en-NZ" sz="2400" cap="none" dirty="0" smtClean="0"/>
              <a:t>protect</a:t>
            </a:r>
            <a:r>
              <a:rPr lang="en-NZ" sz="2400" cap="none" dirty="0"/>
              <a:t> </a:t>
            </a:r>
            <a:r>
              <a:rPr lang="en-NZ" sz="2400" cap="none" dirty="0" smtClean="0"/>
              <a:t>– kaitiaki. </a:t>
            </a:r>
          </a:p>
          <a:p>
            <a:r>
              <a:rPr lang="en-NZ" sz="2400" cap="none" dirty="0" smtClean="0"/>
              <a:t>Incompatible with the concept of ownership. </a:t>
            </a:r>
          </a:p>
          <a:p>
            <a:r>
              <a:rPr lang="en-NZ" sz="2400" cap="none" dirty="0" smtClean="0"/>
              <a:t>Land belongs to all the whakapapa or collective ownership. </a:t>
            </a:r>
            <a:endParaRPr lang="en-NZ" sz="2400" cap="none" dirty="0"/>
          </a:p>
          <a:p>
            <a:endParaRPr lang="en-NZ" cap="none" dirty="0"/>
          </a:p>
        </p:txBody>
      </p:sp>
    </p:spTree>
    <p:extLst>
      <p:ext uri="{BB962C8B-B14F-4D97-AF65-F5344CB8AC3E}">
        <p14:creationId xmlns:p14="http://schemas.microsoft.com/office/powerpoint/2010/main" val="20739751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Maori land Ownership</a:t>
            </a:r>
          </a:p>
        </p:txBody>
      </p:sp>
      <p:sp>
        <p:nvSpPr>
          <p:cNvPr id="3" name="Content Placeholder 2"/>
          <p:cNvSpPr>
            <a:spLocks noGrp="1"/>
          </p:cNvSpPr>
          <p:nvPr>
            <p:ph sz="quarter" idx="13"/>
          </p:nvPr>
        </p:nvSpPr>
        <p:spPr/>
        <p:txBody>
          <a:bodyPr>
            <a:noAutofit/>
          </a:bodyPr>
          <a:lstStyle/>
          <a:p>
            <a:r>
              <a:rPr lang="en-NZ" sz="2800" cap="none" dirty="0" smtClean="0"/>
              <a:t>1.4 million hectares is Maori freehold land. </a:t>
            </a:r>
          </a:p>
          <a:p>
            <a:r>
              <a:rPr lang="en-NZ" sz="2800" cap="none" dirty="0" smtClean="0"/>
              <a:t>Legal ownership of the land is fragmented. </a:t>
            </a:r>
          </a:p>
          <a:p>
            <a:r>
              <a:rPr lang="en-NZ" sz="2800" cap="none" dirty="0" smtClean="0"/>
              <a:t>Most amalgamated into Maori Land Trusts or Incorporations. </a:t>
            </a:r>
          </a:p>
          <a:p>
            <a:r>
              <a:rPr lang="en-NZ" sz="2800" cap="none" dirty="0" smtClean="0"/>
              <a:t>These businesses have thousands of owners, with little business experience.</a:t>
            </a:r>
          </a:p>
          <a:p>
            <a:r>
              <a:rPr lang="en-NZ" sz="2800" cap="none" dirty="0" smtClean="0"/>
              <a:t>Collective ownership and decision making is difficult.  </a:t>
            </a:r>
            <a:endParaRPr lang="en-NZ" sz="2800" cap="none" dirty="0"/>
          </a:p>
        </p:txBody>
      </p:sp>
    </p:spTree>
    <p:extLst>
      <p:ext uri="{BB962C8B-B14F-4D97-AF65-F5344CB8AC3E}">
        <p14:creationId xmlns:p14="http://schemas.microsoft.com/office/powerpoint/2010/main" val="12014007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dirty="0"/>
              <a:t>What is Māori </a:t>
            </a:r>
            <a:r>
              <a:rPr lang="en-NZ" dirty="0"/>
              <a:t>land</a:t>
            </a:r>
            <a:r>
              <a:rPr lang="en-NZ" dirty="0"/>
              <a:t>?</a:t>
            </a:r>
          </a:p>
        </p:txBody>
      </p:sp>
      <p:sp>
        <p:nvSpPr>
          <p:cNvPr id="3" name="Content Placeholder 2"/>
          <p:cNvSpPr>
            <a:spLocks noGrp="1"/>
          </p:cNvSpPr>
          <p:nvPr>
            <p:ph sz="quarter" idx="13"/>
          </p:nvPr>
        </p:nvSpPr>
        <p:spPr>
          <a:xfrm>
            <a:off x="913774" y="2021984"/>
            <a:ext cx="10363826" cy="3769216"/>
          </a:xfrm>
        </p:spPr>
        <p:txBody>
          <a:bodyPr>
            <a:normAutofit fontScale="85000" lnSpcReduction="10000"/>
          </a:bodyPr>
          <a:lstStyle/>
          <a:p>
            <a:pPr marL="0" indent="0">
              <a:buNone/>
            </a:pPr>
            <a:r>
              <a:rPr lang="en-NZ" cap="none" dirty="0"/>
              <a:t>Māori land is defined by Te </a:t>
            </a:r>
            <a:r>
              <a:rPr lang="en-NZ" cap="none" dirty="0" err="1"/>
              <a:t>Ture</a:t>
            </a:r>
            <a:r>
              <a:rPr lang="en-NZ" cap="none" dirty="0"/>
              <a:t> Whenua Māori Act 1993 as being one of two things</a:t>
            </a:r>
            <a:r>
              <a:rPr lang="en-NZ" cap="none" dirty="0"/>
              <a:t>:</a:t>
            </a:r>
          </a:p>
          <a:p>
            <a:pPr marL="457200" lvl="0" indent="-457200">
              <a:buFont typeface="+mj-lt"/>
              <a:buAutoNum type="arabicPeriod"/>
            </a:pPr>
            <a:r>
              <a:rPr lang="en-NZ" b="1" cap="none" dirty="0" smtClean="0"/>
              <a:t>Māori customary land:</a:t>
            </a:r>
          </a:p>
          <a:p>
            <a:pPr lvl="1"/>
            <a:r>
              <a:rPr lang="en-NZ" cap="none" dirty="0" smtClean="0"/>
              <a:t>Has not had its ownership investigated and determined by the Māori land court</a:t>
            </a:r>
          </a:p>
          <a:p>
            <a:pPr lvl="1"/>
            <a:r>
              <a:rPr lang="en-NZ" cap="none" dirty="0" smtClean="0"/>
              <a:t>Has not been acquired by the crown</a:t>
            </a:r>
          </a:p>
          <a:p>
            <a:pPr lvl="1"/>
            <a:r>
              <a:rPr lang="en-NZ" cap="none" dirty="0" smtClean="0"/>
              <a:t>Does not have a land transfer act title or deed</a:t>
            </a:r>
          </a:p>
          <a:p>
            <a:pPr lvl="1"/>
            <a:r>
              <a:rPr lang="en-NZ" cap="none" dirty="0" smtClean="0"/>
              <a:t>Continues to be held in accordance with tikanga Māori (Māori customary values and practices).</a:t>
            </a:r>
          </a:p>
          <a:p>
            <a:r>
              <a:rPr lang="en-NZ" cap="none" dirty="0" smtClean="0"/>
              <a:t>Before the arrival of colonial settlers, all land in New Zealand was held as customary land. One of the primary tasks of the early native land court was to define the boundaries of that land and convert it from communally held land by allocating owners and shares.</a:t>
            </a:r>
          </a:p>
          <a:p>
            <a:r>
              <a:rPr lang="en-NZ" cap="none" dirty="0" smtClean="0"/>
              <a:t>Only a small number of customary land blocks remain in New Zealand and they total less than 700 hectares.</a:t>
            </a:r>
          </a:p>
          <a:p>
            <a:endParaRPr lang="en-NZ" dirty="0"/>
          </a:p>
        </p:txBody>
      </p:sp>
    </p:spTree>
    <p:extLst>
      <p:ext uri="{BB962C8B-B14F-4D97-AF65-F5344CB8AC3E}">
        <p14:creationId xmlns:p14="http://schemas.microsoft.com/office/powerpoint/2010/main" val="6569738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913774" y="1017432"/>
            <a:ext cx="10363826" cy="4773768"/>
          </a:xfrm>
        </p:spPr>
        <p:txBody>
          <a:bodyPr>
            <a:normAutofit fontScale="85000" lnSpcReduction="20000"/>
          </a:bodyPr>
          <a:lstStyle/>
          <a:p>
            <a:pPr marL="457200" lvl="0" indent="-457200">
              <a:buFont typeface="+mj-lt"/>
              <a:buAutoNum type="arabicPeriod" startAt="2"/>
            </a:pPr>
            <a:r>
              <a:rPr lang="en-NZ" sz="2500" b="1" cap="none" dirty="0"/>
              <a:t>Māori freehold land:</a:t>
            </a:r>
          </a:p>
          <a:p>
            <a:pPr lvl="1"/>
            <a:r>
              <a:rPr lang="en-NZ" cap="none" dirty="0" smtClean="0"/>
              <a:t>Has been investigated by the Māori land court and a freehold order has been issued or</a:t>
            </a:r>
          </a:p>
          <a:p>
            <a:pPr lvl="1"/>
            <a:r>
              <a:rPr lang="en-NZ" cap="none" dirty="0" smtClean="0"/>
              <a:t>Was set aside by the crown as Māori freehold land and awarded by crown grants to specific individuals or</a:t>
            </a:r>
          </a:p>
          <a:p>
            <a:pPr lvl="1"/>
            <a:r>
              <a:rPr lang="en-NZ" cap="none" dirty="0" smtClean="0"/>
              <a:t>Has had the status determined as Māori freehold land by order of the Māori land court.</a:t>
            </a:r>
          </a:p>
          <a:p>
            <a:r>
              <a:rPr lang="en-NZ" cap="none" dirty="0" smtClean="0"/>
              <a:t>Māori freehold land is held by individuals who have shares together as tenants in common.</a:t>
            </a:r>
          </a:p>
          <a:p>
            <a:r>
              <a:rPr lang="en-NZ" cap="none" dirty="0" smtClean="0"/>
              <a:t>In a modern context it has two main characteristics which make it a unique land tenure:</a:t>
            </a:r>
          </a:p>
          <a:p>
            <a:pPr marL="0" lvl="0" indent="0">
              <a:buNone/>
            </a:pPr>
            <a:r>
              <a:rPr lang="en-NZ" b="1" cap="none" dirty="0" smtClean="0"/>
              <a:t>Economic value</a:t>
            </a:r>
            <a:endParaRPr lang="en-NZ" cap="none" dirty="0" smtClean="0"/>
          </a:p>
          <a:p>
            <a:r>
              <a:rPr lang="en-NZ" cap="none" dirty="0" smtClean="0"/>
              <a:t>An interest in Māori land is, like general land, an economic asset that may be used, traded, sold or transferred. However, unlike general land, our act sets strong rules around ensuring that land stays in the hands of its owners, whānau and the </a:t>
            </a:r>
            <a:r>
              <a:rPr lang="en-NZ" cap="none" dirty="0" err="1" smtClean="0"/>
              <a:t>hapū</a:t>
            </a:r>
            <a:r>
              <a:rPr lang="en-NZ" cap="none" dirty="0" smtClean="0"/>
              <a:t> associated with it.</a:t>
            </a:r>
          </a:p>
          <a:p>
            <a:pPr marL="0" lvl="0" indent="0">
              <a:buNone/>
            </a:pPr>
            <a:r>
              <a:rPr lang="en-NZ" b="1" cap="none" dirty="0" smtClean="0"/>
              <a:t>Cultural value</a:t>
            </a:r>
            <a:endParaRPr lang="en-NZ" cap="none" dirty="0" smtClean="0"/>
          </a:p>
          <a:p>
            <a:r>
              <a:rPr lang="en-NZ" cap="none" dirty="0" smtClean="0"/>
              <a:t>Our act recognises that Māori land is a </a:t>
            </a:r>
            <a:r>
              <a:rPr lang="en-NZ" cap="none" dirty="0" err="1" smtClean="0"/>
              <a:t>taonga</a:t>
            </a:r>
            <a:r>
              <a:rPr lang="en-NZ" cap="none" dirty="0" smtClean="0"/>
              <a:t> </a:t>
            </a:r>
            <a:r>
              <a:rPr lang="en-NZ" cap="none" dirty="0" err="1" smtClean="0"/>
              <a:t>tuku</a:t>
            </a:r>
            <a:r>
              <a:rPr lang="en-NZ" cap="none" dirty="0" smtClean="0"/>
              <a:t> </a:t>
            </a:r>
            <a:r>
              <a:rPr lang="en-NZ" cap="none" dirty="0" err="1" smtClean="0"/>
              <a:t>iho</a:t>
            </a:r>
            <a:r>
              <a:rPr lang="en-NZ" cap="none" dirty="0" smtClean="0"/>
              <a:t> of special significance to Māori passed from generation to generation.  An interest in Māori land is also considered a tangible whakapapa (genealogical) link for owners to their past and present whānau, </a:t>
            </a:r>
            <a:r>
              <a:rPr lang="en-NZ" cap="none" dirty="0" err="1" smtClean="0"/>
              <a:t>hapū</a:t>
            </a:r>
            <a:r>
              <a:rPr lang="en-NZ" cap="none" dirty="0" smtClean="0"/>
              <a:t> and iwi, whether they live on or close to the land or not.</a:t>
            </a:r>
          </a:p>
          <a:p>
            <a:endParaRPr lang="en-NZ" dirty="0"/>
          </a:p>
        </p:txBody>
      </p:sp>
    </p:spTree>
    <p:extLst>
      <p:ext uri="{BB962C8B-B14F-4D97-AF65-F5344CB8AC3E}">
        <p14:creationId xmlns:p14="http://schemas.microsoft.com/office/powerpoint/2010/main" val="3626633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b="1" dirty="0"/>
              <a:t>Māori Land Trusts &amp; </a:t>
            </a:r>
            <a:r>
              <a:rPr lang="en-NZ" b="1" dirty="0" smtClean="0"/>
              <a:t>Incorporations</a:t>
            </a:r>
            <a:endParaRPr lang="en-NZ" dirty="0"/>
          </a:p>
        </p:txBody>
      </p:sp>
      <p:sp>
        <p:nvSpPr>
          <p:cNvPr id="3" name="Content Placeholder 2"/>
          <p:cNvSpPr>
            <a:spLocks noGrp="1"/>
          </p:cNvSpPr>
          <p:nvPr>
            <p:ph sz="quarter" idx="13"/>
          </p:nvPr>
        </p:nvSpPr>
        <p:spPr>
          <a:xfrm>
            <a:off x="913774" y="2034862"/>
            <a:ext cx="10363826" cy="4095482"/>
          </a:xfrm>
        </p:spPr>
        <p:txBody>
          <a:bodyPr>
            <a:normAutofit fontScale="92500"/>
          </a:bodyPr>
          <a:lstStyle/>
          <a:p>
            <a:r>
              <a:rPr lang="en-NZ" cap="none" dirty="0" smtClean="0"/>
              <a:t>Able to create a range of structures to hold Māori land shares or manage Māori land blocks.</a:t>
            </a:r>
          </a:p>
          <a:p>
            <a:pPr marL="457200" indent="-457200">
              <a:buFont typeface="+mj-lt"/>
              <a:buAutoNum type="arabicPeriod"/>
            </a:pPr>
            <a:r>
              <a:rPr lang="en-NZ" b="1" cap="none" dirty="0" smtClean="0"/>
              <a:t>Share based trusts </a:t>
            </a:r>
            <a:r>
              <a:rPr lang="en-NZ" cap="none" dirty="0" smtClean="0"/>
              <a:t>hold shares in multiple owned or solely owned Māori land blocks and include:</a:t>
            </a:r>
          </a:p>
          <a:p>
            <a:r>
              <a:rPr lang="en-NZ" cap="none" dirty="0" smtClean="0"/>
              <a:t>Whānau Trust - </a:t>
            </a:r>
            <a:r>
              <a:rPr lang="en-NZ" cap="none" dirty="0"/>
              <a:t>a family orientated trust </a:t>
            </a:r>
          </a:p>
          <a:p>
            <a:r>
              <a:rPr lang="en-NZ" cap="none" dirty="0"/>
              <a:t>Kaitiaki Trust - A kaitiaki trust can be established to hold shares in Māori land, Māori Incorporations, general land or any personal property for a person who:</a:t>
            </a:r>
          </a:p>
          <a:p>
            <a:pPr lvl="1"/>
            <a:r>
              <a:rPr lang="en-NZ" sz="1600" cap="none" dirty="0"/>
              <a:t>is a minor (under the age of 20)</a:t>
            </a:r>
          </a:p>
          <a:p>
            <a:pPr lvl="1"/>
            <a:r>
              <a:rPr lang="en-NZ" sz="1600" cap="none" dirty="0"/>
              <a:t>is serving a period of imprisonment</a:t>
            </a:r>
          </a:p>
          <a:p>
            <a:pPr lvl="1"/>
            <a:r>
              <a:rPr lang="en-NZ" sz="1600" cap="none" dirty="0"/>
              <a:t>by reason of their age or mental or physical disablement is unable to manage their own affairs.</a:t>
            </a:r>
          </a:p>
          <a:p>
            <a:r>
              <a:rPr lang="en-NZ" cap="none" dirty="0" err="1" smtClean="0"/>
              <a:t>Putea</a:t>
            </a:r>
            <a:r>
              <a:rPr lang="en-NZ" cap="none" dirty="0" smtClean="0"/>
              <a:t> Trust - </a:t>
            </a:r>
            <a:r>
              <a:rPr lang="en-NZ" sz="1800" cap="none" dirty="0" smtClean="0"/>
              <a:t>a </a:t>
            </a:r>
            <a:r>
              <a:rPr lang="en-NZ" sz="1800" cap="none" dirty="0"/>
              <a:t>special type of trust that allows different owners of small and uneconomic shares to pool their land interests together for the benefit of their wider whānau and descendants</a:t>
            </a:r>
            <a:r>
              <a:rPr lang="en-NZ" sz="1800" cap="none" dirty="0" smtClean="0"/>
              <a:t>.</a:t>
            </a:r>
            <a:endParaRPr lang="en-NZ" dirty="0"/>
          </a:p>
        </p:txBody>
      </p:sp>
    </p:spTree>
    <p:extLst>
      <p:ext uri="{BB962C8B-B14F-4D97-AF65-F5344CB8AC3E}">
        <p14:creationId xmlns:p14="http://schemas.microsoft.com/office/powerpoint/2010/main" val="22758183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913774" y="1210614"/>
            <a:ext cx="10363826" cy="4842456"/>
          </a:xfrm>
        </p:spPr>
        <p:txBody>
          <a:bodyPr>
            <a:normAutofit fontScale="92500" lnSpcReduction="20000"/>
          </a:bodyPr>
          <a:lstStyle/>
          <a:p>
            <a:pPr marL="457200" indent="-457200">
              <a:buFont typeface="+mj-lt"/>
              <a:buAutoNum type="arabicPeriod" startAt="2"/>
            </a:pPr>
            <a:r>
              <a:rPr lang="en-NZ" b="1" cap="none" dirty="0" smtClean="0"/>
              <a:t>Land based trusts </a:t>
            </a:r>
            <a:r>
              <a:rPr lang="en-NZ" cap="none" dirty="0" smtClean="0"/>
              <a:t>manage Māori land blocks on behalf of land owners and include:</a:t>
            </a:r>
          </a:p>
          <a:p>
            <a:r>
              <a:rPr lang="en-NZ" cap="none" dirty="0"/>
              <a:t>Ahu Whenua Trust </a:t>
            </a:r>
            <a:r>
              <a:rPr lang="en-NZ" cap="none" dirty="0"/>
              <a:t>- </a:t>
            </a:r>
            <a:r>
              <a:rPr lang="en-NZ" cap="none" dirty="0"/>
              <a:t>An Ahu Whenua trust is a common land trust. It is designed to promote the use and administration of one or more Māori land blocks or general land owned by Māori on behalf of its owners.</a:t>
            </a:r>
          </a:p>
          <a:p>
            <a:r>
              <a:rPr lang="en-NZ" cap="none" dirty="0"/>
              <a:t>Whenua </a:t>
            </a:r>
            <a:r>
              <a:rPr lang="en-NZ" cap="none" dirty="0" err="1"/>
              <a:t>Tōpū</a:t>
            </a:r>
            <a:r>
              <a:rPr lang="en-NZ" cap="none" dirty="0"/>
              <a:t> Trust </a:t>
            </a:r>
            <a:r>
              <a:rPr lang="en-NZ" sz="2100" cap="none" dirty="0"/>
              <a:t>- </a:t>
            </a:r>
            <a:r>
              <a:rPr lang="en-NZ" sz="2100" cap="none" dirty="0"/>
              <a:t>A Whenua </a:t>
            </a:r>
            <a:r>
              <a:rPr lang="en-NZ" sz="2100" cap="none" dirty="0" err="1"/>
              <a:t>Tōpū</a:t>
            </a:r>
            <a:r>
              <a:rPr lang="en-NZ" sz="2100" cap="none" dirty="0"/>
              <a:t> trust is a special type of land trust which is established over land that is to be held for community purposes or for a </a:t>
            </a:r>
            <a:r>
              <a:rPr lang="en-NZ" sz="2100" cap="none" dirty="0" err="1"/>
              <a:t>hapū</a:t>
            </a:r>
            <a:r>
              <a:rPr lang="en-NZ" sz="2100" cap="none" dirty="0"/>
              <a:t> or </a:t>
            </a:r>
            <a:r>
              <a:rPr lang="en-NZ" sz="2100" cap="none" dirty="0" smtClean="0"/>
              <a:t>iwi.  This </a:t>
            </a:r>
            <a:r>
              <a:rPr lang="en-NZ" sz="2100" cap="none" dirty="0"/>
              <a:t>type of trust is designed to receive former public works land or other community properties and to promote its use and administration for the benefit of the descendants of the original owners, for the </a:t>
            </a:r>
            <a:r>
              <a:rPr lang="en-NZ" sz="2100" cap="none" dirty="0" err="1"/>
              <a:t>hapū</a:t>
            </a:r>
            <a:r>
              <a:rPr lang="en-NZ" sz="2100" cap="none" dirty="0"/>
              <a:t> or iwi in the area or for any Māori community purposes.</a:t>
            </a:r>
          </a:p>
          <a:p>
            <a:r>
              <a:rPr lang="en-NZ" cap="none" dirty="0" smtClean="0"/>
              <a:t>Māori Reservation </a:t>
            </a:r>
            <a:r>
              <a:rPr lang="en-NZ" sz="2100" cap="none" dirty="0"/>
              <a:t>- </a:t>
            </a:r>
            <a:r>
              <a:rPr lang="en-NZ" sz="2100" cap="none" dirty="0" smtClean="0"/>
              <a:t>is </a:t>
            </a:r>
            <a:r>
              <a:rPr lang="en-NZ" sz="2100" cap="none" dirty="0"/>
              <a:t>a very specific type of trust which sets aside (reserves) Māori land or general land for a very specific community purpose, which can include any one or a combination of the following: </a:t>
            </a:r>
            <a:r>
              <a:rPr lang="en-NZ" sz="2100" cap="none" dirty="0" err="1"/>
              <a:t>Marae</a:t>
            </a:r>
            <a:r>
              <a:rPr lang="en-NZ" sz="2100" cap="none" dirty="0"/>
              <a:t>, </a:t>
            </a:r>
            <a:r>
              <a:rPr lang="en-NZ" sz="2100" cap="none" dirty="0" err="1"/>
              <a:t>Urupā</a:t>
            </a:r>
            <a:r>
              <a:rPr lang="en-NZ" sz="2100" cap="none" dirty="0"/>
              <a:t>, </a:t>
            </a:r>
            <a:r>
              <a:rPr lang="en-NZ" sz="2100" cap="none" dirty="0" err="1"/>
              <a:t>Wāhi</a:t>
            </a:r>
            <a:r>
              <a:rPr lang="en-NZ" sz="2100" cap="none" dirty="0"/>
              <a:t> </a:t>
            </a:r>
            <a:r>
              <a:rPr lang="en-NZ" sz="2100" cap="none" dirty="0" err="1"/>
              <a:t>tapu</a:t>
            </a:r>
            <a:r>
              <a:rPr lang="en-NZ" sz="2100" cap="none" dirty="0"/>
              <a:t>, </a:t>
            </a:r>
            <a:r>
              <a:rPr lang="en-NZ" sz="2100" cap="none" dirty="0" err="1"/>
              <a:t>Papakāinga</a:t>
            </a:r>
            <a:r>
              <a:rPr lang="en-NZ" sz="2100" cap="none" dirty="0"/>
              <a:t>, </a:t>
            </a:r>
            <a:r>
              <a:rPr lang="en-NZ" sz="2100" cap="none" dirty="0" err="1"/>
              <a:t>Kaumātua</a:t>
            </a:r>
            <a:r>
              <a:rPr lang="en-NZ" sz="2100" cap="none" dirty="0"/>
              <a:t> Housing, Spring, well or other water reserve, Catchment area or other source of a water supply, Place of cultural, historical or scenic interest, Meeting place, Landing place, Fishing ground, Recreational ground, Conservation reserve, Timber reserve</a:t>
            </a:r>
            <a:r>
              <a:rPr lang="en-NZ" sz="2100" cap="none" dirty="0" smtClean="0"/>
              <a:t>.</a:t>
            </a:r>
            <a:endParaRPr lang="en-NZ" cap="none" dirty="0" smtClean="0"/>
          </a:p>
          <a:p>
            <a:pPr marL="457200" indent="-457200">
              <a:buFont typeface="+mj-lt"/>
              <a:buAutoNum type="arabicPeriod" startAt="2"/>
            </a:pPr>
            <a:endParaRPr lang="en-NZ" cap="none" dirty="0"/>
          </a:p>
        </p:txBody>
      </p:sp>
    </p:spTree>
    <p:extLst>
      <p:ext uri="{BB962C8B-B14F-4D97-AF65-F5344CB8AC3E}">
        <p14:creationId xmlns:p14="http://schemas.microsoft.com/office/powerpoint/2010/main" val="77423209"/>
      </p:ext>
    </p:extLst>
  </p:cSld>
  <p:clrMapOvr>
    <a:masterClrMapping/>
  </p:clrMapOvr>
</p:sld>
</file>

<file path=ppt/theme/theme1.xml><?xml version="1.0" encoding="utf-8"?>
<a:theme xmlns:a="http://schemas.openxmlformats.org/drawingml/2006/main" name="Droplet">
  <a:themeElements>
    <a:clrScheme name="Droplet">
      <a:dk1>
        <a:sysClr val="windowText" lastClr="000000"/>
      </a:dk1>
      <a:lt1>
        <a:sysClr val="window" lastClr="FFFFFF"/>
      </a:lt1>
      <a:dk2>
        <a:srgbClr val="1C647B"/>
      </a:dk2>
      <a:lt2>
        <a:srgbClr val="98B7D3"/>
      </a:lt2>
      <a:accent1>
        <a:srgbClr val="274FA4"/>
      </a:accent1>
      <a:accent2>
        <a:srgbClr val="48A8D0"/>
      </a:accent2>
      <a:accent3>
        <a:srgbClr val="53B18F"/>
      </a:accent3>
      <a:accent4>
        <a:srgbClr val="D78D38"/>
      </a:accent4>
      <a:accent5>
        <a:srgbClr val="BA3F51"/>
      </a:accent5>
      <a:accent6>
        <a:srgbClr val="AE52D9"/>
      </a:accent6>
      <a:hlink>
        <a:srgbClr val="2AA2DA"/>
      </a:hlink>
      <a:folHlink>
        <a:srgbClr val="76A3B8"/>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92000"/>
                <a:satMod val="180000"/>
                <a:lumMod val="114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DEB094D4-7FD8-4F86-93D5-B0F1341EF586}"/>
    </a:ext>
  </a:extLst>
</a:theme>
</file>

<file path=docProps/app.xml><?xml version="1.0" encoding="utf-8"?>
<Properties xmlns="http://schemas.openxmlformats.org/officeDocument/2006/extended-properties" xmlns:vt="http://schemas.openxmlformats.org/officeDocument/2006/docPropsVTypes">
  <Template>TM04033925[[fn=Droplet]]</Template>
  <TotalTime>800</TotalTime>
  <Words>1144</Words>
  <Application>Microsoft Office PowerPoint</Application>
  <PresentationFormat>Widescreen</PresentationFormat>
  <Paragraphs>89</Paragraphs>
  <Slides>14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Tw Cen MT</vt:lpstr>
      <vt:lpstr>Droplet</vt:lpstr>
      <vt:lpstr>Maori Agribusiness</vt:lpstr>
      <vt:lpstr>Maori Economy</vt:lpstr>
      <vt:lpstr>MAORI WORLDVIEW and VALUE SYSTEM</vt:lpstr>
      <vt:lpstr>Maori land Ownership</vt:lpstr>
      <vt:lpstr>Maori land Ownership</vt:lpstr>
      <vt:lpstr>What is Māori land?</vt:lpstr>
      <vt:lpstr>PowerPoint Presentation</vt:lpstr>
      <vt:lpstr>Māori Land Trusts &amp; Incorporations</vt:lpstr>
      <vt:lpstr>PowerPoint Presentation</vt:lpstr>
      <vt:lpstr>PowerPoint Presentation</vt:lpstr>
      <vt:lpstr>The benefits of Incorporation include: </vt:lpstr>
      <vt:lpstr>Maori Land based businesses</vt:lpstr>
      <vt:lpstr>Potential </vt:lpstr>
      <vt:lpstr>Ownership structure SUMMARY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Maori Agribusiness</dc:title>
  <dc:creator>Kerry Allen</dc:creator>
  <cp:lastModifiedBy>Kerry Allen</cp:lastModifiedBy>
  <cp:revision>16</cp:revision>
  <dcterms:created xsi:type="dcterms:W3CDTF">2017-03-21T19:40:52Z</dcterms:created>
  <dcterms:modified xsi:type="dcterms:W3CDTF">2017-03-23T00:37:17Z</dcterms:modified>
</cp:coreProperties>
</file>