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handoutMasterIdLst>
    <p:handoutMasterId r:id="rId130"/>
  </p:handoutMasterIdLst>
  <p:sldIdLst>
    <p:sldId id="485" r:id="rId2"/>
    <p:sldId id="256" r:id="rId3"/>
    <p:sldId id="275" r:id="rId4"/>
    <p:sldId id="257" r:id="rId5"/>
    <p:sldId id="324" r:id="rId6"/>
    <p:sldId id="573" r:id="rId7"/>
    <p:sldId id="574" r:id="rId8"/>
    <p:sldId id="575" r:id="rId9"/>
    <p:sldId id="576" r:id="rId10"/>
    <p:sldId id="577" r:id="rId11"/>
    <p:sldId id="578" r:id="rId12"/>
    <p:sldId id="580" r:id="rId13"/>
    <p:sldId id="581" r:id="rId14"/>
    <p:sldId id="582" r:id="rId15"/>
    <p:sldId id="583" r:id="rId16"/>
    <p:sldId id="584" r:id="rId17"/>
    <p:sldId id="585" r:id="rId18"/>
    <p:sldId id="586" r:id="rId19"/>
    <p:sldId id="587" r:id="rId20"/>
    <p:sldId id="588" r:id="rId21"/>
    <p:sldId id="589" r:id="rId22"/>
    <p:sldId id="590" r:id="rId23"/>
    <p:sldId id="591" r:id="rId24"/>
    <p:sldId id="592" r:id="rId25"/>
    <p:sldId id="593" r:id="rId26"/>
    <p:sldId id="594" r:id="rId27"/>
    <p:sldId id="595" r:id="rId28"/>
    <p:sldId id="596" r:id="rId29"/>
    <p:sldId id="277" r:id="rId30"/>
    <p:sldId id="597" r:id="rId31"/>
    <p:sldId id="598" r:id="rId32"/>
    <p:sldId id="599" r:id="rId33"/>
    <p:sldId id="600" r:id="rId34"/>
    <p:sldId id="601" r:id="rId35"/>
    <p:sldId id="633" r:id="rId36"/>
    <p:sldId id="634" r:id="rId37"/>
    <p:sldId id="635" r:id="rId38"/>
    <p:sldId id="636" r:id="rId39"/>
    <p:sldId id="637" r:id="rId40"/>
    <p:sldId id="638" r:id="rId41"/>
    <p:sldId id="602" r:id="rId42"/>
    <p:sldId id="641" r:id="rId43"/>
    <p:sldId id="642" r:id="rId44"/>
    <p:sldId id="639" r:id="rId45"/>
    <p:sldId id="640" r:id="rId46"/>
    <p:sldId id="645" r:id="rId47"/>
    <p:sldId id="643" r:id="rId48"/>
    <p:sldId id="644" r:id="rId49"/>
    <p:sldId id="646" r:id="rId50"/>
    <p:sldId id="629" r:id="rId51"/>
    <p:sldId id="631" r:id="rId52"/>
    <p:sldId id="632" r:id="rId53"/>
    <p:sldId id="282" r:id="rId54"/>
    <p:sldId id="647" r:id="rId55"/>
    <p:sldId id="648" r:id="rId56"/>
    <p:sldId id="649" r:id="rId57"/>
    <p:sldId id="650" r:id="rId58"/>
    <p:sldId id="651" r:id="rId59"/>
    <p:sldId id="652" r:id="rId60"/>
    <p:sldId id="687" r:id="rId61"/>
    <p:sldId id="688" r:id="rId62"/>
    <p:sldId id="653" r:id="rId63"/>
    <p:sldId id="654" r:id="rId64"/>
    <p:sldId id="655" r:id="rId65"/>
    <p:sldId id="656" r:id="rId66"/>
    <p:sldId id="670" r:id="rId67"/>
    <p:sldId id="663" r:id="rId68"/>
    <p:sldId id="666" r:id="rId69"/>
    <p:sldId id="657" r:id="rId70"/>
    <p:sldId id="658" r:id="rId71"/>
    <p:sldId id="659" r:id="rId72"/>
    <p:sldId id="660" r:id="rId73"/>
    <p:sldId id="661" r:id="rId74"/>
    <p:sldId id="665" r:id="rId75"/>
    <p:sldId id="683" r:id="rId76"/>
    <p:sldId id="684" r:id="rId77"/>
    <p:sldId id="686" r:id="rId78"/>
    <p:sldId id="662" r:id="rId79"/>
    <p:sldId id="667" r:id="rId80"/>
    <p:sldId id="668" r:id="rId81"/>
    <p:sldId id="669" r:id="rId82"/>
    <p:sldId id="671" r:id="rId83"/>
    <p:sldId id="672" r:id="rId84"/>
    <p:sldId id="673" r:id="rId85"/>
    <p:sldId id="674" r:id="rId86"/>
    <p:sldId id="675" r:id="rId87"/>
    <p:sldId id="676" r:id="rId88"/>
    <p:sldId id="677" r:id="rId89"/>
    <p:sldId id="678" r:id="rId90"/>
    <p:sldId id="682" r:id="rId91"/>
    <p:sldId id="679" r:id="rId92"/>
    <p:sldId id="680" r:id="rId93"/>
    <p:sldId id="630" r:id="rId94"/>
    <p:sldId id="604" r:id="rId95"/>
    <p:sldId id="605" r:id="rId96"/>
    <p:sldId id="606" r:id="rId97"/>
    <p:sldId id="607" r:id="rId98"/>
    <p:sldId id="608" r:id="rId99"/>
    <p:sldId id="609" r:id="rId100"/>
    <p:sldId id="610" r:id="rId101"/>
    <p:sldId id="611" r:id="rId102"/>
    <p:sldId id="612" r:id="rId103"/>
    <p:sldId id="613" r:id="rId104"/>
    <p:sldId id="496" r:id="rId105"/>
    <p:sldId id="483" r:id="rId106"/>
    <p:sldId id="486" r:id="rId107"/>
    <p:sldId id="495" r:id="rId108"/>
    <p:sldId id="502" r:id="rId109"/>
    <p:sldId id="484" r:id="rId110"/>
    <p:sldId id="497" r:id="rId111"/>
    <p:sldId id="498" r:id="rId112"/>
    <p:sldId id="500" r:id="rId113"/>
    <p:sldId id="501" r:id="rId114"/>
    <p:sldId id="504" r:id="rId115"/>
    <p:sldId id="505" r:id="rId116"/>
    <p:sldId id="559" r:id="rId117"/>
    <p:sldId id="561" r:id="rId118"/>
    <p:sldId id="507" r:id="rId119"/>
    <p:sldId id="539" r:id="rId120"/>
    <p:sldId id="509" r:id="rId121"/>
    <p:sldId id="513" r:id="rId122"/>
    <p:sldId id="510" r:id="rId123"/>
    <p:sldId id="511" r:id="rId124"/>
    <p:sldId id="512" r:id="rId125"/>
    <p:sldId id="514" r:id="rId126"/>
    <p:sldId id="557" r:id="rId127"/>
    <p:sldId id="526" r:id="rId128"/>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ADBB71-FBE7-46DA-9D96-1E0EFEBDFF9F}">
          <p14:sldIdLst>
            <p14:sldId id="485"/>
            <p14:sldId id="256"/>
            <p14:sldId id="275"/>
            <p14:sldId id="257"/>
            <p14:sldId id="324"/>
            <p14:sldId id="573"/>
            <p14:sldId id="574"/>
            <p14:sldId id="575"/>
            <p14:sldId id="576"/>
            <p14:sldId id="577"/>
            <p14:sldId id="578"/>
            <p14:sldId id="580"/>
            <p14:sldId id="581"/>
            <p14:sldId id="582"/>
            <p14:sldId id="583"/>
            <p14:sldId id="584"/>
            <p14:sldId id="585"/>
            <p14:sldId id="586"/>
            <p14:sldId id="587"/>
            <p14:sldId id="588"/>
            <p14:sldId id="589"/>
            <p14:sldId id="590"/>
            <p14:sldId id="591"/>
            <p14:sldId id="592"/>
            <p14:sldId id="593"/>
            <p14:sldId id="594"/>
            <p14:sldId id="595"/>
            <p14:sldId id="596"/>
            <p14:sldId id="277"/>
            <p14:sldId id="597"/>
            <p14:sldId id="598"/>
            <p14:sldId id="599"/>
            <p14:sldId id="600"/>
            <p14:sldId id="601"/>
            <p14:sldId id="633"/>
            <p14:sldId id="634"/>
            <p14:sldId id="635"/>
            <p14:sldId id="636"/>
            <p14:sldId id="637"/>
            <p14:sldId id="638"/>
            <p14:sldId id="602"/>
            <p14:sldId id="641"/>
            <p14:sldId id="642"/>
            <p14:sldId id="639"/>
            <p14:sldId id="640"/>
            <p14:sldId id="645"/>
            <p14:sldId id="643"/>
            <p14:sldId id="644"/>
            <p14:sldId id="646"/>
            <p14:sldId id="629"/>
            <p14:sldId id="631"/>
            <p14:sldId id="632"/>
            <p14:sldId id="282"/>
            <p14:sldId id="647"/>
            <p14:sldId id="648"/>
            <p14:sldId id="649"/>
            <p14:sldId id="650"/>
            <p14:sldId id="651"/>
            <p14:sldId id="652"/>
            <p14:sldId id="687"/>
            <p14:sldId id="688"/>
            <p14:sldId id="653"/>
            <p14:sldId id="654"/>
            <p14:sldId id="655"/>
            <p14:sldId id="656"/>
            <p14:sldId id="670"/>
            <p14:sldId id="663"/>
            <p14:sldId id="666"/>
            <p14:sldId id="657"/>
            <p14:sldId id="658"/>
            <p14:sldId id="659"/>
            <p14:sldId id="660"/>
            <p14:sldId id="661"/>
            <p14:sldId id="665"/>
            <p14:sldId id="683"/>
            <p14:sldId id="684"/>
            <p14:sldId id="686"/>
            <p14:sldId id="662"/>
            <p14:sldId id="667"/>
            <p14:sldId id="668"/>
            <p14:sldId id="669"/>
            <p14:sldId id="671"/>
            <p14:sldId id="672"/>
            <p14:sldId id="673"/>
            <p14:sldId id="674"/>
            <p14:sldId id="675"/>
            <p14:sldId id="676"/>
            <p14:sldId id="677"/>
            <p14:sldId id="678"/>
            <p14:sldId id="682"/>
            <p14:sldId id="679"/>
            <p14:sldId id="680"/>
            <p14:sldId id="630"/>
            <p14:sldId id="604"/>
            <p14:sldId id="605"/>
            <p14:sldId id="606"/>
            <p14:sldId id="607"/>
            <p14:sldId id="608"/>
            <p14:sldId id="609"/>
            <p14:sldId id="610"/>
            <p14:sldId id="611"/>
            <p14:sldId id="612"/>
            <p14:sldId id="613"/>
            <p14:sldId id="496"/>
            <p14:sldId id="483"/>
            <p14:sldId id="486"/>
            <p14:sldId id="495"/>
            <p14:sldId id="502"/>
            <p14:sldId id="484"/>
            <p14:sldId id="497"/>
            <p14:sldId id="498"/>
            <p14:sldId id="500"/>
            <p14:sldId id="501"/>
            <p14:sldId id="504"/>
            <p14:sldId id="505"/>
            <p14:sldId id="559"/>
            <p14:sldId id="561"/>
            <p14:sldId id="507"/>
            <p14:sldId id="539"/>
            <p14:sldId id="509"/>
            <p14:sldId id="513"/>
            <p14:sldId id="510"/>
            <p14:sldId id="511"/>
            <p14:sldId id="512"/>
            <p14:sldId id="514"/>
            <p14:sldId id="557"/>
            <p14:sldId id="526"/>
          </p14:sldIdLst>
        </p14:section>
        <p14:section name="Untitled Section" id="{F811C8C1-53CF-4AF9-98A5-0B25EB517F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7FE98"/>
    <a:srgbClr val="FF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89228" autoAdjust="0"/>
  </p:normalViewPr>
  <p:slideViewPr>
    <p:cSldViewPr>
      <p:cViewPr varScale="1">
        <p:scale>
          <a:sx n="63" d="100"/>
          <a:sy n="63" d="100"/>
        </p:scale>
        <p:origin x="1512" y="60"/>
      </p:cViewPr>
      <p:guideLst>
        <p:guide orient="horz" pos="2160"/>
        <p:guide pos="2880"/>
      </p:guideLst>
    </p:cSldViewPr>
  </p:slideViewPr>
  <p:outlineViewPr>
    <p:cViewPr>
      <p:scale>
        <a:sx n="33" d="100"/>
        <a:sy n="33" d="100"/>
      </p:scale>
      <p:origin x="0" y="-33264"/>
    </p:cViewPr>
  </p:outlineViewPr>
  <p:notesTextViewPr>
    <p:cViewPr>
      <p:scale>
        <a:sx n="1" d="1"/>
        <a:sy n="1" d="1"/>
      </p:scale>
      <p:origin x="0" y="0"/>
    </p:cViewPr>
  </p:notesTextViewPr>
  <p:sorterViewPr>
    <p:cViewPr>
      <p:scale>
        <a:sx n="100" d="100"/>
        <a:sy n="100" d="100"/>
      </p:scale>
      <p:origin x="0" y="-41892"/>
    </p:cViewPr>
  </p:sorterViewPr>
  <p:notesViewPr>
    <p:cSldViewPr>
      <p:cViewPr varScale="1">
        <p:scale>
          <a:sx n="48" d="100"/>
          <a:sy n="48" d="100"/>
        </p:scale>
        <p:origin x="-3012"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NZ"/>
          </a:p>
        </p:txBody>
      </p:sp>
      <p:sp>
        <p:nvSpPr>
          <p:cNvPr id="3" name="Date Placeholder 2"/>
          <p:cNvSpPr>
            <a:spLocks noGrp="1"/>
          </p:cNvSpPr>
          <p:nvPr>
            <p:ph type="dt" sz="quarter" idx="1"/>
          </p:nvPr>
        </p:nvSpPr>
        <p:spPr>
          <a:xfrm>
            <a:off x="3855839" y="0"/>
            <a:ext cx="2949786" cy="496967"/>
          </a:xfrm>
          <a:prstGeom prst="rect">
            <a:avLst/>
          </a:prstGeom>
        </p:spPr>
        <p:txBody>
          <a:bodyPr vert="horz" lIns="91559" tIns="45779" rIns="91559" bIns="45779" rtlCol="0"/>
          <a:lstStyle>
            <a:lvl1pPr algn="r">
              <a:defRPr sz="1200"/>
            </a:lvl1pPr>
          </a:lstStyle>
          <a:p>
            <a:fld id="{0B69BCBA-493F-4A51-901D-ABD5C0CA8952}" type="datetimeFigureOut">
              <a:rPr lang="en-NZ" smtClean="0"/>
              <a:t>3/11/2015</a:t>
            </a:fld>
            <a:endParaRPr lang="en-NZ"/>
          </a:p>
        </p:txBody>
      </p:sp>
      <p:sp>
        <p:nvSpPr>
          <p:cNvPr id="4" name="Footer Placeholder 3"/>
          <p:cNvSpPr>
            <a:spLocks noGrp="1"/>
          </p:cNvSpPr>
          <p:nvPr>
            <p:ph type="ftr" sz="quarter" idx="2"/>
          </p:nvPr>
        </p:nvSpPr>
        <p:spPr>
          <a:xfrm>
            <a:off x="1" y="9440646"/>
            <a:ext cx="2949786" cy="496967"/>
          </a:xfrm>
          <a:prstGeom prst="rect">
            <a:avLst/>
          </a:prstGeom>
        </p:spPr>
        <p:txBody>
          <a:bodyPr vert="horz" lIns="91559" tIns="45779" rIns="91559" bIns="45779" rtlCol="0" anchor="b"/>
          <a:lstStyle>
            <a:lvl1pPr algn="l">
              <a:defRPr sz="1200"/>
            </a:lvl1pPr>
          </a:lstStyle>
          <a:p>
            <a:endParaRPr lang="en-NZ"/>
          </a:p>
        </p:txBody>
      </p:sp>
      <p:sp>
        <p:nvSpPr>
          <p:cNvPr id="5" name="Slide Number Placeholder 4"/>
          <p:cNvSpPr>
            <a:spLocks noGrp="1"/>
          </p:cNvSpPr>
          <p:nvPr>
            <p:ph type="sldNum" sz="quarter" idx="3"/>
          </p:nvPr>
        </p:nvSpPr>
        <p:spPr>
          <a:xfrm>
            <a:off x="3855839" y="9440646"/>
            <a:ext cx="2949786" cy="496967"/>
          </a:xfrm>
          <a:prstGeom prst="rect">
            <a:avLst/>
          </a:prstGeom>
        </p:spPr>
        <p:txBody>
          <a:bodyPr vert="horz" lIns="91559" tIns="45779" rIns="91559" bIns="45779" rtlCol="0" anchor="b"/>
          <a:lstStyle>
            <a:lvl1pPr algn="r">
              <a:defRPr sz="1200"/>
            </a:lvl1pPr>
          </a:lstStyle>
          <a:p>
            <a:fld id="{096AD7E7-71AF-469B-9354-F0A6EB64561B}" type="slidenum">
              <a:rPr lang="en-NZ" smtClean="0"/>
              <a:t>‹#›</a:t>
            </a:fld>
            <a:endParaRPr lang="en-NZ"/>
          </a:p>
        </p:txBody>
      </p:sp>
    </p:spTree>
    <p:extLst>
      <p:ext uri="{BB962C8B-B14F-4D97-AF65-F5344CB8AC3E}">
        <p14:creationId xmlns:p14="http://schemas.microsoft.com/office/powerpoint/2010/main" val="519382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NZ"/>
          </a:p>
        </p:txBody>
      </p:sp>
      <p:sp>
        <p:nvSpPr>
          <p:cNvPr id="3" name="Date Placeholder 2"/>
          <p:cNvSpPr>
            <a:spLocks noGrp="1"/>
          </p:cNvSpPr>
          <p:nvPr>
            <p:ph type="dt" idx="1"/>
          </p:nvPr>
        </p:nvSpPr>
        <p:spPr>
          <a:xfrm>
            <a:off x="3855839" y="0"/>
            <a:ext cx="2949786" cy="496967"/>
          </a:xfrm>
          <a:prstGeom prst="rect">
            <a:avLst/>
          </a:prstGeom>
        </p:spPr>
        <p:txBody>
          <a:bodyPr vert="horz" lIns="91559" tIns="45779" rIns="91559" bIns="45779" rtlCol="0"/>
          <a:lstStyle>
            <a:lvl1pPr algn="r">
              <a:defRPr sz="1200"/>
            </a:lvl1pPr>
          </a:lstStyle>
          <a:p>
            <a:fld id="{50641B2A-3B1E-433E-9790-02F72F23AD7A}" type="datetimeFigureOut">
              <a:rPr lang="en-NZ" smtClean="0"/>
              <a:t>3/11/2015</a:t>
            </a:fld>
            <a:endParaRPr lang="en-NZ"/>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1559" tIns="45779" rIns="91559" bIns="45779" rtlCol="0" anchor="ctr"/>
          <a:lstStyle/>
          <a:p>
            <a:endParaRPr lang="en-NZ"/>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559" tIns="45779" rIns="91559" bIns="457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1" y="9440646"/>
            <a:ext cx="2949786" cy="496967"/>
          </a:xfrm>
          <a:prstGeom prst="rect">
            <a:avLst/>
          </a:prstGeom>
        </p:spPr>
        <p:txBody>
          <a:bodyPr vert="horz" lIns="91559" tIns="45779" rIns="91559" bIns="45779" rtlCol="0" anchor="b"/>
          <a:lstStyle>
            <a:lvl1pPr algn="l">
              <a:defRPr sz="1200"/>
            </a:lvl1pPr>
          </a:lstStyle>
          <a:p>
            <a:endParaRPr lang="en-NZ"/>
          </a:p>
        </p:txBody>
      </p:sp>
      <p:sp>
        <p:nvSpPr>
          <p:cNvPr id="7" name="Slide Number Placeholder 6"/>
          <p:cNvSpPr>
            <a:spLocks noGrp="1"/>
          </p:cNvSpPr>
          <p:nvPr>
            <p:ph type="sldNum" sz="quarter" idx="5"/>
          </p:nvPr>
        </p:nvSpPr>
        <p:spPr>
          <a:xfrm>
            <a:off x="3855839" y="9440646"/>
            <a:ext cx="2949786" cy="496967"/>
          </a:xfrm>
          <a:prstGeom prst="rect">
            <a:avLst/>
          </a:prstGeom>
        </p:spPr>
        <p:txBody>
          <a:bodyPr vert="horz" lIns="91559" tIns="45779" rIns="91559" bIns="45779" rtlCol="0" anchor="b"/>
          <a:lstStyle>
            <a:lvl1pPr algn="r">
              <a:defRPr sz="1200"/>
            </a:lvl1pPr>
          </a:lstStyle>
          <a:p>
            <a:fld id="{66749D82-8588-45E0-A597-1B078A6A2E67}" type="slidenum">
              <a:rPr lang="en-NZ" smtClean="0"/>
              <a:t>‹#›</a:t>
            </a:fld>
            <a:endParaRPr lang="en-NZ"/>
          </a:p>
        </p:txBody>
      </p:sp>
    </p:spTree>
    <p:extLst>
      <p:ext uri="{BB962C8B-B14F-4D97-AF65-F5344CB8AC3E}">
        <p14:creationId xmlns:p14="http://schemas.microsoft.com/office/powerpoint/2010/main" val="1927751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6749D82-8588-45E0-A597-1B078A6A2E67}" type="slidenum">
              <a:rPr lang="en-NZ" smtClean="0"/>
              <a:t>1</a:t>
            </a:fld>
            <a:endParaRPr lang="en-NZ"/>
          </a:p>
        </p:txBody>
      </p:sp>
    </p:spTree>
    <p:extLst>
      <p:ext uri="{BB962C8B-B14F-4D97-AF65-F5344CB8AC3E}">
        <p14:creationId xmlns:p14="http://schemas.microsoft.com/office/powerpoint/2010/main" val="138405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3916" indent="-286121" eaLnBrk="0" hangingPunct="0">
              <a:defRPr>
                <a:solidFill>
                  <a:schemeClr val="tx1"/>
                </a:solidFill>
                <a:latin typeface="Arial" pitchFamily="34" charset="0"/>
                <a:cs typeface="Arial" pitchFamily="34" charset="0"/>
              </a:defRPr>
            </a:lvl2pPr>
            <a:lvl3pPr marL="1144486" indent="-228897" eaLnBrk="0" hangingPunct="0">
              <a:defRPr>
                <a:solidFill>
                  <a:schemeClr val="tx1"/>
                </a:solidFill>
                <a:latin typeface="Arial" pitchFamily="34" charset="0"/>
                <a:cs typeface="Arial" pitchFamily="34" charset="0"/>
              </a:defRPr>
            </a:lvl3pPr>
            <a:lvl4pPr marL="1602280" indent="-228897" eaLnBrk="0" hangingPunct="0">
              <a:defRPr>
                <a:solidFill>
                  <a:schemeClr val="tx1"/>
                </a:solidFill>
                <a:latin typeface="Arial" pitchFamily="34" charset="0"/>
                <a:cs typeface="Arial" pitchFamily="34" charset="0"/>
              </a:defRPr>
            </a:lvl4pPr>
            <a:lvl5pPr marL="2060075" indent="-228897" eaLnBrk="0" hangingPunct="0">
              <a:defRPr>
                <a:solidFill>
                  <a:schemeClr val="tx1"/>
                </a:solidFill>
                <a:latin typeface="Arial" pitchFamily="34" charset="0"/>
                <a:cs typeface="Arial" pitchFamily="34" charset="0"/>
              </a:defRPr>
            </a:lvl5pPr>
            <a:lvl6pPr marL="2517869" indent="-228897" eaLnBrk="0" fontAlgn="base" hangingPunct="0">
              <a:spcBef>
                <a:spcPct val="0"/>
              </a:spcBef>
              <a:spcAft>
                <a:spcPct val="0"/>
              </a:spcAft>
              <a:defRPr>
                <a:solidFill>
                  <a:schemeClr val="tx1"/>
                </a:solidFill>
                <a:latin typeface="Arial" pitchFamily="34" charset="0"/>
                <a:cs typeface="Arial" pitchFamily="34" charset="0"/>
              </a:defRPr>
            </a:lvl6pPr>
            <a:lvl7pPr marL="2975663" indent="-228897" eaLnBrk="0" fontAlgn="base" hangingPunct="0">
              <a:spcBef>
                <a:spcPct val="0"/>
              </a:spcBef>
              <a:spcAft>
                <a:spcPct val="0"/>
              </a:spcAft>
              <a:defRPr>
                <a:solidFill>
                  <a:schemeClr val="tx1"/>
                </a:solidFill>
                <a:latin typeface="Arial" pitchFamily="34" charset="0"/>
                <a:cs typeface="Arial" pitchFamily="34" charset="0"/>
              </a:defRPr>
            </a:lvl7pPr>
            <a:lvl8pPr marL="3433458" indent="-228897" eaLnBrk="0" fontAlgn="base" hangingPunct="0">
              <a:spcBef>
                <a:spcPct val="0"/>
              </a:spcBef>
              <a:spcAft>
                <a:spcPct val="0"/>
              </a:spcAft>
              <a:defRPr>
                <a:solidFill>
                  <a:schemeClr val="tx1"/>
                </a:solidFill>
                <a:latin typeface="Arial" pitchFamily="34" charset="0"/>
                <a:cs typeface="Arial" pitchFamily="34" charset="0"/>
              </a:defRPr>
            </a:lvl8pPr>
            <a:lvl9pPr marL="3891252" indent="-22889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D74B8D5-66B7-4DA7-92B3-6901E896003C}" type="slidenum">
              <a:rPr lang="en-AU" smtClean="0"/>
              <a:pPr eaLnBrk="1" hangingPunct="1"/>
              <a:t>75</a:t>
            </a:fld>
            <a:endParaRPr lang="en-AU" smtClean="0"/>
          </a:p>
        </p:txBody>
      </p:sp>
      <p:sp>
        <p:nvSpPr>
          <p:cNvPr id="175107" name="Rectangle 2"/>
          <p:cNvSpPr>
            <a:spLocks noGrp="1" noRot="1" noChangeAspect="1" noChangeArrowheads="1" noTextEdit="1"/>
          </p:cNvSpPr>
          <p:nvPr>
            <p:ph type="sldImg"/>
          </p:nvPr>
        </p:nvSpPr>
        <p:spPr>
          <a:xfrm>
            <a:off x="-1157288" y="0"/>
            <a:ext cx="5443538" cy="4083050"/>
          </a:xfrm>
          <a:ln/>
        </p:spPr>
      </p:sp>
      <p:pic>
        <p:nvPicPr>
          <p:cNvPr id="175108" name="Picture 4"/>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034" y="1"/>
            <a:ext cx="3130167" cy="40835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5109" name="Picture 5"/>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5832"/>
            <a:ext cx="3130168" cy="40835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5110" name="Picture 6"/>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034" y="5855832"/>
            <a:ext cx="3130167" cy="40835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5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749D82-8588-45E0-A597-1B078A6A2E67}" type="slidenum">
              <a:rPr lang="en-NZ" smtClean="0"/>
              <a:t>4</a:t>
            </a:fld>
            <a:endParaRPr lang="en-NZ"/>
          </a:p>
        </p:txBody>
      </p:sp>
    </p:spTree>
    <p:extLst>
      <p:ext uri="{BB962C8B-B14F-4D97-AF65-F5344CB8AC3E}">
        <p14:creationId xmlns:p14="http://schemas.microsoft.com/office/powerpoint/2010/main" val="124668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1DD5D523-A34C-40CB-A50B-E8BBFF42DFFD}" type="slidenum">
              <a:rPr lang="en-GB" smtClean="0">
                <a:cs typeface="Arial" charset="0"/>
              </a:rPr>
              <a:pPr eaLnBrk="1" hangingPunct="1"/>
              <a:t>5</a:t>
            </a:fld>
            <a:endParaRPr lang="en-GB" smtClean="0">
              <a:cs typeface="Arial"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191837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6B4583AC-90AA-460D-A2CE-FD0AFA12E12D}" type="slidenum">
              <a:rPr lang="en-US" smtClean="0"/>
              <a:pPr eaLnBrk="1" hangingPunct="1"/>
              <a:t>8</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121777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BDD04D19-72E2-4856-B8A1-450F90C4690E}" type="slidenum">
              <a:rPr lang="en-US" smtClean="0"/>
              <a:pPr eaLnBrk="1" hangingPunct="1"/>
              <a:t>28</a:t>
            </a:fld>
            <a:endParaRPr lang="en-US" smtClean="0"/>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69851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71F0FE8D-9C6B-4F46-9890-2B1BCECE3B55}" type="slidenum">
              <a:rPr lang="en-NZ" smtClean="0"/>
              <a:pPr eaLnBrk="1" hangingPunct="1"/>
              <a:t>30</a:t>
            </a:fld>
            <a:endParaRPr lang="en-NZ" smtClean="0"/>
          </a:p>
        </p:txBody>
      </p:sp>
    </p:spTree>
    <p:extLst>
      <p:ext uri="{BB962C8B-B14F-4D97-AF65-F5344CB8AC3E}">
        <p14:creationId xmlns:p14="http://schemas.microsoft.com/office/powerpoint/2010/main" val="233440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76213972-9B43-4341-806A-6FF10E0BC462}" type="slidenum">
              <a:rPr lang="en-US" smtClean="0"/>
              <a:pPr eaLnBrk="1" hangingPunct="1"/>
              <a:t>32</a:t>
            </a:fld>
            <a:endParaRPr lang="en-US" smtClean="0"/>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356961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3916" indent="-286121" eaLnBrk="0" hangingPunct="0">
              <a:defRPr>
                <a:solidFill>
                  <a:schemeClr val="tx1"/>
                </a:solidFill>
                <a:latin typeface="Arial" pitchFamily="34" charset="0"/>
                <a:cs typeface="Arial" pitchFamily="34" charset="0"/>
              </a:defRPr>
            </a:lvl2pPr>
            <a:lvl3pPr marL="1144486" indent="-228897" eaLnBrk="0" hangingPunct="0">
              <a:defRPr>
                <a:solidFill>
                  <a:schemeClr val="tx1"/>
                </a:solidFill>
                <a:latin typeface="Arial" pitchFamily="34" charset="0"/>
                <a:cs typeface="Arial" pitchFamily="34" charset="0"/>
              </a:defRPr>
            </a:lvl3pPr>
            <a:lvl4pPr marL="1602280" indent="-228897" eaLnBrk="0" hangingPunct="0">
              <a:defRPr>
                <a:solidFill>
                  <a:schemeClr val="tx1"/>
                </a:solidFill>
                <a:latin typeface="Arial" pitchFamily="34" charset="0"/>
                <a:cs typeface="Arial" pitchFamily="34" charset="0"/>
              </a:defRPr>
            </a:lvl4pPr>
            <a:lvl5pPr marL="2060075" indent="-228897" eaLnBrk="0" hangingPunct="0">
              <a:defRPr>
                <a:solidFill>
                  <a:schemeClr val="tx1"/>
                </a:solidFill>
                <a:latin typeface="Arial" pitchFamily="34" charset="0"/>
                <a:cs typeface="Arial" pitchFamily="34" charset="0"/>
              </a:defRPr>
            </a:lvl5pPr>
            <a:lvl6pPr marL="2517869" indent="-228897" eaLnBrk="0" fontAlgn="base" hangingPunct="0">
              <a:spcBef>
                <a:spcPct val="0"/>
              </a:spcBef>
              <a:spcAft>
                <a:spcPct val="0"/>
              </a:spcAft>
              <a:defRPr>
                <a:solidFill>
                  <a:schemeClr val="tx1"/>
                </a:solidFill>
                <a:latin typeface="Arial" pitchFamily="34" charset="0"/>
                <a:cs typeface="Arial" pitchFamily="34" charset="0"/>
              </a:defRPr>
            </a:lvl6pPr>
            <a:lvl7pPr marL="2975663" indent="-228897" eaLnBrk="0" fontAlgn="base" hangingPunct="0">
              <a:spcBef>
                <a:spcPct val="0"/>
              </a:spcBef>
              <a:spcAft>
                <a:spcPct val="0"/>
              </a:spcAft>
              <a:defRPr>
                <a:solidFill>
                  <a:schemeClr val="tx1"/>
                </a:solidFill>
                <a:latin typeface="Arial" pitchFamily="34" charset="0"/>
                <a:cs typeface="Arial" pitchFamily="34" charset="0"/>
              </a:defRPr>
            </a:lvl7pPr>
            <a:lvl8pPr marL="3433458" indent="-228897" eaLnBrk="0" fontAlgn="base" hangingPunct="0">
              <a:spcBef>
                <a:spcPct val="0"/>
              </a:spcBef>
              <a:spcAft>
                <a:spcPct val="0"/>
              </a:spcAft>
              <a:defRPr>
                <a:solidFill>
                  <a:schemeClr val="tx1"/>
                </a:solidFill>
                <a:latin typeface="Arial" pitchFamily="34" charset="0"/>
                <a:cs typeface="Arial" pitchFamily="34" charset="0"/>
              </a:defRPr>
            </a:lvl8pPr>
            <a:lvl9pPr marL="3891252" indent="-22889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A3FF278-9194-4143-B5F8-CCBA23B536C0}" type="slidenum">
              <a:rPr lang="en-AU" smtClean="0"/>
              <a:pPr eaLnBrk="1" hangingPunct="1"/>
              <a:t>69</a:t>
            </a:fld>
            <a:endParaRPr lang="en-AU"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409727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3916" indent="-286121" eaLnBrk="0" hangingPunct="0">
              <a:defRPr>
                <a:solidFill>
                  <a:schemeClr val="tx1"/>
                </a:solidFill>
                <a:latin typeface="Arial" charset="0"/>
              </a:defRPr>
            </a:lvl2pPr>
            <a:lvl3pPr marL="1144486" indent="-228897" eaLnBrk="0" hangingPunct="0">
              <a:defRPr>
                <a:solidFill>
                  <a:schemeClr val="tx1"/>
                </a:solidFill>
                <a:latin typeface="Arial" charset="0"/>
              </a:defRPr>
            </a:lvl3pPr>
            <a:lvl4pPr marL="1602280" indent="-228897" eaLnBrk="0" hangingPunct="0">
              <a:defRPr>
                <a:solidFill>
                  <a:schemeClr val="tx1"/>
                </a:solidFill>
                <a:latin typeface="Arial" charset="0"/>
              </a:defRPr>
            </a:lvl4pPr>
            <a:lvl5pPr marL="2060075" indent="-228897" eaLnBrk="0" hangingPunct="0">
              <a:defRPr>
                <a:solidFill>
                  <a:schemeClr val="tx1"/>
                </a:solidFill>
                <a:latin typeface="Arial" charset="0"/>
              </a:defRPr>
            </a:lvl5pPr>
            <a:lvl6pPr marL="2517869" indent="-228897" eaLnBrk="0" fontAlgn="base" hangingPunct="0">
              <a:spcBef>
                <a:spcPct val="0"/>
              </a:spcBef>
              <a:spcAft>
                <a:spcPct val="0"/>
              </a:spcAft>
              <a:defRPr>
                <a:solidFill>
                  <a:schemeClr val="tx1"/>
                </a:solidFill>
                <a:latin typeface="Arial" charset="0"/>
              </a:defRPr>
            </a:lvl6pPr>
            <a:lvl7pPr marL="2975663" indent="-228897" eaLnBrk="0" fontAlgn="base" hangingPunct="0">
              <a:spcBef>
                <a:spcPct val="0"/>
              </a:spcBef>
              <a:spcAft>
                <a:spcPct val="0"/>
              </a:spcAft>
              <a:defRPr>
                <a:solidFill>
                  <a:schemeClr val="tx1"/>
                </a:solidFill>
                <a:latin typeface="Arial" charset="0"/>
              </a:defRPr>
            </a:lvl7pPr>
            <a:lvl8pPr marL="3433458" indent="-228897" eaLnBrk="0" fontAlgn="base" hangingPunct="0">
              <a:spcBef>
                <a:spcPct val="0"/>
              </a:spcBef>
              <a:spcAft>
                <a:spcPct val="0"/>
              </a:spcAft>
              <a:defRPr>
                <a:solidFill>
                  <a:schemeClr val="tx1"/>
                </a:solidFill>
                <a:latin typeface="Arial" charset="0"/>
              </a:defRPr>
            </a:lvl8pPr>
            <a:lvl9pPr marL="3891252" indent="-228897" eaLnBrk="0" fontAlgn="base" hangingPunct="0">
              <a:spcBef>
                <a:spcPct val="0"/>
              </a:spcBef>
              <a:spcAft>
                <a:spcPct val="0"/>
              </a:spcAft>
              <a:defRPr>
                <a:solidFill>
                  <a:schemeClr val="tx1"/>
                </a:solidFill>
                <a:latin typeface="Arial" charset="0"/>
              </a:defRPr>
            </a:lvl9pPr>
          </a:lstStyle>
          <a:p>
            <a:pPr eaLnBrk="1" hangingPunct="1"/>
            <a:fld id="{A88443F9-12B9-4775-B6BE-DEE23BB7DC9B}" type="slidenum">
              <a:rPr lang="en-AU" smtClean="0">
                <a:cs typeface="Arial" charset="0"/>
              </a:rPr>
              <a:pPr eaLnBrk="1" hangingPunct="1"/>
              <a:t>74</a:t>
            </a:fld>
            <a:endParaRPr lang="en-AU" smtClean="0">
              <a:cs typeface="Arial" charset="0"/>
            </a:endParaRPr>
          </a:p>
        </p:txBody>
      </p:sp>
      <p:sp>
        <p:nvSpPr>
          <p:cNvPr id="136195" name="Rectangle 2"/>
          <p:cNvSpPr>
            <a:spLocks noGrp="1" noRot="1" noChangeAspect="1" noChangeArrowheads="1" noTextEdit="1"/>
          </p:cNvSpPr>
          <p:nvPr>
            <p:ph type="sldImg"/>
          </p:nvPr>
        </p:nvSpPr>
        <p:spPr bwMode="auto">
          <a:xfrm>
            <a:off x="-1157288" y="0"/>
            <a:ext cx="5443538" cy="4083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pic>
        <p:nvPicPr>
          <p:cNvPr id="136196" name="Picture 4"/>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779" y="1"/>
            <a:ext cx="3129421" cy="4082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7" name="Picture 5"/>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856617"/>
            <a:ext cx="3129421" cy="4082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8" name="Picture 6"/>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779" y="5856617"/>
            <a:ext cx="3129421" cy="4082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2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65EFD352-EA8F-457F-A491-E0E50A30C0DE}" type="datetimeFigureOut">
              <a:rPr lang="en-NZ" smtClean="0"/>
              <a:pPr/>
              <a:t>3/11/2015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74885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65EFD352-EA8F-457F-A491-E0E50A30C0DE}" type="datetimeFigureOut">
              <a:rPr lang="en-NZ" smtClean="0"/>
              <a:pPr/>
              <a:t>3/11/2015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8476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65EFD352-EA8F-457F-A491-E0E50A30C0DE}" type="datetimeFigureOut">
              <a:rPr lang="en-NZ" smtClean="0"/>
              <a:pPr/>
              <a:t>3/11/2015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766583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5035"/>
            <a:ext cx="8229600" cy="58507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CD8C1D15-166B-4C49-A5BC-6EE08019A395}" type="slidenum">
              <a:rPr lang="en-GB"/>
              <a:pPr>
                <a:defRPr/>
              </a:pPr>
              <a:t>‹#›</a:t>
            </a:fld>
            <a:endParaRPr lang="en-GB"/>
          </a:p>
        </p:txBody>
      </p:sp>
    </p:spTree>
    <p:extLst>
      <p:ext uri="{BB962C8B-B14F-4D97-AF65-F5344CB8AC3E}">
        <p14:creationId xmlns:p14="http://schemas.microsoft.com/office/powerpoint/2010/main" val="2531702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18E4C45A-218B-46C7-9BF1-0BAEAEED558B}" type="slidenum">
              <a:rPr lang="en-NZ"/>
              <a:pPr>
                <a:defRPr/>
              </a:pPr>
              <a:t>‹#›</a:t>
            </a:fld>
            <a:endParaRPr lang="en-NZ"/>
          </a:p>
        </p:txBody>
      </p:sp>
    </p:spTree>
    <p:extLst>
      <p:ext uri="{BB962C8B-B14F-4D97-AF65-F5344CB8AC3E}">
        <p14:creationId xmlns:p14="http://schemas.microsoft.com/office/powerpoint/2010/main" val="3370835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457200" y="1600200"/>
            <a:ext cx="8229600" cy="4525963"/>
          </a:xfrm>
        </p:spPr>
        <p:txBody>
          <a:bodyPr/>
          <a:lstStyle/>
          <a:p>
            <a:pPr lvl="0"/>
            <a:endParaRPr lang="en-NZ"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09473D1C-B671-4BB4-A314-13EB3FA716E3}" type="slidenum">
              <a:rPr lang="en-NZ"/>
              <a:pPr>
                <a:defRPr/>
              </a:pPr>
              <a:t>‹#›</a:t>
            </a:fld>
            <a:endParaRPr lang="en-NZ"/>
          </a:p>
        </p:txBody>
      </p:sp>
    </p:spTree>
    <p:extLst>
      <p:ext uri="{BB962C8B-B14F-4D97-AF65-F5344CB8AC3E}">
        <p14:creationId xmlns:p14="http://schemas.microsoft.com/office/powerpoint/2010/main" val="1372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65EFD352-EA8F-457F-A491-E0E50A30C0DE}" type="datetimeFigureOut">
              <a:rPr lang="en-NZ" smtClean="0"/>
              <a:pPr/>
              <a:t>3/11/2015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299343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FD352-EA8F-457F-A491-E0E50A30C0DE}" type="datetimeFigureOut">
              <a:rPr lang="en-NZ" smtClean="0"/>
              <a:pPr/>
              <a:t>3/11/2015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86017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65EFD352-EA8F-457F-A491-E0E50A30C0DE}" type="datetimeFigureOut">
              <a:rPr lang="en-NZ" smtClean="0"/>
              <a:pPr/>
              <a:t>3/11/2015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217524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65EFD352-EA8F-457F-A491-E0E50A30C0DE}" type="datetimeFigureOut">
              <a:rPr lang="en-NZ" smtClean="0"/>
              <a:pPr/>
              <a:t>3/11/2015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87319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65EFD352-EA8F-457F-A491-E0E50A30C0DE}" type="datetimeFigureOut">
              <a:rPr lang="en-NZ" smtClean="0"/>
              <a:pPr/>
              <a:t>3/11/2015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225257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FD352-EA8F-457F-A491-E0E50A30C0DE}" type="datetimeFigureOut">
              <a:rPr lang="en-NZ" smtClean="0"/>
              <a:pPr/>
              <a:t>3/11/2015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87238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FD352-EA8F-457F-A491-E0E50A30C0DE}" type="datetimeFigureOut">
              <a:rPr lang="en-NZ" smtClean="0"/>
              <a:pPr/>
              <a:t>3/11/2015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352855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FD352-EA8F-457F-A491-E0E50A30C0DE}" type="datetimeFigureOut">
              <a:rPr lang="en-NZ" smtClean="0"/>
              <a:pPr/>
              <a:t>3/11/2015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C0EC19-AEAC-4CCB-9719-A7531E216A07}" type="slidenum">
              <a:rPr lang="en-NZ" smtClean="0"/>
              <a:pPr/>
              <a:t>‹#›</a:t>
            </a:fld>
            <a:endParaRPr lang="en-NZ"/>
          </a:p>
        </p:txBody>
      </p:sp>
    </p:spTree>
    <p:extLst>
      <p:ext uri="{BB962C8B-B14F-4D97-AF65-F5344CB8AC3E}">
        <p14:creationId xmlns:p14="http://schemas.microsoft.com/office/powerpoint/2010/main" val="181559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24000"/>
            <a:lum/>
          </a:blip>
          <a:srcRect/>
          <a:stretch>
            <a:fillRect t="-33000" b="-3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FD352-EA8F-457F-A491-E0E50A30C0DE}" type="datetimeFigureOut">
              <a:rPr lang="en-NZ" smtClean="0"/>
              <a:pPr/>
              <a:t>3/11/2015</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0EC19-AEAC-4CCB-9719-A7531E216A07}" type="slidenum">
              <a:rPr lang="en-NZ" smtClean="0"/>
              <a:pPr/>
              <a:t>‹#›</a:t>
            </a:fld>
            <a:endParaRPr lang="en-NZ"/>
          </a:p>
        </p:txBody>
      </p:sp>
    </p:spTree>
    <p:extLst>
      <p:ext uri="{BB962C8B-B14F-4D97-AF65-F5344CB8AC3E}">
        <p14:creationId xmlns:p14="http://schemas.microsoft.com/office/powerpoint/2010/main" val="97423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en.wikipedia.org/wiki/Whakaari/White_Island"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en.wikipedia.org/wiki/Magma"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en.wikipedia.org/wiki/Volcanic_Explosivity_Index"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en.wikipedia.org/wiki/Magma"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hyperlink" Target="http://en.wikipedia.org/wiki/Caldera" TargetMode="External"/><Relationship Id="rId3" Type="http://schemas.openxmlformats.org/officeDocument/2006/relationships/hyperlink" Target="http://en.wikipedia.org/wiki/Pyroclastic_fall" TargetMode="External"/><Relationship Id="rId7" Type="http://schemas.openxmlformats.org/officeDocument/2006/relationships/hyperlink" Target="http://en.wikipedia.org/wiki/Lake_Taupo" TargetMode="External"/><Relationship Id="rId2" Type="http://schemas.openxmlformats.org/officeDocument/2006/relationships/hyperlink" Target="http://en.wikipedia.org/wiki/Volcanic_Explosivity_Index" TargetMode="External"/><Relationship Id="rId1" Type="http://schemas.openxmlformats.org/officeDocument/2006/relationships/slideLayout" Target="../slideLayouts/slideLayout2.xml"/><Relationship Id="rId6" Type="http://schemas.openxmlformats.org/officeDocument/2006/relationships/hyperlink" Target="http://en.wikipedia.org/wiki/Magma" TargetMode="External"/><Relationship Id="rId5" Type="http://schemas.openxmlformats.org/officeDocument/2006/relationships/hyperlink" Target="http://en.wikipedia.org/wiki/Ignimbrite" TargetMode="External"/><Relationship Id="rId4" Type="http://schemas.openxmlformats.org/officeDocument/2006/relationships/hyperlink" Target="http://en.wikipedia.org/wiki/Pyroclastic_density_current"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en.wikipedia.org/wiki/North_Island" TargetMode="External"/><Relationship Id="rId2" Type="http://schemas.openxmlformats.org/officeDocument/2006/relationships/hyperlink" Target="http://en.wikipedia.org/wiki/Tephra" TargetMode="External"/><Relationship Id="rId1" Type="http://schemas.openxmlformats.org/officeDocument/2006/relationships/slideLayout" Target="../slideLayouts/slideLayout2.xml"/><Relationship Id="rId4" Type="http://schemas.openxmlformats.org/officeDocument/2006/relationships/hyperlink" Target="http://en.wikipedia.org/wiki/Chatham_Islands"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en.wikipedia.org/wiki/Waikato_River" TargetMode="External"/><Relationship Id="rId2" Type="http://schemas.openxmlformats.org/officeDocument/2006/relationships/hyperlink" Target="http://en.wikipedia.org/wiki/Lak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en.wikipedia.org/wiki/Rhyolitic" TargetMode="External"/><Relationship Id="rId7" Type="http://schemas.openxmlformats.org/officeDocument/2006/relationships/hyperlink" Target="http://en.wikipedia.org/w/index.php?title=Waitahanui&amp;action=edit&amp;redlink=1" TargetMode="External"/><Relationship Id="rId2" Type="http://schemas.openxmlformats.org/officeDocument/2006/relationships/hyperlink" Target="http://en.wikipedia.org/wiki/Ignimbrite" TargetMode="External"/><Relationship Id="rId1" Type="http://schemas.openxmlformats.org/officeDocument/2006/relationships/slideLayout" Target="../slideLayouts/slideLayout2.xml"/><Relationship Id="rId6" Type="http://schemas.openxmlformats.org/officeDocument/2006/relationships/hyperlink" Target="http://en.wikipedia.org/wiki/Reef" TargetMode="External"/><Relationship Id="rId5" Type="http://schemas.openxmlformats.org/officeDocument/2006/relationships/hyperlink" Target="http://en.wikipedia.org/w/index.php?title=Horomatangi&amp;action=edit&amp;redlink=1" TargetMode="External"/><Relationship Id="rId4" Type="http://schemas.openxmlformats.org/officeDocument/2006/relationships/hyperlink" Target="http://en.wikipedia.org/wiki/Lava_dome"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en.wikipedia.org/wiki/Mount_Tongariro" TargetMode="External"/><Relationship Id="rId7" Type="http://schemas.openxmlformats.org/officeDocument/2006/relationships/hyperlink" Target="http://en.wikipedia.org/wiki/Ruapehu" TargetMode="External"/><Relationship Id="rId2" Type="http://schemas.openxmlformats.org/officeDocument/2006/relationships/hyperlink" Target="http://en.wikipedia.org/wiki/Kaimanawa_Ranges" TargetMode="External"/><Relationship Id="rId1" Type="http://schemas.openxmlformats.org/officeDocument/2006/relationships/slideLayout" Target="../slideLayouts/slideLayout2.xml"/><Relationship Id="rId6" Type="http://schemas.openxmlformats.org/officeDocument/2006/relationships/hyperlink" Target="http://en.wikipedia.org/wiki/Waiouru" TargetMode="External"/><Relationship Id="rId5" Type="http://schemas.openxmlformats.org/officeDocument/2006/relationships/hyperlink" Target="http://en.wikipedia.org/wiki/Rotorua" TargetMode="External"/><Relationship Id="rId4" Type="http://schemas.openxmlformats.org/officeDocument/2006/relationships/hyperlink" Target="http://en.wikipedia.org/wiki/Ignimbrite"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en.wikipedia.org/wiki/Waikato_River" TargetMode="External"/><Relationship Id="rId2" Type="http://schemas.openxmlformats.org/officeDocument/2006/relationships/hyperlink" Target="http://en.wikipedia.org/wiki/Lake"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en.wikipedia.org/wiki/Fan_Ye_(historian)" TargetMode="External"/><Relationship Id="rId2" Type="http://schemas.openxmlformats.org/officeDocument/2006/relationships/hyperlink" Target="http://en.wikipedia.org/wiki/Meteorological" TargetMode="External"/><Relationship Id="rId1" Type="http://schemas.openxmlformats.org/officeDocument/2006/relationships/slideLayout" Target="../slideLayouts/slideLayout2.xml"/><Relationship Id="rId5" Type="http://schemas.openxmlformats.org/officeDocument/2006/relationships/hyperlink" Target="http://en.wikipedia.org/wiki/History_of_New_Zealand" TargetMode="External"/><Relationship Id="rId4" Type="http://schemas.openxmlformats.org/officeDocument/2006/relationships/hyperlink" Target="http://en.wikipedia.org/wiki/Herodian"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3" Type="http://schemas.openxmlformats.org/officeDocument/2006/relationships/image" Target="../media/image41.jpeg"/><Relationship Id="rId21" Type="http://schemas.openxmlformats.org/officeDocument/2006/relationships/image" Target="../media/image59.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image" Target="../media/image10.jpeg"/><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1.jpeg"/><Relationship Id="rId7" Type="http://schemas.openxmlformats.org/officeDocument/2006/relationships/image" Target="../media/image44.jpeg"/><Relationship Id="rId12" Type="http://schemas.openxmlformats.org/officeDocument/2006/relationships/image" Target="../media/image6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48.jpeg"/><Relationship Id="rId5" Type="http://schemas.openxmlformats.org/officeDocument/2006/relationships/image" Target="../media/image43.jpeg"/><Relationship Id="rId10" Type="http://schemas.openxmlformats.org/officeDocument/2006/relationships/image" Target="../media/image64.jpeg"/><Relationship Id="rId4" Type="http://schemas.openxmlformats.org/officeDocument/2006/relationships/image" Target="../media/image41.jpeg"/><Relationship Id="rId9" Type="http://schemas.openxmlformats.org/officeDocument/2006/relationships/image" Target="../media/image45.jpeg"/></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commons/3/3a/MountTarawera2.jpg" TargetMode="Externa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5.jpeg"/><Relationship Id="rId7" Type="http://schemas.openxmlformats.org/officeDocument/2006/relationships/image" Target="../media/image46.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83.jpeg"/><Relationship Id="rId4" Type="http://schemas.openxmlformats.org/officeDocument/2006/relationships/image" Target="../media/image56.jpeg"/><Relationship Id="rId9" Type="http://schemas.openxmlformats.org/officeDocument/2006/relationships/image" Target="../media/image5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2.nature.nps.gov/Geology/usgsnps/deform/gnormal.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commons/3/3a/MountTarawera2.jpg" TargetMode="External"/><Relationship Id="rId1" Type="http://schemas.openxmlformats.org/officeDocument/2006/relationships/slideLayout" Target="../slideLayouts/slideLayout2.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www.gns.cri.nz/var/ezwebin_site/storage/images/media/images/taupo-volcanic-zone-map2/7620-1-eng-GB/Taupo-Volcanic-Zone-map.gif"/>
          <p:cNvPicPr>
            <a:picLocks noChangeAspect="1" noChangeArrowheads="1"/>
          </p:cNvPicPr>
          <p:nvPr/>
        </p:nvPicPr>
        <p:blipFill>
          <a:blip r:embed="rId3">
            <a:clrChange>
              <a:clrFrom>
                <a:srgbClr val="808080"/>
              </a:clrFrom>
              <a:clrTo>
                <a:srgbClr val="80808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1760" y="111097"/>
            <a:ext cx="4248472" cy="6712587"/>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2"/>
          <p:cNvSpPr>
            <a:spLocks noGrp="1" noChangeArrowheads="1"/>
          </p:cNvSpPr>
          <p:nvPr>
            <p:ph type="ctrTitle"/>
          </p:nvPr>
        </p:nvSpPr>
        <p:spPr>
          <a:xfrm>
            <a:off x="685800" y="2130425"/>
            <a:ext cx="7772400" cy="2378075"/>
          </a:xfrm>
        </p:spPr>
        <p:txBody>
          <a:bodyPr>
            <a:normAutofit fontScale="90000"/>
          </a:bodyPr>
          <a:lstStyle/>
          <a:p>
            <a:r>
              <a:rPr lang="en-US" b="1" dirty="0" smtClean="0"/>
              <a:t>Geological Processes in New </a:t>
            </a:r>
            <a:r>
              <a:rPr lang="en-US" b="1" dirty="0" smtClean="0"/>
              <a:t>Zealand</a:t>
            </a:r>
            <a:br>
              <a:rPr lang="en-US" b="1" dirty="0" smtClean="0"/>
            </a:br>
            <a:r>
              <a:rPr lang="en-US" b="1" dirty="0" smtClean="0"/>
              <a:t/>
            </a:r>
            <a:br>
              <a:rPr lang="en-US" b="1" dirty="0" smtClean="0"/>
            </a:br>
            <a:r>
              <a:rPr lang="en-US" b="1" dirty="0" smtClean="0"/>
              <a:t>AS </a:t>
            </a:r>
            <a:r>
              <a:rPr lang="en-NZ" b="1" dirty="0"/>
              <a:t>91189</a:t>
            </a:r>
            <a:endParaRPr lang="en-NZ" b="1" dirty="0"/>
          </a:p>
        </p:txBody>
      </p:sp>
      <p:sp>
        <p:nvSpPr>
          <p:cNvPr id="4100" name="Rectangle 3"/>
          <p:cNvSpPr>
            <a:spLocks noGrp="1" noChangeArrowheads="1"/>
          </p:cNvSpPr>
          <p:nvPr>
            <p:ph type="subTitle" idx="1"/>
          </p:nvPr>
        </p:nvSpPr>
        <p:spPr>
          <a:xfrm>
            <a:off x="1371600" y="5805264"/>
            <a:ext cx="6400800" cy="504056"/>
          </a:xfrm>
        </p:spPr>
        <p:txBody>
          <a:bodyPr>
            <a:normAutofit fontScale="92500" lnSpcReduction="10000"/>
          </a:bodyPr>
          <a:lstStyle/>
          <a:p>
            <a:pPr eaLnBrk="1" hangingPunct="1"/>
            <a:r>
              <a:rPr lang="en-GB" b="1" dirty="0" smtClean="0">
                <a:solidFill>
                  <a:schemeClr val="tx1"/>
                </a:solidFill>
              </a:rPr>
              <a:t>4 credits Internal</a:t>
            </a:r>
          </a:p>
        </p:txBody>
      </p:sp>
    </p:spTree>
    <p:extLst>
      <p:ext uri="{BB962C8B-B14F-4D97-AF65-F5344CB8AC3E}">
        <p14:creationId xmlns:p14="http://schemas.microsoft.com/office/powerpoint/2010/main" val="3763769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Gaze</a:t>
            </a:r>
            <a:endParaRPr lang="en-US">
              <a:cs typeface="Arial" charset="0"/>
            </a:endParaRPr>
          </a:p>
        </p:txBody>
      </p:sp>
      <p:sp>
        <p:nvSpPr>
          <p:cNvPr id="19461" name="Text Box 7"/>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SJ</a:t>
            </a:r>
            <a:endParaRPr lang="en-US">
              <a:cs typeface="Arial" charset="0"/>
            </a:endParaRPr>
          </a:p>
        </p:txBody>
      </p:sp>
      <p:sp>
        <p:nvSpPr>
          <p:cNvPr id="19462" name="Oval 8"/>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7522987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457200" y="404813"/>
            <a:ext cx="8229600" cy="6119812"/>
          </a:xfrm>
        </p:spPr>
        <p:txBody>
          <a:bodyPr>
            <a:normAutofit lnSpcReduction="10000"/>
          </a:bodyPr>
          <a:lstStyle/>
          <a:p>
            <a:pPr eaLnBrk="1" hangingPunct="1">
              <a:buFontTx/>
              <a:buNone/>
            </a:pPr>
            <a:r>
              <a:rPr lang="en-NZ" b="1" u="sng" smtClean="0"/>
              <a:t>Low-silica rocks</a:t>
            </a:r>
            <a:r>
              <a:rPr lang="en-NZ" b="1" smtClean="0"/>
              <a:t> (common in Auckland and Banks Peninsula)</a:t>
            </a:r>
          </a:p>
          <a:p>
            <a:pPr eaLnBrk="1" hangingPunct="1">
              <a:buFontTx/>
              <a:buNone/>
            </a:pPr>
            <a:endParaRPr lang="en-NZ" b="1" smtClean="0"/>
          </a:p>
          <a:p>
            <a:pPr eaLnBrk="1" hangingPunct="1"/>
            <a:r>
              <a:rPr lang="en-NZ" sz="2800" smtClean="0"/>
              <a:t>These are also known as ‘basic’ rocks, and tend to be dark coloured (e.g. basalt or the gas-filled rock called scoria).</a:t>
            </a:r>
          </a:p>
          <a:p>
            <a:pPr eaLnBrk="1" hangingPunct="1"/>
            <a:r>
              <a:rPr lang="en-NZ" sz="2800" smtClean="0"/>
              <a:t>Most of the small volcanoes in </a:t>
            </a:r>
            <a:r>
              <a:rPr lang="en-NZ" sz="2800" b="1" smtClean="0"/>
              <a:t>Auckland</a:t>
            </a:r>
            <a:r>
              <a:rPr lang="en-NZ" sz="2800" smtClean="0"/>
              <a:t> are </a:t>
            </a:r>
            <a:r>
              <a:rPr lang="en-NZ" sz="2800" b="1" smtClean="0"/>
              <a:t>scoria cones</a:t>
            </a:r>
            <a:r>
              <a:rPr lang="en-NZ" sz="2800" smtClean="0"/>
              <a:t>.</a:t>
            </a:r>
          </a:p>
          <a:p>
            <a:pPr eaLnBrk="1" hangingPunct="1"/>
            <a:r>
              <a:rPr lang="en-NZ" sz="2800" smtClean="0"/>
              <a:t>When a volcano produces basalt lava, it tends to flow smoothly over a wide area.</a:t>
            </a:r>
          </a:p>
          <a:p>
            <a:pPr eaLnBrk="1" hangingPunct="1"/>
            <a:r>
              <a:rPr lang="en-NZ" sz="2800" smtClean="0"/>
              <a:t>Eruptions over thousands of years can form a </a:t>
            </a:r>
            <a:r>
              <a:rPr lang="en-NZ" sz="2800" b="1" smtClean="0"/>
              <a:t>shield volcano</a:t>
            </a:r>
            <a:r>
              <a:rPr lang="en-NZ" sz="2800" smtClean="0"/>
              <a:t> e.g. Auckland’s scoria cones and Banks Peninsula</a:t>
            </a:r>
            <a:endParaRPr lang="en-GB" sz="2800" smtClean="0"/>
          </a:p>
        </p:txBody>
      </p:sp>
    </p:spTree>
    <p:extLst>
      <p:ext uri="{BB962C8B-B14F-4D97-AF65-F5344CB8AC3E}">
        <p14:creationId xmlns:p14="http://schemas.microsoft.com/office/powerpoint/2010/main" val="35486983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a:xfrm>
            <a:off x="457200" y="333375"/>
            <a:ext cx="8229600" cy="6191250"/>
          </a:xfrm>
        </p:spPr>
        <p:txBody>
          <a:bodyPr/>
          <a:lstStyle/>
          <a:p>
            <a:pPr eaLnBrk="1" hangingPunct="1">
              <a:buFontTx/>
              <a:buNone/>
            </a:pPr>
            <a:endParaRPr lang="en-NZ" b="1" dirty="0" smtClean="0"/>
          </a:p>
          <a:p>
            <a:pPr eaLnBrk="1" hangingPunct="1">
              <a:buFontTx/>
              <a:buNone/>
            </a:pPr>
            <a:r>
              <a:rPr lang="en-NZ" b="1" u="sng" dirty="0" smtClean="0"/>
              <a:t>Intermediate silica rocks</a:t>
            </a:r>
            <a:r>
              <a:rPr lang="en-NZ" b="1" dirty="0" smtClean="0"/>
              <a:t>  (Mt Taranaki)</a:t>
            </a:r>
          </a:p>
          <a:p>
            <a:pPr eaLnBrk="1" hangingPunct="1">
              <a:buFontTx/>
              <a:buNone/>
            </a:pPr>
            <a:endParaRPr lang="en-NZ" dirty="0" smtClean="0"/>
          </a:p>
          <a:p>
            <a:pPr eaLnBrk="1" hangingPunct="1"/>
            <a:r>
              <a:rPr lang="en-NZ" dirty="0" smtClean="0"/>
              <a:t>One example of this type of rock is </a:t>
            </a:r>
            <a:r>
              <a:rPr lang="en-NZ" b="1" dirty="0" smtClean="0"/>
              <a:t>Andesite</a:t>
            </a:r>
            <a:r>
              <a:rPr lang="en-NZ" dirty="0" smtClean="0"/>
              <a:t>.</a:t>
            </a:r>
          </a:p>
          <a:p>
            <a:pPr eaLnBrk="1" hangingPunct="1"/>
            <a:r>
              <a:rPr lang="en-NZ" dirty="0" smtClean="0"/>
              <a:t>Andesitic volcanoes tend to have moderately violent eruptions and a classical cone shape, built up from layers of ash and lava over many eruptions</a:t>
            </a:r>
          </a:p>
          <a:p>
            <a:pPr eaLnBrk="1" hangingPunct="1"/>
            <a:r>
              <a:rPr lang="en-NZ" dirty="0" smtClean="0"/>
              <a:t>Example </a:t>
            </a:r>
            <a:r>
              <a:rPr lang="en-NZ" b="1" dirty="0" smtClean="0"/>
              <a:t>Mt Taranaki</a:t>
            </a:r>
            <a:endParaRPr lang="en-GB" b="1" dirty="0" smtClean="0"/>
          </a:p>
        </p:txBody>
      </p:sp>
    </p:spTree>
    <p:extLst>
      <p:ext uri="{BB962C8B-B14F-4D97-AF65-F5344CB8AC3E}">
        <p14:creationId xmlns:p14="http://schemas.microsoft.com/office/powerpoint/2010/main" val="23165474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lgmount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3" y="246063"/>
            <a:ext cx="47625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p:cNvSpPr txBox="1">
            <a:spLocks noChangeArrowheads="1"/>
          </p:cNvSpPr>
          <p:nvPr/>
        </p:nvSpPr>
        <p:spPr bwMode="auto">
          <a:xfrm>
            <a:off x="6875463" y="2781300"/>
            <a:ext cx="1944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NZ" sz="3200" b="1"/>
              <a:t>Mount Taranaki</a:t>
            </a:r>
          </a:p>
        </p:txBody>
      </p:sp>
    </p:spTree>
    <p:extLst>
      <p:ext uri="{BB962C8B-B14F-4D97-AF65-F5344CB8AC3E}">
        <p14:creationId xmlns:p14="http://schemas.microsoft.com/office/powerpoint/2010/main" val="409746625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443" name="Group 75"/>
          <p:cNvGraphicFramePr>
            <a:graphicFrameLocks noGrp="1"/>
          </p:cNvGraphicFramePr>
          <p:nvPr>
            <p:ph idx="1"/>
          </p:nvPr>
        </p:nvGraphicFramePr>
        <p:xfrm>
          <a:off x="395288" y="260350"/>
          <a:ext cx="8424862" cy="6353177"/>
        </p:xfrm>
        <a:graphic>
          <a:graphicData uri="http://schemas.openxmlformats.org/drawingml/2006/table">
            <a:tbl>
              <a:tblPr/>
              <a:tblGrid>
                <a:gridCol w="1800448"/>
                <a:gridCol w="216024"/>
                <a:gridCol w="4392265"/>
                <a:gridCol w="2016125"/>
              </a:tblGrid>
              <a:tr h="13364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1" i="0" u="none" strike="noStrike" cap="none" normalizeH="0" baseline="0" dirty="0" smtClean="0">
                          <a:ln>
                            <a:noFill/>
                          </a:ln>
                          <a:solidFill>
                            <a:schemeClr val="tx1"/>
                          </a:solidFill>
                          <a:effectLst/>
                          <a:latin typeface="Arial" charset="0"/>
                        </a:rPr>
                        <a:t>Silica content</a:t>
                      </a:r>
                      <a:endParaRPr kumimoji="0" lang="en-GB" sz="2800" b="1" i="0" u="none" strike="noStrike" cap="none" normalizeH="0" baseline="0" dirty="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1"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1" i="0" u="none" strike="noStrike" cap="none" normalizeH="0" baseline="0" smtClean="0">
                          <a:ln>
                            <a:noFill/>
                          </a:ln>
                          <a:solidFill>
                            <a:schemeClr val="tx1"/>
                          </a:solidFill>
                          <a:effectLst/>
                          <a:latin typeface="Arial" charset="0"/>
                        </a:rPr>
                        <a:t>Volcanic examples</a:t>
                      </a:r>
                      <a:endParaRPr kumimoji="0" lang="en-GB" sz="2800" b="1"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1" i="0" u="none" strike="noStrike" cap="none" normalizeH="0" baseline="0" smtClean="0">
                          <a:ln>
                            <a:noFill/>
                          </a:ln>
                          <a:solidFill>
                            <a:schemeClr val="tx1"/>
                          </a:solidFill>
                          <a:effectLst/>
                          <a:latin typeface="Arial" charset="0"/>
                        </a:rPr>
                        <a:t>Colour(s)</a:t>
                      </a:r>
                      <a:endParaRPr kumimoji="0" lang="en-GB" sz="2800" b="1"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50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Over 65% silica; acidic</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Rhyolite, pumice, ignumbrit, obsidian</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Light grey to cream. Exception Obsidian Black</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4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52-65% silica; </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Andesite</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Medium Grey</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69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45-52% silica; ‘basic’</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dirty="0" smtClean="0">
                          <a:ln>
                            <a:noFill/>
                          </a:ln>
                          <a:solidFill>
                            <a:schemeClr val="tx1"/>
                          </a:solidFill>
                          <a:effectLst/>
                          <a:latin typeface="Arial" charset="0"/>
                        </a:rPr>
                        <a:t>Basalt (hard);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dirty="0" smtClean="0">
                          <a:ln>
                            <a:noFill/>
                          </a:ln>
                          <a:solidFill>
                            <a:schemeClr val="tx1"/>
                          </a:solidFill>
                          <a:effectLst/>
                          <a:latin typeface="Arial" charset="0"/>
                        </a:rPr>
                        <a:t>Scoria (bubbly appearance)</a:t>
                      </a:r>
                      <a:endParaRPr kumimoji="0" lang="en-GB" sz="2800" b="0" i="0" u="none" strike="noStrike" cap="none" normalizeH="0" baseline="0" dirty="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smtClean="0">
                          <a:ln>
                            <a:noFill/>
                          </a:ln>
                          <a:solidFill>
                            <a:schemeClr val="tx1"/>
                          </a:solidFill>
                          <a:effectLst/>
                          <a:latin typeface="Arial" charset="0"/>
                        </a:rPr>
                        <a:t>Dark grey; dark brown</a:t>
                      </a:r>
                      <a:endParaRPr kumimoji="0" lang="en-GB" sz="2800" b="0" i="0" u="none" strike="noStrike" cap="none" normalizeH="0" baseline="0" smtClean="0">
                        <a:ln>
                          <a:noFill/>
                        </a:ln>
                        <a:solidFill>
                          <a:schemeClr val="tx1"/>
                        </a:solidFill>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476894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p>
            <a:pPr algn="l"/>
            <a:r>
              <a:rPr lang="en-NZ" b="1" dirty="0" smtClean="0"/>
              <a:t>Lesson Objective</a:t>
            </a:r>
            <a:endParaRPr lang="en-NZ" b="1" dirty="0"/>
          </a:p>
        </p:txBody>
      </p:sp>
      <p:sp>
        <p:nvSpPr>
          <p:cNvPr id="3" name="Content Placeholder 2"/>
          <p:cNvSpPr>
            <a:spLocks noGrp="1"/>
          </p:cNvSpPr>
          <p:nvPr>
            <p:ph idx="1"/>
          </p:nvPr>
        </p:nvSpPr>
        <p:spPr>
          <a:xfrm>
            <a:off x="457200" y="2132856"/>
            <a:ext cx="8229600" cy="3993307"/>
          </a:xfrm>
        </p:spPr>
        <p:txBody>
          <a:bodyPr>
            <a:normAutofit/>
          </a:bodyPr>
          <a:lstStyle/>
          <a:p>
            <a:r>
              <a:rPr lang="en-NZ" sz="3600" dirty="0" smtClean="0"/>
              <a:t>Locate the </a:t>
            </a:r>
            <a:r>
              <a:rPr lang="en-NZ" sz="3600" b="1" dirty="0" smtClean="0"/>
              <a:t>Taupo volcanic zone </a:t>
            </a:r>
            <a:r>
              <a:rPr lang="en-NZ" sz="3600" dirty="0" smtClean="0"/>
              <a:t>and its </a:t>
            </a:r>
            <a:r>
              <a:rPr lang="en-NZ" sz="3600" b="1" dirty="0" smtClean="0"/>
              <a:t>major geological features</a:t>
            </a:r>
            <a:endParaRPr lang="en-NZ" sz="3600" b="1" dirty="0"/>
          </a:p>
        </p:txBody>
      </p:sp>
    </p:spTree>
    <p:extLst>
      <p:ext uri="{BB962C8B-B14F-4D97-AF65-F5344CB8AC3E}">
        <p14:creationId xmlns:p14="http://schemas.microsoft.com/office/powerpoint/2010/main" val="1615573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9512" y="274638"/>
            <a:ext cx="8784976" cy="1282700"/>
          </a:xfrm>
          <a:solidFill>
            <a:srgbClr val="FFFFCC"/>
          </a:solidFill>
        </p:spPr>
        <p:txBody>
          <a:bodyPr/>
          <a:lstStyle/>
          <a:p>
            <a:r>
              <a:rPr lang="en-NZ" sz="3200" b="1" dirty="0" smtClean="0"/>
              <a:t>What area does the </a:t>
            </a:r>
            <a:r>
              <a:rPr lang="en-NZ" sz="3200" b="1" u="sng" dirty="0" smtClean="0"/>
              <a:t>Taupo Volcanic Zone </a:t>
            </a:r>
            <a:r>
              <a:rPr lang="en-NZ" sz="3200" b="1" dirty="0" smtClean="0"/>
              <a:t>include?</a:t>
            </a:r>
          </a:p>
        </p:txBody>
      </p:sp>
      <p:sp>
        <p:nvSpPr>
          <p:cNvPr id="8195" name="Content Placeholder 2"/>
          <p:cNvSpPr>
            <a:spLocks noGrp="1"/>
          </p:cNvSpPr>
          <p:nvPr>
            <p:ph idx="1"/>
          </p:nvPr>
        </p:nvSpPr>
        <p:spPr>
          <a:xfrm>
            <a:off x="179388" y="2420888"/>
            <a:ext cx="8785225" cy="4176762"/>
          </a:xfrm>
          <a:solidFill>
            <a:srgbClr val="FFFFCC"/>
          </a:solidFill>
        </p:spPr>
        <p:txBody>
          <a:bodyPr>
            <a:normAutofit/>
          </a:bodyPr>
          <a:lstStyle/>
          <a:p>
            <a:pPr marL="0" indent="0">
              <a:buFontTx/>
              <a:buNone/>
            </a:pPr>
            <a:r>
              <a:rPr lang="en-US" dirty="0" smtClean="0"/>
              <a:t>If we look at volcanoes in the North Island which have erupted in the past 2000 years many are in the</a:t>
            </a:r>
            <a:r>
              <a:rPr lang="en-NZ" b="1" dirty="0" smtClean="0"/>
              <a:t> Taupo Volcanic Zone.</a:t>
            </a:r>
          </a:p>
          <a:p>
            <a:pPr marL="0" indent="0">
              <a:buFontTx/>
              <a:buNone/>
            </a:pPr>
            <a:endParaRPr lang="en-US" dirty="0" smtClean="0"/>
          </a:p>
          <a:p>
            <a:pPr marL="0" indent="0">
              <a:buFontTx/>
              <a:buNone/>
            </a:pPr>
            <a:r>
              <a:rPr lang="en-US" dirty="0" smtClean="0"/>
              <a:t>The box indicates part of</a:t>
            </a:r>
            <a:r>
              <a:rPr lang="en-NZ" b="1" dirty="0" smtClean="0"/>
              <a:t> the Taupo Volcanic Zone</a:t>
            </a:r>
            <a:r>
              <a:rPr lang="en-US" dirty="0" smtClean="0"/>
              <a:t/>
            </a:r>
            <a:br>
              <a:rPr lang="en-US" dirty="0" smtClean="0"/>
            </a:br>
            <a:r>
              <a:rPr lang="en-US" dirty="0" smtClean="0"/>
              <a:t/>
            </a:r>
            <a:br>
              <a:rPr lang="en-US" dirty="0" smtClean="0"/>
            </a:br>
            <a:endParaRPr lang="en-NZ" dirty="0" smtClean="0"/>
          </a:p>
        </p:txBody>
      </p:sp>
    </p:spTree>
    <p:extLst>
      <p:ext uri="{BB962C8B-B14F-4D97-AF65-F5344CB8AC3E}">
        <p14:creationId xmlns:p14="http://schemas.microsoft.com/office/powerpoint/2010/main" val="31276256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7950" y="1557338"/>
            <a:ext cx="2879725" cy="2159000"/>
          </a:xfrm>
        </p:spPr>
        <p:txBody>
          <a:bodyPr/>
          <a:lstStyle/>
          <a:p>
            <a:pPr algn="l" eaLnBrk="1" hangingPunct="1"/>
            <a:r>
              <a:rPr lang="en-US" sz="2400" b="1" smtClean="0"/>
              <a:t> </a:t>
            </a:r>
          </a:p>
        </p:txBody>
      </p:sp>
      <p:pic>
        <p:nvPicPr>
          <p:cNvPr id="9219" name="Picture 4" descr="NZ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35150" y="188913"/>
            <a:ext cx="6265863" cy="6480175"/>
          </a:xfrm>
          <a:noFill/>
        </p:spPr>
      </p:pic>
      <p:sp>
        <p:nvSpPr>
          <p:cNvPr id="3" name="Arc 2"/>
          <p:cNvSpPr/>
          <p:nvPr/>
        </p:nvSpPr>
        <p:spPr>
          <a:xfrm>
            <a:off x="5724525" y="3573463"/>
            <a:ext cx="1439863" cy="1511300"/>
          </a:xfrm>
          <a:prstGeom prst="arc">
            <a:avLst>
              <a:gd name="adj1" fmla="val 16200000"/>
              <a:gd name="adj2" fmla="val 214339"/>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NZ"/>
          </a:p>
        </p:txBody>
      </p:sp>
      <p:sp>
        <p:nvSpPr>
          <p:cNvPr id="9221" name="TextBox 9"/>
          <p:cNvSpPr txBox="1">
            <a:spLocks noChangeArrowheads="1"/>
          </p:cNvSpPr>
          <p:nvPr/>
        </p:nvSpPr>
        <p:spPr bwMode="auto">
          <a:xfrm rot="2067337">
            <a:off x="5121275" y="2759075"/>
            <a:ext cx="936625" cy="2232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Tree>
    <p:extLst>
      <p:ext uri="{BB962C8B-B14F-4D97-AF65-F5344CB8AC3E}">
        <p14:creationId xmlns:p14="http://schemas.microsoft.com/office/powerpoint/2010/main" val="24021964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a:t>The Taupo Volcanic </a:t>
            </a:r>
            <a:r>
              <a:rPr lang="en-NZ" b="1" dirty="0" smtClean="0"/>
              <a:t>Zone</a:t>
            </a:r>
            <a:endParaRPr lang="en-NZ" dirty="0"/>
          </a:p>
        </p:txBody>
      </p:sp>
      <p:sp>
        <p:nvSpPr>
          <p:cNvPr id="3" name="Content Placeholder 2"/>
          <p:cNvSpPr>
            <a:spLocks noGrp="1"/>
          </p:cNvSpPr>
          <p:nvPr>
            <p:ph idx="1"/>
          </p:nvPr>
        </p:nvSpPr>
        <p:spPr>
          <a:xfrm>
            <a:off x="457200" y="2348880"/>
            <a:ext cx="8229600" cy="3777283"/>
          </a:xfrm>
        </p:spPr>
        <p:txBody>
          <a:bodyPr/>
          <a:lstStyle/>
          <a:p>
            <a:pPr marL="0" indent="0">
              <a:buNone/>
            </a:pPr>
            <a:r>
              <a:rPr lang="en-NZ" dirty="0" smtClean="0"/>
              <a:t>The Taupo Volcanic Zone is approximately 350 kilometres long by 50 kilometres wide. Mount Ruapehu marks its south western end, while the submarine Whakatane volcano (85 kilometres  beyond </a:t>
            </a:r>
            <a:r>
              <a:rPr lang="en-NZ" u="sng" dirty="0" smtClean="0">
                <a:hlinkClick r:id="rId2" tooltip="Whakaari/White Island"/>
              </a:rPr>
              <a:t>White Island</a:t>
            </a:r>
            <a:r>
              <a:rPr lang="en-NZ" dirty="0" smtClean="0"/>
              <a:t>) is considered its north eastern limit </a:t>
            </a:r>
          </a:p>
          <a:p>
            <a:endParaRPr lang="en-NZ" dirty="0"/>
          </a:p>
        </p:txBody>
      </p:sp>
    </p:spTree>
    <p:extLst>
      <p:ext uri="{BB962C8B-B14F-4D97-AF65-F5344CB8AC3E}">
        <p14:creationId xmlns:p14="http://schemas.microsoft.com/office/powerpoint/2010/main" val="22569092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smtClean="0"/>
              <a:t>The crust is thin under the TVZ</a:t>
            </a:r>
            <a:endParaRPr lang="en-NZ" sz="4000" b="1" dirty="0"/>
          </a:p>
        </p:txBody>
      </p:sp>
      <p:sp>
        <p:nvSpPr>
          <p:cNvPr id="3" name="Content Placeholder 2"/>
          <p:cNvSpPr>
            <a:spLocks noGrp="1"/>
          </p:cNvSpPr>
          <p:nvPr>
            <p:ph idx="1"/>
          </p:nvPr>
        </p:nvSpPr>
        <p:spPr/>
        <p:txBody>
          <a:bodyPr>
            <a:normAutofit fontScale="92500" lnSpcReduction="20000"/>
          </a:bodyPr>
          <a:lstStyle/>
          <a:p>
            <a:r>
              <a:rPr lang="en-NZ" dirty="0"/>
              <a:t>Recent scientific work indicates that the Earth's crust below the Taupo Volcanic Zone may be as little as 16 kilometres thick. </a:t>
            </a:r>
            <a:endParaRPr lang="en-NZ" dirty="0" smtClean="0"/>
          </a:p>
          <a:p>
            <a:r>
              <a:rPr lang="en-NZ" dirty="0" smtClean="0"/>
              <a:t>A </a:t>
            </a:r>
            <a:r>
              <a:rPr lang="en-NZ" dirty="0"/>
              <a:t>film of </a:t>
            </a:r>
            <a:r>
              <a:rPr lang="en-NZ" u="sng" dirty="0">
                <a:hlinkClick r:id="rId2"/>
              </a:rPr>
              <a:t>magma</a:t>
            </a:r>
            <a:r>
              <a:rPr lang="en-NZ" dirty="0"/>
              <a:t> 50 kilometres </a:t>
            </a:r>
            <a:r>
              <a:rPr lang="en-NZ" dirty="0" smtClean="0"/>
              <a:t>wide </a:t>
            </a:r>
            <a:r>
              <a:rPr lang="en-NZ" dirty="0"/>
              <a:t>and 160 kilometres </a:t>
            </a:r>
            <a:r>
              <a:rPr lang="en-NZ" dirty="0" smtClean="0"/>
              <a:t>long </a:t>
            </a:r>
            <a:r>
              <a:rPr lang="en-NZ" dirty="0"/>
              <a:t>lies 10 kilometres under the </a:t>
            </a:r>
            <a:r>
              <a:rPr lang="en-NZ" dirty="0" smtClean="0"/>
              <a:t>surface. </a:t>
            </a:r>
          </a:p>
          <a:p>
            <a:r>
              <a:rPr lang="en-NZ" dirty="0" smtClean="0"/>
              <a:t>The </a:t>
            </a:r>
            <a:r>
              <a:rPr lang="en-NZ" dirty="0"/>
              <a:t>geological record indicates that some of the volcanoes in the area erupt infrequently but have large, violent and destructive eruptions when they do. There is also some possible rifting in the Taupo Volcanic Zone.</a:t>
            </a:r>
          </a:p>
          <a:p>
            <a:endParaRPr lang="en-NZ" dirty="0"/>
          </a:p>
        </p:txBody>
      </p:sp>
    </p:spTree>
    <p:extLst>
      <p:ext uri="{BB962C8B-B14F-4D97-AF65-F5344CB8AC3E}">
        <p14:creationId xmlns:p14="http://schemas.microsoft.com/office/powerpoint/2010/main" val="28346960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aupo Volcanic Zon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0"/>
            <a:ext cx="5279159" cy="688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45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91264" cy="1282154"/>
          </a:xfrm>
        </p:spPr>
        <p:txBody>
          <a:bodyPr>
            <a:normAutofit/>
          </a:bodyPr>
          <a:lstStyle/>
          <a:p>
            <a:pPr algn="l"/>
            <a:r>
              <a:rPr lang="en-NZ" sz="4000" b="1" dirty="0" smtClean="0"/>
              <a:t>Theory of Plate Tectonics</a:t>
            </a:r>
            <a:endParaRPr lang="en-NZ" sz="4000" b="1" dirty="0"/>
          </a:p>
        </p:txBody>
      </p:sp>
      <p:sp>
        <p:nvSpPr>
          <p:cNvPr id="3" name="Content Placeholder 2"/>
          <p:cNvSpPr>
            <a:spLocks noGrp="1"/>
          </p:cNvSpPr>
          <p:nvPr>
            <p:ph idx="1"/>
          </p:nvPr>
        </p:nvSpPr>
        <p:spPr>
          <a:xfrm>
            <a:off x="251520" y="1844824"/>
            <a:ext cx="7848872" cy="4752528"/>
          </a:xfrm>
          <a:solidFill>
            <a:srgbClr val="F7FE98"/>
          </a:solidFill>
        </p:spPr>
        <p:txBody>
          <a:bodyPr>
            <a:normAutofit/>
          </a:bodyPr>
          <a:lstStyle/>
          <a:p>
            <a:r>
              <a:rPr lang="en-NZ" dirty="0" smtClean="0"/>
              <a:t>Theory became more accepted as new evidence was put forward.</a:t>
            </a:r>
          </a:p>
          <a:p>
            <a:pPr lvl="1"/>
            <a:r>
              <a:rPr lang="en-NZ" sz="3200" b="1" dirty="0" smtClean="0"/>
              <a:t>Convection currents</a:t>
            </a:r>
          </a:p>
          <a:p>
            <a:pPr lvl="1"/>
            <a:r>
              <a:rPr lang="en-NZ" sz="3200" b="1" dirty="0" smtClean="0"/>
              <a:t>Seafloor spreading</a:t>
            </a:r>
          </a:p>
          <a:p>
            <a:r>
              <a:rPr lang="en-NZ" dirty="0" smtClean="0"/>
              <a:t>This evidence was identified due to the development of technology. </a:t>
            </a:r>
          </a:p>
          <a:p>
            <a:pPr lvl="1"/>
            <a:r>
              <a:rPr lang="en-NZ" sz="3200" b="1" dirty="0" smtClean="0"/>
              <a:t>GPS</a:t>
            </a:r>
          </a:p>
          <a:p>
            <a:pPr lvl="1"/>
            <a:r>
              <a:rPr lang="en-NZ" sz="3200" b="1" dirty="0" smtClean="0"/>
              <a:t>Seafloor imaging</a:t>
            </a:r>
          </a:p>
          <a:p>
            <a:endParaRPr lang="en-NZ"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824899"/>
            <a:ext cx="1717105" cy="241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topgpsreviews.net/wp-content/uploads/2010/08/gps-satellite-orbi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300" y="4571156"/>
            <a:ext cx="2026196" cy="202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169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652934"/>
          </a:xfrm>
        </p:spPr>
        <p:txBody>
          <a:bodyPr>
            <a:normAutofit fontScale="90000"/>
          </a:bodyPr>
          <a:lstStyle/>
          <a:p>
            <a:pPr algn="l"/>
            <a:r>
              <a:rPr lang="en-NZ" b="1" dirty="0" smtClean="0"/>
              <a:t>Lesson Objectives - Lake </a:t>
            </a:r>
            <a:r>
              <a:rPr lang="en-NZ" b="1" dirty="0"/>
              <a:t>Taupo</a:t>
            </a:r>
            <a:r>
              <a:rPr lang="en-NZ" sz="6000" dirty="0"/>
              <a:t/>
            </a:r>
            <a:br>
              <a:rPr lang="en-NZ" sz="6000" dirty="0"/>
            </a:br>
            <a:endParaRPr lang="en-NZ" b="1" dirty="0"/>
          </a:p>
        </p:txBody>
      </p:sp>
      <p:sp>
        <p:nvSpPr>
          <p:cNvPr id="3" name="Content Placeholder 2"/>
          <p:cNvSpPr>
            <a:spLocks noGrp="1"/>
          </p:cNvSpPr>
          <p:nvPr>
            <p:ph idx="1"/>
          </p:nvPr>
        </p:nvSpPr>
        <p:spPr>
          <a:xfrm>
            <a:off x="457200" y="1772816"/>
            <a:ext cx="8363272" cy="4824536"/>
          </a:xfrm>
        </p:spPr>
        <p:txBody>
          <a:bodyPr>
            <a:normAutofit/>
          </a:bodyPr>
          <a:lstStyle/>
          <a:p>
            <a:pPr lvl="0"/>
            <a:r>
              <a:rPr lang="en-NZ" b="1" dirty="0" smtClean="0"/>
              <a:t>Identify </a:t>
            </a:r>
            <a:r>
              <a:rPr lang="en-NZ" b="1" dirty="0"/>
              <a:t>lake Taupo as a caldera volcano</a:t>
            </a:r>
            <a:endParaRPr lang="en-NZ" sz="4400" b="1" dirty="0"/>
          </a:p>
          <a:p>
            <a:pPr lvl="1"/>
            <a:r>
              <a:rPr lang="en-NZ" sz="3200" dirty="0"/>
              <a:t>Formation of a caldera (recap</a:t>
            </a:r>
            <a:r>
              <a:rPr lang="en-NZ" sz="3200" dirty="0" smtClean="0"/>
              <a:t>)</a:t>
            </a:r>
          </a:p>
          <a:p>
            <a:pPr marL="457200" lvl="1" indent="0">
              <a:buNone/>
            </a:pPr>
            <a:endParaRPr lang="en-NZ" sz="4000" dirty="0"/>
          </a:p>
          <a:p>
            <a:pPr lvl="0"/>
            <a:r>
              <a:rPr lang="en-NZ" b="1" dirty="0"/>
              <a:t>Explain the eruption that has caused the lake to form as it is seen today.</a:t>
            </a:r>
            <a:endParaRPr lang="en-NZ" sz="4400" b="1" dirty="0"/>
          </a:p>
          <a:p>
            <a:pPr lvl="1"/>
            <a:r>
              <a:rPr lang="en-NZ" sz="3200" dirty="0"/>
              <a:t>Oruanui eruption, 26 500 y.a. </a:t>
            </a:r>
          </a:p>
          <a:p>
            <a:pPr lvl="2"/>
            <a:r>
              <a:rPr lang="en-NZ" sz="3200" dirty="0"/>
              <a:t>Evidence of the eruption</a:t>
            </a:r>
          </a:p>
          <a:p>
            <a:endParaRPr lang="en-NZ" dirty="0"/>
          </a:p>
        </p:txBody>
      </p:sp>
    </p:spTree>
    <p:extLst>
      <p:ext uri="{BB962C8B-B14F-4D97-AF65-F5344CB8AC3E}">
        <p14:creationId xmlns:p14="http://schemas.microsoft.com/office/powerpoint/2010/main" val="31923490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620713"/>
            <a:ext cx="8229600" cy="863600"/>
          </a:xfrm>
        </p:spPr>
        <p:txBody>
          <a:bodyPr/>
          <a:lstStyle/>
          <a:p>
            <a:pPr algn="l"/>
            <a:r>
              <a:rPr lang="en-NZ" sz="3600" b="1" dirty="0" smtClean="0"/>
              <a:t>Lake </a:t>
            </a:r>
            <a:r>
              <a:rPr lang="en-NZ" sz="3600" b="1" dirty="0"/>
              <a:t>Taupo </a:t>
            </a:r>
            <a:r>
              <a:rPr lang="en-NZ" sz="3600" b="1" dirty="0" smtClean="0"/>
              <a:t>is </a:t>
            </a:r>
            <a:r>
              <a:rPr lang="en-NZ" sz="3600" b="1" dirty="0"/>
              <a:t>a caldera volcano</a:t>
            </a:r>
            <a:endParaRPr lang="en-GB" sz="3600" b="1" dirty="0" smtClean="0"/>
          </a:p>
        </p:txBody>
      </p:sp>
      <p:sp>
        <p:nvSpPr>
          <p:cNvPr id="81923" name="Rectangle 3"/>
          <p:cNvSpPr>
            <a:spLocks noGrp="1" noChangeArrowheads="1"/>
          </p:cNvSpPr>
          <p:nvPr>
            <p:ph type="body" idx="1"/>
          </p:nvPr>
        </p:nvSpPr>
        <p:spPr>
          <a:xfrm>
            <a:off x="457200" y="1844675"/>
            <a:ext cx="8229600" cy="4679950"/>
          </a:xfrm>
        </p:spPr>
        <p:txBody>
          <a:bodyPr>
            <a:normAutofit fontScale="92500"/>
          </a:bodyPr>
          <a:lstStyle/>
          <a:p>
            <a:r>
              <a:rPr lang="en-NZ" dirty="0"/>
              <a:t>Calderas can result from an explosive </a:t>
            </a:r>
            <a:r>
              <a:rPr lang="en-NZ" b="1" dirty="0">
                <a:solidFill>
                  <a:srgbClr val="FF0000"/>
                </a:solidFill>
              </a:rPr>
              <a:t>rhyolitic</a:t>
            </a:r>
            <a:r>
              <a:rPr lang="en-NZ" dirty="0"/>
              <a:t> eruption. </a:t>
            </a:r>
            <a:endParaRPr lang="en-GB" dirty="0"/>
          </a:p>
          <a:p>
            <a:pPr eaLnBrk="1" hangingPunct="1"/>
            <a:r>
              <a:rPr lang="en-NZ" dirty="0" smtClean="0"/>
              <a:t>Formed by a wide area around a volcano collapsing into it’s nearly-empty magma chamber.</a:t>
            </a:r>
            <a:endParaRPr lang="en-NZ" b="1" dirty="0" smtClean="0">
              <a:solidFill>
                <a:srgbClr val="FF0000"/>
              </a:solidFill>
            </a:endParaRPr>
          </a:p>
          <a:p>
            <a:r>
              <a:rPr lang="en-NZ" dirty="0" smtClean="0"/>
              <a:t>Calderas usually become filled with sediments and water.</a:t>
            </a:r>
            <a:r>
              <a:rPr lang="en-GB" dirty="0"/>
              <a:t> </a:t>
            </a:r>
            <a:endParaRPr lang="en-GB" dirty="0" smtClean="0"/>
          </a:p>
          <a:p>
            <a:r>
              <a:rPr lang="en-GB" dirty="0" smtClean="0"/>
              <a:t>The </a:t>
            </a:r>
            <a:r>
              <a:rPr lang="en-GB" b="1" dirty="0"/>
              <a:t>Taupo Volcanic Zone </a:t>
            </a:r>
            <a:r>
              <a:rPr lang="en-GB" dirty="0"/>
              <a:t>contains two of the most productive caldera volcanoes in the world, </a:t>
            </a:r>
            <a:r>
              <a:rPr lang="en-GB" b="1" dirty="0"/>
              <a:t>Taupo</a:t>
            </a:r>
            <a:r>
              <a:rPr lang="en-GB" dirty="0"/>
              <a:t> and </a:t>
            </a:r>
            <a:r>
              <a:rPr lang="en-GB" b="1" dirty="0"/>
              <a:t>Okataina</a:t>
            </a:r>
            <a:r>
              <a:rPr lang="en-GB" dirty="0"/>
              <a:t>.</a:t>
            </a:r>
          </a:p>
          <a:p>
            <a:pPr eaLnBrk="1" hangingPunct="1"/>
            <a:endParaRPr lang="en-NZ" dirty="0" smtClean="0"/>
          </a:p>
        </p:txBody>
      </p:sp>
    </p:spTree>
    <p:extLst>
      <p:ext uri="{BB962C8B-B14F-4D97-AF65-F5344CB8AC3E}">
        <p14:creationId xmlns:p14="http://schemas.microsoft.com/office/powerpoint/2010/main" val="19514774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smtClean="0"/>
              <a:t>How was Lake Taupo formed?</a:t>
            </a:r>
            <a:endParaRPr lang="en-NZ" sz="4000" b="1" dirty="0"/>
          </a:p>
        </p:txBody>
      </p:sp>
      <p:sp>
        <p:nvSpPr>
          <p:cNvPr id="3" name="Content Placeholder 2"/>
          <p:cNvSpPr>
            <a:spLocks noGrp="1"/>
          </p:cNvSpPr>
          <p:nvPr>
            <p:ph idx="1"/>
          </p:nvPr>
        </p:nvSpPr>
        <p:spPr>
          <a:xfrm>
            <a:off x="179512" y="1600200"/>
            <a:ext cx="8784976" cy="4525963"/>
          </a:xfrm>
        </p:spPr>
        <p:txBody>
          <a:bodyPr>
            <a:noAutofit/>
          </a:bodyPr>
          <a:lstStyle/>
          <a:p>
            <a:r>
              <a:rPr lang="en-GB" dirty="0"/>
              <a:t>Lake Taupo fills an enormous hole created by a volcanic explosion in two parts, estimated at approximately </a:t>
            </a:r>
            <a:r>
              <a:rPr lang="en-GB" dirty="0" smtClean="0"/>
              <a:t>1,800 </a:t>
            </a:r>
            <a:r>
              <a:rPr lang="en-GB" dirty="0"/>
              <a:t>and </a:t>
            </a:r>
            <a:r>
              <a:rPr lang="en-GB" dirty="0" smtClean="0"/>
              <a:t>26,000 </a:t>
            </a:r>
            <a:r>
              <a:rPr lang="en-GB" dirty="0"/>
              <a:t>years </a:t>
            </a:r>
            <a:r>
              <a:rPr lang="en-GB" dirty="0" smtClean="0"/>
              <a:t>ago (the 26,000 y.a. explosion may have been </a:t>
            </a:r>
            <a:r>
              <a:rPr lang="en-GB" dirty="0"/>
              <a:t>seen in the skies as far away as </a:t>
            </a:r>
            <a:r>
              <a:rPr lang="en-GB" dirty="0" smtClean="0"/>
              <a:t>China)</a:t>
            </a:r>
          </a:p>
          <a:p>
            <a:pPr marL="342900" lvl="1" indent="-342900">
              <a:buFont typeface="Arial" pitchFamily="34" charset="0"/>
              <a:buChar char="•"/>
            </a:pPr>
            <a:r>
              <a:rPr lang="en-GB" sz="3200" dirty="0" smtClean="0"/>
              <a:t> During the  </a:t>
            </a:r>
            <a:r>
              <a:rPr lang="en-NZ" sz="3200" dirty="0"/>
              <a:t>Oruanui eruption, 26 500 y.a. Taupo erupted an estimated 1,170 km</a:t>
            </a:r>
            <a:r>
              <a:rPr lang="en-NZ" sz="3200" baseline="30000" dirty="0"/>
              <a:t>3</a:t>
            </a:r>
            <a:r>
              <a:rPr lang="en-NZ" sz="3200" dirty="0"/>
              <a:t> (280 cu mi) of </a:t>
            </a:r>
            <a:r>
              <a:rPr lang="en-NZ" sz="3200" dirty="0" smtClean="0"/>
              <a:t>material. </a:t>
            </a:r>
            <a:r>
              <a:rPr lang="en-NZ" sz="3200" dirty="0"/>
              <a:t>This was Earth's most recent eruption reaching VEI-8, the highest level on the </a:t>
            </a:r>
            <a:r>
              <a:rPr lang="en-NZ" sz="3200" u="sng" dirty="0">
                <a:hlinkClick r:id="rId2"/>
              </a:rPr>
              <a:t>Volcanic Explosivity Index</a:t>
            </a:r>
            <a:r>
              <a:rPr lang="en-NZ" sz="3200" dirty="0"/>
              <a:t>.</a:t>
            </a:r>
          </a:p>
          <a:p>
            <a:pPr marL="342900" lvl="1" indent="-342900">
              <a:buFont typeface="Arial" pitchFamily="34" charset="0"/>
              <a:buChar char="•"/>
            </a:pPr>
            <a:endParaRPr lang="en-NZ" sz="3200" dirty="0"/>
          </a:p>
          <a:p>
            <a:endParaRPr lang="en-GB" dirty="0" smtClean="0"/>
          </a:p>
          <a:p>
            <a:pPr marL="0" indent="0">
              <a:buNone/>
            </a:pPr>
            <a:endParaRPr lang="en-NZ" dirty="0"/>
          </a:p>
        </p:txBody>
      </p:sp>
    </p:spTree>
    <p:extLst>
      <p:ext uri="{BB962C8B-B14F-4D97-AF65-F5344CB8AC3E}">
        <p14:creationId xmlns:p14="http://schemas.microsoft.com/office/powerpoint/2010/main" val="7633676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616624"/>
          </a:xfrm>
        </p:spPr>
        <p:txBody>
          <a:bodyPr>
            <a:normAutofit fontScale="92500" lnSpcReduction="10000"/>
          </a:bodyPr>
          <a:lstStyle/>
          <a:p>
            <a:r>
              <a:rPr lang="en-NZ" dirty="0"/>
              <a:t>Recent scientific work indicates that the Earth's crust below the Taupo Volcanic Zone may be as little as 16 kilometres thick</a:t>
            </a:r>
            <a:r>
              <a:rPr lang="en-NZ" dirty="0" smtClean="0"/>
              <a:t>.</a:t>
            </a:r>
          </a:p>
          <a:p>
            <a:r>
              <a:rPr lang="en-NZ" dirty="0" smtClean="0"/>
              <a:t> </a:t>
            </a:r>
            <a:r>
              <a:rPr lang="en-NZ" dirty="0"/>
              <a:t>A film of </a:t>
            </a:r>
            <a:r>
              <a:rPr lang="en-NZ" u="sng" dirty="0">
                <a:hlinkClick r:id="rId2"/>
              </a:rPr>
              <a:t>magma</a:t>
            </a:r>
            <a:r>
              <a:rPr lang="en-NZ" dirty="0"/>
              <a:t> 50 kilometres </a:t>
            </a:r>
            <a:r>
              <a:rPr lang="en-NZ" dirty="0" smtClean="0"/>
              <a:t>wide </a:t>
            </a:r>
            <a:r>
              <a:rPr lang="en-NZ" dirty="0"/>
              <a:t>and 160 kilometres </a:t>
            </a:r>
            <a:r>
              <a:rPr lang="en-NZ" dirty="0" smtClean="0"/>
              <a:t>long </a:t>
            </a:r>
            <a:r>
              <a:rPr lang="en-NZ" dirty="0"/>
              <a:t>lies 10 kilometres under the </a:t>
            </a:r>
            <a:r>
              <a:rPr lang="en-NZ" dirty="0" smtClean="0"/>
              <a:t>surface.</a:t>
            </a:r>
          </a:p>
          <a:p>
            <a:r>
              <a:rPr lang="en-NZ" dirty="0" smtClean="0"/>
              <a:t>The </a:t>
            </a:r>
            <a:r>
              <a:rPr lang="en-NZ" dirty="0"/>
              <a:t>geological record indicates that some of the volcanoes in the area erupt infrequently but have large, violent and destructive eruptions when they do. </a:t>
            </a:r>
            <a:endParaRPr lang="en-NZ" dirty="0" smtClean="0"/>
          </a:p>
          <a:p>
            <a:r>
              <a:rPr lang="en-NZ" dirty="0" smtClean="0"/>
              <a:t>There </a:t>
            </a:r>
            <a:r>
              <a:rPr lang="en-NZ" dirty="0"/>
              <a:t>is also some possible rifting in the Taupo Volcanic Zone.</a:t>
            </a:r>
          </a:p>
          <a:p>
            <a:pPr marL="0" indent="0">
              <a:buNone/>
            </a:pPr>
            <a:endParaRPr lang="en-NZ" dirty="0"/>
          </a:p>
        </p:txBody>
      </p:sp>
    </p:spTree>
    <p:extLst>
      <p:ext uri="{BB962C8B-B14F-4D97-AF65-F5344CB8AC3E}">
        <p14:creationId xmlns:p14="http://schemas.microsoft.com/office/powerpoint/2010/main" val="18974118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435280" cy="796950"/>
          </a:xfrm>
        </p:spPr>
        <p:txBody>
          <a:bodyPr>
            <a:normAutofit fontScale="90000"/>
          </a:bodyPr>
          <a:lstStyle/>
          <a:p>
            <a:pPr algn="l"/>
            <a:r>
              <a:rPr lang="en-NZ" b="1" dirty="0"/>
              <a:t>The Oruanui Eruption</a:t>
            </a:r>
            <a:br>
              <a:rPr lang="en-NZ" b="1" dirty="0"/>
            </a:br>
            <a:endParaRPr lang="en-NZ" dirty="0"/>
          </a:p>
        </p:txBody>
      </p:sp>
      <p:sp>
        <p:nvSpPr>
          <p:cNvPr id="3" name="Content Placeholder 2"/>
          <p:cNvSpPr>
            <a:spLocks noGrp="1"/>
          </p:cNvSpPr>
          <p:nvPr>
            <p:ph idx="1"/>
          </p:nvPr>
        </p:nvSpPr>
        <p:spPr>
          <a:xfrm>
            <a:off x="107504" y="1340768"/>
            <a:ext cx="8928992" cy="5184576"/>
          </a:xfrm>
        </p:spPr>
        <p:txBody>
          <a:bodyPr>
            <a:normAutofit lnSpcReduction="10000"/>
          </a:bodyPr>
          <a:lstStyle/>
          <a:p>
            <a:r>
              <a:rPr lang="en-NZ" sz="2800" dirty="0"/>
              <a:t>The </a:t>
            </a:r>
            <a:r>
              <a:rPr lang="en-NZ" sz="2800" b="1" dirty="0"/>
              <a:t>Oruanui eruption</a:t>
            </a:r>
            <a:r>
              <a:rPr lang="en-NZ" sz="2800" dirty="0"/>
              <a:t> of the Taupo volcano was the world's largest known eruption in the past 70,000 years, with a </a:t>
            </a:r>
            <a:r>
              <a:rPr lang="en-NZ" sz="2800" u="sng" dirty="0">
                <a:hlinkClick r:id="rId2"/>
              </a:rPr>
              <a:t>Volcanic Explosivity Index</a:t>
            </a:r>
            <a:r>
              <a:rPr lang="en-NZ" sz="2800" dirty="0"/>
              <a:t> of 8</a:t>
            </a:r>
            <a:r>
              <a:rPr lang="en-NZ" sz="2800" dirty="0" smtClean="0"/>
              <a:t>.</a:t>
            </a:r>
          </a:p>
          <a:p>
            <a:endParaRPr lang="en-NZ" sz="2800" dirty="0" smtClean="0"/>
          </a:p>
          <a:p>
            <a:r>
              <a:rPr lang="en-NZ" sz="2800" dirty="0" smtClean="0"/>
              <a:t> </a:t>
            </a:r>
            <a:r>
              <a:rPr lang="en-NZ" sz="2800" dirty="0"/>
              <a:t>It occurred around 26,500 years ago and generated approximately 430 km³ of </a:t>
            </a:r>
            <a:r>
              <a:rPr lang="en-NZ" sz="2800" u="sng" dirty="0">
                <a:hlinkClick r:id="rId3"/>
              </a:rPr>
              <a:t>pyroclastic fall</a:t>
            </a:r>
            <a:r>
              <a:rPr lang="en-NZ" sz="2800" dirty="0"/>
              <a:t> deposits, 320 km³ of </a:t>
            </a:r>
            <a:r>
              <a:rPr lang="en-NZ" sz="2800" u="sng" dirty="0">
                <a:hlinkClick r:id="rId4" tooltip="Pyroclastic density current"/>
              </a:rPr>
              <a:t>pyroclastic density current</a:t>
            </a:r>
            <a:r>
              <a:rPr lang="en-NZ" sz="2800" dirty="0"/>
              <a:t> (PDC) deposits (mostly </a:t>
            </a:r>
            <a:r>
              <a:rPr lang="en-NZ" sz="2800" u="sng" dirty="0">
                <a:hlinkClick r:id="rId5"/>
              </a:rPr>
              <a:t>ignimbrite</a:t>
            </a:r>
            <a:r>
              <a:rPr lang="en-NZ" sz="2800" dirty="0"/>
              <a:t>) and 420 km³ of primary </a:t>
            </a:r>
            <a:r>
              <a:rPr lang="en-NZ" sz="2800" dirty="0" smtClean="0"/>
              <a:t>intra caldera </a:t>
            </a:r>
            <a:r>
              <a:rPr lang="en-NZ" sz="2800" dirty="0"/>
              <a:t>material, equivalent to 530 km³ of </a:t>
            </a:r>
            <a:r>
              <a:rPr lang="en-NZ" sz="2800" u="sng" dirty="0">
                <a:hlinkClick r:id="rId6"/>
              </a:rPr>
              <a:t>magma</a:t>
            </a:r>
            <a:r>
              <a:rPr lang="en-NZ" sz="2800" dirty="0"/>
              <a:t>. </a:t>
            </a:r>
            <a:endParaRPr lang="en-NZ" sz="2800" dirty="0" smtClean="0"/>
          </a:p>
          <a:p>
            <a:endParaRPr lang="en-NZ" sz="2800" dirty="0" smtClean="0"/>
          </a:p>
          <a:p>
            <a:r>
              <a:rPr lang="en-NZ" sz="2800" dirty="0" smtClean="0"/>
              <a:t>Modern </a:t>
            </a:r>
            <a:r>
              <a:rPr lang="en-NZ" sz="2800" u="sng" dirty="0">
                <a:hlinkClick r:id="rId7"/>
              </a:rPr>
              <a:t>Lake Taupo</a:t>
            </a:r>
            <a:r>
              <a:rPr lang="en-NZ" sz="2800" dirty="0"/>
              <a:t> partly fills the </a:t>
            </a:r>
            <a:r>
              <a:rPr lang="en-NZ" sz="2800" u="sng" dirty="0">
                <a:hlinkClick r:id="rId8"/>
              </a:rPr>
              <a:t>caldera</a:t>
            </a:r>
            <a:r>
              <a:rPr lang="en-NZ" sz="2800" dirty="0"/>
              <a:t> generated during this eruption.</a:t>
            </a:r>
          </a:p>
          <a:p>
            <a:endParaRPr lang="en-NZ" sz="2800" dirty="0"/>
          </a:p>
        </p:txBody>
      </p:sp>
    </p:spTree>
    <p:extLst>
      <p:ext uri="{BB962C8B-B14F-4D97-AF65-F5344CB8AC3E}">
        <p14:creationId xmlns:p14="http://schemas.microsoft.com/office/powerpoint/2010/main" val="2088817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NZ" sz="4000" b="1" dirty="0"/>
              <a:t>Evidence of the Oruanui Eruption</a:t>
            </a:r>
            <a:endParaRPr lang="en-NZ" sz="4000" dirty="0"/>
          </a:p>
        </p:txBody>
      </p:sp>
      <p:sp>
        <p:nvSpPr>
          <p:cNvPr id="3" name="Content Placeholder 2"/>
          <p:cNvSpPr>
            <a:spLocks noGrp="1"/>
          </p:cNvSpPr>
          <p:nvPr>
            <p:ph idx="1"/>
          </p:nvPr>
        </p:nvSpPr>
        <p:spPr>
          <a:xfrm>
            <a:off x="323528" y="1600200"/>
            <a:ext cx="8640960" cy="5141168"/>
          </a:xfrm>
        </p:spPr>
        <p:txBody>
          <a:bodyPr>
            <a:normAutofit/>
          </a:bodyPr>
          <a:lstStyle/>
          <a:p>
            <a:r>
              <a:rPr lang="en-NZ" sz="2800" u="sng" dirty="0" smtClean="0">
                <a:hlinkClick r:id="rId2"/>
              </a:rPr>
              <a:t>Tephra</a:t>
            </a:r>
            <a:r>
              <a:rPr lang="en-NZ" sz="2800" dirty="0" smtClean="0"/>
              <a:t> </a:t>
            </a:r>
            <a:r>
              <a:rPr lang="en-NZ" sz="2800" dirty="0"/>
              <a:t>from the eruption covered much of the central </a:t>
            </a:r>
            <a:r>
              <a:rPr lang="en-NZ" sz="2800" u="sng" dirty="0">
                <a:hlinkClick r:id="rId3"/>
              </a:rPr>
              <a:t>North Island</a:t>
            </a:r>
            <a:r>
              <a:rPr lang="en-NZ" sz="2800" dirty="0"/>
              <a:t> with ignimbrite up to 200 metres deep</a:t>
            </a:r>
            <a:r>
              <a:rPr lang="en-NZ" sz="2800" dirty="0" smtClean="0"/>
              <a:t>.</a:t>
            </a:r>
          </a:p>
          <a:p>
            <a:endParaRPr lang="en-NZ" sz="2800" dirty="0" smtClean="0"/>
          </a:p>
          <a:p>
            <a:r>
              <a:rPr lang="en-NZ" sz="2800" dirty="0" smtClean="0"/>
              <a:t> </a:t>
            </a:r>
            <a:r>
              <a:rPr lang="en-NZ" sz="2800" dirty="0"/>
              <a:t>Most of New Zealand was affected by ash fall, with even an 18 cm ash layer left on the </a:t>
            </a:r>
            <a:r>
              <a:rPr lang="en-NZ" sz="2800" u="sng" dirty="0">
                <a:hlinkClick r:id="rId4"/>
              </a:rPr>
              <a:t>Chatham Islands</a:t>
            </a:r>
            <a:r>
              <a:rPr lang="en-NZ" sz="2800" dirty="0"/>
              <a:t>, 1,000 km away</a:t>
            </a:r>
            <a:r>
              <a:rPr lang="en-NZ" sz="2800" dirty="0" smtClean="0"/>
              <a:t>.</a:t>
            </a:r>
          </a:p>
          <a:p>
            <a:endParaRPr lang="en-NZ" sz="2800" dirty="0" smtClean="0"/>
          </a:p>
          <a:p>
            <a:endParaRPr lang="en-NZ" sz="2800" dirty="0" smtClean="0"/>
          </a:p>
          <a:p>
            <a:endParaRPr lang="en-NZ" sz="2800" dirty="0"/>
          </a:p>
        </p:txBody>
      </p:sp>
    </p:spTree>
    <p:extLst>
      <p:ext uri="{BB962C8B-B14F-4D97-AF65-F5344CB8AC3E}">
        <p14:creationId xmlns:p14="http://schemas.microsoft.com/office/powerpoint/2010/main" val="4136071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0728"/>
            <a:ext cx="8712968" cy="5616624"/>
          </a:xfrm>
          <a:solidFill>
            <a:srgbClr val="FFFFCC"/>
          </a:solidFill>
        </p:spPr>
        <p:txBody>
          <a:bodyPr>
            <a:normAutofit/>
          </a:bodyPr>
          <a:lstStyle/>
          <a:p>
            <a:r>
              <a:rPr lang="en-NZ" sz="2800" b="1" dirty="0" smtClean="0">
                <a:solidFill>
                  <a:schemeClr val="accent1"/>
                </a:solidFill>
              </a:rPr>
              <a:t>After the Oruanui eruption </a:t>
            </a:r>
            <a:r>
              <a:rPr lang="en-NZ" sz="2800" dirty="0" smtClean="0"/>
              <a:t>Lake Taupo filled to a level about 145m above its present elevation, an outlet quickly became established through Waihora Bay 25 km west of Taupo, and the lake fell 20m to a stable level it held for </a:t>
            </a:r>
            <a:r>
              <a:rPr lang="en-NZ" sz="2800" dirty="0"/>
              <a:t>t</a:t>
            </a:r>
            <a:r>
              <a:rPr lang="en-NZ" sz="2800" dirty="0" smtClean="0"/>
              <a:t>he next 4000yrs.</a:t>
            </a:r>
          </a:p>
          <a:p>
            <a:r>
              <a:rPr lang="en-NZ" sz="2800" dirty="0" smtClean="0"/>
              <a:t>About 22,500 y.a. erosion around Huka Falls breached a natural dam at this location and the lake was lowered by 75m in a series of massive breakout floods that swept down the Waikato valley.</a:t>
            </a:r>
          </a:p>
          <a:p>
            <a:r>
              <a:rPr lang="en-NZ" sz="2800" dirty="0" smtClean="0"/>
              <a:t>These floods caused extensive deposition of an alluvial fan which resulted in the formation of the main surface of the Hinuera formation in the Hamilton basin.</a:t>
            </a:r>
          </a:p>
        </p:txBody>
      </p:sp>
    </p:spTree>
    <p:extLst>
      <p:ext uri="{BB962C8B-B14F-4D97-AF65-F5344CB8AC3E}">
        <p14:creationId xmlns:p14="http://schemas.microsoft.com/office/powerpoint/2010/main" val="18796390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NZ" sz="3600" b="1" dirty="0" smtClean="0"/>
              <a:t>Post Oruanui Eruption Events</a:t>
            </a:r>
            <a:endParaRPr lang="en-NZ" sz="3600" b="1" dirty="0"/>
          </a:p>
        </p:txBody>
      </p:sp>
      <p:sp>
        <p:nvSpPr>
          <p:cNvPr id="3" name="Content Placeholder 2"/>
          <p:cNvSpPr>
            <a:spLocks noGrp="1"/>
          </p:cNvSpPr>
          <p:nvPr>
            <p:ph idx="1"/>
          </p:nvPr>
        </p:nvSpPr>
        <p:spPr>
          <a:solidFill>
            <a:srgbClr val="FFFFCC"/>
          </a:solidFill>
          <a:ln>
            <a:solidFill>
              <a:srgbClr val="FFFFCC"/>
            </a:solidFill>
          </a:ln>
        </p:spPr>
        <p:txBody>
          <a:bodyPr>
            <a:normAutofit lnSpcReduction="10000"/>
          </a:bodyPr>
          <a:lstStyle/>
          <a:p>
            <a:r>
              <a:rPr lang="en-NZ" dirty="0" smtClean="0"/>
              <a:t>After 17,600 years deposition ceased and the river began to erode out and start to form its present valley.</a:t>
            </a:r>
          </a:p>
          <a:p>
            <a:r>
              <a:rPr lang="en-NZ" dirty="0" smtClean="0"/>
              <a:t>All the post Oruanui  eruption events occurred during a period of </a:t>
            </a:r>
            <a:r>
              <a:rPr lang="en-NZ" b="1" dirty="0" smtClean="0">
                <a:solidFill>
                  <a:schemeClr val="accent1"/>
                </a:solidFill>
              </a:rPr>
              <a:t>glacial climate </a:t>
            </a:r>
            <a:r>
              <a:rPr lang="en-NZ" dirty="0" smtClean="0"/>
              <a:t>and some of the events may have been associated with climate changes (</a:t>
            </a:r>
            <a:r>
              <a:rPr lang="en-NZ" b="1" dirty="0" smtClean="0">
                <a:solidFill>
                  <a:schemeClr val="accent1"/>
                </a:solidFill>
              </a:rPr>
              <a:t>sea levels </a:t>
            </a:r>
            <a:r>
              <a:rPr lang="en-NZ" dirty="0" smtClean="0"/>
              <a:t>were much </a:t>
            </a:r>
            <a:r>
              <a:rPr lang="en-NZ" b="1" dirty="0" smtClean="0">
                <a:solidFill>
                  <a:schemeClr val="accent1"/>
                </a:solidFill>
              </a:rPr>
              <a:t>lower</a:t>
            </a:r>
            <a:r>
              <a:rPr lang="en-NZ" dirty="0" smtClean="0"/>
              <a:t> then so the base level the valley was working down to was </a:t>
            </a:r>
            <a:r>
              <a:rPr lang="en-NZ" smtClean="0"/>
              <a:t>lower than present </a:t>
            </a:r>
            <a:r>
              <a:rPr lang="en-NZ" dirty="0" smtClean="0"/>
              <a:t>sea level).</a:t>
            </a:r>
            <a:endParaRPr lang="en-NZ" dirty="0"/>
          </a:p>
        </p:txBody>
      </p:sp>
    </p:spTree>
    <p:extLst>
      <p:ext uri="{BB962C8B-B14F-4D97-AF65-F5344CB8AC3E}">
        <p14:creationId xmlns:p14="http://schemas.microsoft.com/office/powerpoint/2010/main" val="1495109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296144"/>
          </a:xfrm>
          <a:solidFill>
            <a:srgbClr val="FFFFCC"/>
          </a:solidFill>
        </p:spPr>
        <p:txBody>
          <a:bodyPr>
            <a:normAutofit/>
          </a:bodyPr>
          <a:lstStyle/>
          <a:p>
            <a:pPr algn="l"/>
            <a:r>
              <a:rPr lang="en-NZ" sz="3600" b="1" dirty="0"/>
              <a:t>Lesson Objectives</a:t>
            </a:r>
          </a:p>
        </p:txBody>
      </p:sp>
      <p:sp>
        <p:nvSpPr>
          <p:cNvPr id="3" name="Content Placeholder 2"/>
          <p:cNvSpPr>
            <a:spLocks noGrp="1"/>
          </p:cNvSpPr>
          <p:nvPr>
            <p:ph idx="1"/>
          </p:nvPr>
        </p:nvSpPr>
        <p:spPr>
          <a:xfrm>
            <a:off x="457200" y="2564904"/>
            <a:ext cx="8229600" cy="3561259"/>
          </a:xfrm>
          <a:solidFill>
            <a:srgbClr val="FFFFCC"/>
          </a:solidFill>
        </p:spPr>
        <p:txBody>
          <a:bodyPr>
            <a:normAutofit/>
          </a:bodyPr>
          <a:lstStyle/>
          <a:p>
            <a:pPr lvl="0"/>
            <a:r>
              <a:rPr lang="en-NZ" dirty="0"/>
              <a:t>Explain the effect/impact the </a:t>
            </a:r>
            <a:r>
              <a:rPr lang="en-NZ" b="1" dirty="0"/>
              <a:t>Taupo </a:t>
            </a:r>
            <a:r>
              <a:rPr lang="en-NZ" b="1" dirty="0" smtClean="0"/>
              <a:t> Pumice </a:t>
            </a:r>
            <a:r>
              <a:rPr lang="en-NZ" b="1" dirty="0"/>
              <a:t>E</a:t>
            </a:r>
            <a:r>
              <a:rPr lang="en-NZ" b="1" dirty="0" smtClean="0"/>
              <a:t>ruption </a:t>
            </a:r>
            <a:r>
              <a:rPr lang="en-NZ" dirty="0"/>
              <a:t>had on the surrounding area.</a:t>
            </a:r>
          </a:p>
          <a:p>
            <a:pPr lvl="1"/>
            <a:r>
              <a:rPr lang="en-NZ" sz="3200" dirty="0"/>
              <a:t>Historical and current </a:t>
            </a:r>
          </a:p>
          <a:p>
            <a:pPr marL="0" indent="0">
              <a:buNone/>
            </a:pPr>
            <a:endParaRPr lang="en-NZ" dirty="0"/>
          </a:p>
        </p:txBody>
      </p:sp>
    </p:spTree>
    <p:extLst>
      <p:ext uri="{BB962C8B-B14F-4D97-AF65-F5344CB8AC3E}">
        <p14:creationId xmlns:p14="http://schemas.microsoft.com/office/powerpoint/2010/main" val="36579405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smtClean="0"/>
              <a:t>The Taupo </a:t>
            </a:r>
            <a:r>
              <a:rPr lang="en-NZ" sz="4000" b="1" smtClean="0"/>
              <a:t>(Pumice) </a:t>
            </a:r>
            <a:r>
              <a:rPr lang="en-NZ" sz="4000" b="1" dirty="0" smtClean="0"/>
              <a:t>Eruption</a:t>
            </a:r>
            <a:endParaRPr lang="en-NZ" sz="4000" b="1" dirty="0"/>
          </a:p>
        </p:txBody>
      </p:sp>
      <p:sp>
        <p:nvSpPr>
          <p:cNvPr id="3" name="Content Placeholder 2"/>
          <p:cNvSpPr>
            <a:spLocks noGrp="1"/>
          </p:cNvSpPr>
          <p:nvPr>
            <p:ph idx="1"/>
          </p:nvPr>
        </p:nvSpPr>
        <p:spPr>
          <a:xfrm>
            <a:off x="107504" y="1600200"/>
            <a:ext cx="8928992" cy="5069160"/>
          </a:xfrm>
          <a:solidFill>
            <a:srgbClr val="FFFFCC"/>
          </a:solidFill>
        </p:spPr>
        <p:txBody>
          <a:bodyPr>
            <a:normAutofit fontScale="85000" lnSpcReduction="10000"/>
          </a:bodyPr>
          <a:lstStyle/>
          <a:p>
            <a:r>
              <a:rPr lang="en-NZ" dirty="0" smtClean="0"/>
              <a:t>Remember </a:t>
            </a:r>
            <a:r>
              <a:rPr lang="en-NZ" dirty="0"/>
              <a:t>m</a:t>
            </a:r>
            <a:r>
              <a:rPr lang="en-NZ" dirty="0" smtClean="0"/>
              <a:t>odern lake Taupo’s caldera was only partly filled after the</a:t>
            </a:r>
            <a:r>
              <a:rPr lang="en-NZ" b="1" dirty="0"/>
              <a:t> Oruanui </a:t>
            </a:r>
            <a:r>
              <a:rPr lang="en-NZ" b="1" dirty="0" smtClean="0"/>
              <a:t>Eruption.</a:t>
            </a:r>
          </a:p>
          <a:p>
            <a:r>
              <a:rPr lang="en-NZ" dirty="0"/>
              <a:t>The </a:t>
            </a:r>
            <a:r>
              <a:rPr lang="en-NZ" b="1" dirty="0"/>
              <a:t>Taupo Eruption </a:t>
            </a:r>
            <a:r>
              <a:rPr lang="en-NZ" dirty="0" smtClean="0"/>
              <a:t>which occurred </a:t>
            </a:r>
            <a:r>
              <a:rPr lang="en-NZ" dirty="0"/>
              <a:t>about 1,800 years </a:t>
            </a:r>
            <a:r>
              <a:rPr lang="en-NZ" dirty="0" smtClean="0"/>
              <a:t>ago further </a:t>
            </a:r>
            <a:r>
              <a:rPr lang="en-NZ" dirty="0"/>
              <a:t>expanded the </a:t>
            </a:r>
            <a:r>
              <a:rPr lang="en-NZ" u="sng" dirty="0">
                <a:hlinkClick r:id="rId2"/>
              </a:rPr>
              <a:t>lake</a:t>
            </a:r>
            <a:r>
              <a:rPr lang="en-NZ" dirty="0"/>
              <a:t>, which had formed after the much larger Oruanui eruption. </a:t>
            </a:r>
            <a:endParaRPr lang="en-NZ" dirty="0" smtClean="0"/>
          </a:p>
          <a:p>
            <a:r>
              <a:rPr lang="en-NZ" dirty="0" smtClean="0"/>
              <a:t>The </a:t>
            </a:r>
            <a:r>
              <a:rPr lang="en-NZ" dirty="0"/>
              <a:t>previous </a:t>
            </a:r>
            <a:r>
              <a:rPr lang="en-NZ" dirty="0" smtClean="0"/>
              <a:t> lake outlet </a:t>
            </a:r>
            <a:r>
              <a:rPr lang="en-NZ" dirty="0"/>
              <a:t>was blocked, raising the lake 35 metres above its present </a:t>
            </a:r>
            <a:r>
              <a:rPr lang="en-NZ" dirty="0" smtClean="0"/>
              <a:t>level, </a:t>
            </a:r>
            <a:r>
              <a:rPr lang="en-NZ" dirty="0"/>
              <a:t>until </a:t>
            </a:r>
            <a:r>
              <a:rPr lang="en-NZ" dirty="0" smtClean="0"/>
              <a:t>the outlet  river was able to cut through  the eruption deposits and broke </a:t>
            </a:r>
            <a:r>
              <a:rPr lang="en-NZ" dirty="0"/>
              <a:t>out in a huge flood, flowing for more than a week at roughly 200 times the </a:t>
            </a:r>
            <a:r>
              <a:rPr lang="en-NZ" u="sng" dirty="0">
                <a:hlinkClick r:id="rId3"/>
              </a:rPr>
              <a:t>Waikato River</a:t>
            </a:r>
            <a:r>
              <a:rPr lang="en-NZ" dirty="0"/>
              <a:t>'s current rate.</a:t>
            </a:r>
          </a:p>
          <a:p>
            <a:r>
              <a:rPr lang="en-NZ" dirty="0" smtClean="0"/>
              <a:t>The Taupo eruption </a:t>
            </a:r>
            <a:r>
              <a:rPr lang="en-NZ" dirty="0"/>
              <a:t>represents the most violent eruption in the world in the last 5,000 years. </a:t>
            </a:r>
          </a:p>
        </p:txBody>
      </p:sp>
    </p:spTree>
    <p:extLst>
      <p:ext uri="{BB962C8B-B14F-4D97-AF65-F5344CB8AC3E}">
        <p14:creationId xmlns:p14="http://schemas.microsoft.com/office/powerpoint/2010/main" val="2773900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79388" y="620688"/>
            <a:ext cx="8856662" cy="5976962"/>
          </a:xfrm>
        </p:spPr>
        <p:txBody>
          <a:bodyPr/>
          <a:lstStyle/>
          <a:p>
            <a:pPr marL="0" indent="0" eaLnBrk="1" hangingPunct="1">
              <a:buFontTx/>
              <a:buNone/>
              <a:defRPr/>
            </a:pPr>
            <a:r>
              <a:rPr lang="en-NZ" b="1" dirty="0" smtClean="0"/>
              <a:t>Why do tectonic plates move?</a:t>
            </a:r>
          </a:p>
          <a:p>
            <a:pPr eaLnBrk="1" hangingPunct="1">
              <a:defRPr/>
            </a:pPr>
            <a:endParaRPr lang="en-NZ" sz="2800" dirty="0"/>
          </a:p>
          <a:p>
            <a:pPr eaLnBrk="1" hangingPunct="1">
              <a:defRPr/>
            </a:pPr>
            <a:r>
              <a:rPr lang="en-NZ" sz="2800" dirty="0" smtClean="0"/>
              <a:t>NZ  (and the rest of the world’s) tectonic movements are caused by </a:t>
            </a:r>
            <a:r>
              <a:rPr lang="en-NZ" sz="2800" b="1" dirty="0" smtClean="0"/>
              <a:t>convection currents</a:t>
            </a:r>
            <a:r>
              <a:rPr lang="en-NZ" sz="2800" dirty="0" smtClean="0"/>
              <a:t> in the Earth’s mantle.</a:t>
            </a:r>
          </a:p>
          <a:p>
            <a:pPr>
              <a:defRPr/>
            </a:pPr>
            <a:r>
              <a:rPr lang="en-NZ" sz="2800" dirty="0"/>
              <a:t>The material in the mantle moves due to </a:t>
            </a:r>
            <a:r>
              <a:rPr lang="en-NZ" sz="2800" b="1" u="sng" dirty="0"/>
              <a:t>convection currents</a:t>
            </a:r>
            <a:r>
              <a:rPr lang="en-NZ" sz="2800" dirty="0"/>
              <a:t>.</a:t>
            </a:r>
          </a:p>
          <a:p>
            <a:pPr>
              <a:defRPr/>
            </a:pPr>
            <a:r>
              <a:rPr lang="en-NZ" sz="2800" dirty="0"/>
              <a:t>Convection occurs because the density of a fluid is related to its temperature. </a:t>
            </a:r>
          </a:p>
          <a:p>
            <a:pPr>
              <a:defRPr/>
            </a:pPr>
            <a:r>
              <a:rPr lang="en-NZ" sz="2800" dirty="0"/>
              <a:t>Hot rocks lower in the mantle are less dense than their cooler counterparts above. The hot rock rises and the cooler rock sinks due to gravity</a:t>
            </a:r>
          </a:p>
          <a:p>
            <a:pPr>
              <a:defRPr/>
            </a:pPr>
            <a:r>
              <a:rPr lang="en-NZ" sz="2800" dirty="0"/>
              <a:t>These large currents cause the crust to move.</a:t>
            </a:r>
          </a:p>
          <a:p>
            <a:pPr>
              <a:defRPr/>
            </a:pPr>
            <a:endParaRPr lang="en-NZ" sz="2800" dirty="0"/>
          </a:p>
          <a:p>
            <a:pPr eaLnBrk="1" hangingPunct="1">
              <a:defRPr/>
            </a:pPr>
            <a:endParaRPr lang="en-NZ" sz="2800" dirty="0" smtClean="0"/>
          </a:p>
          <a:p>
            <a:pPr marL="0" indent="0" eaLnBrk="1" hangingPunct="1">
              <a:buFontTx/>
              <a:buNone/>
              <a:defRPr/>
            </a:pPr>
            <a:endParaRPr lang="en-NZ" sz="2800" dirty="0" smtClean="0"/>
          </a:p>
        </p:txBody>
      </p:sp>
    </p:spTree>
    <p:extLst>
      <p:ext uri="{BB962C8B-B14F-4D97-AF65-F5344CB8AC3E}">
        <p14:creationId xmlns:p14="http://schemas.microsoft.com/office/powerpoint/2010/main" val="31458903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noAutofit/>
          </a:bodyPr>
          <a:lstStyle/>
          <a:p>
            <a:r>
              <a:rPr lang="en-NZ" sz="3600" b="1" dirty="0"/>
              <a:t>Stages </a:t>
            </a:r>
            <a:r>
              <a:rPr lang="en-NZ" sz="3600" b="1" dirty="0" smtClean="0"/>
              <a:t>of the Taupo  </a:t>
            </a:r>
            <a:r>
              <a:rPr lang="en-NZ" sz="3600" b="1" dirty="0"/>
              <a:t>Eruption</a:t>
            </a:r>
            <a:br>
              <a:rPr lang="en-NZ" sz="3600" b="1" dirty="0"/>
            </a:br>
            <a:endParaRPr lang="en-NZ" sz="3600" dirty="0"/>
          </a:p>
        </p:txBody>
      </p:sp>
      <p:sp>
        <p:nvSpPr>
          <p:cNvPr id="3" name="Content Placeholder 2"/>
          <p:cNvSpPr>
            <a:spLocks noGrp="1"/>
          </p:cNvSpPr>
          <p:nvPr>
            <p:ph idx="1"/>
          </p:nvPr>
        </p:nvSpPr>
        <p:spPr>
          <a:xfrm>
            <a:off x="179512" y="1340768"/>
            <a:ext cx="8784976" cy="5112568"/>
          </a:xfrm>
          <a:solidFill>
            <a:srgbClr val="FFFFCC"/>
          </a:solidFill>
        </p:spPr>
        <p:txBody>
          <a:bodyPr>
            <a:normAutofit/>
          </a:bodyPr>
          <a:lstStyle/>
          <a:p>
            <a:pPr lvl="0"/>
            <a:r>
              <a:rPr lang="en-NZ" dirty="0"/>
              <a:t>A minor eruption occurred beneath the ancestral Lake Taupo. </a:t>
            </a:r>
          </a:p>
          <a:p>
            <a:pPr lvl="0"/>
            <a:r>
              <a:rPr lang="en-NZ" dirty="0"/>
              <a:t>A dramatic increase in activity produced a high eruption column from a second vent, and pumice was deposited over a wide area. </a:t>
            </a:r>
          </a:p>
          <a:p>
            <a:pPr lvl="0"/>
            <a:r>
              <a:rPr lang="en-NZ" dirty="0"/>
              <a:t>Water entered the first vent, and mixed with the magma, producing a white ash-rich pumice fall. </a:t>
            </a:r>
          </a:p>
          <a:p>
            <a:pPr lvl="0"/>
            <a:r>
              <a:rPr lang="en-NZ" dirty="0"/>
              <a:t>A new vent formed, and produced a dark ash- and obsidian-rich fall deposit. </a:t>
            </a:r>
          </a:p>
        </p:txBody>
      </p:sp>
    </p:spTree>
    <p:extLst>
      <p:ext uri="{BB962C8B-B14F-4D97-AF65-F5344CB8AC3E}">
        <p14:creationId xmlns:p14="http://schemas.microsoft.com/office/powerpoint/2010/main" val="2813014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507288" cy="648072"/>
          </a:xfrm>
        </p:spPr>
        <p:txBody>
          <a:bodyPr>
            <a:noAutofit/>
          </a:bodyPr>
          <a:lstStyle/>
          <a:p>
            <a:r>
              <a:rPr lang="en-NZ" sz="3600" b="1" dirty="0"/>
              <a:t>Stages </a:t>
            </a:r>
            <a:r>
              <a:rPr lang="en-NZ" sz="3600" b="1" dirty="0" smtClean="0"/>
              <a:t>of the Taupo  </a:t>
            </a:r>
            <a:r>
              <a:rPr lang="en-NZ" sz="3600" b="1" dirty="0"/>
              <a:t>Eruption</a:t>
            </a:r>
            <a:br>
              <a:rPr lang="en-NZ" sz="3600" b="1" dirty="0"/>
            </a:br>
            <a:endParaRPr lang="en-NZ" sz="3600" dirty="0"/>
          </a:p>
        </p:txBody>
      </p:sp>
      <p:sp>
        <p:nvSpPr>
          <p:cNvPr id="3" name="Content Placeholder 2"/>
          <p:cNvSpPr>
            <a:spLocks noGrp="1"/>
          </p:cNvSpPr>
          <p:nvPr>
            <p:ph idx="1"/>
          </p:nvPr>
        </p:nvSpPr>
        <p:spPr>
          <a:xfrm>
            <a:off x="179512" y="1412776"/>
            <a:ext cx="8784976" cy="5184576"/>
          </a:xfrm>
          <a:solidFill>
            <a:srgbClr val="FFFFCC"/>
          </a:solidFill>
        </p:spPr>
        <p:txBody>
          <a:bodyPr>
            <a:normAutofit/>
          </a:bodyPr>
          <a:lstStyle/>
          <a:p>
            <a:pPr lvl="0"/>
            <a:r>
              <a:rPr lang="en-NZ" dirty="0" smtClean="0"/>
              <a:t>A </a:t>
            </a:r>
            <a:r>
              <a:rPr lang="en-NZ" dirty="0"/>
              <a:t>larger eruption ensued, producing pumice over a huge area, and a small </a:t>
            </a:r>
            <a:r>
              <a:rPr lang="en-NZ" u="sng" dirty="0">
                <a:hlinkClick r:id="rId2"/>
              </a:rPr>
              <a:t>ignimbrite</a:t>
            </a:r>
            <a:r>
              <a:rPr lang="en-NZ" dirty="0"/>
              <a:t> deposit. </a:t>
            </a:r>
          </a:p>
          <a:p>
            <a:pPr lvl="0"/>
            <a:r>
              <a:rPr lang="en-NZ" dirty="0"/>
              <a:t>The most destructive part of the eruption then occurred. Part of the vent area collapsed, unleashing about 30 km³ of material, that formed a fast moving (600–900 km/h) pyroclastic flow. </a:t>
            </a:r>
          </a:p>
          <a:p>
            <a:pPr lvl="0"/>
            <a:r>
              <a:rPr lang="en-NZ" u="sng" dirty="0">
                <a:hlinkClick r:id="rId3" tooltip="Rhyolitic"/>
              </a:rPr>
              <a:t>Rhyolitic</a:t>
            </a:r>
            <a:r>
              <a:rPr lang="en-NZ" dirty="0"/>
              <a:t> </a:t>
            </a:r>
            <a:r>
              <a:rPr lang="en-NZ" u="sng" dirty="0">
                <a:hlinkClick r:id="rId4" tooltip="Lava dome"/>
              </a:rPr>
              <a:t>lava domes</a:t>
            </a:r>
            <a:r>
              <a:rPr lang="en-NZ" dirty="0"/>
              <a:t> were extruded some years later, forming the </a:t>
            </a:r>
            <a:r>
              <a:rPr lang="en-NZ" u="sng" dirty="0" err="1">
                <a:hlinkClick r:id="rId5" tooltip="Horomatangi (page does not exist)"/>
              </a:rPr>
              <a:t>Horomatangi</a:t>
            </a:r>
            <a:r>
              <a:rPr lang="en-NZ" dirty="0"/>
              <a:t> </a:t>
            </a:r>
            <a:r>
              <a:rPr lang="en-NZ" u="sng" dirty="0">
                <a:hlinkClick r:id="rId6" tooltip="Reef"/>
              </a:rPr>
              <a:t>reefs</a:t>
            </a:r>
            <a:r>
              <a:rPr lang="en-NZ" dirty="0"/>
              <a:t> and </a:t>
            </a:r>
            <a:r>
              <a:rPr lang="en-NZ" u="sng" dirty="0" err="1">
                <a:hlinkClick r:id="rId7" tooltip="Waitahanui (page does not exist)"/>
              </a:rPr>
              <a:t>Waitahanui</a:t>
            </a:r>
            <a:r>
              <a:rPr lang="en-NZ" dirty="0"/>
              <a:t> bank</a:t>
            </a:r>
            <a:r>
              <a:rPr lang="en-NZ" dirty="0" smtClean="0"/>
              <a:t>.</a:t>
            </a:r>
            <a:endParaRPr lang="en-NZ" dirty="0"/>
          </a:p>
          <a:p>
            <a:endParaRPr lang="en-NZ" dirty="0"/>
          </a:p>
        </p:txBody>
      </p:sp>
    </p:spTree>
    <p:extLst>
      <p:ext uri="{BB962C8B-B14F-4D97-AF65-F5344CB8AC3E}">
        <p14:creationId xmlns:p14="http://schemas.microsoft.com/office/powerpoint/2010/main" val="17558403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507288" cy="792088"/>
          </a:xfrm>
        </p:spPr>
        <p:txBody>
          <a:bodyPr>
            <a:normAutofit/>
          </a:bodyPr>
          <a:lstStyle/>
          <a:p>
            <a:r>
              <a:rPr lang="en-NZ" sz="4000" b="1" dirty="0" smtClean="0"/>
              <a:t>Impact of the Taupo Eruption</a:t>
            </a:r>
            <a:endParaRPr lang="en-NZ" sz="4000" b="1" dirty="0"/>
          </a:p>
        </p:txBody>
      </p:sp>
      <p:sp>
        <p:nvSpPr>
          <p:cNvPr id="3" name="Content Placeholder 2"/>
          <p:cNvSpPr>
            <a:spLocks noGrp="1"/>
          </p:cNvSpPr>
          <p:nvPr>
            <p:ph idx="1"/>
          </p:nvPr>
        </p:nvSpPr>
        <p:spPr>
          <a:xfrm>
            <a:off x="107504" y="1412776"/>
            <a:ext cx="8856984" cy="5256584"/>
          </a:xfrm>
          <a:solidFill>
            <a:srgbClr val="FFFFCC"/>
          </a:solidFill>
        </p:spPr>
        <p:txBody>
          <a:bodyPr>
            <a:normAutofit fontScale="92500"/>
          </a:bodyPr>
          <a:lstStyle/>
          <a:p>
            <a:r>
              <a:rPr lang="en-NZ" dirty="0"/>
              <a:t>The main pyroclastic flow devastated the surrounding area, climbing over 1500 </a:t>
            </a:r>
            <a:r>
              <a:rPr lang="en-NZ" dirty="0" smtClean="0"/>
              <a:t>metres </a:t>
            </a:r>
            <a:r>
              <a:rPr lang="en-NZ" dirty="0"/>
              <a:t>to overtop the nearby </a:t>
            </a:r>
            <a:r>
              <a:rPr lang="en-NZ" u="sng" dirty="0">
                <a:hlinkClick r:id="rId2" tooltip="Kaimanawa Ranges"/>
              </a:rPr>
              <a:t>Kaimanawa Ranges</a:t>
            </a:r>
            <a:r>
              <a:rPr lang="en-NZ" dirty="0"/>
              <a:t> and </a:t>
            </a:r>
            <a:r>
              <a:rPr lang="en-NZ" u="sng" dirty="0">
                <a:hlinkClick r:id="rId3"/>
              </a:rPr>
              <a:t>Mount Tongariro</a:t>
            </a:r>
            <a:r>
              <a:rPr lang="en-NZ" dirty="0"/>
              <a:t>, and covering the land within 80 </a:t>
            </a:r>
            <a:r>
              <a:rPr lang="en-NZ" dirty="0" smtClean="0"/>
              <a:t>kilometres </a:t>
            </a:r>
            <a:r>
              <a:rPr lang="en-NZ" dirty="0"/>
              <a:t>with </a:t>
            </a:r>
            <a:r>
              <a:rPr lang="en-NZ" u="sng" dirty="0">
                <a:hlinkClick r:id="rId4"/>
              </a:rPr>
              <a:t>ignimbrite</a:t>
            </a:r>
            <a:r>
              <a:rPr lang="en-NZ" dirty="0"/>
              <a:t> from </a:t>
            </a:r>
            <a:r>
              <a:rPr lang="en-NZ" u="sng" dirty="0">
                <a:hlinkClick r:id="rId5"/>
              </a:rPr>
              <a:t>Rotorua</a:t>
            </a:r>
            <a:r>
              <a:rPr lang="en-NZ" dirty="0"/>
              <a:t> to </a:t>
            </a:r>
            <a:r>
              <a:rPr lang="en-NZ" u="sng" dirty="0" err="1">
                <a:hlinkClick r:id="rId6"/>
              </a:rPr>
              <a:t>Waiouru</a:t>
            </a:r>
            <a:r>
              <a:rPr lang="en-NZ" dirty="0"/>
              <a:t>. Only </a:t>
            </a:r>
            <a:r>
              <a:rPr lang="en-NZ" u="sng" dirty="0">
                <a:hlinkClick r:id="rId7"/>
              </a:rPr>
              <a:t>Ruapehu</a:t>
            </a:r>
            <a:r>
              <a:rPr lang="en-NZ" dirty="0"/>
              <a:t> was high enough to divert the flow.</a:t>
            </a:r>
          </a:p>
          <a:p>
            <a:r>
              <a:rPr lang="en-NZ" dirty="0"/>
              <a:t>The power of the </a:t>
            </a:r>
            <a:r>
              <a:rPr lang="en-NZ" dirty="0" smtClean="0"/>
              <a:t>pyroclastic </a:t>
            </a:r>
            <a:r>
              <a:rPr lang="en-NZ" dirty="0"/>
              <a:t>flow was so strong that in some places it eroded more material off the ground surface than it replaced with ignimbrite. Valleys were filled with ignimbrite, evening out the shape of the land.</a:t>
            </a:r>
          </a:p>
          <a:p>
            <a:pPr marL="0" indent="0">
              <a:buNone/>
            </a:pPr>
            <a:endParaRPr lang="en-NZ" dirty="0"/>
          </a:p>
          <a:p>
            <a:endParaRPr lang="en-NZ" dirty="0"/>
          </a:p>
        </p:txBody>
      </p:sp>
    </p:spTree>
    <p:extLst>
      <p:ext uri="{BB962C8B-B14F-4D97-AF65-F5344CB8AC3E}">
        <p14:creationId xmlns:p14="http://schemas.microsoft.com/office/powerpoint/2010/main" val="15315985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0688"/>
            <a:ext cx="8507288" cy="576064"/>
          </a:xfrm>
        </p:spPr>
        <p:txBody>
          <a:bodyPr>
            <a:normAutofit fontScale="90000"/>
          </a:bodyPr>
          <a:lstStyle/>
          <a:p>
            <a:r>
              <a:rPr lang="en-NZ" sz="4000" b="1" dirty="0" smtClean="0"/>
              <a:t>Impact of the Taupo Eruption</a:t>
            </a:r>
            <a:endParaRPr lang="en-NZ" sz="4000" b="1" dirty="0"/>
          </a:p>
        </p:txBody>
      </p:sp>
      <p:sp>
        <p:nvSpPr>
          <p:cNvPr id="3" name="Content Placeholder 2"/>
          <p:cNvSpPr>
            <a:spLocks noGrp="1"/>
          </p:cNvSpPr>
          <p:nvPr>
            <p:ph idx="1"/>
          </p:nvPr>
        </p:nvSpPr>
        <p:spPr>
          <a:xfrm>
            <a:off x="107504" y="1412776"/>
            <a:ext cx="8856984" cy="5256584"/>
          </a:xfrm>
          <a:solidFill>
            <a:srgbClr val="FFFFCC"/>
          </a:solidFill>
        </p:spPr>
        <p:txBody>
          <a:bodyPr>
            <a:normAutofit/>
          </a:bodyPr>
          <a:lstStyle/>
          <a:p>
            <a:r>
              <a:rPr lang="en-NZ" dirty="0" smtClean="0"/>
              <a:t>All </a:t>
            </a:r>
            <a:r>
              <a:rPr lang="en-NZ" b="1" dirty="0"/>
              <a:t>vegetation</a:t>
            </a:r>
            <a:r>
              <a:rPr lang="en-NZ" dirty="0"/>
              <a:t> within the area was </a:t>
            </a:r>
            <a:r>
              <a:rPr lang="en-NZ" b="1" dirty="0"/>
              <a:t>flattened</a:t>
            </a:r>
            <a:r>
              <a:rPr lang="en-NZ" b="1" dirty="0" smtClean="0"/>
              <a:t>.</a:t>
            </a:r>
          </a:p>
          <a:p>
            <a:r>
              <a:rPr lang="en-NZ" dirty="0" smtClean="0"/>
              <a:t> </a:t>
            </a:r>
            <a:r>
              <a:rPr lang="en-NZ" dirty="0"/>
              <a:t>Loose pumice and ash deposits formed </a:t>
            </a:r>
            <a:r>
              <a:rPr lang="en-NZ" b="1" dirty="0"/>
              <a:t>lahars</a:t>
            </a:r>
            <a:r>
              <a:rPr lang="en-NZ" dirty="0"/>
              <a:t> down all the main rivers.</a:t>
            </a:r>
          </a:p>
          <a:p>
            <a:r>
              <a:rPr lang="en-NZ" dirty="0"/>
              <a:t>The eruption further expanded the </a:t>
            </a:r>
            <a:r>
              <a:rPr lang="en-NZ" u="sng" dirty="0">
                <a:hlinkClick r:id="rId2"/>
              </a:rPr>
              <a:t>lake</a:t>
            </a:r>
            <a:r>
              <a:rPr lang="en-NZ" dirty="0"/>
              <a:t>, which had formed after the much larger Oruanui eruption. The previous outlet was blocked, raising the lake 35 metres above its present level until it broke out in a huge flood, flowing for more than a week at roughly 200 times the </a:t>
            </a:r>
            <a:r>
              <a:rPr lang="en-NZ" u="sng" dirty="0">
                <a:hlinkClick r:id="rId3"/>
              </a:rPr>
              <a:t>Waikato River</a:t>
            </a:r>
            <a:r>
              <a:rPr lang="en-NZ" dirty="0"/>
              <a:t>'s current rate.</a:t>
            </a:r>
          </a:p>
          <a:p>
            <a:endParaRPr lang="en-NZ" dirty="0"/>
          </a:p>
        </p:txBody>
      </p:sp>
    </p:spTree>
    <p:extLst>
      <p:ext uri="{BB962C8B-B14F-4D97-AF65-F5344CB8AC3E}">
        <p14:creationId xmlns:p14="http://schemas.microsoft.com/office/powerpoint/2010/main" val="2442589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24942"/>
          </a:xfrm>
        </p:spPr>
        <p:txBody>
          <a:bodyPr>
            <a:normAutofit fontScale="90000"/>
          </a:bodyPr>
          <a:lstStyle/>
          <a:p>
            <a:r>
              <a:rPr lang="en-NZ" b="1" dirty="0"/>
              <a:t>Dating the Taupo Eruption</a:t>
            </a:r>
            <a:br>
              <a:rPr lang="en-NZ" b="1" dirty="0"/>
            </a:br>
            <a:endParaRPr lang="en-NZ" dirty="0"/>
          </a:p>
        </p:txBody>
      </p:sp>
      <p:sp>
        <p:nvSpPr>
          <p:cNvPr id="3" name="Content Placeholder 2"/>
          <p:cNvSpPr>
            <a:spLocks noGrp="1"/>
          </p:cNvSpPr>
          <p:nvPr>
            <p:ph idx="1"/>
          </p:nvPr>
        </p:nvSpPr>
        <p:spPr>
          <a:xfrm>
            <a:off x="179512" y="1628800"/>
            <a:ext cx="8856984" cy="5112568"/>
          </a:xfrm>
          <a:solidFill>
            <a:srgbClr val="FFFFCC"/>
          </a:solidFill>
        </p:spPr>
        <p:txBody>
          <a:bodyPr>
            <a:normAutofit fontScale="92500" lnSpcReduction="20000"/>
          </a:bodyPr>
          <a:lstStyle/>
          <a:p>
            <a:r>
              <a:rPr lang="en-NZ" dirty="0"/>
              <a:t>Many dates have been given for the Taupo Eruption. One estimated date is 181 CE from ice cores in Greenland and Antarctica. It is possible that the </a:t>
            </a:r>
            <a:r>
              <a:rPr lang="en-NZ" u="sng" dirty="0">
                <a:hlinkClick r:id="rId2" tooltip="Meteorological"/>
              </a:rPr>
              <a:t>meteorological</a:t>
            </a:r>
            <a:r>
              <a:rPr lang="en-NZ" dirty="0"/>
              <a:t> phenomena described by </a:t>
            </a:r>
            <a:r>
              <a:rPr lang="en-NZ" u="sng" dirty="0">
                <a:hlinkClick r:id="rId3" tooltip="Fan Ye (historian)"/>
              </a:rPr>
              <a:t>Fan Ye</a:t>
            </a:r>
            <a:r>
              <a:rPr lang="en-NZ" dirty="0"/>
              <a:t> in China and by </a:t>
            </a:r>
            <a:r>
              <a:rPr lang="en-NZ" u="sng" dirty="0" err="1">
                <a:hlinkClick r:id="rId4"/>
              </a:rPr>
              <a:t>Herodian</a:t>
            </a:r>
            <a:r>
              <a:rPr lang="en-NZ" dirty="0"/>
              <a:t> in </a:t>
            </a:r>
            <a:r>
              <a:rPr lang="en-NZ" dirty="0" smtClean="0"/>
              <a:t>Rome </a:t>
            </a:r>
            <a:r>
              <a:rPr lang="en-NZ" dirty="0"/>
              <a:t>were due to this eruption, which would give a date of exactly to </a:t>
            </a:r>
            <a:r>
              <a:rPr lang="en-NZ" dirty="0" smtClean="0"/>
              <a:t>186 </a:t>
            </a:r>
            <a:r>
              <a:rPr lang="en-NZ" dirty="0"/>
              <a:t>however ash from volcanic activity does not normally cross </a:t>
            </a:r>
            <a:r>
              <a:rPr lang="en-NZ" dirty="0" smtClean="0"/>
              <a:t>hemispheres, </a:t>
            </a:r>
            <a:r>
              <a:rPr lang="en-NZ" dirty="0"/>
              <a:t>and recent radiocarbon dating by R. Sparks has put the date at 233 CE +/- 13 (95% confidence</a:t>
            </a:r>
            <a:r>
              <a:rPr lang="en-NZ" dirty="0" smtClean="0"/>
              <a:t>).</a:t>
            </a:r>
          </a:p>
          <a:p>
            <a:r>
              <a:rPr lang="en-NZ" dirty="0" smtClean="0"/>
              <a:t>There </a:t>
            </a:r>
            <a:r>
              <a:rPr lang="en-NZ" dirty="0"/>
              <a:t>was no local population </a:t>
            </a:r>
            <a:r>
              <a:rPr lang="en-NZ" u="sng" dirty="0">
                <a:hlinkClick r:id="rId5" tooltip="History of New Zealand"/>
              </a:rPr>
              <a:t>at this time</a:t>
            </a:r>
            <a:r>
              <a:rPr lang="en-NZ" dirty="0"/>
              <a:t>, so the nearest humans would have been those in Australia, more than 2000 km to the west.</a:t>
            </a:r>
          </a:p>
          <a:p>
            <a:endParaRPr lang="en-NZ" dirty="0"/>
          </a:p>
        </p:txBody>
      </p:sp>
    </p:spTree>
    <p:extLst>
      <p:ext uri="{BB962C8B-B14F-4D97-AF65-F5344CB8AC3E}">
        <p14:creationId xmlns:p14="http://schemas.microsoft.com/office/powerpoint/2010/main" val="36786165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normAutofit/>
          </a:bodyPr>
          <a:lstStyle/>
          <a:p>
            <a:r>
              <a:rPr lang="en-NZ" sz="3200" b="1" dirty="0" smtClean="0"/>
              <a:t>What have we been left with after these eruptions?</a:t>
            </a:r>
            <a:endParaRPr lang="en-NZ" sz="3200" b="1" dirty="0"/>
          </a:p>
        </p:txBody>
      </p:sp>
      <p:sp>
        <p:nvSpPr>
          <p:cNvPr id="3" name="Content Placeholder 2"/>
          <p:cNvSpPr>
            <a:spLocks noGrp="1"/>
          </p:cNvSpPr>
          <p:nvPr>
            <p:ph idx="1"/>
          </p:nvPr>
        </p:nvSpPr>
        <p:spPr>
          <a:xfrm>
            <a:off x="457200" y="1600200"/>
            <a:ext cx="8435280" cy="4525963"/>
          </a:xfrm>
          <a:solidFill>
            <a:srgbClr val="FFFFCC"/>
          </a:solidFill>
        </p:spPr>
        <p:txBody>
          <a:bodyPr>
            <a:normAutofit fontScale="85000" lnSpcReduction="20000"/>
          </a:bodyPr>
          <a:lstStyle/>
          <a:p>
            <a:pPr marL="0" indent="0">
              <a:buNone/>
            </a:pPr>
            <a:r>
              <a:rPr lang="en-NZ" b="1" dirty="0" smtClean="0"/>
              <a:t>A geologically diverse area that:</a:t>
            </a:r>
          </a:p>
          <a:p>
            <a:r>
              <a:rPr lang="en-NZ" dirty="0" smtClean="0"/>
              <a:t> Draws tourists and their revenue (lake and geothermal areas, ski fields)</a:t>
            </a:r>
          </a:p>
          <a:p>
            <a:r>
              <a:rPr lang="en-NZ" dirty="0" smtClean="0"/>
              <a:t>Provides opportunity for agriculture/forestry</a:t>
            </a:r>
          </a:p>
          <a:p>
            <a:r>
              <a:rPr lang="en-NZ" dirty="0" smtClean="0"/>
              <a:t> Contains a  geothermal area that  provides electricity for the national grid</a:t>
            </a:r>
          </a:p>
          <a:p>
            <a:pPr marL="0" indent="0">
              <a:buNone/>
            </a:pPr>
            <a:r>
              <a:rPr lang="en-NZ" dirty="0"/>
              <a:t> </a:t>
            </a:r>
            <a:r>
              <a:rPr lang="en-NZ" dirty="0" smtClean="0"/>
              <a:t>                           </a:t>
            </a:r>
            <a:r>
              <a:rPr lang="en-NZ" b="1" i="1" dirty="0" smtClean="0"/>
              <a:t>and</a:t>
            </a:r>
            <a:r>
              <a:rPr lang="en-NZ" i="1" dirty="0" smtClean="0"/>
              <a:t> </a:t>
            </a:r>
          </a:p>
          <a:p>
            <a:r>
              <a:rPr lang="en-NZ" dirty="0" smtClean="0"/>
              <a:t>Many alluvial fans at the exits of valleys e.g. the Thames coast and Hinuera</a:t>
            </a:r>
          </a:p>
          <a:p>
            <a:pPr marL="0" indent="0">
              <a:buNone/>
            </a:pPr>
            <a:r>
              <a:rPr lang="en-NZ" dirty="0" smtClean="0"/>
              <a:t>                            </a:t>
            </a:r>
            <a:r>
              <a:rPr lang="en-NZ" i="1" dirty="0" smtClean="0"/>
              <a:t>and</a:t>
            </a:r>
          </a:p>
          <a:p>
            <a:pPr marL="0" indent="0">
              <a:buNone/>
            </a:pPr>
            <a:r>
              <a:rPr lang="en-NZ" dirty="0"/>
              <a:t>A</a:t>
            </a:r>
            <a:r>
              <a:rPr lang="en-NZ" dirty="0" smtClean="0"/>
              <a:t> </a:t>
            </a:r>
            <a:r>
              <a:rPr lang="en-NZ" b="1" dirty="0" smtClean="0"/>
              <a:t>lake</a:t>
            </a:r>
            <a:r>
              <a:rPr lang="en-NZ" dirty="0" smtClean="0"/>
              <a:t> that is the </a:t>
            </a:r>
            <a:r>
              <a:rPr lang="en-NZ" b="1" dirty="0" smtClean="0"/>
              <a:t>source</a:t>
            </a:r>
            <a:r>
              <a:rPr lang="en-NZ" dirty="0" smtClean="0"/>
              <a:t> of the mighty </a:t>
            </a:r>
            <a:r>
              <a:rPr lang="en-NZ" b="1" dirty="0" smtClean="0"/>
              <a:t>Waikato River</a:t>
            </a:r>
          </a:p>
          <a:p>
            <a:endParaRPr lang="en-NZ" dirty="0"/>
          </a:p>
        </p:txBody>
      </p:sp>
    </p:spTree>
    <p:extLst>
      <p:ext uri="{BB962C8B-B14F-4D97-AF65-F5344CB8AC3E}">
        <p14:creationId xmlns:p14="http://schemas.microsoft.com/office/powerpoint/2010/main" val="42924207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91264" cy="1080120"/>
          </a:xfrm>
          <a:solidFill>
            <a:srgbClr val="F7FE98"/>
          </a:solidFill>
        </p:spPr>
        <p:txBody>
          <a:bodyPr>
            <a:normAutofit fontScale="90000"/>
          </a:bodyPr>
          <a:lstStyle/>
          <a:p>
            <a:r>
              <a:rPr lang="en-GB" b="1" dirty="0" smtClean="0"/>
              <a:t/>
            </a:r>
            <a:br>
              <a:rPr lang="en-GB" b="1" dirty="0" smtClean="0"/>
            </a:br>
            <a:r>
              <a:rPr lang="en-GB" b="1" dirty="0" smtClean="0"/>
              <a:t>Soils of the Waikato</a:t>
            </a:r>
            <a:r>
              <a:rPr lang="en-NZ" b="1" dirty="0"/>
              <a:t/>
            </a:r>
            <a:br>
              <a:rPr lang="en-NZ" b="1" dirty="0"/>
            </a:br>
            <a:endParaRPr lang="en-NZ" dirty="0"/>
          </a:p>
        </p:txBody>
      </p:sp>
      <p:sp>
        <p:nvSpPr>
          <p:cNvPr id="3" name="Content Placeholder 2"/>
          <p:cNvSpPr>
            <a:spLocks noGrp="1"/>
          </p:cNvSpPr>
          <p:nvPr>
            <p:ph idx="1"/>
          </p:nvPr>
        </p:nvSpPr>
        <p:spPr>
          <a:xfrm>
            <a:off x="251520" y="1844824"/>
            <a:ext cx="8712968" cy="4896544"/>
          </a:xfrm>
          <a:solidFill>
            <a:srgbClr val="F7FE98"/>
          </a:solidFill>
        </p:spPr>
        <p:txBody>
          <a:bodyPr>
            <a:normAutofit fontScale="85000" lnSpcReduction="20000"/>
          </a:bodyPr>
          <a:lstStyle/>
          <a:p>
            <a:r>
              <a:rPr lang="en-GB" dirty="0" smtClean="0"/>
              <a:t>The </a:t>
            </a:r>
            <a:r>
              <a:rPr lang="en-GB" dirty="0"/>
              <a:t>now-fertile loam soils of the Waikato basin were originally fine volcanic ash and debris that weathered. </a:t>
            </a:r>
            <a:r>
              <a:rPr lang="en-GB" dirty="0" smtClean="0"/>
              <a:t> </a:t>
            </a:r>
          </a:p>
          <a:p>
            <a:endParaRPr lang="en-GB" dirty="0" smtClean="0"/>
          </a:p>
          <a:p>
            <a:r>
              <a:rPr lang="en-GB" dirty="0" smtClean="0"/>
              <a:t>The </a:t>
            </a:r>
            <a:r>
              <a:rPr lang="en-GB" dirty="0"/>
              <a:t>Thames valley has poorly drained gley soils, made of alluvial material. The lower Thames valley and parts of the Waikato basin have peat soils, formed from decomposed wetland plants. Many of these gley and peat soils have been drained for agricultural </a:t>
            </a:r>
            <a:r>
              <a:rPr lang="en-GB" dirty="0" smtClean="0"/>
              <a:t>purposes</a:t>
            </a:r>
          </a:p>
          <a:p>
            <a:pPr marL="0" indent="0">
              <a:buNone/>
            </a:pPr>
            <a:endParaRPr lang="en-GB" dirty="0" smtClean="0"/>
          </a:p>
          <a:p>
            <a:r>
              <a:rPr lang="en-GB" dirty="0" smtClean="0"/>
              <a:t> </a:t>
            </a:r>
            <a:r>
              <a:rPr lang="en-GB" dirty="0"/>
              <a:t>The soils of south Waikato are derived from pumice – volcanic rock – and lack some important nutrients.</a:t>
            </a:r>
            <a:endParaRPr lang="en-NZ" dirty="0"/>
          </a:p>
          <a:p>
            <a:pPr marL="0" indent="0">
              <a:buNone/>
            </a:pPr>
            <a:r>
              <a:rPr lang="en-GB" dirty="0"/>
              <a:t> </a:t>
            </a:r>
            <a:endParaRPr lang="en-NZ" dirty="0"/>
          </a:p>
          <a:p>
            <a:endParaRPr lang="en-NZ" dirty="0"/>
          </a:p>
        </p:txBody>
      </p:sp>
    </p:spTree>
    <p:extLst>
      <p:ext uri="{BB962C8B-B14F-4D97-AF65-F5344CB8AC3E}">
        <p14:creationId xmlns:p14="http://schemas.microsoft.com/office/powerpoint/2010/main" val="205799053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922114"/>
          </a:xfrm>
        </p:spPr>
        <p:txBody>
          <a:bodyPr>
            <a:noAutofit/>
          </a:bodyPr>
          <a:lstStyle/>
          <a:p>
            <a:r>
              <a:rPr lang="en-NZ" sz="3200" b="1" dirty="0" smtClean="0"/>
              <a:t>What happens when a river changes course?</a:t>
            </a:r>
            <a:endParaRPr lang="en-NZ" sz="3200" b="1" dirty="0"/>
          </a:p>
        </p:txBody>
      </p:sp>
      <p:sp>
        <p:nvSpPr>
          <p:cNvPr id="3" name="Content Placeholder 2"/>
          <p:cNvSpPr>
            <a:spLocks noGrp="1"/>
          </p:cNvSpPr>
          <p:nvPr>
            <p:ph idx="1"/>
          </p:nvPr>
        </p:nvSpPr>
        <p:spPr>
          <a:xfrm>
            <a:off x="179512" y="1052736"/>
            <a:ext cx="8784976" cy="4896544"/>
          </a:xfrm>
          <a:solidFill>
            <a:srgbClr val="FFFFCC"/>
          </a:solidFill>
        </p:spPr>
        <p:txBody>
          <a:bodyPr>
            <a:noAutofit/>
          </a:bodyPr>
          <a:lstStyle/>
          <a:p>
            <a:r>
              <a:rPr lang="en-NZ" sz="2800" dirty="0" smtClean="0"/>
              <a:t>In “</a:t>
            </a:r>
            <a:r>
              <a:rPr lang="en-NZ" sz="2800" b="1" dirty="0" smtClean="0"/>
              <a:t>all landscapes</a:t>
            </a:r>
            <a:r>
              <a:rPr lang="en-NZ" sz="2800" dirty="0" smtClean="0"/>
              <a:t>” rivers carry eroded material from mountains to the sea. So every time a river floods or changes course they deposit this eroded material (sediment) onto the flooded land where over time its deposition builds up the soil substrate producing valuable farm land.</a:t>
            </a:r>
          </a:p>
          <a:p>
            <a:pPr lvl="0"/>
            <a:r>
              <a:rPr lang="en-NZ" sz="2800" dirty="0" smtClean="0"/>
              <a:t>In “</a:t>
            </a:r>
            <a:r>
              <a:rPr lang="en-NZ" sz="2800" b="1" dirty="0" smtClean="0"/>
              <a:t>new landscapes</a:t>
            </a:r>
            <a:r>
              <a:rPr lang="en-NZ" sz="2800" dirty="0" smtClean="0"/>
              <a:t>”</a:t>
            </a:r>
            <a:r>
              <a:rPr lang="en-NZ" sz="2800" dirty="0"/>
              <a:t> </a:t>
            </a:r>
            <a:r>
              <a:rPr lang="en-NZ" sz="2800" dirty="0" smtClean="0"/>
              <a:t>formed after major </a:t>
            </a:r>
            <a:r>
              <a:rPr lang="en-NZ" sz="2800" dirty="0"/>
              <a:t>eruptions</a:t>
            </a:r>
            <a:r>
              <a:rPr lang="en-NZ" sz="2800" dirty="0" smtClean="0"/>
              <a:t> things may be much more dramatic and rivers may change course because of massive amounts of sediment being deposited and blocking channels.. </a:t>
            </a:r>
            <a:endParaRPr lang="en-NZ" sz="2800" dirty="0"/>
          </a:p>
          <a:p>
            <a:pPr marL="0" indent="0">
              <a:buNone/>
            </a:pPr>
            <a:r>
              <a:rPr lang="en-NZ" sz="2800" b="1" dirty="0" smtClean="0">
                <a:solidFill>
                  <a:schemeClr val="accent1"/>
                </a:solidFill>
              </a:rPr>
              <a:t>This is why the Waikato River changed course after the</a:t>
            </a:r>
            <a:r>
              <a:rPr lang="en-NZ" sz="2800" b="1" dirty="0">
                <a:solidFill>
                  <a:schemeClr val="accent1"/>
                </a:solidFill>
              </a:rPr>
              <a:t> Oruanui Eruption</a:t>
            </a:r>
            <a:r>
              <a:rPr lang="en-NZ" sz="2800" b="1" dirty="0" smtClean="0">
                <a:solidFill>
                  <a:schemeClr val="accent1"/>
                </a:solidFill>
              </a:rPr>
              <a:t> </a:t>
            </a:r>
          </a:p>
        </p:txBody>
      </p:sp>
    </p:spTree>
    <p:extLst>
      <p:ext uri="{BB962C8B-B14F-4D97-AF65-F5344CB8AC3E}">
        <p14:creationId xmlns:p14="http://schemas.microsoft.com/office/powerpoint/2010/main" val="1038301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50825" y="476250"/>
            <a:ext cx="8713788" cy="1512888"/>
          </a:xfrm>
        </p:spPr>
        <p:txBody>
          <a:bodyPr/>
          <a:lstStyle/>
          <a:p>
            <a:pPr algn="l" eaLnBrk="1" hangingPunct="1"/>
            <a:r>
              <a:rPr lang="en-NZ" sz="3200" b="1" smtClean="0"/>
              <a:t>Land moves due to Plate Tectonics</a:t>
            </a:r>
          </a:p>
        </p:txBody>
      </p:sp>
      <p:sp>
        <p:nvSpPr>
          <p:cNvPr id="34819" name="Rectangle 3"/>
          <p:cNvSpPr>
            <a:spLocks noGrp="1" noChangeArrowheads="1"/>
          </p:cNvSpPr>
          <p:nvPr>
            <p:ph type="body" idx="1"/>
          </p:nvPr>
        </p:nvSpPr>
        <p:spPr>
          <a:xfrm>
            <a:off x="457200" y="1989138"/>
            <a:ext cx="8229600" cy="4679950"/>
          </a:xfrm>
        </p:spPr>
        <p:txBody>
          <a:bodyPr/>
          <a:lstStyle/>
          <a:p>
            <a:pPr eaLnBrk="1" hangingPunct="1"/>
            <a:r>
              <a:rPr lang="en-GB" b="1" dirty="0" smtClean="0">
                <a:solidFill>
                  <a:schemeClr val="accent1"/>
                </a:solidFill>
                <a:cs typeface="Arial" charset="0"/>
              </a:rPr>
              <a:t>The Earth’s surface (the lithosphere) </a:t>
            </a:r>
            <a:r>
              <a:rPr lang="en-GB" dirty="0" smtClean="0">
                <a:cs typeface="Arial" charset="0"/>
              </a:rPr>
              <a:t>is like a cracked shell broken into 12 major plates.</a:t>
            </a:r>
          </a:p>
          <a:p>
            <a:pPr eaLnBrk="1" hangingPunct="1"/>
            <a:r>
              <a:rPr lang="en-GB" dirty="0" smtClean="0">
                <a:cs typeface="Arial" charset="0"/>
              </a:rPr>
              <a:t> Slow convection currents in the Earth’s mantle allow these plates to move.</a:t>
            </a:r>
          </a:p>
          <a:p>
            <a:pPr eaLnBrk="1" hangingPunct="1"/>
            <a:r>
              <a:rPr lang="en-GB" dirty="0" smtClean="0">
                <a:cs typeface="Arial" charset="0"/>
              </a:rPr>
              <a:t> Where plates meet, </a:t>
            </a:r>
            <a:r>
              <a:rPr lang="en-GB" b="1" dirty="0" smtClean="0">
                <a:solidFill>
                  <a:schemeClr val="accent1"/>
                </a:solidFill>
                <a:cs typeface="Arial" charset="0"/>
              </a:rPr>
              <a:t>plate boundaries </a:t>
            </a:r>
            <a:r>
              <a:rPr lang="en-GB" dirty="0" smtClean="0">
                <a:cs typeface="Arial" charset="0"/>
              </a:rPr>
              <a:t>are formed. Volcanoes and earthquakes are common near plate </a:t>
            </a:r>
            <a:r>
              <a:rPr lang="en-GB" dirty="0" smtClean="0">
                <a:cs typeface="Arial" charset="0"/>
              </a:rPr>
              <a:t>boundaries. </a:t>
            </a:r>
            <a:endParaRPr lang="en-GB" dirty="0" smtClean="0">
              <a:cs typeface="Arial" charset="0"/>
            </a:endParaRPr>
          </a:p>
          <a:p>
            <a:pPr eaLnBrk="1" hangingPunct="1"/>
            <a:endParaRPr lang="en-NZ" dirty="0" smtClean="0"/>
          </a:p>
        </p:txBody>
      </p:sp>
    </p:spTree>
    <p:extLst>
      <p:ext uri="{BB962C8B-B14F-4D97-AF65-F5344CB8AC3E}">
        <p14:creationId xmlns:p14="http://schemas.microsoft.com/office/powerpoint/2010/main" val="2198132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onv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0" y="1196752"/>
            <a:ext cx="9090500" cy="436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449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179512" y="5286375"/>
            <a:ext cx="8600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smtClean="0">
                <a:cs typeface="Arial" pitchFamily="34" charset="0"/>
              </a:rPr>
              <a:t> </a:t>
            </a:r>
            <a:endParaRPr lang="en-GB" sz="2400" dirty="0">
              <a:cs typeface="Arial" pitchFamily="34" charset="0"/>
            </a:endParaRPr>
          </a:p>
        </p:txBody>
      </p:sp>
      <p:sp>
        <p:nvSpPr>
          <p:cNvPr id="43014" name="Text Box 6"/>
          <p:cNvSpPr txBox="1">
            <a:spLocks noChangeArrowheads="1"/>
          </p:cNvSpPr>
          <p:nvPr/>
        </p:nvSpPr>
        <p:spPr bwMode="auto">
          <a:xfrm>
            <a:off x="323529" y="1196753"/>
            <a:ext cx="828092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65000"/>
              </a:lnSpc>
              <a:spcBef>
                <a:spcPct val="45000"/>
              </a:spcBef>
            </a:pPr>
            <a:r>
              <a:rPr lang="en-GB" sz="2800" b="1" dirty="0">
                <a:cs typeface="Arial" pitchFamily="34" charset="0"/>
              </a:rPr>
              <a:t>Oceanic plate </a:t>
            </a:r>
            <a:r>
              <a:rPr lang="en-GB" sz="2800" dirty="0">
                <a:cs typeface="Arial" pitchFamily="34" charset="0"/>
              </a:rPr>
              <a:t>– below the </a:t>
            </a:r>
            <a:r>
              <a:rPr lang="en-GB" sz="2800" dirty="0" smtClean="0">
                <a:cs typeface="Arial" pitchFamily="34" charset="0"/>
              </a:rPr>
              <a:t>ocean. </a:t>
            </a:r>
            <a:r>
              <a:rPr lang="en-NZ" sz="2800" dirty="0" smtClean="0"/>
              <a:t>It </a:t>
            </a:r>
            <a:r>
              <a:rPr lang="en-NZ" sz="2800" dirty="0"/>
              <a:t>is thin and </a:t>
            </a:r>
            <a:endParaRPr lang="en-NZ" sz="2800" dirty="0" smtClean="0"/>
          </a:p>
          <a:p>
            <a:pPr eaLnBrk="1" hangingPunct="1">
              <a:lnSpc>
                <a:spcPct val="65000"/>
              </a:lnSpc>
              <a:spcBef>
                <a:spcPct val="45000"/>
              </a:spcBef>
            </a:pPr>
            <a:r>
              <a:rPr lang="en-NZ" sz="2800" dirty="0" smtClean="0"/>
              <a:t>dense.</a:t>
            </a:r>
          </a:p>
          <a:p>
            <a:pPr eaLnBrk="1" hangingPunct="1">
              <a:lnSpc>
                <a:spcPct val="65000"/>
              </a:lnSpc>
              <a:spcBef>
                <a:spcPct val="45000"/>
              </a:spcBef>
            </a:pPr>
            <a:endParaRPr lang="en-NZ" sz="2800" dirty="0"/>
          </a:p>
          <a:p>
            <a:pPr eaLnBrk="1" hangingPunct="1"/>
            <a:r>
              <a:rPr lang="en-GB" sz="2800" b="1" dirty="0" smtClean="0">
                <a:cs typeface="Arial" pitchFamily="34" charset="0"/>
              </a:rPr>
              <a:t>Continental </a:t>
            </a:r>
            <a:r>
              <a:rPr lang="en-GB" sz="2800" b="1" dirty="0">
                <a:cs typeface="Arial" pitchFamily="34" charset="0"/>
              </a:rPr>
              <a:t>plate </a:t>
            </a:r>
            <a:r>
              <a:rPr lang="en-GB" sz="2800" dirty="0">
                <a:cs typeface="Arial" pitchFamily="34" charset="0"/>
              </a:rPr>
              <a:t>– above the </a:t>
            </a:r>
            <a:r>
              <a:rPr lang="en-GB" sz="2800" dirty="0" smtClean="0">
                <a:cs typeface="Arial" pitchFamily="34" charset="0"/>
              </a:rPr>
              <a:t>ocean.</a:t>
            </a:r>
            <a:r>
              <a:rPr lang="en-NZ" sz="2800" dirty="0" smtClean="0"/>
              <a:t> </a:t>
            </a:r>
            <a:r>
              <a:rPr lang="en-NZ" sz="2800" dirty="0"/>
              <a:t>It is thick and less </a:t>
            </a:r>
            <a:r>
              <a:rPr lang="en-NZ" sz="2800" dirty="0" smtClean="0"/>
              <a:t>dense </a:t>
            </a:r>
            <a:r>
              <a:rPr lang="en-GB" sz="2800" dirty="0" smtClean="0"/>
              <a:t>so </a:t>
            </a:r>
            <a:r>
              <a:rPr lang="en-GB" sz="2800" dirty="0"/>
              <a:t>floats higher on the </a:t>
            </a:r>
            <a:r>
              <a:rPr lang="en-GB" sz="2800" dirty="0" smtClean="0"/>
              <a:t>mantle.</a:t>
            </a:r>
          </a:p>
          <a:p>
            <a:pPr eaLnBrk="1" hangingPunct="1"/>
            <a:endParaRPr lang="en-GB" sz="2800" dirty="0" smtClean="0"/>
          </a:p>
          <a:p>
            <a:pPr eaLnBrk="1" hangingPunct="1"/>
            <a:r>
              <a:rPr lang="en-NZ" sz="2800" dirty="0" smtClean="0"/>
              <a:t>Crust </a:t>
            </a:r>
            <a:r>
              <a:rPr lang="en-NZ" sz="2800" dirty="0"/>
              <a:t>is constantly being created and destroyed.</a:t>
            </a:r>
          </a:p>
          <a:p>
            <a:pPr eaLnBrk="1" hangingPunct="1"/>
            <a:endParaRPr lang="en-NZ" sz="2800" dirty="0"/>
          </a:p>
          <a:p>
            <a:pPr eaLnBrk="1" hangingPunct="1"/>
            <a:r>
              <a:rPr lang="en-NZ" sz="2800" dirty="0"/>
              <a:t>Oceanic crust is more active than continental crust.</a:t>
            </a:r>
          </a:p>
          <a:p>
            <a:pPr eaLnBrk="1" hangingPunct="1">
              <a:lnSpc>
                <a:spcPct val="65000"/>
              </a:lnSpc>
              <a:spcBef>
                <a:spcPct val="45000"/>
              </a:spcBef>
            </a:pPr>
            <a:endParaRPr lang="en-GB" sz="2800" dirty="0"/>
          </a:p>
          <a:p>
            <a:pPr eaLnBrk="1" hangingPunct="1">
              <a:lnSpc>
                <a:spcPct val="65000"/>
              </a:lnSpc>
              <a:spcBef>
                <a:spcPct val="45000"/>
              </a:spcBef>
            </a:pPr>
            <a:endParaRPr lang="en-GB" sz="2400" dirty="0">
              <a:cs typeface="Arial" pitchFamily="34" charset="0"/>
            </a:endParaRPr>
          </a:p>
        </p:txBody>
      </p:sp>
    </p:spTree>
    <p:extLst>
      <p:ext uri="{BB962C8B-B14F-4D97-AF65-F5344CB8AC3E}">
        <p14:creationId xmlns:p14="http://schemas.microsoft.com/office/powerpoint/2010/main" val="3329115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late_colour_diagram2.gif (21726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857250"/>
            <a:ext cx="7743775" cy="47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899592" y="285750"/>
            <a:ext cx="6768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800" b="1" dirty="0"/>
              <a:t>The major plates of the world</a:t>
            </a:r>
            <a:endParaRPr lang="en-AU" sz="2800" b="1" dirty="0"/>
          </a:p>
        </p:txBody>
      </p:sp>
      <p:sp>
        <p:nvSpPr>
          <p:cNvPr id="2" name="Rectangle 1"/>
          <p:cNvSpPr/>
          <p:nvPr/>
        </p:nvSpPr>
        <p:spPr>
          <a:xfrm>
            <a:off x="428624" y="4675496"/>
            <a:ext cx="7743775" cy="2215991"/>
          </a:xfrm>
          <a:prstGeom prst="rect">
            <a:avLst/>
          </a:prstGeom>
        </p:spPr>
        <p:txBody>
          <a:bodyPr wrap="square">
            <a:spAutoFit/>
          </a:bodyPr>
          <a:lstStyle/>
          <a:p>
            <a:endParaRPr lang="en-NZ" b="1" dirty="0" smtClean="0"/>
          </a:p>
          <a:p>
            <a:endParaRPr lang="en-NZ" b="1" dirty="0"/>
          </a:p>
          <a:p>
            <a:endParaRPr lang="en-NZ" b="1" dirty="0" smtClean="0"/>
          </a:p>
          <a:p>
            <a:endParaRPr lang="en-NZ" b="1" dirty="0"/>
          </a:p>
          <a:p>
            <a:r>
              <a:rPr lang="en-NZ" sz="2400" b="1" dirty="0" smtClean="0"/>
              <a:t>NZ</a:t>
            </a:r>
            <a:r>
              <a:rPr lang="en-NZ" sz="2400" dirty="0" smtClean="0"/>
              <a:t> </a:t>
            </a:r>
            <a:r>
              <a:rPr lang="en-NZ" sz="2400" dirty="0"/>
              <a:t>lies on the boundary between the fast moving </a:t>
            </a:r>
            <a:r>
              <a:rPr lang="en-NZ" sz="2400" u="sng" dirty="0"/>
              <a:t>Indo-Australian</a:t>
            </a:r>
            <a:r>
              <a:rPr lang="en-NZ" sz="2400" dirty="0"/>
              <a:t> and fast moving </a:t>
            </a:r>
            <a:r>
              <a:rPr lang="en-NZ" sz="2400" u="sng" dirty="0"/>
              <a:t>Pacific plate.</a:t>
            </a:r>
          </a:p>
          <a:p>
            <a:endParaRPr lang="en-NZ" u="sng" dirty="0"/>
          </a:p>
        </p:txBody>
      </p:sp>
    </p:spTree>
    <p:extLst>
      <p:ext uri="{BB962C8B-B14F-4D97-AF65-F5344CB8AC3E}">
        <p14:creationId xmlns:p14="http://schemas.microsoft.com/office/powerpoint/2010/main" val="4235436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85356" cy="490066"/>
          </a:xfrm>
        </p:spPr>
        <p:txBody>
          <a:bodyPr>
            <a:normAutofit fontScale="90000"/>
          </a:bodyPr>
          <a:lstStyle/>
          <a:p>
            <a:r>
              <a:rPr lang="en-NZ" b="1" dirty="0" smtClean="0"/>
              <a:t>How do  Plate tectonics Shape Geology?</a:t>
            </a:r>
            <a:endParaRPr lang="en-NZ" b="1" dirty="0"/>
          </a:p>
        </p:txBody>
      </p:sp>
      <p:sp>
        <p:nvSpPr>
          <p:cNvPr id="3" name="Content Placeholder 2"/>
          <p:cNvSpPr>
            <a:spLocks noGrp="1"/>
          </p:cNvSpPr>
          <p:nvPr>
            <p:ph idx="1"/>
          </p:nvPr>
        </p:nvSpPr>
        <p:spPr>
          <a:xfrm>
            <a:off x="251520" y="836712"/>
            <a:ext cx="6048672" cy="5832648"/>
          </a:xfrm>
        </p:spPr>
        <p:txBody>
          <a:bodyPr>
            <a:normAutofit fontScale="92500"/>
          </a:bodyPr>
          <a:lstStyle/>
          <a:p>
            <a:r>
              <a:rPr lang="en-NZ" sz="2800" dirty="0"/>
              <a:t>At plate boundaries the plates move in three ways:</a:t>
            </a:r>
          </a:p>
          <a:p>
            <a:pPr lvl="1"/>
            <a:r>
              <a:rPr lang="en-NZ" dirty="0"/>
              <a:t>Convergent (towards each </a:t>
            </a:r>
            <a:r>
              <a:rPr lang="en-NZ" dirty="0" smtClean="0"/>
              <a:t>other)</a:t>
            </a:r>
            <a:endParaRPr lang="en-NZ" dirty="0"/>
          </a:p>
          <a:p>
            <a:pPr lvl="1"/>
            <a:r>
              <a:rPr lang="en-NZ" dirty="0" smtClean="0"/>
              <a:t>Divergent (Away from each other / seafloor spreading)</a:t>
            </a:r>
          </a:p>
          <a:p>
            <a:pPr lvl="1"/>
            <a:r>
              <a:rPr lang="en-NZ" dirty="0" smtClean="0"/>
              <a:t>Lateral slipping (sliding past each other)</a:t>
            </a:r>
          </a:p>
          <a:p>
            <a:pPr marL="0" indent="0">
              <a:buNone/>
            </a:pPr>
            <a:r>
              <a:rPr lang="en-NZ" sz="2800" b="1" dirty="0" smtClean="0"/>
              <a:t>Convergent</a:t>
            </a:r>
          </a:p>
          <a:p>
            <a:pPr marL="0" indent="0">
              <a:buNone/>
            </a:pPr>
            <a:r>
              <a:rPr lang="en-NZ" sz="2800" dirty="0"/>
              <a:t>When two plates collide (at a convergent plate boundary), some crust is destroyed in the </a:t>
            </a:r>
            <a:r>
              <a:rPr lang="en-NZ" sz="2800" dirty="0" smtClean="0"/>
              <a:t>impact </a:t>
            </a:r>
            <a:r>
              <a:rPr lang="en-NZ" sz="2800" dirty="0"/>
              <a:t>and the plates become smaller. The results differ, depending upon what types of plates are involved. </a:t>
            </a:r>
            <a:endParaRPr lang="en-NZ" sz="2800" dirty="0" smtClean="0"/>
          </a:p>
          <a:p>
            <a:pPr marL="0" indent="0">
              <a:buNone/>
            </a:pPr>
            <a:endParaRPr lang="en-NZ" sz="2000" b="1" dirty="0" smtClean="0"/>
          </a:p>
        </p:txBody>
      </p:sp>
      <p:pic>
        <p:nvPicPr>
          <p:cNvPr id="3074" name="Picture 2" descr="http://toomuchnews.com/wp-content/uploads/2011/03/1299898825-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724" y="2060848"/>
            <a:ext cx="2971056" cy="212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22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http://t0.gstatic.com/images?q=tbn:ywHw0c8PAwz20M:http://www.jclahr.com/science/earth_science/animate/subduct.gif&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555" y="764704"/>
            <a:ext cx="3498396" cy="182819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1520" y="260648"/>
            <a:ext cx="5472608" cy="6408712"/>
          </a:xfrm>
        </p:spPr>
        <p:txBody>
          <a:bodyPr>
            <a:normAutofit/>
          </a:bodyPr>
          <a:lstStyle/>
          <a:p>
            <a:pPr marL="0" indent="0">
              <a:buNone/>
            </a:pPr>
            <a:endParaRPr lang="en-NZ" sz="2000" b="1" dirty="0" smtClean="0"/>
          </a:p>
          <a:p>
            <a:pPr marL="0" indent="0">
              <a:buNone/>
            </a:pPr>
            <a:r>
              <a:rPr lang="en-NZ" sz="2800" b="1" dirty="0" smtClean="0"/>
              <a:t>Oceanic </a:t>
            </a:r>
            <a:r>
              <a:rPr lang="en-NZ" sz="2800" b="1" dirty="0"/>
              <a:t>Plate and Continental Plate</a:t>
            </a:r>
            <a:r>
              <a:rPr lang="en-NZ" sz="2800" dirty="0"/>
              <a:t> - When a thin, dense oceanic plate collides with a relatively light, thick continental plate, the oceanic plate is forced under the continental plate; this phenomenon is called subduction. </a:t>
            </a:r>
            <a:br>
              <a:rPr lang="en-NZ" sz="2800" dirty="0"/>
            </a:br>
            <a:endParaRPr lang="en-NZ" sz="2800" dirty="0"/>
          </a:p>
          <a:p>
            <a:pPr marL="0" indent="0">
              <a:buNone/>
            </a:pPr>
            <a:r>
              <a:rPr lang="en-NZ" sz="2800" b="1" dirty="0" smtClean="0"/>
              <a:t>Two </a:t>
            </a:r>
            <a:r>
              <a:rPr lang="en-NZ" sz="2800" b="1" dirty="0"/>
              <a:t>Continental Plates</a:t>
            </a:r>
            <a:r>
              <a:rPr lang="en-NZ" sz="2800" dirty="0"/>
              <a:t> - When two continental plates collide, mountain ranges are created as the colliding crust is compressed and pushed upwards.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896820"/>
            <a:ext cx="3035250" cy="278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505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5400600" cy="6264696"/>
          </a:xfrm>
        </p:spPr>
        <p:txBody>
          <a:bodyPr>
            <a:normAutofit/>
          </a:bodyPr>
          <a:lstStyle/>
          <a:p>
            <a:pPr marL="0" indent="0">
              <a:buNone/>
            </a:pPr>
            <a:r>
              <a:rPr lang="en-NZ" sz="2400" b="1" dirty="0" smtClean="0"/>
              <a:t>Divergent (Seafloor spreading)</a:t>
            </a:r>
          </a:p>
          <a:p>
            <a:pPr marL="0" indent="0">
              <a:buNone/>
            </a:pPr>
            <a:r>
              <a:rPr lang="en-NZ" sz="2000" dirty="0"/>
              <a:t>Seafloor spreading is the movement of two oceanic plates away from each other (at a divergent plate boundary), which results in the formation of new oceanic crust (from magma that comes from within the Earth's mantle) </a:t>
            </a:r>
            <a:r>
              <a:rPr lang="en-NZ" sz="2000" dirty="0" smtClean="0"/>
              <a:t>along </a:t>
            </a:r>
            <a:r>
              <a:rPr lang="en-NZ" sz="2000" dirty="0"/>
              <a:t>a mid-ocean ridge. Where the oceanic plates are moving away from each other is called a zone of divergence</a:t>
            </a:r>
            <a:r>
              <a:rPr lang="en-NZ" sz="2000" dirty="0" smtClean="0"/>
              <a:t>.</a:t>
            </a:r>
          </a:p>
          <a:p>
            <a:pPr marL="0" indent="0">
              <a:buNone/>
            </a:pPr>
            <a:endParaRPr lang="en-NZ" sz="2000" b="1" dirty="0"/>
          </a:p>
          <a:p>
            <a:pPr marL="0" indent="0">
              <a:buNone/>
            </a:pPr>
            <a:r>
              <a:rPr lang="en-NZ" sz="2400" b="1" dirty="0" smtClean="0"/>
              <a:t>Lateral Slipping</a:t>
            </a:r>
          </a:p>
          <a:p>
            <a:pPr marL="0" indent="0">
              <a:buNone/>
            </a:pPr>
            <a:r>
              <a:rPr lang="en-NZ" sz="2000" dirty="0"/>
              <a:t>When two plates move sideways against each other (at a transform plate boundary), there is a </a:t>
            </a:r>
            <a:r>
              <a:rPr lang="en-NZ" sz="2000" dirty="0" smtClean="0"/>
              <a:t>large </a:t>
            </a:r>
            <a:r>
              <a:rPr lang="en-NZ" sz="2000" dirty="0"/>
              <a:t>amount of friction which makes the movement jerky. The plates slip, then stick as the friction and pressure build up to incredible levels. When the pressure is released suddenly, and the </a:t>
            </a:r>
            <a:r>
              <a:rPr lang="en-NZ" sz="2000" dirty="0" smtClean="0"/>
              <a:t>plates </a:t>
            </a:r>
            <a:r>
              <a:rPr lang="en-NZ" sz="2000" dirty="0"/>
              <a:t>jerk apart, this </a:t>
            </a:r>
            <a:r>
              <a:rPr lang="en-NZ" sz="2000" dirty="0" smtClean="0"/>
              <a:t>causes </a:t>
            </a:r>
            <a:r>
              <a:rPr lang="en-NZ" sz="2000" dirty="0"/>
              <a:t>an earthquake. </a:t>
            </a:r>
            <a:endParaRPr lang="en-NZ" sz="2000" b="1" dirty="0" smtClean="0"/>
          </a:p>
          <a:p>
            <a:pPr marL="0" indent="0">
              <a:buNone/>
            </a:pPr>
            <a:endParaRPr lang="en-NZ" sz="2000" dirty="0"/>
          </a:p>
        </p:txBody>
      </p:sp>
      <p:pic>
        <p:nvPicPr>
          <p:cNvPr id="2" name="Picture 2" descr="http://1.bp.blogspot.com/-hloFrWma09M/TZn-LYGESEI/AAAAAAAAABA/ltEUCjrXFUs/s1600/obj5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77" y="1124744"/>
            <a:ext cx="3496013" cy="21786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s2.mm.bing.net/th?id=HN.608041303424175049&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33" y="4437112"/>
            <a:ext cx="2857500" cy="12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412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188640"/>
            <a:ext cx="4283400" cy="2902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 y="-99392"/>
            <a:ext cx="5131945" cy="1470025"/>
          </a:xfrm>
        </p:spPr>
        <p:txBody>
          <a:bodyPr>
            <a:normAutofit/>
          </a:bodyPr>
          <a:lstStyle/>
          <a:p>
            <a:r>
              <a:rPr lang="en-NZ" dirty="0" smtClean="0"/>
              <a:t>Geological Processes </a:t>
            </a:r>
            <a:endParaRPr lang="en-NZ" dirty="0"/>
          </a:p>
        </p:txBody>
      </p:sp>
      <p:pic>
        <p:nvPicPr>
          <p:cNvPr id="1028" name="Picture 4" descr="http://www.searchpictures.net/selected_daily_photos/te_whaiti-nui-a-toi_canyon,_whirinaki_forest,_north_island,_new_zealand_-_8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3356992"/>
            <a:ext cx="428396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84" y="1119256"/>
            <a:ext cx="3616479" cy="543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017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NZ" sz="4000" b="1" dirty="0" smtClean="0"/>
              <a:t>Lesson Objectives</a:t>
            </a:r>
            <a:endParaRPr lang="en-NZ" sz="4000" b="1" dirty="0"/>
          </a:p>
        </p:txBody>
      </p:sp>
      <p:sp>
        <p:nvSpPr>
          <p:cNvPr id="3" name="Content Placeholder 2"/>
          <p:cNvSpPr>
            <a:spLocks noGrp="1"/>
          </p:cNvSpPr>
          <p:nvPr>
            <p:ph idx="1"/>
          </p:nvPr>
        </p:nvSpPr>
        <p:spPr>
          <a:xfrm>
            <a:off x="457200" y="1988839"/>
            <a:ext cx="8229600" cy="1728193"/>
          </a:xfrm>
          <a:solidFill>
            <a:srgbClr val="F7FE98"/>
          </a:solidFill>
        </p:spPr>
        <p:txBody>
          <a:bodyPr/>
          <a:lstStyle/>
          <a:p>
            <a:pPr lvl="0"/>
            <a:r>
              <a:rPr lang="en-NZ" dirty="0"/>
              <a:t>Identify the two tectonic plates that are meeting at the NZ boundary and discuss the impact it has had on NZ’s </a:t>
            </a:r>
            <a:r>
              <a:rPr lang="en-NZ" dirty="0" smtClean="0"/>
              <a:t>geology</a:t>
            </a:r>
            <a:endParaRPr lang="en-NZ" dirty="0"/>
          </a:p>
        </p:txBody>
      </p:sp>
    </p:spTree>
    <p:extLst>
      <p:ext uri="{BB962C8B-B14F-4D97-AF65-F5344CB8AC3E}">
        <p14:creationId xmlns:p14="http://schemas.microsoft.com/office/powerpoint/2010/main" val="3011412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late_colour_diagram2.gif (21726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857250"/>
            <a:ext cx="7743775" cy="47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899592" y="285750"/>
            <a:ext cx="6768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800" b="1" dirty="0"/>
              <a:t>The major plates of the world</a:t>
            </a:r>
            <a:endParaRPr lang="en-AU" sz="2800" b="1" dirty="0"/>
          </a:p>
        </p:txBody>
      </p:sp>
      <p:sp>
        <p:nvSpPr>
          <p:cNvPr id="2" name="Rectangle 1"/>
          <p:cNvSpPr/>
          <p:nvPr/>
        </p:nvSpPr>
        <p:spPr>
          <a:xfrm>
            <a:off x="428624" y="4675496"/>
            <a:ext cx="7743775" cy="2339102"/>
          </a:xfrm>
          <a:prstGeom prst="rect">
            <a:avLst/>
          </a:prstGeom>
        </p:spPr>
        <p:txBody>
          <a:bodyPr wrap="square">
            <a:spAutoFit/>
          </a:bodyPr>
          <a:lstStyle/>
          <a:p>
            <a:endParaRPr lang="en-NZ" b="1" dirty="0" smtClean="0"/>
          </a:p>
          <a:p>
            <a:endParaRPr lang="en-NZ" b="1" dirty="0"/>
          </a:p>
          <a:p>
            <a:endParaRPr lang="en-NZ" b="1" dirty="0" smtClean="0"/>
          </a:p>
          <a:p>
            <a:endParaRPr lang="en-NZ" b="1" dirty="0"/>
          </a:p>
          <a:p>
            <a:r>
              <a:rPr lang="en-NZ" sz="2800" b="1" dirty="0" smtClean="0"/>
              <a:t>NZ</a:t>
            </a:r>
            <a:r>
              <a:rPr lang="en-NZ" sz="2800" dirty="0" smtClean="0"/>
              <a:t> </a:t>
            </a:r>
            <a:r>
              <a:rPr lang="en-NZ" sz="2800" dirty="0"/>
              <a:t>lies on the boundary between the fast moving </a:t>
            </a:r>
            <a:r>
              <a:rPr lang="en-NZ" sz="2800" u="sng" dirty="0"/>
              <a:t>Indo-Australian</a:t>
            </a:r>
            <a:r>
              <a:rPr lang="en-NZ" sz="2800" dirty="0"/>
              <a:t> and fast moving </a:t>
            </a:r>
            <a:r>
              <a:rPr lang="en-NZ" sz="2800" u="sng" dirty="0"/>
              <a:t>Pacific plate.</a:t>
            </a:r>
          </a:p>
          <a:p>
            <a:endParaRPr lang="en-NZ" u="sng" dirty="0"/>
          </a:p>
        </p:txBody>
      </p:sp>
    </p:spTree>
    <p:extLst>
      <p:ext uri="{BB962C8B-B14F-4D97-AF65-F5344CB8AC3E}">
        <p14:creationId xmlns:p14="http://schemas.microsoft.com/office/powerpoint/2010/main" val="3104269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457200" y="404813"/>
            <a:ext cx="8507288" cy="6119812"/>
          </a:xfrm>
        </p:spPr>
        <p:txBody>
          <a:bodyPr>
            <a:normAutofit fontScale="92500" lnSpcReduction="10000"/>
          </a:bodyPr>
          <a:lstStyle/>
          <a:p>
            <a:pPr marL="0" indent="0" eaLnBrk="1" hangingPunct="1">
              <a:buFontTx/>
              <a:buNone/>
            </a:pPr>
            <a:endParaRPr lang="en-NZ" dirty="0" smtClean="0"/>
          </a:p>
          <a:p>
            <a:pPr marL="0" indent="0" eaLnBrk="1" hangingPunct="1">
              <a:buFontTx/>
              <a:buNone/>
            </a:pPr>
            <a:r>
              <a:rPr lang="en-GB" b="1" u="sng" dirty="0" smtClean="0">
                <a:cs typeface="Arial" charset="0"/>
              </a:rPr>
              <a:t>Current Situation in New Zealand</a:t>
            </a:r>
          </a:p>
          <a:p>
            <a:pPr marL="0" indent="0" eaLnBrk="1" hangingPunct="1">
              <a:buFontTx/>
              <a:buNone/>
            </a:pPr>
            <a:r>
              <a:rPr lang="en-GB" dirty="0" smtClean="0">
                <a:cs typeface="Arial" charset="0"/>
              </a:rPr>
              <a:t>New Zealand lies on two plates:</a:t>
            </a:r>
          </a:p>
          <a:p>
            <a:pPr marL="0" indent="0" eaLnBrk="1" hangingPunct="1">
              <a:buFontTx/>
              <a:buNone/>
            </a:pPr>
            <a:endParaRPr lang="en-GB" dirty="0" smtClean="0">
              <a:cs typeface="Arial" charset="0"/>
            </a:endParaRPr>
          </a:p>
          <a:p>
            <a:pPr eaLnBrk="1" hangingPunct="1"/>
            <a:r>
              <a:rPr lang="en-GB" dirty="0" smtClean="0">
                <a:cs typeface="Arial" charset="0"/>
              </a:rPr>
              <a:t>the Indo-Australian plate to the West</a:t>
            </a:r>
          </a:p>
          <a:p>
            <a:pPr eaLnBrk="1" hangingPunct="1"/>
            <a:r>
              <a:rPr lang="en-GB" dirty="0" smtClean="0">
                <a:cs typeface="Arial" charset="0"/>
              </a:rPr>
              <a:t>the fast moving Pacific plate to the East</a:t>
            </a:r>
          </a:p>
          <a:p>
            <a:pPr marL="0" indent="0" eaLnBrk="1" hangingPunct="1">
              <a:buFontTx/>
              <a:buAutoNum type="arabicPeriod"/>
            </a:pPr>
            <a:endParaRPr lang="en-GB" dirty="0" smtClean="0">
              <a:cs typeface="Arial" charset="0"/>
            </a:endParaRPr>
          </a:p>
          <a:p>
            <a:pPr marL="0" indent="0">
              <a:buNone/>
            </a:pPr>
            <a:r>
              <a:rPr lang="en-NZ" dirty="0">
                <a:cs typeface="Arial" charset="0"/>
              </a:rPr>
              <a:t>In the </a:t>
            </a:r>
            <a:r>
              <a:rPr lang="en-NZ" b="1" dirty="0">
                <a:solidFill>
                  <a:schemeClr val="accent1"/>
                </a:solidFill>
                <a:cs typeface="Arial" charset="0"/>
              </a:rPr>
              <a:t>North Island </a:t>
            </a:r>
            <a:r>
              <a:rPr lang="en-NZ" dirty="0">
                <a:cs typeface="Arial" charset="0"/>
              </a:rPr>
              <a:t>thick, light Continental crust of the Indo-Australian plate is colliding with dense Oceanic crust of the pacific plate.</a:t>
            </a:r>
          </a:p>
          <a:p>
            <a:pPr marL="0" indent="0">
              <a:buNone/>
            </a:pPr>
            <a:endParaRPr lang="en-NZ" dirty="0">
              <a:cs typeface="Arial" charset="0"/>
            </a:endParaRPr>
          </a:p>
          <a:p>
            <a:pPr marL="0" indent="0">
              <a:buNone/>
            </a:pPr>
            <a:r>
              <a:rPr lang="en-NZ" dirty="0">
                <a:cs typeface="Arial" charset="0"/>
              </a:rPr>
              <a:t>At this convergent boundary a </a:t>
            </a:r>
            <a:r>
              <a:rPr lang="en-NZ" b="1" dirty="0">
                <a:solidFill>
                  <a:schemeClr val="accent1"/>
                </a:solidFill>
                <a:cs typeface="Arial" charset="0"/>
              </a:rPr>
              <a:t>subduction zone </a:t>
            </a:r>
            <a:r>
              <a:rPr lang="en-NZ" dirty="0">
                <a:cs typeface="Arial" charset="0"/>
              </a:rPr>
              <a:t>forms</a:t>
            </a:r>
            <a:endParaRPr lang="en-AU" dirty="0">
              <a:cs typeface="Arial" charset="0"/>
            </a:endParaRPr>
          </a:p>
          <a:p>
            <a:endParaRPr lang="en-AU" dirty="0">
              <a:cs typeface="Arial" charset="0"/>
            </a:endParaRPr>
          </a:p>
          <a:p>
            <a:pPr marL="0" indent="0" eaLnBrk="1" hangingPunct="1">
              <a:buFontTx/>
              <a:buNone/>
            </a:pPr>
            <a:endParaRPr lang="en-GB" b="1" u="sng" dirty="0" smtClean="0">
              <a:cs typeface="Arial" charset="0"/>
            </a:endParaRPr>
          </a:p>
          <a:p>
            <a:pPr marL="0" indent="0" eaLnBrk="1" hangingPunct="1">
              <a:buFontTx/>
              <a:buNone/>
            </a:pPr>
            <a:endParaRPr lang="en-NZ" dirty="0" smtClean="0"/>
          </a:p>
        </p:txBody>
      </p:sp>
    </p:spTree>
    <p:extLst>
      <p:ext uri="{BB962C8B-B14F-4D97-AF65-F5344CB8AC3E}">
        <p14:creationId xmlns:p14="http://schemas.microsoft.com/office/powerpoint/2010/main" val="285939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31838" y="1863725"/>
            <a:ext cx="7585075" cy="701675"/>
          </a:xfrm>
          <a:prstGeom prst="rect">
            <a:avLst/>
          </a:prstGeom>
          <a:solidFill>
            <a:srgbClr val="FF0000"/>
          </a:solidFill>
          <a:ln w="9525">
            <a:solidFill>
              <a:schemeClr val="tx1"/>
            </a:solidFill>
            <a:miter lim="800000"/>
            <a:headEnd/>
            <a:tailEnd/>
          </a:ln>
        </p:spPr>
        <p:txBody>
          <a:bodyPr wrap="none" anchor="ctr"/>
          <a:lstStyle/>
          <a:p>
            <a:pPr algn="ctr"/>
            <a:r>
              <a:rPr lang="en-GB" sz="2800" b="1"/>
              <a:t>Mantle</a:t>
            </a:r>
          </a:p>
        </p:txBody>
      </p:sp>
      <p:sp>
        <p:nvSpPr>
          <p:cNvPr id="37891" name="Line 3"/>
          <p:cNvSpPr>
            <a:spLocks noChangeShapeType="1"/>
          </p:cNvSpPr>
          <p:nvPr/>
        </p:nvSpPr>
        <p:spPr bwMode="auto">
          <a:xfrm>
            <a:off x="3708400" y="1863725"/>
            <a:ext cx="1439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12292" name="Rectangle 4"/>
          <p:cNvSpPr>
            <a:spLocks noChangeArrowheads="1"/>
          </p:cNvSpPr>
          <p:nvPr/>
        </p:nvSpPr>
        <p:spPr bwMode="auto">
          <a:xfrm>
            <a:off x="731838" y="1624013"/>
            <a:ext cx="2976562" cy="508000"/>
          </a:xfrm>
          <a:prstGeom prst="rect">
            <a:avLst/>
          </a:prstGeom>
          <a:solidFill>
            <a:schemeClr val="accent1"/>
          </a:solidFill>
          <a:ln w="9525">
            <a:solidFill>
              <a:schemeClr val="tx1"/>
            </a:solidFill>
            <a:miter lim="800000"/>
            <a:headEnd/>
            <a:tailEnd/>
          </a:ln>
        </p:spPr>
        <p:txBody>
          <a:bodyPr wrap="none" anchor="ctr"/>
          <a:lstStyle/>
          <a:p>
            <a:pPr algn="ctr"/>
            <a:r>
              <a:rPr lang="en-GB" sz="2800" b="1"/>
              <a:t>Continental</a:t>
            </a:r>
          </a:p>
        </p:txBody>
      </p:sp>
      <p:sp>
        <p:nvSpPr>
          <p:cNvPr id="12293" name="Rectangle 5"/>
          <p:cNvSpPr>
            <a:spLocks noChangeArrowheads="1"/>
          </p:cNvSpPr>
          <p:nvPr/>
        </p:nvSpPr>
        <p:spPr bwMode="auto">
          <a:xfrm>
            <a:off x="5148263" y="1622425"/>
            <a:ext cx="3168650" cy="498475"/>
          </a:xfrm>
          <a:prstGeom prst="rect">
            <a:avLst/>
          </a:prstGeom>
          <a:solidFill>
            <a:schemeClr val="accent1"/>
          </a:solidFill>
          <a:ln w="9525">
            <a:solidFill>
              <a:schemeClr val="tx1"/>
            </a:solidFill>
            <a:miter lim="800000"/>
            <a:headEnd/>
            <a:tailEnd/>
          </a:ln>
        </p:spPr>
        <p:txBody>
          <a:bodyPr wrap="none" anchor="ctr"/>
          <a:lstStyle/>
          <a:p>
            <a:pPr algn="ctr"/>
            <a:r>
              <a:rPr lang="en-GB" sz="2800" b="1"/>
              <a:t>Oceanic</a:t>
            </a:r>
          </a:p>
        </p:txBody>
      </p:sp>
      <p:sp>
        <p:nvSpPr>
          <p:cNvPr id="12294" name="AutoShape 6"/>
          <p:cNvSpPr>
            <a:spLocks noChangeArrowheads="1"/>
          </p:cNvSpPr>
          <p:nvPr/>
        </p:nvSpPr>
        <p:spPr bwMode="auto">
          <a:xfrm>
            <a:off x="1500188" y="1160463"/>
            <a:ext cx="1920875" cy="161925"/>
          </a:xfrm>
          <a:prstGeom prst="rightArrow">
            <a:avLst>
              <a:gd name="adj1" fmla="val 50000"/>
              <a:gd name="adj2" fmla="val 166847"/>
            </a:avLst>
          </a:prstGeom>
          <a:solidFill>
            <a:schemeClr val="accent1"/>
          </a:solidFill>
          <a:ln w="9525">
            <a:solidFill>
              <a:schemeClr val="tx1"/>
            </a:solidFill>
            <a:miter lim="800000"/>
            <a:headEnd/>
            <a:tailEnd/>
          </a:ln>
        </p:spPr>
        <p:txBody>
          <a:bodyPr wrap="none" anchor="ctr"/>
          <a:lstStyle/>
          <a:p>
            <a:endParaRPr lang="en-US"/>
          </a:p>
        </p:txBody>
      </p:sp>
      <p:sp>
        <p:nvSpPr>
          <p:cNvPr id="12295" name="AutoShape 7"/>
          <p:cNvSpPr>
            <a:spLocks noChangeArrowheads="1"/>
          </p:cNvSpPr>
          <p:nvPr/>
        </p:nvSpPr>
        <p:spPr bwMode="auto">
          <a:xfrm>
            <a:off x="5532438" y="1376363"/>
            <a:ext cx="2016125" cy="161925"/>
          </a:xfrm>
          <a:prstGeom prst="leftArrow">
            <a:avLst>
              <a:gd name="adj1" fmla="val 50000"/>
              <a:gd name="adj2" fmla="val 175121"/>
            </a:avLst>
          </a:prstGeom>
          <a:solidFill>
            <a:schemeClr val="accent1"/>
          </a:solidFill>
          <a:ln w="9525">
            <a:solidFill>
              <a:schemeClr val="tx1"/>
            </a:solidFill>
            <a:miter lim="800000"/>
            <a:headEnd/>
            <a:tailEnd/>
          </a:ln>
        </p:spPr>
        <p:txBody>
          <a:bodyPr wrap="none" anchor="ctr"/>
          <a:lstStyle/>
          <a:p>
            <a:endParaRPr lang="en-US"/>
          </a:p>
        </p:txBody>
      </p:sp>
      <p:sp>
        <p:nvSpPr>
          <p:cNvPr id="37896" name="Text Box 8"/>
          <p:cNvSpPr txBox="1">
            <a:spLocks noChangeArrowheads="1"/>
          </p:cNvSpPr>
          <p:nvPr/>
        </p:nvSpPr>
        <p:spPr bwMode="auto">
          <a:xfrm>
            <a:off x="3436938" y="179388"/>
            <a:ext cx="272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3600" b="1" u="sng">
                <a:solidFill>
                  <a:schemeClr val="accent2"/>
                </a:solidFill>
                <a:cs typeface="Arial" charset="0"/>
              </a:rPr>
              <a:t>Subduction</a:t>
            </a:r>
          </a:p>
        </p:txBody>
      </p:sp>
      <p:sp>
        <p:nvSpPr>
          <p:cNvPr id="12298" name="Text Box 10"/>
          <p:cNvSpPr txBox="1">
            <a:spLocks noChangeArrowheads="1"/>
          </p:cNvSpPr>
          <p:nvPr/>
        </p:nvSpPr>
        <p:spPr bwMode="auto">
          <a:xfrm>
            <a:off x="250825" y="2997200"/>
            <a:ext cx="87137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dirty="0">
                <a:cs typeface="Arial" charset="0"/>
              </a:rPr>
              <a:t>1) Continental crust is less dense than oceanic crusts so floats higher on the mantle</a:t>
            </a:r>
          </a:p>
          <a:p>
            <a:pPr eaLnBrk="1" hangingPunct="1"/>
            <a:r>
              <a:rPr lang="en-GB" sz="2400" dirty="0">
                <a:cs typeface="Arial" charset="0"/>
              </a:rPr>
              <a:t>2) At a converging plate boundary the plates move towards each other and the denser oceanic crust slips under the lighter continental crust .</a:t>
            </a:r>
          </a:p>
          <a:p>
            <a:pPr eaLnBrk="1" hangingPunct="1"/>
            <a:r>
              <a:rPr lang="en-GB" sz="2400" dirty="0">
                <a:cs typeface="Arial" charset="0"/>
              </a:rPr>
              <a:t> </a:t>
            </a:r>
            <a:r>
              <a:rPr lang="en-GB" sz="2400" dirty="0" smtClean="0">
                <a:cs typeface="Arial" charset="0"/>
              </a:rPr>
              <a:t>3) Where the </a:t>
            </a:r>
            <a:r>
              <a:rPr lang="en-GB" sz="2400" dirty="0">
                <a:cs typeface="Arial" charset="0"/>
              </a:rPr>
              <a:t>plates meet, rocks crash (very slowly) together with </a:t>
            </a:r>
            <a:r>
              <a:rPr lang="en-GB" sz="2400" dirty="0" smtClean="0">
                <a:cs typeface="Arial" charset="0"/>
              </a:rPr>
              <a:t>significant </a:t>
            </a:r>
            <a:r>
              <a:rPr lang="en-GB" sz="2400" dirty="0">
                <a:cs typeface="Arial" charset="0"/>
              </a:rPr>
              <a:t>momentum. Rocks break, ridges and troughs form; there are earthquakes and volcanoes.</a:t>
            </a:r>
          </a:p>
          <a:p>
            <a:pPr eaLnBrk="1" hangingPunct="1"/>
            <a:endParaRPr lang="en-GB" sz="2400" dirty="0">
              <a:cs typeface="Arial" charset="0"/>
            </a:endParaRPr>
          </a:p>
          <a:p>
            <a:pPr eaLnBrk="1" hangingPunct="1"/>
            <a:r>
              <a:rPr lang="en-GB" sz="2400" dirty="0">
                <a:cs typeface="Arial" charset="0"/>
              </a:rPr>
              <a:t>4</a:t>
            </a:r>
            <a:r>
              <a:rPr lang="en-GB" sz="2400" dirty="0" smtClean="0">
                <a:cs typeface="Arial" charset="0"/>
              </a:rPr>
              <a:t>) </a:t>
            </a:r>
            <a:r>
              <a:rPr lang="en-GB" sz="2400" dirty="0">
                <a:cs typeface="Arial" charset="0"/>
              </a:rPr>
              <a:t>This is a </a:t>
            </a:r>
            <a:r>
              <a:rPr lang="en-GB" sz="2400" b="1" u="sng" dirty="0">
                <a:cs typeface="Arial" charset="0"/>
              </a:rPr>
              <a:t>subduction</a:t>
            </a:r>
            <a:r>
              <a:rPr lang="en-GB" sz="2400" dirty="0">
                <a:cs typeface="Arial" charset="0"/>
              </a:rPr>
              <a:t> zone</a:t>
            </a:r>
          </a:p>
          <a:p>
            <a:pPr eaLnBrk="1" hangingPunct="1"/>
            <a:endParaRPr lang="en-GB" sz="2400" dirty="0">
              <a:cs typeface="Arial" charset="0"/>
            </a:endParaRPr>
          </a:p>
        </p:txBody>
      </p:sp>
    </p:spTree>
    <p:extLst>
      <p:ext uri="{BB962C8B-B14F-4D97-AF65-F5344CB8AC3E}">
        <p14:creationId xmlns:p14="http://schemas.microsoft.com/office/powerpoint/2010/main" val="352575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50289E-6 4.44444E-6 L 0.00092 -0.0283 " pathEditMode="relative" rAng="0" ptsTypes="AA">
                                      <p:cBhvr>
                                        <p:cTn id="6" dur="3000" fill="hold"/>
                                        <p:tgtEl>
                                          <p:spTgt spid="12292"/>
                                        </p:tgtEl>
                                        <p:attrNameLst>
                                          <p:attrName>ppt_x</p:attrName>
                                          <p:attrName>ppt_y</p:attrName>
                                        </p:attrNameLst>
                                      </p:cBhvr>
                                      <p:rCtr x="46" y="-142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2948E-6 -3.61111E-6 L -3.2948E-6 0.03143 " pathEditMode="relative" ptsTypes="AA">
                                      <p:cBhvr>
                                        <p:cTn id="10" dur="3000" fill="hold"/>
                                        <p:tgtEl>
                                          <p:spTgt spid="12293"/>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additive="base">
                                        <p:cTn id="19" dur="3000" fill="hold"/>
                                        <p:tgtEl>
                                          <p:spTgt spid="12294"/>
                                        </p:tgtEl>
                                        <p:attrNameLst>
                                          <p:attrName>ppt_x</p:attrName>
                                        </p:attrNameLst>
                                      </p:cBhvr>
                                      <p:tavLst>
                                        <p:tav tm="0">
                                          <p:val>
                                            <p:strVal val="#ppt_x"/>
                                          </p:val>
                                        </p:tav>
                                        <p:tav tm="100000">
                                          <p:val>
                                            <p:strVal val="#ppt_x"/>
                                          </p:val>
                                        </p:tav>
                                      </p:tavLst>
                                    </p:anim>
                                    <p:anim calcmode="lin" valueType="num">
                                      <p:cBhvr additive="base">
                                        <p:cTn id="20" dur="30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5"/>
                                        </p:tgtEl>
                                        <p:attrNameLst>
                                          <p:attrName>style.visibility</p:attrName>
                                        </p:attrNameLst>
                                      </p:cBhvr>
                                      <p:to>
                                        <p:strVal val="visible"/>
                                      </p:to>
                                    </p:set>
                                    <p:anim calcmode="lin" valueType="num">
                                      <p:cBhvr additive="base">
                                        <p:cTn id="25" dur="3000" fill="hold"/>
                                        <p:tgtEl>
                                          <p:spTgt spid="12295"/>
                                        </p:tgtEl>
                                        <p:attrNameLst>
                                          <p:attrName>ppt_x</p:attrName>
                                        </p:attrNameLst>
                                      </p:cBhvr>
                                      <p:tavLst>
                                        <p:tav tm="0">
                                          <p:val>
                                            <p:strVal val="#ppt_x"/>
                                          </p:val>
                                        </p:tav>
                                        <p:tav tm="100000">
                                          <p:val>
                                            <p:strVal val="#ppt_x"/>
                                          </p:val>
                                        </p:tav>
                                      </p:tavLst>
                                    </p:anim>
                                    <p:anim calcmode="lin" valueType="num">
                                      <p:cBhvr additive="base">
                                        <p:cTn id="26" dur="30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229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295"/>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63" presetClass="path" presetSubtype="0" accel="50000" decel="50000" fill="hold" nodeType="clickEffect">
                                  <p:stCondLst>
                                    <p:cond delay="0"/>
                                  </p:stCondLst>
                                  <p:childTnLst>
                                    <p:animMotion origin="layout" path="M 4.56647E-6 -0.0316 L 0.11005 -0.03142 " pathEditMode="relative" rAng="0" ptsTypes="AA">
                                      <p:cBhvr>
                                        <p:cTn id="38" dur="2000" fill="hold"/>
                                        <p:tgtEl>
                                          <p:spTgt spid="12292"/>
                                        </p:tgtEl>
                                        <p:attrNameLst>
                                          <p:attrName>ppt_x</p:attrName>
                                          <p:attrName>ppt_y</p:attrName>
                                        </p:attrNameLst>
                                      </p:cBhvr>
                                      <p:rCtr x="5503" y="0"/>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path" presetSubtype="0" accel="50000" decel="50000" fill="hold" nodeType="clickEffect">
                                  <p:stCondLst>
                                    <p:cond delay="0"/>
                                  </p:stCondLst>
                                  <p:childTnLst>
                                    <p:animMotion origin="layout" path="M -1.15607E-7 0.03143 L -0.12046 0.0316 " pathEditMode="relative" rAng="0" ptsTypes="AA">
                                      <p:cBhvr>
                                        <p:cTn id="42" dur="2000" fill="hold"/>
                                        <p:tgtEl>
                                          <p:spTgt spid="12293"/>
                                        </p:tgtEl>
                                        <p:attrNameLst>
                                          <p:attrName>ppt_x</p:attrName>
                                          <p:attrName>ppt_y</p:attrName>
                                        </p:attrNameLst>
                                      </p:cBhvr>
                                      <p:rCtr x="-60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4" grpId="1" animBg="1"/>
      <p:bldP spid="12295" grpId="0" animBg="1"/>
      <p:bldP spid="12295" grpId="1" animBg="1"/>
      <p:bldP spid="122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nz"/>
          <p:cNvPicPr>
            <a:picLocks noChangeAspect="1" noChangeArrowheads="1"/>
          </p:cNvPicPr>
          <p:nvPr/>
        </p:nvPicPr>
        <p:blipFill>
          <a:blip r:embed="rId2">
            <a:extLst>
              <a:ext uri="{28A0092B-C50C-407E-A947-70E740481C1C}">
                <a14:useLocalDpi xmlns:a14="http://schemas.microsoft.com/office/drawing/2010/main" val="0"/>
              </a:ext>
            </a:extLst>
          </a:blip>
          <a:srcRect t="6764"/>
          <a:stretch>
            <a:fillRect/>
          </a:stretch>
        </p:blipFill>
        <p:spPr bwMode="auto">
          <a:xfrm>
            <a:off x="1265238" y="260350"/>
            <a:ext cx="589756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Line 5"/>
          <p:cNvSpPr>
            <a:spLocks noChangeShapeType="1"/>
          </p:cNvSpPr>
          <p:nvPr/>
        </p:nvSpPr>
        <p:spPr bwMode="auto">
          <a:xfrm>
            <a:off x="1358900" y="3836988"/>
            <a:ext cx="444500" cy="17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9940" name="Text Box 6"/>
          <p:cNvSpPr txBox="1">
            <a:spLocks noChangeArrowheads="1"/>
          </p:cNvSpPr>
          <p:nvPr/>
        </p:nvSpPr>
        <p:spPr bwMode="auto">
          <a:xfrm>
            <a:off x="398463" y="3355975"/>
            <a:ext cx="115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cs typeface="Arial" charset="0"/>
              </a:rPr>
              <a:t>Puysegur</a:t>
            </a:r>
          </a:p>
          <a:p>
            <a:pPr algn="ctr" eaLnBrk="1" hangingPunct="1"/>
            <a:r>
              <a:rPr lang="en-GB">
                <a:cs typeface="Arial" charset="0"/>
              </a:rPr>
              <a:t>trench</a:t>
            </a:r>
          </a:p>
        </p:txBody>
      </p:sp>
      <p:sp>
        <p:nvSpPr>
          <p:cNvPr id="39941" name="Line 7"/>
          <p:cNvSpPr>
            <a:spLocks noChangeShapeType="1"/>
          </p:cNvSpPr>
          <p:nvPr/>
        </p:nvSpPr>
        <p:spPr bwMode="auto">
          <a:xfrm>
            <a:off x="4178300" y="2036763"/>
            <a:ext cx="711200" cy="306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9942" name="Text Box 8"/>
          <p:cNvSpPr txBox="1">
            <a:spLocks noChangeArrowheads="1"/>
          </p:cNvSpPr>
          <p:nvPr/>
        </p:nvSpPr>
        <p:spPr bwMode="auto">
          <a:xfrm>
            <a:off x="2036763" y="1878013"/>
            <a:ext cx="160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cs typeface="Arial" charset="0"/>
              </a:rPr>
              <a:t>Volcanic zone</a:t>
            </a:r>
          </a:p>
        </p:txBody>
      </p:sp>
      <p:sp>
        <p:nvSpPr>
          <p:cNvPr id="39943" name="Rectangle 9"/>
          <p:cNvSpPr>
            <a:spLocks noChangeArrowheads="1"/>
          </p:cNvSpPr>
          <p:nvPr/>
        </p:nvSpPr>
        <p:spPr bwMode="auto">
          <a:xfrm>
            <a:off x="1460500" y="4322763"/>
            <a:ext cx="1066800" cy="1285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44" name="Freeform 10"/>
          <p:cNvSpPr>
            <a:spLocks/>
          </p:cNvSpPr>
          <p:nvPr/>
        </p:nvSpPr>
        <p:spPr bwMode="auto">
          <a:xfrm>
            <a:off x="711200" y="4437063"/>
            <a:ext cx="965200" cy="192087"/>
          </a:xfrm>
          <a:custGeom>
            <a:avLst/>
            <a:gdLst>
              <a:gd name="T0" fmla="*/ 0 w 456"/>
              <a:gd name="T1" fmla="*/ 0 h 162"/>
              <a:gd name="T2" fmla="*/ 2147483647 w 456"/>
              <a:gd name="T3" fmla="*/ 0 h 162"/>
              <a:gd name="T4" fmla="*/ 2147483647 w 456"/>
              <a:gd name="T5" fmla="*/ 2147483647 h 162"/>
              <a:gd name="T6" fmla="*/ 2147483647 w 456"/>
              <a:gd name="T7" fmla="*/ 2147483647 h 162"/>
              <a:gd name="T8" fmla="*/ 2147483647 w 456"/>
              <a:gd name="T9" fmla="*/ 2147483647 h 162"/>
              <a:gd name="T10" fmla="*/ 2147483647 w 456"/>
              <a:gd name="T11" fmla="*/ 2147483647 h 162"/>
              <a:gd name="T12" fmla="*/ 0 w 456"/>
              <a:gd name="T13" fmla="*/ 0 h 162"/>
              <a:gd name="T14" fmla="*/ 0 60000 65536"/>
              <a:gd name="T15" fmla="*/ 0 60000 65536"/>
              <a:gd name="T16" fmla="*/ 0 60000 65536"/>
              <a:gd name="T17" fmla="*/ 0 60000 65536"/>
              <a:gd name="T18" fmla="*/ 0 60000 65536"/>
              <a:gd name="T19" fmla="*/ 0 60000 65536"/>
              <a:gd name="T20" fmla="*/ 0 60000 65536"/>
              <a:gd name="T21" fmla="*/ 0 w 456"/>
              <a:gd name="T22" fmla="*/ 0 h 162"/>
              <a:gd name="T23" fmla="*/ 456 w 456"/>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162">
                <a:moveTo>
                  <a:pt x="0" y="0"/>
                </a:moveTo>
                <a:lnTo>
                  <a:pt x="216" y="0"/>
                </a:lnTo>
                <a:lnTo>
                  <a:pt x="456" y="36"/>
                </a:lnTo>
                <a:lnTo>
                  <a:pt x="450" y="162"/>
                </a:lnTo>
                <a:lnTo>
                  <a:pt x="222" y="120"/>
                </a:lnTo>
                <a:lnTo>
                  <a:pt x="12" y="114"/>
                </a:lnTo>
                <a:lnTo>
                  <a:pt x="0" y="0"/>
                </a:lnTo>
                <a:close/>
              </a:path>
            </a:pathLst>
          </a:custGeom>
          <a:solidFill>
            <a:schemeClr val="accent1"/>
          </a:solidFill>
          <a:ln w="9525">
            <a:solidFill>
              <a:schemeClr val="tx1"/>
            </a:solidFill>
            <a:round/>
            <a:headEnd/>
            <a:tailEnd/>
          </a:ln>
        </p:spPr>
        <p:txBody>
          <a:bodyPr/>
          <a:lstStyle/>
          <a:p>
            <a:endParaRPr lang="en-NZ"/>
          </a:p>
        </p:txBody>
      </p:sp>
      <p:sp>
        <p:nvSpPr>
          <p:cNvPr id="39945" name="Rectangle 11"/>
          <p:cNvSpPr>
            <a:spLocks noChangeArrowheads="1"/>
          </p:cNvSpPr>
          <p:nvPr/>
        </p:nvSpPr>
        <p:spPr bwMode="auto">
          <a:xfrm>
            <a:off x="6413500" y="1243013"/>
            <a:ext cx="749300" cy="1365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46" name="Freeform 12"/>
          <p:cNvSpPr>
            <a:spLocks/>
          </p:cNvSpPr>
          <p:nvPr/>
        </p:nvSpPr>
        <p:spPr bwMode="auto">
          <a:xfrm flipH="1">
            <a:off x="6916738" y="1362075"/>
            <a:ext cx="965200" cy="193675"/>
          </a:xfrm>
          <a:custGeom>
            <a:avLst/>
            <a:gdLst>
              <a:gd name="T0" fmla="*/ 0 w 456"/>
              <a:gd name="T1" fmla="*/ 0 h 162"/>
              <a:gd name="T2" fmla="*/ 2147483647 w 456"/>
              <a:gd name="T3" fmla="*/ 0 h 162"/>
              <a:gd name="T4" fmla="*/ 2147483647 w 456"/>
              <a:gd name="T5" fmla="*/ 2147483647 h 162"/>
              <a:gd name="T6" fmla="*/ 2147483647 w 456"/>
              <a:gd name="T7" fmla="*/ 2147483647 h 162"/>
              <a:gd name="T8" fmla="*/ 2147483647 w 456"/>
              <a:gd name="T9" fmla="*/ 2147483647 h 162"/>
              <a:gd name="T10" fmla="*/ 2147483647 w 456"/>
              <a:gd name="T11" fmla="*/ 2147483647 h 162"/>
              <a:gd name="T12" fmla="*/ 0 w 456"/>
              <a:gd name="T13" fmla="*/ 0 h 162"/>
              <a:gd name="T14" fmla="*/ 0 60000 65536"/>
              <a:gd name="T15" fmla="*/ 0 60000 65536"/>
              <a:gd name="T16" fmla="*/ 0 60000 65536"/>
              <a:gd name="T17" fmla="*/ 0 60000 65536"/>
              <a:gd name="T18" fmla="*/ 0 60000 65536"/>
              <a:gd name="T19" fmla="*/ 0 60000 65536"/>
              <a:gd name="T20" fmla="*/ 0 60000 65536"/>
              <a:gd name="T21" fmla="*/ 0 w 456"/>
              <a:gd name="T22" fmla="*/ 0 h 162"/>
              <a:gd name="T23" fmla="*/ 456 w 456"/>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162">
                <a:moveTo>
                  <a:pt x="0" y="0"/>
                </a:moveTo>
                <a:lnTo>
                  <a:pt x="216" y="0"/>
                </a:lnTo>
                <a:lnTo>
                  <a:pt x="456" y="36"/>
                </a:lnTo>
                <a:lnTo>
                  <a:pt x="450" y="162"/>
                </a:lnTo>
                <a:lnTo>
                  <a:pt x="222" y="120"/>
                </a:lnTo>
                <a:lnTo>
                  <a:pt x="12" y="114"/>
                </a:lnTo>
                <a:lnTo>
                  <a:pt x="0" y="0"/>
                </a:lnTo>
                <a:close/>
              </a:path>
            </a:pathLst>
          </a:custGeom>
          <a:solidFill>
            <a:schemeClr val="accent1"/>
          </a:solidFill>
          <a:ln w="9525">
            <a:solidFill>
              <a:schemeClr val="tx1"/>
            </a:solidFill>
            <a:round/>
            <a:headEnd/>
            <a:tailEnd/>
          </a:ln>
        </p:spPr>
        <p:txBody>
          <a:bodyPr/>
          <a:lstStyle/>
          <a:p>
            <a:endParaRPr lang="en-NZ"/>
          </a:p>
        </p:txBody>
      </p:sp>
      <p:sp>
        <p:nvSpPr>
          <p:cNvPr id="39947" name="Text Box 13"/>
          <p:cNvSpPr txBox="1">
            <a:spLocks noChangeArrowheads="1"/>
          </p:cNvSpPr>
          <p:nvPr/>
        </p:nvSpPr>
        <p:spPr bwMode="auto">
          <a:xfrm>
            <a:off x="107950" y="4821238"/>
            <a:ext cx="88566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a:cs typeface="Arial" charset="0"/>
              </a:rPr>
              <a:t>To the North of New Zealand the Pacific (oceanic) plate is subducting under the Indo Australian plate</a:t>
            </a:r>
          </a:p>
          <a:p>
            <a:pPr eaLnBrk="1" hangingPunct="1"/>
            <a:endParaRPr lang="en-GB" sz="2000">
              <a:cs typeface="Arial" charset="0"/>
            </a:endParaRPr>
          </a:p>
          <a:p>
            <a:pPr eaLnBrk="1" hangingPunct="1"/>
            <a:r>
              <a:rPr lang="en-GB" sz="2000">
                <a:cs typeface="Arial" charset="0"/>
              </a:rPr>
              <a:t>To the South of New Zealand the Indo Australian plate is subducting under the pacific (oceanic) plate.</a:t>
            </a:r>
          </a:p>
          <a:p>
            <a:pPr eaLnBrk="1" hangingPunct="1"/>
            <a:r>
              <a:rPr lang="en-GB" sz="2000" b="1">
                <a:cs typeface="Arial" charset="0"/>
              </a:rPr>
              <a:t>Along the Alpine fault two continental crusts slide past each other. </a:t>
            </a:r>
          </a:p>
        </p:txBody>
      </p:sp>
      <p:sp>
        <p:nvSpPr>
          <p:cNvPr id="39948" name="Oval 14"/>
          <p:cNvSpPr>
            <a:spLocks noChangeArrowheads="1"/>
          </p:cNvSpPr>
          <p:nvPr/>
        </p:nvSpPr>
        <p:spPr bwMode="auto">
          <a:xfrm>
            <a:off x="2921000" y="3265488"/>
            <a:ext cx="558800" cy="2428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9" name="Line 15"/>
          <p:cNvSpPr>
            <a:spLocks noChangeShapeType="1"/>
          </p:cNvSpPr>
          <p:nvPr/>
        </p:nvSpPr>
        <p:spPr bwMode="auto">
          <a:xfrm flipH="1" flipV="1">
            <a:off x="1930400" y="2922588"/>
            <a:ext cx="1104900" cy="357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9950" name="Rectangle 16"/>
          <p:cNvSpPr>
            <a:spLocks noChangeArrowheads="1"/>
          </p:cNvSpPr>
          <p:nvPr/>
        </p:nvSpPr>
        <p:spPr bwMode="auto">
          <a:xfrm>
            <a:off x="533400" y="2843213"/>
            <a:ext cx="660400" cy="1428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9951" name="Rectangle 17"/>
          <p:cNvSpPr>
            <a:spLocks noChangeArrowheads="1"/>
          </p:cNvSpPr>
          <p:nvPr/>
        </p:nvSpPr>
        <p:spPr bwMode="auto">
          <a:xfrm>
            <a:off x="1193800" y="2843213"/>
            <a:ext cx="711200" cy="150812"/>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068586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ubduction"/>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0701" y="-243408"/>
            <a:ext cx="9444239" cy="7101407"/>
          </a:xfrm>
          <a:noFill/>
        </p:spPr>
      </p:pic>
    </p:spTree>
    <p:extLst>
      <p:ext uri="{BB962C8B-B14F-4D97-AF65-F5344CB8AC3E}">
        <p14:creationId xmlns:p14="http://schemas.microsoft.com/office/powerpoint/2010/main" val="2542325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aus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68" y="0"/>
            <a:ext cx="70714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Line 6"/>
          <p:cNvSpPr>
            <a:spLocks noChangeShapeType="1"/>
          </p:cNvSpPr>
          <p:nvPr/>
        </p:nvSpPr>
        <p:spPr bwMode="auto">
          <a:xfrm>
            <a:off x="1273175" y="231775"/>
            <a:ext cx="0" cy="640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Tree>
    <p:extLst>
      <p:ext uri="{BB962C8B-B14F-4D97-AF65-F5344CB8AC3E}">
        <p14:creationId xmlns:p14="http://schemas.microsoft.com/office/powerpoint/2010/main" val="2459024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5000" contrast="7000"/>
                    </a14:imgEffect>
                  </a14:imgLayer>
                </a14:imgProps>
              </a:ext>
              <a:ext uri="{28A0092B-C50C-407E-A947-70E740481C1C}">
                <a14:useLocalDpi xmlns:a14="http://schemas.microsoft.com/office/drawing/2010/main" val="0"/>
              </a:ext>
            </a:extLst>
          </a:blip>
          <a:srcRect/>
          <a:stretch>
            <a:fillRect/>
          </a:stretch>
        </p:blipFill>
        <p:spPr bwMode="auto">
          <a:xfrm>
            <a:off x="1274039" y="-36357"/>
            <a:ext cx="6408711" cy="687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6300192" y="1412776"/>
            <a:ext cx="792088" cy="0"/>
          </a:xfrm>
          <a:prstGeom prst="straightConnector1">
            <a:avLst/>
          </a:prstGeom>
          <a:ln>
            <a:solidFill>
              <a:srgbClr val="FFCC00"/>
            </a:solidFill>
            <a:tailEnd type="stealth" w="lg" len="lg"/>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p:nvPr/>
        </p:nvCxnSpPr>
        <p:spPr>
          <a:xfrm flipV="1">
            <a:off x="2555776" y="4401108"/>
            <a:ext cx="792088" cy="360040"/>
          </a:xfrm>
          <a:prstGeom prst="straightConnector1">
            <a:avLst/>
          </a:prstGeom>
          <a:ln>
            <a:solidFill>
              <a:srgbClr val="FFCC00"/>
            </a:solidFill>
            <a:tailEnd type="stealth" w="lg" len="lg"/>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755576" y="6237312"/>
            <a:ext cx="792088" cy="0"/>
          </a:xfrm>
          <a:prstGeom prst="straightConnector1">
            <a:avLst/>
          </a:prstGeom>
          <a:ln>
            <a:solidFill>
              <a:srgbClr val="FFCC00"/>
            </a:solidFill>
            <a:tailEnd type="stealth" w="lg" len="lg"/>
          </a:ln>
        </p:spPr>
        <p:style>
          <a:lnRef idx="3">
            <a:schemeClr val="accent6"/>
          </a:lnRef>
          <a:fillRef idx="0">
            <a:schemeClr val="accent6"/>
          </a:fillRef>
          <a:effectRef idx="2">
            <a:schemeClr val="accent6"/>
          </a:effectRef>
          <a:fontRef idx="minor">
            <a:schemeClr val="tx1"/>
          </a:fontRef>
        </p:style>
      </p:cxnSp>
      <p:sp>
        <p:nvSpPr>
          <p:cNvPr id="9" name="Oval 8"/>
          <p:cNvSpPr/>
          <p:nvPr/>
        </p:nvSpPr>
        <p:spPr>
          <a:xfrm rot="3119271">
            <a:off x="5106463" y="1191310"/>
            <a:ext cx="622478" cy="1790753"/>
          </a:xfrm>
          <a:prstGeom prst="ellipse">
            <a:avLst/>
          </a:prstGeom>
          <a:solidFill>
            <a:srgbClr val="FFFF00">
              <a:alpha val="2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1721492" y="1052736"/>
            <a:ext cx="2999505" cy="1200329"/>
          </a:xfrm>
          <a:prstGeom prst="rect">
            <a:avLst/>
          </a:prstGeom>
          <a:noFill/>
          <a:ln>
            <a:solidFill>
              <a:schemeClr val="tx1"/>
            </a:solidFill>
          </a:ln>
        </p:spPr>
        <p:txBody>
          <a:bodyPr wrap="square" rtlCol="0">
            <a:spAutoFit/>
          </a:bodyPr>
          <a:lstStyle/>
          <a:p>
            <a:r>
              <a:rPr lang="en-NZ" sz="2400" b="1" dirty="0" smtClean="0"/>
              <a:t>TVZ – Volcanoes and geothermal activity caused by subduction</a:t>
            </a:r>
            <a:endParaRPr lang="en-NZ" sz="2400" b="1" dirty="0"/>
          </a:p>
        </p:txBody>
      </p:sp>
      <p:cxnSp>
        <p:nvCxnSpPr>
          <p:cNvPr id="12" name="Straight Arrow Connector 11"/>
          <p:cNvCxnSpPr/>
          <p:nvPr/>
        </p:nvCxnSpPr>
        <p:spPr>
          <a:xfrm>
            <a:off x="4720997" y="1591345"/>
            <a:ext cx="696705" cy="397495"/>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6770217" y="2564904"/>
            <a:ext cx="2266279" cy="2677656"/>
          </a:xfrm>
          <a:prstGeom prst="rect">
            <a:avLst/>
          </a:prstGeom>
          <a:noFill/>
          <a:ln>
            <a:solidFill>
              <a:schemeClr val="tx1"/>
            </a:solidFill>
          </a:ln>
        </p:spPr>
        <p:txBody>
          <a:bodyPr wrap="square" rtlCol="0">
            <a:spAutoFit/>
          </a:bodyPr>
          <a:lstStyle/>
          <a:p>
            <a:r>
              <a:rPr lang="en-NZ" sz="2400" b="1" dirty="0" smtClean="0"/>
              <a:t>Zone of subduction caused by the Pacific plate being forced under the Australian plate</a:t>
            </a:r>
            <a:endParaRPr lang="en-NZ" sz="2400" b="1" dirty="0"/>
          </a:p>
        </p:txBody>
      </p:sp>
      <p:sp>
        <p:nvSpPr>
          <p:cNvPr id="13" name="Oval 12"/>
          <p:cNvSpPr/>
          <p:nvPr/>
        </p:nvSpPr>
        <p:spPr>
          <a:xfrm rot="1762867">
            <a:off x="5977059" y="-19798"/>
            <a:ext cx="917273" cy="4500500"/>
          </a:xfrm>
          <a:prstGeom prst="ellipse">
            <a:avLst/>
          </a:prstGeom>
          <a:solidFill>
            <a:srgbClr val="FF0000">
              <a:alpha val="26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6" name="Straight Arrow Connector 15"/>
          <p:cNvCxnSpPr/>
          <p:nvPr/>
        </p:nvCxnSpPr>
        <p:spPr>
          <a:xfrm flipH="1" flipV="1">
            <a:off x="6435696" y="2564904"/>
            <a:ext cx="334521" cy="951566"/>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20" name="Oval 19"/>
          <p:cNvSpPr/>
          <p:nvPr/>
        </p:nvSpPr>
        <p:spPr>
          <a:xfrm rot="1762867">
            <a:off x="1442781" y="5521558"/>
            <a:ext cx="599640" cy="1344120"/>
          </a:xfrm>
          <a:prstGeom prst="ellipse">
            <a:avLst/>
          </a:prstGeom>
          <a:solidFill>
            <a:srgbClr val="FF0000">
              <a:alpha val="26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p:cNvSpPr txBox="1"/>
          <p:nvPr/>
        </p:nvSpPr>
        <p:spPr>
          <a:xfrm>
            <a:off x="5639" y="3403444"/>
            <a:ext cx="1715853" cy="3416320"/>
          </a:xfrm>
          <a:prstGeom prst="rect">
            <a:avLst/>
          </a:prstGeom>
          <a:noFill/>
          <a:ln>
            <a:solidFill>
              <a:schemeClr val="tx1"/>
            </a:solidFill>
          </a:ln>
        </p:spPr>
        <p:txBody>
          <a:bodyPr wrap="square" rtlCol="0">
            <a:spAutoFit/>
          </a:bodyPr>
          <a:lstStyle/>
          <a:p>
            <a:r>
              <a:rPr lang="en-NZ" sz="2400" b="1" dirty="0" smtClean="0"/>
              <a:t>Zone of subduction caused by the Australian plate being forced under the Pacific plate</a:t>
            </a:r>
            <a:endParaRPr lang="en-NZ" sz="2400" b="1" dirty="0"/>
          </a:p>
        </p:txBody>
      </p:sp>
      <p:cxnSp>
        <p:nvCxnSpPr>
          <p:cNvPr id="22" name="Straight Arrow Connector 21"/>
          <p:cNvCxnSpPr/>
          <p:nvPr/>
        </p:nvCxnSpPr>
        <p:spPr>
          <a:xfrm>
            <a:off x="1024787" y="5757954"/>
            <a:ext cx="696705" cy="397495"/>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23" name="Oval 22"/>
          <p:cNvSpPr/>
          <p:nvPr/>
        </p:nvSpPr>
        <p:spPr>
          <a:xfrm rot="3119271">
            <a:off x="2948319" y="3267012"/>
            <a:ext cx="622478" cy="2575298"/>
          </a:xfrm>
          <a:prstGeom prst="ellipse">
            <a:avLst/>
          </a:prstGeom>
          <a:solidFill>
            <a:schemeClr val="accent4">
              <a:lumMod val="75000"/>
              <a:alpha val="2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Box 23"/>
          <p:cNvSpPr txBox="1"/>
          <p:nvPr/>
        </p:nvSpPr>
        <p:spPr>
          <a:xfrm>
            <a:off x="4031940" y="5028117"/>
            <a:ext cx="3650810" cy="1938992"/>
          </a:xfrm>
          <a:prstGeom prst="rect">
            <a:avLst/>
          </a:prstGeom>
          <a:noFill/>
          <a:ln>
            <a:solidFill>
              <a:schemeClr val="tx1"/>
            </a:solidFill>
          </a:ln>
        </p:spPr>
        <p:txBody>
          <a:bodyPr wrap="square" rtlCol="0">
            <a:spAutoFit/>
          </a:bodyPr>
          <a:lstStyle/>
          <a:p>
            <a:r>
              <a:rPr lang="en-NZ" sz="2400" b="1" dirty="0" smtClean="0"/>
              <a:t>Zone of convergence and lateral slipping caused by the Australian plate moving past the Pacific plate</a:t>
            </a:r>
            <a:endParaRPr lang="en-NZ" sz="2400" b="1" dirty="0"/>
          </a:p>
        </p:txBody>
      </p:sp>
      <p:cxnSp>
        <p:nvCxnSpPr>
          <p:cNvPr id="25" name="Straight Arrow Connector 24"/>
          <p:cNvCxnSpPr/>
          <p:nvPr/>
        </p:nvCxnSpPr>
        <p:spPr>
          <a:xfrm flipH="1" flipV="1">
            <a:off x="3151853" y="4810924"/>
            <a:ext cx="880087" cy="781928"/>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93744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n.es-static.us/upl/2012/08/ring_of_fi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9561"/>
            <a:ext cx="8623705"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7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4"/>
          <p:cNvGraphicFramePr>
            <a:graphicFrameLocks noChangeAspect="1"/>
          </p:cNvGraphicFramePr>
          <p:nvPr/>
        </p:nvGraphicFramePr>
        <p:xfrm>
          <a:off x="73025" y="34925"/>
          <a:ext cx="6408738" cy="6827838"/>
        </p:xfrm>
        <a:graphic>
          <a:graphicData uri="http://schemas.openxmlformats.org/presentationml/2006/ole">
            <mc:AlternateContent xmlns:mc="http://schemas.openxmlformats.org/markup-compatibility/2006">
              <mc:Choice xmlns:v="urn:schemas-microsoft-com:vml" Requires="v">
                <p:oleObj spid="_x0000_s1086" name="Photo Editor Photo" r:id="rId3" imgW="12828571" imgH="17123810" progId="MSPhotoEd.3">
                  <p:embed/>
                </p:oleObj>
              </mc:Choice>
              <mc:Fallback>
                <p:oleObj name="Photo Editor Photo" r:id="rId3" imgW="12828571" imgH="171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34925"/>
                        <a:ext cx="6408738"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Rectangle 1"/>
          <p:cNvSpPr>
            <a:spLocks noChangeArrowheads="1"/>
          </p:cNvSpPr>
          <p:nvPr/>
        </p:nvSpPr>
        <p:spPr bwMode="auto">
          <a:xfrm>
            <a:off x="6516688" y="2133600"/>
            <a:ext cx="2627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NZ" sz="3600" b="1"/>
              <a:t>NZ TODAY</a:t>
            </a:r>
          </a:p>
        </p:txBody>
      </p:sp>
    </p:spTree>
    <p:extLst>
      <p:ext uri="{BB962C8B-B14F-4D97-AF65-F5344CB8AC3E}">
        <p14:creationId xmlns:p14="http://schemas.microsoft.com/office/powerpoint/2010/main" val="527617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NZ" b="1" dirty="0" smtClean="0"/>
              <a:t>Lesson Objectives</a:t>
            </a:r>
            <a:endParaRPr lang="en-NZ" b="1" dirty="0"/>
          </a:p>
        </p:txBody>
      </p:sp>
      <p:sp>
        <p:nvSpPr>
          <p:cNvPr id="3" name="Content Placeholder 2"/>
          <p:cNvSpPr>
            <a:spLocks noGrp="1"/>
          </p:cNvSpPr>
          <p:nvPr>
            <p:ph sz="half" idx="1"/>
          </p:nvPr>
        </p:nvSpPr>
        <p:spPr>
          <a:xfrm>
            <a:off x="457200" y="1600200"/>
            <a:ext cx="8363272" cy="4997152"/>
          </a:xfrm>
        </p:spPr>
        <p:txBody>
          <a:bodyPr/>
          <a:lstStyle/>
          <a:p>
            <a:r>
              <a:rPr lang="en-NZ" sz="3200" dirty="0" smtClean="0"/>
              <a:t>Relate the geology of New Zealand to the </a:t>
            </a:r>
            <a:r>
              <a:rPr lang="en-NZ" sz="3200" dirty="0" smtClean="0"/>
              <a:t>formation on New Zealand soils.</a:t>
            </a:r>
            <a:endParaRPr lang="en-NZ" sz="3200" dirty="0" smtClean="0"/>
          </a:p>
          <a:p>
            <a:endParaRPr lang="en-NZ"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1498600"/>
          </a:xfrm>
        </p:spPr>
        <p:txBody>
          <a:bodyPr/>
          <a:lstStyle/>
          <a:p>
            <a:pPr algn="l"/>
            <a:r>
              <a:rPr lang="en-NZ" sz="3600" b="1" dirty="0" smtClean="0"/>
              <a:t>Lesson Objective</a:t>
            </a:r>
          </a:p>
        </p:txBody>
      </p:sp>
      <p:sp>
        <p:nvSpPr>
          <p:cNvPr id="59395" name="Content Placeholder 2"/>
          <p:cNvSpPr>
            <a:spLocks noGrp="1"/>
          </p:cNvSpPr>
          <p:nvPr>
            <p:ph idx="1"/>
          </p:nvPr>
        </p:nvSpPr>
        <p:spPr>
          <a:xfrm>
            <a:off x="460375" y="2060575"/>
            <a:ext cx="8229600" cy="1223963"/>
          </a:xfrm>
          <a:solidFill>
            <a:srgbClr val="F7FE98"/>
          </a:solidFill>
        </p:spPr>
        <p:txBody>
          <a:bodyPr/>
          <a:lstStyle/>
          <a:p>
            <a:r>
              <a:rPr lang="en-US" dirty="0" smtClean="0"/>
              <a:t>Explain the impact of </a:t>
            </a:r>
            <a:r>
              <a:rPr lang="en-US" b="1" i="1" dirty="0" smtClean="0">
                <a:solidFill>
                  <a:srgbClr val="FF0000"/>
                </a:solidFill>
              </a:rPr>
              <a:t>Volcanoes</a:t>
            </a:r>
            <a:r>
              <a:rPr lang="en-US" dirty="0" smtClean="0"/>
              <a:t> on </a:t>
            </a:r>
            <a:r>
              <a:rPr lang="en-US" dirty="0" smtClean="0"/>
              <a:t>the Waikato Region</a:t>
            </a:r>
            <a:endParaRPr lang="en-US" dirty="0" smtClean="0"/>
          </a:p>
          <a:p>
            <a:endParaRPr lang="en-US" dirty="0" smtClean="0"/>
          </a:p>
        </p:txBody>
      </p:sp>
      <p:sp>
        <p:nvSpPr>
          <p:cNvPr id="59396" name="Rectangle 1"/>
          <p:cNvSpPr>
            <a:spLocks noChangeArrowheads="1"/>
          </p:cNvSpPr>
          <p:nvPr/>
        </p:nvSpPr>
        <p:spPr bwMode="auto">
          <a:xfrm>
            <a:off x="395288" y="2967038"/>
            <a:ext cx="820896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NZ" sz="2800" b="1" i="1" dirty="0">
              <a:solidFill>
                <a:schemeClr val="accent2"/>
              </a:solidFill>
            </a:endParaRPr>
          </a:p>
          <a:p>
            <a:endParaRPr lang="en-NZ" sz="2800" b="1" i="1" dirty="0">
              <a:solidFill>
                <a:schemeClr val="accent2"/>
              </a:solidFill>
            </a:endParaRPr>
          </a:p>
          <a:p>
            <a:r>
              <a:rPr lang="en-NZ" sz="3200" b="1" i="1" dirty="0">
                <a:solidFill>
                  <a:schemeClr val="tx2"/>
                </a:solidFill>
              </a:rPr>
              <a:t>Did you Know?</a:t>
            </a:r>
          </a:p>
          <a:p>
            <a:endParaRPr lang="en-NZ" sz="2800" b="1" i="1" dirty="0">
              <a:solidFill>
                <a:schemeClr val="accent2"/>
              </a:solidFill>
            </a:endParaRPr>
          </a:p>
          <a:p>
            <a:r>
              <a:rPr lang="en-NZ" sz="2800" b="1" dirty="0" smtClean="0"/>
              <a:t>The </a:t>
            </a:r>
            <a:r>
              <a:rPr lang="en-NZ" sz="2800" b="1" dirty="0"/>
              <a:t>average crust depth is 40km.</a:t>
            </a:r>
          </a:p>
          <a:p>
            <a:r>
              <a:rPr lang="en-NZ" sz="2800" b="1" dirty="0"/>
              <a:t>Crust depth under NZ is between 20-30 km.</a:t>
            </a:r>
          </a:p>
        </p:txBody>
      </p:sp>
    </p:spTree>
    <p:extLst>
      <p:ext uri="{BB962C8B-B14F-4D97-AF65-F5344CB8AC3E}">
        <p14:creationId xmlns:p14="http://schemas.microsoft.com/office/powerpoint/2010/main" val="2047851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79388" y="836613"/>
            <a:ext cx="8713787" cy="5832475"/>
          </a:xfrm>
        </p:spPr>
        <p:txBody>
          <a:bodyPr>
            <a:normAutofit/>
          </a:bodyPr>
          <a:lstStyle/>
          <a:p>
            <a:pPr lvl="1" eaLnBrk="1" hangingPunct="1">
              <a:buFont typeface="Wingdings" pitchFamily="2" charset="2"/>
              <a:buChar char="v"/>
              <a:defRPr/>
            </a:pPr>
            <a:r>
              <a:rPr lang="en-NZ" b="1" u="sng" dirty="0" smtClean="0">
                <a:solidFill>
                  <a:srgbClr val="FF0000"/>
                </a:solidFill>
              </a:rPr>
              <a:t>Volcanic </a:t>
            </a:r>
            <a:r>
              <a:rPr lang="en-NZ" b="1" u="sng" dirty="0" smtClean="0">
                <a:solidFill>
                  <a:srgbClr val="FF0000"/>
                </a:solidFill>
              </a:rPr>
              <a:t>activity</a:t>
            </a:r>
          </a:p>
          <a:p>
            <a:pPr lvl="1" eaLnBrk="1" hangingPunct="1">
              <a:buFont typeface="Wingdings" pitchFamily="2" charset="2"/>
              <a:buChar char="v"/>
              <a:defRPr/>
            </a:pPr>
            <a:endParaRPr lang="en-NZ" b="1" u="sng" dirty="0">
              <a:solidFill>
                <a:srgbClr val="FF0000"/>
              </a:solidFill>
            </a:endParaRPr>
          </a:p>
          <a:p>
            <a:pPr marL="457200" lvl="1" indent="0" eaLnBrk="1" hangingPunct="1">
              <a:buFontTx/>
              <a:buNone/>
              <a:defRPr/>
            </a:pPr>
            <a:r>
              <a:rPr lang="en-NZ" b="1" dirty="0" smtClean="0"/>
              <a:t>Volcanic activity is particularly relevant to the formation of the Taupo Volcanic Zone</a:t>
            </a:r>
          </a:p>
          <a:p>
            <a:pPr lvl="1" eaLnBrk="1" hangingPunct="1">
              <a:buFont typeface="Wingdings" pitchFamily="2" charset="2"/>
              <a:buChar char="v"/>
              <a:defRPr/>
            </a:pPr>
            <a:endParaRPr lang="en-NZ" dirty="0" smtClean="0"/>
          </a:p>
          <a:p>
            <a:pPr lvl="1" eaLnBrk="1" hangingPunct="1">
              <a:buFont typeface="Wingdings" pitchFamily="2" charset="2"/>
              <a:buChar char="v"/>
              <a:defRPr/>
            </a:pPr>
            <a:endParaRPr lang="en-NZ" dirty="0" smtClean="0"/>
          </a:p>
          <a:p>
            <a:pPr eaLnBrk="1" hangingPunct="1">
              <a:buFont typeface="Wingdings" pitchFamily="2" charset="2"/>
              <a:buChar char="v"/>
              <a:defRPr/>
            </a:pPr>
            <a:endParaRPr lang="en-NZ" sz="2800" dirty="0" smtClean="0"/>
          </a:p>
        </p:txBody>
      </p:sp>
    </p:spTree>
    <p:extLst>
      <p:ext uri="{BB962C8B-B14F-4D97-AF65-F5344CB8AC3E}">
        <p14:creationId xmlns:p14="http://schemas.microsoft.com/office/powerpoint/2010/main" val="3749039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1" descr="image00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4"/>
          <p:cNvSpPr>
            <a:spLocks noGrp="1" noChangeArrowheads="1"/>
          </p:cNvSpPr>
          <p:nvPr>
            <p:ph type="body" sz="half" idx="1"/>
          </p:nvPr>
        </p:nvSpPr>
        <p:spPr>
          <a:xfrm>
            <a:off x="4356100" y="549275"/>
            <a:ext cx="4481513" cy="6080125"/>
          </a:xfrm>
          <a:solidFill>
            <a:schemeClr val="bg1"/>
          </a:solidFill>
          <a:ln>
            <a:solidFill>
              <a:schemeClr val="tx1"/>
            </a:solidFill>
            <a:miter lim="800000"/>
            <a:headEnd/>
            <a:tailEnd/>
          </a:ln>
        </p:spPr>
        <p:txBody>
          <a:bodyPr/>
          <a:lstStyle/>
          <a:p>
            <a:pPr>
              <a:lnSpc>
                <a:spcPct val="90000"/>
              </a:lnSpc>
            </a:pPr>
            <a:r>
              <a:rPr lang="en-US" sz="2800" dirty="0" smtClean="0">
                <a:latin typeface="Futura Bk" pitchFamily="34" charset="0"/>
              </a:rPr>
              <a:t>When </a:t>
            </a:r>
            <a:r>
              <a:rPr lang="en-US" sz="2800" b="1" dirty="0" smtClean="0">
                <a:latin typeface="Futura Bk" pitchFamily="34" charset="0"/>
              </a:rPr>
              <a:t>tectonic plates collide</a:t>
            </a:r>
            <a:r>
              <a:rPr lang="en-US" sz="2800" dirty="0" smtClean="0">
                <a:latin typeface="Futura Bk" pitchFamily="34" charset="0"/>
              </a:rPr>
              <a:t>, one plate may slide below the other (called the </a:t>
            </a:r>
            <a:r>
              <a:rPr lang="en-US" sz="2800" b="1" dirty="0" smtClean="0">
                <a:latin typeface="Futura Bk" pitchFamily="34" charset="0"/>
              </a:rPr>
              <a:t>subduction</a:t>
            </a:r>
            <a:r>
              <a:rPr lang="en-US" sz="2800" dirty="0" smtClean="0">
                <a:latin typeface="Futura Bk" pitchFamily="34" charset="0"/>
              </a:rPr>
              <a:t> </a:t>
            </a:r>
            <a:r>
              <a:rPr lang="en-US" sz="2800" b="1" dirty="0" smtClean="0">
                <a:latin typeface="Futura Bk" pitchFamily="34" charset="0"/>
              </a:rPr>
              <a:t>zone</a:t>
            </a:r>
            <a:r>
              <a:rPr lang="en-US" sz="2800" dirty="0" smtClean="0">
                <a:latin typeface="Futura Bk" pitchFamily="34" charset="0"/>
              </a:rPr>
              <a:t>).</a:t>
            </a:r>
          </a:p>
          <a:p>
            <a:pPr>
              <a:lnSpc>
                <a:spcPct val="90000"/>
              </a:lnSpc>
            </a:pPr>
            <a:r>
              <a:rPr lang="en-US" sz="2800" dirty="0" smtClean="0">
                <a:latin typeface="Futura Bk" pitchFamily="34" charset="0"/>
              </a:rPr>
              <a:t>The </a:t>
            </a:r>
            <a:r>
              <a:rPr lang="en-US" sz="2800" b="1" dirty="0" smtClean="0">
                <a:latin typeface="Futura Bk" pitchFamily="34" charset="0"/>
              </a:rPr>
              <a:t>sinking plate melts </a:t>
            </a:r>
            <a:r>
              <a:rPr lang="en-US" sz="2800" dirty="0" smtClean="0">
                <a:latin typeface="Futura Bk" pitchFamily="34" charset="0"/>
              </a:rPr>
              <a:t>from heat created by friction.</a:t>
            </a:r>
          </a:p>
          <a:p>
            <a:pPr>
              <a:lnSpc>
                <a:spcPct val="90000"/>
              </a:lnSpc>
            </a:pPr>
            <a:r>
              <a:rPr lang="en-US" sz="2800" b="1" dirty="0" smtClean="0">
                <a:latin typeface="Futura Bk" pitchFamily="34" charset="0"/>
              </a:rPr>
              <a:t>Magma</a:t>
            </a:r>
            <a:r>
              <a:rPr lang="en-US" sz="2800" dirty="0" smtClean="0">
                <a:latin typeface="Futura Bk" pitchFamily="34" charset="0"/>
              </a:rPr>
              <a:t> is produced and may force its way to the surface, creating a </a:t>
            </a:r>
            <a:r>
              <a:rPr lang="en-US" sz="2800" b="1" dirty="0" smtClean="0">
                <a:latin typeface="Futura Bk" pitchFamily="34" charset="0"/>
              </a:rPr>
              <a:t>volcano</a:t>
            </a:r>
            <a:r>
              <a:rPr lang="en-US" sz="2800" dirty="0" smtClean="0">
                <a:latin typeface="Futura Bk" pitchFamily="34" charset="0"/>
              </a:rPr>
              <a:t>.</a:t>
            </a:r>
          </a:p>
          <a:p>
            <a:pPr>
              <a:lnSpc>
                <a:spcPct val="90000"/>
              </a:lnSpc>
            </a:pPr>
            <a:r>
              <a:rPr lang="en-US" sz="2800" dirty="0" smtClean="0">
                <a:latin typeface="Futura Bk" pitchFamily="34" charset="0"/>
              </a:rPr>
              <a:t>The explosive effect is known as an </a:t>
            </a:r>
            <a:r>
              <a:rPr lang="en-US" sz="2800" b="1" dirty="0" smtClean="0">
                <a:latin typeface="Futura Bk" pitchFamily="34" charset="0"/>
              </a:rPr>
              <a:t>eruption</a:t>
            </a:r>
            <a:r>
              <a:rPr lang="en-US" sz="2400" b="1" dirty="0" smtClean="0">
                <a:latin typeface="Futura Bk" pitchFamily="34" charset="0"/>
              </a:rPr>
              <a:t>.</a:t>
            </a:r>
          </a:p>
        </p:txBody>
      </p:sp>
      <p:pic>
        <p:nvPicPr>
          <p:cNvPr id="61444" name="Picture 7" descr="eruptingvolcano_p182_b6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36576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490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457200" y="260350"/>
            <a:ext cx="8579296" cy="6264275"/>
          </a:xfrm>
        </p:spPr>
        <p:txBody>
          <a:bodyPr/>
          <a:lstStyle/>
          <a:p>
            <a:pPr eaLnBrk="1" hangingPunct="1"/>
            <a:r>
              <a:rPr lang="en-NZ" sz="2800" dirty="0" smtClean="0"/>
              <a:t>The magma journey to the surface may take day’s or weeks.</a:t>
            </a:r>
          </a:p>
          <a:p>
            <a:pPr eaLnBrk="1" hangingPunct="1"/>
            <a:r>
              <a:rPr lang="en-NZ" sz="2800" b="1" dirty="0" smtClean="0"/>
              <a:t>In NZ, the big active volcanoes are all in a line parallel to the Hikurangi Trench, which is a subduction zone.</a:t>
            </a:r>
            <a:endParaRPr lang="en-GB" sz="2800" b="1" dirty="0" smtClean="0"/>
          </a:p>
        </p:txBody>
      </p:sp>
      <p:pic>
        <p:nvPicPr>
          <p:cNvPr id="63491" name="Picture 5" descr="di5609e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492375"/>
            <a:ext cx="57594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082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body" idx="1"/>
          </p:nvPr>
        </p:nvSpPr>
        <p:spPr>
          <a:xfrm>
            <a:off x="179388" y="333375"/>
            <a:ext cx="8785225" cy="6264275"/>
          </a:xfrm>
        </p:spPr>
        <p:txBody>
          <a:bodyPr/>
          <a:lstStyle/>
          <a:p>
            <a:pPr marL="0" indent="0" eaLnBrk="1" hangingPunct="1">
              <a:buFontTx/>
              <a:buNone/>
              <a:defRPr/>
            </a:pPr>
            <a:r>
              <a:rPr lang="en-NZ" sz="2800" dirty="0" smtClean="0"/>
              <a:t>What matters most in NZ is whether volcanoes in a particular area are violently explosive, or not.</a:t>
            </a:r>
          </a:p>
          <a:p>
            <a:pPr marL="0" indent="0" eaLnBrk="1" hangingPunct="1">
              <a:buFontTx/>
              <a:buNone/>
              <a:defRPr/>
            </a:pPr>
            <a:endParaRPr lang="en-NZ" sz="2800" dirty="0" smtClean="0"/>
          </a:p>
          <a:p>
            <a:pPr marL="0" indent="0" eaLnBrk="1" hangingPunct="1">
              <a:buFontTx/>
              <a:buNone/>
              <a:defRPr/>
            </a:pPr>
            <a:r>
              <a:rPr lang="en-NZ" sz="2800" b="1" dirty="0" smtClean="0"/>
              <a:t>Explosive eruptions </a:t>
            </a:r>
            <a:r>
              <a:rPr lang="en-NZ" sz="2800" dirty="0" smtClean="0"/>
              <a:t>(may be due to </a:t>
            </a:r>
            <a:r>
              <a:rPr lang="en-NZ" sz="2800" b="1" dirty="0" smtClean="0">
                <a:solidFill>
                  <a:srgbClr val="FF0000"/>
                </a:solidFill>
              </a:rPr>
              <a:t>magma</a:t>
            </a:r>
            <a:r>
              <a:rPr lang="en-NZ" sz="2800" b="1" dirty="0" smtClean="0"/>
              <a:t>, </a:t>
            </a:r>
            <a:r>
              <a:rPr lang="en-NZ" sz="2800" b="1" dirty="0" smtClean="0">
                <a:solidFill>
                  <a:schemeClr val="accent1"/>
                </a:solidFill>
              </a:rPr>
              <a:t>steam</a:t>
            </a:r>
            <a:r>
              <a:rPr lang="en-NZ" sz="2800" b="1" dirty="0" smtClean="0"/>
              <a:t> </a:t>
            </a:r>
            <a:r>
              <a:rPr lang="en-NZ" sz="2800" dirty="0" smtClean="0"/>
              <a:t>or</a:t>
            </a:r>
            <a:r>
              <a:rPr lang="en-NZ" sz="2800" b="1" dirty="0" smtClean="0"/>
              <a:t> gas)</a:t>
            </a:r>
          </a:p>
          <a:p>
            <a:pPr eaLnBrk="1" hangingPunct="1">
              <a:defRPr/>
            </a:pPr>
            <a:endParaRPr lang="en-NZ" sz="2800" dirty="0" smtClean="0"/>
          </a:p>
          <a:p>
            <a:pPr eaLnBrk="1" hangingPunct="1">
              <a:buFontTx/>
              <a:buNone/>
              <a:defRPr/>
            </a:pPr>
            <a:r>
              <a:rPr lang="en-NZ" b="1" dirty="0" smtClean="0">
                <a:solidFill>
                  <a:srgbClr val="FF0000"/>
                </a:solidFill>
              </a:rPr>
              <a:t>Magma Chamber Eruptions</a:t>
            </a:r>
          </a:p>
          <a:p>
            <a:pPr eaLnBrk="1" hangingPunct="1">
              <a:buFontTx/>
              <a:buNone/>
              <a:defRPr/>
            </a:pPr>
            <a:endParaRPr lang="en-NZ" b="1" dirty="0" smtClean="0"/>
          </a:p>
          <a:p>
            <a:pPr eaLnBrk="1" hangingPunct="1">
              <a:defRPr/>
            </a:pPr>
            <a:r>
              <a:rPr lang="en-NZ" sz="2800" dirty="0" smtClean="0"/>
              <a:t>All eruptions are caused by ‘bubbles’ of hot magma breaking free from the mantle, and streaming it’s way to the surface.</a:t>
            </a:r>
          </a:p>
          <a:p>
            <a:pPr eaLnBrk="1" hangingPunct="1">
              <a:defRPr/>
            </a:pPr>
            <a:r>
              <a:rPr lang="en-NZ" sz="2800" dirty="0" smtClean="0"/>
              <a:t>Magma chambers can be small or several km wide.</a:t>
            </a:r>
            <a:endParaRPr lang="en-GB" sz="2800" dirty="0" smtClean="0"/>
          </a:p>
        </p:txBody>
      </p:sp>
    </p:spTree>
    <p:extLst>
      <p:ext uri="{BB962C8B-B14F-4D97-AF65-F5344CB8AC3E}">
        <p14:creationId xmlns:p14="http://schemas.microsoft.com/office/powerpoint/2010/main" val="617774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NZ" sz="4000" b="1" dirty="0" smtClean="0"/>
              <a:t>Lesson Objective</a:t>
            </a:r>
            <a:endParaRPr lang="en-NZ" sz="4000" b="1" dirty="0"/>
          </a:p>
        </p:txBody>
      </p:sp>
      <p:sp>
        <p:nvSpPr>
          <p:cNvPr id="3" name="Content Placeholder 2"/>
          <p:cNvSpPr>
            <a:spLocks noGrp="1"/>
          </p:cNvSpPr>
          <p:nvPr>
            <p:ph idx="1"/>
          </p:nvPr>
        </p:nvSpPr>
        <p:spPr/>
        <p:txBody>
          <a:bodyPr/>
          <a:lstStyle/>
          <a:p>
            <a:pPr lvl="0"/>
            <a:r>
              <a:rPr lang="en-NZ" dirty="0"/>
              <a:t>Identify the three types of volcanoes and give NZ examples.</a:t>
            </a:r>
          </a:p>
          <a:p>
            <a:endParaRPr lang="en-NZ" dirty="0"/>
          </a:p>
        </p:txBody>
      </p:sp>
    </p:spTree>
    <p:extLst>
      <p:ext uri="{BB962C8B-B14F-4D97-AF65-F5344CB8AC3E}">
        <p14:creationId xmlns:p14="http://schemas.microsoft.com/office/powerpoint/2010/main" val="3796945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633412"/>
          </a:xfrm>
        </p:spPr>
        <p:txBody>
          <a:bodyPr>
            <a:normAutofit fontScale="90000"/>
          </a:bodyPr>
          <a:lstStyle/>
          <a:p>
            <a:pPr algn="l" eaLnBrk="1" hangingPunct="1"/>
            <a:r>
              <a:rPr lang="en-NZ" sz="3600" b="1" smtClean="0"/>
              <a:t>Volcanic landscapes in NZ</a:t>
            </a:r>
            <a:endParaRPr lang="en-GB" sz="3600" b="1" smtClean="0"/>
          </a:p>
        </p:txBody>
      </p:sp>
      <p:sp>
        <p:nvSpPr>
          <p:cNvPr id="77827" name="Rectangle 3"/>
          <p:cNvSpPr>
            <a:spLocks noGrp="1" noChangeArrowheads="1"/>
          </p:cNvSpPr>
          <p:nvPr>
            <p:ph type="body" idx="1"/>
          </p:nvPr>
        </p:nvSpPr>
        <p:spPr>
          <a:xfrm>
            <a:off x="457200" y="1052513"/>
            <a:ext cx="8229600" cy="5545137"/>
          </a:xfrm>
        </p:spPr>
        <p:txBody>
          <a:bodyPr/>
          <a:lstStyle/>
          <a:p>
            <a:pPr eaLnBrk="1" hangingPunct="1"/>
            <a:r>
              <a:rPr lang="en-NZ" sz="2800" smtClean="0"/>
              <a:t>NZ is studded with volcanoes, but not every volcano builds a cone.</a:t>
            </a:r>
          </a:p>
          <a:p>
            <a:pPr eaLnBrk="1" hangingPunct="1"/>
            <a:r>
              <a:rPr lang="en-NZ" sz="2800" smtClean="0"/>
              <a:t>Some are domes, some are just a hole in the ground.</a:t>
            </a:r>
            <a:endParaRPr lang="en-GB" sz="2800" smtClean="0"/>
          </a:p>
        </p:txBody>
      </p:sp>
      <p:pic>
        <p:nvPicPr>
          <p:cNvPr id="77828" name="Picture 5" descr="skyimage_1937_1027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75" y="2781300"/>
            <a:ext cx="50800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647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633412"/>
          </a:xfrm>
        </p:spPr>
        <p:txBody>
          <a:bodyPr>
            <a:normAutofit fontScale="90000"/>
          </a:bodyPr>
          <a:lstStyle/>
          <a:p>
            <a:pPr algn="l" eaLnBrk="1" hangingPunct="1"/>
            <a:r>
              <a:rPr lang="en-NZ" sz="3600" b="1" smtClean="0"/>
              <a:t>Types of Volcanoes</a:t>
            </a:r>
            <a:endParaRPr lang="en-GB" sz="3600" b="1" smtClean="0"/>
          </a:p>
        </p:txBody>
      </p:sp>
      <p:sp>
        <p:nvSpPr>
          <p:cNvPr id="76803" name="Rectangle 3"/>
          <p:cNvSpPr>
            <a:spLocks noGrp="1" noChangeArrowheads="1"/>
          </p:cNvSpPr>
          <p:nvPr>
            <p:ph type="body" idx="1"/>
          </p:nvPr>
        </p:nvSpPr>
        <p:spPr>
          <a:xfrm>
            <a:off x="457200" y="1268413"/>
            <a:ext cx="8229600" cy="5113337"/>
          </a:xfrm>
        </p:spPr>
        <p:txBody>
          <a:bodyPr/>
          <a:lstStyle/>
          <a:p>
            <a:pPr marL="0" indent="0" eaLnBrk="1" hangingPunct="1">
              <a:buFontTx/>
              <a:buNone/>
              <a:defRPr/>
            </a:pPr>
            <a:r>
              <a:rPr lang="en-US" dirty="0" smtClean="0"/>
              <a:t>Three different types</a:t>
            </a:r>
          </a:p>
          <a:p>
            <a:pPr eaLnBrk="1" hangingPunct="1">
              <a:buFontTx/>
              <a:buNone/>
              <a:defRPr/>
            </a:pPr>
            <a:endParaRPr lang="en-US" dirty="0" smtClean="0"/>
          </a:p>
          <a:p>
            <a:pPr eaLnBrk="1" hangingPunct="1">
              <a:buFontTx/>
              <a:buNone/>
              <a:defRPr/>
            </a:pPr>
            <a:r>
              <a:rPr lang="en-US" sz="3600" b="1" dirty="0" smtClean="0">
                <a:solidFill>
                  <a:schemeClr val="tx2"/>
                </a:solidFill>
              </a:rPr>
              <a:t>1)  Shield volcanoes</a:t>
            </a:r>
            <a:r>
              <a:rPr lang="en-US" dirty="0" smtClean="0">
                <a:solidFill>
                  <a:schemeClr val="tx2"/>
                </a:solidFill>
              </a:rPr>
              <a:t> </a:t>
            </a:r>
            <a:endParaRPr lang="en-US" dirty="0" smtClean="0"/>
          </a:p>
          <a:p>
            <a:pPr eaLnBrk="1" hangingPunct="1">
              <a:defRPr/>
            </a:pPr>
            <a:r>
              <a:rPr lang="en-US" dirty="0" smtClean="0"/>
              <a:t>Usually quiet, when they erupt runny lava pours out covering the ground in layers</a:t>
            </a:r>
          </a:p>
          <a:p>
            <a:pPr eaLnBrk="1" hangingPunct="1">
              <a:defRPr/>
            </a:pPr>
            <a:endParaRPr lang="en-US" dirty="0" smtClean="0"/>
          </a:p>
          <a:p>
            <a:pPr eaLnBrk="1" hangingPunct="1">
              <a:defRPr/>
            </a:pPr>
            <a:r>
              <a:rPr lang="en-US" dirty="0" smtClean="0"/>
              <a:t>large area, gentle slope – Hawaii, </a:t>
            </a:r>
            <a:r>
              <a:rPr lang="en-US" b="1" dirty="0" smtClean="0">
                <a:solidFill>
                  <a:srgbClr val="FF0000"/>
                </a:solidFill>
              </a:rPr>
              <a:t>Rangitoto</a:t>
            </a:r>
            <a:endParaRPr lang="en-GB" b="1" dirty="0" smtClean="0">
              <a:solidFill>
                <a:srgbClr val="FF0000"/>
              </a:solidFill>
            </a:endParaRPr>
          </a:p>
        </p:txBody>
      </p:sp>
    </p:spTree>
    <p:extLst>
      <p:ext uri="{BB962C8B-B14F-4D97-AF65-F5344CB8AC3E}">
        <p14:creationId xmlns:p14="http://schemas.microsoft.com/office/powerpoint/2010/main" val="20674527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typesc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9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rangitoto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836613"/>
            <a:ext cx="777716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p:cNvSpPr>
            <a:spLocks noGrp="1" noChangeArrowheads="1"/>
          </p:cNvSpPr>
          <p:nvPr>
            <p:ph type="title"/>
          </p:nvPr>
        </p:nvSpPr>
        <p:spPr>
          <a:xfrm>
            <a:off x="457200" y="274638"/>
            <a:ext cx="8229600" cy="561975"/>
          </a:xfrm>
        </p:spPr>
        <p:txBody>
          <a:bodyPr>
            <a:normAutofit fontScale="90000"/>
          </a:bodyPr>
          <a:lstStyle/>
          <a:p>
            <a:pPr eaLnBrk="1" hangingPunct="1"/>
            <a:r>
              <a:rPr lang="en-NZ" sz="4000" smtClean="0"/>
              <a:t>Rangitoto</a:t>
            </a:r>
            <a:endParaRPr lang="en-GB" sz="4000" smtClean="0"/>
          </a:p>
        </p:txBody>
      </p:sp>
    </p:spTree>
    <p:extLst>
      <p:ext uri="{BB962C8B-B14F-4D97-AF65-F5344CB8AC3E}">
        <p14:creationId xmlns:p14="http://schemas.microsoft.com/office/powerpoint/2010/main" val="764684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864096"/>
          </a:xfrm>
        </p:spPr>
        <p:txBody>
          <a:bodyPr>
            <a:normAutofit/>
          </a:bodyPr>
          <a:lstStyle/>
          <a:p>
            <a:pPr algn="l"/>
            <a:r>
              <a:rPr lang="en-NZ" b="1" dirty="0" smtClean="0"/>
              <a:t>Why study </a:t>
            </a:r>
            <a:r>
              <a:rPr lang="en-NZ" b="1" dirty="0" smtClean="0"/>
              <a:t>Geological Processes</a:t>
            </a:r>
            <a:r>
              <a:rPr lang="en-NZ" b="1" dirty="0" smtClean="0"/>
              <a:t>?</a:t>
            </a:r>
            <a:endParaRPr lang="en-NZ" b="1" dirty="0"/>
          </a:p>
        </p:txBody>
      </p:sp>
      <p:sp>
        <p:nvSpPr>
          <p:cNvPr id="3" name="Content Placeholder 2"/>
          <p:cNvSpPr>
            <a:spLocks noGrp="1"/>
          </p:cNvSpPr>
          <p:nvPr>
            <p:ph idx="1"/>
          </p:nvPr>
        </p:nvSpPr>
        <p:spPr>
          <a:xfrm>
            <a:off x="179512" y="1916832"/>
            <a:ext cx="8517632" cy="4248472"/>
          </a:xfrm>
        </p:spPr>
        <p:txBody>
          <a:bodyPr>
            <a:normAutofit/>
          </a:bodyPr>
          <a:lstStyle/>
          <a:p>
            <a:r>
              <a:rPr lang="en-NZ" sz="2800" dirty="0"/>
              <a:t>The Waikato Region is an important agribusiness region.  </a:t>
            </a:r>
            <a:endParaRPr lang="en-NZ" sz="2800" dirty="0" smtClean="0"/>
          </a:p>
          <a:p>
            <a:r>
              <a:rPr lang="en-NZ" sz="2800" dirty="0" smtClean="0"/>
              <a:t>66</a:t>
            </a:r>
            <a:r>
              <a:rPr lang="en-NZ" sz="2800" dirty="0"/>
              <a:t>% of the land use is in pastoral farming or exotic forestry.  </a:t>
            </a:r>
            <a:endParaRPr lang="en-NZ" sz="2800" dirty="0" smtClean="0"/>
          </a:p>
          <a:p>
            <a:r>
              <a:rPr lang="en-NZ" sz="2800" dirty="0" smtClean="0"/>
              <a:t>How </a:t>
            </a:r>
            <a:r>
              <a:rPr lang="en-NZ" sz="2800" dirty="0"/>
              <a:t>we utilise the land depends on the landforms and their underlying rocks and soils. </a:t>
            </a:r>
            <a:endParaRPr lang="en-NZ" sz="2800" dirty="0" smtClean="0"/>
          </a:p>
          <a:p>
            <a:r>
              <a:rPr lang="en-NZ" sz="2800" dirty="0" smtClean="0"/>
              <a:t>Using geological knowledge </a:t>
            </a:r>
            <a:r>
              <a:rPr lang="en-NZ" sz="2800" dirty="0"/>
              <a:t>and skills to make informed decisions that enhance and sustain soils for any primary production.</a:t>
            </a:r>
            <a:endParaRPr lang="en-NZ" dirty="0"/>
          </a:p>
        </p:txBody>
      </p:sp>
    </p:spTree>
    <p:extLst>
      <p:ext uri="{BB962C8B-B14F-4D97-AF65-F5344CB8AC3E}">
        <p14:creationId xmlns:p14="http://schemas.microsoft.com/office/powerpoint/2010/main" val="1061354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620713"/>
            <a:ext cx="8229600" cy="863600"/>
          </a:xfrm>
        </p:spPr>
        <p:txBody>
          <a:bodyPr/>
          <a:lstStyle/>
          <a:p>
            <a:pPr algn="l" eaLnBrk="1" hangingPunct="1"/>
            <a:r>
              <a:rPr lang="en-NZ" sz="3600" b="1" smtClean="0"/>
              <a:t>2)  Calderas</a:t>
            </a:r>
            <a:endParaRPr lang="en-GB" sz="3600" b="1" smtClean="0"/>
          </a:p>
        </p:txBody>
      </p:sp>
      <p:sp>
        <p:nvSpPr>
          <p:cNvPr id="81923" name="Rectangle 3"/>
          <p:cNvSpPr>
            <a:spLocks noGrp="1" noChangeArrowheads="1"/>
          </p:cNvSpPr>
          <p:nvPr>
            <p:ph type="body" idx="1"/>
          </p:nvPr>
        </p:nvSpPr>
        <p:spPr>
          <a:xfrm>
            <a:off x="457200" y="1844675"/>
            <a:ext cx="8229600" cy="4679950"/>
          </a:xfrm>
        </p:spPr>
        <p:txBody>
          <a:bodyPr/>
          <a:lstStyle/>
          <a:p>
            <a:pPr eaLnBrk="1" hangingPunct="1"/>
            <a:r>
              <a:rPr lang="en-NZ" dirty="0" smtClean="0"/>
              <a:t>Formed by a wide area around a volcano collapsing into it’s nearly-empty magma chamber, e.g. </a:t>
            </a:r>
            <a:r>
              <a:rPr lang="en-NZ" b="1" dirty="0" err="1" smtClean="0">
                <a:solidFill>
                  <a:srgbClr val="FF0000"/>
                </a:solidFill>
              </a:rPr>
              <a:t>Taupo</a:t>
            </a:r>
            <a:r>
              <a:rPr lang="en-NZ" b="1" dirty="0" smtClean="0">
                <a:solidFill>
                  <a:srgbClr val="FF0000"/>
                </a:solidFill>
              </a:rPr>
              <a:t> caldera </a:t>
            </a:r>
            <a:r>
              <a:rPr lang="en-NZ" dirty="0" smtClean="0"/>
              <a:t>and </a:t>
            </a:r>
            <a:r>
              <a:rPr lang="en-NZ" b="1" dirty="0" smtClean="0">
                <a:solidFill>
                  <a:srgbClr val="FF0000"/>
                </a:solidFill>
              </a:rPr>
              <a:t>Lake </a:t>
            </a:r>
            <a:r>
              <a:rPr lang="en-NZ" b="1" dirty="0" err="1" smtClean="0">
                <a:solidFill>
                  <a:srgbClr val="FF0000"/>
                </a:solidFill>
              </a:rPr>
              <a:t>Rotorua</a:t>
            </a:r>
            <a:r>
              <a:rPr lang="en-NZ" b="1" dirty="0" smtClean="0">
                <a:solidFill>
                  <a:srgbClr val="FF0000"/>
                </a:solidFill>
              </a:rPr>
              <a:t>.</a:t>
            </a:r>
          </a:p>
          <a:p>
            <a:pPr eaLnBrk="1" hangingPunct="1"/>
            <a:r>
              <a:rPr lang="en-NZ" dirty="0" smtClean="0"/>
              <a:t>Calderas usually become filled with sediments and water.</a:t>
            </a:r>
          </a:p>
          <a:p>
            <a:pPr eaLnBrk="1" hangingPunct="1"/>
            <a:r>
              <a:rPr lang="en-NZ" dirty="0" smtClean="0"/>
              <a:t>Calderas can result from an explosive </a:t>
            </a:r>
            <a:r>
              <a:rPr lang="en-NZ" b="1" dirty="0" err="1" smtClean="0">
                <a:solidFill>
                  <a:srgbClr val="FF0000"/>
                </a:solidFill>
              </a:rPr>
              <a:t>rhyolitic</a:t>
            </a:r>
            <a:r>
              <a:rPr lang="en-NZ" dirty="0" smtClean="0"/>
              <a:t> eruption. </a:t>
            </a:r>
            <a:endParaRPr lang="en-GB" dirty="0" smtClean="0"/>
          </a:p>
        </p:txBody>
      </p:sp>
    </p:spTree>
    <p:extLst>
      <p:ext uri="{BB962C8B-B14F-4D97-AF65-F5344CB8AC3E}">
        <p14:creationId xmlns:p14="http://schemas.microsoft.com/office/powerpoint/2010/main" val="2964910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Caldera Volcanoes</a:t>
            </a:r>
            <a:endParaRPr lang="en-NZ" b="1" dirty="0"/>
          </a:p>
        </p:txBody>
      </p:sp>
      <p:sp>
        <p:nvSpPr>
          <p:cNvPr id="3" name="Content Placeholder 2"/>
          <p:cNvSpPr>
            <a:spLocks noGrp="1"/>
          </p:cNvSpPr>
          <p:nvPr>
            <p:ph idx="1"/>
          </p:nvPr>
        </p:nvSpPr>
        <p:spPr>
          <a:xfrm>
            <a:off x="0" y="1124744"/>
            <a:ext cx="9144000" cy="5400600"/>
          </a:xfrm>
        </p:spPr>
        <p:txBody>
          <a:bodyPr>
            <a:noAutofit/>
          </a:bodyPr>
          <a:lstStyle/>
          <a:p>
            <a:r>
              <a:rPr lang="en-GB" sz="2800" dirty="0" smtClean="0"/>
              <a:t>Caldera volcanoes erupt rhyolite magma, which has a high viscosity, and generates fewer (but bigger) eruptions than cone volcanoes.  </a:t>
            </a:r>
            <a:r>
              <a:rPr lang="en-GB" sz="2800" dirty="0"/>
              <a:t> </a:t>
            </a:r>
            <a:endParaRPr lang="en-GB" sz="2800" dirty="0" smtClean="0"/>
          </a:p>
          <a:p>
            <a:r>
              <a:rPr lang="en-GB" sz="2800" dirty="0" smtClean="0"/>
              <a:t>Eruptions form caldera volcanoes may involve tens of hundreds of km</a:t>
            </a:r>
            <a:r>
              <a:rPr lang="en-GB" sz="2800" baseline="30000" dirty="0" smtClean="0"/>
              <a:t>3</a:t>
            </a:r>
            <a:r>
              <a:rPr lang="en-GB" sz="2800" dirty="0" smtClean="0"/>
              <a:t> of material and can distribute pumice and ash over huge areas. </a:t>
            </a:r>
          </a:p>
          <a:p>
            <a:r>
              <a:rPr lang="en-GB" sz="2800" dirty="0" smtClean="0"/>
              <a:t>Caldera volcanoes form when large eruptions drain the magma reservoir beneath the volcano, causing the ground surface to collapse, and forming a depression in the </a:t>
            </a:r>
            <a:r>
              <a:rPr lang="en-GB" sz="2800" dirty="0"/>
              <a:t>E</a:t>
            </a:r>
            <a:r>
              <a:rPr lang="en-GB" sz="2800" dirty="0" smtClean="0"/>
              <a:t>arth’s surface. </a:t>
            </a:r>
          </a:p>
          <a:p>
            <a:r>
              <a:rPr lang="en-NZ" sz="2800" dirty="0" err="1" smtClean="0"/>
              <a:t>Taupo</a:t>
            </a:r>
            <a:r>
              <a:rPr lang="en-NZ" sz="2800" dirty="0" smtClean="0"/>
              <a:t> volcano is one of New Zealand's most active caldera volcano.</a:t>
            </a:r>
            <a:endParaRPr lang="en-NZ" sz="2800" dirty="0"/>
          </a:p>
          <a:p>
            <a:endParaRPr lang="en-NZ" sz="2800" dirty="0"/>
          </a:p>
        </p:txBody>
      </p:sp>
    </p:spTree>
    <p:extLst>
      <p:ext uri="{BB962C8B-B14F-4D97-AF65-F5344CB8AC3E}">
        <p14:creationId xmlns:p14="http://schemas.microsoft.com/office/powerpoint/2010/main" val="3004758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620713"/>
            <a:ext cx="8229600" cy="863600"/>
          </a:xfrm>
        </p:spPr>
        <p:txBody>
          <a:bodyPr/>
          <a:lstStyle/>
          <a:p>
            <a:pPr algn="l" eaLnBrk="1" hangingPunct="1"/>
            <a:r>
              <a:rPr lang="en-NZ" sz="3600" b="1" dirty="0" smtClean="0"/>
              <a:t>How Calderas form</a:t>
            </a:r>
            <a:endParaRPr lang="en-GB" sz="3600" b="1" dirty="0" smtClean="0"/>
          </a:p>
        </p:txBody>
      </p:sp>
      <p:sp>
        <p:nvSpPr>
          <p:cNvPr id="81923" name="Rectangle 3"/>
          <p:cNvSpPr>
            <a:spLocks noGrp="1" noChangeArrowheads="1"/>
          </p:cNvSpPr>
          <p:nvPr>
            <p:ph type="body" idx="1"/>
          </p:nvPr>
        </p:nvSpPr>
        <p:spPr>
          <a:xfrm>
            <a:off x="457200" y="1412776"/>
            <a:ext cx="3754760" cy="5111849"/>
          </a:xfrm>
        </p:spPr>
        <p:txBody>
          <a:bodyPr>
            <a:normAutofit lnSpcReduction="10000"/>
          </a:bodyPr>
          <a:lstStyle/>
          <a:p>
            <a:r>
              <a:rPr lang="en-GB" dirty="0" smtClean="0"/>
              <a:t>Caldera volcanoes form when large eruptions drain magma reservoir beneath the volcano causing the ground surface to collapse, forming a depression in the Earth’s surface. </a:t>
            </a:r>
          </a:p>
          <a:p>
            <a:pPr marL="0" indent="0">
              <a:buNone/>
            </a:pPr>
            <a:endParaRPr lang="en-GB" dirty="0"/>
          </a:p>
        </p:txBody>
      </p:sp>
      <p:pic>
        <p:nvPicPr>
          <p:cNvPr id="9218" name="Picture 2" descr="http://www.explorevolcanoes.com/volcanoimages/volcano%20cald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832972"/>
            <a:ext cx="4902844" cy="358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289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figur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864235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1"/>
          <p:cNvSpPr txBox="1">
            <a:spLocks noChangeArrowheads="1"/>
          </p:cNvSpPr>
          <p:nvPr/>
        </p:nvSpPr>
        <p:spPr bwMode="auto">
          <a:xfrm>
            <a:off x="2611437" y="548680"/>
            <a:ext cx="3921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3200" b="1">
                <a:solidFill>
                  <a:srgbClr val="FF0000"/>
                </a:solidFill>
              </a:rPr>
              <a:t>How Calderas form</a:t>
            </a:r>
          </a:p>
        </p:txBody>
      </p:sp>
    </p:spTree>
    <p:extLst>
      <p:ext uri="{BB962C8B-B14F-4D97-AF65-F5344CB8AC3E}">
        <p14:creationId xmlns:p14="http://schemas.microsoft.com/office/powerpoint/2010/main" val="3468959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95536" y="260648"/>
            <a:ext cx="8229600" cy="863600"/>
          </a:xfrm>
        </p:spPr>
        <p:txBody>
          <a:bodyPr/>
          <a:lstStyle/>
          <a:p>
            <a:pPr algn="l" eaLnBrk="1" hangingPunct="1"/>
            <a:r>
              <a:rPr lang="en-NZ" sz="3600" b="1" dirty="0" smtClean="0"/>
              <a:t>Lake </a:t>
            </a:r>
            <a:r>
              <a:rPr lang="en-NZ" sz="3600" b="1" dirty="0" err="1" smtClean="0"/>
              <a:t>Taupo</a:t>
            </a:r>
            <a:r>
              <a:rPr lang="en-NZ" sz="3600" b="1" dirty="0" smtClean="0"/>
              <a:t> the volcano</a:t>
            </a:r>
            <a:endParaRPr lang="en-GB" sz="3600" b="1" dirty="0" smtClean="0"/>
          </a:p>
        </p:txBody>
      </p:sp>
      <p:sp>
        <p:nvSpPr>
          <p:cNvPr id="81923" name="Rectangle 3"/>
          <p:cNvSpPr>
            <a:spLocks noGrp="1" noChangeArrowheads="1"/>
          </p:cNvSpPr>
          <p:nvPr>
            <p:ph type="body" idx="1"/>
          </p:nvPr>
        </p:nvSpPr>
        <p:spPr>
          <a:xfrm>
            <a:off x="467544" y="1124744"/>
            <a:ext cx="8229600" cy="2736304"/>
          </a:xfrm>
        </p:spPr>
        <p:txBody>
          <a:bodyPr>
            <a:normAutofit/>
          </a:bodyPr>
          <a:lstStyle/>
          <a:p>
            <a:pPr eaLnBrk="1" hangingPunct="1"/>
            <a:r>
              <a:rPr lang="en-GB" dirty="0" smtClean="0"/>
              <a:t>The vast and scenic Lake </a:t>
            </a:r>
            <a:r>
              <a:rPr lang="en-GB" dirty="0" err="1" smtClean="0"/>
              <a:t>Taupo</a:t>
            </a:r>
            <a:r>
              <a:rPr lang="en-GB" dirty="0" smtClean="0"/>
              <a:t> is not always recognised as a volcano. However, Lake </a:t>
            </a:r>
            <a:r>
              <a:rPr lang="en-GB" dirty="0" err="1" smtClean="0"/>
              <a:t>Taupo</a:t>
            </a:r>
            <a:r>
              <a:rPr lang="en-GB" dirty="0" smtClean="0"/>
              <a:t> is the </a:t>
            </a:r>
            <a:r>
              <a:rPr lang="en-GB" b="1" dirty="0" smtClean="0">
                <a:solidFill>
                  <a:srgbClr val="FF0000"/>
                </a:solidFill>
              </a:rPr>
              <a:t>crater of a huge volcano </a:t>
            </a:r>
            <a:r>
              <a:rPr lang="en-GB" dirty="0" smtClean="0"/>
              <a:t>that has produced two of the world’s most violent eruptions. </a:t>
            </a:r>
          </a:p>
        </p:txBody>
      </p:sp>
      <p:pic>
        <p:nvPicPr>
          <p:cNvPr id="6146" name="Picture 2" descr="http://info.geonet.org.nz/download/attachments/950636/Lake-Taupo-28761-l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644519"/>
            <a:ext cx="6500664" cy="299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696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95536" y="260648"/>
            <a:ext cx="8229600" cy="863600"/>
          </a:xfrm>
        </p:spPr>
        <p:txBody>
          <a:bodyPr/>
          <a:lstStyle/>
          <a:p>
            <a:pPr algn="l" eaLnBrk="1" hangingPunct="1"/>
            <a:r>
              <a:rPr lang="en-NZ" sz="3600" b="1" dirty="0" err="1" smtClean="0"/>
              <a:t>Taupo</a:t>
            </a:r>
            <a:r>
              <a:rPr lang="en-NZ" sz="3600" b="1" dirty="0" smtClean="0"/>
              <a:t> the volcano</a:t>
            </a:r>
            <a:endParaRPr lang="en-GB" sz="3600" b="1" dirty="0" smtClean="0"/>
          </a:p>
        </p:txBody>
      </p:sp>
      <p:sp>
        <p:nvSpPr>
          <p:cNvPr id="81923" name="Rectangle 3"/>
          <p:cNvSpPr>
            <a:spLocks noGrp="1" noChangeArrowheads="1"/>
          </p:cNvSpPr>
          <p:nvPr>
            <p:ph type="body" idx="1"/>
          </p:nvPr>
        </p:nvSpPr>
        <p:spPr>
          <a:xfrm>
            <a:off x="467544" y="1124744"/>
            <a:ext cx="8229600" cy="2736304"/>
          </a:xfrm>
        </p:spPr>
        <p:txBody>
          <a:bodyPr>
            <a:normAutofit/>
          </a:bodyPr>
          <a:lstStyle/>
          <a:p>
            <a:pPr eaLnBrk="1" hangingPunct="1"/>
            <a:r>
              <a:rPr lang="en-GB" dirty="0" smtClean="0"/>
              <a:t>It is part of the </a:t>
            </a:r>
            <a:r>
              <a:rPr lang="en-GB" dirty="0" err="1" smtClean="0"/>
              <a:t>Taupo</a:t>
            </a:r>
            <a:r>
              <a:rPr lang="en-GB" dirty="0" smtClean="0"/>
              <a:t> Volcanic Zone </a:t>
            </a:r>
          </a:p>
        </p:txBody>
      </p:sp>
      <p:pic>
        <p:nvPicPr>
          <p:cNvPr id="8194" name="Picture 2" descr="http://www.standeyo.com/NEWS/10_Earth_Changes/10_Earth_Changes_pics/100719.Taupo.volcanic.z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1988840"/>
            <a:ext cx="7228741"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05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lyellcollection.org/content/327/1/9/F1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082772" cy="50353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611560" y="421439"/>
            <a:ext cx="8229600" cy="863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NZ" sz="3600" b="1" dirty="0" err="1" smtClean="0"/>
              <a:t>Taupo</a:t>
            </a:r>
            <a:r>
              <a:rPr lang="en-NZ" sz="3600" b="1" dirty="0" smtClean="0"/>
              <a:t> Caldera</a:t>
            </a:r>
            <a:endParaRPr lang="en-GB" sz="3600" b="1" dirty="0" smtClean="0"/>
          </a:p>
        </p:txBody>
      </p:sp>
    </p:spTree>
    <p:extLst>
      <p:ext uri="{BB962C8B-B14F-4D97-AF65-F5344CB8AC3E}">
        <p14:creationId xmlns:p14="http://schemas.microsoft.com/office/powerpoint/2010/main" val="30163251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67544" y="260648"/>
            <a:ext cx="8229600" cy="863600"/>
          </a:xfrm>
        </p:spPr>
        <p:txBody>
          <a:bodyPr/>
          <a:lstStyle/>
          <a:p>
            <a:pPr algn="l" eaLnBrk="1" hangingPunct="1"/>
            <a:r>
              <a:rPr lang="en-NZ" sz="3600" b="1" dirty="0" err="1" smtClean="0"/>
              <a:t>Taupo</a:t>
            </a:r>
            <a:r>
              <a:rPr lang="en-NZ" sz="3600" b="1" dirty="0" smtClean="0"/>
              <a:t> the large volcano</a:t>
            </a:r>
            <a:endParaRPr lang="en-GB" sz="3600" b="1" dirty="0" smtClean="0"/>
          </a:p>
        </p:txBody>
      </p:sp>
      <p:sp>
        <p:nvSpPr>
          <p:cNvPr id="81923" name="Rectangle 3"/>
          <p:cNvSpPr>
            <a:spLocks noGrp="1" noChangeArrowheads="1"/>
          </p:cNvSpPr>
          <p:nvPr>
            <p:ph type="body" idx="1"/>
          </p:nvPr>
        </p:nvSpPr>
        <p:spPr>
          <a:xfrm>
            <a:off x="467544" y="1124744"/>
            <a:ext cx="8229600" cy="3672409"/>
          </a:xfrm>
        </p:spPr>
        <p:txBody>
          <a:bodyPr>
            <a:normAutofit/>
          </a:bodyPr>
          <a:lstStyle/>
          <a:p>
            <a:pPr eaLnBrk="1" hangingPunct="1"/>
            <a:r>
              <a:rPr lang="en-GB" dirty="0" err="1" smtClean="0"/>
              <a:t>Taupo</a:t>
            </a:r>
            <a:r>
              <a:rPr lang="en-GB" dirty="0" smtClean="0"/>
              <a:t> is a </a:t>
            </a:r>
            <a:r>
              <a:rPr lang="en-GB" b="1" dirty="0" smtClean="0">
                <a:solidFill>
                  <a:srgbClr val="FF0000"/>
                </a:solidFill>
              </a:rPr>
              <a:t>caldera volcano</a:t>
            </a:r>
            <a:r>
              <a:rPr lang="en-GB" dirty="0" smtClean="0"/>
              <a:t>. Caldera volcanoes erupt </a:t>
            </a:r>
            <a:r>
              <a:rPr lang="en-GB" b="1" dirty="0" smtClean="0">
                <a:solidFill>
                  <a:srgbClr val="FF0000"/>
                </a:solidFill>
              </a:rPr>
              <a:t>rhyolite</a:t>
            </a:r>
            <a:r>
              <a:rPr lang="en-GB" dirty="0" smtClean="0"/>
              <a:t> magma, which has  a high viscosity, and generate much larger eruptions than the more obvious cone volcanoes of </a:t>
            </a:r>
            <a:r>
              <a:rPr lang="en-GB" dirty="0" err="1" smtClean="0"/>
              <a:t>Ruapehu</a:t>
            </a:r>
            <a:r>
              <a:rPr lang="en-GB" dirty="0" smtClean="0"/>
              <a:t> and White Island.</a:t>
            </a:r>
          </a:p>
        </p:txBody>
      </p:sp>
      <p:pic>
        <p:nvPicPr>
          <p:cNvPr id="7170" name="Picture 2" descr="http://www.nzgeothermal.org.nz/education/images/big/b-erup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17032"/>
            <a:ext cx="7560840"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2960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620713"/>
            <a:ext cx="8229600" cy="863600"/>
          </a:xfrm>
        </p:spPr>
        <p:txBody>
          <a:bodyPr/>
          <a:lstStyle/>
          <a:p>
            <a:pPr algn="l" eaLnBrk="1" hangingPunct="1"/>
            <a:r>
              <a:rPr lang="en-NZ" sz="3600" b="1" dirty="0" err="1" smtClean="0"/>
              <a:t>Taupo</a:t>
            </a:r>
            <a:r>
              <a:rPr lang="en-NZ" sz="3600" b="1" dirty="0" smtClean="0"/>
              <a:t> the volcano continued</a:t>
            </a:r>
            <a:endParaRPr lang="en-GB" sz="3600" b="1" dirty="0" smtClean="0"/>
          </a:p>
        </p:txBody>
      </p:sp>
      <p:sp>
        <p:nvSpPr>
          <p:cNvPr id="81923" name="Rectangle 3"/>
          <p:cNvSpPr>
            <a:spLocks noGrp="1" noChangeArrowheads="1"/>
          </p:cNvSpPr>
          <p:nvPr>
            <p:ph type="body" idx="1"/>
          </p:nvPr>
        </p:nvSpPr>
        <p:spPr>
          <a:xfrm>
            <a:off x="457200" y="1412776"/>
            <a:ext cx="8229600" cy="5111849"/>
          </a:xfrm>
        </p:spPr>
        <p:txBody>
          <a:bodyPr>
            <a:normAutofit/>
          </a:bodyPr>
          <a:lstStyle/>
          <a:p>
            <a:pPr marL="0" indent="0">
              <a:buNone/>
            </a:pPr>
            <a:endParaRPr lang="en-GB" dirty="0"/>
          </a:p>
          <a:p>
            <a:r>
              <a:rPr lang="en-GB" dirty="0" err="1" smtClean="0"/>
              <a:t>Taupo</a:t>
            </a:r>
            <a:r>
              <a:rPr lang="en-GB" dirty="0" smtClean="0"/>
              <a:t> </a:t>
            </a:r>
            <a:r>
              <a:rPr lang="en-GB" dirty="0"/>
              <a:t>began erupting 300 000 years ago. </a:t>
            </a:r>
            <a:endParaRPr lang="en-GB" dirty="0" smtClean="0"/>
          </a:p>
          <a:p>
            <a:r>
              <a:rPr lang="en-GB" dirty="0" smtClean="0"/>
              <a:t>The </a:t>
            </a:r>
            <a:r>
              <a:rPr lang="en-GB" dirty="0"/>
              <a:t>shape of the modern volcano was largely created by caldera collapse in the </a:t>
            </a:r>
            <a:r>
              <a:rPr lang="en-GB" dirty="0" err="1"/>
              <a:t>Oruanui</a:t>
            </a:r>
            <a:r>
              <a:rPr lang="en-GB" dirty="0"/>
              <a:t> eruption and Lake </a:t>
            </a:r>
            <a:r>
              <a:rPr lang="en-GB" dirty="0" err="1"/>
              <a:t>Taupo</a:t>
            </a:r>
            <a:r>
              <a:rPr lang="en-GB" dirty="0"/>
              <a:t> partly </a:t>
            </a:r>
            <a:r>
              <a:rPr lang="en-GB" dirty="0" err="1"/>
              <a:t>infills</a:t>
            </a:r>
            <a:r>
              <a:rPr lang="en-GB" dirty="0"/>
              <a:t> this caldera. </a:t>
            </a:r>
          </a:p>
          <a:p>
            <a:r>
              <a:rPr lang="en-GB" dirty="0"/>
              <a:t>Another smaller caldera formed </a:t>
            </a:r>
            <a:r>
              <a:rPr lang="en-GB" dirty="0" smtClean="0"/>
              <a:t>1 800 </a:t>
            </a:r>
            <a:r>
              <a:rPr lang="en-GB" dirty="0"/>
              <a:t>years ago in the latest event, known as the </a:t>
            </a:r>
            <a:r>
              <a:rPr lang="en-GB" dirty="0" err="1"/>
              <a:t>Taupo</a:t>
            </a:r>
            <a:r>
              <a:rPr lang="en-GB" dirty="0"/>
              <a:t> eruption.</a:t>
            </a:r>
          </a:p>
          <a:p>
            <a:pPr eaLnBrk="1" hangingPunct="1"/>
            <a:endParaRPr lang="en-GB" dirty="0" smtClean="0"/>
          </a:p>
        </p:txBody>
      </p:sp>
    </p:spTree>
    <p:extLst>
      <p:ext uri="{BB962C8B-B14F-4D97-AF65-F5344CB8AC3E}">
        <p14:creationId xmlns:p14="http://schemas.microsoft.com/office/powerpoint/2010/main" val="18572990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457200" y="333375"/>
            <a:ext cx="8229600" cy="6264275"/>
          </a:xfrm>
        </p:spPr>
        <p:txBody>
          <a:bodyPr/>
          <a:lstStyle/>
          <a:p>
            <a:pPr eaLnBrk="1" hangingPunct="1">
              <a:buFontTx/>
              <a:buNone/>
            </a:pPr>
            <a:r>
              <a:rPr lang="en-US" b="1" dirty="0" smtClean="0"/>
              <a:t>3) Composite (Cone or </a:t>
            </a:r>
            <a:r>
              <a:rPr lang="en-US" b="1" dirty="0" err="1" smtClean="0"/>
              <a:t>Strato</a:t>
            </a:r>
            <a:r>
              <a:rPr lang="en-US" b="1" dirty="0" smtClean="0"/>
              <a:t>) Volcanoes</a:t>
            </a:r>
            <a:r>
              <a:rPr lang="en-US" dirty="0" smtClean="0"/>
              <a:t> </a:t>
            </a:r>
          </a:p>
          <a:p>
            <a:pPr eaLnBrk="1" hangingPunct="1"/>
            <a:endParaRPr lang="en-US" dirty="0" smtClean="0"/>
          </a:p>
          <a:p>
            <a:pPr eaLnBrk="1" hangingPunct="1"/>
            <a:r>
              <a:rPr lang="en-US" sz="2800" dirty="0" smtClean="0"/>
              <a:t>Alternating layers of rock caused by alternating types of eruptions form classical cone shapes with a central crater </a:t>
            </a:r>
          </a:p>
          <a:p>
            <a:pPr eaLnBrk="1" hangingPunct="1"/>
            <a:r>
              <a:rPr lang="en-US" sz="2800" dirty="0" smtClean="0"/>
              <a:t>Explosion, lays down rocks</a:t>
            </a:r>
          </a:p>
          <a:p>
            <a:pPr eaLnBrk="1" hangingPunct="1"/>
            <a:r>
              <a:rPr lang="en-US" sz="2800" dirty="0" smtClean="0"/>
              <a:t>then covered by lava </a:t>
            </a:r>
          </a:p>
          <a:p>
            <a:pPr eaLnBrk="1" hangingPunct="1"/>
            <a:r>
              <a:rPr lang="en-US" sz="2800" dirty="0" smtClean="0"/>
              <a:t>Another explosion</a:t>
            </a:r>
          </a:p>
          <a:p>
            <a:pPr eaLnBrk="1" hangingPunct="1"/>
            <a:r>
              <a:rPr lang="en-US" sz="2800" dirty="0" smtClean="0"/>
              <a:t>More lava etc.</a:t>
            </a:r>
          </a:p>
          <a:p>
            <a:pPr eaLnBrk="1" hangingPunct="1"/>
            <a:r>
              <a:rPr lang="en-US" sz="2800" dirty="0" smtClean="0"/>
              <a:t>large cone shaped mountain forms </a:t>
            </a:r>
          </a:p>
          <a:p>
            <a:pPr eaLnBrk="1" hangingPunct="1"/>
            <a:r>
              <a:rPr lang="en-US" sz="2800" dirty="0" smtClean="0"/>
              <a:t>e.g. Mt </a:t>
            </a:r>
            <a:r>
              <a:rPr lang="en-US" sz="2800" dirty="0" err="1" smtClean="0"/>
              <a:t>Taranaki</a:t>
            </a:r>
            <a:r>
              <a:rPr lang="en-US" sz="2800" dirty="0" smtClean="0"/>
              <a:t> and </a:t>
            </a:r>
            <a:r>
              <a:rPr lang="en-US" sz="2800" b="1" dirty="0" smtClean="0">
                <a:solidFill>
                  <a:srgbClr val="FF0000"/>
                </a:solidFill>
              </a:rPr>
              <a:t>Mt </a:t>
            </a:r>
            <a:r>
              <a:rPr lang="en-US" sz="2800" b="1" dirty="0" err="1" smtClean="0">
                <a:solidFill>
                  <a:srgbClr val="FF0000"/>
                </a:solidFill>
              </a:rPr>
              <a:t>Ruapehu</a:t>
            </a:r>
            <a:endParaRPr lang="en-US" sz="2800" b="1" dirty="0" smtClean="0">
              <a:solidFill>
                <a:srgbClr val="FF0000"/>
              </a:solidFill>
            </a:endParaRPr>
          </a:p>
          <a:p>
            <a:pPr eaLnBrk="1" hangingPunct="1"/>
            <a:endParaRPr lang="en-NZ" dirty="0" smtClean="0"/>
          </a:p>
        </p:txBody>
      </p:sp>
      <p:pic>
        <p:nvPicPr>
          <p:cNvPr id="3" name="Picture 4" descr="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80112" y="2492896"/>
            <a:ext cx="3239592" cy="2235263"/>
          </a:xfrm>
          <a:prstGeom prst="rect">
            <a:avLst/>
          </a:prstGeom>
          <a:noFill/>
        </p:spPr>
      </p:pic>
      <p:pic>
        <p:nvPicPr>
          <p:cNvPr id="4" name="Picture 5" descr="lgmount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263" y="4293096"/>
            <a:ext cx="1836700" cy="245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V="1">
            <a:off x="5868144" y="4728159"/>
            <a:ext cx="288032" cy="790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699792" y="5877272"/>
            <a:ext cx="409947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74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00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title"/>
          </p:nvPr>
        </p:nvSpPr>
        <p:spPr>
          <a:xfrm>
            <a:off x="457200" y="228600"/>
            <a:ext cx="8229600" cy="1143000"/>
          </a:xfrm>
          <a:gradFill rotWithShape="1">
            <a:gsLst>
              <a:gs pos="0">
                <a:srgbClr val="FE3912"/>
              </a:gs>
              <a:gs pos="100000">
                <a:srgbClr val="FFFF00"/>
              </a:gs>
            </a:gsLst>
            <a:lin ang="5400000" scaled="1"/>
          </a:gradFill>
          <a:ln>
            <a:solidFill>
              <a:schemeClr val="tx1"/>
            </a:solidFill>
            <a:miter lim="800000"/>
            <a:headEnd/>
            <a:tailEnd/>
          </a:ln>
        </p:spPr>
        <p:txBody>
          <a:bodyPr>
            <a:normAutofit fontScale="90000"/>
          </a:bodyPr>
          <a:lstStyle/>
          <a:p>
            <a:pPr eaLnBrk="1" hangingPunct="1"/>
            <a:r>
              <a:rPr lang="en-US" sz="4000" dirty="0" smtClean="0">
                <a:solidFill>
                  <a:schemeClr val="tx1"/>
                </a:solidFill>
                <a:latin typeface="Copperplate Gothic Bold" pitchFamily="34" charset="0"/>
              </a:rPr>
              <a:t>What does the Earths interior look like?</a:t>
            </a:r>
          </a:p>
        </p:txBody>
      </p:sp>
      <p:pic>
        <p:nvPicPr>
          <p:cNvPr id="31748" name="Picture 4" descr="struc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1455738"/>
            <a:ext cx="55626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Gaze</a:t>
            </a:r>
            <a:endParaRPr lang="en-US">
              <a:cs typeface="Arial" charset="0"/>
            </a:endParaRPr>
          </a:p>
        </p:txBody>
      </p:sp>
      <p:sp>
        <p:nvSpPr>
          <p:cNvPr id="31750" name="Text Box 6"/>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SJ</a:t>
            </a:r>
            <a:endParaRPr lang="en-US">
              <a:cs typeface="Arial" charset="0"/>
            </a:endParaRPr>
          </a:p>
        </p:txBody>
      </p:sp>
      <p:sp>
        <p:nvSpPr>
          <p:cNvPr id="31751" name="Oval 7"/>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67100857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p:txBody>
          <a:bodyPr/>
          <a:lstStyle/>
          <a:p>
            <a:pPr algn="l"/>
            <a:r>
              <a:rPr lang="en-NZ" b="1" smtClean="0"/>
              <a:t>Lesson Objective</a:t>
            </a:r>
          </a:p>
        </p:txBody>
      </p:sp>
      <p:sp>
        <p:nvSpPr>
          <p:cNvPr id="75779" name="Content Placeholder 4"/>
          <p:cNvSpPr>
            <a:spLocks noGrp="1"/>
          </p:cNvSpPr>
          <p:nvPr>
            <p:ph idx="1"/>
          </p:nvPr>
        </p:nvSpPr>
        <p:spPr>
          <a:xfrm>
            <a:off x="285750" y="1600200"/>
            <a:ext cx="8401050" cy="4525963"/>
          </a:xfrm>
        </p:spPr>
        <p:txBody>
          <a:bodyPr/>
          <a:lstStyle/>
          <a:p>
            <a:r>
              <a:rPr lang="en-NZ" smtClean="0"/>
              <a:t>Represent the  rock cycle diagrammatically</a:t>
            </a:r>
          </a:p>
        </p:txBody>
      </p:sp>
    </p:spTree>
    <p:extLst>
      <p:ext uri="{BB962C8B-B14F-4D97-AF65-F5344CB8AC3E}">
        <p14:creationId xmlns:p14="http://schemas.microsoft.com/office/powerpoint/2010/main" val="18303067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
          <p:cNvSpPr txBox="1">
            <a:spLocks noChangeArrowheads="1"/>
          </p:cNvSpPr>
          <p:nvPr/>
        </p:nvSpPr>
        <p:spPr bwMode="auto">
          <a:xfrm flipH="1">
            <a:off x="7884368" y="342900"/>
            <a:ext cx="12596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3200" b="1" dirty="0"/>
              <a:t>Rock cycle</a:t>
            </a:r>
            <a:endParaRPr lang="en-AU" sz="3200" b="1" dirty="0"/>
          </a:p>
        </p:txBody>
      </p:sp>
      <p:pic>
        <p:nvPicPr>
          <p:cNvPr id="77827" name="Picture 12" descr="RockCycle4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
            <a:ext cx="7884368"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370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NZ" dirty="0" smtClean="0"/>
              <a:t>Rock Cycle</a:t>
            </a:r>
            <a:endParaRPr lang="en-NZ"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7915176" cy="532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1294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1" dirty="0" smtClean="0"/>
              <a:t>Lesson Objectives - </a:t>
            </a:r>
            <a:r>
              <a:rPr lang="en-NZ" b="1" u="sng" dirty="0" smtClean="0"/>
              <a:t>Rock types</a:t>
            </a:r>
            <a:endParaRPr lang="en-NZ" dirty="0"/>
          </a:p>
        </p:txBody>
      </p:sp>
      <p:sp>
        <p:nvSpPr>
          <p:cNvPr id="3" name="Content Placeholder 2"/>
          <p:cNvSpPr>
            <a:spLocks noGrp="1"/>
          </p:cNvSpPr>
          <p:nvPr>
            <p:ph idx="1"/>
          </p:nvPr>
        </p:nvSpPr>
        <p:spPr/>
        <p:txBody>
          <a:bodyPr/>
          <a:lstStyle/>
          <a:p>
            <a:pPr lvl="0"/>
            <a:r>
              <a:rPr lang="en-NZ" dirty="0"/>
              <a:t>Identify the three main rock types </a:t>
            </a:r>
            <a:endParaRPr lang="en-NZ" dirty="0" smtClean="0"/>
          </a:p>
          <a:p>
            <a:pPr lvl="1"/>
            <a:r>
              <a:rPr lang="en-NZ" dirty="0" smtClean="0"/>
              <a:t>Igneous</a:t>
            </a:r>
            <a:endParaRPr lang="en-NZ" sz="4000" dirty="0"/>
          </a:p>
          <a:p>
            <a:pPr lvl="1"/>
            <a:r>
              <a:rPr lang="en-NZ" dirty="0"/>
              <a:t>Sedimentary</a:t>
            </a:r>
            <a:endParaRPr lang="en-NZ" sz="4000" dirty="0"/>
          </a:p>
          <a:p>
            <a:pPr lvl="1"/>
            <a:r>
              <a:rPr lang="en-NZ" dirty="0" smtClean="0"/>
              <a:t>Metamorphic</a:t>
            </a:r>
          </a:p>
          <a:p>
            <a:pPr marL="457200" lvl="1" indent="0">
              <a:buNone/>
            </a:pPr>
            <a:endParaRPr lang="en-NZ" sz="4000" dirty="0"/>
          </a:p>
          <a:p>
            <a:r>
              <a:rPr lang="en-NZ" dirty="0"/>
              <a:t>Identify and describe the rock cycle.</a:t>
            </a:r>
          </a:p>
        </p:txBody>
      </p:sp>
    </p:spTree>
    <p:extLst>
      <p:ext uri="{BB962C8B-B14F-4D97-AF65-F5344CB8AC3E}">
        <p14:creationId xmlns:p14="http://schemas.microsoft.com/office/powerpoint/2010/main" val="3548665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115616" y="274638"/>
            <a:ext cx="7113984" cy="1930226"/>
          </a:xfrm>
        </p:spPr>
        <p:txBody>
          <a:bodyPr>
            <a:normAutofit/>
          </a:bodyPr>
          <a:lstStyle/>
          <a:p>
            <a:pPr algn="l" eaLnBrk="1" hangingPunct="1"/>
            <a:r>
              <a:rPr lang="en-NZ" sz="4000" b="1" dirty="0" smtClean="0"/>
              <a:t>Rock Classification</a:t>
            </a:r>
            <a:endParaRPr lang="en-GB" sz="4000" b="1" dirty="0" smtClean="0"/>
          </a:p>
        </p:txBody>
      </p:sp>
      <p:sp>
        <p:nvSpPr>
          <p:cNvPr id="12291" name="Rectangle 3"/>
          <p:cNvSpPr>
            <a:spLocks noGrp="1" noChangeArrowheads="1"/>
          </p:cNvSpPr>
          <p:nvPr>
            <p:ph type="body" idx="4294967295"/>
          </p:nvPr>
        </p:nvSpPr>
        <p:spPr>
          <a:xfrm>
            <a:off x="357188" y="2276872"/>
            <a:ext cx="8535292" cy="3849291"/>
          </a:xfrm>
        </p:spPr>
        <p:txBody>
          <a:bodyPr/>
          <a:lstStyle/>
          <a:p>
            <a:pPr eaLnBrk="1" hangingPunct="1"/>
            <a:r>
              <a:rPr lang="en-NZ" dirty="0" smtClean="0"/>
              <a:t>Rocks are classified as </a:t>
            </a:r>
            <a:r>
              <a:rPr lang="en-NZ" b="1" dirty="0" smtClean="0"/>
              <a:t>igneous,</a:t>
            </a:r>
            <a:r>
              <a:rPr lang="en-NZ" dirty="0" smtClean="0"/>
              <a:t> </a:t>
            </a:r>
            <a:r>
              <a:rPr lang="en-NZ" b="1" dirty="0" smtClean="0"/>
              <a:t>sedimentary</a:t>
            </a:r>
            <a:r>
              <a:rPr lang="en-NZ" dirty="0" smtClean="0"/>
              <a:t>, or </a:t>
            </a:r>
            <a:r>
              <a:rPr lang="en-NZ" b="1" dirty="0" smtClean="0"/>
              <a:t>metamorphic</a:t>
            </a:r>
          </a:p>
          <a:p>
            <a:pPr eaLnBrk="1" hangingPunct="1"/>
            <a:endParaRPr lang="en-NZ" dirty="0" smtClean="0"/>
          </a:p>
        </p:txBody>
      </p:sp>
    </p:spTree>
    <p:extLst>
      <p:ext uri="{BB962C8B-B14F-4D97-AF65-F5344CB8AC3E}">
        <p14:creationId xmlns:p14="http://schemas.microsoft.com/office/powerpoint/2010/main" val="18473631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684213" y="115888"/>
            <a:ext cx="8013700" cy="706437"/>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b="1" dirty="0">
                <a:solidFill>
                  <a:schemeClr val="tx2"/>
                </a:solidFill>
                <a:latin typeface="Constantia" pitchFamily="18" charset="0"/>
              </a:rPr>
              <a:t>What do they look like?</a:t>
            </a:r>
            <a:endParaRPr lang="en-GB" sz="4000" b="1" dirty="0">
              <a:solidFill>
                <a:schemeClr val="tx2"/>
              </a:solidFill>
              <a:latin typeface="Constantia" pitchFamily="18" charset="0"/>
            </a:endParaRPr>
          </a:p>
        </p:txBody>
      </p:sp>
      <p:graphicFrame>
        <p:nvGraphicFramePr>
          <p:cNvPr id="113668" name="Group 4"/>
          <p:cNvGraphicFramePr>
            <a:graphicFrameLocks noGrp="1"/>
          </p:cNvGraphicFramePr>
          <p:nvPr/>
        </p:nvGraphicFramePr>
        <p:xfrm>
          <a:off x="755650" y="908050"/>
          <a:ext cx="7931150" cy="2305050"/>
        </p:xfrm>
        <a:graphic>
          <a:graphicData uri="http://schemas.openxmlformats.org/drawingml/2006/table">
            <a:tbl>
              <a:tblPr/>
              <a:tblGrid>
                <a:gridCol w="1587500"/>
                <a:gridCol w="1587500"/>
                <a:gridCol w="1581150"/>
                <a:gridCol w="1587500"/>
                <a:gridCol w="1587500"/>
              </a:tblGrid>
              <a:tr h="1089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pumice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rhyolite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andesite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basalt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obsidian</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16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scoria</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granite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diorite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gabbro</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13688" name="Group 24"/>
          <p:cNvGraphicFramePr>
            <a:graphicFrameLocks noGrp="1"/>
          </p:cNvGraphicFramePr>
          <p:nvPr/>
        </p:nvGraphicFramePr>
        <p:xfrm>
          <a:off x="755650" y="3357563"/>
          <a:ext cx="7920038" cy="1295400"/>
        </p:xfrm>
        <a:graphic>
          <a:graphicData uri="http://schemas.openxmlformats.org/drawingml/2006/table">
            <a:tbl>
              <a:tblPr/>
              <a:tblGrid>
                <a:gridCol w="1979613"/>
                <a:gridCol w="1981200"/>
                <a:gridCol w="1979612"/>
                <a:gridCol w="1979613"/>
              </a:tblGrid>
              <a:tr h="1295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gneiss</a:t>
                      </a:r>
                      <a:endParaRPr kumimoji="0" lang="en-GB"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marble</a:t>
                      </a:r>
                      <a:endParaRPr kumimoji="0" lang="en-GB"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slate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schist</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4372" name="Text Box 40"/>
          <p:cNvSpPr txBox="1">
            <a:spLocks noChangeArrowheads="1"/>
          </p:cNvSpPr>
          <p:nvPr/>
        </p:nvSpPr>
        <p:spPr bwMode="auto">
          <a:xfrm rot="-5400000">
            <a:off x="-486233" y="1511168"/>
            <a:ext cx="17281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800" b="1" u="sng" dirty="0"/>
              <a:t>Igneous</a:t>
            </a:r>
            <a:endParaRPr lang="en-GB" sz="2800" b="1" u="sng" dirty="0"/>
          </a:p>
        </p:txBody>
      </p:sp>
      <p:sp>
        <p:nvSpPr>
          <p:cNvPr id="14373" name="Text Box 41"/>
          <p:cNvSpPr txBox="1">
            <a:spLocks noChangeArrowheads="1"/>
          </p:cNvSpPr>
          <p:nvPr/>
        </p:nvSpPr>
        <p:spPr bwMode="auto">
          <a:xfrm rot="-5400000">
            <a:off x="-677068" y="3583135"/>
            <a:ext cx="210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u="sng" dirty="0"/>
              <a:t>Metamorphi</a:t>
            </a:r>
            <a:r>
              <a:rPr lang="en-NZ" sz="2000" b="1" u="sng" dirty="0"/>
              <a:t>c</a:t>
            </a:r>
            <a:endParaRPr lang="en-GB" sz="2000" b="1" u="sng" dirty="0"/>
          </a:p>
        </p:txBody>
      </p:sp>
      <p:sp>
        <p:nvSpPr>
          <p:cNvPr id="14374" name="Text Box 42"/>
          <p:cNvSpPr txBox="1">
            <a:spLocks noChangeArrowheads="1"/>
          </p:cNvSpPr>
          <p:nvPr/>
        </p:nvSpPr>
        <p:spPr bwMode="auto">
          <a:xfrm rot="-5400000">
            <a:off x="-616743" y="5632597"/>
            <a:ext cx="1989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000" b="1" u="sng" dirty="0"/>
              <a:t>Sedimenta</a:t>
            </a:r>
            <a:r>
              <a:rPr lang="en-NZ" sz="2400" b="1" u="sng" dirty="0"/>
              <a:t>ry</a:t>
            </a:r>
            <a:endParaRPr lang="en-GB" sz="2400" b="1" u="sng" dirty="0"/>
          </a:p>
        </p:txBody>
      </p:sp>
      <p:graphicFrame>
        <p:nvGraphicFramePr>
          <p:cNvPr id="113707" name="Group 43"/>
          <p:cNvGraphicFramePr>
            <a:graphicFrameLocks noGrp="1"/>
          </p:cNvGraphicFramePr>
          <p:nvPr/>
        </p:nvGraphicFramePr>
        <p:xfrm>
          <a:off x="755650" y="4797425"/>
          <a:ext cx="7920038" cy="1871663"/>
        </p:xfrm>
        <a:graphic>
          <a:graphicData uri="http://schemas.openxmlformats.org/drawingml/2006/table">
            <a:tbl>
              <a:tblPr/>
              <a:tblGrid>
                <a:gridCol w="2640013"/>
                <a:gridCol w="2636837"/>
                <a:gridCol w="2643188"/>
              </a:tblGrid>
              <a:tr h="982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conglomerate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sandstone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siltstone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r h="88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mudstone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coal</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200" b="0" i="0" u="none" strike="noStrike" cap="none" normalizeH="0" baseline="0" smtClean="0">
                          <a:ln>
                            <a:noFill/>
                          </a:ln>
                          <a:solidFill>
                            <a:schemeClr val="tx1"/>
                          </a:solidFill>
                          <a:effectLst/>
                          <a:latin typeface="Arial" charset="0"/>
                          <a:cs typeface="Arial" charset="0"/>
                        </a:rPr>
                        <a:t>limestone</a:t>
                      </a:r>
                      <a:endParaRPr kumimoji="0" lang="en-GB" sz="12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14389" name="Picture 57" descr="basa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525" y="1196975"/>
            <a:ext cx="1116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58" descr="ande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33475"/>
            <a:ext cx="9350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59" descr="dior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738" y="2355850"/>
            <a:ext cx="14763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60" descr="gabbr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2205038"/>
            <a:ext cx="133350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61" descr="rhyolit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413" y="1200150"/>
            <a:ext cx="14779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62" descr="granit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313" y="2276475"/>
            <a:ext cx="98266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63" descr="rhyolit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109663"/>
            <a:ext cx="10445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64" descr="rhyolite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550" y="1168400"/>
            <a:ext cx="1333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65" descr="scoria"/>
          <p:cNvPicPr>
            <a:picLocks noChangeAspect="1" noChangeArrowheads="1"/>
          </p:cNvPicPr>
          <p:nvPr/>
        </p:nvPicPr>
        <p:blipFill>
          <a:blip r:embed="rId11">
            <a:extLst>
              <a:ext uri="{28A0092B-C50C-407E-A947-70E740481C1C}">
                <a14:useLocalDpi xmlns:a14="http://schemas.microsoft.com/office/drawing/2010/main" val="0"/>
              </a:ext>
            </a:extLst>
          </a:blip>
          <a:srcRect l="21635"/>
          <a:stretch>
            <a:fillRect/>
          </a:stretch>
        </p:blipFill>
        <p:spPr bwMode="auto">
          <a:xfrm>
            <a:off x="1258888" y="2133600"/>
            <a:ext cx="10001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66" descr="mudstone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9613" y="5805488"/>
            <a:ext cx="90011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Picture 67" descr="conglomerate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1050" y="4868863"/>
            <a:ext cx="119062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68" descr="sandstone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4941888"/>
            <a:ext cx="9731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69" descr="greywacke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19925" y="4868863"/>
            <a:ext cx="12604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70" descr="limestone-fin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5825" y="5805488"/>
            <a:ext cx="990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71" descr="gneiss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31913" y="3524250"/>
            <a:ext cx="12604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72" descr="marble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48038" y="3429000"/>
            <a:ext cx="11906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73" descr="schist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04025" y="3778250"/>
            <a:ext cx="1766888"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74" descr="slate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87900" y="3716338"/>
            <a:ext cx="18383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75" descr="300px-Coal_anthracite"/>
          <p:cNvPicPr>
            <a:picLocks noChangeAspect="1" noChangeArrowheads="1"/>
          </p:cNvPicPr>
          <p:nvPr/>
        </p:nvPicPr>
        <p:blipFill>
          <a:blip r:embed="rId21" cstate="print">
            <a:extLst>
              <a:ext uri="{28A0092B-C50C-407E-A947-70E740481C1C}">
                <a14:useLocalDpi xmlns:a14="http://schemas.microsoft.com/office/drawing/2010/main" val="0"/>
              </a:ext>
            </a:extLst>
          </a:blip>
          <a:srcRect l="8066" t="9277" r="5812" b="12611"/>
          <a:stretch>
            <a:fillRect/>
          </a:stretch>
        </p:blipFill>
        <p:spPr bwMode="auto">
          <a:xfrm>
            <a:off x="4500563" y="5805488"/>
            <a:ext cx="81756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8" name="Text Box 76"/>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4409" name="Text Box 77"/>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4410" name="Oval 78"/>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NZ"/>
          </a:p>
        </p:txBody>
      </p:sp>
    </p:spTree>
    <p:extLst>
      <p:ext uri="{BB962C8B-B14F-4D97-AF65-F5344CB8AC3E}">
        <p14:creationId xmlns:p14="http://schemas.microsoft.com/office/powerpoint/2010/main" val="36920681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620688"/>
            <a:ext cx="8229600" cy="720080"/>
          </a:xfrm>
        </p:spPr>
        <p:txBody>
          <a:bodyPr>
            <a:normAutofit/>
          </a:bodyPr>
          <a:lstStyle/>
          <a:p>
            <a:pPr algn="l" eaLnBrk="1" hangingPunct="1"/>
            <a:r>
              <a:rPr lang="en-NZ" sz="4000" b="1" u="sng" dirty="0" smtClean="0"/>
              <a:t>Igneous Rocks</a:t>
            </a:r>
            <a:r>
              <a:rPr lang="en-NZ" sz="4000" b="1" dirty="0" smtClean="0"/>
              <a:t>:</a:t>
            </a:r>
            <a:endParaRPr lang="en-GB" sz="4000" b="1" dirty="0" smtClean="0"/>
          </a:p>
        </p:txBody>
      </p:sp>
      <p:sp>
        <p:nvSpPr>
          <p:cNvPr id="54275" name="Rectangle 3"/>
          <p:cNvSpPr>
            <a:spLocks noGrp="1" noChangeArrowheads="1"/>
          </p:cNvSpPr>
          <p:nvPr>
            <p:ph type="body" idx="1"/>
          </p:nvPr>
        </p:nvSpPr>
        <p:spPr>
          <a:xfrm>
            <a:off x="468312" y="1556792"/>
            <a:ext cx="8496175" cy="4896396"/>
          </a:xfrm>
        </p:spPr>
        <p:txBody>
          <a:bodyPr>
            <a:normAutofit lnSpcReduction="10000"/>
          </a:bodyPr>
          <a:lstStyle/>
          <a:p>
            <a:pPr marL="0" indent="0">
              <a:buNone/>
            </a:pPr>
            <a:r>
              <a:rPr lang="en-NZ" sz="2800" b="1" u="sng" dirty="0">
                <a:solidFill>
                  <a:schemeClr val="tx2"/>
                </a:solidFill>
              </a:rPr>
              <a:t>Igneous</a:t>
            </a:r>
            <a:r>
              <a:rPr lang="en-NZ" sz="2800" b="1" dirty="0">
                <a:solidFill>
                  <a:schemeClr val="tx2"/>
                </a:solidFill>
              </a:rPr>
              <a:t> rocks are the </a:t>
            </a:r>
            <a:r>
              <a:rPr lang="en-NZ" sz="2800" b="1" u="sng" dirty="0">
                <a:solidFill>
                  <a:schemeClr val="tx2"/>
                </a:solidFill>
              </a:rPr>
              <a:t>oldest</a:t>
            </a:r>
            <a:r>
              <a:rPr lang="en-NZ" sz="2800" b="1" dirty="0">
                <a:solidFill>
                  <a:schemeClr val="tx2"/>
                </a:solidFill>
              </a:rPr>
              <a:t> &amp; the most abundant, forming </a:t>
            </a:r>
            <a:r>
              <a:rPr lang="en-NZ" sz="2800" b="1" dirty="0" smtClean="0">
                <a:solidFill>
                  <a:schemeClr val="tx2"/>
                </a:solidFill>
              </a:rPr>
              <a:t>95</a:t>
            </a:r>
            <a:r>
              <a:rPr lang="en-NZ" sz="2800" b="1" dirty="0">
                <a:solidFill>
                  <a:schemeClr val="tx2"/>
                </a:solidFill>
              </a:rPr>
              <a:t>% of the crust.</a:t>
            </a:r>
          </a:p>
          <a:p>
            <a:pPr marL="0" indent="0">
              <a:buNone/>
            </a:pPr>
            <a:r>
              <a:rPr lang="en-NZ" sz="2800" b="1" u="sng" dirty="0" smtClean="0"/>
              <a:t>There are two types</a:t>
            </a:r>
            <a:r>
              <a:rPr lang="en-NZ" sz="2800" b="1" dirty="0" smtClean="0"/>
              <a:t>:</a:t>
            </a:r>
            <a:endParaRPr lang="en-NZ" sz="2800" b="1" dirty="0" smtClean="0">
              <a:solidFill>
                <a:schemeClr val="accent2"/>
              </a:solidFill>
            </a:endParaRPr>
          </a:p>
          <a:p>
            <a:pPr marL="0" indent="0" eaLnBrk="1" hangingPunct="1">
              <a:buNone/>
            </a:pPr>
            <a:r>
              <a:rPr lang="en-NZ" sz="2800" b="1" dirty="0" smtClean="0"/>
              <a:t>(1) Plutonic</a:t>
            </a:r>
            <a:r>
              <a:rPr lang="en-NZ" sz="2800" dirty="0" smtClean="0"/>
              <a:t> (or </a:t>
            </a:r>
            <a:r>
              <a:rPr lang="en-NZ" sz="2800" b="1" dirty="0" smtClean="0"/>
              <a:t>intrusive</a:t>
            </a:r>
            <a:r>
              <a:rPr lang="en-NZ" sz="2800" dirty="0" smtClean="0"/>
              <a:t>) rocks are coarse grained rocks with large crystals that form when magma cools slowly deep within the earth e.g. </a:t>
            </a:r>
            <a:r>
              <a:rPr lang="en-NZ" sz="2800" b="1" dirty="0" smtClean="0"/>
              <a:t>granite</a:t>
            </a:r>
            <a:r>
              <a:rPr lang="en-NZ" sz="2800" dirty="0" smtClean="0"/>
              <a:t>, </a:t>
            </a:r>
            <a:r>
              <a:rPr lang="en-NZ" sz="2800" b="1" dirty="0" smtClean="0"/>
              <a:t>diorite</a:t>
            </a:r>
            <a:r>
              <a:rPr lang="en-NZ" sz="2800" dirty="0" smtClean="0"/>
              <a:t>.</a:t>
            </a:r>
          </a:p>
          <a:p>
            <a:pPr eaLnBrk="1" hangingPunct="1"/>
            <a:endParaRPr lang="en-NZ" sz="2800" dirty="0" smtClean="0"/>
          </a:p>
          <a:p>
            <a:pPr marL="0" indent="0" eaLnBrk="1" hangingPunct="1">
              <a:buNone/>
            </a:pPr>
            <a:r>
              <a:rPr lang="en-NZ" sz="2800" b="1" dirty="0" smtClean="0"/>
              <a:t>(2) Volcanic</a:t>
            </a:r>
            <a:r>
              <a:rPr lang="en-NZ" sz="2800" dirty="0" smtClean="0"/>
              <a:t> (or </a:t>
            </a:r>
            <a:r>
              <a:rPr lang="en-NZ" sz="2800" b="1" dirty="0" smtClean="0"/>
              <a:t>extrusive</a:t>
            </a:r>
            <a:r>
              <a:rPr lang="en-NZ" sz="2800" dirty="0" smtClean="0"/>
              <a:t>) rocks are fine grained and result from volcanic eruptions. Lava cools rapidly in the air.  Examples are scoria, pumice, ash. </a:t>
            </a:r>
            <a:r>
              <a:rPr lang="en-NZ" sz="2800" b="1" dirty="0" smtClean="0"/>
              <a:t>Note</a:t>
            </a:r>
            <a:r>
              <a:rPr lang="en-NZ" sz="2800" dirty="0" smtClean="0"/>
              <a:t> </a:t>
            </a:r>
            <a:r>
              <a:rPr lang="en-NZ" sz="2800" u="sng" dirty="0" smtClean="0"/>
              <a:t>obsidia</a:t>
            </a:r>
            <a:r>
              <a:rPr lang="en-NZ" sz="2800" dirty="0" smtClean="0"/>
              <a:t>n cools so rapidly that no crystals form.</a:t>
            </a:r>
          </a:p>
          <a:p>
            <a:pPr eaLnBrk="1" hangingPunct="1"/>
            <a:endParaRPr lang="en-GB" sz="2800" dirty="0" smtClean="0"/>
          </a:p>
        </p:txBody>
      </p:sp>
    </p:spTree>
    <p:extLst>
      <p:ext uri="{BB962C8B-B14F-4D97-AF65-F5344CB8AC3E}">
        <p14:creationId xmlns:p14="http://schemas.microsoft.com/office/powerpoint/2010/main" val="3410052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1654175"/>
          </a:xfrm>
        </p:spPr>
        <p:txBody>
          <a:bodyPr>
            <a:normAutofit fontScale="90000"/>
          </a:bodyPr>
          <a:lstStyle/>
          <a:p>
            <a:pPr algn="l" eaLnBrk="1" hangingPunct="1"/>
            <a:r>
              <a:rPr lang="en-NZ" b="1" dirty="0" smtClean="0">
                <a:solidFill>
                  <a:schemeClr val="tx2"/>
                </a:solidFill>
              </a:rPr>
              <a:t>Igneous rock formation</a:t>
            </a:r>
            <a:r>
              <a:rPr lang="en-NZ" dirty="0" smtClean="0"/>
              <a:t/>
            </a:r>
            <a:br>
              <a:rPr lang="en-NZ" dirty="0" smtClean="0"/>
            </a:br>
            <a:r>
              <a:rPr lang="en-NZ" sz="3100" dirty="0" smtClean="0"/>
              <a:t>Igneous rock is rock formed from molten rock that has been allowed to cool.</a:t>
            </a:r>
            <a:br>
              <a:rPr lang="en-NZ" sz="3100" dirty="0" smtClean="0"/>
            </a:br>
            <a:r>
              <a:rPr lang="en-NZ" sz="3100" dirty="0" smtClean="0"/>
              <a:t>The word ‘ignis’ means fire in Latin.</a:t>
            </a:r>
            <a:endParaRPr lang="en-AU" sz="3100" dirty="0" smtClean="0"/>
          </a:p>
        </p:txBody>
      </p:sp>
      <p:pic>
        <p:nvPicPr>
          <p:cNvPr id="53251" name="Picture 3" descr="igneous rock formation"/>
          <p:cNvPicPr>
            <a:picLocks noChangeAspect="1" noChangeArrowheads="1"/>
          </p:cNvPicPr>
          <p:nvPr/>
        </p:nvPicPr>
        <p:blipFill>
          <a:blip r:embed="rId2">
            <a:lum bright="14000" contrast="22000"/>
            <a:extLst>
              <a:ext uri="{28A0092B-C50C-407E-A947-70E740481C1C}">
                <a14:useLocalDpi xmlns:a14="http://schemas.microsoft.com/office/drawing/2010/main" val="0"/>
              </a:ext>
            </a:extLst>
          </a:blip>
          <a:srcRect/>
          <a:stretch>
            <a:fillRect/>
          </a:stretch>
        </p:blipFill>
        <p:spPr bwMode="auto">
          <a:xfrm>
            <a:off x="444500" y="2079625"/>
            <a:ext cx="785336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AutoShape 6"/>
          <p:cNvSpPr>
            <a:spLocks/>
          </p:cNvSpPr>
          <p:nvPr/>
        </p:nvSpPr>
        <p:spPr bwMode="auto">
          <a:xfrm rot="16200000" flipV="1">
            <a:off x="1674019" y="2145506"/>
            <a:ext cx="323850" cy="2782888"/>
          </a:xfrm>
          <a:prstGeom prst="leftBrace">
            <a:avLst>
              <a:gd name="adj1" fmla="val 40300"/>
              <a:gd name="adj2" fmla="val 4837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3" name="Text Box 7"/>
          <p:cNvSpPr txBox="1">
            <a:spLocks noChangeArrowheads="1"/>
          </p:cNvSpPr>
          <p:nvPr/>
        </p:nvSpPr>
        <p:spPr bwMode="auto">
          <a:xfrm>
            <a:off x="539750" y="3914775"/>
            <a:ext cx="2716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sz="2400">
                <a:cs typeface="Arial" pitchFamily="34" charset="0"/>
              </a:rPr>
              <a:t>Rocks that form from cooling </a:t>
            </a:r>
            <a:r>
              <a:rPr lang="en-NZ" sz="2400" b="1">
                <a:cs typeface="Arial" pitchFamily="34" charset="0"/>
              </a:rPr>
              <a:t>magma</a:t>
            </a:r>
            <a:r>
              <a:rPr lang="en-NZ" sz="2400">
                <a:cs typeface="Arial" pitchFamily="34" charset="0"/>
              </a:rPr>
              <a:t> within the Earth’s crust are called </a:t>
            </a:r>
            <a:r>
              <a:rPr lang="en-NZ" sz="2400" b="1">
                <a:cs typeface="Arial" pitchFamily="34" charset="0"/>
              </a:rPr>
              <a:t>intrusive</a:t>
            </a:r>
            <a:r>
              <a:rPr lang="en-NZ" sz="2400">
                <a:cs typeface="Arial" pitchFamily="34" charset="0"/>
              </a:rPr>
              <a:t> or </a:t>
            </a:r>
            <a:r>
              <a:rPr lang="en-NZ" sz="2400" b="1">
                <a:cs typeface="Arial" pitchFamily="34" charset="0"/>
              </a:rPr>
              <a:t>plutonic.</a:t>
            </a:r>
            <a:endParaRPr lang="en-AU" sz="2400" b="1">
              <a:cs typeface="Arial" pitchFamily="34" charset="0"/>
            </a:endParaRPr>
          </a:p>
        </p:txBody>
      </p:sp>
      <p:sp>
        <p:nvSpPr>
          <p:cNvPr id="53254" name="AutoShape 8"/>
          <p:cNvSpPr>
            <a:spLocks/>
          </p:cNvSpPr>
          <p:nvPr/>
        </p:nvSpPr>
        <p:spPr bwMode="auto">
          <a:xfrm rot="16200000" flipV="1">
            <a:off x="5898357" y="1375568"/>
            <a:ext cx="323850" cy="4322763"/>
          </a:xfrm>
          <a:prstGeom prst="leftBrace">
            <a:avLst>
              <a:gd name="adj1" fmla="val 62538"/>
              <a:gd name="adj2" fmla="val 4837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5" name="Text Box 9"/>
          <p:cNvSpPr txBox="1">
            <a:spLocks noChangeArrowheads="1"/>
          </p:cNvSpPr>
          <p:nvPr/>
        </p:nvSpPr>
        <p:spPr bwMode="auto">
          <a:xfrm>
            <a:off x="3898900" y="4022725"/>
            <a:ext cx="4610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sz="2400" dirty="0">
                <a:cs typeface="Arial" pitchFamily="34" charset="0"/>
              </a:rPr>
              <a:t>When magma reaches the surface it is called </a:t>
            </a:r>
            <a:r>
              <a:rPr lang="en-NZ" sz="2400" b="1" dirty="0">
                <a:cs typeface="Arial" pitchFamily="34" charset="0"/>
              </a:rPr>
              <a:t> lava.</a:t>
            </a:r>
            <a:r>
              <a:rPr lang="en-NZ" sz="2400" dirty="0">
                <a:cs typeface="Arial" pitchFamily="34" charset="0"/>
              </a:rPr>
              <a:t> Rocks formed from cooling lava above ground are called </a:t>
            </a:r>
            <a:r>
              <a:rPr lang="en-NZ" sz="2400" b="1" dirty="0">
                <a:cs typeface="Arial" pitchFamily="34" charset="0"/>
              </a:rPr>
              <a:t>extrusive</a:t>
            </a:r>
            <a:r>
              <a:rPr lang="en-NZ" sz="2400" dirty="0">
                <a:cs typeface="Arial" pitchFamily="34" charset="0"/>
              </a:rPr>
              <a:t> or </a:t>
            </a:r>
            <a:r>
              <a:rPr lang="en-NZ" sz="2400" b="1" dirty="0">
                <a:cs typeface="Arial" pitchFamily="34" charset="0"/>
              </a:rPr>
              <a:t>volcanic.</a:t>
            </a:r>
            <a:endParaRPr lang="en-AU" sz="2400" b="1" dirty="0">
              <a:cs typeface="Arial" pitchFamily="34" charset="0"/>
            </a:endParaRPr>
          </a:p>
        </p:txBody>
      </p:sp>
    </p:spTree>
    <p:extLst>
      <p:ext uri="{BB962C8B-B14F-4D97-AF65-F5344CB8AC3E}">
        <p14:creationId xmlns:p14="http://schemas.microsoft.com/office/powerpoint/2010/main" val="38304371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Line 3"/>
          <p:cNvSpPr>
            <a:spLocks noChangeShapeType="1"/>
          </p:cNvSpPr>
          <p:nvPr/>
        </p:nvSpPr>
        <p:spPr bwMode="auto">
          <a:xfrm flipV="1">
            <a:off x="179388" y="4508500"/>
            <a:ext cx="8569325" cy="7143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pic>
        <p:nvPicPr>
          <p:cNvPr id="55300" name="Picture 4" descr="volcan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675" y="1196975"/>
            <a:ext cx="24860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5"/>
          <p:cNvSpPr>
            <a:spLocks noChangeArrowheads="1"/>
          </p:cNvSpPr>
          <p:nvPr/>
        </p:nvSpPr>
        <p:spPr bwMode="auto">
          <a:xfrm>
            <a:off x="468313" y="260350"/>
            <a:ext cx="8229600" cy="706438"/>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a:solidFill>
                  <a:schemeClr val="tx2"/>
                </a:solidFill>
                <a:latin typeface="Constantia" pitchFamily="18" charset="0"/>
              </a:rPr>
              <a:t>Examples of Igneous Rock</a:t>
            </a:r>
            <a:endParaRPr lang="en-GB" sz="4000">
              <a:solidFill>
                <a:schemeClr val="tx2"/>
              </a:solidFill>
              <a:latin typeface="Constantia" pitchFamily="18" charset="0"/>
            </a:endParaRPr>
          </a:p>
        </p:txBody>
      </p:sp>
      <p:sp>
        <p:nvSpPr>
          <p:cNvPr id="55302" name="Freeform 6"/>
          <p:cNvSpPr>
            <a:spLocks/>
          </p:cNvSpPr>
          <p:nvPr/>
        </p:nvSpPr>
        <p:spPr bwMode="auto">
          <a:xfrm>
            <a:off x="2124075" y="4005263"/>
            <a:ext cx="4105275" cy="1800225"/>
          </a:xfrm>
          <a:custGeom>
            <a:avLst/>
            <a:gdLst>
              <a:gd name="T0" fmla="*/ 2147483647 w 2586"/>
              <a:gd name="T1" fmla="*/ 2147483647 h 793"/>
              <a:gd name="T2" fmla="*/ 2147483647 w 2586"/>
              <a:gd name="T3" fmla="*/ 2147483647 h 793"/>
              <a:gd name="T4" fmla="*/ 2147483647 w 2586"/>
              <a:gd name="T5" fmla="*/ 2147483647 h 793"/>
              <a:gd name="T6" fmla="*/ 2147483647 w 2586"/>
              <a:gd name="T7" fmla="*/ 2147483647 h 793"/>
              <a:gd name="T8" fmla="*/ 2147483647 w 2586"/>
              <a:gd name="T9" fmla="*/ 2147483647 h 793"/>
              <a:gd name="T10" fmla="*/ 2147483647 w 2586"/>
              <a:gd name="T11" fmla="*/ 2147483647 h 793"/>
              <a:gd name="T12" fmla="*/ 2147483647 w 2586"/>
              <a:gd name="T13" fmla="*/ 2147483647 h 793"/>
              <a:gd name="T14" fmla="*/ 2147483647 w 2586"/>
              <a:gd name="T15" fmla="*/ 2147483647 h 793"/>
              <a:gd name="T16" fmla="*/ 2147483647 w 2586"/>
              <a:gd name="T17" fmla="*/ 2147483647 h 793"/>
              <a:gd name="T18" fmla="*/ 2147483647 w 2586"/>
              <a:gd name="T19" fmla="*/ 2147483647 h 793"/>
              <a:gd name="T20" fmla="*/ 2147483647 w 2586"/>
              <a:gd name="T21" fmla="*/ 2147483647 h 793"/>
              <a:gd name="T22" fmla="*/ 2147483647 w 2586"/>
              <a:gd name="T23" fmla="*/ 2147483647 h 793"/>
              <a:gd name="T24" fmla="*/ 2147483647 w 2586"/>
              <a:gd name="T25" fmla="*/ 2147483647 h 793"/>
              <a:gd name="T26" fmla="*/ 2147483647 w 2586"/>
              <a:gd name="T27" fmla="*/ 2147483647 h 793"/>
              <a:gd name="T28" fmla="*/ 2147483647 w 2586"/>
              <a:gd name="T29" fmla="*/ 2147483647 h 793"/>
              <a:gd name="T30" fmla="*/ 2147483647 w 2586"/>
              <a:gd name="T31" fmla="*/ 2147483647 h 793"/>
              <a:gd name="T32" fmla="*/ 2147483647 w 2586"/>
              <a:gd name="T33" fmla="*/ 2147483647 h 793"/>
              <a:gd name="T34" fmla="*/ 2147483647 w 2586"/>
              <a:gd name="T35" fmla="*/ 2147483647 h 793"/>
              <a:gd name="T36" fmla="*/ 2147483647 w 2586"/>
              <a:gd name="T37" fmla="*/ 2147483647 h 7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86"/>
              <a:gd name="T58" fmla="*/ 0 h 793"/>
              <a:gd name="T59" fmla="*/ 2586 w 2586"/>
              <a:gd name="T60" fmla="*/ 793 h 7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86" h="793">
                <a:moveTo>
                  <a:pt x="98" y="377"/>
                </a:moveTo>
                <a:cubicBezTo>
                  <a:pt x="0" y="339"/>
                  <a:pt x="106" y="226"/>
                  <a:pt x="234" y="196"/>
                </a:cubicBezTo>
                <a:cubicBezTo>
                  <a:pt x="362" y="166"/>
                  <a:pt x="725" y="219"/>
                  <a:pt x="869" y="196"/>
                </a:cubicBezTo>
                <a:cubicBezTo>
                  <a:pt x="1013" y="173"/>
                  <a:pt x="1066" y="90"/>
                  <a:pt x="1096" y="60"/>
                </a:cubicBezTo>
                <a:cubicBezTo>
                  <a:pt x="1126" y="30"/>
                  <a:pt x="1036" y="22"/>
                  <a:pt x="1051" y="15"/>
                </a:cubicBezTo>
                <a:cubicBezTo>
                  <a:pt x="1066" y="8"/>
                  <a:pt x="1164" y="0"/>
                  <a:pt x="1187" y="15"/>
                </a:cubicBezTo>
                <a:cubicBezTo>
                  <a:pt x="1210" y="30"/>
                  <a:pt x="1195" y="98"/>
                  <a:pt x="1187" y="105"/>
                </a:cubicBezTo>
                <a:cubicBezTo>
                  <a:pt x="1179" y="112"/>
                  <a:pt x="1164" y="45"/>
                  <a:pt x="1141" y="60"/>
                </a:cubicBezTo>
                <a:cubicBezTo>
                  <a:pt x="1118" y="75"/>
                  <a:pt x="1081" y="166"/>
                  <a:pt x="1051" y="196"/>
                </a:cubicBezTo>
                <a:cubicBezTo>
                  <a:pt x="1021" y="226"/>
                  <a:pt x="862" y="226"/>
                  <a:pt x="960" y="241"/>
                </a:cubicBezTo>
                <a:cubicBezTo>
                  <a:pt x="1058" y="256"/>
                  <a:pt x="1444" y="249"/>
                  <a:pt x="1640" y="287"/>
                </a:cubicBezTo>
                <a:cubicBezTo>
                  <a:pt x="1836" y="325"/>
                  <a:pt x="2033" y="445"/>
                  <a:pt x="2139" y="468"/>
                </a:cubicBezTo>
                <a:cubicBezTo>
                  <a:pt x="2245" y="491"/>
                  <a:pt x="2207" y="378"/>
                  <a:pt x="2275" y="423"/>
                </a:cubicBezTo>
                <a:cubicBezTo>
                  <a:pt x="2343" y="468"/>
                  <a:pt x="2586" y="687"/>
                  <a:pt x="2548" y="740"/>
                </a:cubicBezTo>
                <a:cubicBezTo>
                  <a:pt x="2510" y="793"/>
                  <a:pt x="2124" y="755"/>
                  <a:pt x="2049" y="740"/>
                </a:cubicBezTo>
                <a:cubicBezTo>
                  <a:pt x="1974" y="725"/>
                  <a:pt x="2162" y="688"/>
                  <a:pt x="2094" y="650"/>
                </a:cubicBezTo>
                <a:cubicBezTo>
                  <a:pt x="2026" y="612"/>
                  <a:pt x="1852" y="552"/>
                  <a:pt x="1640" y="514"/>
                </a:cubicBezTo>
                <a:cubicBezTo>
                  <a:pt x="1428" y="476"/>
                  <a:pt x="1081" y="446"/>
                  <a:pt x="824" y="423"/>
                </a:cubicBezTo>
                <a:cubicBezTo>
                  <a:pt x="567" y="400"/>
                  <a:pt x="196" y="415"/>
                  <a:pt x="98" y="377"/>
                </a:cubicBezTo>
                <a:close/>
              </a:path>
            </a:pathLst>
          </a:custGeom>
          <a:solidFill>
            <a:srgbClr val="FF0000"/>
          </a:solidFill>
          <a:ln w="9525">
            <a:solidFill>
              <a:schemeClr val="tx1"/>
            </a:solidFill>
            <a:round/>
            <a:headEnd/>
            <a:tailEnd/>
          </a:ln>
        </p:spPr>
        <p:txBody>
          <a:bodyPr/>
          <a:lstStyle/>
          <a:p>
            <a:endParaRPr lang="en-NZ"/>
          </a:p>
        </p:txBody>
      </p:sp>
      <p:sp>
        <p:nvSpPr>
          <p:cNvPr id="55303" name="WordArt 7"/>
          <p:cNvSpPr>
            <a:spLocks noChangeArrowheads="1" noChangeShapeType="1" noTextEdit="1"/>
          </p:cNvSpPr>
          <p:nvPr/>
        </p:nvSpPr>
        <p:spPr bwMode="auto">
          <a:xfrm rot="695531">
            <a:off x="2987675" y="4652963"/>
            <a:ext cx="2197100" cy="431800"/>
          </a:xfrm>
          <a:prstGeom prst="rect">
            <a:avLst/>
          </a:prstGeom>
        </p:spPr>
        <p:txBody>
          <a:bodyPr wrap="none" fromWordArt="1">
            <a:prstTxWarp prst="textDeflateBottom">
              <a:avLst>
                <a:gd name="adj" fmla="val 76472"/>
              </a:avLst>
            </a:prstTxWarp>
          </a:bodyPr>
          <a:lstStyle/>
          <a:p>
            <a:pPr algn="ctr"/>
            <a:r>
              <a:rPr lang="en-NZ" sz="3600" kern="10">
                <a:ln w="9525">
                  <a:solidFill>
                    <a:srgbClr val="000000"/>
                  </a:solidFill>
                  <a:round/>
                  <a:headEnd/>
                  <a:tailEnd/>
                </a:ln>
                <a:gradFill rotWithShape="1">
                  <a:gsLst>
                    <a:gs pos="0">
                      <a:srgbClr val="707070"/>
                    </a:gs>
                    <a:gs pos="50000">
                      <a:srgbClr val="FFFFFF"/>
                    </a:gs>
                    <a:gs pos="100000">
                      <a:srgbClr val="707070"/>
                    </a:gs>
                  </a:gsLst>
                  <a:lin ang="1980000" scaled="1"/>
                </a:gradFill>
                <a:latin typeface="Arial"/>
                <a:cs typeface="Arial"/>
              </a:rPr>
              <a:t>crystalisation</a:t>
            </a:r>
          </a:p>
        </p:txBody>
      </p:sp>
      <p:sp>
        <p:nvSpPr>
          <p:cNvPr id="55304" name="Text Box 8"/>
          <p:cNvSpPr txBox="1">
            <a:spLocks noChangeArrowheads="1"/>
          </p:cNvSpPr>
          <p:nvPr/>
        </p:nvSpPr>
        <p:spPr bwMode="auto">
          <a:xfrm>
            <a:off x="0" y="4149725"/>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b="1">
                <a:latin typeface="Constantia" pitchFamily="18" charset="0"/>
                <a:cs typeface="Arial" pitchFamily="34" charset="0"/>
              </a:rPr>
              <a:t>Volcanic</a:t>
            </a:r>
            <a:r>
              <a:rPr lang="en-NZ">
                <a:latin typeface="Constantia" pitchFamily="18" charset="0"/>
                <a:cs typeface="Arial" pitchFamily="34" charset="0"/>
              </a:rPr>
              <a:t>(extrusive) </a:t>
            </a:r>
            <a:endParaRPr lang="en-GB">
              <a:latin typeface="Constantia" pitchFamily="18" charset="0"/>
              <a:cs typeface="Arial" pitchFamily="34" charset="0"/>
            </a:endParaRPr>
          </a:p>
        </p:txBody>
      </p:sp>
      <p:sp>
        <p:nvSpPr>
          <p:cNvPr id="55305" name="Text Box 9"/>
          <p:cNvSpPr txBox="1">
            <a:spLocks noChangeArrowheads="1"/>
          </p:cNvSpPr>
          <p:nvPr/>
        </p:nvSpPr>
        <p:spPr bwMode="auto">
          <a:xfrm>
            <a:off x="0" y="4581525"/>
            <a:ext cx="2268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b="1">
                <a:latin typeface="Constantia" pitchFamily="18" charset="0"/>
                <a:cs typeface="Arial" pitchFamily="34" charset="0"/>
              </a:rPr>
              <a:t>Plutonic </a:t>
            </a:r>
            <a:r>
              <a:rPr lang="en-NZ">
                <a:latin typeface="Constantia" pitchFamily="18" charset="0"/>
                <a:cs typeface="Arial" pitchFamily="34" charset="0"/>
              </a:rPr>
              <a:t>(intrusive)</a:t>
            </a:r>
            <a:endParaRPr lang="en-GB">
              <a:latin typeface="Constantia" pitchFamily="18" charset="0"/>
              <a:cs typeface="Arial" pitchFamily="34" charset="0"/>
            </a:endParaRPr>
          </a:p>
        </p:txBody>
      </p:sp>
      <p:sp>
        <p:nvSpPr>
          <p:cNvPr id="55306" name="Text Box 10"/>
          <p:cNvSpPr txBox="1">
            <a:spLocks noChangeArrowheads="1"/>
          </p:cNvSpPr>
          <p:nvPr/>
        </p:nvSpPr>
        <p:spPr bwMode="auto">
          <a:xfrm>
            <a:off x="1908175" y="1557338"/>
            <a:ext cx="1152525" cy="409575"/>
          </a:xfrm>
          <a:prstGeom prst="rect">
            <a:avLst/>
          </a:prstGeom>
          <a:solidFill>
            <a:srgbClr val="FF00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obsidian</a:t>
            </a:r>
            <a:endParaRPr lang="en-GB" sz="2000">
              <a:latin typeface="Constantia" pitchFamily="18" charset="0"/>
              <a:cs typeface="Arial" pitchFamily="34" charset="0"/>
            </a:endParaRPr>
          </a:p>
        </p:txBody>
      </p:sp>
      <p:sp>
        <p:nvSpPr>
          <p:cNvPr id="55307" name="Text Box 11"/>
          <p:cNvSpPr txBox="1">
            <a:spLocks noChangeArrowheads="1"/>
          </p:cNvSpPr>
          <p:nvPr/>
        </p:nvSpPr>
        <p:spPr bwMode="auto">
          <a:xfrm>
            <a:off x="2051050" y="3500438"/>
            <a:ext cx="1079500" cy="409575"/>
          </a:xfrm>
          <a:prstGeom prst="rect">
            <a:avLst/>
          </a:prstGeom>
          <a:solidFill>
            <a:srgbClr val="FF99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rhyolite</a:t>
            </a:r>
            <a:endParaRPr lang="en-GB" sz="2000">
              <a:latin typeface="Constantia" pitchFamily="18" charset="0"/>
              <a:cs typeface="Arial" pitchFamily="34" charset="0"/>
            </a:endParaRPr>
          </a:p>
        </p:txBody>
      </p:sp>
      <p:sp>
        <p:nvSpPr>
          <p:cNvPr id="55308" name="Text Box 12"/>
          <p:cNvSpPr txBox="1">
            <a:spLocks noChangeArrowheads="1"/>
          </p:cNvSpPr>
          <p:nvPr/>
        </p:nvSpPr>
        <p:spPr bwMode="auto">
          <a:xfrm>
            <a:off x="4572000" y="2565400"/>
            <a:ext cx="1223963" cy="409575"/>
          </a:xfrm>
          <a:prstGeom prst="rect">
            <a:avLst/>
          </a:prstGeom>
          <a:solidFill>
            <a:srgbClr val="FF99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andesite</a:t>
            </a:r>
            <a:endParaRPr lang="en-GB" sz="2000">
              <a:latin typeface="Constantia" pitchFamily="18" charset="0"/>
              <a:cs typeface="Arial" pitchFamily="34" charset="0"/>
            </a:endParaRPr>
          </a:p>
        </p:txBody>
      </p:sp>
      <p:sp>
        <p:nvSpPr>
          <p:cNvPr id="55309" name="Text Box 13"/>
          <p:cNvSpPr txBox="1">
            <a:spLocks noChangeArrowheads="1"/>
          </p:cNvSpPr>
          <p:nvPr/>
        </p:nvSpPr>
        <p:spPr bwMode="auto">
          <a:xfrm>
            <a:off x="5580063" y="3500438"/>
            <a:ext cx="1152525" cy="409575"/>
          </a:xfrm>
          <a:prstGeom prst="rect">
            <a:avLst/>
          </a:prstGeom>
          <a:solidFill>
            <a:srgbClr val="FF99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basalt</a:t>
            </a:r>
            <a:endParaRPr lang="en-GB" sz="2000">
              <a:latin typeface="Constantia" pitchFamily="18" charset="0"/>
              <a:cs typeface="Arial" pitchFamily="34" charset="0"/>
            </a:endParaRPr>
          </a:p>
        </p:txBody>
      </p:sp>
      <p:sp>
        <p:nvSpPr>
          <p:cNvPr id="55310" name="Text Box 14"/>
          <p:cNvSpPr txBox="1">
            <a:spLocks noChangeArrowheads="1"/>
          </p:cNvSpPr>
          <p:nvPr/>
        </p:nvSpPr>
        <p:spPr bwMode="auto">
          <a:xfrm>
            <a:off x="1476375" y="4941888"/>
            <a:ext cx="1152525" cy="409575"/>
          </a:xfrm>
          <a:prstGeom prst="rect">
            <a:avLst/>
          </a:prstGeom>
          <a:solidFill>
            <a:srgbClr val="99FF33"/>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granite</a:t>
            </a:r>
            <a:endParaRPr lang="en-GB" sz="2000">
              <a:latin typeface="Constantia" pitchFamily="18" charset="0"/>
              <a:cs typeface="Arial" pitchFamily="34" charset="0"/>
            </a:endParaRPr>
          </a:p>
        </p:txBody>
      </p:sp>
      <p:sp>
        <p:nvSpPr>
          <p:cNvPr id="55311" name="Text Box 15"/>
          <p:cNvSpPr txBox="1">
            <a:spLocks noChangeArrowheads="1"/>
          </p:cNvSpPr>
          <p:nvPr/>
        </p:nvSpPr>
        <p:spPr bwMode="auto">
          <a:xfrm>
            <a:off x="3635375" y="5157788"/>
            <a:ext cx="1152525" cy="409575"/>
          </a:xfrm>
          <a:prstGeom prst="rect">
            <a:avLst/>
          </a:prstGeom>
          <a:solidFill>
            <a:srgbClr val="99FF33"/>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diorite</a:t>
            </a:r>
            <a:endParaRPr lang="en-GB" sz="2000">
              <a:latin typeface="Constantia" pitchFamily="18" charset="0"/>
              <a:cs typeface="Arial" pitchFamily="34" charset="0"/>
            </a:endParaRPr>
          </a:p>
        </p:txBody>
      </p:sp>
      <p:sp>
        <p:nvSpPr>
          <p:cNvPr id="55312" name="Text Box 16"/>
          <p:cNvSpPr txBox="1">
            <a:spLocks noChangeArrowheads="1"/>
          </p:cNvSpPr>
          <p:nvPr/>
        </p:nvSpPr>
        <p:spPr bwMode="auto">
          <a:xfrm>
            <a:off x="5580063" y="5157788"/>
            <a:ext cx="1152525" cy="409575"/>
          </a:xfrm>
          <a:prstGeom prst="rect">
            <a:avLst/>
          </a:prstGeom>
          <a:solidFill>
            <a:srgbClr val="99FF33"/>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gabbro</a:t>
            </a:r>
            <a:endParaRPr lang="en-GB" sz="2000">
              <a:latin typeface="Constantia" pitchFamily="18" charset="0"/>
              <a:cs typeface="Arial" pitchFamily="34" charset="0"/>
            </a:endParaRPr>
          </a:p>
        </p:txBody>
      </p:sp>
      <p:pic>
        <p:nvPicPr>
          <p:cNvPr id="55313" name="Picture 17" descr="basa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025" y="3357563"/>
            <a:ext cx="17653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18" descr="dior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5734050"/>
            <a:ext cx="16938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descr="andes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1863" y="2133600"/>
            <a:ext cx="1404937"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Text Box 20"/>
          <p:cNvSpPr txBox="1">
            <a:spLocks noChangeArrowheads="1"/>
          </p:cNvSpPr>
          <p:nvPr/>
        </p:nvSpPr>
        <p:spPr bwMode="auto">
          <a:xfrm>
            <a:off x="5508625" y="1484313"/>
            <a:ext cx="1152525" cy="409575"/>
          </a:xfrm>
          <a:prstGeom prst="rect">
            <a:avLst/>
          </a:prstGeom>
          <a:solidFill>
            <a:srgbClr val="FF00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Scoria</a:t>
            </a:r>
            <a:endParaRPr lang="en-GB" sz="2000">
              <a:latin typeface="Constantia" pitchFamily="18" charset="0"/>
              <a:cs typeface="Arial" pitchFamily="34" charset="0"/>
            </a:endParaRPr>
          </a:p>
        </p:txBody>
      </p:sp>
      <p:pic>
        <p:nvPicPr>
          <p:cNvPr id="55317" name="Picture 21" descr="gabbro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7050" y="5445125"/>
            <a:ext cx="16938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8" name="Picture 22" descr="granite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1913" y="5516563"/>
            <a:ext cx="14049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23" descr="rhyolite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3357563"/>
            <a:ext cx="17303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0" name="Picture 24" descr="rhyolite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288" y="1125538"/>
            <a:ext cx="13335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1" name="Picture 25" descr="rhyolite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850" y="2349500"/>
            <a:ext cx="147796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Text Box 26"/>
          <p:cNvSpPr txBox="1">
            <a:spLocks noChangeArrowheads="1"/>
          </p:cNvSpPr>
          <p:nvPr/>
        </p:nvSpPr>
        <p:spPr bwMode="auto">
          <a:xfrm>
            <a:off x="1908175" y="2636838"/>
            <a:ext cx="1152525" cy="409575"/>
          </a:xfrm>
          <a:prstGeom prst="rect">
            <a:avLst/>
          </a:prstGeom>
          <a:solidFill>
            <a:srgbClr val="FF0000"/>
          </a:solidFill>
          <a:ln w="12700">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NZ" sz="2000">
                <a:latin typeface="Constantia" pitchFamily="18" charset="0"/>
                <a:cs typeface="Arial" pitchFamily="34" charset="0"/>
              </a:rPr>
              <a:t>Pumice</a:t>
            </a:r>
            <a:endParaRPr lang="en-GB" sz="2000">
              <a:latin typeface="Constantia" pitchFamily="18" charset="0"/>
              <a:cs typeface="Arial" pitchFamily="34" charset="0"/>
            </a:endParaRPr>
          </a:p>
        </p:txBody>
      </p:sp>
      <p:pic>
        <p:nvPicPr>
          <p:cNvPr id="55323" name="Picture 27" descr="scoria"/>
          <p:cNvPicPr>
            <a:picLocks noChangeAspect="1" noChangeArrowheads="1"/>
          </p:cNvPicPr>
          <p:nvPr/>
        </p:nvPicPr>
        <p:blipFill>
          <a:blip r:embed="rId12" cstate="print">
            <a:extLst>
              <a:ext uri="{28A0092B-C50C-407E-A947-70E740481C1C}">
                <a14:useLocalDpi xmlns:a14="http://schemas.microsoft.com/office/drawing/2010/main" val="0"/>
              </a:ext>
            </a:extLst>
          </a:blip>
          <a:srcRect l="21635"/>
          <a:stretch>
            <a:fillRect/>
          </a:stretch>
        </p:blipFill>
        <p:spPr bwMode="auto">
          <a:xfrm>
            <a:off x="7308850" y="981075"/>
            <a:ext cx="12890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4" name="Text Box 28"/>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sz="1000">
                <a:latin typeface="Blackadder ITC" pitchFamily="82" charset="0"/>
                <a:cs typeface="Arial" pitchFamily="34" charset="0"/>
              </a:rPr>
              <a:t>Gaze</a:t>
            </a:r>
            <a:endParaRPr lang="en-US">
              <a:cs typeface="Arial" pitchFamily="34" charset="0"/>
            </a:endParaRPr>
          </a:p>
        </p:txBody>
      </p:sp>
      <p:sp>
        <p:nvSpPr>
          <p:cNvPr id="55325" name="Text Box 29"/>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sz="1000">
                <a:latin typeface="Blackadder ITC" pitchFamily="82" charset="0"/>
                <a:cs typeface="Arial" pitchFamily="34" charset="0"/>
              </a:rPr>
              <a:t>SJ</a:t>
            </a:r>
            <a:endParaRPr lang="en-US">
              <a:cs typeface="Arial" pitchFamily="34" charset="0"/>
            </a:endParaRPr>
          </a:p>
        </p:txBody>
      </p:sp>
      <p:sp>
        <p:nvSpPr>
          <p:cNvPr id="55326" name="Oval 30"/>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858325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0" y="-326915"/>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lvl="2">
              <a:buFont typeface="Symbol" pitchFamily="18" charset="2"/>
              <a:buNone/>
              <a:tabLst>
                <a:tab pos="946150" algn="l"/>
              </a:tabLst>
            </a:pPr>
            <a:endParaRPr lang="en-NZ" sz="2800" b="1" u="sng" dirty="0" smtClean="0"/>
          </a:p>
          <a:p>
            <a:pPr lvl="2">
              <a:buFont typeface="Symbol" pitchFamily="18" charset="2"/>
              <a:buNone/>
              <a:tabLst>
                <a:tab pos="946150" algn="l"/>
              </a:tabLst>
            </a:pPr>
            <a:r>
              <a:rPr lang="en-NZ" sz="2800" b="1" u="sng" dirty="0" smtClean="0"/>
              <a:t>Volcanic</a:t>
            </a:r>
            <a:r>
              <a:rPr lang="en-NZ" sz="2800" u="sng" dirty="0" smtClean="0"/>
              <a:t> </a:t>
            </a:r>
            <a:r>
              <a:rPr lang="en-NZ" sz="2800" b="1" u="sng" dirty="0"/>
              <a:t>rocks</a:t>
            </a:r>
            <a:r>
              <a:rPr lang="en-NZ" sz="2800" b="1" dirty="0"/>
              <a:t>.</a:t>
            </a:r>
          </a:p>
          <a:p>
            <a:pPr lvl="2">
              <a:buFont typeface="Symbol" pitchFamily="18" charset="2"/>
              <a:buNone/>
              <a:tabLst>
                <a:tab pos="946150" algn="l"/>
              </a:tabLst>
            </a:pPr>
            <a:r>
              <a:rPr lang="en-NZ" sz="2800" dirty="0"/>
              <a:t>These form when </a:t>
            </a:r>
            <a:r>
              <a:rPr lang="en-NZ" sz="2800" b="1" dirty="0"/>
              <a:t>lava</a:t>
            </a:r>
            <a:r>
              <a:rPr lang="en-NZ" sz="2800" dirty="0"/>
              <a:t> cools rapidly above the surface. </a:t>
            </a:r>
          </a:p>
        </p:txBody>
      </p:sp>
      <p:pic>
        <p:nvPicPr>
          <p:cNvPr id="23555" name="Picture 5" descr="igneous rock formation"/>
          <p:cNvPicPr>
            <a:picLocks noChangeAspect="1" noChangeArrowheads="1"/>
          </p:cNvPicPr>
          <p:nvPr/>
        </p:nvPicPr>
        <p:blipFill>
          <a:blip r:embed="rId2">
            <a:lum bright="14000" contrast="22000"/>
            <a:extLst>
              <a:ext uri="{28A0092B-C50C-407E-A947-70E740481C1C}">
                <a14:useLocalDpi xmlns:a14="http://schemas.microsoft.com/office/drawing/2010/main" val="0"/>
              </a:ext>
            </a:extLst>
          </a:blip>
          <a:srcRect l="37514"/>
          <a:stretch>
            <a:fillRect/>
          </a:stretch>
        </p:blipFill>
        <p:spPr bwMode="auto">
          <a:xfrm>
            <a:off x="827088" y="1357313"/>
            <a:ext cx="72961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ChangeArrowheads="1"/>
          </p:cNvSpPr>
          <p:nvPr/>
        </p:nvSpPr>
        <p:spPr bwMode="auto">
          <a:xfrm>
            <a:off x="285750" y="3748521"/>
            <a:ext cx="49593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NZ" sz="2400"/>
              <a:t>These volcanic rocks: </a:t>
            </a:r>
            <a:r>
              <a:rPr lang="en-NZ" sz="2400" b="1"/>
              <a:t>basalt</a:t>
            </a:r>
            <a:r>
              <a:rPr lang="en-NZ" sz="2400"/>
              <a:t>, </a:t>
            </a:r>
            <a:r>
              <a:rPr lang="en-NZ" sz="2400" b="1"/>
              <a:t>rhyolite</a:t>
            </a:r>
            <a:r>
              <a:rPr lang="en-NZ" sz="2400"/>
              <a:t>, and </a:t>
            </a:r>
            <a:r>
              <a:rPr lang="en-NZ" sz="2400" b="1"/>
              <a:t>andesite</a:t>
            </a:r>
            <a:r>
              <a:rPr lang="en-NZ" sz="2400"/>
              <a:t> form from lava that has cooled rapidly as it flows over the surface. The </a:t>
            </a:r>
            <a:r>
              <a:rPr lang="en-NZ" sz="2400" b="1"/>
              <a:t>rapid cooling</a:t>
            </a:r>
            <a:r>
              <a:rPr lang="en-NZ" sz="2400"/>
              <a:t> results in </a:t>
            </a:r>
            <a:r>
              <a:rPr lang="en-NZ" sz="2400" b="1"/>
              <a:t>fine grained, small crystal rocks</a:t>
            </a:r>
            <a:r>
              <a:rPr lang="en-NZ" sz="2400"/>
              <a:t>. They may also have a few bubbles in the rock structure</a:t>
            </a:r>
            <a:r>
              <a:rPr lang="en-NZ"/>
              <a:t>.</a:t>
            </a:r>
            <a:endParaRPr lang="en-AU"/>
          </a:p>
        </p:txBody>
      </p:sp>
      <p:sp>
        <p:nvSpPr>
          <p:cNvPr id="23557" name="Rectangle 7"/>
          <p:cNvSpPr>
            <a:spLocks noChangeArrowheads="1"/>
          </p:cNvSpPr>
          <p:nvPr/>
        </p:nvSpPr>
        <p:spPr bwMode="auto">
          <a:xfrm>
            <a:off x="5357813" y="3643313"/>
            <a:ext cx="37861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NZ" sz="2400" b="1" dirty="0"/>
              <a:t>Obsidian</a:t>
            </a:r>
            <a:r>
              <a:rPr lang="en-NZ" sz="2400" dirty="0"/>
              <a:t> is a glassy rock formed from </a:t>
            </a:r>
            <a:r>
              <a:rPr lang="en-NZ" sz="2400" b="1" dirty="0"/>
              <a:t>extremely rapidly cooled lava</a:t>
            </a:r>
            <a:r>
              <a:rPr lang="en-NZ" sz="2400" dirty="0"/>
              <a:t> (possibly cooled by water). Obsidian cooled so quickly that there was </a:t>
            </a:r>
            <a:r>
              <a:rPr lang="en-NZ" sz="2400" b="1" dirty="0"/>
              <a:t>no time for crystals to form.</a:t>
            </a:r>
            <a:endParaRPr lang="en-AU" sz="2400" b="1" dirty="0"/>
          </a:p>
        </p:txBody>
      </p:sp>
      <p:sp>
        <p:nvSpPr>
          <p:cNvPr id="23558" name="Line 8"/>
          <p:cNvSpPr>
            <a:spLocks noChangeShapeType="1"/>
          </p:cNvSpPr>
          <p:nvPr/>
        </p:nvSpPr>
        <p:spPr bwMode="auto">
          <a:xfrm flipH="1" flipV="1">
            <a:off x="3693463" y="2595409"/>
            <a:ext cx="46038" cy="107726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23559" name="Line 9"/>
          <p:cNvSpPr>
            <a:spLocks noChangeShapeType="1"/>
          </p:cNvSpPr>
          <p:nvPr/>
        </p:nvSpPr>
        <p:spPr bwMode="auto">
          <a:xfrm flipH="1" flipV="1">
            <a:off x="6181726" y="2924943"/>
            <a:ext cx="0" cy="77392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cxnSp>
        <p:nvCxnSpPr>
          <p:cNvPr id="5" name="Straight Arrow Connector 4"/>
          <p:cNvCxnSpPr/>
          <p:nvPr/>
        </p:nvCxnSpPr>
        <p:spPr>
          <a:xfrm flipH="1">
            <a:off x="2765425" y="1844824"/>
            <a:ext cx="58243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237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NZ" sz="3600" b="1" dirty="0" smtClean="0"/>
              <a:t/>
            </a:r>
            <a:br>
              <a:rPr lang="en-NZ" sz="3600" b="1" dirty="0" smtClean="0"/>
            </a:br>
            <a:r>
              <a:rPr lang="en-NZ" sz="3600" b="1" dirty="0" smtClean="0"/>
              <a:t>Lesson Objectives - </a:t>
            </a:r>
            <a:r>
              <a:rPr lang="en-NZ" sz="3600" b="1" u="sng" dirty="0" smtClean="0"/>
              <a:t>Theory </a:t>
            </a:r>
            <a:r>
              <a:rPr lang="en-NZ" sz="3600" b="1" u="sng" dirty="0"/>
              <a:t>of Plate Tectonics</a:t>
            </a:r>
            <a:r>
              <a:rPr lang="en-NZ" sz="3600" dirty="0"/>
              <a:t/>
            </a:r>
            <a:br>
              <a:rPr lang="en-NZ" sz="3600" dirty="0"/>
            </a:br>
            <a:endParaRPr lang="en-NZ" sz="3600" b="1" dirty="0"/>
          </a:p>
        </p:txBody>
      </p:sp>
      <p:sp>
        <p:nvSpPr>
          <p:cNvPr id="3" name="Content Placeholder 2"/>
          <p:cNvSpPr>
            <a:spLocks noGrp="1"/>
          </p:cNvSpPr>
          <p:nvPr>
            <p:ph idx="1"/>
          </p:nvPr>
        </p:nvSpPr>
        <p:spPr>
          <a:xfrm>
            <a:off x="457200" y="1844824"/>
            <a:ext cx="8229600" cy="4281339"/>
          </a:xfrm>
        </p:spPr>
        <p:txBody>
          <a:bodyPr>
            <a:normAutofit/>
          </a:bodyPr>
          <a:lstStyle/>
          <a:p>
            <a:pPr lvl="0"/>
            <a:r>
              <a:rPr lang="en-NZ" dirty="0"/>
              <a:t>Explain how the theory was created.</a:t>
            </a:r>
          </a:p>
          <a:p>
            <a:pPr lvl="1"/>
            <a:r>
              <a:rPr lang="en-NZ" sz="3200" dirty="0"/>
              <a:t>Continental drift theory</a:t>
            </a:r>
          </a:p>
          <a:p>
            <a:pPr lvl="1"/>
            <a:r>
              <a:rPr lang="en-NZ" sz="3200" dirty="0"/>
              <a:t>Alfred Wegner</a:t>
            </a:r>
          </a:p>
          <a:p>
            <a:pPr lvl="1"/>
            <a:r>
              <a:rPr lang="en-NZ" sz="3200" dirty="0"/>
              <a:t>How the theory was confirmed.</a:t>
            </a:r>
          </a:p>
          <a:p>
            <a:pPr lvl="2"/>
            <a:r>
              <a:rPr lang="en-NZ" sz="3200" dirty="0"/>
              <a:t>Technology </a:t>
            </a:r>
            <a:r>
              <a:rPr lang="en-NZ" sz="3200" dirty="0" smtClean="0"/>
              <a:t>development</a:t>
            </a:r>
          </a:p>
          <a:p>
            <a:pPr lvl="2"/>
            <a:r>
              <a:rPr lang="en-NZ" sz="3200" dirty="0" smtClean="0"/>
              <a:t>GPS</a:t>
            </a:r>
          </a:p>
          <a:p>
            <a:pPr lvl="2"/>
            <a:r>
              <a:rPr lang="en-NZ" sz="3200" dirty="0"/>
              <a:t>Seafloor imaging</a:t>
            </a:r>
          </a:p>
          <a:p>
            <a:pPr lvl="2"/>
            <a:endParaRPr lang="en-NZ" sz="3200" dirty="0" smtClean="0"/>
          </a:p>
        </p:txBody>
      </p:sp>
    </p:spTree>
    <p:extLst>
      <p:ext uri="{BB962C8B-B14F-4D97-AF65-F5344CB8AC3E}">
        <p14:creationId xmlns:p14="http://schemas.microsoft.com/office/powerpoint/2010/main" val="481222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0825" y="274638"/>
            <a:ext cx="8713788" cy="706437"/>
          </a:xfrm>
        </p:spPr>
        <p:txBody>
          <a:bodyPr/>
          <a:lstStyle/>
          <a:p>
            <a:pPr algn="l" eaLnBrk="1" hangingPunct="1"/>
            <a:r>
              <a:rPr lang="en-NZ" sz="3600" b="1" smtClean="0"/>
              <a:t>Rhyolitic Domes (common in the TVZ)</a:t>
            </a:r>
          </a:p>
        </p:txBody>
      </p:sp>
      <p:sp>
        <p:nvSpPr>
          <p:cNvPr id="90115" name="Rectangle 3"/>
          <p:cNvSpPr>
            <a:spLocks noGrp="1" noChangeArrowheads="1"/>
          </p:cNvSpPr>
          <p:nvPr>
            <p:ph type="body" idx="1"/>
          </p:nvPr>
        </p:nvSpPr>
        <p:spPr>
          <a:xfrm>
            <a:off x="457200" y="1412875"/>
            <a:ext cx="8229600" cy="4713288"/>
          </a:xfrm>
        </p:spPr>
        <p:txBody>
          <a:bodyPr/>
          <a:lstStyle/>
          <a:p>
            <a:pPr eaLnBrk="1" hangingPunct="1"/>
            <a:r>
              <a:rPr lang="en-NZ" sz="2800" smtClean="0"/>
              <a:t>These are made from the same Rhyolitic lava that causes large explosive eruptions.</a:t>
            </a:r>
          </a:p>
          <a:p>
            <a:pPr eaLnBrk="1" hangingPunct="1"/>
            <a:endParaRPr lang="en-NZ" sz="2800" smtClean="0"/>
          </a:p>
          <a:p>
            <a:pPr eaLnBrk="1" hangingPunct="1"/>
            <a:r>
              <a:rPr lang="en-NZ" sz="2800" smtClean="0"/>
              <a:t>In some cases the lava does not explode but emerges as a hot froth which later sets into rock.</a:t>
            </a:r>
          </a:p>
          <a:p>
            <a:pPr eaLnBrk="1" hangingPunct="1"/>
            <a:endParaRPr lang="en-NZ" sz="2800" smtClean="0"/>
          </a:p>
          <a:p>
            <a:pPr eaLnBrk="1" hangingPunct="1"/>
            <a:r>
              <a:rPr lang="en-NZ" sz="2800" b="1" smtClean="0"/>
              <a:t>There are many rhyolitic domes in the Taupo Volcanic Zone, such as </a:t>
            </a:r>
            <a:r>
              <a:rPr lang="en-NZ" sz="2800" b="1" smtClean="0">
                <a:solidFill>
                  <a:srgbClr val="FF0000"/>
                </a:solidFill>
              </a:rPr>
              <a:t>Mt Ngongataha</a:t>
            </a:r>
            <a:r>
              <a:rPr lang="en-NZ" sz="2800" b="1" smtClean="0"/>
              <a:t>, </a:t>
            </a:r>
            <a:r>
              <a:rPr lang="en-NZ" sz="2800" b="1" smtClean="0">
                <a:solidFill>
                  <a:srgbClr val="FF0000"/>
                </a:solidFill>
              </a:rPr>
              <a:t>Mt Maunganui </a:t>
            </a:r>
            <a:r>
              <a:rPr lang="en-NZ" sz="2800" b="1" smtClean="0"/>
              <a:t>and</a:t>
            </a:r>
            <a:r>
              <a:rPr lang="en-NZ" sz="2800" b="1" smtClean="0">
                <a:solidFill>
                  <a:srgbClr val="FF0000"/>
                </a:solidFill>
              </a:rPr>
              <a:t> Mt Tarawera.</a:t>
            </a:r>
          </a:p>
          <a:p>
            <a:pPr eaLnBrk="1" hangingPunct="1">
              <a:buFontTx/>
              <a:buNone/>
            </a:pPr>
            <a:endParaRPr lang="en-NZ" b="1" smtClean="0"/>
          </a:p>
        </p:txBody>
      </p:sp>
    </p:spTree>
    <p:extLst>
      <p:ext uri="{BB962C8B-B14F-4D97-AF65-F5344CB8AC3E}">
        <p14:creationId xmlns:p14="http://schemas.microsoft.com/office/powerpoint/2010/main" val="36395423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mage:MountTarawera2.jpg">
            <a:hlinkClick r:id="rId2"/>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00025" y="188913"/>
            <a:ext cx="4302125" cy="6453187"/>
          </a:xfrm>
        </p:spPr>
      </p:pic>
      <p:pic>
        <p:nvPicPr>
          <p:cNvPr id="91139" name="Picture 5" descr="%7B295FFF30-6D46-4306-A787-CDFDA9A41671%7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88913"/>
            <a:ext cx="433863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3124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57200" y="980728"/>
            <a:ext cx="8229600" cy="5688632"/>
          </a:xfrm>
        </p:spPr>
        <p:txBody>
          <a:bodyPr/>
          <a:lstStyle/>
          <a:p>
            <a:pPr marL="0" indent="0" eaLnBrk="1" hangingPunct="1">
              <a:buNone/>
            </a:pPr>
            <a:r>
              <a:rPr lang="en-NZ" b="1" u="sng" dirty="0" smtClean="0">
                <a:solidFill>
                  <a:schemeClr val="tx2"/>
                </a:solidFill>
              </a:rPr>
              <a:t>Characteristics of eruptions of Volcanic rock</a:t>
            </a:r>
          </a:p>
          <a:p>
            <a:pPr marL="0" indent="0" eaLnBrk="1" hangingPunct="1">
              <a:buNone/>
            </a:pPr>
            <a:endParaRPr lang="en-NZ" b="1" u="sng" dirty="0" smtClean="0">
              <a:solidFill>
                <a:schemeClr val="tx2"/>
              </a:solidFill>
            </a:endParaRPr>
          </a:p>
          <a:p>
            <a:pPr eaLnBrk="1" hangingPunct="1"/>
            <a:r>
              <a:rPr lang="en-NZ" sz="2800" dirty="0" smtClean="0"/>
              <a:t>If the magma contains a </a:t>
            </a:r>
            <a:r>
              <a:rPr lang="en-NZ" sz="2800" b="1" dirty="0" smtClean="0"/>
              <a:t>lot of dissolved gas</a:t>
            </a:r>
            <a:r>
              <a:rPr lang="en-NZ" sz="2800" dirty="0" smtClean="0"/>
              <a:t> , then a </a:t>
            </a:r>
            <a:r>
              <a:rPr lang="en-NZ" sz="2800" b="1" dirty="0" smtClean="0"/>
              <a:t>violent</a:t>
            </a:r>
            <a:r>
              <a:rPr lang="en-NZ" sz="2800" dirty="0" smtClean="0"/>
              <a:t> eruption may occur as pressure is released.</a:t>
            </a:r>
          </a:p>
          <a:p>
            <a:pPr eaLnBrk="1" hangingPunct="1"/>
            <a:r>
              <a:rPr lang="en-NZ" sz="2800" dirty="0" smtClean="0"/>
              <a:t>Vaporised magma is ejected &amp; cools in the air to form ash. </a:t>
            </a:r>
          </a:p>
          <a:p>
            <a:pPr eaLnBrk="1" hangingPunct="1"/>
            <a:r>
              <a:rPr lang="en-NZ" sz="2800" dirty="0" smtClean="0"/>
              <a:t>Frothy magma cools into light, bubble filled rock e.g. scoria &amp; pumice.</a:t>
            </a:r>
          </a:p>
          <a:p>
            <a:pPr eaLnBrk="1" hangingPunct="1"/>
            <a:r>
              <a:rPr lang="en-NZ" sz="2800" dirty="0" smtClean="0"/>
              <a:t>If Magma contains little dissolved gas, then lava flows smoothly &amp; no bubbles form on cooling e.g. basalt &amp; andesite.</a:t>
            </a:r>
            <a:endParaRPr lang="en-GB" sz="2800" dirty="0" smtClean="0"/>
          </a:p>
        </p:txBody>
      </p:sp>
    </p:spTree>
    <p:extLst>
      <p:ext uri="{BB962C8B-B14F-4D97-AF65-F5344CB8AC3E}">
        <p14:creationId xmlns:p14="http://schemas.microsoft.com/office/powerpoint/2010/main" val="3454057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817562"/>
          </a:xfrm>
        </p:spPr>
        <p:txBody>
          <a:bodyPr>
            <a:normAutofit/>
          </a:bodyPr>
          <a:lstStyle/>
          <a:p>
            <a:r>
              <a:rPr lang="en-NZ" sz="3200" b="1" u="sng" dirty="0">
                <a:solidFill>
                  <a:schemeClr val="tx2"/>
                </a:solidFill>
              </a:rPr>
              <a:t>Characteristics of </a:t>
            </a:r>
            <a:r>
              <a:rPr lang="en-NZ" sz="3200" b="1" u="sng" dirty="0" smtClean="0">
                <a:solidFill>
                  <a:schemeClr val="tx2"/>
                </a:solidFill>
              </a:rPr>
              <a:t>plutonic igneous rocks.</a:t>
            </a:r>
            <a:endParaRPr lang="en-AU" sz="3200" b="1" u="sng" dirty="0" smtClean="0">
              <a:solidFill>
                <a:schemeClr val="tx2"/>
              </a:solidFill>
            </a:endParaRPr>
          </a:p>
        </p:txBody>
      </p:sp>
      <p:sp>
        <p:nvSpPr>
          <p:cNvPr id="20483" name="Text Box 5"/>
          <p:cNvSpPr txBox="1">
            <a:spLocks noChangeArrowheads="1"/>
          </p:cNvSpPr>
          <p:nvPr/>
        </p:nvSpPr>
        <p:spPr bwMode="auto">
          <a:xfrm>
            <a:off x="309563" y="1452563"/>
            <a:ext cx="4127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a:t>Intrusive</a:t>
            </a:r>
            <a:r>
              <a:rPr lang="en-NZ" sz="2400"/>
              <a:t> or </a:t>
            </a:r>
            <a:r>
              <a:rPr lang="en-NZ" sz="2400" b="1"/>
              <a:t>plutonic rocks</a:t>
            </a:r>
            <a:r>
              <a:rPr lang="en-NZ" sz="2400"/>
              <a:t> can form from </a:t>
            </a:r>
            <a:r>
              <a:rPr lang="en-NZ" sz="2400" b="1"/>
              <a:t>igneous intrusions. </a:t>
            </a:r>
            <a:r>
              <a:rPr lang="en-NZ" sz="2400"/>
              <a:t>In igneous intrusions, magma cuts through </a:t>
            </a:r>
            <a:r>
              <a:rPr lang="en-NZ" sz="2400" b="1"/>
              <a:t>pre-existing rock</a:t>
            </a:r>
            <a:r>
              <a:rPr lang="en-NZ" sz="2400"/>
              <a:t> and solidifies as it cools. </a:t>
            </a:r>
            <a:endParaRPr lang="en-AU" sz="2400" b="1"/>
          </a:p>
        </p:txBody>
      </p:sp>
      <p:sp>
        <p:nvSpPr>
          <p:cNvPr id="20484" name="Rectangle 8"/>
          <p:cNvSpPr>
            <a:spLocks noChangeArrowheads="1"/>
          </p:cNvSpPr>
          <p:nvPr/>
        </p:nvSpPr>
        <p:spPr bwMode="auto">
          <a:xfrm>
            <a:off x="5053013" y="1917700"/>
            <a:ext cx="2974975" cy="1403350"/>
          </a:xfrm>
          <a:prstGeom prst="rect">
            <a:avLst/>
          </a:prstGeom>
          <a:solidFill>
            <a:schemeClr val="accent1"/>
          </a:solidFill>
          <a:ln w="9525">
            <a:solidFill>
              <a:schemeClr val="tx1"/>
            </a:solidFill>
            <a:miter lim="800000"/>
            <a:headEnd/>
            <a:tailEnd/>
          </a:ln>
        </p:spPr>
        <p:txBody>
          <a:bodyPr wrap="none" anchor="ctr"/>
          <a:lstStyle/>
          <a:p>
            <a:endParaRPr lang="en-NZ"/>
          </a:p>
        </p:txBody>
      </p:sp>
      <p:sp>
        <p:nvSpPr>
          <p:cNvPr id="20485" name="Freeform 9"/>
          <p:cNvSpPr>
            <a:spLocks/>
          </p:cNvSpPr>
          <p:nvPr/>
        </p:nvSpPr>
        <p:spPr bwMode="auto">
          <a:xfrm>
            <a:off x="5053013" y="2241550"/>
            <a:ext cx="2111375" cy="539750"/>
          </a:xfrm>
          <a:custGeom>
            <a:avLst/>
            <a:gdLst>
              <a:gd name="T0" fmla="*/ 0 w 998"/>
              <a:gd name="T1" fmla="*/ 2147483647 h 454"/>
              <a:gd name="T2" fmla="*/ 2147483647 w 998"/>
              <a:gd name="T3" fmla="*/ 2147483647 h 454"/>
              <a:gd name="T4" fmla="*/ 2147483647 w 998"/>
              <a:gd name="T5" fmla="*/ 2147483647 h 454"/>
              <a:gd name="T6" fmla="*/ 2147483647 w 998"/>
              <a:gd name="T7" fmla="*/ 0 h 454"/>
              <a:gd name="T8" fmla="*/ 2147483647 w 998"/>
              <a:gd name="T9" fmla="*/ 2147483647 h 454"/>
              <a:gd name="T10" fmla="*/ 2147483647 w 998"/>
              <a:gd name="T11" fmla="*/ 2147483647 h 454"/>
              <a:gd name="T12" fmla="*/ 2147483647 w 998"/>
              <a:gd name="T13" fmla="*/ 2147483647 h 454"/>
              <a:gd name="T14" fmla="*/ 2147483647 w 998"/>
              <a:gd name="T15" fmla="*/ 2147483647 h 454"/>
              <a:gd name="T16" fmla="*/ 0 w 998"/>
              <a:gd name="T17" fmla="*/ 2147483647 h 454"/>
              <a:gd name="T18" fmla="*/ 0 w 998"/>
              <a:gd name="T19" fmla="*/ 2147483647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454"/>
              <a:gd name="T32" fmla="*/ 998 w 99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454">
                <a:moveTo>
                  <a:pt x="0" y="227"/>
                </a:moveTo>
                <a:lnTo>
                  <a:pt x="227" y="182"/>
                </a:lnTo>
                <a:lnTo>
                  <a:pt x="499" y="91"/>
                </a:lnTo>
                <a:lnTo>
                  <a:pt x="907" y="0"/>
                </a:lnTo>
                <a:lnTo>
                  <a:pt x="998" y="182"/>
                </a:lnTo>
                <a:lnTo>
                  <a:pt x="862" y="227"/>
                </a:lnTo>
                <a:lnTo>
                  <a:pt x="453" y="363"/>
                </a:lnTo>
                <a:lnTo>
                  <a:pt x="136" y="408"/>
                </a:lnTo>
                <a:lnTo>
                  <a:pt x="0" y="454"/>
                </a:lnTo>
                <a:lnTo>
                  <a:pt x="0" y="227"/>
                </a:lnTo>
                <a:close/>
              </a:path>
            </a:pathLst>
          </a:custGeom>
          <a:solidFill>
            <a:srgbClr val="FF6600"/>
          </a:solidFill>
          <a:ln w="9525">
            <a:solidFill>
              <a:schemeClr val="tx1"/>
            </a:solidFill>
            <a:round/>
            <a:headEnd/>
            <a:tailEnd/>
          </a:ln>
        </p:spPr>
        <p:txBody>
          <a:bodyPr/>
          <a:lstStyle/>
          <a:p>
            <a:endParaRPr lang="en-NZ"/>
          </a:p>
        </p:txBody>
      </p:sp>
      <p:sp>
        <p:nvSpPr>
          <p:cNvPr id="20486" name="Line 10"/>
          <p:cNvSpPr>
            <a:spLocks noChangeShapeType="1"/>
          </p:cNvSpPr>
          <p:nvPr/>
        </p:nvSpPr>
        <p:spPr bwMode="auto">
          <a:xfrm>
            <a:off x="5867400" y="1698625"/>
            <a:ext cx="842963" cy="617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20487" name="Line 11"/>
          <p:cNvSpPr>
            <a:spLocks noChangeShapeType="1"/>
          </p:cNvSpPr>
          <p:nvPr/>
        </p:nvSpPr>
        <p:spPr bwMode="auto">
          <a:xfrm flipV="1">
            <a:off x="5245100" y="3159125"/>
            <a:ext cx="477838" cy="377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20488" name="Text Box 12"/>
          <p:cNvSpPr txBox="1">
            <a:spLocks noChangeArrowheads="1"/>
          </p:cNvSpPr>
          <p:nvPr/>
        </p:nvSpPr>
        <p:spPr bwMode="auto">
          <a:xfrm>
            <a:off x="4621213" y="3508375"/>
            <a:ext cx="396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a:t>pre-existing rock – maybe sandstone</a:t>
            </a:r>
            <a:endParaRPr lang="en-AU"/>
          </a:p>
        </p:txBody>
      </p:sp>
      <p:sp>
        <p:nvSpPr>
          <p:cNvPr id="20489" name="Text Box 14"/>
          <p:cNvSpPr txBox="1">
            <a:spLocks noChangeArrowheads="1"/>
          </p:cNvSpPr>
          <p:nvPr/>
        </p:nvSpPr>
        <p:spPr bwMode="auto">
          <a:xfrm>
            <a:off x="596900" y="5286375"/>
            <a:ext cx="789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a:t>Magma that solidifies below ground is insulated by surrounding rocks. The magma </a:t>
            </a:r>
            <a:r>
              <a:rPr lang="en-NZ" sz="2400" b="1"/>
              <a:t>cools slowly </a:t>
            </a:r>
            <a:r>
              <a:rPr lang="en-NZ" sz="2400"/>
              <a:t>(sometimes over hundreds of years) resulting in rocks with </a:t>
            </a:r>
            <a:r>
              <a:rPr lang="en-NZ" sz="2400" b="1"/>
              <a:t>coarse grained</a:t>
            </a:r>
            <a:r>
              <a:rPr lang="en-NZ" sz="2400"/>
              <a:t> and </a:t>
            </a:r>
            <a:r>
              <a:rPr lang="en-NZ" sz="2400" b="1"/>
              <a:t>large crystals.</a:t>
            </a:r>
            <a:endParaRPr lang="en-AU" sz="2400" b="1"/>
          </a:p>
        </p:txBody>
      </p:sp>
      <p:sp>
        <p:nvSpPr>
          <p:cNvPr id="20490" name="Text Box 15"/>
          <p:cNvSpPr txBox="1">
            <a:spLocks noChangeArrowheads="1"/>
          </p:cNvSpPr>
          <p:nvPr/>
        </p:nvSpPr>
        <p:spPr bwMode="auto">
          <a:xfrm>
            <a:off x="827088" y="4132263"/>
            <a:ext cx="8093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a:t>A vertical intrusion is called a </a:t>
            </a:r>
            <a:r>
              <a:rPr lang="en-NZ" sz="2400" b="1"/>
              <a:t>dike</a:t>
            </a:r>
            <a:r>
              <a:rPr lang="en-NZ" sz="2400"/>
              <a:t> and a horizontal intrusion a </a:t>
            </a:r>
            <a:r>
              <a:rPr lang="en-NZ" sz="2400" b="1"/>
              <a:t>sill.</a:t>
            </a:r>
            <a:endParaRPr lang="en-AU" sz="2400" b="1"/>
          </a:p>
        </p:txBody>
      </p:sp>
      <p:sp>
        <p:nvSpPr>
          <p:cNvPr id="20491" name="Text Box 17"/>
          <p:cNvSpPr txBox="1">
            <a:spLocks noChangeArrowheads="1"/>
          </p:cNvSpPr>
          <p:nvPr/>
        </p:nvSpPr>
        <p:spPr bwMode="auto">
          <a:xfrm>
            <a:off x="5491163" y="1401763"/>
            <a:ext cx="103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000"/>
              <a:t>magma</a:t>
            </a:r>
            <a:endParaRPr lang="en-GB" sz="2000"/>
          </a:p>
        </p:txBody>
      </p:sp>
    </p:spTree>
    <p:extLst>
      <p:ext uri="{BB962C8B-B14F-4D97-AF65-F5344CB8AC3E}">
        <p14:creationId xmlns:p14="http://schemas.microsoft.com/office/powerpoint/2010/main" val="2179407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57200" y="1600200"/>
            <a:ext cx="8229600" cy="4900613"/>
          </a:xfrm>
        </p:spPr>
        <p:txBody>
          <a:bodyPr/>
          <a:lstStyle/>
          <a:p>
            <a:pPr eaLnBrk="1" hangingPunct="1"/>
            <a:endParaRPr lang="en-US" smtClean="0"/>
          </a:p>
        </p:txBody>
      </p:sp>
      <p:pic>
        <p:nvPicPr>
          <p:cNvPr id="99332" name="Picture 4" descr="BALTIC_BROWN_12X12_GRANITE_-_CROPPED_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685925"/>
            <a:ext cx="82994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0" y="428625"/>
            <a:ext cx="904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800"/>
              <a:t>This is an example of an igneous rock with large grains.</a:t>
            </a:r>
            <a:endParaRPr lang="en-GB" sz="2800"/>
          </a:p>
        </p:txBody>
      </p:sp>
    </p:spTree>
    <p:extLst>
      <p:ext uri="{BB962C8B-B14F-4D97-AF65-F5344CB8AC3E}">
        <p14:creationId xmlns:p14="http://schemas.microsoft.com/office/powerpoint/2010/main" val="1657516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9332"/>
                                        </p:tgtEl>
                                        <p:attrNameLst>
                                          <p:attrName>style.visibility</p:attrName>
                                        </p:attrNameLst>
                                      </p:cBhvr>
                                      <p:to>
                                        <p:strVal val="visible"/>
                                      </p:to>
                                    </p:set>
                                    <p:animEffect transition="in" filter="blinds(horizontal)">
                                      <p:cBhvr>
                                        <p:cTn id="11"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8313" y="260648"/>
            <a:ext cx="8229600" cy="1152128"/>
          </a:xfrm>
        </p:spPr>
        <p:txBody>
          <a:bodyPr>
            <a:normAutofit/>
          </a:bodyPr>
          <a:lstStyle/>
          <a:p>
            <a:pPr eaLnBrk="1" hangingPunct="1"/>
            <a:r>
              <a:rPr lang="en-NZ" sz="4000" b="1" u="sng" dirty="0" smtClean="0"/>
              <a:t>Sedimentary Rocks </a:t>
            </a:r>
            <a:r>
              <a:rPr lang="en-NZ" sz="4000" dirty="0" smtClean="0"/>
              <a:t>(Background)</a:t>
            </a:r>
            <a:endParaRPr lang="en-GB" sz="4000" dirty="0" smtClean="0"/>
          </a:p>
        </p:txBody>
      </p:sp>
      <p:sp>
        <p:nvSpPr>
          <p:cNvPr id="38915" name="Rectangle 3"/>
          <p:cNvSpPr>
            <a:spLocks noGrp="1" noChangeArrowheads="1"/>
          </p:cNvSpPr>
          <p:nvPr>
            <p:ph type="body" idx="1"/>
          </p:nvPr>
        </p:nvSpPr>
        <p:spPr>
          <a:xfrm>
            <a:off x="179512" y="1484784"/>
            <a:ext cx="8856984" cy="5184304"/>
          </a:xfrm>
        </p:spPr>
        <p:txBody>
          <a:bodyPr>
            <a:normAutofit/>
          </a:bodyPr>
          <a:lstStyle/>
          <a:p>
            <a:pPr eaLnBrk="1" hangingPunct="1"/>
            <a:r>
              <a:rPr lang="en-NZ" sz="2800" dirty="0" smtClean="0"/>
              <a:t>Are made from small fragments (</a:t>
            </a:r>
            <a:r>
              <a:rPr lang="en-NZ" sz="2800" b="1" dirty="0" smtClean="0">
                <a:solidFill>
                  <a:schemeClr val="tx2"/>
                </a:solidFill>
              </a:rPr>
              <a:t>sediments</a:t>
            </a:r>
            <a:r>
              <a:rPr lang="en-NZ" sz="2800" dirty="0" smtClean="0"/>
              <a:t>) of other </a:t>
            </a:r>
            <a:r>
              <a:rPr lang="en-NZ" sz="2800" b="1" dirty="0" smtClean="0">
                <a:solidFill>
                  <a:schemeClr val="tx2"/>
                </a:solidFill>
              </a:rPr>
              <a:t>rocks</a:t>
            </a:r>
            <a:r>
              <a:rPr lang="en-NZ" sz="2800" dirty="0" smtClean="0">
                <a:solidFill>
                  <a:schemeClr val="tx2"/>
                </a:solidFill>
              </a:rPr>
              <a:t> </a:t>
            </a:r>
            <a:r>
              <a:rPr lang="en-NZ" sz="2800" dirty="0" smtClean="0"/>
              <a:t>that have </a:t>
            </a:r>
            <a:r>
              <a:rPr lang="en-NZ" sz="2800" b="1" dirty="0" smtClean="0">
                <a:solidFill>
                  <a:schemeClr val="tx2"/>
                </a:solidFill>
              </a:rPr>
              <a:t>crumbled</a:t>
            </a:r>
            <a:r>
              <a:rPr lang="en-NZ" sz="2800" dirty="0" smtClean="0"/>
              <a:t> due to weathering &amp; erosion. These sediments wash to the sea &amp; deposit in layers.</a:t>
            </a:r>
          </a:p>
          <a:p>
            <a:pPr eaLnBrk="1" hangingPunct="1"/>
            <a:r>
              <a:rPr lang="en-NZ" sz="2800" dirty="0" smtClean="0"/>
              <a:t>Sediments </a:t>
            </a:r>
            <a:r>
              <a:rPr lang="en-NZ" sz="2800" b="1" dirty="0" smtClean="0">
                <a:solidFill>
                  <a:schemeClr val="tx2"/>
                </a:solidFill>
              </a:rPr>
              <a:t>harden</a:t>
            </a:r>
            <a:r>
              <a:rPr lang="en-NZ" sz="2800" dirty="0" smtClean="0"/>
              <a:t> into rocks by, </a:t>
            </a:r>
            <a:r>
              <a:rPr lang="en-NZ" sz="2800" b="1" dirty="0" smtClean="0">
                <a:solidFill>
                  <a:schemeClr val="tx2"/>
                </a:solidFill>
              </a:rPr>
              <a:t>pressure</a:t>
            </a:r>
            <a:r>
              <a:rPr lang="en-NZ" sz="2800" dirty="0" smtClean="0"/>
              <a:t> &amp; </a:t>
            </a:r>
            <a:r>
              <a:rPr lang="en-NZ" sz="2800" b="1" dirty="0" smtClean="0">
                <a:solidFill>
                  <a:schemeClr val="tx2"/>
                </a:solidFill>
              </a:rPr>
              <a:t>cementing</a:t>
            </a:r>
            <a:r>
              <a:rPr lang="en-NZ" sz="2800" dirty="0" smtClean="0"/>
              <a:t> (the minerals come out of the water and form crystals that glue the sediments together).</a:t>
            </a:r>
          </a:p>
          <a:p>
            <a:pPr eaLnBrk="1" hangingPunct="1"/>
            <a:r>
              <a:rPr lang="en-NZ" sz="2800" dirty="0" smtClean="0"/>
              <a:t>Sedimentary rocks form </a:t>
            </a:r>
            <a:r>
              <a:rPr lang="en-NZ" sz="2800" b="1" dirty="0" smtClean="0">
                <a:solidFill>
                  <a:schemeClr val="tx2"/>
                </a:solidFill>
              </a:rPr>
              <a:t>layers</a:t>
            </a:r>
            <a:r>
              <a:rPr lang="en-NZ" sz="2800" dirty="0" smtClean="0"/>
              <a:t> or </a:t>
            </a:r>
            <a:r>
              <a:rPr lang="en-NZ" sz="2800" b="1" dirty="0" smtClean="0">
                <a:solidFill>
                  <a:schemeClr val="tx2"/>
                </a:solidFill>
              </a:rPr>
              <a:t>strata</a:t>
            </a:r>
            <a:r>
              <a:rPr lang="en-NZ" sz="2800" dirty="0" smtClean="0"/>
              <a:t> due to differences in particle size, the larger particles needs swift flowing water or melting ice sheets to reach the sea &amp; settle out quickly unlike lighter particles that move further offshore before depositing. </a:t>
            </a:r>
            <a:endParaRPr lang="en-GB" sz="2800" dirty="0" smtClean="0"/>
          </a:p>
        </p:txBody>
      </p:sp>
    </p:spTree>
    <p:extLst>
      <p:ext uri="{BB962C8B-B14F-4D97-AF65-F5344CB8AC3E}">
        <p14:creationId xmlns:p14="http://schemas.microsoft.com/office/powerpoint/2010/main" val="36655636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22"/>
          <p:cNvPicPr>
            <a:picLocks noChangeAspect="1" noChangeArrowheads="1"/>
          </p:cNvPicPr>
          <p:nvPr/>
        </p:nvPicPr>
        <p:blipFill>
          <a:blip r:embed="rId3">
            <a:extLst>
              <a:ext uri="{28A0092B-C50C-407E-A947-70E740481C1C}">
                <a14:useLocalDpi xmlns:a14="http://schemas.microsoft.com/office/drawing/2010/main" val="0"/>
              </a:ext>
            </a:extLst>
          </a:blip>
          <a:srcRect b="4538"/>
          <a:stretch>
            <a:fillRect/>
          </a:stretch>
        </p:blipFill>
        <p:spPr bwMode="auto">
          <a:xfrm>
            <a:off x="285750" y="785813"/>
            <a:ext cx="8715375" cy="47863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468313" y="0"/>
            <a:ext cx="8229600" cy="642938"/>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a:solidFill>
                  <a:schemeClr val="tx2"/>
                </a:solidFill>
                <a:latin typeface="Constantia" pitchFamily="18" charset="0"/>
              </a:rPr>
              <a:t>Formation of Sedimentary Rock</a:t>
            </a:r>
            <a:endParaRPr lang="en-GB" sz="4000">
              <a:solidFill>
                <a:schemeClr val="tx2"/>
              </a:solidFill>
              <a:latin typeface="Constantia" pitchFamily="18" charset="0"/>
            </a:endParaRPr>
          </a:p>
        </p:txBody>
      </p:sp>
      <p:sp>
        <p:nvSpPr>
          <p:cNvPr id="101381" name="Text Box 5"/>
          <p:cNvSpPr txBox="1">
            <a:spLocks noChangeArrowheads="1"/>
          </p:cNvSpPr>
          <p:nvPr/>
        </p:nvSpPr>
        <p:spPr bwMode="auto">
          <a:xfrm>
            <a:off x="611188" y="5734050"/>
            <a:ext cx="1512887" cy="935038"/>
          </a:xfrm>
          <a:prstGeom prst="rect">
            <a:avLst/>
          </a:prstGeom>
          <a:solidFill>
            <a:srgbClr val="99FF33"/>
          </a:solidFill>
          <a:ln w="19050">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NZ" b="1">
                <a:cs typeface="Arial" charset="0"/>
              </a:rPr>
              <a:t>Weathering and Erosion</a:t>
            </a:r>
            <a:endParaRPr lang="en-GB" b="1">
              <a:cs typeface="Arial" charset="0"/>
            </a:endParaRPr>
          </a:p>
        </p:txBody>
      </p:sp>
      <p:sp>
        <p:nvSpPr>
          <p:cNvPr id="101382" name="Text Box 6"/>
          <p:cNvSpPr txBox="1">
            <a:spLocks noChangeArrowheads="1"/>
          </p:cNvSpPr>
          <p:nvPr/>
        </p:nvSpPr>
        <p:spPr bwMode="auto">
          <a:xfrm>
            <a:off x="2700338" y="5805488"/>
            <a:ext cx="1439862" cy="385762"/>
          </a:xfrm>
          <a:prstGeom prst="rect">
            <a:avLst/>
          </a:prstGeom>
          <a:solidFill>
            <a:srgbClr val="99FF33"/>
          </a:solidFill>
          <a:ln w="19050">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NZ" b="1">
                <a:cs typeface="Arial" charset="0"/>
              </a:rPr>
              <a:t>Deposition</a:t>
            </a:r>
            <a:endParaRPr lang="en-GB" b="1">
              <a:cs typeface="Arial" charset="0"/>
            </a:endParaRPr>
          </a:p>
        </p:txBody>
      </p:sp>
      <p:sp>
        <p:nvSpPr>
          <p:cNvPr id="101383" name="Text Box 7"/>
          <p:cNvSpPr txBox="1">
            <a:spLocks noChangeArrowheads="1"/>
          </p:cNvSpPr>
          <p:nvPr/>
        </p:nvSpPr>
        <p:spPr bwMode="auto">
          <a:xfrm>
            <a:off x="4787900" y="5734050"/>
            <a:ext cx="1728788" cy="935038"/>
          </a:xfrm>
          <a:prstGeom prst="rect">
            <a:avLst/>
          </a:prstGeom>
          <a:solidFill>
            <a:srgbClr val="99FF33"/>
          </a:solidFill>
          <a:ln w="19050">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NZ" b="1">
                <a:cs typeface="Arial" charset="0"/>
              </a:rPr>
              <a:t>Compaction and Cementation</a:t>
            </a:r>
            <a:endParaRPr lang="en-GB" b="1">
              <a:cs typeface="Arial" charset="0"/>
            </a:endParaRPr>
          </a:p>
        </p:txBody>
      </p:sp>
      <p:sp>
        <p:nvSpPr>
          <p:cNvPr id="101384" name="Text Box 8"/>
          <p:cNvSpPr txBox="1">
            <a:spLocks noChangeArrowheads="1"/>
          </p:cNvSpPr>
          <p:nvPr/>
        </p:nvSpPr>
        <p:spPr bwMode="auto">
          <a:xfrm>
            <a:off x="7308850" y="5805488"/>
            <a:ext cx="1439863" cy="385762"/>
          </a:xfrm>
          <a:prstGeom prst="rect">
            <a:avLst/>
          </a:prstGeom>
          <a:solidFill>
            <a:srgbClr val="99FF33"/>
          </a:solidFill>
          <a:ln w="19050">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NZ" b="1">
                <a:cs typeface="Arial" charset="0"/>
              </a:rPr>
              <a:t>uplift</a:t>
            </a:r>
            <a:endParaRPr lang="en-GB" b="1">
              <a:cs typeface="Arial" charset="0"/>
            </a:endParaRPr>
          </a:p>
        </p:txBody>
      </p:sp>
      <p:sp>
        <p:nvSpPr>
          <p:cNvPr id="101385" name="AutoShape 9"/>
          <p:cNvSpPr>
            <a:spLocks noChangeArrowheads="1"/>
          </p:cNvSpPr>
          <p:nvPr/>
        </p:nvSpPr>
        <p:spPr bwMode="auto">
          <a:xfrm>
            <a:off x="2195513" y="5876925"/>
            <a:ext cx="4318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NZ"/>
          </a:p>
        </p:txBody>
      </p:sp>
      <p:sp>
        <p:nvSpPr>
          <p:cNvPr id="101386" name="AutoShape 10"/>
          <p:cNvSpPr>
            <a:spLocks noChangeArrowheads="1"/>
          </p:cNvSpPr>
          <p:nvPr/>
        </p:nvSpPr>
        <p:spPr bwMode="auto">
          <a:xfrm>
            <a:off x="4211638" y="5876925"/>
            <a:ext cx="4318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NZ"/>
          </a:p>
        </p:txBody>
      </p:sp>
      <p:sp>
        <p:nvSpPr>
          <p:cNvPr id="101387" name="AutoShape 11"/>
          <p:cNvSpPr>
            <a:spLocks noChangeArrowheads="1"/>
          </p:cNvSpPr>
          <p:nvPr/>
        </p:nvSpPr>
        <p:spPr bwMode="auto">
          <a:xfrm>
            <a:off x="6659563" y="5805488"/>
            <a:ext cx="431800" cy="358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NZ"/>
          </a:p>
        </p:txBody>
      </p:sp>
      <p:sp>
        <p:nvSpPr>
          <p:cNvPr id="101388" name="Text Box 12"/>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Gaze</a:t>
            </a:r>
            <a:endParaRPr lang="en-US">
              <a:cs typeface="Arial" charset="0"/>
            </a:endParaRPr>
          </a:p>
        </p:txBody>
      </p:sp>
      <p:sp>
        <p:nvSpPr>
          <p:cNvPr id="101389" name="Text Box 13"/>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cs typeface="Arial" charset="0"/>
              </a:rPr>
              <a:t>SJ</a:t>
            </a:r>
            <a:endParaRPr lang="en-US">
              <a:cs typeface="Arial" charset="0"/>
            </a:endParaRPr>
          </a:p>
        </p:txBody>
      </p:sp>
      <p:sp>
        <p:nvSpPr>
          <p:cNvPr id="101390" name="Oval 14"/>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1776932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993198"/>
            <a:ext cx="4926267" cy="18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9552" y="476672"/>
            <a:ext cx="8136904" cy="5649491"/>
          </a:xfrm>
        </p:spPr>
        <p:txBody>
          <a:bodyPr>
            <a:normAutofit/>
          </a:bodyPr>
          <a:lstStyle/>
          <a:p>
            <a:pPr marL="0" indent="0">
              <a:buNone/>
            </a:pPr>
            <a:r>
              <a:rPr lang="en-NZ" sz="2400" b="1" u="sng" dirty="0" smtClean="0"/>
              <a:t>Lithification</a:t>
            </a:r>
            <a:r>
              <a:rPr lang="en-NZ" sz="2400" b="1" dirty="0" smtClean="0"/>
              <a:t> - </a:t>
            </a:r>
            <a:r>
              <a:rPr lang="en-US" sz="2400" dirty="0" smtClean="0"/>
              <a:t>causes the particles to be joined together because of:</a:t>
            </a:r>
          </a:p>
          <a:p>
            <a:pPr lvl="1"/>
            <a:r>
              <a:rPr lang="en-US" sz="2400" b="1" dirty="0" smtClean="0"/>
              <a:t>Compaction </a:t>
            </a:r>
            <a:r>
              <a:rPr lang="en-US" sz="2400" dirty="0" smtClean="0"/>
              <a:t>– squashing together of the particles and the expulsion of water.</a:t>
            </a:r>
          </a:p>
          <a:p>
            <a:pPr lvl="1"/>
            <a:endParaRPr lang="en-US" sz="2400" dirty="0"/>
          </a:p>
          <a:p>
            <a:pPr lvl="1"/>
            <a:endParaRPr lang="en-US" sz="2400" dirty="0" smtClean="0"/>
          </a:p>
          <a:p>
            <a:pPr lvl="1"/>
            <a:endParaRPr lang="en-US" sz="2400" dirty="0"/>
          </a:p>
          <a:p>
            <a:pPr lvl="1"/>
            <a:endParaRPr lang="en-US" sz="2400" dirty="0" smtClean="0"/>
          </a:p>
          <a:p>
            <a:pPr lvl="1"/>
            <a:r>
              <a:rPr lang="en-US" sz="2400" b="1" dirty="0" smtClean="0"/>
              <a:t>Cementation</a:t>
            </a:r>
            <a:r>
              <a:rPr lang="en-US" sz="2400" dirty="0" smtClean="0"/>
              <a:t> – the solidifying of cement in the spaces between the particles caused by water saturated in solid minerals such as calcite and silica.</a:t>
            </a:r>
            <a:endParaRPr lang="en-NZ" sz="2400" dirty="0" smtClean="0"/>
          </a:p>
          <a:p>
            <a:pPr lvl="1"/>
            <a:endParaRPr lang="en-US" sz="2400" dirty="0" smtClean="0"/>
          </a:p>
          <a:p>
            <a:pPr marL="0" indent="0">
              <a:buNone/>
            </a:pPr>
            <a:endParaRPr lang="en-NZ" sz="2400" b="1" u="sng" dirty="0"/>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013176"/>
            <a:ext cx="3927029" cy="171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1198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24" y="980727"/>
            <a:ext cx="5463443" cy="546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188640"/>
            <a:ext cx="8229600" cy="562074"/>
          </a:xfrm>
        </p:spPr>
        <p:txBody>
          <a:bodyPr>
            <a:normAutofit fontScale="90000"/>
          </a:bodyPr>
          <a:lstStyle/>
          <a:p>
            <a:r>
              <a:rPr lang="en-NZ" dirty="0" smtClean="0"/>
              <a:t>Rock Types</a:t>
            </a:r>
            <a:endParaRPr lang="en-NZ" dirty="0"/>
          </a:p>
        </p:txBody>
      </p:sp>
      <p:sp>
        <p:nvSpPr>
          <p:cNvPr id="3" name="Content Placeholder 2"/>
          <p:cNvSpPr>
            <a:spLocks noGrp="1"/>
          </p:cNvSpPr>
          <p:nvPr>
            <p:ph idx="1"/>
          </p:nvPr>
        </p:nvSpPr>
        <p:spPr>
          <a:xfrm>
            <a:off x="107504" y="764704"/>
            <a:ext cx="8928992" cy="504056"/>
          </a:xfrm>
        </p:spPr>
        <p:txBody>
          <a:bodyPr>
            <a:normAutofit lnSpcReduction="10000"/>
          </a:bodyPr>
          <a:lstStyle/>
          <a:p>
            <a:pPr marL="0" indent="0">
              <a:buNone/>
            </a:pPr>
            <a:r>
              <a:rPr lang="en-NZ" sz="2800" dirty="0" smtClean="0"/>
              <a:t>Sedimentary Rocks</a:t>
            </a:r>
          </a:p>
          <a:p>
            <a:endParaRPr lang="en-NZ" sz="2800" dirty="0"/>
          </a:p>
        </p:txBody>
      </p:sp>
      <p:cxnSp>
        <p:nvCxnSpPr>
          <p:cNvPr id="5" name="Straight Arrow Connector 4"/>
          <p:cNvCxnSpPr/>
          <p:nvPr/>
        </p:nvCxnSpPr>
        <p:spPr>
          <a:xfrm flipH="1" flipV="1">
            <a:off x="5152645" y="1853313"/>
            <a:ext cx="2155659" cy="899867"/>
          </a:xfrm>
          <a:prstGeom prst="straightConnector1">
            <a:avLst/>
          </a:prstGeom>
          <a:ln w="22225">
            <a:headEnd type="none"/>
            <a:tailEnd type="oval"/>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44016" y="1853313"/>
            <a:ext cx="2411760" cy="1200329"/>
          </a:xfrm>
          <a:prstGeom prst="rect">
            <a:avLst/>
          </a:prstGeom>
          <a:noFill/>
        </p:spPr>
        <p:txBody>
          <a:bodyPr wrap="square" rtlCol="0">
            <a:spAutoFit/>
          </a:bodyPr>
          <a:lstStyle/>
          <a:p>
            <a:r>
              <a:rPr lang="en-NZ" b="1" dirty="0" smtClean="0"/>
              <a:t>1 Weathering</a:t>
            </a:r>
            <a:r>
              <a:rPr lang="en-NZ" dirty="0" smtClean="0"/>
              <a:t> – action of water </a:t>
            </a:r>
            <a:r>
              <a:rPr lang="en-US" dirty="0" smtClean="0"/>
              <a:t>breaks down solid rock into smaller and smaller pieces.</a:t>
            </a:r>
            <a:r>
              <a:rPr lang="en-GB" dirty="0" smtClean="0"/>
              <a:t> </a:t>
            </a:r>
            <a:endParaRPr lang="en-NZ" b="1" dirty="0"/>
          </a:p>
        </p:txBody>
      </p:sp>
      <p:cxnSp>
        <p:nvCxnSpPr>
          <p:cNvPr id="9" name="Straight Arrow Connector 8"/>
          <p:cNvCxnSpPr/>
          <p:nvPr/>
        </p:nvCxnSpPr>
        <p:spPr>
          <a:xfrm flipV="1">
            <a:off x="2555776" y="1700808"/>
            <a:ext cx="3312368" cy="360041"/>
          </a:xfrm>
          <a:prstGeom prst="straightConnector1">
            <a:avLst/>
          </a:prstGeom>
          <a:ln w="22225">
            <a:headEnd type="none"/>
            <a:tailEnd type="ova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868507" y="2753179"/>
            <a:ext cx="2275493" cy="1477328"/>
          </a:xfrm>
          <a:prstGeom prst="rect">
            <a:avLst/>
          </a:prstGeom>
          <a:noFill/>
        </p:spPr>
        <p:txBody>
          <a:bodyPr wrap="square" rtlCol="0">
            <a:spAutoFit/>
          </a:bodyPr>
          <a:lstStyle/>
          <a:p>
            <a:r>
              <a:rPr lang="en-NZ" b="1" dirty="0" smtClean="0"/>
              <a:t>2 Transportation</a:t>
            </a:r>
            <a:r>
              <a:rPr lang="en-NZ" dirty="0" smtClean="0"/>
              <a:t> - </a:t>
            </a:r>
            <a:r>
              <a:rPr lang="en-US" dirty="0" smtClean="0"/>
              <a:t>when particle size is small enough to be moved by gravity, water, ice or wind.</a:t>
            </a:r>
            <a:r>
              <a:rPr lang="en-GB" dirty="0" smtClean="0"/>
              <a:t> </a:t>
            </a:r>
          </a:p>
        </p:txBody>
      </p:sp>
      <p:sp>
        <p:nvSpPr>
          <p:cNvPr id="14" name="TextBox 13"/>
          <p:cNvSpPr txBox="1"/>
          <p:nvPr/>
        </p:nvSpPr>
        <p:spPr>
          <a:xfrm>
            <a:off x="227819" y="3789040"/>
            <a:ext cx="2411760" cy="1200329"/>
          </a:xfrm>
          <a:prstGeom prst="rect">
            <a:avLst/>
          </a:prstGeom>
          <a:noFill/>
        </p:spPr>
        <p:txBody>
          <a:bodyPr wrap="square" rtlCol="0">
            <a:spAutoFit/>
          </a:bodyPr>
          <a:lstStyle/>
          <a:p>
            <a:r>
              <a:rPr lang="en-NZ" b="1" dirty="0" smtClean="0"/>
              <a:t>3 Deposition</a:t>
            </a:r>
            <a:r>
              <a:rPr lang="en-NZ" dirty="0" smtClean="0"/>
              <a:t> - </a:t>
            </a:r>
            <a:r>
              <a:rPr lang="en-US" dirty="0" smtClean="0"/>
              <a:t>particles end up at their final resting-place where lithification occurs</a:t>
            </a:r>
            <a:endParaRPr lang="en-NZ" b="1" dirty="0"/>
          </a:p>
        </p:txBody>
      </p:sp>
      <p:cxnSp>
        <p:nvCxnSpPr>
          <p:cNvPr id="15" name="Straight Arrow Connector 14"/>
          <p:cNvCxnSpPr>
            <a:stCxn id="14" idx="0"/>
          </p:cNvCxnSpPr>
          <p:nvPr/>
        </p:nvCxnSpPr>
        <p:spPr>
          <a:xfrm flipV="1">
            <a:off x="1433699" y="2564904"/>
            <a:ext cx="3354325" cy="1224136"/>
          </a:xfrm>
          <a:prstGeom prst="straightConnector1">
            <a:avLst/>
          </a:prstGeom>
          <a:ln w="22225">
            <a:headEnd type="none"/>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8220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214313" y="214313"/>
            <a:ext cx="8715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800"/>
              <a:t>The </a:t>
            </a:r>
            <a:r>
              <a:rPr lang="en-NZ" sz="2800" b="1"/>
              <a:t>type of sedimentary rocks </a:t>
            </a:r>
            <a:r>
              <a:rPr lang="en-NZ" sz="2800"/>
              <a:t>formed are related to the </a:t>
            </a:r>
            <a:r>
              <a:rPr lang="en-NZ" sz="2800" b="1"/>
              <a:t>particle size</a:t>
            </a:r>
          </a:p>
        </p:txBody>
      </p:sp>
      <p:pic>
        <p:nvPicPr>
          <p:cNvPr id="47107" name="Picture 6" descr="Picture6"/>
          <p:cNvPicPr>
            <a:picLocks noChangeAspect="1" noChangeArrowheads="1"/>
          </p:cNvPicPr>
          <p:nvPr/>
        </p:nvPicPr>
        <p:blipFill>
          <a:blip r:embed="rId3">
            <a:extLst>
              <a:ext uri="{28A0092B-C50C-407E-A947-70E740481C1C}">
                <a14:useLocalDpi xmlns:a14="http://schemas.microsoft.com/office/drawing/2010/main" val="0"/>
              </a:ext>
            </a:extLst>
          </a:blip>
          <a:srcRect l="31435" t="59474"/>
          <a:stretch>
            <a:fillRect/>
          </a:stretch>
        </p:blipFill>
        <p:spPr bwMode="auto">
          <a:xfrm>
            <a:off x="285750" y="1357313"/>
            <a:ext cx="8266113"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Freeform 7"/>
          <p:cNvSpPr>
            <a:spLocks/>
          </p:cNvSpPr>
          <p:nvPr/>
        </p:nvSpPr>
        <p:spPr bwMode="auto">
          <a:xfrm>
            <a:off x="1046163" y="3079750"/>
            <a:ext cx="1335087" cy="1133475"/>
          </a:xfrm>
          <a:custGeom>
            <a:avLst/>
            <a:gdLst>
              <a:gd name="T0" fmla="*/ 2147483647 w 631"/>
              <a:gd name="T1" fmla="*/ 0 h 951"/>
              <a:gd name="T2" fmla="*/ 2147483647 w 631"/>
              <a:gd name="T3" fmla="*/ 2147483647 h 951"/>
              <a:gd name="T4" fmla="*/ 2147483647 w 631"/>
              <a:gd name="T5" fmla="*/ 2147483647 h 951"/>
              <a:gd name="T6" fmla="*/ 2147483647 w 631"/>
              <a:gd name="T7" fmla="*/ 2147483647 h 951"/>
              <a:gd name="T8" fmla="*/ 2147483647 w 631"/>
              <a:gd name="T9" fmla="*/ 2147483647 h 951"/>
              <a:gd name="T10" fmla="*/ 2147483647 w 631"/>
              <a:gd name="T11" fmla="*/ 2147483647 h 951"/>
              <a:gd name="T12" fmla="*/ 2147483647 w 631"/>
              <a:gd name="T13" fmla="*/ 2147483647 h 951"/>
              <a:gd name="T14" fmla="*/ 2147483647 w 631"/>
              <a:gd name="T15" fmla="*/ 2147483647 h 951"/>
              <a:gd name="T16" fmla="*/ 2147483647 w 631"/>
              <a:gd name="T17" fmla="*/ 2147483647 h 951"/>
              <a:gd name="T18" fmla="*/ 2147483647 w 631"/>
              <a:gd name="T19" fmla="*/ 2147483647 h 951"/>
              <a:gd name="T20" fmla="*/ 2147483647 w 631"/>
              <a:gd name="T21" fmla="*/ 2147483647 h 951"/>
              <a:gd name="T22" fmla="*/ 2147483647 w 631"/>
              <a:gd name="T23" fmla="*/ 2147483647 h 9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1"/>
              <a:gd name="T37" fmla="*/ 0 h 951"/>
              <a:gd name="T38" fmla="*/ 631 w 631"/>
              <a:gd name="T39" fmla="*/ 951 h 9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1" h="951">
                <a:moveTo>
                  <a:pt x="631" y="0"/>
                </a:moveTo>
                <a:cubicBezTo>
                  <a:pt x="628" y="37"/>
                  <a:pt x="628" y="74"/>
                  <a:pt x="621" y="110"/>
                </a:cubicBezTo>
                <a:cubicBezTo>
                  <a:pt x="615" y="139"/>
                  <a:pt x="574" y="168"/>
                  <a:pt x="557" y="192"/>
                </a:cubicBezTo>
                <a:cubicBezTo>
                  <a:pt x="538" y="250"/>
                  <a:pt x="564" y="197"/>
                  <a:pt x="521" y="229"/>
                </a:cubicBezTo>
                <a:cubicBezTo>
                  <a:pt x="504" y="242"/>
                  <a:pt x="490" y="260"/>
                  <a:pt x="475" y="275"/>
                </a:cubicBezTo>
                <a:cubicBezTo>
                  <a:pt x="455" y="295"/>
                  <a:pt x="427" y="306"/>
                  <a:pt x="402" y="320"/>
                </a:cubicBezTo>
                <a:cubicBezTo>
                  <a:pt x="337" y="409"/>
                  <a:pt x="416" y="313"/>
                  <a:pt x="338" y="375"/>
                </a:cubicBezTo>
                <a:cubicBezTo>
                  <a:pt x="250" y="445"/>
                  <a:pt x="320" y="421"/>
                  <a:pt x="247" y="439"/>
                </a:cubicBezTo>
                <a:cubicBezTo>
                  <a:pt x="207" y="475"/>
                  <a:pt x="158" y="504"/>
                  <a:pt x="128" y="549"/>
                </a:cubicBezTo>
                <a:cubicBezTo>
                  <a:pt x="104" y="584"/>
                  <a:pt x="114" y="586"/>
                  <a:pt x="73" y="613"/>
                </a:cubicBezTo>
                <a:cubicBezTo>
                  <a:pt x="40" y="713"/>
                  <a:pt x="94" y="558"/>
                  <a:pt x="45" y="668"/>
                </a:cubicBezTo>
                <a:cubicBezTo>
                  <a:pt x="0" y="768"/>
                  <a:pt x="18" y="825"/>
                  <a:pt x="18" y="951"/>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NZ"/>
          </a:p>
        </p:txBody>
      </p:sp>
      <p:sp>
        <p:nvSpPr>
          <p:cNvPr id="47109" name="Freeform 8"/>
          <p:cNvSpPr>
            <a:spLocks/>
          </p:cNvSpPr>
          <p:nvPr/>
        </p:nvSpPr>
        <p:spPr bwMode="auto">
          <a:xfrm>
            <a:off x="4102100" y="2895600"/>
            <a:ext cx="793750" cy="1241425"/>
          </a:xfrm>
          <a:custGeom>
            <a:avLst/>
            <a:gdLst>
              <a:gd name="T0" fmla="*/ 2147483647 w 375"/>
              <a:gd name="T1" fmla="*/ 0 h 1042"/>
              <a:gd name="T2" fmla="*/ 2147483647 w 375"/>
              <a:gd name="T3" fmla="*/ 2147483647 h 1042"/>
              <a:gd name="T4" fmla="*/ 2147483647 w 375"/>
              <a:gd name="T5" fmla="*/ 2147483647 h 1042"/>
              <a:gd name="T6" fmla="*/ 2147483647 w 375"/>
              <a:gd name="T7" fmla="*/ 2147483647 h 1042"/>
              <a:gd name="T8" fmla="*/ 2147483647 w 375"/>
              <a:gd name="T9" fmla="*/ 2147483647 h 1042"/>
              <a:gd name="T10" fmla="*/ 2147483647 w 375"/>
              <a:gd name="T11" fmla="*/ 2147483647 h 1042"/>
              <a:gd name="T12" fmla="*/ 2147483647 w 375"/>
              <a:gd name="T13" fmla="*/ 2147483647 h 1042"/>
              <a:gd name="T14" fmla="*/ 2147483647 w 375"/>
              <a:gd name="T15" fmla="*/ 2147483647 h 1042"/>
              <a:gd name="T16" fmla="*/ 2147483647 w 375"/>
              <a:gd name="T17" fmla="*/ 2147483647 h 1042"/>
              <a:gd name="T18" fmla="*/ 0 w 375"/>
              <a:gd name="T19" fmla="*/ 2147483647 h 10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042"/>
              <a:gd name="T32" fmla="*/ 375 w 375"/>
              <a:gd name="T33" fmla="*/ 1042 h 10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042">
                <a:moveTo>
                  <a:pt x="375" y="0"/>
                </a:moveTo>
                <a:cubicBezTo>
                  <a:pt x="346" y="10"/>
                  <a:pt x="331" y="26"/>
                  <a:pt x="302" y="37"/>
                </a:cubicBezTo>
                <a:cubicBezTo>
                  <a:pt x="259" y="102"/>
                  <a:pt x="316" y="26"/>
                  <a:pt x="247" y="82"/>
                </a:cubicBezTo>
                <a:cubicBezTo>
                  <a:pt x="198" y="122"/>
                  <a:pt x="171" y="158"/>
                  <a:pt x="119" y="192"/>
                </a:cubicBezTo>
                <a:cubicBezTo>
                  <a:pt x="99" y="222"/>
                  <a:pt x="75" y="244"/>
                  <a:pt x="55" y="274"/>
                </a:cubicBezTo>
                <a:cubicBezTo>
                  <a:pt x="49" y="293"/>
                  <a:pt x="34" y="309"/>
                  <a:pt x="28" y="329"/>
                </a:cubicBezTo>
                <a:cubicBezTo>
                  <a:pt x="19" y="359"/>
                  <a:pt x="9" y="421"/>
                  <a:pt x="9" y="421"/>
                </a:cubicBezTo>
                <a:cubicBezTo>
                  <a:pt x="14" y="503"/>
                  <a:pt x="28" y="585"/>
                  <a:pt x="28" y="667"/>
                </a:cubicBezTo>
                <a:cubicBezTo>
                  <a:pt x="28" y="786"/>
                  <a:pt x="28" y="905"/>
                  <a:pt x="19" y="1024"/>
                </a:cubicBezTo>
                <a:cubicBezTo>
                  <a:pt x="18" y="1033"/>
                  <a:pt x="0" y="1042"/>
                  <a:pt x="0" y="1042"/>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NZ"/>
          </a:p>
        </p:txBody>
      </p:sp>
      <p:sp>
        <p:nvSpPr>
          <p:cNvPr id="47110" name="Text Box 9"/>
          <p:cNvSpPr txBox="1">
            <a:spLocks noChangeArrowheads="1"/>
          </p:cNvSpPr>
          <p:nvPr/>
        </p:nvSpPr>
        <p:spPr bwMode="auto">
          <a:xfrm>
            <a:off x="58738" y="4184650"/>
            <a:ext cx="2832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dirty="0" smtClean="0"/>
              <a:t>Conglomerate</a:t>
            </a:r>
          </a:p>
          <a:p>
            <a:pPr eaLnBrk="1" hangingPunct="1"/>
            <a:endParaRPr lang="en-NZ" sz="2400" b="1" dirty="0"/>
          </a:p>
          <a:p>
            <a:pPr eaLnBrk="1" hangingPunct="1"/>
            <a:r>
              <a:rPr lang="en-NZ" sz="2400" dirty="0"/>
              <a:t>(rock made up of pebble sized pieces of rock)</a:t>
            </a:r>
            <a:endParaRPr lang="en-AU" sz="2400" dirty="0"/>
          </a:p>
        </p:txBody>
      </p:sp>
      <p:sp>
        <p:nvSpPr>
          <p:cNvPr id="47111" name="Text Box 10"/>
          <p:cNvSpPr txBox="1">
            <a:spLocks noChangeArrowheads="1"/>
          </p:cNvSpPr>
          <p:nvPr/>
        </p:nvSpPr>
        <p:spPr bwMode="auto">
          <a:xfrm>
            <a:off x="2890838" y="4572000"/>
            <a:ext cx="1847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dirty="0"/>
              <a:t>sandstone</a:t>
            </a:r>
            <a:endParaRPr lang="en-AU" sz="2400" b="1" dirty="0"/>
          </a:p>
        </p:txBody>
      </p:sp>
      <p:sp>
        <p:nvSpPr>
          <p:cNvPr id="47112" name="Freeform 11"/>
          <p:cNvSpPr>
            <a:spLocks/>
          </p:cNvSpPr>
          <p:nvPr/>
        </p:nvSpPr>
        <p:spPr bwMode="auto">
          <a:xfrm>
            <a:off x="5053013" y="2889250"/>
            <a:ext cx="1327150" cy="2376488"/>
          </a:xfrm>
          <a:custGeom>
            <a:avLst/>
            <a:gdLst>
              <a:gd name="T0" fmla="*/ 2147483647 w 627"/>
              <a:gd name="T1" fmla="*/ 0 h 1724"/>
              <a:gd name="T2" fmla="*/ 2147483647 w 627"/>
              <a:gd name="T3" fmla="*/ 2147483647 h 1724"/>
              <a:gd name="T4" fmla="*/ 0 w 627"/>
              <a:gd name="T5" fmla="*/ 2147483647 h 1724"/>
              <a:gd name="T6" fmla="*/ 0 60000 65536"/>
              <a:gd name="T7" fmla="*/ 0 60000 65536"/>
              <a:gd name="T8" fmla="*/ 0 60000 65536"/>
              <a:gd name="T9" fmla="*/ 0 w 627"/>
              <a:gd name="T10" fmla="*/ 0 h 1724"/>
              <a:gd name="T11" fmla="*/ 627 w 627"/>
              <a:gd name="T12" fmla="*/ 1724 h 1724"/>
            </a:gdLst>
            <a:ahLst/>
            <a:cxnLst>
              <a:cxn ang="T6">
                <a:pos x="T0" y="T1"/>
              </a:cxn>
              <a:cxn ang="T7">
                <a:pos x="T2" y="T3"/>
              </a:cxn>
              <a:cxn ang="T8">
                <a:pos x="T4" y="T5"/>
              </a:cxn>
            </a:cxnLst>
            <a:rect l="T9" t="T10" r="T11" b="T12"/>
            <a:pathLst>
              <a:path w="627" h="1724">
                <a:moveTo>
                  <a:pt x="499" y="0"/>
                </a:moveTo>
                <a:cubicBezTo>
                  <a:pt x="563" y="355"/>
                  <a:pt x="627" y="711"/>
                  <a:pt x="544" y="998"/>
                </a:cubicBezTo>
                <a:cubicBezTo>
                  <a:pt x="461" y="1285"/>
                  <a:pt x="230" y="1504"/>
                  <a:pt x="0" y="1724"/>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NZ"/>
          </a:p>
        </p:txBody>
      </p:sp>
      <p:sp>
        <p:nvSpPr>
          <p:cNvPr id="47113" name="Freeform 12"/>
          <p:cNvSpPr>
            <a:spLocks/>
          </p:cNvSpPr>
          <p:nvPr/>
        </p:nvSpPr>
        <p:spPr bwMode="auto">
          <a:xfrm>
            <a:off x="6299200" y="2889250"/>
            <a:ext cx="1423988" cy="3024188"/>
          </a:xfrm>
          <a:custGeom>
            <a:avLst/>
            <a:gdLst>
              <a:gd name="T0" fmla="*/ 2147483647 w 627"/>
              <a:gd name="T1" fmla="*/ 0 h 1724"/>
              <a:gd name="T2" fmla="*/ 2147483647 w 627"/>
              <a:gd name="T3" fmla="*/ 2147483647 h 1724"/>
              <a:gd name="T4" fmla="*/ 0 w 627"/>
              <a:gd name="T5" fmla="*/ 2147483647 h 1724"/>
              <a:gd name="T6" fmla="*/ 0 60000 65536"/>
              <a:gd name="T7" fmla="*/ 0 60000 65536"/>
              <a:gd name="T8" fmla="*/ 0 60000 65536"/>
              <a:gd name="T9" fmla="*/ 0 w 627"/>
              <a:gd name="T10" fmla="*/ 0 h 1724"/>
              <a:gd name="T11" fmla="*/ 627 w 627"/>
              <a:gd name="T12" fmla="*/ 1724 h 1724"/>
            </a:gdLst>
            <a:ahLst/>
            <a:cxnLst>
              <a:cxn ang="T6">
                <a:pos x="T0" y="T1"/>
              </a:cxn>
              <a:cxn ang="T7">
                <a:pos x="T2" y="T3"/>
              </a:cxn>
              <a:cxn ang="T8">
                <a:pos x="T4" y="T5"/>
              </a:cxn>
            </a:cxnLst>
            <a:rect l="T9" t="T10" r="T11" b="T12"/>
            <a:pathLst>
              <a:path w="627" h="1724">
                <a:moveTo>
                  <a:pt x="499" y="0"/>
                </a:moveTo>
                <a:cubicBezTo>
                  <a:pt x="563" y="355"/>
                  <a:pt x="627" y="711"/>
                  <a:pt x="544" y="998"/>
                </a:cubicBezTo>
                <a:cubicBezTo>
                  <a:pt x="461" y="1285"/>
                  <a:pt x="230" y="1504"/>
                  <a:pt x="0" y="1724"/>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NZ"/>
          </a:p>
        </p:txBody>
      </p:sp>
      <p:sp>
        <p:nvSpPr>
          <p:cNvPr id="47114" name="Text Box 13"/>
          <p:cNvSpPr txBox="1">
            <a:spLocks noChangeArrowheads="1"/>
          </p:cNvSpPr>
          <p:nvPr/>
        </p:nvSpPr>
        <p:spPr bwMode="auto">
          <a:xfrm>
            <a:off x="3929062" y="5265738"/>
            <a:ext cx="1579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dirty="0"/>
              <a:t>siltstone</a:t>
            </a:r>
            <a:endParaRPr lang="en-AU" sz="2400" b="1" dirty="0"/>
          </a:p>
        </p:txBody>
      </p:sp>
      <p:sp>
        <p:nvSpPr>
          <p:cNvPr id="47115" name="Text Box 14"/>
          <p:cNvSpPr txBox="1">
            <a:spLocks noChangeArrowheads="1"/>
          </p:cNvSpPr>
          <p:nvPr/>
        </p:nvSpPr>
        <p:spPr bwMode="auto">
          <a:xfrm>
            <a:off x="5340350" y="5913438"/>
            <a:ext cx="1895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dirty="0"/>
              <a:t>mudstone</a:t>
            </a:r>
            <a:endParaRPr lang="en-AU" sz="2400" b="1" dirty="0"/>
          </a:p>
        </p:txBody>
      </p:sp>
    </p:spTree>
    <p:extLst>
      <p:ext uri="{BB962C8B-B14F-4D97-AF65-F5344CB8AC3E}">
        <p14:creationId xmlns:p14="http://schemas.microsoft.com/office/powerpoint/2010/main" val="69150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8138"/>
          </a:xfrm>
        </p:spPr>
        <p:txBody>
          <a:bodyPr>
            <a:normAutofit/>
          </a:bodyPr>
          <a:lstStyle/>
          <a:p>
            <a:pPr algn="l"/>
            <a:r>
              <a:rPr lang="en-NZ" b="1" dirty="0" smtClean="0"/>
              <a:t>Theory of Plate Tectonics</a:t>
            </a:r>
            <a:endParaRPr lang="en-NZ" b="1" dirty="0"/>
          </a:p>
        </p:txBody>
      </p:sp>
      <p:sp>
        <p:nvSpPr>
          <p:cNvPr id="3" name="Content Placeholder 2"/>
          <p:cNvSpPr>
            <a:spLocks noGrp="1"/>
          </p:cNvSpPr>
          <p:nvPr>
            <p:ph idx="1"/>
          </p:nvPr>
        </p:nvSpPr>
        <p:spPr>
          <a:xfrm>
            <a:off x="251520" y="1484784"/>
            <a:ext cx="6192688" cy="5112568"/>
          </a:xfrm>
        </p:spPr>
        <p:txBody>
          <a:bodyPr>
            <a:normAutofit/>
          </a:bodyPr>
          <a:lstStyle/>
          <a:p>
            <a:r>
              <a:rPr lang="en-NZ" sz="2800" dirty="0" smtClean="0"/>
              <a:t>Theory of Plate Tectonics originated as the </a:t>
            </a:r>
            <a:r>
              <a:rPr lang="en-NZ" sz="2800" b="1" dirty="0" smtClean="0"/>
              <a:t>continental  drift theory</a:t>
            </a:r>
            <a:r>
              <a:rPr lang="en-NZ" sz="2800" dirty="0" smtClean="0"/>
              <a:t>.</a:t>
            </a:r>
          </a:p>
          <a:p>
            <a:endParaRPr lang="en-NZ" sz="2800" dirty="0" smtClean="0"/>
          </a:p>
          <a:p>
            <a:r>
              <a:rPr lang="en-NZ" sz="2800" dirty="0" smtClean="0"/>
              <a:t>It was first proposed in 1915 by Alfred Wegener.</a:t>
            </a:r>
          </a:p>
          <a:p>
            <a:endParaRPr lang="en-NZ" sz="2800" dirty="0" smtClean="0"/>
          </a:p>
          <a:p>
            <a:r>
              <a:rPr lang="en-NZ" sz="2800" dirty="0" smtClean="0"/>
              <a:t>Few people accepted his theory because Wegener  could not prove how the energy was created to            move the continents</a:t>
            </a:r>
            <a:r>
              <a:rPr lang="en-NZ" sz="2400" dirty="0" smtClean="0"/>
              <a:t>.</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2636912"/>
            <a:ext cx="2221161"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698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57200" y="549275"/>
            <a:ext cx="8229600" cy="5576888"/>
          </a:xfrm>
        </p:spPr>
        <p:txBody>
          <a:bodyPr/>
          <a:lstStyle/>
          <a:p>
            <a:pPr marL="0" indent="0" eaLnBrk="1" hangingPunct="1">
              <a:buNone/>
            </a:pPr>
            <a:r>
              <a:rPr lang="en-NZ" sz="2800" b="1" dirty="0" smtClean="0">
                <a:solidFill>
                  <a:schemeClr val="tx2"/>
                </a:solidFill>
              </a:rPr>
              <a:t>Sedimentary rocks are often named after the size of the particles in the rock e.g.</a:t>
            </a:r>
          </a:p>
          <a:p>
            <a:pPr eaLnBrk="1" hangingPunct="1">
              <a:buFontTx/>
              <a:buNone/>
            </a:pPr>
            <a:r>
              <a:rPr lang="en-GB" sz="2800" b="1" dirty="0" smtClean="0"/>
              <a:t>Mudstone</a:t>
            </a:r>
            <a:r>
              <a:rPr lang="en-GB" sz="2800" dirty="0" smtClean="0"/>
              <a:t> is a fine-grained rock whose original particles were </a:t>
            </a:r>
            <a:r>
              <a:rPr lang="en-GB" sz="2800" b="1" dirty="0" smtClean="0"/>
              <a:t>clays</a:t>
            </a:r>
            <a:r>
              <a:rPr lang="en-GB" sz="2800" dirty="0" smtClean="0"/>
              <a:t> or </a:t>
            </a:r>
            <a:r>
              <a:rPr lang="en-GB" sz="2800" b="1" dirty="0" smtClean="0"/>
              <a:t>mud</a:t>
            </a:r>
            <a:r>
              <a:rPr lang="en-GB" sz="2800" dirty="0" smtClean="0"/>
              <a:t>. Mud rocks, such as mudstone and shale (that show layers) comprise some 65% of all sedimentary rocks. Mudstone may show cracks or fissures, like a sun-baked clay deposit. </a:t>
            </a:r>
          </a:p>
          <a:p>
            <a:pPr eaLnBrk="1" hangingPunct="1">
              <a:buFontTx/>
              <a:buNone/>
            </a:pPr>
            <a:endParaRPr lang="en-GB" sz="2400" dirty="0" smtClean="0"/>
          </a:p>
        </p:txBody>
      </p:sp>
      <p:pic>
        <p:nvPicPr>
          <p:cNvPr id="39939" name="Picture 5" descr="mudsto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716338"/>
            <a:ext cx="3529013"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7203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468313" y="549275"/>
            <a:ext cx="80327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sz="2800" b="1" dirty="0"/>
              <a:t>Sandstone</a:t>
            </a:r>
            <a:r>
              <a:rPr lang="en-GB" sz="2800" dirty="0"/>
              <a:t> is composed mainly of </a:t>
            </a:r>
            <a:r>
              <a:rPr lang="en-GB" sz="2800" b="1" dirty="0"/>
              <a:t>sand-size</a:t>
            </a:r>
            <a:r>
              <a:rPr lang="en-GB" sz="2800" dirty="0"/>
              <a:t> grains. </a:t>
            </a:r>
            <a:endParaRPr lang="en-GB" sz="2800" dirty="0" smtClean="0"/>
          </a:p>
          <a:p>
            <a:pPr>
              <a:spcBef>
                <a:spcPct val="50000"/>
              </a:spcBef>
            </a:pPr>
            <a:r>
              <a:rPr lang="en-GB" sz="2800" dirty="0" smtClean="0"/>
              <a:t>Sandstone </a:t>
            </a:r>
            <a:r>
              <a:rPr lang="en-GB" sz="2800" dirty="0"/>
              <a:t>may be any colour. Because of the hardness of the individual grains, uniformity of grain size, sandstone is an excellent material for building and paving</a:t>
            </a:r>
          </a:p>
          <a:p>
            <a:pPr>
              <a:spcBef>
                <a:spcPct val="50000"/>
              </a:spcBef>
            </a:pPr>
            <a:endParaRPr lang="en-GB" sz="2800" dirty="0"/>
          </a:p>
        </p:txBody>
      </p:sp>
      <p:pic>
        <p:nvPicPr>
          <p:cNvPr id="40963" name="Picture 5" descr="sandstone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28875" y="3644900"/>
            <a:ext cx="4286250" cy="2952750"/>
          </a:xfrm>
          <a:noFill/>
        </p:spPr>
      </p:pic>
    </p:spTree>
    <p:extLst>
      <p:ext uri="{BB962C8B-B14F-4D97-AF65-F5344CB8AC3E}">
        <p14:creationId xmlns:p14="http://schemas.microsoft.com/office/powerpoint/2010/main" val="32599872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457200" y="476250"/>
            <a:ext cx="8229600" cy="5649913"/>
          </a:xfrm>
        </p:spPr>
        <p:txBody>
          <a:bodyPr/>
          <a:lstStyle/>
          <a:p>
            <a:pPr eaLnBrk="1" hangingPunct="1">
              <a:buFontTx/>
              <a:buNone/>
            </a:pPr>
            <a:r>
              <a:rPr lang="en-GB" sz="2800" dirty="0" smtClean="0"/>
              <a:t>A </a:t>
            </a:r>
            <a:r>
              <a:rPr lang="en-GB" sz="2800" b="1" dirty="0" smtClean="0"/>
              <a:t>conglomerate</a:t>
            </a:r>
            <a:r>
              <a:rPr lang="en-GB" sz="2800" dirty="0" smtClean="0"/>
              <a:t> is a rock consisting of individual stones that have become cemented together. Conglomerates consist of rounded fragments.</a:t>
            </a:r>
          </a:p>
          <a:p>
            <a:pPr eaLnBrk="1" hangingPunct="1">
              <a:buFontTx/>
              <a:buNone/>
            </a:pPr>
            <a:endParaRPr lang="en-NZ" sz="2800" dirty="0" smtClean="0"/>
          </a:p>
          <a:p>
            <a:pPr eaLnBrk="1" hangingPunct="1">
              <a:buFontTx/>
              <a:buNone/>
            </a:pPr>
            <a:r>
              <a:rPr lang="en-NZ" sz="2800" dirty="0" smtClean="0"/>
              <a:t>Sedimentary rock is not seen</a:t>
            </a:r>
          </a:p>
          <a:p>
            <a:pPr eaLnBrk="1" hangingPunct="1">
              <a:buFontTx/>
              <a:buNone/>
            </a:pPr>
            <a:r>
              <a:rPr lang="en-NZ" sz="2800" dirty="0" smtClean="0"/>
              <a:t> until it has been </a:t>
            </a:r>
            <a:r>
              <a:rPr lang="en-NZ" sz="2800" b="1" dirty="0" smtClean="0"/>
              <a:t>lifted above</a:t>
            </a:r>
          </a:p>
          <a:p>
            <a:pPr eaLnBrk="1" hangingPunct="1">
              <a:buFontTx/>
              <a:buNone/>
            </a:pPr>
            <a:r>
              <a:rPr lang="en-NZ" sz="2800" b="1" dirty="0" smtClean="0"/>
              <a:t> sea level</a:t>
            </a:r>
            <a:r>
              <a:rPr lang="en-NZ" sz="2800" dirty="0" smtClean="0"/>
              <a:t> &amp; exposed </a:t>
            </a:r>
          </a:p>
          <a:p>
            <a:pPr eaLnBrk="1" hangingPunct="1">
              <a:buFontTx/>
              <a:buNone/>
            </a:pPr>
            <a:r>
              <a:rPr lang="en-NZ" sz="2800" dirty="0" smtClean="0"/>
              <a:t>(think road cuttings here) </a:t>
            </a:r>
          </a:p>
          <a:p>
            <a:pPr eaLnBrk="1" hangingPunct="1">
              <a:buFontTx/>
              <a:buNone/>
            </a:pPr>
            <a:endParaRPr lang="en-NZ" sz="2800" dirty="0" smtClean="0"/>
          </a:p>
          <a:p>
            <a:pPr eaLnBrk="1" hangingPunct="1">
              <a:buFontTx/>
              <a:buNone/>
            </a:pPr>
            <a:r>
              <a:rPr lang="en-NZ" sz="2800" b="1" dirty="0" smtClean="0"/>
              <a:t>Sedimentary</a:t>
            </a:r>
            <a:r>
              <a:rPr lang="en-NZ" sz="2800" dirty="0" smtClean="0"/>
              <a:t> rocks are often</a:t>
            </a:r>
          </a:p>
          <a:p>
            <a:pPr eaLnBrk="1" hangingPunct="1">
              <a:buFontTx/>
              <a:buNone/>
            </a:pPr>
            <a:r>
              <a:rPr lang="en-NZ" sz="2800" dirty="0" smtClean="0"/>
              <a:t> </a:t>
            </a:r>
            <a:r>
              <a:rPr lang="en-NZ" sz="2800" b="1" dirty="0" smtClean="0"/>
              <a:t>softer</a:t>
            </a:r>
            <a:r>
              <a:rPr lang="en-NZ" sz="2800" dirty="0" smtClean="0"/>
              <a:t> than other rock types.        </a:t>
            </a:r>
            <a:endParaRPr lang="en-GB" sz="2800" dirty="0" smtClean="0"/>
          </a:p>
        </p:txBody>
      </p:sp>
      <p:pic>
        <p:nvPicPr>
          <p:cNvPr id="41987" name="Picture 4" descr="conglomerat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2133600"/>
            <a:ext cx="2449512"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7021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68313" y="836613"/>
            <a:ext cx="8229600" cy="5472112"/>
          </a:xfrm>
        </p:spPr>
        <p:txBody>
          <a:bodyPr/>
          <a:lstStyle/>
          <a:p>
            <a:pPr eaLnBrk="1" hangingPunct="1"/>
            <a:r>
              <a:rPr lang="en-NZ" sz="2800" dirty="0" smtClean="0"/>
              <a:t>Some sedimentary rocks form from </a:t>
            </a:r>
            <a:r>
              <a:rPr lang="en-NZ" sz="2800" b="1" dirty="0" smtClean="0"/>
              <a:t>compressed </a:t>
            </a:r>
            <a:r>
              <a:rPr lang="en-NZ" sz="2800" dirty="0" smtClean="0"/>
              <a:t>deposits of </a:t>
            </a:r>
            <a:r>
              <a:rPr lang="en-NZ" sz="2800" b="1" dirty="0" smtClean="0"/>
              <a:t>organic</a:t>
            </a:r>
            <a:r>
              <a:rPr lang="en-NZ" sz="2800" dirty="0" smtClean="0"/>
              <a:t> (once living) </a:t>
            </a:r>
            <a:r>
              <a:rPr lang="en-NZ" sz="2800" b="1" dirty="0" smtClean="0"/>
              <a:t>materi</a:t>
            </a:r>
            <a:r>
              <a:rPr lang="en-NZ" sz="2800" dirty="0" smtClean="0"/>
              <a:t>al.</a:t>
            </a:r>
          </a:p>
          <a:p>
            <a:pPr marL="0" indent="0" eaLnBrk="1" hangingPunct="1">
              <a:buNone/>
            </a:pPr>
            <a:r>
              <a:rPr lang="en-NZ" sz="2800" dirty="0"/>
              <a:t> </a:t>
            </a:r>
            <a:r>
              <a:rPr lang="en-NZ" sz="2800" dirty="0" smtClean="0"/>
              <a:t>   </a:t>
            </a:r>
            <a:r>
              <a:rPr lang="en-NZ" sz="2800" b="1" dirty="0" smtClean="0">
                <a:solidFill>
                  <a:schemeClr val="tx2"/>
                </a:solidFill>
              </a:rPr>
              <a:t>Limestone</a:t>
            </a:r>
            <a:r>
              <a:rPr lang="en-NZ" sz="2800" dirty="0" smtClean="0"/>
              <a:t> forms from shells or skeletons of small</a:t>
            </a:r>
          </a:p>
          <a:p>
            <a:pPr marL="0" indent="0" eaLnBrk="1" hangingPunct="1">
              <a:buNone/>
            </a:pPr>
            <a:r>
              <a:rPr lang="en-NZ" sz="2800" dirty="0" smtClean="0"/>
              <a:t>    sea animals. </a:t>
            </a:r>
            <a:r>
              <a:rPr lang="en-NZ" sz="2800" b="1" dirty="0" smtClean="0">
                <a:solidFill>
                  <a:schemeClr val="tx2"/>
                </a:solidFill>
              </a:rPr>
              <a:t>Coal</a:t>
            </a:r>
            <a:r>
              <a:rPr lang="en-NZ" sz="2800" b="1" dirty="0" smtClean="0">
                <a:solidFill>
                  <a:schemeClr val="accent2"/>
                </a:solidFill>
              </a:rPr>
              <a:t> </a:t>
            </a:r>
            <a:r>
              <a:rPr lang="en-NZ" sz="2800" dirty="0" smtClean="0"/>
              <a:t>is made from decaying plant</a:t>
            </a:r>
          </a:p>
          <a:p>
            <a:pPr marL="0" indent="0" eaLnBrk="1" hangingPunct="1">
              <a:buNone/>
            </a:pPr>
            <a:r>
              <a:rPr lang="en-NZ" sz="2800" dirty="0"/>
              <a:t> </a:t>
            </a:r>
            <a:r>
              <a:rPr lang="en-NZ" sz="2800" dirty="0" smtClean="0"/>
              <a:t>   material.</a:t>
            </a:r>
          </a:p>
          <a:p>
            <a:pPr eaLnBrk="1" hangingPunct="1"/>
            <a:endParaRPr lang="en-NZ" sz="2800" dirty="0" smtClean="0"/>
          </a:p>
          <a:p>
            <a:pPr eaLnBrk="1" hangingPunct="1"/>
            <a:r>
              <a:rPr lang="en-NZ" sz="2800" dirty="0" smtClean="0"/>
              <a:t>Sedimentary rock often contains fossils (the remains or impressions of dead organisms).</a:t>
            </a:r>
          </a:p>
          <a:p>
            <a:pPr eaLnBrk="1" hangingPunct="1"/>
            <a:endParaRPr lang="en-NZ" sz="2800" dirty="0" smtClean="0"/>
          </a:p>
          <a:p>
            <a:pPr eaLnBrk="1" hangingPunct="1"/>
            <a:r>
              <a:rPr lang="en-NZ" sz="2800" dirty="0" smtClean="0"/>
              <a:t>Sediments are laid down sequentially in strata, </a:t>
            </a:r>
            <a:r>
              <a:rPr lang="en-NZ" sz="2800" b="1" dirty="0" smtClean="0">
                <a:solidFill>
                  <a:schemeClr val="tx2"/>
                </a:solidFill>
              </a:rPr>
              <a:t>the lowest strata being the oldest.</a:t>
            </a:r>
          </a:p>
          <a:p>
            <a:pPr eaLnBrk="1" hangingPunct="1"/>
            <a:endParaRPr lang="en-GB" sz="2800" b="1" dirty="0" smtClean="0">
              <a:solidFill>
                <a:schemeClr val="accent2"/>
              </a:solidFill>
            </a:endParaRPr>
          </a:p>
        </p:txBody>
      </p:sp>
    </p:spTree>
    <p:extLst>
      <p:ext uri="{BB962C8B-B14F-4D97-AF65-F5344CB8AC3E}">
        <p14:creationId xmlns:p14="http://schemas.microsoft.com/office/powerpoint/2010/main" val="19748725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oligo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89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4"/>
          <p:cNvSpPr txBox="1">
            <a:spLocks noChangeArrowheads="1"/>
          </p:cNvSpPr>
          <p:nvPr/>
        </p:nvSpPr>
        <p:spPr bwMode="auto">
          <a:xfrm>
            <a:off x="1403350" y="242888"/>
            <a:ext cx="5832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3200">
                <a:cs typeface="Arial" charset="0"/>
              </a:rPr>
              <a:t>Sedimentary rocks - Limestone</a:t>
            </a:r>
            <a:endParaRPr lang="en-AU" sz="3200">
              <a:cs typeface="Arial" charset="0"/>
            </a:endParaRPr>
          </a:p>
        </p:txBody>
      </p:sp>
    </p:spTree>
    <p:extLst>
      <p:ext uri="{BB962C8B-B14F-4D97-AF65-F5344CB8AC3E}">
        <p14:creationId xmlns:p14="http://schemas.microsoft.com/office/powerpoint/2010/main" val="3434578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571500" y="1143000"/>
            <a:ext cx="80597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a:t>By the middle of the tertiary period 65 million years ago most of mountains of New Zealand had been weathered and eroded so much that there was very little left above sea level </a:t>
            </a:r>
          </a:p>
          <a:p>
            <a:pPr eaLnBrk="1" hangingPunct="1"/>
            <a:endParaRPr lang="en-NZ" sz="2400"/>
          </a:p>
          <a:p>
            <a:pPr eaLnBrk="1" hangingPunct="1"/>
            <a:r>
              <a:rPr lang="en-NZ" sz="2400"/>
              <a:t>In the </a:t>
            </a:r>
            <a:r>
              <a:rPr lang="en-NZ" sz="2400" b="1"/>
              <a:t>warm shallow seas</a:t>
            </a:r>
            <a:r>
              <a:rPr lang="en-NZ" sz="2400"/>
              <a:t> between the islands sea life flourished and sea shells were:- </a:t>
            </a:r>
            <a:endParaRPr lang="en-AU" sz="2400"/>
          </a:p>
        </p:txBody>
      </p:sp>
      <p:sp>
        <p:nvSpPr>
          <p:cNvPr id="52227" name="Text Box 4"/>
          <p:cNvSpPr txBox="1">
            <a:spLocks noChangeArrowheads="1"/>
          </p:cNvSpPr>
          <p:nvPr/>
        </p:nvSpPr>
        <p:spPr bwMode="auto">
          <a:xfrm>
            <a:off x="1403350" y="242888"/>
            <a:ext cx="626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3200" b="1" u="sng"/>
              <a:t>Sedimentary rocks - Limestone</a:t>
            </a:r>
            <a:endParaRPr lang="en-AU" sz="3200" b="1" u="sng"/>
          </a:p>
        </p:txBody>
      </p:sp>
      <p:sp>
        <p:nvSpPr>
          <p:cNvPr id="52228" name="Rectangle 7"/>
          <p:cNvSpPr>
            <a:spLocks noChangeArrowheads="1"/>
          </p:cNvSpPr>
          <p:nvPr/>
        </p:nvSpPr>
        <p:spPr bwMode="auto">
          <a:xfrm>
            <a:off x="428625" y="4286250"/>
            <a:ext cx="83581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AutoNum type="arabicParenR"/>
            </a:pPr>
            <a:r>
              <a:rPr lang="en-NZ" sz="2400" b="1"/>
              <a:t>deposited </a:t>
            </a:r>
            <a:r>
              <a:rPr lang="en-NZ" sz="2400"/>
              <a:t>on the bottom of oceans over millions of years.</a:t>
            </a:r>
          </a:p>
          <a:p>
            <a:pPr marL="342900" indent="-342900">
              <a:buFontTx/>
              <a:buAutoNum type="arabicParenR"/>
            </a:pPr>
            <a:r>
              <a:rPr lang="en-NZ" sz="2400"/>
              <a:t>The deposited sea shells are </a:t>
            </a:r>
            <a:r>
              <a:rPr lang="en-NZ" sz="2400" b="1"/>
              <a:t>compacted</a:t>
            </a:r>
            <a:r>
              <a:rPr lang="en-NZ" sz="2400"/>
              <a:t> under the weight of water and sea shells above.</a:t>
            </a:r>
          </a:p>
          <a:p>
            <a:pPr marL="342900" indent="-342900">
              <a:buFontTx/>
              <a:buAutoNum type="arabicParenR"/>
            </a:pPr>
            <a:r>
              <a:rPr lang="en-NZ" sz="2400"/>
              <a:t>Over time, the sea shells are </a:t>
            </a:r>
            <a:r>
              <a:rPr lang="en-NZ" sz="2400" b="1"/>
              <a:t>cemented </a:t>
            </a:r>
            <a:r>
              <a:rPr lang="en-NZ" sz="2400"/>
              <a:t>together by minerals to form </a:t>
            </a:r>
            <a:r>
              <a:rPr lang="en-NZ" sz="2400" b="1"/>
              <a:t>limestone</a:t>
            </a:r>
            <a:endParaRPr lang="en-AU" sz="2400" b="1"/>
          </a:p>
        </p:txBody>
      </p:sp>
    </p:spTree>
    <p:extLst>
      <p:ext uri="{BB962C8B-B14F-4D97-AF65-F5344CB8AC3E}">
        <p14:creationId xmlns:p14="http://schemas.microsoft.com/office/powerpoint/2010/main" val="26397249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57250"/>
            <a:ext cx="8320088" cy="60007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2" name="Rectangle 4"/>
          <p:cNvSpPr>
            <a:spLocks noChangeArrowheads="1"/>
          </p:cNvSpPr>
          <p:nvPr/>
        </p:nvSpPr>
        <p:spPr bwMode="auto">
          <a:xfrm>
            <a:off x="468313" y="0"/>
            <a:ext cx="8229600" cy="714375"/>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a:solidFill>
                  <a:schemeClr val="tx2"/>
                </a:solidFill>
                <a:latin typeface="Constantia" pitchFamily="18" charset="0"/>
              </a:rPr>
              <a:t>Limestone formation</a:t>
            </a:r>
            <a:endParaRPr lang="en-GB" sz="4000">
              <a:solidFill>
                <a:schemeClr val="tx2"/>
              </a:solidFill>
              <a:latin typeface="Constantia" pitchFamily="18" charset="0"/>
            </a:endParaRPr>
          </a:p>
        </p:txBody>
      </p:sp>
      <p:sp>
        <p:nvSpPr>
          <p:cNvPr id="53253" name="Text Box 5"/>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53254" name="Text Box 6"/>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53255" name="Oval 7"/>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NZ"/>
          </a:p>
        </p:txBody>
      </p:sp>
    </p:spTree>
    <p:extLst>
      <p:ext uri="{BB962C8B-B14F-4D97-AF65-F5344CB8AC3E}">
        <p14:creationId xmlns:p14="http://schemas.microsoft.com/office/powerpoint/2010/main" val="5339486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limestone-f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00213"/>
            <a:ext cx="24860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468313" y="260350"/>
            <a:ext cx="8280400" cy="706438"/>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a:solidFill>
                  <a:schemeClr val="tx2"/>
                </a:solidFill>
                <a:latin typeface="Constantia" pitchFamily="18" charset="0"/>
              </a:rPr>
              <a:t>Classification of Sedimentary Rock</a:t>
            </a:r>
            <a:endParaRPr lang="en-GB" sz="4000">
              <a:solidFill>
                <a:schemeClr val="tx2"/>
              </a:solidFill>
              <a:latin typeface="Constantia" pitchFamily="18" charset="0"/>
            </a:endParaRPr>
          </a:p>
        </p:txBody>
      </p:sp>
      <p:sp>
        <p:nvSpPr>
          <p:cNvPr id="55301" name="Text Box 5"/>
          <p:cNvSpPr txBox="1">
            <a:spLocks noChangeArrowheads="1"/>
          </p:cNvSpPr>
          <p:nvPr/>
        </p:nvSpPr>
        <p:spPr bwMode="auto">
          <a:xfrm>
            <a:off x="468313" y="1052513"/>
            <a:ext cx="813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a:t>Related to </a:t>
            </a:r>
            <a:r>
              <a:rPr lang="en-NZ" b="1" u="sng"/>
              <a:t>environment</a:t>
            </a:r>
            <a:endParaRPr lang="en-GB" b="1" u="sng"/>
          </a:p>
        </p:txBody>
      </p:sp>
      <p:sp>
        <p:nvSpPr>
          <p:cNvPr id="55302" name="Text Box 6"/>
          <p:cNvSpPr txBox="1">
            <a:spLocks noChangeArrowheads="1"/>
          </p:cNvSpPr>
          <p:nvPr/>
        </p:nvSpPr>
        <p:spPr bwMode="auto">
          <a:xfrm>
            <a:off x="3492500" y="1125538"/>
            <a:ext cx="5329238" cy="5600700"/>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GB" sz="2800" b="1">
                <a:latin typeface="Constantia" pitchFamily="18" charset="0"/>
              </a:rPr>
              <a:t>Limestone</a:t>
            </a:r>
            <a:r>
              <a:rPr lang="en-GB" sz="2800">
                <a:latin typeface="Constantia" pitchFamily="18" charset="0"/>
              </a:rPr>
              <a:t> composed largely of calcium carbonate. The primary source of limestone is most commonly marine organisms. These organisms secrete shells that are deposited on ocean floors. This layer of sediments is covered by further sediments, which over time with heat and pressure is changed into limestone. Limestone is revealed when Earth</a:t>
            </a:r>
            <a:r>
              <a:rPr lang="en-GB" sz="2400">
                <a:latin typeface="Constantia" pitchFamily="18" charset="0"/>
              </a:rPr>
              <a:t> movements uplift the rock.</a:t>
            </a:r>
          </a:p>
        </p:txBody>
      </p:sp>
      <p:sp>
        <p:nvSpPr>
          <p:cNvPr id="55303" name="Text Box 7"/>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55304" name="Text Box 8"/>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55305" name="Oval 9"/>
          <p:cNvSpPr>
            <a:spLocks noChangeArrowheads="1"/>
          </p:cNvSpPr>
          <p:nvPr/>
        </p:nvSpPr>
        <p:spPr bwMode="auto">
          <a:xfrm>
            <a:off x="8382000" y="6324600"/>
            <a:ext cx="5334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NZ"/>
          </a:p>
        </p:txBody>
      </p:sp>
    </p:spTree>
    <p:extLst>
      <p:ext uri="{BB962C8B-B14F-4D97-AF65-F5344CB8AC3E}">
        <p14:creationId xmlns:p14="http://schemas.microsoft.com/office/powerpoint/2010/main" val="30537296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313" y="188913"/>
            <a:ext cx="8459787" cy="1143000"/>
          </a:xfrm>
        </p:spPr>
        <p:txBody>
          <a:bodyPr>
            <a:noAutofit/>
          </a:bodyPr>
          <a:lstStyle/>
          <a:p>
            <a:pPr algn="l"/>
            <a:r>
              <a:rPr lang="en-NZ" sz="3600" b="1" dirty="0" smtClean="0">
                <a:solidFill>
                  <a:schemeClr val="tx2"/>
                </a:solidFill>
              </a:rPr>
              <a:t>Summary of Sedimentary rock formation</a:t>
            </a:r>
            <a:endParaRPr lang="en-AU" sz="3600" b="1" dirty="0" smtClean="0">
              <a:solidFill>
                <a:schemeClr val="tx2"/>
              </a:solidFill>
            </a:endParaRPr>
          </a:p>
        </p:txBody>
      </p:sp>
      <p:sp>
        <p:nvSpPr>
          <p:cNvPr id="44035" name="Text Box 4"/>
          <p:cNvSpPr txBox="1">
            <a:spLocks noChangeArrowheads="1"/>
          </p:cNvSpPr>
          <p:nvPr/>
        </p:nvSpPr>
        <p:spPr bwMode="auto">
          <a:xfrm>
            <a:off x="539750" y="1160463"/>
            <a:ext cx="799623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800" dirty="0"/>
              <a:t>Formation of sedimentary rocks occurs in three key steps:</a:t>
            </a:r>
          </a:p>
          <a:p>
            <a:pPr eaLnBrk="1" hangingPunct="1"/>
            <a:endParaRPr lang="en-NZ" sz="2800" dirty="0"/>
          </a:p>
          <a:p>
            <a:pPr eaLnBrk="1" hangingPunct="1">
              <a:buFontTx/>
              <a:buAutoNum type="arabicParenR"/>
            </a:pPr>
            <a:r>
              <a:rPr lang="en-NZ" sz="2800" dirty="0"/>
              <a:t>Sediments from weathering and erosion </a:t>
            </a:r>
            <a:r>
              <a:rPr lang="en-NZ" sz="2800" b="1" dirty="0"/>
              <a:t>deposit </a:t>
            </a:r>
            <a:r>
              <a:rPr lang="en-NZ" sz="2800" dirty="0"/>
              <a:t>on the bottom of oceans, rivers, lakes etc. over millions of years</a:t>
            </a:r>
            <a:r>
              <a:rPr lang="en-NZ" sz="2800" dirty="0" smtClean="0"/>
              <a:t>.</a:t>
            </a:r>
          </a:p>
          <a:p>
            <a:pPr eaLnBrk="1" hangingPunct="1">
              <a:buFontTx/>
              <a:buAutoNum type="arabicParenR"/>
            </a:pPr>
            <a:endParaRPr lang="en-NZ" sz="2800" dirty="0"/>
          </a:p>
          <a:p>
            <a:pPr eaLnBrk="1" hangingPunct="1">
              <a:buFontTx/>
              <a:buAutoNum type="arabicParenR"/>
            </a:pPr>
            <a:r>
              <a:rPr lang="en-NZ" sz="2800" dirty="0"/>
              <a:t>The deposited sediments are </a:t>
            </a:r>
            <a:r>
              <a:rPr lang="en-NZ" sz="2800" b="1" dirty="0"/>
              <a:t>compacted</a:t>
            </a:r>
            <a:r>
              <a:rPr lang="en-NZ" sz="2800" dirty="0"/>
              <a:t> under the weight of water and sediment above</a:t>
            </a:r>
            <a:r>
              <a:rPr lang="en-NZ" sz="2800" dirty="0" smtClean="0"/>
              <a:t>.</a:t>
            </a:r>
          </a:p>
          <a:p>
            <a:pPr eaLnBrk="1" hangingPunct="1">
              <a:buFontTx/>
              <a:buAutoNum type="arabicParenR"/>
            </a:pPr>
            <a:endParaRPr lang="en-NZ" sz="2800" dirty="0"/>
          </a:p>
          <a:p>
            <a:pPr eaLnBrk="1" hangingPunct="1">
              <a:buFontTx/>
              <a:buAutoNum type="arabicParenR"/>
            </a:pPr>
            <a:r>
              <a:rPr lang="en-NZ" sz="2800" dirty="0"/>
              <a:t>Over time, the sediment is </a:t>
            </a:r>
            <a:r>
              <a:rPr lang="en-NZ" sz="2800" b="1" dirty="0"/>
              <a:t>cemented </a:t>
            </a:r>
            <a:r>
              <a:rPr lang="en-NZ" sz="2800" dirty="0"/>
              <a:t>together by </a:t>
            </a:r>
            <a:r>
              <a:rPr lang="en-NZ" sz="2800" dirty="0" smtClean="0"/>
              <a:t>minerals (</a:t>
            </a:r>
            <a:r>
              <a:rPr lang="en-NZ" sz="2800" b="1" dirty="0" smtClean="0"/>
              <a:t>lithification – see next slide</a:t>
            </a:r>
            <a:r>
              <a:rPr lang="en-NZ" sz="2800" dirty="0" smtClean="0"/>
              <a:t>). </a:t>
            </a:r>
            <a:endParaRPr lang="en-AU" sz="2800" dirty="0"/>
          </a:p>
        </p:txBody>
      </p:sp>
      <p:sp>
        <p:nvSpPr>
          <p:cNvPr id="44038" name="Rectangle 7"/>
          <p:cNvSpPr>
            <a:spLocks noChangeArrowheads="1"/>
          </p:cNvSpPr>
          <p:nvPr/>
        </p:nvSpPr>
        <p:spPr bwMode="auto">
          <a:xfrm>
            <a:off x="216477" y="2343069"/>
            <a:ext cx="8572500" cy="4090764"/>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NZ"/>
          </a:p>
        </p:txBody>
      </p:sp>
    </p:spTree>
    <p:extLst>
      <p:ext uri="{BB962C8B-B14F-4D97-AF65-F5344CB8AC3E}">
        <p14:creationId xmlns:p14="http://schemas.microsoft.com/office/powerpoint/2010/main" val="32075415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536" y="692696"/>
            <a:ext cx="8291264" cy="504279"/>
          </a:xfrm>
        </p:spPr>
        <p:txBody>
          <a:bodyPr>
            <a:normAutofit fontScale="90000"/>
          </a:bodyPr>
          <a:lstStyle/>
          <a:p>
            <a:pPr algn="l" eaLnBrk="1" hangingPunct="1"/>
            <a:r>
              <a:rPr lang="en-NZ" b="1" dirty="0" smtClean="0">
                <a:solidFill>
                  <a:schemeClr val="tx2"/>
                </a:solidFill>
              </a:rPr>
              <a:t>Metamorphic Rocks</a:t>
            </a:r>
            <a:endParaRPr lang="en-GB" b="1" dirty="0" smtClean="0">
              <a:solidFill>
                <a:schemeClr val="tx2"/>
              </a:solidFill>
            </a:endParaRPr>
          </a:p>
        </p:txBody>
      </p:sp>
      <p:sp>
        <p:nvSpPr>
          <p:cNvPr id="62467" name="Rectangle 3"/>
          <p:cNvSpPr>
            <a:spLocks noGrp="1" noChangeArrowheads="1"/>
          </p:cNvSpPr>
          <p:nvPr>
            <p:ph type="body" idx="1"/>
          </p:nvPr>
        </p:nvSpPr>
        <p:spPr>
          <a:xfrm>
            <a:off x="251520" y="1600200"/>
            <a:ext cx="8712968" cy="4525963"/>
          </a:xfrm>
        </p:spPr>
        <p:txBody>
          <a:bodyPr>
            <a:normAutofit/>
          </a:bodyPr>
          <a:lstStyle/>
          <a:p>
            <a:pPr eaLnBrk="1" hangingPunct="1"/>
            <a:r>
              <a:rPr lang="en-NZ" sz="2800" dirty="0" smtClean="0"/>
              <a:t>Form when extreme </a:t>
            </a:r>
            <a:r>
              <a:rPr lang="en-NZ" sz="2800" b="1" dirty="0" smtClean="0"/>
              <a:t>pressure</a:t>
            </a:r>
            <a:r>
              <a:rPr lang="en-NZ" sz="2800" dirty="0" smtClean="0"/>
              <a:t> &amp; </a:t>
            </a:r>
            <a:r>
              <a:rPr lang="en-NZ" sz="2800" b="1" dirty="0" smtClean="0"/>
              <a:t>heat</a:t>
            </a:r>
            <a:r>
              <a:rPr lang="en-NZ" sz="2800" dirty="0" smtClean="0"/>
              <a:t> </a:t>
            </a:r>
            <a:r>
              <a:rPr lang="en-NZ" sz="2800" b="1" dirty="0" smtClean="0"/>
              <a:t>change</a:t>
            </a:r>
            <a:r>
              <a:rPr lang="en-NZ" sz="2800" dirty="0" smtClean="0"/>
              <a:t> the structure &amp; appearance of </a:t>
            </a:r>
            <a:r>
              <a:rPr lang="en-NZ" sz="2800" b="1" dirty="0" smtClean="0"/>
              <a:t>igneous or sedimentary rock </a:t>
            </a:r>
            <a:r>
              <a:rPr lang="en-NZ" sz="2800" dirty="0" smtClean="0"/>
              <a:t>(this takes millions of years).</a:t>
            </a:r>
          </a:p>
          <a:p>
            <a:pPr eaLnBrk="1" hangingPunct="1"/>
            <a:r>
              <a:rPr lang="en-NZ" sz="2800" dirty="0" smtClean="0"/>
              <a:t>Only seen when weathering removes </a:t>
            </a:r>
            <a:r>
              <a:rPr lang="en-NZ" sz="2800" smtClean="0"/>
              <a:t>other rocks.</a:t>
            </a:r>
            <a:endParaRPr lang="en-NZ" sz="2800" dirty="0" smtClean="0"/>
          </a:p>
          <a:p>
            <a:pPr eaLnBrk="1" hangingPunct="1"/>
            <a:r>
              <a:rPr lang="en-NZ" sz="2800" b="1" u="sng" dirty="0" smtClean="0"/>
              <a:t>Different pressure</a:t>
            </a:r>
            <a:r>
              <a:rPr lang="en-NZ" sz="2800" b="1" dirty="0" smtClean="0"/>
              <a:t> </a:t>
            </a:r>
            <a:r>
              <a:rPr lang="en-NZ" sz="2800" dirty="0" smtClean="0"/>
              <a:t>produces</a:t>
            </a:r>
            <a:r>
              <a:rPr lang="en-NZ" sz="2800" b="1" dirty="0" smtClean="0"/>
              <a:t> </a:t>
            </a:r>
            <a:r>
              <a:rPr lang="en-NZ" sz="2800" b="1" u="sng" dirty="0" smtClean="0"/>
              <a:t>different rocks</a:t>
            </a:r>
          </a:p>
          <a:p>
            <a:pPr eaLnBrk="1" hangingPunct="1"/>
            <a:endParaRPr lang="en-NZ" sz="2800" u="sng" dirty="0" smtClean="0"/>
          </a:p>
          <a:p>
            <a:pPr eaLnBrk="1" hangingPunct="1">
              <a:buFontTx/>
              <a:buNone/>
            </a:pPr>
            <a:r>
              <a:rPr lang="en-NZ" sz="2800" b="1" dirty="0" smtClean="0"/>
              <a:t>Lower pressure</a:t>
            </a:r>
            <a:r>
              <a:rPr lang="en-NZ" sz="2800" dirty="0" smtClean="0"/>
              <a:t> closer to the earth’s surface gives thin layer low- grade rocks that split easily into flat sheets  e.g.  slate (from shale), schist, greenstone (pounamu).</a:t>
            </a:r>
            <a:endParaRPr lang="en-GB" sz="2800" dirty="0" smtClean="0"/>
          </a:p>
        </p:txBody>
      </p:sp>
    </p:spTree>
    <p:extLst>
      <p:ext uri="{BB962C8B-B14F-4D97-AF65-F5344CB8AC3E}">
        <p14:creationId xmlns:p14="http://schemas.microsoft.com/office/powerpoint/2010/main" val="3035343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image00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title"/>
          </p:nvPr>
        </p:nvSpPr>
        <p:spPr>
          <a:xfrm>
            <a:off x="214313" y="274638"/>
            <a:ext cx="8715375" cy="576262"/>
          </a:xfrm>
        </p:spPr>
        <p:txBody>
          <a:bodyPr>
            <a:normAutofit fontScale="90000"/>
          </a:bodyPr>
          <a:lstStyle/>
          <a:p>
            <a:pPr>
              <a:defRPr/>
            </a:pPr>
            <a:r>
              <a:rPr lang="en-US" sz="4000" b="1" dirty="0">
                <a:solidFill>
                  <a:srgbClr val="FE3912"/>
                </a:solidFill>
                <a:latin typeface="Arial Rounded MT Bold" pitchFamily="34" charset="0"/>
              </a:rPr>
              <a:t>Evidence for continental </a:t>
            </a:r>
            <a:r>
              <a:rPr lang="en-US" sz="4000" b="1" dirty="0" smtClean="0">
                <a:solidFill>
                  <a:srgbClr val="FE3912"/>
                </a:solidFill>
                <a:latin typeface="Arial Rounded MT Bold" pitchFamily="34" charset="0"/>
              </a:rPr>
              <a:t>drift Theory</a:t>
            </a:r>
            <a:endParaRPr lang="en-US" sz="4000" b="1" dirty="0">
              <a:solidFill>
                <a:srgbClr val="FE3912"/>
              </a:solidFill>
              <a:latin typeface="Arial Rounded MT Bold" pitchFamily="34" charset="0"/>
            </a:endParaRPr>
          </a:p>
        </p:txBody>
      </p:sp>
      <p:sp>
        <p:nvSpPr>
          <p:cNvPr id="18436" name="Rectangle 3"/>
          <p:cNvSpPr>
            <a:spLocks noGrp="1" noChangeArrowheads="1"/>
          </p:cNvSpPr>
          <p:nvPr>
            <p:ph type="body" idx="1"/>
          </p:nvPr>
        </p:nvSpPr>
        <p:spPr>
          <a:xfrm>
            <a:off x="214313" y="1295400"/>
            <a:ext cx="8472487" cy="5410200"/>
          </a:xfrm>
          <a:solidFill>
            <a:schemeClr val="bg1"/>
          </a:solidFill>
          <a:ln>
            <a:solidFill>
              <a:schemeClr val="tx1"/>
            </a:solidFill>
            <a:miter lim="800000"/>
            <a:headEnd/>
            <a:tailEnd/>
          </a:ln>
        </p:spPr>
        <p:txBody>
          <a:bodyPr/>
          <a:lstStyle/>
          <a:p>
            <a:pPr>
              <a:lnSpc>
                <a:spcPct val="80000"/>
              </a:lnSpc>
              <a:buFontTx/>
              <a:buNone/>
            </a:pPr>
            <a:r>
              <a:rPr lang="en-US" sz="2400" b="1" u="sng" dirty="0" smtClean="0">
                <a:latin typeface="Futura Bk" pitchFamily="34" charset="0"/>
              </a:rPr>
              <a:t>Shape of the Continents</a:t>
            </a:r>
            <a:r>
              <a:rPr lang="en-US" sz="2400" b="1" dirty="0" smtClean="0">
                <a:latin typeface="Futura Bk" pitchFamily="34" charset="0"/>
              </a:rPr>
              <a:t> – close fit of continents</a:t>
            </a:r>
          </a:p>
          <a:p>
            <a:pPr>
              <a:lnSpc>
                <a:spcPct val="80000"/>
              </a:lnSpc>
            </a:pPr>
            <a:r>
              <a:rPr lang="en-US" sz="2400" dirty="0" smtClean="0">
                <a:latin typeface="Futura Bk" pitchFamily="34" charset="0"/>
              </a:rPr>
              <a:t>The east coast of South America and the west coast of Africa match especially at the boundaries of the continental slopes rather than the shorelines (see slide).</a:t>
            </a:r>
          </a:p>
          <a:p>
            <a:pPr>
              <a:lnSpc>
                <a:spcPct val="80000"/>
              </a:lnSpc>
              <a:buFontTx/>
              <a:buNone/>
            </a:pPr>
            <a:endParaRPr lang="en-US" sz="2400" b="1" dirty="0" smtClean="0">
              <a:latin typeface="Futura Bk" pitchFamily="34" charset="0"/>
            </a:endParaRPr>
          </a:p>
          <a:p>
            <a:pPr>
              <a:lnSpc>
                <a:spcPct val="80000"/>
              </a:lnSpc>
              <a:buFontTx/>
              <a:buNone/>
            </a:pPr>
            <a:r>
              <a:rPr lang="en-US" sz="2400" b="1" u="sng" dirty="0" smtClean="0">
                <a:latin typeface="Futura Bk" pitchFamily="34" charset="0"/>
              </a:rPr>
              <a:t>Geology</a:t>
            </a:r>
            <a:r>
              <a:rPr lang="en-US" sz="2400" b="1" dirty="0" smtClean="0">
                <a:latin typeface="Futura Bk" pitchFamily="34" charset="0"/>
              </a:rPr>
              <a:t> – similar rock patterns</a:t>
            </a:r>
          </a:p>
          <a:p>
            <a:pPr>
              <a:lnSpc>
                <a:spcPct val="80000"/>
              </a:lnSpc>
            </a:pPr>
            <a:r>
              <a:rPr lang="en-US" sz="2400" dirty="0" smtClean="0">
                <a:latin typeface="Futura Bk" pitchFamily="34" charset="0"/>
              </a:rPr>
              <a:t>In both mineral content and age, the rocks on the  coast of Brazil match precisely those found on the west coast of Africa. </a:t>
            </a:r>
          </a:p>
          <a:p>
            <a:pPr>
              <a:lnSpc>
                <a:spcPct val="80000"/>
              </a:lnSpc>
            </a:pPr>
            <a:r>
              <a:rPr lang="en-US" sz="2400" dirty="0" smtClean="0">
                <a:latin typeface="Futura Bk" pitchFamily="34" charset="0"/>
              </a:rPr>
              <a:t>The low mountain ranges and rock types in North America match parts of Great Britain, France, and Scandinavia. </a:t>
            </a:r>
          </a:p>
          <a:p>
            <a:pPr>
              <a:lnSpc>
                <a:spcPct val="80000"/>
              </a:lnSpc>
            </a:pPr>
            <a:endParaRPr lang="en-US" sz="2400" dirty="0" smtClean="0">
              <a:latin typeface="Futura Bk" pitchFamily="34" charset="0"/>
            </a:endParaRPr>
          </a:p>
          <a:p>
            <a:pPr>
              <a:lnSpc>
                <a:spcPct val="80000"/>
              </a:lnSpc>
              <a:buFontTx/>
              <a:buNone/>
            </a:pPr>
            <a:r>
              <a:rPr lang="en-US" sz="2400" b="1" u="sng" dirty="0" smtClean="0">
                <a:latin typeface="Futura Bk" pitchFamily="34" charset="0"/>
              </a:rPr>
              <a:t>Fossils</a:t>
            </a:r>
            <a:r>
              <a:rPr lang="en-US" sz="2400" b="1" dirty="0" smtClean="0">
                <a:latin typeface="Futura Bk" pitchFamily="34" charset="0"/>
              </a:rPr>
              <a:t> – patterns in distribution</a:t>
            </a:r>
          </a:p>
          <a:p>
            <a:pPr>
              <a:lnSpc>
                <a:spcPct val="80000"/>
              </a:lnSpc>
            </a:pPr>
            <a:r>
              <a:rPr lang="en-US" sz="2400" dirty="0" smtClean="0">
                <a:latin typeface="Futura Bk" pitchFamily="34" charset="0"/>
              </a:rPr>
              <a:t>The same fossil reptiles found in South Africa are also found in Brazil and Argentina (see slide).</a:t>
            </a:r>
            <a:r>
              <a:rPr lang="en-US" sz="2400" dirty="0" smtClean="0"/>
              <a:t> </a:t>
            </a:r>
          </a:p>
          <a:p>
            <a:pPr>
              <a:lnSpc>
                <a:spcPct val="80000"/>
              </a:lnSpc>
              <a:buFontTx/>
              <a:buNone/>
            </a:pPr>
            <a:endParaRPr lang="en-US" sz="2400" dirty="0" smtClean="0"/>
          </a:p>
        </p:txBody>
      </p:sp>
      <p:sp>
        <p:nvSpPr>
          <p:cNvPr id="18437" name="Text Box 4"/>
          <p:cNvSpPr txBox="1">
            <a:spLocks noChangeArrowheads="1"/>
          </p:cNvSpPr>
          <p:nvPr/>
        </p:nvSpPr>
        <p:spPr bwMode="auto">
          <a:xfrm>
            <a:off x="85344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rPr>
              <a:t>Gaze</a:t>
            </a:r>
            <a:endParaRPr lang="en-US"/>
          </a:p>
        </p:txBody>
      </p:sp>
      <p:sp>
        <p:nvSpPr>
          <p:cNvPr id="18438" name="Text Box 5"/>
          <p:cNvSpPr txBox="1">
            <a:spLocks noChangeArrowheads="1"/>
          </p:cNvSpPr>
          <p:nvPr/>
        </p:nvSpPr>
        <p:spPr bwMode="auto">
          <a:xfrm>
            <a:off x="8305800" y="632460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1000">
                <a:latin typeface="Blackadder ITC" pitchFamily="82" charset="0"/>
              </a:rPr>
              <a:t>SJ</a:t>
            </a:r>
            <a:endParaRPr lang="en-US"/>
          </a:p>
        </p:txBody>
      </p:sp>
    </p:spTree>
    <p:extLst>
      <p:ext uri="{BB962C8B-B14F-4D97-AF65-F5344CB8AC3E}">
        <p14:creationId xmlns:p14="http://schemas.microsoft.com/office/powerpoint/2010/main" val="40184449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752962"/>
            <a:ext cx="1581996" cy="16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736344"/>
            <a:ext cx="1178436" cy="169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544" y="1988840"/>
            <a:ext cx="2101230" cy="139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79512" y="260648"/>
            <a:ext cx="8856984" cy="6336703"/>
          </a:xfrm>
        </p:spPr>
        <p:txBody>
          <a:bodyPr>
            <a:normAutofit fontScale="85000" lnSpcReduction="20000"/>
          </a:bodyPr>
          <a:lstStyle/>
          <a:p>
            <a:pPr>
              <a:buNone/>
            </a:pPr>
            <a:endParaRPr lang="en-US" sz="2800" b="1" dirty="0" smtClean="0"/>
          </a:p>
          <a:p>
            <a:pPr>
              <a:buNone/>
            </a:pPr>
            <a:r>
              <a:rPr lang="en-US" sz="3500" b="1" dirty="0" smtClean="0"/>
              <a:t>Metamorphism involves:</a:t>
            </a:r>
          </a:p>
          <a:p>
            <a:pPr>
              <a:buNone/>
            </a:pPr>
            <a:r>
              <a:rPr lang="en-US" sz="2800" b="1" dirty="0" smtClean="0"/>
              <a:t> 	</a:t>
            </a:r>
          </a:p>
          <a:p>
            <a:pPr>
              <a:buNone/>
            </a:pPr>
            <a:r>
              <a:rPr lang="en-US" sz="2800" b="1" dirty="0" smtClean="0"/>
              <a:t>	Pressure 		+	 Temperature 	+ 	Time</a:t>
            </a:r>
          </a:p>
          <a:p>
            <a:endParaRPr lang="en-AU" sz="2800" dirty="0" smtClean="0"/>
          </a:p>
          <a:p>
            <a:endParaRPr lang="en-AU" sz="2800" dirty="0" smtClean="0"/>
          </a:p>
          <a:p>
            <a:endParaRPr lang="en-AU" sz="2800" dirty="0" smtClean="0"/>
          </a:p>
          <a:p>
            <a:endParaRPr lang="en-AU" sz="2800" dirty="0" smtClean="0"/>
          </a:p>
          <a:p>
            <a:endParaRPr lang="en-AU" sz="2800" dirty="0"/>
          </a:p>
          <a:p>
            <a:endParaRPr lang="en-AU" sz="2800" dirty="0"/>
          </a:p>
          <a:p>
            <a:r>
              <a:rPr lang="en-AU" sz="3300" dirty="0" smtClean="0"/>
              <a:t>So metamorphism is a physical change that actually changes the minerals in a solid rock into new minerals</a:t>
            </a:r>
            <a:r>
              <a:rPr lang="en-GB" sz="3300" dirty="0" smtClean="0"/>
              <a:t>.</a:t>
            </a:r>
          </a:p>
          <a:p>
            <a:endParaRPr lang="en-AU" sz="3300" dirty="0" smtClean="0"/>
          </a:p>
          <a:p>
            <a:r>
              <a:rPr lang="en-AU" sz="3300" dirty="0" smtClean="0"/>
              <a:t>While igneous rocks form in a molten state, most metamorphic changes take place while the rocks remain solid.</a:t>
            </a:r>
            <a:r>
              <a:rPr lang="en-GB" sz="3300" dirty="0" smtClean="0"/>
              <a:t> </a:t>
            </a:r>
            <a:endParaRPr lang="en-NZ" sz="3300" dirty="0" smtClean="0"/>
          </a:p>
          <a:p>
            <a:pPr marL="0" indent="0">
              <a:buNone/>
            </a:pPr>
            <a:endParaRPr lang="en-NZ" sz="3300" dirty="0"/>
          </a:p>
        </p:txBody>
      </p:sp>
    </p:spTree>
    <p:extLst>
      <p:ext uri="{BB962C8B-B14F-4D97-AF65-F5344CB8AC3E}">
        <p14:creationId xmlns:p14="http://schemas.microsoft.com/office/powerpoint/2010/main" val="3979846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23396340"/>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descr="gneis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50" y="1052513"/>
            <a:ext cx="1836738"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7"/>
          <p:cNvSpPr>
            <a:spLocks noChangeArrowheads="1"/>
          </p:cNvSpPr>
          <p:nvPr/>
        </p:nvSpPr>
        <p:spPr bwMode="auto">
          <a:xfrm>
            <a:off x="468313" y="260350"/>
            <a:ext cx="8229600" cy="706438"/>
          </a:xfrm>
          <a:prstGeom prst="rect">
            <a:avLst/>
          </a:prstGeom>
          <a:gradFill rotWithShape="1">
            <a:gsLst>
              <a:gs pos="0">
                <a:srgbClr val="FF9900"/>
              </a:gs>
              <a:gs pos="100000">
                <a:srgbClr val="FFFF00"/>
              </a:gs>
            </a:gsLst>
            <a:lin ang="5400000" scaled="1"/>
          </a:gradFill>
          <a:ln w="19050">
            <a:solidFill>
              <a:schemeClr val="tx1"/>
            </a:solidFill>
            <a:miter lim="800000"/>
            <a:headEnd/>
            <a:tailEnd/>
          </a:ln>
        </p:spPr>
        <p:txBody>
          <a:bodyPr anchor="ctr"/>
          <a:lstStyle/>
          <a:p>
            <a:pPr algn="ctr"/>
            <a:r>
              <a:rPr lang="en-NZ" sz="4000">
                <a:solidFill>
                  <a:schemeClr val="tx2"/>
                </a:solidFill>
                <a:latin typeface="Constantia" pitchFamily="18" charset="0"/>
              </a:rPr>
              <a:t>Classification of Metamorphic Rock</a:t>
            </a:r>
            <a:endParaRPr lang="en-GB" sz="4000">
              <a:solidFill>
                <a:schemeClr val="tx2"/>
              </a:solidFill>
              <a:latin typeface="Constantia" pitchFamily="18" charset="0"/>
            </a:endParaRPr>
          </a:p>
        </p:txBody>
      </p:sp>
      <p:pic>
        <p:nvPicPr>
          <p:cNvPr id="64517" name="Picture 9" descr="marbl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2636838"/>
            <a:ext cx="140493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1" descr="schist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4292600"/>
            <a:ext cx="19812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3" descr="slat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5516563"/>
            <a:ext cx="21971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15"/>
          <p:cNvSpPr txBox="1">
            <a:spLocks noChangeArrowheads="1"/>
          </p:cNvSpPr>
          <p:nvPr/>
        </p:nvSpPr>
        <p:spPr bwMode="auto">
          <a:xfrm>
            <a:off x="5076825" y="1341438"/>
            <a:ext cx="1582738" cy="598487"/>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3200" b="1">
                <a:latin typeface="Constantia" pitchFamily="18" charset="0"/>
              </a:rPr>
              <a:t>Gneiss</a:t>
            </a:r>
            <a:endParaRPr lang="en-GB" sz="3200" b="1">
              <a:latin typeface="Constantia" pitchFamily="18" charset="0"/>
            </a:endParaRPr>
          </a:p>
        </p:txBody>
      </p:sp>
      <p:sp>
        <p:nvSpPr>
          <p:cNvPr id="64521" name="Text Box 16"/>
          <p:cNvSpPr txBox="1">
            <a:spLocks noChangeArrowheads="1"/>
          </p:cNvSpPr>
          <p:nvPr/>
        </p:nvSpPr>
        <p:spPr bwMode="auto">
          <a:xfrm>
            <a:off x="5148263" y="2924175"/>
            <a:ext cx="1582737" cy="598488"/>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3200" b="1">
                <a:latin typeface="Constantia" pitchFamily="18" charset="0"/>
              </a:rPr>
              <a:t>Marble</a:t>
            </a:r>
            <a:endParaRPr lang="en-GB" sz="3200" b="1">
              <a:latin typeface="Constantia" pitchFamily="18" charset="0"/>
            </a:endParaRPr>
          </a:p>
        </p:txBody>
      </p:sp>
      <p:sp>
        <p:nvSpPr>
          <p:cNvPr id="64522" name="Text Box 17"/>
          <p:cNvSpPr txBox="1">
            <a:spLocks noChangeArrowheads="1"/>
          </p:cNvSpPr>
          <p:nvPr/>
        </p:nvSpPr>
        <p:spPr bwMode="auto">
          <a:xfrm>
            <a:off x="5076825" y="4437063"/>
            <a:ext cx="1582738" cy="598487"/>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3200" b="1">
                <a:latin typeface="Constantia" pitchFamily="18" charset="0"/>
              </a:rPr>
              <a:t>Schist</a:t>
            </a:r>
            <a:endParaRPr lang="en-GB" sz="3200" b="1">
              <a:latin typeface="Constantia" pitchFamily="18" charset="0"/>
            </a:endParaRPr>
          </a:p>
        </p:txBody>
      </p:sp>
      <p:sp>
        <p:nvSpPr>
          <p:cNvPr id="64523" name="Text Box 18"/>
          <p:cNvSpPr txBox="1">
            <a:spLocks noChangeArrowheads="1"/>
          </p:cNvSpPr>
          <p:nvPr/>
        </p:nvSpPr>
        <p:spPr bwMode="auto">
          <a:xfrm>
            <a:off x="5076825" y="5805488"/>
            <a:ext cx="1582738" cy="598487"/>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3200" b="1">
                <a:latin typeface="Constantia" pitchFamily="18" charset="0"/>
              </a:rPr>
              <a:t>Slate</a:t>
            </a:r>
            <a:endParaRPr lang="en-GB" sz="3200" b="1">
              <a:latin typeface="Constantia" pitchFamily="18" charset="0"/>
            </a:endParaRPr>
          </a:p>
        </p:txBody>
      </p:sp>
      <p:sp>
        <p:nvSpPr>
          <p:cNvPr id="64524" name="Text Box 19"/>
          <p:cNvSpPr txBox="1">
            <a:spLocks noChangeArrowheads="1"/>
          </p:cNvSpPr>
          <p:nvPr/>
        </p:nvSpPr>
        <p:spPr bwMode="auto">
          <a:xfrm>
            <a:off x="1331913" y="1484313"/>
            <a:ext cx="1582737" cy="461665"/>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dirty="0">
                <a:latin typeface="Constantia" pitchFamily="18" charset="0"/>
              </a:rPr>
              <a:t>Granite</a:t>
            </a:r>
            <a:endParaRPr lang="en-GB" sz="2400" b="1" dirty="0">
              <a:latin typeface="Constantia" pitchFamily="18" charset="0"/>
            </a:endParaRPr>
          </a:p>
        </p:txBody>
      </p:sp>
      <p:sp>
        <p:nvSpPr>
          <p:cNvPr id="64525" name="Text Box 20"/>
          <p:cNvSpPr txBox="1">
            <a:spLocks noChangeArrowheads="1"/>
          </p:cNvSpPr>
          <p:nvPr/>
        </p:nvSpPr>
        <p:spPr bwMode="auto">
          <a:xfrm>
            <a:off x="1187450" y="2924175"/>
            <a:ext cx="1727199" cy="461665"/>
          </a:xfrm>
          <a:prstGeom prst="rect">
            <a:avLst/>
          </a:prstGeom>
          <a:solidFill>
            <a:schemeClr val="bg1"/>
          </a:solidFill>
          <a:ln w="19050">
            <a:solidFill>
              <a:schemeClr val="tx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dirty="0">
                <a:latin typeface="Constantia" pitchFamily="18" charset="0"/>
              </a:rPr>
              <a:t>Limestone</a:t>
            </a:r>
            <a:endParaRPr lang="en-GB" sz="2400" b="1" dirty="0">
              <a:latin typeface="Constantia" pitchFamily="18" charset="0"/>
            </a:endParaRPr>
          </a:p>
        </p:txBody>
      </p:sp>
      <p:sp>
        <p:nvSpPr>
          <p:cNvPr id="64526" name="Text Box 21"/>
          <p:cNvSpPr txBox="1">
            <a:spLocks noChangeArrowheads="1"/>
          </p:cNvSpPr>
          <p:nvPr/>
        </p:nvSpPr>
        <p:spPr bwMode="auto">
          <a:xfrm>
            <a:off x="1116013" y="4149725"/>
            <a:ext cx="1654175" cy="461665"/>
          </a:xfrm>
          <a:prstGeom prst="rect">
            <a:avLst/>
          </a:prstGeom>
          <a:solidFill>
            <a:schemeClr val="bg1"/>
          </a:solidFill>
          <a:ln w="19050">
            <a:solidFill>
              <a:schemeClr val="tx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dirty="0">
                <a:latin typeface="Constantia" pitchFamily="18" charset="0"/>
              </a:rPr>
              <a:t>Mudstone</a:t>
            </a:r>
            <a:endParaRPr lang="en-GB" sz="2400" b="1" dirty="0">
              <a:latin typeface="Constantia" pitchFamily="18" charset="0"/>
            </a:endParaRPr>
          </a:p>
        </p:txBody>
      </p:sp>
      <p:sp>
        <p:nvSpPr>
          <p:cNvPr id="64527" name="Text Box 22"/>
          <p:cNvSpPr txBox="1">
            <a:spLocks noChangeArrowheads="1"/>
          </p:cNvSpPr>
          <p:nvPr/>
        </p:nvSpPr>
        <p:spPr bwMode="auto">
          <a:xfrm>
            <a:off x="1116013" y="4652963"/>
            <a:ext cx="1654175" cy="461665"/>
          </a:xfrm>
          <a:prstGeom prst="rect">
            <a:avLst/>
          </a:prstGeom>
          <a:solidFill>
            <a:schemeClr val="bg1"/>
          </a:solidFill>
          <a:ln w="19050">
            <a:solidFill>
              <a:schemeClr val="tx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dirty="0">
                <a:latin typeface="Constantia" pitchFamily="18" charset="0"/>
              </a:rPr>
              <a:t>Siltstone</a:t>
            </a:r>
            <a:endParaRPr lang="en-GB" sz="2400" b="1" dirty="0">
              <a:latin typeface="Constantia" pitchFamily="18" charset="0"/>
            </a:endParaRPr>
          </a:p>
        </p:txBody>
      </p:sp>
      <p:sp>
        <p:nvSpPr>
          <p:cNvPr id="64528" name="Text Box 23"/>
          <p:cNvSpPr txBox="1">
            <a:spLocks noChangeArrowheads="1"/>
          </p:cNvSpPr>
          <p:nvPr/>
        </p:nvSpPr>
        <p:spPr bwMode="auto">
          <a:xfrm>
            <a:off x="1187450" y="5949950"/>
            <a:ext cx="1582738" cy="461665"/>
          </a:xfrm>
          <a:prstGeom prst="rect">
            <a:avLst/>
          </a:prstGeom>
          <a:solidFill>
            <a:schemeClr val="bg1"/>
          </a:solidFill>
          <a:ln w="19050">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400" b="1" dirty="0">
                <a:latin typeface="Constantia" pitchFamily="18" charset="0"/>
              </a:rPr>
              <a:t>Basalt</a:t>
            </a:r>
            <a:endParaRPr lang="en-GB" sz="2400" b="1" dirty="0">
              <a:latin typeface="Constantia" pitchFamily="18" charset="0"/>
            </a:endParaRPr>
          </a:p>
        </p:txBody>
      </p:sp>
      <p:sp>
        <p:nvSpPr>
          <p:cNvPr id="64529" name="AutoShape 26"/>
          <p:cNvSpPr>
            <a:spLocks noChangeArrowheads="1"/>
          </p:cNvSpPr>
          <p:nvPr/>
        </p:nvSpPr>
        <p:spPr bwMode="auto">
          <a:xfrm>
            <a:off x="2987675" y="1557338"/>
            <a:ext cx="2016125" cy="142875"/>
          </a:xfrm>
          <a:prstGeom prst="rightArrow">
            <a:avLst>
              <a:gd name="adj1" fmla="val 50000"/>
              <a:gd name="adj2" fmla="val 352778"/>
            </a:avLst>
          </a:prstGeom>
          <a:solidFill>
            <a:srgbClr val="FF0000"/>
          </a:solidFill>
          <a:ln w="9525">
            <a:solidFill>
              <a:schemeClr val="tx1"/>
            </a:solidFill>
            <a:miter lim="800000"/>
            <a:headEnd/>
            <a:tailEnd/>
          </a:ln>
        </p:spPr>
        <p:txBody>
          <a:bodyPr wrap="none" anchor="ctr"/>
          <a:lstStyle/>
          <a:p>
            <a:pPr algn="ctr"/>
            <a:endParaRPr lang="en-US">
              <a:solidFill>
                <a:srgbClr val="FF0000"/>
              </a:solidFill>
            </a:endParaRPr>
          </a:p>
        </p:txBody>
      </p:sp>
      <p:sp>
        <p:nvSpPr>
          <p:cNvPr id="64530" name="AutoShape 27"/>
          <p:cNvSpPr>
            <a:spLocks noChangeArrowheads="1"/>
          </p:cNvSpPr>
          <p:nvPr/>
        </p:nvSpPr>
        <p:spPr bwMode="auto">
          <a:xfrm>
            <a:off x="2987675" y="3068638"/>
            <a:ext cx="2016125" cy="215900"/>
          </a:xfrm>
          <a:prstGeom prst="rightArrow">
            <a:avLst>
              <a:gd name="adj1" fmla="val 50000"/>
              <a:gd name="adj2" fmla="val 233456"/>
            </a:avLst>
          </a:prstGeom>
          <a:solidFill>
            <a:srgbClr val="FF0000"/>
          </a:solidFill>
          <a:ln w="9525">
            <a:solidFill>
              <a:schemeClr val="tx1"/>
            </a:solidFill>
            <a:miter lim="800000"/>
            <a:headEnd/>
            <a:tailEnd/>
          </a:ln>
        </p:spPr>
        <p:txBody>
          <a:bodyPr wrap="none" anchor="ctr"/>
          <a:lstStyle/>
          <a:p>
            <a:pPr algn="ctr"/>
            <a:endParaRPr lang="en-US">
              <a:solidFill>
                <a:srgbClr val="FF0000"/>
              </a:solidFill>
            </a:endParaRPr>
          </a:p>
        </p:txBody>
      </p:sp>
      <p:sp>
        <p:nvSpPr>
          <p:cNvPr id="64531" name="AutoShape 28"/>
          <p:cNvSpPr>
            <a:spLocks noChangeArrowheads="1"/>
          </p:cNvSpPr>
          <p:nvPr/>
        </p:nvSpPr>
        <p:spPr bwMode="auto">
          <a:xfrm>
            <a:off x="2843213" y="4581525"/>
            <a:ext cx="2016125" cy="215900"/>
          </a:xfrm>
          <a:prstGeom prst="rightArrow">
            <a:avLst>
              <a:gd name="adj1" fmla="val 50000"/>
              <a:gd name="adj2" fmla="val 233456"/>
            </a:avLst>
          </a:prstGeom>
          <a:solidFill>
            <a:srgbClr val="FF0000"/>
          </a:solidFill>
          <a:ln w="9525">
            <a:solidFill>
              <a:schemeClr val="tx1"/>
            </a:solidFill>
            <a:miter lim="800000"/>
            <a:headEnd/>
            <a:tailEnd/>
          </a:ln>
        </p:spPr>
        <p:txBody>
          <a:bodyPr wrap="none" anchor="ctr"/>
          <a:lstStyle/>
          <a:p>
            <a:pPr algn="ctr"/>
            <a:endParaRPr lang="en-US">
              <a:solidFill>
                <a:srgbClr val="FF0000"/>
              </a:solidFill>
            </a:endParaRPr>
          </a:p>
        </p:txBody>
      </p:sp>
      <p:sp>
        <p:nvSpPr>
          <p:cNvPr id="64532" name="AutoShape 29"/>
          <p:cNvSpPr>
            <a:spLocks noChangeArrowheads="1"/>
          </p:cNvSpPr>
          <p:nvPr/>
        </p:nvSpPr>
        <p:spPr bwMode="auto">
          <a:xfrm>
            <a:off x="2843213" y="6021388"/>
            <a:ext cx="2016125" cy="215900"/>
          </a:xfrm>
          <a:prstGeom prst="rightArrow">
            <a:avLst>
              <a:gd name="adj1" fmla="val 50000"/>
              <a:gd name="adj2" fmla="val 233456"/>
            </a:avLst>
          </a:prstGeom>
          <a:solidFill>
            <a:srgbClr val="FF0000"/>
          </a:solidFill>
          <a:ln w="9525">
            <a:solidFill>
              <a:schemeClr val="tx1"/>
            </a:solidFill>
            <a:miter lim="800000"/>
            <a:headEnd/>
            <a:tailEnd/>
          </a:ln>
        </p:spPr>
        <p:txBody>
          <a:bodyPr wrap="none" anchor="ctr"/>
          <a:lstStyle/>
          <a:p>
            <a:pPr algn="ctr"/>
            <a:endParaRPr lang="en-US">
              <a:solidFill>
                <a:srgbClr val="FF0000"/>
              </a:solidFill>
            </a:endParaRPr>
          </a:p>
        </p:txBody>
      </p:sp>
      <p:sp>
        <p:nvSpPr>
          <p:cNvPr id="64533" name="AutoShape 30"/>
          <p:cNvSpPr>
            <a:spLocks noChangeArrowheads="1"/>
          </p:cNvSpPr>
          <p:nvPr/>
        </p:nvSpPr>
        <p:spPr bwMode="auto">
          <a:xfrm rot="1079764">
            <a:off x="2843213" y="5300663"/>
            <a:ext cx="2016125" cy="215900"/>
          </a:xfrm>
          <a:prstGeom prst="rightArrow">
            <a:avLst>
              <a:gd name="adj1" fmla="val 50000"/>
              <a:gd name="adj2" fmla="val 233456"/>
            </a:avLst>
          </a:prstGeom>
          <a:solidFill>
            <a:srgbClr val="FF0000"/>
          </a:solidFill>
          <a:ln w="9525">
            <a:solidFill>
              <a:schemeClr val="tx1"/>
            </a:solidFill>
            <a:miter lim="800000"/>
            <a:headEnd/>
            <a:tailEnd/>
          </a:ln>
        </p:spPr>
        <p:txBody>
          <a:bodyPr wrap="none" anchor="ctr"/>
          <a:lstStyle/>
          <a:p>
            <a:pPr algn="ctr"/>
            <a:endParaRPr lang="en-US">
              <a:solidFill>
                <a:srgbClr val="FF0000"/>
              </a:solidFill>
            </a:endParaRPr>
          </a:p>
        </p:txBody>
      </p:sp>
      <p:sp>
        <p:nvSpPr>
          <p:cNvPr id="64534" name="AutoShape 31"/>
          <p:cNvSpPr>
            <a:spLocks noChangeArrowheads="1"/>
          </p:cNvSpPr>
          <p:nvPr/>
        </p:nvSpPr>
        <p:spPr bwMode="auto">
          <a:xfrm>
            <a:off x="3563938" y="981075"/>
            <a:ext cx="288925" cy="5688013"/>
          </a:xfrm>
          <a:prstGeom prst="upArrow">
            <a:avLst>
              <a:gd name="adj1" fmla="val 50000"/>
              <a:gd name="adj2" fmla="val 492170"/>
            </a:avLst>
          </a:prstGeom>
          <a:gradFill rotWithShape="1">
            <a:gsLst>
              <a:gs pos="0">
                <a:schemeClr val="accent1"/>
              </a:gs>
              <a:gs pos="100000">
                <a:schemeClr val="hlink"/>
              </a:gs>
            </a:gsLst>
            <a:lin ang="5400000" scaled="1"/>
          </a:gradFill>
          <a:ln w="9525">
            <a:solidFill>
              <a:schemeClr val="tx1"/>
            </a:solidFill>
            <a:miter lim="800000"/>
            <a:headEnd/>
            <a:tailEnd/>
          </a:ln>
        </p:spPr>
        <p:txBody>
          <a:bodyPr wrap="none" anchor="ctr"/>
          <a:lstStyle/>
          <a:p>
            <a:endParaRPr lang="en-NZ"/>
          </a:p>
        </p:txBody>
      </p:sp>
      <p:sp>
        <p:nvSpPr>
          <p:cNvPr id="64535" name="WordArt 25"/>
          <p:cNvSpPr>
            <a:spLocks noChangeArrowheads="1" noChangeShapeType="1" noTextEdit="1"/>
          </p:cNvSpPr>
          <p:nvPr/>
        </p:nvSpPr>
        <p:spPr bwMode="auto">
          <a:xfrm rot="5400000">
            <a:off x="1949450" y="4324350"/>
            <a:ext cx="3581400" cy="495300"/>
          </a:xfrm>
          <a:prstGeom prst="rect">
            <a:avLst/>
          </a:prstGeom>
        </p:spPr>
        <p:txBody>
          <a:bodyPr wrap="none" fromWordArt="1">
            <a:prstTxWarp prst="textPlain">
              <a:avLst>
                <a:gd name="adj" fmla="val 50000"/>
              </a:avLst>
            </a:prstTxWarp>
          </a:bodyPr>
          <a:lstStyle/>
          <a:p>
            <a:pPr algn="ctr"/>
            <a:r>
              <a:rPr lang="en-NZ" sz="2800" kern="10" spc="560">
                <a:ln w="9525">
                  <a:solidFill>
                    <a:srgbClr val="FF0000"/>
                  </a:solidFill>
                  <a:round/>
                  <a:headEnd/>
                  <a:tailEnd/>
                </a:ln>
                <a:gradFill rotWithShape="1">
                  <a:gsLst>
                    <a:gs pos="0">
                      <a:srgbClr val="AAAAAA"/>
                    </a:gs>
                    <a:gs pos="100000">
                      <a:srgbClr val="FFFFFF"/>
                    </a:gs>
                  </a:gsLst>
                  <a:lin ang="0" scaled="1"/>
                </a:gradFill>
                <a:effectLst>
                  <a:outerShdw dist="45791" dir="3378596" algn="ctr" rotWithShape="0">
                    <a:srgbClr val="4D4D4D">
                      <a:alpha val="79999"/>
                    </a:srgbClr>
                  </a:outerShdw>
                </a:effectLst>
                <a:latin typeface="Arial Black"/>
              </a:rPr>
              <a:t>Heat and Pressure</a:t>
            </a:r>
          </a:p>
        </p:txBody>
      </p:sp>
      <p:pic>
        <p:nvPicPr>
          <p:cNvPr id="64536" name="Picture 32" descr="gran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96752"/>
            <a:ext cx="116205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7" name="Picture 33" descr="limestone-f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08275"/>
            <a:ext cx="1169988" cy="111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8" name="Picture 34" descr="mudston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076700"/>
            <a:ext cx="10795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9" name="Picture 35" descr="basal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805488"/>
            <a:ext cx="11160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6770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NZ" sz="4000" b="1" dirty="0" smtClean="0"/>
              <a:t>Lesson Objectives</a:t>
            </a:r>
            <a:endParaRPr lang="en-NZ" sz="4000" b="1" dirty="0"/>
          </a:p>
        </p:txBody>
      </p:sp>
      <p:sp>
        <p:nvSpPr>
          <p:cNvPr id="3" name="Content Placeholder 2"/>
          <p:cNvSpPr>
            <a:spLocks noGrp="1"/>
          </p:cNvSpPr>
          <p:nvPr>
            <p:ph idx="1"/>
          </p:nvPr>
        </p:nvSpPr>
        <p:spPr>
          <a:xfrm>
            <a:off x="457200" y="1988839"/>
            <a:ext cx="8229600" cy="1728193"/>
          </a:xfrm>
          <a:solidFill>
            <a:srgbClr val="F7FE98"/>
          </a:solidFill>
        </p:spPr>
        <p:txBody>
          <a:bodyPr/>
          <a:lstStyle/>
          <a:p>
            <a:pPr lvl="0"/>
            <a:r>
              <a:rPr lang="en-NZ" dirty="0" smtClean="0"/>
              <a:t>Discuss </a:t>
            </a:r>
            <a:r>
              <a:rPr lang="en-NZ" dirty="0"/>
              <a:t>the impact </a:t>
            </a:r>
            <a:r>
              <a:rPr lang="en-NZ" dirty="0" smtClean="0"/>
              <a:t>that the </a:t>
            </a:r>
            <a:r>
              <a:rPr lang="en-NZ" dirty="0"/>
              <a:t>two tectonic plates </a:t>
            </a:r>
            <a:r>
              <a:rPr lang="en-NZ" dirty="0" smtClean="0"/>
              <a:t>meeting </a:t>
            </a:r>
            <a:r>
              <a:rPr lang="en-NZ" dirty="0"/>
              <a:t>at the NZ boundary </a:t>
            </a:r>
            <a:r>
              <a:rPr lang="en-NZ" dirty="0" smtClean="0"/>
              <a:t>it have on </a:t>
            </a:r>
            <a:r>
              <a:rPr lang="en-NZ" dirty="0"/>
              <a:t>NZ’s </a:t>
            </a:r>
            <a:r>
              <a:rPr lang="en-NZ" dirty="0" smtClean="0"/>
              <a:t>geology</a:t>
            </a:r>
            <a:endParaRPr lang="en-NZ" dirty="0"/>
          </a:p>
        </p:txBody>
      </p:sp>
    </p:spTree>
    <p:extLst>
      <p:ext uri="{BB962C8B-B14F-4D97-AF65-F5344CB8AC3E}">
        <p14:creationId xmlns:p14="http://schemas.microsoft.com/office/powerpoint/2010/main" val="13391702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836712"/>
            <a:ext cx="8229600" cy="1224136"/>
          </a:xfrm>
          <a:solidFill>
            <a:srgbClr val="F7FE98"/>
          </a:solidFill>
        </p:spPr>
        <p:txBody>
          <a:bodyPr>
            <a:normAutofit/>
          </a:bodyPr>
          <a:lstStyle/>
          <a:p>
            <a:r>
              <a:rPr lang="en-NZ" b="1" dirty="0" smtClean="0"/>
              <a:t>What gives land its shape?</a:t>
            </a:r>
          </a:p>
        </p:txBody>
      </p:sp>
      <p:sp>
        <p:nvSpPr>
          <p:cNvPr id="4" name="Content Placeholder 3"/>
          <p:cNvSpPr>
            <a:spLocks noGrp="1"/>
          </p:cNvSpPr>
          <p:nvPr>
            <p:ph idx="1"/>
          </p:nvPr>
        </p:nvSpPr>
        <p:spPr>
          <a:xfrm>
            <a:off x="457200" y="2492375"/>
            <a:ext cx="8229600" cy="3633788"/>
          </a:xfrm>
          <a:solidFill>
            <a:srgbClr val="F7FE98"/>
          </a:solidFill>
        </p:spPr>
        <p:txBody>
          <a:bodyPr/>
          <a:lstStyle/>
          <a:p>
            <a:pPr marL="0" indent="0" eaLnBrk="1" hangingPunct="1">
              <a:buFontTx/>
              <a:buNone/>
              <a:defRPr/>
            </a:pPr>
            <a:r>
              <a:rPr lang="en-NZ" dirty="0" smtClean="0"/>
              <a:t>The NZ landscape is rugged and fast-changing due to the </a:t>
            </a:r>
            <a:r>
              <a:rPr lang="en-NZ" b="1" dirty="0" smtClean="0"/>
              <a:t>tectonic plate </a:t>
            </a:r>
            <a:r>
              <a:rPr lang="en-NZ" dirty="0" smtClean="0"/>
              <a:t>boundary currently under NZ e.g. The </a:t>
            </a:r>
            <a:r>
              <a:rPr lang="en-NZ" b="1" dirty="0" smtClean="0"/>
              <a:t>Southern Alps </a:t>
            </a:r>
            <a:r>
              <a:rPr lang="en-NZ" dirty="0" smtClean="0"/>
              <a:t>began growing only ‘recently’ and are being pushed down as fast as they are pushed up.</a:t>
            </a:r>
          </a:p>
          <a:p>
            <a:pPr marL="0" indent="0" eaLnBrk="1" hangingPunct="1">
              <a:buFontTx/>
              <a:buNone/>
              <a:defRPr/>
            </a:pPr>
            <a:endParaRPr lang="en-NZ" dirty="0" smtClean="0"/>
          </a:p>
          <a:p>
            <a:pPr>
              <a:defRPr/>
            </a:pPr>
            <a:endParaRPr lang="en-NZ" dirty="0"/>
          </a:p>
        </p:txBody>
      </p:sp>
    </p:spTree>
    <p:extLst>
      <p:ext uri="{BB962C8B-B14F-4D97-AF65-F5344CB8AC3E}">
        <p14:creationId xmlns:p14="http://schemas.microsoft.com/office/powerpoint/2010/main" val="26814627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250825" y="333375"/>
            <a:ext cx="8713788" cy="6335713"/>
          </a:xfrm>
          <a:solidFill>
            <a:srgbClr val="F7FE98"/>
          </a:solidFill>
        </p:spPr>
        <p:txBody>
          <a:bodyPr/>
          <a:lstStyle/>
          <a:p>
            <a:pPr marL="0" indent="0" eaLnBrk="1" hangingPunct="1">
              <a:buFontTx/>
              <a:buNone/>
            </a:pPr>
            <a:r>
              <a:rPr lang="en-NZ" sz="2800" b="1" dirty="0" smtClean="0"/>
              <a:t>Three processes give land it’s shape</a:t>
            </a:r>
            <a:endParaRPr lang="en-NZ" sz="2800" dirty="0" smtClean="0"/>
          </a:p>
          <a:p>
            <a:pPr marL="0" indent="0" eaLnBrk="1" hangingPunct="1">
              <a:buFontTx/>
              <a:buNone/>
            </a:pPr>
            <a:r>
              <a:rPr lang="en-NZ" sz="2800" dirty="0" smtClean="0"/>
              <a:t> </a:t>
            </a:r>
          </a:p>
          <a:p>
            <a:pPr marL="457200" lvl="1" indent="0" eaLnBrk="1" hangingPunct="1">
              <a:buFontTx/>
              <a:buNone/>
            </a:pPr>
            <a:r>
              <a:rPr lang="en-NZ" b="1" dirty="0" smtClean="0"/>
              <a:t>1) </a:t>
            </a:r>
            <a:r>
              <a:rPr lang="en-NZ" b="1" u="sng" dirty="0" smtClean="0"/>
              <a:t>Folding and faulting</a:t>
            </a:r>
            <a:r>
              <a:rPr lang="en-NZ" dirty="0" smtClean="0"/>
              <a:t>. Rocks bend under pressure ranges such as the Alps, Andes, and Himalayas. Fault line movement can also cause whole blocks of land to be lifted up or sink.</a:t>
            </a:r>
          </a:p>
          <a:p>
            <a:pPr marL="457200" lvl="1" indent="0" eaLnBrk="1" hangingPunct="1">
              <a:buFontTx/>
              <a:buNone/>
            </a:pPr>
            <a:endParaRPr lang="en-NZ" dirty="0" smtClean="0"/>
          </a:p>
          <a:p>
            <a:pPr marL="457200" lvl="1" indent="0" eaLnBrk="1" hangingPunct="1">
              <a:buFontTx/>
              <a:buNone/>
            </a:pPr>
            <a:r>
              <a:rPr lang="en-NZ" b="1" dirty="0" smtClean="0"/>
              <a:t>2) </a:t>
            </a:r>
            <a:r>
              <a:rPr lang="en-NZ" b="1" u="sng" dirty="0" smtClean="0"/>
              <a:t>Erosion</a:t>
            </a:r>
            <a:r>
              <a:rPr lang="en-NZ" dirty="0" smtClean="0"/>
              <a:t>. Erosion does not build mountains, but it carves them into new shapes.</a:t>
            </a:r>
          </a:p>
          <a:p>
            <a:pPr marL="457200" lvl="1" indent="0" eaLnBrk="1" hangingPunct="1">
              <a:buFontTx/>
              <a:buNone/>
            </a:pPr>
            <a:endParaRPr lang="en-NZ" dirty="0" smtClean="0"/>
          </a:p>
          <a:p>
            <a:pPr marL="457200" lvl="1" indent="0" eaLnBrk="1" hangingPunct="1">
              <a:buFontTx/>
              <a:buNone/>
            </a:pPr>
            <a:r>
              <a:rPr lang="en-NZ" b="1" dirty="0" smtClean="0"/>
              <a:t>3)</a:t>
            </a:r>
            <a:r>
              <a:rPr lang="en-NZ" b="1" u="sng" dirty="0" smtClean="0"/>
              <a:t> Volcanic activity:</a:t>
            </a:r>
            <a:r>
              <a:rPr lang="en-NZ" b="1" dirty="0" smtClean="0"/>
              <a:t> </a:t>
            </a:r>
            <a:r>
              <a:rPr lang="en-NZ" dirty="0" smtClean="0"/>
              <a:t>lava</a:t>
            </a:r>
            <a:r>
              <a:rPr lang="en-US" dirty="0" smtClean="0">
                <a:cs typeface="Arial" charset="0"/>
              </a:rPr>
              <a:t> and ash left behind after an eruption remain as land and mountains</a:t>
            </a:r>
          </a:p>
          <a:p>
            <a:pPr marL="457200" lvl="1" indent="0" eaLnBrk="1" hangingPunct="1">
              <a:buFontTx/>
              <a:buNone/>
            </a:pPr>
            <a:r>
              <a:rPr lang="en-NZ" b="1" u="sng" dirty="0" smtClean="0"/>
              <a:t> </a:t>
            </a:r>
            <a:endParaRPr lang="en-NZ" dirty="0" smtClean="0"/>
          </a:p>
        </p:txBody>
      </p:sp>
    </p:spTree>
    <p:extLst>
      <p:ext uri="{BB962C8B-B14F-4D97-AF65-F5344CB8AC3E}">
        <p14:creationId xmlns:p14="http://schemas.microsoft.com/office/powerpoint/2010/main" val="15787550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87338" y="188913"/>
            <a:ext cx="8605837" cy="1138237"/>
          </a:xfrm>
          <a:solidFill>
            <a:srgbClr val="F7FE98"/>
          </a:solidFill>
        </p:spPr>
        <p:txBody>
          <a:bodyPr/>
          <a:lstStyle/>
          <a:p>
            <a:pPr algn="l" eaLnBrk="1" hangingPunct="1"/>
            <a:r>
              <a:rPr lang="en-NZ" sz="3600" b="1" dirty="0" smtClean="0"/>
              <a:t>  </a:t>
            </a:r>
            <a:r>
              <a:rPr lang="en-NZ" sz="3600" b="1" u="sng" dirty="0" smtClean="0"/>
              <a:t>Faulting</a:t>
            </a:r>
            <a:r>
              <a:rPr lang="en-NZ" sz="3600" b="1" dirty="0" smtClean="0"/>
              <a:t> – shapes land</a:t>
            </a:r>
            <a:endParaRPr lang="en-NZ" sz="3600" dirty="0" smtClean="0"/>
          </a:p>
        </p:txBody>
      </p:sp>
      <p:sp>
        <p:nvSpPr>
          <p:cNvPr id="50179" name="Rectangle 3"/>
          <p:cNvSpPr>
            <a:spLocks noGrp="1" noChangeArrowheads="1"/>
          </p:cNvSpPr>
          <p:nvPr>
            <p:ph type="body" idx="1"/>
          </p:nvPr>
        </p:nvSpPr>
        <p:spPr>
          <a:xfrm>
            <a:off x="457200" y="1700213"/>
            <a:ext cx="8435975" cy="4897437"/>
          </a:xfrm>
          <a:solidFill>
            <a:srgbClr val="F7FE98"/>
          </a:solidFill>
        </p:spPr>
        <p:txBody>
          <a:bodyPr>
            <a:normAutofit lnSpcReduction="10000"/>
          </a:bodyPr>
          <a:lstStyle/>
          <a:p>
            <a:pPr eaLnBrk="1" hangingPunct="1"/>
            <a:r>
              <a:rPr lang="en-NZ" sz="2800" dirty="0" smtClean="0"/>
              <a:t>Tectonic forces also cause solid rock layers to split and tear apart.</a:t>
            </a:r>
          </a:p>
          <a:p>
            <a:pPr eaLnBrk="1" hangingPunct="1"/>
            <a:endParaRPr lang="en-NZ" sz="2800" dirty="0" smtClean="0"/>
          </a:p>
          <a:p>
            <a:pPr eaLnBrk="1" hangingPunct="1"/>
            <a:r>
              <a:rPr lang="en-NZ" sz="2800" dirty="0" smtClean="0"/>
              <a:t>This occurs usually in the same region as they are being folded.</a:t>
            </a:r>
          </a:p>
          <a:p>
            <a:pPr eaLnBrk="1" hangingPunct="1"/>
            <a:endParaRPr lang="en-NZ" sz="2800" dirty="0" smtClean="0"/>
          </a:p>
          <a:p>
            <a:pPr eaLnBrk="1" hangingPunct="1"/>
            <a:r>
              <a:rPr lang="en-NZ" sz="2800" dirty="0" smtClean="0"/>
              <a:t>NZ is crisscrossed with thousands of fault lines, and about 180 are currently active.</a:t>
            </a:r>
          </a:p>
          <a:p>
            <a:pPr eaLnBrk="1" hangingPunct="1"/>
            <a:endParaRPr lang="en-NZ" sz="2800" dirty="0" smtClean="0"/>
          </a:p>
          <a:p>
            <a:pPr eaLnBrk="1" hangingPunct="1"/>
            <a:r>
              <a:rPr lang="en-NZ" sz="2800" dirty="0" smtClean="0"/>
              <a:t>In NZ, most fold and faults occur parallel to the line of </a:t>
            </a:r>
            <a:r>
              <a:rPr lang="en-NZ" sz="2800" b="1" dirty="0" smtClean="0"/>
              <a:t>subduction.</a:t>
            </a:r>
            <a:endParaRPr lang="en-NZ" sz="2800" dirty="0" smtClean="0"/>
          </a:p>
          <a:p>
            <a:pPr eaLnBrk="1" hangingPunct="1"/>
            <a:endParaRPr lang="en-NZ" sz="2800" dirty="0" smtClean="0"/>
          </a:p>
        </p:txBody>
      </p:sp>
    </p:spTree>
    <p:extLst>
      <p:ext uri="{BB962C8B-B14F-4D97-AF65-F5344CB8AC3E}">
        <p14:creationId xmlns:p14="http://schemas.microsoft.com/office/powerpoint/2010/main" val="40882549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57200" y="404813"/>
            <a:ext cx="8229600" cy="5721350"/>
          </a:xfrm>
        </p:spPr>
        <p:txBody>
          <a:bodyPr/>
          <a:lstStyle/>
          <a:p>
            <a:pPr eaLnBrk="1" hangingPunct="1"/>
            <a:r>
              <a:rPr lang="en-NZ" sz="2800" dirty="0" smtClean="0"/>
              <a:t>Faults do not move steadily. Rocks can slowly twist over years, then suddenly move a metre or more, tearing and crushing rock. </a:t>
            </a:r>
          </a:p>
          <a:p>
            <a:pPr eaLnBrk="1" hangingPunct="1"/>
            <a:r>
              <a:rPr lang="en-NZ" sz="2800" dirty="0" smtClean="0"/>
              <a:t>Each release of elastic energy causes an </a:t>
            </a:r>
            <a:r>
              <a:rPr lang="en-NZ" sz="2800" b="1" dirty="0" smtClean="0"/>
              <a:t>earthquake.</a:t>
            </a:r>
          </a:p>
          <a:p>
            <a:pPr eaLnBrk="1" hangingPunct="1"/>
            <a:endParaRPr lang="en-NZ" sz="2800" dirty="0" smtClean="0"/>
          </a:p>
        </p:txBody>
      </p:sp>
      <p:pic>
        <p:nvPicPr>
          <p:cNvPr id="51204" name="Picture 5" descr="normal faul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284538"/>
            <a:ext cx="59039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4962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8229600" cy="777875"/>
          </a:xfrm>
        </p:spPr>
        <p:txBody>
          <a:bodyPr/>
          <a:lstStyle/>
          <a:p>
            <a:pPr algn="l"/>
            <a:r>
              <a:rPr lang="en-NZ" sz="3200" b="1" u="sng" dirty="0" smtClean="0">
                <a:solidFill>
                  <a:schemeClr val="accent2"/>
                </a:solidFill>
              </a:rPr>
              <a:t>The Great Fault Line</a:t>
            </a:r>
          </a:p>
        </p:txBody>
      </p:sp>
      <p:sp>
        <p:nvSpPr>
          <p:cNvPr id="3" name="Content Placeholder 2"/>
          <p:cNvSpPr>
            <a:spLocks noGrp="1"/>
          </p:cNvSpPr>
          <p:nvPr>
            <p:ph idx="1"/>
          </p:nvPr>
        </p:nvSpPr>
        <p:spPr>
          <a:xfrm>
            <a:off x="179388" y="1125538"/>
            <a:ext cx="8856662" cy="4391025"/>
          </a:xfrm>
        </p:spPr>
        <p:txBody>
          <a:bodyPr>
            <a:noAutofit/>
          </a:bodyPr>
          <a:lstStyle/>
          <a:p>
            <a:pPr marL="0" indent="0">
              <a:buFontTx/>
              <a:buNone/>
              <a:defRPr/>
            </a:pPr>
            <a:r>
              <a:rPr lang="en-NZ" sz="2800" b="1" dirty="0" smtClean="0"/>
              <a:t>NZ’s position along the plate boundary has shaped its geological history</a:t>
            </a:r>
          </a:p>
          <a:p>
            <a:pPr eaLnBrk="1" hangingPunct="1">
              <a:defRPr/>
            </a:pPr>
            <a:r>
              <a:rPr lang="en-GB" sz="2800" dirty="0" smtClean="0">
                <a:cs typeface="Arial" charset="0"/>
              </a:rPr>
              <a:t>New Zealand lies on two plates:</a:t>
            </a:r>
          </a:p>
          <a:p>
            <a:pPr marL="0" indent="0" eaLnBrk="1" hangingPunct="1">
              <a:buFontTx/>
              <a:buNone/>
              <a:defRPr/>
            </a:pPr>
            <a:r>
              <a:rPr lang="en-GB" sz="2800" dirty="0" smtClean="0">
                <a:cs typeface="Arial" charset="0"/>
              </a:rPr>
              <a:t>              the Indo-Australian plate to the West</a:t>
            </a:r>
          </a:p>
          <a:p>
            <a:pPr marL="0" indent="0" eaLnBrk="1" hangingPunct="1">
              <a:buFontTx/>
              <a:buNone/>
              <a:defRPr/>
            </a:pPr>
            <a:r>
              <a:rPr lang="en-GB" sz="2800" dirty="0" smtClean="0">
                <a:cs typeface="Arial" charset="0"/>
              </a:rPr>
              <a:t>              the fast moving Pacific plate to the East</a:t>
            </a:r>
          </a:p>
          <a:p>
            <a:pPr marL="0" indent="0" eaLnBrk="1" hangingPunct="1">
              <a:buFontTx/>
              <a:buNone/>
              <a:defRPr/>
            </a:pPr>
            <a:endParaRPr lang="en-NZ" sz="2800" b="1" dirty="0" smtClean="0"/>
          </a:p>
          <a:p>
            <a:pPr>
              <a:buFont typeface="Arial" pitchFamily="34" charset="0"/>
              <a:buChar char="•"/>
              <a:defRPr/>
            </a:pPr>
            <a:r>
              <a:rPr lang="en-NZ" sz="2800" dirty="0" smtClean="0"/>
              <a:t>The main mountain ranges run in a northeast to southwest direction along both islands and follow the zone of major earth movements along fault lines</a:t>
            </a:r>
          </a:p>
          <a:p>
            <a:pPr>
              <a:buFont typeface="Arial" pitchFamily="34" charset="0"/>
              <a:buChar char="•"/>
              <a:defRPr/>
            </a:pPr>
            <a:endParaRPr lang="en-NZ" sz="2800" dirty="0" smtClean="0"/>
          </a:p>
          <a:p>
            <a:pPr>
              <a:buFont typeface="Arial" pitchFamily="34" charset="0"/>
              <a:buChar char="•"/>
              <a:defRPr/>
            </a:pPr>
            <a:r>
              <a:rPr lang="en-NZ" sz="2800" dirty="0" smtClean="0"/>
              <a:t>This zone also matches the position of the main centres of earthquakes and recent volcanic activity.</a:t>
            </a:r>
            <a:endParaRPr lang="en-NZ" sz="2400" dirty="0" smtClean="0"/>
          </a:p>
          <a:p>
            <a:pPr marL="0" indent="0">
              <a:buFontTx/>
              <a:buNone/>
              <a:defRPr/>
            </a:pPr>
            <a:endParaRPr lang="en-NZ" sz="2400" dirty="0"/>
          </a:p>
        </p:txBody>
      </p:sp>
    </p:spTree>
    <p:extLst>
      <p:ext uri="{BB962C8B-B14F-4D97-AF65-F5344CB8AC3E}">
        <p14:creationId xmlns:p14="http://schemas.microsoft.com/office/powerpoint/2010/main" val="24030943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The Alpine 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42486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2115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620712"/>
            <a:ext cx="9144000" cy="576039"/>
          </a:xfrm>
        </p:spPr>
        <p:txBody>
          <a:bodyPr>
            <a:noAutofit/>
          </a:bodyPr>
          <a:lstStyle/>
          <a:p>
            <a:pPr algn="l" eaLnBrk="1" hangingPunct="1"/>
            <a:r>
              <a:rPr lang="en-NZ" sz="3600" b="1" u="sng" dirty="0" smtClean="0">
                <a:solidFill>
                  <a:schemeClr val="tx2"/>
                </a:solidFill>
              </a:rPr>
              <a:t>The Alpine Fault</a:t>
            </a:r>
            <a:endParaRPr lang="en-NZ" sz="3600" i="1" u="sng" dirty="0" smtClean="0">
              <a:solidFill>
                <a:schemeClr val="tx2"/>
              </a:solidFill>
            </a:endParaRPr>
          </a:p>
        </p:txBody>
      </p:sp>
      <p:sp>
        <p:nvSpPr>
          <p:cNvPr id="62467" name="Rectangle 3"/>
          <p:cNvSpPr>
            <a:spLocks noGrp="1" noChangeArrowheads="1"/>
          </p:cNvSpPr>
          <p:nvPr>
            <p:ph type="body" idx="1"/>
          </p:nvPr>
        </p:nvSpPr>
        <p:spPr>
          <a:xfrm>
            <a:off x="251520" y="1412875"/>
            <a:ext cx="8712968" cy="5111750"/>
          </a:xfrm>
        </p:spPr>
        <p:txBody>
          <a:bodyPr/>
          <a:lstStyle/>
          <a:p>
            <a:pPr eaLnBrk="1" hangingPunct="1">
              <a:defRPr/>
            </a:pPr>
            <a:r>
              <a:rPr lang="en-NZ" sz="2800" b="1" dirty="0" smtClean="0"/>
              <a:t>The Alpine Fault </a:t>
            </a:r>
            <a:r>
              <a:rPr lang="en-NZ" sz="2800" dirty="0" smtClean="0"/>
              <a:t>runs most of the length of the South Island </a:t>
            </a:r>
          </a:p>
          <a:p>
            <a:pPr eaLnBrk="1" hangingPunct="1">
              <a:defRPr/>
            </a:pPr>
            <a:endParaRPr lang="en-NZ" sz="2800" dirty="0" smtClean="0"/>
          </a:p>
          <a:p>
            <a:pPr eaLnBrk="1" hangingPunct="1">
              <a:defRPr/>
            </a:pPr>
            <a:r>
              <a:rPr lang="en-NZ" sz="2800" dirty="0" smtClean="0"/>
              <a:t>The South Island is being literally torn apart.</a:t>
            </a:r>
          </a:p>
          <a:p>
            <a:pPr eaLnBrk="1" hangingPunct="1">
              <a:defRPr/>
            </a:pPr>
            <a:endParaRPr lang="en-NZ" sz="2800" dirty="0" smtClean="0"/>
          </a:p>
          <a:p>
            <a:pPr eaLnBrk="1" hangingPunct="1">
              <a:defRPr/>
            </a:pPr>
            <a:r>
              <a:rPr lang="en-NZ" sz="2800" dirty="0" smtClean="0"/>
              <a:t>Hokitika is heading north and Christchurch heading south.</a:t>
            </a:r>
          </a:p>
          <a:p>
            <a:pPr eaLnBrk="1" hangingPunct="1">
              <a:defRPr/>
            </a:pPr>
            <a:endParaRPr lang="en-NZ" sz="2800" dirty="0" smtClean="0"/>
          </a:p>
          <a:p>
            <a:pPr eaLnBrk="1" hangingPunct="1">
              <a:defRPr/>
            </a:pPr>
            <a:r>
              <a:rPr lang="en-NZ" sz="2800" dirty="0" smtClean="0"/>
              <a:t>The alpine fault splits into a number of smaller </a:t>
            </a:r>
            <a:r>
              <a:rPr lang="en-NZ" sz="2800" b="1" dirty="0" smtClean="0"/>
              <a:t>faults</a:t>
            </a:r>
            <a:r>
              <a:rPr lang="en-NZ" sz="2800" dirty="0" smtClean="0"/>
              <a:t> running through the </a:t>
            </a:r>
            <a:r>
              <a:rPr lang="en-NZ" sz="2800" b="1" dirty="0" smtClean="0"/>
              <a:t>Nelson</a:t>
            </a:r>
            <a:r>
              <a:rPr lang="en-NZ" sz="2800" dirty="0" smtClean="0"/>
              <a:t> and </a:t>
            </a:r>
            <a:r>
              <a:rPr lang="en-NZ" sz="2800" b="1" dirty="0" smtClean="0"/>
              <a:t>Wellington</a:t>
            </a:r>
            <a:r>
              <a:rPr lang="en-NZ" sz="2800" dirty="0" smtClean="0"/>
              <a:t> regions.</a:t>
            </a:r>
          </a:p>
          <a:p>
            <a:pPr eaLnBrk="1" hangingPunct="1">
              <a:defRPr/>
            </a:pPr>
            <a:endParaRPr lang="en-NZ" sz="2800" dirty="0"/>
          </a:p>
          <a:p>
            <a:pPr eaLnBrk="1" hangingPunct="1">
              <a:defRPr/>
            </a:pPr>
            <a:endParaRPr lang="en-NZ" sz="2800" dirty="0" smtClean="0"/>
          </a:p>
          <a:p>
            <a:pPr marL="0" indent="0" eaLnBrk="1" hangingPunct="1">
              <a:buFontTx/>
              <a:buNone/>
              <a:defRPr/>
            </a:pPr>
            <a:endParaRPr lang="en-NZ" sz="2800" dirty="0" smtClean="0"/>
          </a:p>
        </p:txBody>
      </p:sp>
    </p:spTree>
    <p:extLst>
      <p:ext uri="{BB962C8B-B14F-4D97-AF65-F5344CB8AC3E}">
        <p14:creationId xmlns:p14="http://schemas.microsoft.com/office/powerpoint/2010/main" val="816268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hyperphysics.phy-astr.gsu.edu/Hbase/Geophys/imggeo/platesaafric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225" y="2133600"/>
            <a:ext cx="47894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p:cNvSpPr>
            <a:spLocks noChangeArrowheads="1"/>
          </p:cNvSpPr>
          <p:nvPr/>
        </p:nvSpPr>
        <p:spPr bwMode="auto">
          <a:xfrm>
            <a:off x="107504" y="115888"/>
            <a:ext cx="88569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NZ" sz="2800" dirty="0" smtClean="0"/>
          </a:p>
          <a:p>
            <a:r>
              <a:rPr lang="en-NZ" sz="2800" dirty="0" smtClean="0"/>
              <a:t>Although Wegener’s </a:t>
            </a:r>
            <a:r>
              <a:rPr lang="en-NZ" sz="2800" dirty="0"/>
              <a:t>idea was not accepted </a:t>
            </a:r>
            <a:r>
              <a:rPr lang="en-NZ" sz="2800" dirty="0" smtClean="0"/>
              <a:t>originally it </a:t>
            </a:r>
            <a:r>
              <a:rPr lang="en-NZ" sz="2800" dirty="0"/>
              <a:t>did explain a range of ideas that could not be </a:t>
            </a:r>
            <a:r>
              <a:rPr lang="en-NZ" sz="2800" dirty="0" smtClean="0"/>
              <a:t>explained e.g.</a:t>
            </a:r>
            <a:endParaRPr lang="en-NZ" sz="2400" dirty="0" smtClean="0"/>
          </a:p>
          <a:p>
            <a:r>
              <a:rPr lang="en-NZ" sz="2800" b="1" dirty="0" smtClean="0"/>
              <a:t>Matching </a:t>
            </a:r>
            <a:r>
              <a:rPr lang="en-NZ" sz="2800" b="1" dirty="0"/>
              <a:t>continental shapes </a:t>
            </a:r>
            <a:r>
              <a:rPr lang="en-NZ" sz="2800" dirty="0" smtClean="0"/>
              <a:t>– </a:t>
            </a:r>
            <a:r>
              <a:rPr lang="en-NZ" sz="2800" dirty="0"/>
              <a:t>such as Africa and South America</a:t>
            </a:r>
          </a:p>
        </p:txBody>
      </p:sp>
    </p:spTree>
    <p:extLst>
      <p:ext uri="{BB962C8B-B14F-4D97-AF65-F5344CB8AC3E}">
        <p14:creationId xmlns:p14="http://schemas.microsoft.com/office/powerpoint/2010/main" val="41625537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algn="l"/>
            <a:r>
              <a:rPr lang="en-NZ" sz="3200" b="1" dirty="0" smtClean="0"/>
              <a:t>NZ is a  landscape shaped by erosion</a:t>
            </a:r>
          </a:p>
        </p:txBody>
      </p:sp>
      <p:sp>
        <p:nvSpPr>
          <p:cNvPr id="3" name="Content Placeholder 2"/>
          <p:cNvSpPr>
            <a:spLocks noGrp="1"/>
          </p:cNvSpPr>
          <p:nvPr>
            <p:ph idx="1"/>
          </p:nvPr>
        </p:nvSpPr>
        <p:spPr>
          <a:xfrm>
            <a:off x="457200" y="1600200"/>
            <a:ext cx="8229600" cy="4925144"/>
          </a:xfrm>
        </p:spPr>
        <p:txBody>
          <a:bodyPr>
            <a:normAutofit lnSpcReduction="10000"/>
          </a:bodyPr>
          <a:lstStyle/>
          <a:p>
            <a:pPr>
              <a:buFont typeface="Arial" pitchFamily="34" charset="0"/>
              <a:buChar char="•"/>
              <a:defRPr/>
            </a:pPr>
            <a:r>
              <a:rPr lang="en-NZ" sz="2800" dirty="0" smtClean="0"/>
              <a:t>Present day NZ is largely made up of mountains and hill country uplifted during the Kaikoura Orogeny.</a:t>
            </a:r>
          </a:p>
          <a:p>
            <a:pPr>
              <a:buFont typeface="Arial" pitchFamily="34" charset="0"/>
              <a:buChar char="•"/>
              <a:defRPr/>
            </a:pPr>
            <a:endParaRPr lang="en-NZ" sz="2800" dirty="0" smtClean="0"/>
          </a:p>
          <a:p>
            <a:pPr>
              <a:buFont typeface="Arial" pitchFamily="34" charset="0"/>
              <a:buChar char="•"/>
              <a:defRPr/>
            </a:pPr>
            <a:r>
              <a:rPr lang="en-NZ" sz="2800" dirty="0" smtClean="0"/>
              <a:t>The present structure of these mountains has been altered by the action of water and ice in shaping and wearing them down.</a:t>
            </a:r>
          </a:p>
          <a:p>
            <a:pPr>
              <a:buFont typeface="Arial" pitchFamily="34" charset="0"/>
              <a:buChar char="•"/>
              <a:defRPr/>
            </a:pPr>
            <a:endParaRPr lang="en-NZ" sz="2800" dirty="0" smtClean="0"/>
          </a:p>
          <a:p>
            <a:pPr>
              <a:buFont typeface="Arial" pitchFamily="34" charset="0"/>
              <a:buChar char="•"/>
              <a:defRPr/>
            </a:pPr>
            <a:r>
              <a:rPr lang="en-NZ" sz="2800" dirty="0" smtClean="0"/>
              <a:t>Lowlands have been built up from the sediments eroded from them. Coastal plains have been built up at the end of seaward valleys as rivers carry the silt towards the coast.</a:t>
            </a:r>
          </a:p>
          <a:p>
            <a:pPr marL="0" indent="0">
              <a:buFontTx/>
              <a:buNone/>
              <a:defRPr/>
            </a:pPr>
            <a:endParaRPr lang="en-NZ" sz="2800" dirty="0"/>
          </a:p>
        </p:txBody>
      </p:sp>
    </p:spTree>
    <p:extLst>
      <p:ext uri="{BB962C8B-B14F-4D97-AF65-F5344CB8AC3E}">
        <p14:creationId xmlns:p14="http://schemas.microsoft.com/office/powerpoint/2010/main" val="15949174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Activity</a:t>
            </a:r>
            <a:endParaRPr lang="en-NZ" dirty="0"/>
          </a:p>
        </p:txBody>
      </p:sp>
      <p:sp>
        <p:nvSpPr>
          <p:cNvPr id="3" name="Content Placeholder 2"/>
          <p:cNvSpPr>
            <a:spLocks noGrp="1"/>
          </p:cNvSpPr>
          <p:nvPr>
            <p:ph idx="1"/>
          </p:nvPr>
        </p:nvSpPr>
        <p:spPr/>
        <p:txBody>
          <a:bodyPr/>
          <a:lstStyle/>
          <a:p>
            <a:r>
              <a:rPr lang="en-NZ" dirty="0" smtClean="0"/>
              <a:t>View erosion and weathering </a:t>
            </a:r>
            <a:r>
              <a:rPr lang="en-NZ" dirty="0" err="1" smtClean="0"/>
              <a:t>ppt</a:t>
            </a:r>
            <a:r>
              <a:rPr lang="en-NZ" dirty="0" smtClean="0"/>
              <a:t> (</a:t>
            </a:r>
            <a:r>
              <a:rPr lang="en-NZ" smtClean="0"/>
              <a:t>in folder)</a:t>
            </a:r>
            <a:endParaRPr lang="en-NZ"/>
          </a:p>
        </p:txBody>
      </p:sp>
    </p:spTree>
    <p:extLst>
      <p:ext uri="{BB962C8B-B14F-4D97-AF65-F5344CB8AC3E}">
        <p14:creationId xmlns:p14="http://schemas.microsoft.com/office/powerpoint/2010/main" val="25890731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363788" y="188913"/>
            <a:ext cx="3681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2400" b="1" dirty="0"/>
              <a:t>Weathering and erosion</a:t>
            </a:r>
            <a:endParaRPr lang="en-AU" sz="2400" b="1" dirty="0"/>
          </a:p>
        </p:txBody>
      </p:sp>
      <p:sp>
        <p:nvSpPr>
          <p:cNvPr id="78851" name="Text Box 3"/>
          <p:cNvSpPr txBox="1">
            <a:spLocks noChangeArrowheads="1"/>
          </p:cNvSpPr>
          <p:nvPr/>
        </p:nvSpPr>
        <p:spPr bwMode="auto">
          <a:xfrm>
            <a:off x="107504" y="636588"/>
            <a:ext cx="892899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dirty="0"/>
              <a:t>Over time ___________ </a:t>
            </a:r>
            <a:r>
              <a:rPr lang="en-NZ" dirty="0" smtClean="0"/>
              <a:t>smooths </a:t>
            </a:r>
            <a:r>
              <a:rPr lang="en-NZ" dirty="0"/>
              <a:t>mountains and reduces their height. __________ weathering breaks down rock into smaller pieces whereas chemical ________ breaks rocks down into simpler substances.</a:t>
            </a:r>
          </a:p>
          <a:p>
            <a:pPr eaLnBrk="1" hangingPunct="1"/>
            <a:endParaRPr lang="en-NZ" dirty="0"/>
          </a:p>
          <a:p>
            <a:pPr eaLnBrk="1" hangingPunct="1"/>
            <a:r>
              <a:rPr lang="en-NZ" dirty="0"/>
              <a:t>Mechanical weathering can occur in a range of ways:</a:t>
            </a:r>
          </a:p>
          <a:p>
            <a:pPr eaLnBrk="1" hangingPunct="1"/>
            <a:endParaRPr lang="en-NZ" dirty="0"/>
          </a:p>
          <a:p>
            <a:pPr eaLnBrk="1" hangingPunct="1">
              <a:buFontTx/>
              <a:buChar char="•"/>
            </a:pPr>
            <a:r>
              <a:rPr lang="en-NZ" dirty="0"/>
              <a:t> W____ carries sand that scours  </a:t>
            </a:r>
            <a:r>
              <a:rPr lang="en-NZ" dirty="0" smtClean="0"/>
              <a:t>rocks.</a:t>
            </a:r>
            <a:endParaRPr lang="en-NZ" dirty="0"/>
          </a:p>
          <a:p>
            <a:pPr eaLnBrk="1" hangingPunct="1">
              <a:buFontTx/>
              <a:buChar char="•"/>
            </a:pPr>
            <a:r>
              <a:rPr lang="en-NZ" dirty="0"/>
              <a:t> W____ washes rocks down rivers where they break </a:t>
            </a:r>
            <a:r>
              <a:rPr lang="en-NZ" dirty="0" smtClean="0"/>
              <a:t>up.</a:t>
            </a:r>
            <a:endParaRPr lang="en-NZ" dirty="0"/>
          </a:p>
          <a:p>
            <a:pPr eaLnBrk="1" hangingPunct="1">
              <a:buFontTx/>
              <a:buChar char="•"/>
            </a:pPr>
            <a:r>
              <a:rPr lang="en-NZ" dirty="0"/>
              <a:t> W ____ in cracks in rocks which freezes, expands and split </a:t>
            </a:r>
            <a:r>
              <a:rPr lang="en-NZ" dirty="0" smtClean="0"/>
              <a:t>rocks.</a:t>
            </a:r>
            <a:endParaRPr lang="en-NZ" dirty="0"/>
          </a:p>
          <a:p>
            <a:pPr eaLnBrk="1" hangingPunct="1">
              <a:buFontTx/>
              <a:buChar char="•"/>
            </a:pPr>
            <a:r>
              <a:rPr lang="en-NZ" dirty="0"/>
              <a:t> </a:t>
            </a:r>
            <a:r>
              <a:rPr lang="en-NZ" dirty="0" smtClean="0"/>
              <a:t>P______ </a:t>
            </a:r>
            <a:r>
              <a:rPr lang="en-NZ" dirty="0"/>
              <a:t>roots grow  in cracks, grow and split </a:t>
            </a:r>
            <a:r>
              <a:rPr lang="en-NZ" dirty="0" smtClean="0"/>
              <a:t>rocks.</a:t>
            </a:r>
            <a:endParaRPr lang="en-NZ" dirty="0"/>
          </a:p>
          <a:p>
            <a:pPr eaLnBrk="1" hangingPunct="1">
              <a:buFontTx/>
              <a:buChar char="•"/>
            </a:pPr>
            <a:r>
              <a:rPr lang="en-NZ" dirty="0"/>
              <a:t> </a:t>
            </a:r>
            <a:r>
              <a:rPr lang="en-NZ" dirty="0" smtClean="0"/>
              <a:t>A_______ </a:t>
            </a:r>
            <a:r>
              <a:rPr lang="en-NZ" dirty="0"/>
              <a:t>burrow into the ground damaging </a:t>
            </a:r>
            <a:r>
              <a:rPr lang="en-NZ" dirty="0" smtClean="0"/>
              <a:t>rocks.</a:t>
            </a:r>
            <a:endParaRPr lang="en-NZ" dirty="0"/>
          </a:p>
          <a:p>
            <a:pPr eaLnBrk="1" hangingPunct="1">
              <a:buFontTx/>
              <a:buChar char="•"/>
            </a:pPr>
            <a:endParaRPr lang="en-NZ" dirty="0"/>
          </a:p>
          <a:p>
            <a:pPr eaLnBrk="1" hangingPunct="1"/>
            <a:r>
              <a:rPr lang="en-NZ" dirty="0"/>
              <a:t>Chemical weathering also has a range of </a:t>
            </a:r>
            <a:r>
              <a:rPr lang="en-NZ" dirty="0" smtClean="0"/>
              <a:t>causes:</a:t>
            </a:r>
            <a:endParaRPr lang="en-NZ" dirty="0"/>
          </a:p>
          <a:p>
            <a:pPr eaLnBrk="1" hangingPunct="1"/>
            <a:endParaRPr lang="en-NZ" dirty="0"/>
          </a:p>
          <a:p>
            <a:pPr eaLnBrk="1" hangingPunct="1">
              <a:buFontTx/>
              <a:buChar char="•"/>
            </a:pPr>
            <a:r>
              <a:rPr lang="en-NZ" dirty="0"/>
              <a:t> Oxygen reacts with ______ in the rock,  breaking them </a:t>
            </a:r>
            <a:r>
              <a:rPr lang="en-NZ" dirty="0" smtClean="0"/>
              <a:t>down.</a:t>
            </a:r>
            <a:endParaRPr lang="en-NZ" dirty="0"/>
          </a:p>
          <a:p>
            <a:pPr eaLnBrk="1" hangingPunct="1">
              <a:buFontTx/>
              <a:buChar char="•"/>
            </a:pPr>
            <a:r>
              <a:rPr lang="en-NZ" dirty="0"/>
              <a:t> </a:t>
            </a:r>
            <a:r>
              <a:rPr lang="en-NZ" dirty="0" smtClean="0"/>
              <a:t>W______ </a:t>
            </a:r>
            <a:r>
              <a:rPr lang="en-NZ" dirty="0"/>
              <a:t>slowly dissolves </a:t>
            </a:r>
            <a:r>
              <a:rPr lang="en-NZ" dirty="0" smtClean="0"/>
              <a:t>rocks.</a:t>
            </a:r>
            <a:endParaRPr lang="en-NZ" dirty="0"/>
          </a:p>
          <a:p>
            <a:pPr eaLnBrk="1" hangingPunct="1">
              <a:buFontTx/>
              <a:buChar char="•"/>
            </a:pPr>
            <a:r>
              <a:rPr lang="en-NZ" dirty="0"/>
              <a:t> A____ in rain dissolves rock especially </a:t>
            </a:r>
            <a:r>
              <a:rPr lang="en-NZ" dirty="0" smtClean="0"/>
              <a:t>carbonate.</a:t>
            </a:r>
            <a:endParaRPr lang="en-NZ" dirty="0"/>
          </a:p>
          <a:p>
            <a:pPr eaLnBrk="1" hangingPunct="1">
              <a:buFontTx/>
              <a:buChar char="•"/>
            </a:pPr>
            <a:endParaRPr lang="en-NZ" dirty="0"/>
          </a:p>
          <a:p>
            <a:pPr eaLnBrk="1" hangingPunct="1"/>
            <a:r>
              <a:rPr lang="en-NZ" dirty="0"/>
              <a:t>After rocks have been broken down by weathering. Rocks move from the mountains towards the sea in a process called _________. Moving air (i.e. ______)</a:t>
            </a:r>
          </a:p>
          <a:p>
            <a:pPr eaLnBrk="1" hangingPunct="1"/>
            <a:r>
              <a:rPr lang="en-NZ" dirty="0"/>
              <a:t>Can carry small particles. Massive ice fields (________) move rocks along with them. Most erosion however is carried out by ____________</a:t>
            </a:r>
            <a:endParaRPr lang="en-AU" dirty="0"/>
          </a:p>
        </p:txBody>
      </p:sp>
    </p:spTree>
    <p:extLst>
      <p:ext uri="{BB962C8B-B14F-4D97-AF65-F5344CB8AC3E}">
        <p14:creationId xmlns:p14="http://schemas.microsoft.com/office/powerpoint/2010/main" val="35072708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p:txBody>
          <a:bodyPr/>
          <a:lstStyle/>
          <a:p>
            <a:pPr>
              <a:buFontTx/>
              <a:buNone/>
            </a:pPr>
            <a:r>
              <a:rPr lang="en-GB" dirty="0" smtClean="0"/>
              <a:t>Mountain building, weathering and erosion are all important parts of the </a:t>
            </a:r>
            <a:r>
              <a:rPr lang="en-GB" u="sng" dirty="0" smtClean="0"/>
              <a:t>rock cycle</a:t>
            </a:r>
            <a:r>
              <a:rPr lang="en-GB" dirty="0" smtClean="0"/>
              <a:t>. </a:t>
            </a:r>
          </a:p>
          <a:p>
            <a:pPr>
              <a:buFontTx/>
              <a:buNone/>
            </a:pPr>
            <a:endParaRPr lang="en-GB" dirty="0"/>
          </a:p>
          <a:p>
            <a:pPr>
              <a:buFontTx/>
              <a:buNone/>
            </a:pPr>
            <a:r>
              <a:rPr lang="en-GB" dirty="0" smtClean="0"/>
              <a:t>All rocks are made, weathered, eroded and eventually recycled.</a:t>
            </a:r>
          </a:p>
          <a:p>
            <a:endParaRPr lang="en-NZ" dirty="0" smtClean="0"/>
          </a:p>
        </p:txBody>
      </p:sp>
    </p:spTree>
    <p:extLst>
      <p:ext uri="{BB962C8B-B14F-4D97-AF65-F5344CB8AC3E}">
        <p14:creationId xmlns:p14="http://schemas.microsoft.com/office/powerpoint/2010/main" val="34251255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152128"/>
          </a:xfrm>
          <a:solidFill>
            <a:srgbClr val="F7FE98"/>
          </a:solidFill>
        </p:spPr>
        <p:txBody>
          <a:bodyPr>
            <a:normAutofit/>
          </a:bodyPr>
          <a:lstStyle/>
          <a:p>
            <a:pPr algn="l"/>
            <a:r>
              <a:rPr lang="en-NZ" sz="4000" b="1" dirty="0" smtClean="0"/>
              <a:t>Lesson Objective</a:t>
            </a:r>
            <a:endParaRPr lang="en-NZ" sz="4000" b="1" dirty="0"/>
          </a:p>
        </p:txBody>
      </p:sp>
      <p:sp>
        <p:nvSpPr>
          <p:cNvPr id="3" name="Content Placeholder 2"/>
          <p:cNvSpPr>
            <a:spLocks noGrp="1"/>
          </p:cNvSpPr>
          <p:nvPr>
            <p:ph idx="1"/>
          </p:nvPr>
        </p:nvSpPr>
        <p:spPr>
          <a:xfrm>
            <a:off x="457200" y="2564904"/>
            <a:ext cx="8229600" cy="3561259"/>
          </a:xfrm>
          <a:solidFill>
            <a:srgbClr val="F7FE98"/>
          </a:solidFill>
        </p:spPr>
        <p:txBody>
          <a:bodyPr/>
          <a:lstStyle/>
          <a:p>
            <a:pPr lvl="0"/>
            <a:r>
              <a:rPr lang="en-NZ" dirty="0"/>
              <a:t>Describe </a:t>
            </a:r>
            <a:r>
              <a:rPr lang="en-NZ" dirty="0" smtClean="0"/>
              <a:t>volcanoes' </a:t>
            </a:r>
            <a:r>
              <a:rPr lang="en-NZ" dirty="0"/>
              <a:t>features and </a:t>
            </a:r>
            <a:r>
              <a:rPr lang="en-NZ" dirty="0" smtClean="0"/>
              <a:t>formation with specific reference to NZ examples</a:t>
            </a:r>
          </a:p>
          <a:p>
            <a:pPr lvl="0"/>
            <a:endParaRPr lang="en-NZ" dirty="0" smtClean="0"/>
          </a:p>
          <a:p>
            <a:pPr lvl="1"/>
            <a:r>
              <a:rPr lang="en-NZ" dirty="0" smtClean="0"/>
              <a:t>Shape</a:t>
            </a:r>
            <a:endParaRPr lang="en-NZ" sz="4000" dirty="0"/>
          </a:p>
          <a:p>
            <a:pPr lvl="1"/>
            <a:r>
              <a:rPr lang="en-NZ" dirty="0"/>
              <a:t>Magma chemical composition and viscosity.</a:t>
            </a:r>
            <a:endParaRPr lang="en-NZ" sz="4000" dirty="0"/>
          </a:p>
          <a:p>
            <a:endParaRPr lang="en-NZ" dirty="0"/>
          </a:p>
        </p:txBody>
      </p:sp>
    </p:spTree>
    <p:extLst>
      <p:ext uri="{BB962C8B-B14F-4D97-AF65-F5344CB8AC3E}">
        <p14:creationId xmlns:p14="http://schemas.microsoft.com/office/powerpoint/2010/main" val="18043298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179388" y="1484313"/>
            <a:ext cx="8713787" cy="5184775"/>
          </a:xfrm>
          <a:solidFill>
            <a:srgbClr val="FFFFCC"/>
          </a:solidFill>
        </p:spPr>
        <p:txBody>
          <a:bodyPr/>
          <a:lstStyle/>
          <a:p>
            <a:pPr eaLnBrk="1" hangingPunct="1"/>
            <a:r>
              <a:rPr lang="en-NZ" sz="2800" dirty="0" smtClean="0"/>
              <a:t>Volcanoes are of different shapes and sizes because of their magmas:</a:t>
            </a:r>
          </a:p>
          <a:p>
            <a:pPr lvl="1" eaLnBrk="1" hangingPunct="1"/>
            <a:r>
              <a:rPr lang="en-NZ" dirty="0" smtClean="0"/>
              <a:t>Chemical composition</a:t>
            </a:r>
          </a:p>
          <a:p>
            <a:pPr lvl="1" eaLnBrk="1" hangingPunct="1"/>
            <a:r>
              <a:rPr lang="en-NZ" dirty="0" smtClean="0"/>
              <a:t>Viscosity or stickiness</a:t>
            </a:r>
          </a:p>
          <a:p>
            <a:pPr lvl="1" eaLnBrk="1" hangingPunct="1"/>
            <a:r>
              <a:rPr lang="en-NZ" dirty="0" smtClean="0"/>
              <a:t>Dissolved gas content.</a:t>
            </a:r>
          </a:p>
          <a:p>
            <a:pPr eaLnBrk="1" hangingPunct="1"/>
            <a:r>
              <a:rPr lang="en-NZ" sz="2800" dirty="0" smtClean="0"/>
              <a:t>Viscosity of magma depends on its silica content.</a:t>
            </a:r>
          </a:p>
          <a:p>
            <a:pPr eaLnBrk="1" hangingPunct="1"/>
            <a:r>
              <a:rPr lang="en-NZ" sz="2800" dirty="0" smtClean="0"/>
              <a:t>Magma with high silica is stickier and erupts less often but more explosively.</a:t>
            </a:r>
          </a:p>
          <a:p>
            <a:pPr eaLnBrk="1" hangingPunct="1"/>
            <a:r>
              <a:rPr lang="en-NZ" sz="2800" dirty="0" smtClean="0"/>
              <a:t>There are </a:t>
            </a:r>
            <a:r>
              <a:rPr lang="en-NZ" sz="2800" b="1" dirty="0" smtClean="0"/>
              <a:t>three types of magma</a:t>
            </a:r>
            <a:r>
              <a:rPr lang="en-NZ" sz="2800" dirty="0" smtClean="0"/>
              <a:t>: Basalt (runny), Andesite, and Rhyolite (thick or viscous).</a:t>
            </a:r>
          </a:p>
        </p:txBody>
      </p:sp>
      <p:sp>
        <p:nvSpPr>
          <p:cNvPr id="68611" name="Title 1"/>
          <p:cNvSpPr>
            <a:spLocks noGrp="1"/>
          </p:cNvSpPr>
          <p:nvPr>
            <p:ph type="title"/>
          </p:nvPr>
        </p:nvSpPr>
        <p:spPr>
          <a:xfrm>
            <a:off x="107950" y="274638"/>
            <a:ext cx="9036050" cy="777875"/>
          </a:xfrm>
        </p:spPr>
        <p:txBody>
          <a:bodyPr>
            <a:normAutofit fontScale="90000"/>
          </a:bodyPr>
          <a:lstStyle/>
          <a:p>
            <a:r>
              <a:rPr lang="en-NZ" sz="3600" b="1" smtClean="0"/>
              <a:t>The Type of Magma determines volcano  shape and size</a:t>
            </a:r>
          </a:p>
        </p:txBody>
      </p:sp>
    </p:spTree>
    <p:extLst>
      <p:ext uri="{BB962C8B-B14F-4D97-AF65-F5344CB8AC3E}">
        <p14:creationId xmlns:p14="http://schemas.microsoft.com/office/powerpoint/2010/main" val="32053727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133600"/>
            <a:ext cx="8229600" cy="574675"/>
          </a:xfrm>
        </p:spPr>
        <p:txBody>
          <a:bodyPr>
            <a:normAutofit fontScale="90000"/>
          </a:bodyPr>
          <a:lstStyle/>
          <a:p>
            <a:pPr algn="l" eaLnBrk="1" hangingPunct="1"/>
            <a:r>
              <a:rPr lang="en-NZ" sz="3600" b="1" smtClean="0"/>
              <a:t>Importance of Silica</a:t>
            </a:r>
            <a:endParaRPr lang="en-GB" sz="3600" b="1" smtClean="0"/>
          </a:p>
        </p:txBody>
      </p:sp>
      <p:sp>
        <p:nvSpPr>
          <p:cNvPr id="69635" name="Rectangle 3"/>
          <p:cNvSpPr>
            <a:spLocks noGrp="1" noChangeArrowheads="1"/>
          </p:cNvSpPr>
          <p:nvPr>
            <p:ph type="body" idx="1"/>
          </p:nvPr>
        </p:nvSpPr>
        <p:spPr>
          <a:xfrm>
            <a:off x="457200" y="2492375"/>
            <a:ext cx="8229600" cy="3633788"/>
          </a:xfrm>
        </p:spPr>
        <p:txBody>
          <a:bodyPr/>
          <a:lstStyle/>
          <a:p>
            <a:pPr eaLnBrk="1" hangingPunct="1"/>
            <a:endParaRPr lang="en-NZ" smtClean="0"/>
          </a:p>
          <a:p>
            <a:pPr eaLnBrk="1" hangingPunct="1"/>
            <a:r>
              <a:rPr lang="en-NZ" sz="2800" smtClean="0"/>
              <a:t>The main factor deciding the viscosity of lava is the amount of silica in it.</a:t>
            </a:r>
          </a:p>
          <a:p>
            <a:pPr eaLnBrk="1" hangingPunct="1"/>
            <a:r>
              <a:rPr lang="en-NZ" sz="2800" smtClean="0"/>
              <a:t>Magma with more than 70% silica tends to be viscous, traps gases, and is therefore often explosive.</a:t>
            </a:r>
          </a:p>
          <a:p>
            <a:pPr eaLnBrk="1" hangingPunct="1"/>
            <a:r>
              <a:rPr lang="en-NZ" sz="2800" smtClean="0"/>
              <a:t>Magma with 50% silica is runny, and does not cause gas explosions.</a:t>
            </a:r>
            <a:endParaRPr lang="en-GB" sz="2800" smtClean="0"/>
          </a:p>
        </p:txBody>
      </p:sp>
      <p:sp>
        <p:nvSpPr>
          <p:cNvPr id="69636" name="Rectangle 1"/>
          <p:cNvSpPr>
            <a:spLocks noChangeArrowheads="1"/>
          </p:cNvSpPr>
          <p:nvPr/>
        </p:nvSpPr>
        <p:spPr bwMode="auto">
          <a:xfrm>
            <a:off x="468313" y="620713"/>
            <a:ext cx="8351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NZ" sz="2800" b="1"/>
              <a:t>The type of magma determines the type of eruption that occurs.</a:t>
            </a:r>
          </a:p>
        </p:txBody>
      </p:sp>
    </p:spTree>
    <p:extLst>
      <p:ext uri="{BB962C8B-B14F-4D97-AF65-F5344CB8AC3E}">
        <p14:creationId xmlns:p14="http://schemas.microsoft.com/office/powerpoint/2010/main" val="33587258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p:spPr>
        <p:txBody>
          <a:bodyPr>
            <a:normAutofit/>
          </a:bodyPr>
          <a:lstStyle/>
          <a:p>
            <a:r>
              <a:rPr lang="en-NZ" sz="3600" b="1" dirty="0" smtClean="0"/>
              <a:t>How does the silica get into the Magma?</a:t>
            </a:r>
            <a:endParaRPr lang="en-NZ" sz="3600" b="1" dirty="0"/>
          </a:p>
        </p:txBody>
      </p:sp>
      <p:sp>
        <p:nvSpPr>
          <p:cNvPr id="3" name="Content Placeholder 2"/>
          <p:cNvSpPr>
            <a:spLocks noGrp="1"/>
          </p:cNvSpPr>
          <p:nvPr>
            <p:ph idx="1"/>
          </p:nvPr>
        </p:nvSpPr>
        <p:spPr>
          <a:xfrm>
            <a:off x="251520" y="1600200"/>
            <a:ext cx="8640960" cy="4997152"/>
          </a:xfrm>
          <a:solidFill>
            <a:srgbClr val="F7FE98"/>
          </a:solidFill>
        </p:spPr>
        <p:txBody>
          <a:bodyPr>
            <a:normAutofit fontScale="85000" lnSpcReduction="20000"/>
          </a:bodyPr>
          <a:lstStyle/>
          <a:p>
            <a:pPr marL="0" indent="0">
              <a:buNone/>
            </a:pPr>
            <a:r>
              <a:rPr lang="en-GB" dirty="0"/>
              <a:t>Rising magma can come more silica rich </a:t>
            </a:r>
            <a:r>
              <a:rPr lang="en-GB" dirty="0" smtClean="0"/>
              <a:t>as firstly </a:t>
            </a:r>
            <a:r>
              <a:rPr lang="en-GB" dirty="0"/>
              <a:t>it is contaminated by the overlying continental crust on its ascent and </a:t>
            </a:r>
            <a:r>
              <a:rPr lang="en-GB" dirty="0" smtClean="0"/>
              <a:t>secondly, </a:t>
            </a:r>
            <a:r>
              <a:rPr lang="en-GB" dirty="0"/>
              <a:t>if the magma is collected in an underground reservoir or magma chamber the more silica rich </a:t>
            </a:r>
            <a:r>
              <a:rPr lang="en-GB" dirty="0" smtClean="0"/>
              <a:t>minerals </a:t>
            </a:r>
            <a:r>
              <a:rPr lang="en-GB" dirty="0"/>
              <a:t>such and quartz and feldspar will </a:t>
            </a:r>
            <a:r>
              <a:rPr lang="en-GB"/>
              <a:t>crystallise </a:t>
            </a:r>
            <a:r>
              <a:rPr lang="en-GB" smtClean="0"/>
              <a:t>by first- </a:t>
            </a:r>
            <a:r>
              <a:rPr lang="en-GB" dirty="0"/>
              <a:t>fractional crystallisation.</a:t>
            </a:r>
            <a:br>
              <a:rPr lang="en-GB" dirty="0"/>
            </a:br>
            <a:r>
              <a:rPr lang="en-GB" dirty="0"/>
              <a:t/>
            </a:r>
            <a:br>
              <a:rPr lang="en-GB" dirty="0"/>
            </a:br>
            <a:r>
              <a:rPr lang="en-GB" dirty="0"/>
              <a:t>Both of these </a:t>
            </a:r>
            <a:r>
              <a:rPr lang="en-GB" dirty="0" smtClean="0"/>
              <a:t>processes </a:t>
            </a:r>
            <a:r>
              <a:rPr lang="en-GB" dirty="0"/>
              <a:t>will result in a more sticky, high silica </a:t>
            </a:r>
            <a:r>
              <a:rPr lang="en-GB" dirty="0" smtClean="0"/>
              <a:t>magma. </a:t>
            </a:r>
            <a:r>
              <a:rPr lang="en-GB" dirty="0"/>
              <a:t>Andesite magmas such as at White Island have </a:t>
            </a:r>
            <a:r>
              <a:rPr lang="en-GB" dirty="0" smtClean="0"/>
              <a:t>slightly </a:t>
            </a:r>
            <a:r>
              <a:rPr lang="en-GB" dirty="0"/>
              <a:t>less silica in than Rhyolite magmas as at Tarawera, add gases and steam to either and you have an explosive mix</a:t>
            </a:r>
            <a:r>
              <a:rPr lang="en-GB" dirty="0" smtClean="0"/>
              <a:t>. Where </a:t>
            </a:r>
            <a:r>
              <a:rPr lang="en-GB" dirty="0"/>
              <a:t>magma comes more directly it tends to be more basaltic</a:t>
            </a:r>
            <a:r>
              <a:rPr lang="en-GB" dirty="0" smtClean="0"/>
              <a:t>, lower </a:t>
            </a:r>
            <a:r>
              <a:rPr lang="en-GB" dirty="0"/>
              <a:t>in silica and higher in iron ,as at Tarawera and </a:t>
            </a:r>
            <a:r>
              <a:rPr lang="en-GB" dirty="0" smtClean="0"/>
              <a:t>Auckland</a:t>
            </a:r>
            <a:r>
              <a:rPr lang="en-GB" dirty="0"/>
              <a:t>. </a:t>
            </a:r>
            <a:endParaRPr lang="en-NZ" dirty="0"/>
          </a:p>
        </p:txBody>
      </p:sp>
    </p:spTree>
    <p:extLst>
      <p:ext uri="{BB962C8B-B14F-4D97-AF65-F5344CB8AC3E}">
        <p14:creationId xmlns:p14="http://schemas.microsoft.com/office/powerpoint/2010/main" val="11947959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107950" y="333375"/>
            <a:ext cx="8928100" cy="6524625"/>
          </a:xfrm>
          <a:solidFill>
            <a:srgbClr val="FFFFCC"/>
          </a:solidFill>
        </p:spPr>
        <p:txBody>
          <a:bodyPr/>
          <a:lstStyle/>
          <a:p>
            <a:pPr eaLnBrk="1" hangingPunct="1">
              <a:lnSpc>
                <a:spcPct val="90000"/>
              </a:lnSpc>
              <a:buFontTx/>
              <a:buNone/>
            </a:pPr>
            <a:r>
              <a:rPr lang="en-NZ" b="1" u="sng" dirty="0" smtClean="0"/>
              <a:t>High-silica rocks</a:t>
            </a:r>
            <a:r>
              <a:rPr lang="en-NZ" b="1" dirty="0" smtClean="0"/>
              <a:t> (are common in the TVZ)</a:t>
            </a:r>
          </a:p>
          <a:p>
            <a:pPr eaLnBrk="1" hangingPunct="1">
              <a:lnSpc>
                <a:spcPct val="90000"/>
              </a:lnSpc>
              <a:buFontTx/>
              <a:buNone/>
            </a:pPr>
            <a:endParaRPr lang="en-NZ" dirty="0" smtClean="0"/>
          </a:p>
          <a:p>
            <a:pPr eaLnBrk="1" hangingPunct="1">
              <a:lnSpc>
                <a:spcPct val="90000"/>
              </a:lnSpc>
            </a:pPr>
            <a:r>
              <a:rPr lang="en-NZ" sz="2800" dirty="0" smtClean="0"/>
              <a:t>These are known as ‘acid’ rocks, and tend to be highly coloured.</a:t>
            </a:r>
          </a:p>
          <a:p>
            <a:pPr eaLnBrk="1" hangingPunct="1">
              <a:lnSpc>
                <a:spcPct val="90000"/>
              </a:lnSpc>
            </a:pPr>
            <a:r>
              <a:rPr lang="en-NZ" sz="2800" dirty="0" smtClean="0"/>
              <a:t>Common type is </a:t>
            </a:r>
            <a:r>
              <a:rPr lang="en-NZ" sz="2800" b="1" dirty="0" smtClean="0"/>
              <a:t>rhyolite</a:t>
            </a:r>
            <a:r>
              <a:rPr lang="en-NZ" sz="2800" dirty="0" smtClean="0"/>
              <a:t>. These eruptions cause huge explosions.</a:t>
            </a:r>
          </a:p>
          <a:p>
            <a:pPr eaLnBrk="1" hangingPunct="1">
              <a:lnSpc>
                <a:spcPct val="90000"/>
              </a:lnSpc>
            </a:pPr>
            <a:r>
              <a:rPr lang="en-NZ" sz="2800" dirty="0" smtClean="0"/>
              <a:t>Outward rush of hot gas and fine ash (called </a:t>
            </a:r>
            <a:r>
              <a:rPr lang="en-NZ" sz="2800" i="1" dirty="0" smtClean="0"/>
              <a:t>pyroclastic flow</a:t>
            </a:r>
            <a:r>
              <a:rPr lang="en-NZ" sz="2800" dirty="0" smtClean="0"/>
              <a:t>) can be at temperatures of 700</a:t>
            </a:r>
            <a:r>
              <a:rPr lang="en-NZ" sz="2800" baseline="30000" dirty="0" smtClean="0"/>
              <a:t>o</a:t>
            </a:r>
            <a:r>
              <a:rPr lang="en-NZ" sz="2800" dirty="0" smtClean="0"/>
              <a:t>C.</a:t>
            </a:r>
          </a:p>
          <a:p>
            <a:pPr eaLnBrk="1" hangingPunct="1">
              <a:lnSpc>
                <a:spcPct val="90000"/>
              </a:lnSpc>
            </a:pPr>
            <a:r>
              <a:rPr lang="en-NZ" sz="2800" dirty="0" smtClean="0"/>
              <a:t>When ash settles it forms soft rocks such as </a:t>
            </a:r>
            <a:r>
              <a:rPr lang="en-NZ" sz="2800" b="1" dirty="0" smtClean="0"/>
              <a:t>pumice, ignimbrite </a:t>
            </a:r>
            <a:r>
              <a:rPr lang="en-NZ" sz="2800" dirty="0" smtClean="0"/>
              <a:t>and </a:t>
            </a:r>
            <a:r>
              <a:rPr lang="en-NZ" sz="2800" b="1" dirty="0" smtClean="0"/>
              <a:t>tuff</a:t>
            </a:r>
            <a:r>
              <a:rPr lang="en-NZ" sz="2800" dirty="0" smtClean="0"/>
              <a:t>.</a:t>
            </a:r>
          </a:p>
          <a:p>
            <a:pPr eaLnBrk="1" hangingPunct="1">
              <a:lnSpc>
                <a:spcPct val="90000"/>
              </a:lnSpc>
            </a:pPr>
            <a:r>
              <a:rPr lang="en-NZ" sz="2800" b="1" dirty="0" smtClean="0"/>
              <a:t>Rhyolite</a:t>
            </a:r>
            <a:r>
              <a:rPr lang="en-NZ" sz="2800" dirty="0" smtClean="0"/>
              <a:t> tends to form dome-shaped hills, such as </a:t>
            </a:r>
            <a:r>
              <a:rPr lang="en-NZ" sz="2800" b="1" dirty="0" smtClean="0"/>
              <a:t>Mt Tarawera</a:t>
            </a:r>
            <a:r>
              <a:rPr lang="en-NZ" sz="2800" dirty="0" smtClean="0"/>
              <a:t>. </a:t>
            </a:r>
          </a:p>
          <a:p>
            <a:pPr eaLnBrk="1" hangingPunct="1">
              <a:lnSpc>
                <a:spcPct val="90000"/>
              </a:lnSpc>
            </a:pPr>
            <a:r>
              <a:rPr lang="en-NZ" sz="2800" b="1" i="1" dirty="0" smtClean="0">
                <a:solidFill>
                  <a:srgbClr val="FF0000"/>
                </a:solidFill>
              </a:rPr>
              <a:t>Most of central NI igneous rocks are rhyolite and ignimbrite.</a:t>
            </a:r>
            <a:endParaRPr lang="en-GB" sz="2800" b="1" i="1" dirty="0" smtClean="0">
              <a:solidFill>
                <a:srgbClr val="FF0000"/>
              </a:solidFill>
            </a:endParaRPr>
          </a:p>
        </p:txBody>
      </p:sp>
    </p:spTree>
    <p:extLst>
      <p:ext uri="{BB962C8B-B14F-4D97-AF65-F5344CB8AC3E}">
        <p14:creationId xmlns:p14="http://schemas.microsoft.com/office/powerpoint/2010/main" val="26558021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descr="Image:MountTarawera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03200"/>
            <a:ext cx="4319588"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9" descr="Lake_Taraw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925638"/>
            <a:ext cx="5003800"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1"/>
          <p:cNvSpPr txBox="1">
            <a:spLocks noChangeArrowheads="1"/>
          </p:cNvSpPr>
          <p:nvPr/>
        </p:nvSpPr>
        <p:spPr bwMode="auto">
          <a:xfrm>
            <a:off x="4859338" y="5232400"/>
            <a:ext cx="3960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NZ" sz="3200" b="1"/>
              <a:t>Mount Tarawera</a:t>
            </a:r>
          </a:p>
        </p:txBody>
      </p:sp>
    </p:spTree>
    <p:extLst>
      <p:ext uri="{BB962C8B-B14F-4D97-AF65-F5344CB8AC3E}">
        <p14:creationId xmlns:p14="http://schemas.microsoft.com/office/powerpoint/2010/main" val="3231135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2628</TotalTime>
  <Words>5623</Words>
  <Application>Microsoft Office PowerPoint</Application>
  <PresentationFormat>On-screen Show (4:3)</PresentationFormat>
  <Paragraphs>629</Paragraphs>
  <Slides>127</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39" baseType="lpstr">
      <vt:lpstr>Arial</vt:lpstr>
      <vt:lpstr>Arial Black</vt:lpstr>
      <vt:lpstr>Arial Rounded MT Bold</vt:lpstr>
      <vt:lpstr>Blackadder ITC</vt:lpstr>
      <vt:lpstr>Calibri</vt:lpstr>
      <vt:lpstr>Constantia</vt:lpstr>
      <vt:lpstr>Copperplate Gothic Bold</vt:lpstr>
      <vt:lpstr>Futura Bk</vt:lpstr>
      <vt:lpstr>Symbol</vt:lpstr>
      <vt:lpstr>Wingdings</vt:lpstr>
      <vt:lpstr>Office Theme</vt:lpstr>
      <vt:lpstr>Photo Editor Photo</vt:lpstr>
      <vt:lpstr>Geological Processes in New Zealand  AS 91189</vt:lpstr>
      <vt:lpstr>Geological Processes </vt:lpstr>
      <vt:lpstr>Lesson Objectives</vt:lpstr>
      <vt:lpstr>Why study Geological Processes?</vt:lpstr>
      <vt:lpstr>What does the Earths interior look like?</vt:lpstr>
      <vt:lpstr> Lesson Objectives - Theory of Plate Tectonics </vt:lpstr>
      <vt:lpstr>Theory of Plate Tectonics</vt:lpstr>
      <vt:lpstr>Evidence for continental drift Theory</vt:lpstr>
      <vt:lpstr>PowerPoint Presentation</vt:lpstr>
      <vt:lpstr>PowerPoint Presentation</vt:lpstr>
      <vt:lpstr>Theory of Plate Tectonics</vt:lpstr>
      <vt:lpstr>PowerPoint Presentation</vt:lpstr>
      <vt:lpstr>Land moves due to Plate Tectonics</vt:lpstr>
      <vt:lpstr>PowerPoint Presentation</vt:lpstr>
      <vt:lpstr>PowerPoint Presentation</vt:lpstr>
      <vt:lpstr>PowerPoint Presentation</vt:lpstr>
      <vt:lpstr>How do  Plate tectonics Shape Geology?</vt:lpstr>
      <vt:lpstr>PowerPoint Presentation</vt:lpstr>
      <vt:lpstr>PowerPoint Presentation</vt:lpstr>
      <vt:lpstr>Lesson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Objective</vt:lpstr>
      <vt:lpstr>PowerPoint Presentation</vt:lpstr>
      <vt:lpstr>PowerPoint Presentation</vt:lpstr>
      <vt:lpstr>PowerPoint Presentation</vt:lpstr>
      <vt:lpstr>PowerPoint Presentation</vt:lpstr>
      <vt:lpstr>Lesson Objective</vt:lpstr>
      <vt:lpstr>Volcanic landscapes in NZ</vt:lpstr>
      <vt:lpstr>Types of Volcanoes</vt:lpstr>
      <vt:lpstr>PowerPoint Presentation</vt:lpstr>
      <vt:lpstr>Rangitoto</vt:lpstr>
      <vt:lpstr>2)  Calderas</vt:lpstr>
      <vt:lpstr>Caldera Volcanoes</vt:lpstr>
      <vt:lpstr>How Calderas form</vt:lpstr>
      <vt:lpstr>PowerPoint Presentation</vt:lpstr>
      <vt:lpstr>Lake Taupo the volcano</vt:lpstr>
      <vt:lpstr>Taupo the volcano</vt:lpstr>
      <vt:lpstr>PowerPoint Presentation</vt:lpstr>
      <vt:lpstr>Taupo the large volcano</vt:lpstr>
      <vt:lpstr>Taupo the volcano continued</vt:lpstr>
      <vt:lpstr>PowerPoint Presentation</vt:lpstr>
      <vt:lpstr>Lesson Objective</vt:lpstr>
      <vt:lpstr>PowerPoint Presentation</vt:lpstr>
      <vt:lpstr>Rock Cycle</vt:lpstr>
      <vt:lpstr>Lesson Objectives - Rock types</vt:lpstr>
      <vt:lpstr>Rock Classification</vt:lpstr>
      <vt:lpstr>PowerPoint Presentation</vt:lpstr>
      <vt:lpstr>Igneous Rocks:</vt:lpstr>
      <vt:lpstr>Igneous rock formation Igneous rock is rock formed from molten rock that has been allowed to cool. The word ‘ignis’ means fire in Latin.</vt:lpstr>
      <vt:lpstr>PowerPoint Presentation</vt:lpstr>
      <vt:lpstr>PowerPoint Presentation</vt:lpstr>
      <vt:lpstr>Rhyolitic Domes (common in the TVZ)</vt:lpstr>
      <vt:lpstr>PowerPoint Presentation</vt:lpstr>
      <vt:lpstr>PowerPoint Presentation</vt:lpstr>
      <vt:lpstr>Characteristics of plutonic igneous rocks.</vt:lpstr>
      <vt:lpstr>PowerPoint Presentation</vt:lpstr>
      <vt:lpstr>Sedimentary Rocks (Background)</vt:lpstr>
      <vt:lpstr>PowerPoint Presentation</vt:lpstr>
      <vt:lpstr>PowerPoint Presentation</vt:lpstr>
      <vt:lpstr>Rock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Sedimentary rock formation</vt:lpstr>
      <vt:lpstr>Metamorphic Rocks</vt:lpstr>
      <vt:lpstr>PowerPoint Presentation</vt:lpstr>
      <vt:lpstr>PowerPoint Presentation</vt:lpstr>
      <vt:lpstr>Lesson Objectives</vt:lpstr>
      <vt:lpstr>What gives land its shape?</vt:lpstr>
      <vt:lpstr>PowerPoint Presentation</vt:lpstr>
      <vt:lpstr>  Faulting – shapes land</vt:lpstr>
      <vt:lpstr>PowerPoint Presentation</vt:lpstr>
      <vt:lpstr>The Great Fault Line</vt:lpstr>
      <vt:lpstr>PowerPoint Presentation</vt:lpstr>
      <vt:lpstr>The Alpine Fault</vt:lpstr>
      <vt:lpstr>NZ is a  landscape shaped by erosion</vt:lpstr>
      <vt:lpstr>Activity</vt:lpstr>
      <vt:lpstr>PowerPoint Presentation</vt:lpstr>
      <vt:lpstr>PowerPoint Presentation</vt:lpstr>
      <vt:lpstr>Lesson Objective</vt:lpstr>
      <vt:lpstr>The Type of Magma determines volcano  shape and size</vt:lpstr>
      <vt:lpstr>Importance of Silica</vt:lpstr>
      <vt:lpstr>How does the silica get into the Magma?</vt:lpstr>
      <vt:lpstr>PowerPoint Presentation</vt:lpstr>
      <vt:lpstr>PowerPoint Presentation</vt:lpstr>
      <vt:lpstr>PowerPoint Presentation</vt:lpstr>
      <vt:lpstr>PowerPoint Presentation</vt:lpstr>
      <vt:lpstr>PowerPoint Presentation</vt:lpstr>
      <vt:lpstr>PowerPoint Presentation</vt:lpstr>
      <vt:lpstr>Lesson Objective</vt:lpstr>
      <vt:lpstr>What area does the Taupo Volcanic Zone include?</vt:lpstr>
      <vt:lpstr> </vt:lpstr>
      <vt:lpstr>The Taupo Volcanic Zone</vt:lpstr>
      <vt:lpstr>The crust is thin under the TVZ</vt:lpstr>
      <vt:lpstr>PowerPoint Presentation</vt:lpstr>
      <vt:lpstr>Lesson Objectives - Lake Taupo </vt:lpstr>
      <vt:lpstr>Lake Taupo is a caldera volcano</vt:lpstr>
      <vt:lpstr>How was Lake Taupo formed?</vt:lpstr>
      <vt:lpstr>PowerPoint Presentation</vt:lpstr>
      <vt:lpstr>The Oruanui Eruption </vt:lpstr>
      <vt:lpstr>Evidence of the Oruanui Eruption</vt:lpstr>
      <vt:lpstr>PowerPoint Presentation</vt:lpstr>
      <vt:lpstr>Post Oruanui Eruption Events</vt:lpstr>
      <vt:lpstr>Lesson Objectives</vt:lpstr>
      <vt:lpstr>The Taupo (Pumice) Eruption</vt:lpstr>
      <vt:lpstr>Stages of the Taupo  Eruption </vt:lpstr>
      <vt:lpstr>Stages of the Taupo  Eruption </vt:lpstr>
      <vt:lpstr>Impact of the Taupo Eruption</vt:lpstr>
      <vt:lpstr>Impact of the Taupo Eruption</vt:lpstr>
      <vt:lpstr>Dating the Taupo Eruption </vt:lpstr>
      <vt:lpstr>What have we been left with after these eruptions?</vt:lpstr>
      <vt:lpstr> Soils of the Waikato </vt:lpstr>
      <vt:lpstr>What happens when a river changes course?</vt:lpstr>
    </vt:vector>
  </TitlesOfParts>
  <Company>Hillcrest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Features</dc:title>
  <dc:creator>crtaylor</dc:creator>
  <cp:lastModifiedBy>Kerry Allen</cp:lastModifiedBy>
  <cp:revision>155</cp:revision>
  <cp:lastPrinted>2011-05-20T03:12:53Z</cp:lastPrinted>
  <dcterms:created xsi:type="dcterms:W3CDTF">2010-11-23T21:12:18Z</dcterms:created>
  <dcterms:modified xsi:type="dcterms:W3CDTF">2015-11-03T02:35:59Z</dcterms:modified>
</cp:coreProperties>
</file>