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56" r:id="rId2"/>
    <p:sldId id="257" r:id="rId3"/>
    <p:sldId id="296" r:id="rId4"/>
    <p:sldId id="258" r:id="rId5"/>
    <p:sldId id="259" r:id="rId6"/>
    <p:sldId id="260" r:id="rId7"/>
    <p:sldId id="261" r:id="rId8"/>
    <p:sldId id="262" r:id="rId9"/>
    <p:sldId id="263" r:id="rId10"/>
    <p:sldId id="264" r:id="rId11"/>
    <p:sldId id="265" r:id="rId12"/>
    <p:sldId id="266" r:id="rId13"/>
    <p:sldId id="267" r:id="rId14"/>
    <p:sldId id="268" r:id="rId15"/>
    <p:sldId id="270" r:id="rId16"/>
    <p:sldId id="295" r:id="rId17"/>
    <p:sldId id="269" r:id="rId18"/>
    <p:sldId id="271" r:id="rId19"/>
    <p:sldId id="272" r:id="rId20"/>
    <p:sldId id="273" r:id="rId21"/>
    <p:sldId id="274" r:id="rId22"/>
    <p:sldId id="275" r:id="rId23"/>
    <p:sldId id="292" r:id="rId24"/>
    <p:sldId id="293" r:id="rId25"/>
    <p:sldId id="289" r:id="rId26"/>
    <p:sldId id="290" r:id="rId27"/>
    <p:sldId id="291"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7" d="100"/>
          <a:sy n="67" d="100"/>
        </p:scale>
        <p:origin x="1392"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EED1C1-754E-43BA-B303-CEE7294B5A06}" type="datetimeFigureOut">
              <a:rPr lang="en-NZ" smtClean="0"/>
              <a:t>3/11/2015</a:t>
            </a:fld>
            <a:endParaRPr lang="en-NZ"/>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DAC14B-F1C2-4FD4-BD64-A9407EC6D34D}" type="slidenum">
              <a:rPr lang="en-NZ" smtClean="0"/>
              <a:t>‹#›</a:t>
            </a:fld>
            <a:endParaRPr lang="en-NZ"/>
          </a:p>
        </p:txBody>
      </p:sp>
    </p:spTree>
    <p:extLst>
      <p:ext uri="{BB962C8B-B14F-4D97-AF65-F5344CB8AC3E}">
        <p14:creationId xmlns:p14="http://schemas.microsoft.com/office/powerpoint/2010/main" val="14867699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http://www.stuff.co.nz/dominion-post/news/6784815/Taupo-super-eruption-secrets-revealed</a:t>
            </a:r>
            <a:endParaRPr lang="en-NZ" dirty="0"/>
          </a:p>
        </p:txBody>
      </p:sp>
      <p:sp>
        <p:nvSpPr>
          <p:cNvPr id="4" name="Slide Number Placeholder 3"/>
          <p:cNvSpPr>
            <a:spLocks noGrp="1"/>
          </p:cNvSpPr>
          <p:nvPr>
            <p:ph type="sldNum" sz="quarter" idx="10"/>
          </p:nvPr>
        </p:nvSpPr>
        <p:spPr/>
        <p:txBody>
          <a:bodyPr/>
          <a:lstStyle/>
          <a:p>
            <a:fld id="{36DAC14B-F1C2-4FD4-BD64-A9407EC6D34D}" type="slidenum">
              <a:rPr lang="en-NZ" smtClean="0"/>
              <a:t>20</a:t>
            </a:fld>
            <a:endParaRPr lang="en-NZ"/>
          </a:p>
        </p:txBody>
      </p:sp>
    </p:spTree>
    <p:extLst>
      <p:ext uri="{BB962C8B-B14F-4D97-AF65-F5344CB8AC3E}">
        <p14:creationId xmlns:p14="http://schemas.microsoft.com/office/powerpoint/2010/main" val="20058520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16624"/>
            <a:ext cx="7315200" cy="2595025"/>
          </a:xfrm>
        </p:spPr>
        <p:txBody>
          <a:bodyPr>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914400" y="5166530"/>
            <a:ext cx="7315200" cy="114463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3C2B19F5-1118-4949-839C-6447839C9BE8}" type="datetimeFigureOut">
              <a:rPr lang="en-NZ" smtClean="0"/>
              <a:t>3/11/2015</a:t>
            </a:fld>
            <a:endParaRPr lang="en-NZ"/>
          </a:p>
        </p:txBody>
      </p:sp>
      <p:sp>
        <p:nvSpPr>
          <p:cNvPr id="8" name="Slide Number Placeholder 7"/>
          <p:cNvSpPr>
            <a:spLocks noGrp="1"/>
          </p:cNvSpPr>
          <p:nvPr>
            <p:ph type="sldNum" sz="quarter" idx="11"/>
          </p:nvPr>
        </p:nvSpPr>
        <p:spPr/>
        <p:txBody>
          <a:bodyPr/>
          <a:lstStyle/>
          <a:p>
            <a:fld id="{64FC78A4-3214-453F-999A-6F5B74B65BCC}" type="slidenum">
              <a:rPr lang="en-NZ" smtClean="0"/>
              <a:t>‹#›</a:t>
            </a:fld>
            <a:endParaRPr lang="en-NZ"/>
          </a:p>
        </p:txBody>
      </p:sp>
      <p:sp>
        <p:nvSpPr>
          <p:cNvPr id="9" name="Footer Placeholder 8"/>
          <p:cNvSpPr>
            <a:spLocks noGrp="1"/>
          </p:cNvSpPr>
          <p:nvPr>
            <p:ph type="ftr" sz="quarter" idx="12"/>
          </p:nvPr>
        </p:nvSpPr>
        <p:spPr/>
        <p:txBody>
          <a:bodyPr/>
          <a:lstStyle/>
          <a:p>
            <a:endParaRPr lang="en-N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2B19F5-1118-4949-839C-6447839C9BE8}" type="datetimeFigureOut">
              <a:rPr lang="en-NZ" smtClean="0"/>
              <a:t>3/11/2015</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64FC78A4-3214-453F-999A-6F5B74B65BCC}" type="slidenum">
              <a:rPr lang="en-NZ" smtClean="0"/>
              <a:t>‹#›</a:t>
            </a:fld>
            <a:endParaRPr lang="en-N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8400" y="1826709"/>
            <a:ext cx="1492499" cy="448445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54524" y="1826709"/>
            <a:ext cx="5241476" cy="448445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2B19F5-1118-4949-839C-6447839C9BE8}" type="datetimeFigureOut">
              <a:rPr lang="en-NZ" smtClean="0"/>
              <a:t>3/11/2015</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64FC78A4-3214-453F-999A-6F5B74B65BCC}" type="slidenum">
              <a:rPr lang="en-NZ" smtClean="0"/>
              <a:t>‹#›</a:t>
            </a:fld>
            <a:endParaRPr lang="en-N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C2B19F5-1118-4949-839C-6447839C9BE8}" type="datetimeFigureOut">
              <a:rPr lang="en-NZ" smtClean="0"/>
              <a:t>3/11/2015</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64FC78A4-3214-453F-999A-6F5B74B65BCC}" type="slidenum">
              <a:rPr lang="en-NZ" smtClean="0"/>
              <a:t>‹#›</a:t>
            </a:fld>
            <a:endParaRPr lang="en-N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400" y="5017572"/>
            <a:ext cx="7315200" cy="1293592"/>
          </a:xfrm>
        </p:spPr>
        <p:txBody>
          <a:bodyPr anchor="t"/>
          <a:lstStyle>
            <a:lvl1pPr algn="l">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914400" y="3865097"/>
            <a:ext cx="7315200" cy="1098439"/>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C2B19F5-1118-4949-839C-6447839C9BE8}" type="datetimeFigureOut">
              <a:rPr lang="en-NZ" smtClean="0"/>
              <a:t>3/11/2015</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64FC78A4-3214-453F-999A-6F5B74B65BCC}" type="slidenum">
              <a:rPr lang="en-NZ" smtClean="0"/>
              <a:t>‹#›</a:t>
            </a:fld>
            <a:endParaRPr lang="en-N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C2B19F5-1118-4949-839C-6447839C9BE8}" type="datetimeFigureOut">
              <a:rPr lang="en-NZ" smtClean="0"/>
              <a:t>3/11/2015</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64FC78A4-3214-453F-999A-6F5B74B65BCC}" type="slidenum">
              <a:rPr lang="en-NZ" smtClean="0"/>
              <a:t>‹#›</a:t>
            </a:fld>
            <a:endParaRPr lang="en-NZ"/>
          </a:p>
        </p:txBody>
      </p:sp>
      <p:sp>
        <p:nvSpPr>
          <p:cNvPr id="9" name="Title 8"/>
          <p:cNvSpPr>
            <a:spLocks noGrp="1"/>
          </p:cNvSpPr>
          <p:nvPr>
            <p:ph type="title"/>
          </p:nvPr>
        </p:nvSpPr>
        <p:spPr>
          <a:xfrm>
            <a:off x="914400" y="1544715"/>
            <a:ext cx="7315200" cy="1154097"/>
          </a:xfrm>
        </p:spPr>
        <p:txBody>
          <a:bodyPr/>
          <a:lstStyle/>
          <a:p>
            <a:r>
              <a:rPr lang="en-US" smtClean="0"/>
              <a:t>Click to edit Master title style</a:t>
            </a:r>
            <a:endParaRPr lang="en-US"/>
          </a:p>
        </p:txBody>
      </p:sp>
      <p:sp>
        <p:nvSpPr>
          <p:cNvPr id="8" name="Content Placeholder 7"/>
          <p:cNvSpPr>
            <a:spLocks noGrp="1"/>
          </p:cNvSpPr>
          <p:nvPr>
            <p:ph sz="quarter" idx="13"/>
          </p:nvPr>
        </p:nvSpPr>
        <p:spPr>
          <a:xfrm>
            <a:off x="914400" y="2743200"/>
            <a:ext cx="3566160" cy="35935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81728" y="2743200"/>
            <a:ext cx="3566160" cy="35956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16348" y="2743200"/>
            <a:ext cx="336499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85144" y="2743200"/>
            <a:ext cx="336206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3C2B19F5-1118-4949-839C-6447839C9BE8}" type="datetimeFigureOut">
              <a:rPr lang="en-NZ" smtClean="0"/>
              <a:t>3/11/2015</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64FC78A4-3214-453F-999A-6F5B74B65BCC}" type="slidenum">
              <a:rPr lang="en-NZ" smtClean="0"/>
              <a:t>‹#›</a:t>
            </a:fld>
            <a:endParaRPr lang="en-NZ"/>
          </a:p>
        </p:txBody>
      </p:sp>
      <p:sp>
        <p:nvSpPr>
          <p:cNvPr id="10" name="Title 9"/>
          <p:cNvSpPr>
            <a:spLocks noGrp="1"/>
          </p:cNvSpPr>
          <p:nvPr>
            <p:ph type="title"/>
          </p:nvPr>
        </p:nvSpPr>
        <p:spPr>
          <a:xfrm>
            <a:off x="914400" y="1544715"/>
            <a:ext cx="7315200" cy="1154097"/>
          </a:xfrm>
        </p:spPr>
        <p:txBody>
          <a:bodyPr/>
          <a:lstStyle/>
          <a:p>
            <a:r>
              <a:rPr lang="en-US" smtClean="0"/>
              <a:t>Click to edit Master title style</a:t>
            </a:r>
            <a:endParaRPr lang="en-US" dirty="0"/>
          </a:p>
        </p:txBody>
      </p:sp>
      <p:sp>
        <p:nvSpPr>
          <p:cNvPr id="11" name="Content Placeholder 10"/>
          <p:cNvSpPr>
            <a:spLocks noGrp="1"/>
          </p:cNvSpPr>
          <p:nvPr>
            <p:ph sz="quarter" idx="13"/>
          </p:nvPr>
        </p:nvSpPr>
        <p:spPr>
          <a:xfrm>
            <a:off x="914400" y="3383280"/>
            <a:ext cx="356616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81727" y="3383280"/>
            <a:ext cx="356616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C2B19F5-1118-4949-839C-6447839C9BE8}" type="datetimeFigureOut">
              <a:rPr lang="en-NZ" smtClean="0"/>
              <a:t>3/11/2015</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64FC78A4-3214-453F-999A-6F5B74B65BCC}" type="slidenum">
              <a:rPr lang="en-NZ" smtClean="0"/>
              <a:t>‹#›</a:t>
            </a:fld>
            <a:endParaRPr lang="en-N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2B19F5-1118-4949-839C-6447839C9BE8}" type="datetimeFigureOut">
              <a:rPr lang="en-NZ" smtClean="0"/>
              <a:t>3/11/2015</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64FC78A4-3214-453F-999A-6F5B74B65BCC}" type="slidenum">
              <a:rPr lang="en-NZ" smtClean="0"/>
              <a:t>‹#›</a:t>
            </a:fld>
            <a:endParaRPr lang="en-N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5362"/>
            <a:ext cx="2950936" cy="2173015"/>
          </a:xfrm>
        </p:spPr>
        <p:txBody>
          <a:bodyPr anchor="b">
            <a:normAutofit/>
          </a:bodyPr>
          <a:lstStyle>
            <a:lvl1pPr algn="l">
              <a:defRPr sz="2800" b="0"/>
            </a:lvl1pPr>
          </a:lstStyle>
          <a:p>
            <a:r>
              <a:rPr lang="en-US" smtClean="0"/>
              <a:t>Click to edit Master title style</a:t>
            </a:r>
            <a:endParaRPr lang="en-US" dirty="0"/>
          </a:p>
        </p:txBody>
      </p:sp>
      <p:sp>
        <p:nvSpPr>
          <p:cNvPr id="3" name="Content Placeholder 2"/>
          <p:cNvSpPr>
            <a:spLocks noGrp="1"/>
          </p:cNvSpPr>
          <p:nvPr>
            <p:ph idx="1"/>
          </p:nvPr>
        </p:nvSpPr>
        <p:spPr>
          <a:xfrm>
            <a:off x="4021752" y="1826709"/>
            <a:ext cx="4207848" cy="4476614"/>
          </a:xfrm>
        </p:spPr>
        <p:txBody>
          <a:bodyPr anchor="ct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4400" y="4061095"/>
            <a:ext cx="2950936" cy="2245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2B19F5-1118-4949-839C-6447839C9BE8}" type="datetimeFigureOut">
              <a:rPr lang="en-NZ" smtClean="0"/>
              <a:t>3/11/2015</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64FC78A4-3214-453F-999A-6F5B74B65BCC}" type="slidenum">
              <a:rPr lang="en-NZ" smtClean="0"/>
              <a:t>‹#›</a:t>
            </a:fld>
            <a:endParaRPr lang="en-N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8800"/>
            <a:ext cx="2953512" cy="2176272"/>
          </a:xfrm>
        </p:spPr>
        <p:txBody>
          <a:bodyPr anchor="b">
            <a:normAutofit/>
          </a:bodyPr>
          <a:lstStyle>
            <a:lvl1pPr algn="l">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4191000" y="2286000"/>
            <a:ext cx="4038600" cy="3352800"/>
          </a:xfrm>
          <a:solidFill>
            <a:schemeClr val="accent2"/>
          </a:solidFill>
          <a:ln w="12700">
            <a:noFill/>
          </a:ln>
          <a:effectLst>
            <a:reflection blurRad="12700" stA="30000" endPos="30000" dist="31750" dir="5400000" sy="-100000" algn="bl" rotWithShape="0"/>
          </a:effectLst>
          <a:scene3d>
            <a:camera prst="perspectiveRight" fov="2700000">
              <a:rot lat="240000" lon="900000" rev="0"/>
            </a:camera>
            <a:lightRig rig="threePt" dir="t">
              <a:rot lat="0" lon="0" rev="2700000"/>
            </a:lightRig>
          </a:scene3d>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4400" y="4059936"/>
            <a:ext cx="2953512" cy="22494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2B19F5-1118-4949-839C-6447839C9BE8}" type="datetimeFigureOut">
              <a:rPr lang="en-NZ" smtClean="0"/>
              <a:t>3/11/2015</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64FC78A4-3214-453F-999A-6F5B74B65BCC}" type="slidenum">
              <a:rPr lang="en-NZ" smtClean="0"/>
              <a:t>‹#›</a:t>
            </a:fld>
            <a:endParaRPr lang="en-N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 name="Rectangle 9"/>
          <p:cNvSpPr/>
          <p:nvPr/>
        </p:nvSpPr>
        <p:spPr>
          <a:xfrm>
            <a:off x="8435268" y="573807"/>
            <a:ext cx="86236"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569419" y="573807"/>
            <a:ext cx="576072"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914400" y="1544715"/>
            <a:ext cx="7315200" cy="115409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4400" y="2769833"/>
            <a:ext cx="7315200" cy="353952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007690" y="548797"/>
            <a:ext cx="1189132" cy="297918"/>
          </a:xfrm>
          <a:prstGeom prst="rect">
            <a:avLst/>
          </a:prstGeom>
        </p:spPr>
        <p:txBody>
          <a:bodyPr vert="horz" lIns="91440" tIns="45720" rIns="91440" bIns="45720" rtlCol="0" anchor="ctr"/>
          <a:lstStyle>
            <a:lvl1pPr algn="l">
              <a:defRPr sz="1200">
                <a:solidFill>
                  <a:schemeClr val="tx1">
                    <a:alpha val="50000"/>
                  </a:schemeClr>
                </a:solidFill>
              </a:defRPr>
            </a:lvl1pPr>
          </a:lstStyle>
          <a:p>
            <a:fld id="{3C2B19F5-1118-4949-839C-6447839C9BE8}" type="datetimeFigureOut">
              <a:rPr lang="en-NZ" smtClean="0"/>
              <a:t>3/11/2015</a:t>
            </a:fld>
            <a:endParaRPr lang="en-NZ"/>
          </a:p>
        </p:txBody>
      </p:sp>
      <p:sp>
        <p:nvSpPr>
          <p:cNvPr id="6" name="Slide Number Placeholder 5"/>
          <p:cNvSpPr>
            <a:spLocks noGrp="1"/>
          </p:cNvSpPr>
          <p:nvPr>
            <p:ph type="sldNum" sz="quarter" idx="4"/>
          </p:nvPr>
        </p:nvSpPr>
        <p:spPr>
          <a:xfrm>
            <a:off x="7314415" y="548797"/>
            <a:ext cx="941203" cy="301752"/>
          </a:xfrm>
          <a:prstGeom prst="rect">
            <a:avLst/>
          </a:prstGeom>
        </p:spPr>
        <p:txBody>
          <a:bodyPr vert="horz" lIns="91440" tIns="45720" rIns="91440" bIns="45720" rtlCol="0" anchor="ctr"/>
          <a:lstStyle>
            <a:lvl1pPr algn="r">
              <a:defRPr sz="1200">
                <a:solidFill>
                  <a:schemeClr val="tx1"/>
                </a:solidFill>
              </a:defRPr>
            </a:lvl1pPr>
          </a:lstStyle>
          <a:p>
            <a:fld id="{64FC78A4-3214-453F-999A-6F5B74B65BCC}" type="slidenum">
              <a:rPr lang="en-NZ" smtClean="0"/>
              <a:t>‹#›</a:t>
            </a:fld>
            <a:endParaRPr lang="en-NZ"/>
          </a:p>
        </p:txBody>
      </p:sp>
      <p:sp>
        <p:nvSpPr>
          <p:cNvPr id="5" name="Footer Placeholder 4"/>
          <p:cNvSpPr>
            <a:spLocks noGrp="1"/>
          </p:cNvSpPr>
          <p:nvPr>
            <p:ph type="ftr" sz="quarter" idx="3"/>
          </p:nvPr>
        </p:nvSpPr>
        <p:spPr>
          <a:xfrm>
            <a:off x="6008688" y="855956"/>
            <a:ext cx="2246489" cy="301227"/>
          </a:xfrm>
          <a:prstGeom prst="rect">
            <a:avLst/>
          </a:prstGeom>
        </p:spPr>
        <p:txBody>
          <a:bodyPr vert="horz" lIns="91440" tIns="0" rIns="91440" bIns="45720" rtlCol="0" anchor="t"/>
          <a:lstStyle>
            <a:lvl1pPr algn="l">
              <a:defRPr sz="1000">
                <a:solidFill>
                  <a:schemeClr val="tx1"/>
                </a:solidFill>
              </a:defRPr>
            </a:lvl1pPr>
          </a:lstStyle>
          <a:p>
            <a:endParaRPr lang="en-NZ"/>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en.academic.ru/pictures/enwiki/78/NZ_faults_.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15964"/>
            <a:ext cx="6480720" cy="695853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83568" y="-100976"/>
            <a:ext cx="7772400" cy="1470025"/>
          </a:xfrm>
        </p:spPr>
        <p:txBody>
          <a:bodyPr>
            <a:normAutofit fontScale="90000"/>
          </a:bodyPr>
          <a:lstStyle/>
          <a:p>
            <a:r>
              <a:rPr lang="en-NZ" dirty="0" smtClean="0">
                <a:solidFill>
                  <a:schemeClr val="tx1"/>
                </a:solidFill>
                <a:effectLst>
                  <a:outerShdw blurRad="38100" dist="38100" dir="2700000" algn="tl">
                    <a:srgbClr val="000000">
                      <a:alpha val="43137"/>
                    </a:srgbClr>
                  </a:outerShdw>
                </a:effectLst>
              </a:rPr>
              <a:t>Effects of Plate Tectonics in NZ</a:t>
            </a:r>
            <a:endParaRPr lang="en-NZ" dirty="0">
              <a:solidFill>
                <a:schemeClr val="tx1"/>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2411760" y="5877272"/>
            <a:ext cx="7315200" cy="1144632"/>
          </a:xfrm>
        </p:spPr>
        <p:txBody>
          <a:bodyPr>
            <a:normAutofit/>
          </a:bodyPr>
          <a:lstStyle/>
          <a:p>
            <a:r>
              <a:rPr lang="en-NZ" sz="4400" dirty="0" err="1" smtClean="0">
                <a:solidFill>
                  <a:schemeClr val="tx2"/>
                </a:solidFill>
              </a:rPr>
              <a:t>Taupō</a:t>
            </a:r>
            <a:r>
              <a:rPr lang="en-NZ" sz="4400" dirty="0" smtClean="0">
                <a:solidFill>
                  <a:schemeClr val="tx2"/>
                </a:solidFill>
              </a:rPr>
              <a:t> Volcanic Zone </a:t>
            </a:r>
            <a:endParaRPr lang="en-NZ" sz="4400" dirty="0">
              <a:solidFill>
                <a:schemeClr val="tx2"/>
              </a:solidFill>
            </a:endParaRPr>
          </a:p>
        </p:txBody>
      </p:sp>
    </p:spTree>
    <p:extLst>
      <p:ext uri="{BB962C8B-B14F-4D97-AF65-F5344CB8AC3E}">
        <p14:creationId xmlns:p14="http://schemas.microsoft.com/office/powerpoint/2010/main" val="41466550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260648"/>
            <a:ext cx="7315200" cy="1154097"/>
          </a:xfrm>
        </p:spPr>
        <p:txBody>
          <a:bodyPr/>
          <a:lstStyle/>
          <a:p>
            <a:r>
              <a:rPr lang="en-NZ" dirty="0" smtClean="0"/>
              <a:t>Basaltic </a:t>
            </a:r>
            <a:endParaRPr lang="en-NZ" dirty="0"/>
          </a:p>
        </p:txBody>
      </p:sp>
      <p:sp>
        <p:nvSpPr>
          <p:cNvPr id="3" name="Content Placeholder 2"/>
          <p:cNvSpPr>
            <a:spLocks noGrp="1"/>
          </p:cNvSpPr>
          <p:nvPr>
            <p:ph idx="1"/>
          </p:nvPr>
        </p:nvSpPr>
        <p:spPr>
          <a:xfrm>
            <a:off x="395536" y="1844824"/>
            <a:ext cx="3951993" cy="3539527"/>
          </a:xfrm>
        </p:spPr>
        <p:txBody>
          <a:bodyPr>
            <a:noAutofit/>
          </a:bodyPr>
          <a:lstStyle/>
          <a:p>
            <a:r>
              <a:rPr lang="en-NZ" sz="2800" dirty="0" smtClean="0"/>
              <a:t>Produced by dry melting of mantle material, usually through pressure release or heat from mantle plumes.  They mostly form at mid oceanic ridges and hotspots</a:t>
            </a:r>
            <a:endParaRPr lang="en-NZ" sz="2800" dirty="0"/>
          </a:p>
        </p:txBody>
      </p:sp>
      <p:pic>
        <p:nvPicPr>
          <p:cNvPr id="9218" name="Picture 2" descr="http://31.media.tumblr.com/tumblr_lsvczi0eTa1r33t2ro1_128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8780" y="3573016"/>
            <a:ext cx="3887755" cy="2915816"/>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data:image/jpeg;base64,/9j/4AAQSkZJRgABAQAAAQABAAD/2wCEAAkGBwgHBgkIBwgKCgkLDRYPDQwMDRsUFRAWIB0iIiAdHx8kKDQsJCYxJx8fLT0tMTU3Ojo6Iys/RD84QzQ5OjcBCgoKDQwNGg8PGjclHyU3Nzc3Nzc3Nzc3Nzc3Nzc3Nzc3Nzc3Nzc3Nzc3Nzc3Nzc3Nzc3Nzc3Nzc3Nzc3Nzc3N//AABEIAJYAyAMBIgACEQEDEQH/xAAcAAEAAQUBAQAAAAAAAAAAAAAABwIDBAUGAQj/xABNEAABAwIBBAoOCAQEBwAAAAABAAIDBBEFBhIhMQgTF0FRVXGTsdEUFSIyMzQ1UmFyc3SBsiNTkZKUocHhFiQ2Q0JEgvAHJVRiZKLx/8QAGgEBAAIDAQAAAAAAAAAAAAAAAAECAwQFBv/EACgRAQABAwIFBAIDAAAAAAAAAAABAgMRBBITMUFRYSEyM3EFFCJCgf/aAAwDAQACEQMRAD8AjnILIiuy2q6mnoZ4YGU7A6SSW+/qFgu13AsX46oubcsnY1ePY57KLpcp3JsLnUg+f9wLF+OqLm3JuBYvx1Rc25T9t0dmnbGWcbA5w0lDI0ODSQHHUL6SggHcCxfjqi5tybgWL8dUXNuU/bY3OLbi41i+pUmohAF5YxcXF3DSEEB7gWL8dUXNuTcCxfjqi5tyn5srHEBrmm4uLHeXj5o2EB8jGngLgEEBbgWL8dUXNuTcCxfjqi5tyn4yMDM8uaG2vnE6PtQSxlucHtLb2uHaLoIB3AsX46oubcm4Fi/HVFzblP5e1ts4gX0C5314ZWNvnPaM2xNzqQQDuBYvx1Rc25NwLF+OqLm3KfttZnBuc27u9F9fIqRUQucGtljLjvBwQQHuBYvx1Rc25NwLF+OqLm3KfnzRx2z3tbfVnOsjpY2NDnva1p1EuFiggHcCxfjqi5tybgWL8dUXNuU+dkQ5udtrM29r5wtdVNljdbNe03OizgboIB3AsX46oubcm4Fi/HVFzblPwkYQCHNIOgG+s+hUmohb30sY1jS4byCA9wLF+OqLm3JuBYvx1Rc25T82VjrZr2G+qztaCRjnFoc0uGsA6QggHcCxfjqi5tybgWMcdUXNuU/bbHm52e3Nva99F1Wg+Q8u8j67IzEo6KvmimE0e2RyRaiL2Og6kXdbJH+oMJ90d8y8QZmxq8dxz2UXS5TVjXkeuP8A48nylQrsavHcc9lF0uU7OaHNLXAEEWIO+g+e8KppX0eTVCTJteFT0Nbc3s81UkBaPh9Iuoylr6iryjrso6LD8RqO0k0cNHNDHeENY4mp033w5zTYHvLKVewaQAAUsFgGjwY1N737N7gVxlPDHEYmRRtjN7sDQAb69CCMMXqZabK3F8pqCWSWkioKdtXAzSH072uOeANbmkA8hd8fKjB8MrMgMkaypooZqh8mGwmV7buMbpWAtvwEE3HpUnR0lNG0tjp4mNLQwhrAAWjUOT0L3saDamRbTHtbCCxmYLNI1WG9ZBx882D5O5aUcElRR4dSMwlzImSStiYPpdQuVzmVEmG1WW1VUSjJyphkwulfDJitWGMc0ulN4zpDgRYk8ik+poKOqcHVVJBM4CwMsQcQPiFj11FhscIlmw6mkDA1jbwtOaNQGkaAEHN5cshdkFBHSRUssDpKRsUMcn0UgMjAGh3mnVfgK53FMGqMEwLFK6toqLB6Oeuw8to6ep2yOPMnZnSFxDQL8moKRhUUD4GQytha0AWhc0ENtpFhq9I9CqqKijqLU00bJ2PdmuY9oc29xrB9JCjMIzDmsrcbwqejwuvp8TpJqSkxeA1E8M7XshBDh3RBsO+GvhXN5UVNJjFPlxNh9VHU0j6aggE8Dw9mdnuzgHDRcXH2hSHTtw+OOeA0MFPCZBG9mY3NkJAOoco1qum7Wvg7GhggbDIb7UIxmu372Gj/AOJmDMIoydjlky7ybdK6W2Eyy4PmuvZzo4ZXF3pJBYs3/hwzDDUYc6aLJnsnbpS1/ZQ7NL899u4trtvcCk/No2VEn0EbXxfSl+YNbrgnlsNJWNFHgkMzJYoKKOW4LXshaHXOrTb0/mmU5c5lqzBJMscn25RmiFH2FWW7Ne1rM/Ogt3xtfWuQxF9GcLhipX0M2AsykzKA109qYx7Q4uGfp7gPzrbylasdhlVAyeqip6ljXBgdJGHZucRw6tY/JU52FVVM2GSGmfCzOLInRggBpIuBb0FMwjMI7xCioqvC8CpcMocnZnS44RLT0c+2Uzndjy2zyBe+aBvbwW8GHnDcSybpzQ0VC+9Y58NETtdzEdIuAdIsunjfhFPJFFBBTRixnYY4gACM0XFhrs8LYmOGVzJCxj3NvmOIBIuNNlKcodwF9RhtHkph875JaSvxCGto5CL7W4h+2xn4kOHrHgWdjGF4fV5A5QV1TSQyVVNilcIZnN7qMGrN7HeUpdiU2ZGzseLNiN425gsw8I4ENLTmF0W0RbU8lzmZgs4k3JI39OlBweV9CMGnpKfJumbTSsw3EX00VO230hYCCBw3Wsh/heD+HZMj6mF+NPq4Wv2mbOmkiPhtvF72tc91/iDVKToo3SNkcxpe24a4jSL67FW4aKkgmdNDSwRyu757IwHHlKCGamepwnCcSMjpZcPxfG5mttpFNOyrOj1XtHwLfSptVl1JTOjMTqeExl2eWFgtnXve3DfTdXkHz7skfL+Ee6O+ZE2SPl/CPdHfMiDL2NXjuOeyi6XKd1BGxq8dxz2UXS5TugIiICK26VrXWNyddmtJ6F5t7PNk5t3UguqiaMSx5hLm6bgtNiCqdvZ5snNu6k29nmyc27qQY7cMpmszMw2JJPdHWRYr2LDaeKQyNac9z88nOOvR1BX9vZ5snNu6k29nmyc27qUYRiFmbD6ebv2k3kEp7o98LW6AjMOgjMZjDmmPvdN7aLK9t7PNk5t3Um3s82Tm3dSYMQsuoGPcXPe8ucwMdpsHAX1j4lWZMJiLYmQkxtjcDrJJAINr/wCkLM29nmyc27qTb2ebJzbupMQbYWYaCCGIRRttGHBwF9RFrfZYKk4ZTbY94ZZzwQ7TruSeklZG3s82Tm3dSbezzZObd1JiDEMVuE0zGtbGHta1mY0Z17DueHX3o1rNYwMa1o1AWGm6o29nmyc27qTb2ebJzbupThOMLqK1t7PNk5t3Um3s82Tm3dSC6ioZI15ObfRrBBB/NVoCIiD592SPl/CPdHfMibJHy/hHujvmRBl7Grx3HPZRdLlO6gjY1eO457KLpcp3QEREFtnhpOQfqritt8NJyD9VU6RjO/c1vKVEzECpFjuraYf3Wnk0q07E6UanOPI1Um9bjnUtFFU9Gai1zsWiGpjyrZxfggJ5X/ssc6qzHVbhV9lWM4lNhzad0VBUVYklzH7TpMY84+hYEOP4hM8MbgdXHoBJmOaBpFxcA6RfkWX23dvQD737Lw4u+3gW/eVf3LPdPBr7LTccqpmSmmwqokLHxta09xnhzQSdI0W0j4K1UZR1McUTqfBqycvAzg1tsy4vpuOG4+CxocqJpceq8NNNGG08LJQ8PNznehbTts8f2W/eT9yz3TVp7lPOGVhFbJX0MdTLTPpnuJvFJrbY2WatSMXdvwD4P/ZVNxcb8JHI66mNXZ7q8Kvs2iLXNxaI98x4V0YnTHW5w9JarxqLU/2Rw6o6MxFYZWUz9UzPibK617Xd64HkKyRXTPKVZiYUt8Yk9VvSVcVtvh5PVb0lXFZAiIg+fdkj5fwj3R3zImyR8v4R7o75kQZexq8dxz2UXS5TuoI2NXjuOeyi6XKd0BERBbb4aTkb+q5XEm1pqpOxHwtaH6dsaXb5v+i6pvhpOQfqoqxiondila100haJ3gDONgM4rn6+ZimGxp4zMt9JJiTHAumw9jW6rh2n81VFicEbLVdZSl9z4K9rfmuQOnSdJ9KLlzOW7FDrnY5hzdU7nH0Ru6laOUFENQlP+lcsihO10z8pKVoJEUthrvYWWBNlxhsRLdqme4bzbdK4fG698lQaWB1mtPdcHKtOdq07YXvtoLjewWWm31l1NP8AjqKqYqr6u0psq6aHKKsxN1NMYp4WxhgIzm5q31Plrh0+gRytdwOsFGDo4A3PcxmbvuVAzC60bnxkjuQ4Gx+1W2RLbvaG1X4/1MAyipd+KUfYq24/RHWJWjhzbqOcDr5Hh9NL3UgBLM479tXItm2SquA6mZ6SJOjQsW2XFv2ODXtl3Dcbw53+YI9aN3Ur0eI0b+8qoifWXAtlqri9KzWNIk/ZZKiYww7Yd62SN4u17XcjrrMw7RWRAb9+hRsCQbt0HhC3uSNTOcdpo3TSFhLrtLyR3pWSz8lKlyn+MpHb4d/qN6Sritt8PJ6rekq4vQOaIiIPn3ZI+X8I90d8yJskfL+Ee6O+ZEGXsavHcc9lF0uU7qCNjV47jnsoulyndAREQW2+Gk5B+qiDHKqCHGaxksrWOM7yA42v3RUvt8NJyD9VEmMMa7F63OAP8xJvf9xXP1+NsZbWl5ywYaiGfO2mRr83XY6ldXjWtbqAHIF6uXOOjdEGtEUJcfXNMOIyiTRckXPKsRkUjXAZpba3dXsABr+1dXimGtrG5zLCTfztTuVaqLAZ3G0jgxl9IL7/AJLPTXGHet6q1VREzOJhqWgZsZtaPPObfe4EZFIXNzrggguJ1EjfW2joGTVr6Mu7gAgG2uy8kwKoD83TIze7uwsrb4ZartqJiJnHplTgTXSYjnsBLeEcFta6jRwLUwYLHG6KYTyR1DD3Rjd3Lh5pGohZ+3Oj0VDWst/jb3p5eD4/asVeKuTi6y9F276coX0Tk1IsbVFuMkP6gpeV3yladbjJD+oKXld8pWWz8lP2pc9kpMb4eT1W9JVxW2+Hk9VvSVcXoHLEREHz7skfL+Ee6O+ZE2SPl/CPdHfMiDL2NXjuOeyi6XKd1BGxq8dxz2UXS5TugIiILbfDScg/VRNi/lau94k+YqWW+Gk5B+qibF/K1d7xJ8xXO/Ie2G1pfdLEREXLboiIgIiINJSH/nr/AFn9C3a0NMc3GibX7t/QVtBWi2mCcHgzLq8xnk3/AMh6V0/UMsHSCseaKV7yWT5jTrbmXXsU+2SGPapGkX7ojQryj1hoMUQVAAtV2tqtCAB+ayWAhoDjc8NrXXqKJnJAtxkh/UFLyu+UrTrcZIf1DS8rvlKyWfkp+1LnslJjfGJPVb0lXFbb4xJ6rekq4vQOWIiIPn3ZI+X8I90d8yJskfL+Ee6O+ZEGXsavHcc9lF0uU7qCNjV47jnsoulyndAREQW2+Gk5B+qibF/Ktad7siT5ipZb4aTkb+qgbKLCcbmx3EXw4bWPjdVSlp7HkIIzzYjRqstLW0TXERDZ00xEzlsH1MDL58zG24XKy7EqRv8AevyArRnA8fsLYVVaNY7Fk6lVHgmOF30uE1hG9alkv0LQ4Db4lPdtXYxSjVtjuRqoONwb0UvxAWD2jxfimv8Awz+pe9pMX4pr/wAM/qTg+Ft1PdlHG496nd95edvG/wDTf+yxu0eL8U1/4Z/UvO0eL8U1/wCGf1KeF4RujusQ1O1VvZOZc5xObfhWxGOD6g/f/ZYvaPF+Ka/8M/qTtHi/FNf+Gf1JNrPRkuX5uTmqWYMbj34H/BwVQxqn34pR9nWsLtHi/FNf+Gf1J2kxjimv/DP6lHB8Kbqe7Ytxeldrz28rVcbiVG7++0cuhartJjB14TX/AIZ/UnaTGOKq/wDDP6lHA8G6nu3jJ4ZO8lY7kct7kiD/ABDSaDrd8pXC9o8X4pr/AMK/qXQ5A4ZidLlXQvnoK2GEF+c58D2tHcnWSLK9qzMVxLHcqjZPqmRvh5PVb0lXFbb4d/qt6Sri7TmiIiD592SPl/CPdHfMibJHy/hHujvmRBl7Grx3HPZRdLlO6gjY1i1bjvsoulyndARPgnwQW2+Gk5B+qrVBY7PL2uzSRY6Lpmy/WD7n7oMZ1TUtfYUT3C50iQal52TU6f5F5cCNGeLEaf8AfxWVmy/WD7n7pmy/WD7n7oMcVVRp/kZBo89vWvHVUzbZ1NmBzdBdI0WOnR0fasnNl+sH3P3Vuam28ATZjwN50d0wLArJ3Eg0oaACbulbvf7/ADQVsx/yjjovolZ1qo4fCbXhhNtV4RoTtfDYjaodPBCAmBS6tma6xpbtue6EreFV09XLI8Nkptr13O2NNvsXgw6EX+ih02/tDeQYdCLfQw3G/tI4LJge1FVJGA6OESCxLwJAM1edlTlodHSOkaeB4VTKGJgAbFEABYDahqVyGAwxhkRYxo3mxgBMCyKmquM6icBw7YCqTVVenNoH6N4vGnkWXmy/WD7n7pmy/WD7n7pgWqaWeR5E1OYhYEEuBv6FkaFRmy/WD7n7pmy/WD7n7oDfDyeq3pKuK2xha4ucbuNgTa2hXPggInwRB8+7JHy/hHujvmRNkj5fwj3R3zLxBHGTmU2L5M1UlTgtW6mlkbmPs0ODh6QV0W65ltxuOYj6kRA3XMtuNxzEfUm65ltxuOYj6kRA3XMtuNxzEfUm65ltxuOYj6kRA3XMtuNxzEfUm65ltxuOYj6kRA3XMtuNxzEfUm65ltxuOYj6kRA3XMtuNxzEfUm65ltxuOYj6kRA3XMtuNxzEfUm65ltxuOYj6kRA3XMtuNxzEfUm65ltxuOYj6kRA3XMtuNxzEfUm65ltxuOYj6kRA3XMtuNxzEfUm65ltxuOYj6kRA3XMtuNxzEfUm65ltxuOYj6kRA3XMtuNxzEfUm65ltxuOYj6kRBzWUOUOKZR1gq8ZqnVM7W5jXEABo4ABoCIiD//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pic>
        <p:nvPicPr>
          <p:cNvPr id="922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548680"/>
            <a:ext cx="3716885" cy="2787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604284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7315200" cy="1154097"/>
          </a:xfrm>
        </p:spPr>
        <p:txBody>
          <a:bodyPr/>
          <a:lstStyle/>
          <a:p>
            <a:r>
              <a:rPr lang="en-NZ" dirty="0" smtClean="0"/>
              <a:t>Andesitic </a:t>
            </a:r>
            <a:endParaRPr lang="en-NZ" dirty="0"/>
          </a:p>
        </p:txBody>
      </p:sp>
      <p:sp>
        <p:nvSpPr>
          <p:cNvPr id="3" name="Content Placeholder 2"/>
          <p:cNvSpPr>
            <a:spLocks noGrp="1"/>
          </p:cNvSpPr>
          <p:nvPr>
            <p:ph idx="1"/>
          </p:nvPr>
        </p:nvSpPr>
        <p:spPr>
          <a:xfrm>
            <a:off x="755576" y="1484784"/>
            <a:ext cx="7315200" cy="3539527"/>
          </a:xfrm>
        </p:spPr>
        <p:txBody>
          <a:bodyPr/>
          <a:lstStyle/>
          <a:p>
            <a:r>
              <a:rPr lang="en-NZ" dirty="0" smtClean="0"/>
              <a:t>Produced in subduction zones</a:t>
            </a:r>
          </a:p>
          <a:p>
            <a:r>
              <a:rPr lang="en-NZ" dirty="0" smtClean="0"/>
              <a:t>probably caused by reactions between the magma and water released from the crust (known as wet melting) </a:t>
            </a:r>
          </a:p>
          <a:p>
            <a:r>
              <a:rPr lang="en-NZ" dirty="0" smtClean="0"/>
              <a:t>There are also lots of different </a:t>
            </a:r>
            <a:r>
              <a:rPr lang="en-NZ" dirty="0" err="1" smtClean="0"/>
              <a:t>andesites</a:t>
            </a:r>
            <a:r>
              <a:rPr lang="en-NZ" dirty="0" smtClean="0"/>
              <a:t>.  The </a:t>
            </a:r>
            <a:r>
              <a:rPr lang="en-NZ" dirty="0" err="1" smtClean="0"/>
              <a:t>Taranaki</a:t>
            </a:r>
            <a:r>
              <a:rPr lang="en-NZ" dirty="0" smtClean="0"/>
              <a:t> andesite is different to that of </a:t>
            </a:r>
            <a:r>
              <a:rPr lang="en-NZ" dirty="0" err="1" smtClean="0"/>
              <a:t>Tongariro</a:t>
            </a:r>
            <a:r>
              <a:rPr lang="en-NZ" dirty="0" smtClean="0"/>
              <a:t> </a:t>
            </a:r>
            <a:r>
              <a:rPr lang="en-NZ" dirty="0" err="1" smtClean="0"/>
              <a:t>etc</a:t>
            </a:r>
            <a:r>
              <a:rPr lang="en-NZ" dirty="0" smtClean="0"/>
              <a:t>   </a:t>
            </a:r>
            <a:endParaRPr lang="en-NZ" dirty="0"/>
          </a:p>
        </p:txBody>
      </p:sp>
      <p:pic>
        <p:nvPicPr>
          <p:cNvPr id="10242" name="Picture 2" descr="http://info.geonet.org.nz/download/attachments/950644/tongariro-lge.jpg?api=v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3356992"/>
            <a:ext cx="4556335" cy="3030141"/>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ttp://upload.wikimedia.org/wikipedia/commons/b/b7/Mt_Taranak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4077072"/>
            <a:ext cx="3528392" cy="1787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66496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0"/>
            <a:ext cx="7315200" cy="1154097"/>
          </a:xfrm>
        </p:spPr>
        <p:txBody>
          <a:bodyPr/>
          <a:lstStyle/>
          <a:p>
            <a:r>
              <a:rPr lang="en-NZ" dirty="0" err="1" smtClean="0"/>
              <a:t>Rhyolitic</a:t>
            </a:r>
            <a:r>
              <a:rPr lang="en-NZ" dirty="0" smtClean="0"/>
              <a:t> </a:t>
            </a:r>
            <a:endParaRPr lang="en-NZ" dirty="0"/>
          </a:p>
        </p:txBody>
      </p:sp>
      <p:sp>
        <p:nvSpPr>
          <p:cNvPr id="3" name="Content Placeholder 2"/>
          <p:cNvSpPr>
            <a:spLocks noGrp="1"/>
          </p:cNvSpPr>
          <p:nvPr>
            <p:ph idx="1"/>
          </p:nvPr>
        </p:nvSpPr>
        <p:spPr>
          <a:xfrm>
            <a:off x="539552" y="1340768"/>
            <a:ext cx="5040560" cy="5904656"/>
          </a:xfrm>
        </p:spPr>
        <p:txBody>
          <a:bodyPr>
            <a:normAutofit/>
          </a:bodyPr>
          <a:lstStyle/>
          <a:p>
            <a:r>
              <a:rPr lang="en-NZ" sz="2400" dirty="0" smtClean="0"/>
              <a:t>Produced by melting of crustal rock, or mixing of crust and basalt to andesite magma,  or when andesite magmas are modified by partial crystallization.</a:t>
            </a:r>
          </a:p>
          <a:p>
            <a:r>
              <a:rPr lang="en-NZ" sz="2400" dirty="0" smtClean="0"/>
              <a:t>A rock called </a:t>
            </a:r>
            <a:r>
              <a:rPr lang="en-NZ" sz="2400" dirty="0" err="1" smtClean="0"/>
              <a:t>Dacite</a:t>
            </a:r>
            <a:r>
              <a:rPr lang="en-NZ" sz="2400" dirty="0" smtClean="0"/>
              <a:t> is in-between rhyolite and andesite </a:t>
            </a:r>
          </a:p>
          <a:p>
            <a:r>
              <a:rPr lang="en-NZ" sz="2400" dirty="0" smtClean="0"/>
              <a:t>Most Rhyolite in the TVZ are produced by crustal melting and partial mixing with large volumes of basalt magma. </a:t>
            </a:r>
            <a:endParaRPr lang="en-NZ" sz="2400" dirty="0"/>
          </a:p>
        </p:txBody>
      </p:sp>
      <p:pic>
        <p:nvPicPr>
          <p:cNvPr id="11266" name="Picture 2" descr="http://www.geology.sdsu.edu/how_volcanoes_work/Images/Diagrams/Yellowstone_cro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2060848"/>
            <a:ext cx="3180874" cy="2592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8250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0"/>
            <a:ext cx="7315200" cy="1154097"/>
          </a:xfrm>
        </p:spPr>
        <p:txBody>
          <a:bodyPr/>
          <a:lstStyle/>
          <a:p>
            <a:r>
              <a:rPr lang="en-NZ" dirty="0" smtClean="0"/>
              <a:t>Volcanoes </a:t>
            </a:r>
            <a:endParaRPr lang="en-NZ" dirty="0"/>
          </a:p>
        </p:txBody>
      </p:sp>
      <p:sp>
        <p:nvSpPr>
          <p:cNvPr id="3" name="Content Placeholder 2"/>
          <p:cNvSpPr>
            <a:spLocks noGrp="1"/>
          </p:cNvSpPr>
          <p:nvPr>
            <p:ph idx="1"/>
          </p:nvPr>
        </p:nvSpPr>
        <p:spPr>
          <a:xfrm>
            <a:off x="251520" y="1412776"/>
            <a:ext cx="8712968" cy="4968552"/>
          </a:xfrm>
        </p:spPr>
        <p:txBody>
          <a:bodyPr>
            <a:normAutofit/>
          </a:bodyPr>
          <a:lstStyle/>
          <a:p>
            <a:r>
              <a:rPr lang="en-NZ" sz="2800" dirty="0" smtClean="0"/>
              <a:t>Magma which reaches the surface is erupted to form a volcano.</a:t>
            </a:r>
          </a:p>
          <a:p>
            <a:r>
              <a:rPr lang="en-NZ" sz="2800" dirty="0" smtClean="0"/>
              <a:t>The now lava cools quickly to form extrusive volcanic rock.</a:t>
            </a:r>
          </a:p>
          <a:p>
            <a:r>
              <a:rPr lang="en-NZ" sz="2800" dirty="0" smtClean="0"/>
              <a:t>The appearance of different volcanoes depends on four factors </a:t>
            </a:r>
          </a:p>
          <a:p>
            <a:pPr lvl="1"/>
            <a:r>
              <a:rPr lang="en-NZ" sz="2400" dirty="0" smtClean="0"/>
              <a:t>Viscosity (runniness)</a:t>
            </a:r>
          </a:p>
          <a:p>
            <a:pPr lvl="1"/>
            <a:r>
              <a:rPr lang="en-NZ" sz="2400" dirty="0" smtClean="0"/>
              <a:t>Amount of dissolved gas</a:t>
            </a:r>
          </a:p>
          <a:p>
            <a:pPr lvl="1"/>
            <a:r>
              <a:rPr lang="en-NZ" sz="2400" dirty="0" smtClean="0"/>
              <a:t>Encountering ground water </a:t>
            </a:r>
          </a:p>
          <a:p>
            <a:pPr lvl="1"/>
            <a:r>
              <a:rPr lang="en-NZ" sz="2400" dirty="0" smtClean="0"/>
              <a:t>Volume of magma </a:t>
            </a:r>
            <a:endParaRPr lang="en-NZ" sz="2400" dirty="0"/>
          </a:p>
        </p:txBody>
      </p:sp>
      <p:pic>
        <p:nvPicPr>
          <p:cNvPr id="12290" name="Picture 2" descr="http://ellaworme.files.wordpress.com/2012/03/volcan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4005064"/>
            <a:ext cx="4464794" cy="2448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61802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16632"/>
            <a:ext cx="7315200" cy="1154097"/>
          </a:xfrm>
        </p:spPr>
        <p:txBody>
          <a:bodyPr/>
          <a:lstStyle/>
          <a:p>
            <a:r>
              <a:rPr lang="en-NZ" dirty="0" smtClean="0"/>
              <a:t>What makes Magma Viscous?</a:t>
            </a:r>
            <a:endParaRPr lang="en-NZ" dirty="0"/>
          </a:p>
        </p:txBody>
      </p:sp>
      <p:sp>
        <p:nvSpPr>
          <p:cNvPr id="3" name="Content Placeholder 2"/>
          <p:cNvSpPr>
            <a:spLocks noGrp="1"/>
          </p:cNvSpPr>
          <p:nvPr>
            <p:ph idx="1"/>
          </p:nvPr>
        </p:nvSpPr>
        <p:spPr>
          <a:xfrm>
            <a:off x="323528" y="1268760"/>
            <a:ext cx="8568952" cy="5184576"/>
          </a:xfrm>
        </p:spPr>
        <p:txBody>
          <a:bodyPr/>
          <a:lstStyle/>
          <a:p>
            <a:r>
              <a:rPr lang="en-NZ" dirty="0" smtClean="0"/>
              <a:t>Silica Content </a:t>
            </a:r>
          </a:p>
          <a:p>
            <a:pPr lvl="1"/>
            <a:r>
              <a:rPr lang="en-NZ" dirty="0" smtClean="0"/>
              <a:t>Silica is a mineral (SO</a:t>
            </a:r>
            <a:r>
              <a:rPr lang="en-NZ" baseline="-25000" dirty="0" smtClean="0"/>
              <a:t>2</a:t>
            </a:r>
            <a:r>
              <a:rPr lang="en-NZ" dirty="0" smtClean="0"/>
              <a:t> or molten quartz)</a:t>
            </a:r>
          </a:p>
          <a:p>
            <a:pPr lvl="1"/>
            <a:r>
              <a:rPr lang="en-NZ" dirty="0" smtClean="0"/>
              <a:t>Viscosity Increases as silica increases</a:t>
            </a:r>
            <a:endParaRPr lang="en-NZ" dirty="0"/>
          </a:p>
          <a:p>
            <a:pPr marL="320040" lvl="1" indent="0">
              <a:buNone/>
            </a:pPr>
            <a:endParaRPr lang="en-NZ" dirty="0"/>
          </a:p>
        </p:txBody>
      </p:sp>
      <p:graphicFrame>
        <p:nvGraphicFramePr>
          <p:cNvPr id="4" name="Table 3"/>
          <p:cNvGraphicFramePr>
            <a:graphicFrameLocks noGrp="1"/>
          </p:cNvGraphicFramePr>
          <p:nvPr>
            <p:extLst>
              <p:ext uri="{D42A27DB-BD31-4B8C-83A1-F6EECF244321}">
                <p14:modId xmlns:p14="http://schemas.microsoft.com/office/powerpoint/2010/main" val="2815557595"/>
              </p:ext>
            </p:extLst>
          </p:nvPr>
        </p:nvGraphicFramePr>
        <p:xfrm>
          <a:off x="683568" y="2420888"/>
          <a:ext cx="7920880" cy="4085388"/>
        </p:xfrm>
        <a:graphic>
          <a:graphicData uri="http://schemas.openxmlformats.org/drawingml/2006/table">
            <a:tbl>
              <a:tblPr firstRow="1" bandRow="1">
                <a:tableStyleId>{5C22544A-7EE6-4342-B048-85BDC9FD1C3A}</a:tableStyleId>
              </a:tblPr>
              <a:tblGrid>
                <a:gridCol w="4149032"/>
                <a:gridCol w="1885924"/>
                <a:gridCol w="1885924"/>
              </a:tblGrid>
              <a:tr h="793548">
                <a:tc>
                  <a:txBody>
                    <a:bodyPr/>
                    <a:lstStyle/>
                    <a:p>
                      <a:r>
                        <a:rPr lang="en-NZ" dirty="0" smtClean="0"/>
                        <a:t>Silica Content </a:t>
                      </a:r>
                      <a:endParaRPr lang="en-NZ" dirty="0"/>
                    </a:p>
                  </a:txBody>
                  <a:tcPr/>
                </a:tc>
                <a:tc>
                  <a:txBody>
                    <a:bodyPr/>
                    <a:lstStyle/>
                    <a:p>
                      <a:r>
                        <a:rPr lang="en-NZ" dirty="0" smtClean="0"/>
                        <a:t>Magma</a:t>
                      </a:r>
                      <a:r>
                        <a:rPr lang="en-NZ" baseline="0" dirty="0" smtClean="0"/>
                        <a:t> </a:t>
                      </a:r>
                      <a:endParaRPr lang="en-NZ" dirty="0"/>
                    </a:p>
                  </a:txBody>
                  <a:tcPr/>
                </a:tc>
                <a:tc>
                  <a:txBody>
                    <a:bodyPr/>
                    <a:lstStyle/>
                    <a:p>
                      <a:r>
                        <a:rPr lang="en-NZ" dirty="0" smtClean="0"/>
                        <a:t>Viscosity </a:t>
                      </a:r>
                      <a:endParaRPr lang="en-NZ" dirty="0"/>
                    </a:p>
                  </a:txBody>
                  <a:tcPr/>
                </a:tc>
              </a:tr>
              <a:tr h="793548">
                <a:tc>
                  <a:txBody>
                    <a:bodyPr/>
                    <a:lstStyle/>
                    <a:p>
                      <a:r>
                        <a:rPr lang="en-NZ" dirty="0" smtClean="0"/>
                        <a:t>Low</a:t>
                      </a:r>
                      <a:r>
                        <a:rPr lang="en-NZ" baseline="0" dirty="0" smtClean="0"/>
                        <a:t> ( 45-55%)</a:t>
                      </a:r>
                      <a:endParaRPr lang="en-NZ" dirty="0"/>
                    </a:p>
                  </a:txBody>
                  <a:tcPr/>
                </a:tc>
                <a:tc>
                  <a:txBody>
                    <a:bodyPr/>
                    <a:lstStyle/>
                    <a:p>
                      <a:r>
                        <a:rPr lang="en-NZ" dirty="0" smtClean="0"/>
                        <a:t>Basalt</a:t>
                      </a:r>
                      <a:endParaRPr lang="en-NZ" dirty="0"/>
                    </a:p>
                  </a:txBody>
                  <a:tcPr/>
                </a:tc>
                <a:tc>
                  <a:txBody>
                    <a:bodyPr/>
                    <a:lstStyle/>
                    <a:p>
                      <a:r>
                        <a:rPr lang="en-NZ" dirty="0" smtClean="0"/>
                        <a:t>Low</a:t>
                      </a:r>
                    </a:p>
                    <a:p>
                      <a:r>
                        <a:rPr lang="en-NZ" dirty="0" smtClean="0"/>
                        <a:t>Can flow easily</a:t>
                      </a:r>
                    </a:p>
                    <a:p>
                      <a:r>
                        <a:rPr lang="en-NZ" dirty="0" smtClean="0"/>
                        <a:t>(liquid honey) </a:t>
                      </a:r>
                    </a:p>
                  </a:txBody>
                  <a:tcPr/>
                </a:tc>
              </a:tr>
              <a:tr h="714241">
                <a:tc>
                  <a:txBody>
                    <a:bodyPr/>
                    <a:lstStyle/>
                    <a:p>
                      <a:r>
                        <a:rPr lang="en-NZ" dirty="0" smtClean="0"/>
                        <a:t>Intermediate (55-64 %)</a:t>
                      </a:r>
                      <a:endParaRPr lang="en-NZ" dirty="0"/>
                    </a:p>
                  </a:txBody>
                  <a:tcPr/>
                </a:tc>
                <a:tc>
                  <a:txBody>
                    <a:bodyPr/>
                    <a:lstStyle/>
                    <a:p>
                      <a:r>
                        <a:rPr lang="en-NZ" dirty="0" smtClean="0"/>
                        <a:t>Andesite</a:t>
                      </a:r>
                      <a:endParaRPr lang="en-NZ" dirty="0"/>
                    </a:p>
                  </a:txBody>
                  <a:tcPr/>
                </a:tc>
                <a:tc>
                  <a:txBody>
                    <a:bodyPr/>
                    <a:lstStyle/>
                    <a:p>
                      <a:r>
                        <a:rPr lang="en-NZ" dirty="0" smtClean="0"/>
                        <a:t>Medium </a:t>
                      </a:r>
                    </a:p>
                    <a:p>
                      <a:r>
                        <a:rPr lang="en-NZ" dirty="0" smtClean="0"/>
                        <a:t>Can flow, but not as easily as basalt</a:t>
                      </a:r>
                    </a:p>
                    <a:p>
                      <a:r>
                        <a:rPr lang="en-NZ" dirty="0" smtClean="0"/>
                        <a:t>(plum jam)</a:t>
                      </a:r>
                      <a:endParaRPr lang="en-NZ" dirty="0"/>
                    </a:p>
                  </a:txBody>
                  <a:tcPr/>
                </a:tc>
              </a:tr>
              <a:tr h="793548">
                <a:tc>
                  <a:txBody>
                    <a:bodyPr/>
                    <a:lstStyle/>
                    <a:p>
                      <a:r>
                        <a:rPr lang="en-NZ" baseline="0" dirty="0" smtClean="0"/>
                        <a:t>High Silica (&gt;70%)</a:t>
                      </a:r>
                    </a:p>
                  </a:txBody>
                  <a:tcPr/>
                </a:tc>
                <a:tc>
                  <a:txBody>
                    <a:bodyPr/>
                    <a:lstStyle/>
                    <a:p>
                      <a:r>
                        <a:rPr lang="en-NZ" dirty="0" smtClean="0"/>
                        <a:t>Rhyolite</a:t>
                      </a:r>
                      <a:endParaRPr lang="en-NZ" dirty="0"/>
                    </a:p>
                  </a:txBody>
                  <a:tcPr/>
                </a:tc>
                <a:tc>
                  <a:txBody>
                    <a:bodyPr/>
                    <a:lstStyle/>
                    <a:p>
                      <a:r>
                        <a:rPr lang="en-NZ" dirty="0" smtClean="0"/>
                        <a:t>High </a:t>
                      </a:r>
                    </a:p>
                    <a:p>
                      <a:r>
                        <a:rPr lang="en-NZ" dirty="0" smtClean="0"/>
                        <a:t>Can</a:t>
                      </a:r>
                      <a:r>
                        <a:rPr lang="en-NZ" baseline="0" dirty="0" smtClean="0"/>
                        <a:t> barely flow</a:t>
                      </a:r>
                    </a:p>
                    <a:p>
                      <a:r>
                        <a:rPr lang="en-NZ" baseline="0" dirty="0" smtClean="0"/>
                        <a:t>(marmite)</a:t>
                      </a:r>
                      <a:endParaRPr lang="en-NZ" dirty="0"/>
                    </a:p>
                  </a:txBody>
                  <a:tcPr/>
                </a:tc>
              </a:tr>
            </a:tbl>
          </a:graphicData>
        </a:graphic>
      </p:graphicFrame>
    </p:spTree>
    <p:extLst>
      <p:ext uri="{BB962C8B-B14F-4D97-AF65-F5344CB8AC3E}">
        <p14:creationId xmlns:p14="http://schemas.microsoft.com/office/powerpoint/2010/main" val="14779926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a:p>
        </p:txBody>
      </p:sp>
      <p:pic>
        <p:nvPicPr>
          <p:cNvPr id="3074" name="Picture 2" descr="https://www.e-education.psu.edu/earth520/files/earth520/image/forensics/igneousrocks_flo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764704"/>
            <a:ext cx="8768498" cy="4752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98402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475656" y="188640"/>
            <a:ext cx="5904656" cy="6339198"/>
          </a:xfrm>
          <a:prstGeom prst="rect">
            <a:avLst/>
          </a:prstGeom>
        </p:spPr>
      </p:pic>
    </p:spTree>
    <p:extLst>
      <p:ext uri="{BB962C8B-B14F-4D97-AF65-F5344CB8AC3E}">
        <p14:creationId xmlns:p14="http://schemas.microsoft.com/office/powerpoint/2010/main" val="3359339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88640"/>
            <a:ext cx="7315200" cy="1154097"/>
          </a:xfrm>
        </p:spPr>
        <p:txBody>
          <a:bodyPr>
            <a:normAutofit fontScale="90000"/>
          </a:bodyPr>
          <a:lstStyle/>
          <a:p>
            <a:r>
              <a:rPr lang="en-NZ" dirty="0" smtClean="0"/>
              <a:t>What happens when magma reaches the surface? </a:t>
            </a:r>
            <a:endParaRPr lang="en-NZ" dirty="0"/>
          </a:p>
        </p:txBody>
      </p:sp>
      <p:sp>
        <p:nvSpPr>
          <p:cNvPr id="3" name="Content Placeholder 2"/>
          <p:cNvSpPr>
            <a:spLocks noGrp="1"/>
          </p:cNvSpPr>
          <p:nvPr>
            <p:ph idx="1"/>
          </p:nvPr>
        </p:nvSpPr>
        <p:spPr>
          <a:xfrm>
            <a:off x="251520" y="1772816"/>
            <a:ext cx="8640960" cy="3539527"/>
          </a:xfrm>
        </p:spPr>
        <p:txBody>
          <a:bodyPr/>
          <a:lstStyle/>
          <a:p>
            <a:r>
              <a:rPr lang="en-NZ" dirty="0" smtClean="0"/>
              <a:t>Dissolved gas (mostly H</a:t>
            </a:r>
            <a:r>
              <a:rPr lang="en-NZ" baseline="-25000" dirty="0" smtClean="0"/>
              <a:t>2</a:t>
            </a:r>
            <a:r>
              <a:rPr lang="en-NZ" dirty="0" smtClean="0"/>
              <a:t>O and CO</a:t>
            </a:r>
            <a:r>
              <a:rPr lang="en-NZ" baseline="-25000" dirty="0" smtClean="0"/>
              <a:t>2</a:t>
            </a:r>
            <a:r>
              <a:rPr lang="en-NZ" dirty="0" smtClean="0"/>
              <a:t> ) begin to form bubbles due to pressure released .</a:t>
            </a:r>
          </a:p>
          <a:p>
            <a:pPr lvl="1"/>
            <a:r>
              <a:rPr lang="en-NZ" dirty="0" smtClean="0"/>
              <a:t>Like opening a bottle of soft drink, pressure is released and you can see bubbles rising.  </a:t>
            </a:r>
          </a:p>
          <a:p>
            <a:r>
              <a:rPr lang="en-NZ" dirty="0"/>
              <a:t>This can have a different effect with different </a:t>
            </a:r>
            <a:r>
              <a:rPr lang="en-NZ" dirty="0" smtClean="0"/>
              <a:t>magmas</a:t>
            </a:r>
          </a:p>
          <a:p>
            <a:pPr lvl="1"/>
            <a:r>
              <a:rPr lang="en-NZ" dirty="0" smtClean="0"/>
              <a:t>Low viscosity magma will foam out similar to adding Mentos to diet coke</a:t>
            </a:r>
          </a:p>
          <a:p>
            <a:pPr lvl="1"/>
            <a:r>
              <a:rPr lang="en-NZ" dirty="0" smtClean="0"/>
              <a:t>High viscosity gas bubble cant escape fast enough, pressure increases and it explodes (violently) instead of fountaining </a:t>
            </a:r>
            <a:endParaRPr lang="en-NZ" dirty="0"/>
          </a:p>
          <a:p>
            <a:pPr marL="45720" indent="0">
              <a:buNone/>
            </a:pPr>
            <a:endParaRPr lang="en-NZ" baseline="-25000" dirty="0"/>
          </a:p>
        </p:txBody>
      </p:sp>
      <p:pic>
        <p:nvPicPr>
          <p:cNvPr id="2052" name="Picture 4" descr="http://continentalriff.files.wordpress.com/2012/03/image3.jpg?w=6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4581128"/>
            <a:ext cx="3180318" cy="198769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volcanicdegassing.files.wordpress.com/2013/01/pumice-ble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48977" y="4092458"/>
            <a:ext cx="2579551" cy="2476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41423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88640"/>
            <a:ext cx="7315200" cy="1154097"/>
          </a:xfrm>
        </p:spPr>
        <p:txBody>
          <a:bodyPr/>
          <a:lstStyle/>
          <a:p>
            <a:r>
              <a:rPr lang="en-NZ" dirty="0" smtClean="0"/>
              <a:t>Super – Volcanoes </a:t>
            </a:r>
            <a:endParaRPr lang="en-NZ" dirty="0"/>
          </a:p>
        </p:txBody>
      </p:sp>
      <p:pic>
        <p:nvPicPr>
          <p:cNvPr id="4098" name="Picture 2" descr="Taupo eruptio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076056" y="1772816"/>
            <a:ext cx="3472348" cy="4176464"/>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p:cNvSpPr txBox="1">
            <a:spLocks/>
          </p:cNvSpPr>
          <p:nvPr/>
        </p:nvSpPr>
        <p:spPr>
          <a:xfrm>
            <a:off x="251520" y="1772816"/>
            <a:ext cx="4536504" cy="4464496"/>
          </a:xfrm>
          <a:prstGeom prst="rect">
            <a:avLst/>
          </a:prstGeom>
        </p:spPr>
        <p:txBody>
          <a:bodyPr vert="horz" lIns="91440" tIns="45720" rIns="91440" bIns="45720" rtlCol="0">
            <a:normAutofit/>
          </a:bodyPr>
          <a:lst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a:lstStyle>
          <a:p>
            <a:r>
              <a:rPr lang="en-NZ" dirty="0" smtClean="0"/>
              <a:t>Super-eruptions </a:t>
            </a:r>
            <a:r>
              <a:rPr lang="en-NZ" dirty="0"/>
              <a:t>are caused by the pooling of magma under the surface with no available domes or vents to release tension.</a:t>
            </a:r>
          </a:p>
          <a:p>
            <a:r>
              <a:rPr lang="en-NZ" dirty="0"/>
              <a:t>Pressure builds to a saturation point, triggering explosive eruptions thousands of times more powerful than standard eruptions.</a:t>
            </a:r>
          </a:p>
          <a:p>
            <a:r>
              <a:rPr lang="en-NZ" dirty="0"/>
              <a:t>Super-volcanoes collapse into calderas, where the ground falls into the space left by the erupted magma. Lake </a:t>
            </a:r>
            <a:r>
              <a:rPr lang="en-NZ" dirty="0" err="1"/>
              <a:t>Taupo</a:t>
            </a:r>
            <a:r>
              <a:rPr lang="en-NZ" dirty="0"/>
              <a:t> and Lake </a:t>
            </a:r>
            <a:r>
              <a:rPr lang="en-NZ" dirty="0" err="1"/>
              <a:t>Rotorua</a:t>
            </a:r>
            <a:r>
              <a:rPr lang="en-NZ" dirty="0"/>
              <a:t> are both calderas.</a:t>
            </a:r>
          </a:p>
          <a:p>
            <a:pPr marL="45720" indent="0">
              <a:buFont typeface="Wingdings" charset="2"/>
              <a:buNone/>
            </a:pPr>
            <a:endParaRPr lang="en-NZ" baseline="-25000" dirty="0"/>
          </a:p>
        </p:txBody>
      </p:sp>
    </p:spTree>
    <p:extLst>
      <p:ext uri="{BB962C8B-B14F-4D97-AF65-F5344CB8AC3E}">
        <p14:creationId xmlns:p14="http://schemas.microsoft.com/office/powerpoint/2010/main" val="13549056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a:p>
        </p:txBody>
      </p:sp>
      <p:pic>
        <p:nvPicPr>
          <p:cNvPr id="5122" name="Picture 2" descr="http://www.taupoeruption.com/wp-content/uploads/2010/10/eruptions-comparis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836712"/>
            <a:ext cx="8766836" cy="53285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78275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575" y="160338"/>
            <a:ext cx="7315200" cy="1154097"/>
          </a:xfrm>
        </p:spPr>
        <p:txBody>
          <a:bodyPr/>
          <a:lstStyle/>
          <a:p>
            <a:r>
              <a:rPr lang="en-NZ" dirty="0" smtClean="0"/>
              <a:t>Subduction (review)</a:t>
            </a:r>
            <a:endParaRPr lang="en-NZ" dirty="0"/>
          </a:p>
        </p:txBody>
      </p:sp>
      <p:sp>
        <p:nvSpPr>
          <p:cNvPr id="3" name="Content Placeholder 2"/>
          <p:cNvSpPr>
            <a:spLocks noGrp="1"/>
          </p:cNvSpPr>
          <p:nvPr>
            <p:ph idx="1"/>
          </p:nvPr>
        </p:nvSpPr>
        <p:spPr>
          <a:xfrm>
            <a:off x="307974" y="1268760"/>
            <a:ext cx="8080449" cy="3539527"/>
          </a:xfrm>
        </p:spPr>
        <p:txBody>
          <a:bodyPr/>
          <a:lstStyle/>
          <a:p>
            <a:r>
              <a:rPr lang="en-NZ" dirty="0" smtClean="0"/>
              <a:t>When plate boundaries push together (converge), one will slide under the other, known as subduction.   The place where this occurs is called a </a:t>
            </a:r>
            <a:r>
              <a:rPr lang="en-NZ" b="1" dirty="0" smtClean="0"/>
              <a:t>convergent margin.  </a:t>
            </a:r>
            <a:endParaRPr lang="en-NZ" b="1" dirty="0"/>
          </a:p>
        </p:txBody>
      </p:sp>
      <p:sp>
        <p:nvSpPr>
          <p:cNvPr id="4" name="AutoShape 2" descr="data:image/jpeg;base64,/9j/4AAQSkZJRgABAQAAAQABAAD/2wCEAAkGBxQSEhMUExQWFhUVGB0YGRYYGRgdHBYWGBwYGBgVGxgaHCggGB0lHBcVITEhJSkrLi4wGB8zODMsNygtLiwBCgoKDg0OGhAQGzQkICYsLCwsLCwsLCwsLCwsLywtLCwsLCwsLCwsLCwsLCwsLCwsLCwsLCwsLCwsLCwsLCwsLP/AABEIAKUBMgMBIgACEQEDEQH/xAAbAAABBQEBAAAAAAAAAAAAAAAAAQIDBAUGB//EAFEQAAIAAwQEBwoKBgkEAwAAAAECAAMRBBIhMQVBUWEGEyIycZPRFRY0VHOBkaGy4hQjM0JSU1VikrFjcoKio8EXNUNks9LT4/AHJMLhRLTx/8QAGgEBAAMBAQEAAAAAAAAAAAAAAAEDBAIFBv/EACsRAAICAQQCAQMCBwAAAAAAAAABAhEDEiExUQRBExQiYQWBIzJxkaHR8P/aAAwDAQACEQMRAD8A9R4P6DsxstmJs8kkyZZJMtMTcXHKL/cGy+LSOqTsg4OeCWbyMv2FjRgDO7g2XxaR1SdkHcGy+LSOqTsjRggDO7g2XxaR1SdkHcGy+LSOqTsjRggDO7g2XxaR1SdkHcGy+LSOqTsjRggDO7g2XxaR1SdkHcGy+LSOqTsjRggDO7g2XxaR1SdkHcGy+LSOqTsjRiOfOVFZ3YKqgksTQADMknIQBS7g2XxaR1SdkHcGy+LSOqTsgOnrNc4zj5dy9dvXhzwKlekDGmzGFn6bs6FA8+UpmAFKuvKDGikY5EkAHWTSAE7g2XxaR1SdkHcGy+LSOqTsh9t0okqbLlvhfSY98kBVWVcvFiThzx6DBZdLyJl25OlteYooDCpcKXKgVqTcBamzHKAGdwbL4tI6pOyDuDZfFpHVJ2QrabswKKZ8qr80X15XKKCmP0gV6RTOH6I0ktolmYoIAmTJdGpWsqY8pjgciUJG4iAI+4Nl8WkdUnZB3Bsvi0jqk7I0YIAzu4Nl8WkdUnZB3Bsvi0jqk7I0YIAzu4Nl8WkdUnZB3Bsvi0jqk7I0Yzbbp6zyjdeat4fMWruP2EBb1QAvcGy+LSOqTsg7g2XxaR1SdkMsGn5E5wiswcioV0dC1M7t9QG6BjGpC7BndwbL4tI6pOyDuDZfFpHVJ2RowQBndwbL4tI6pOyDuDZfFpHVJ2RowQBndwbL4tI6pOyDuDZfFpHVJ2RowQBndwbL4tI6pOyDuDZfFpHVJ2RowQBndwbL4tI6pOyDuDZfFpHVJ2RowQBndwbL4tI6pOyDuDZfFpHVJ2RowQB4FwgsMoWq0gS0AE6YAAq4C+2GUET8I/C7T5aZ7bQsAeycHPBLN5GX7CxoxncHPBLN5GX7CxowAQQQQAQQQQAQQQQARW0hb5chDMmsFUa8cScgAMWJ2DGMvTvCRJBMtBxk6nMBwTYZjfNG7EnUNY420TXmvxk5r75DUqA5qi/NG/EnWTFuPE5/0OJTUTru/GzbJ3UzP8sUdN8JbPOkTZYVyXUgB5U26TsJUAjpGIz1Rz0EX/Tx7K/lZUE41WaWnl0Z7sq/aAQkxJS1a0iVfmMDK+cCaMRXARHb8ZSypbMVEiWgwtCBXlszspAUtOU3sL7EDHkmprfgh9PHsfKy7wr0jJtd260xaSpqfJTec5ksuS5fFkHpjOFpHFznUzEtLPLeUWFpnBGlXhVnYAm8rutABgdcSQQ+mj2PlZWtsuTUpLM4ynlypZr8JS4JQuklEWk2oxxK4k7Y6Xg7wgkWeSUYzCTOnTKiTMynTpk1RzcwHA80YcEPp49j5Wdf342bZO6mZ2Qd+Nm2TupmdkchBD6ePY+VnVvw4soYLScWIqFEmYSf3aKN5IEU53CK0vzVlyQdtZjAepQfxDpjB0Tzp+2+Md3FpQbqGuG+uuL02tOTSu+tPVHlZ8rjNxj6NeOKcU2PtM2bNwmT5rD6IIQHceLCkjcSRFGXa5SVWWCQMxLlswB1iqLSu7OFNjZ/lXLD6Ci6vnxLN5zTdFtVCgAAADAAYADYBGaUm+XZalXBXWZLnAjO6QaYqyNqOpkOw4GJ5fGLgJ8/zzXb1uSYitVkV6HFXGTrzhu3jcaiKOk5c/i+cGF5b9xWDmXeF+7yzQ3a5eaJi36dBrs11nzhlaJw6WDeplMXLPp60pnxc4b6y2G+8oKt0XRHHOgrzLRxNHuAF73GVFDgbyilbt7LHLCAWSdznLmYGs2TNd/sxOIANKc+uEWKU17OWk/R2LcK5zYIklSQTUuz4A0OAVcjhnDl4RWoChWQTt5a0/Zqa/ijgZNimrLCIJqgXwcXGJtUo1BJ+rvGo1Xt8WbTZ5qsyi9xImk0+MbkmWl3BWvlb9/z0jr5J3yRpXR2icIbUMxIboExafvNX1Q6Xwon4/FSWxphMYUIzHMMcOtjnFWY8aXWVKucphyg7k8kMQWu3Qa1qM4R7Oy3kCTKGfNYn40jHFMFILAhs6gAjHGHyT7GldHb99M8kgS5IK0qOMdiK5V5ApWH98top8lJrt4x/ZufzjkeDkubcJcMHMmSCXGJmKhDV/azimtndpSqBaFmHieNN5wCwmIZlKnZfqVwummykfJO+RpXR2j6dtZ+dJQbpbsfSZlP3YrzdIT82tLipAwEoCpwA5msxzpMxXaWFm+EKwIvXRJ4tBzjhS8CKbTWmuMxbK5QBlnMFeQxY8aGJWaL1UqQWC1JZDQ7MBDVN+xS6O1+FT/GJv7n+SM+TaZ0y0yCLRPuS5yhvjGpMYm6ZZUUBUBqnDOg1EQtsmliJSGjEVZvoJlX9Y4gec6opWeZenWdZfJlS50sLQ89g6gneoxG81OoVjHKTa3E9KRgcI/C7T5aZ7bQsJwj8LtPlpnttCxtKT2Tg54JZvIy/YWNGM7g54JZvIy/YWNGACCCCACCCMzTWm5VmAvks7c2WuLN5sgNrGggDQnzlRSzsFVRUsxAAG0k4ARxemeFDzqpZyZcvXNIo7jYgPMH3jjsAwaMvSVum2lg04i6DVZSnkIdRNflG+8fMBEUaseD3Iplk9IZKlhRQCmvpJzJJxJO0w+CCNRSEEEEAEEEEAEEEEAEEERzp6rS8aVyGZPQBifNEN1yCSEZgMyAN8RrLmTMArS11u1AxH3VzB3sBTYYtCwSEFbiCnzmAqd5ZsSd5MYsvnQg6juaIePKSt7EGj5t2XLuqXmTSWC5VriWJOSgXRX9UaxEgtE1nui4nJvC8L94A0YqyOAaEjfiIfZLahnFgQwossFcRfYl7oI+6Lx3UipKLKLO6qWUmcksE0PFuVmS2O67KoBnQrvjz3j1Qc3zyaVKnRcNldufNNPooLlelqlvQRCjRsr6AO84n0mphDbGXnynA2rRx6FN4+ZYfLt8o0pMSp1XhXoocYzfcWbDBYivycxlH0Ty1817lDoBpuh8tJtRV0I18gg+m/h6IswRFk0EEEEQCq9ndmJaYQupU5OG1mzJ6KD84rWnR4FOLl1fPjDMIZTtLm8x6KEajhGnBHWpijPk6PYgcdNaYdgoi+hKXvOabokOjlGKFpZ2qcPOpqp84rFyCGpiinWcupZg3chvQaq3pWLElyRUqV3GlfUSIkgiLARXtlpuAUFXY0RfpN/IDMnUBEs6aEUsxoAKkxlTpzLyyPjpgIlof7NMKk+ottN1dQMTFWQ3RHaMKylYlm5U6YMMTTkjYSMAPmrTWQYnsCDjbOBgONl5agGFB6oryZV0UxJzJObMc2O8xasHy9n8sntCNUFTRllLUzmuEfhdp8tM9toWE4R+F2ny0z22hY0knsnBzwSzeRl+wsaMZ3BzwSzeRl+wsaMAEEVNJaRl2dL81goyGssdSqoxY7hHDaY0zNtVVNZck/2VeU4/SMNX3BhtJyHcIOT2OZSS5NjTXCvOXZaMRg044ou0J9Y37oOdaUjmVXEsSWdsWdjVmO8/kBgNQEKBTAZCFjbjxKBRKbkEEEEWHAQQQQBUtOkUluEckVRnvUN0KlLxJ1Z+qDulKw5WeORyJIBOHJBINCc4i0nYDNyYCsqZLNQT8oFxHQVHpiK16JvsSCKOqqwa9ktRgAwBqDSh9eUcNy9HSotjSMq9dvioLDXSq1LCuVQATTdEM3TEsXMSbzhMiCKq7g3SKkG4QKZxDadC31ul6DjJrnDVNSYlM9XGV30iY2OYzS2d1+LcMAqnIJMQ4k1qS9dgp54i5DYuSJyuoZTUHI+qJIr2Gz8Wl2teUxr+szN/5Uh8yeAboDM1K3VFTTKp1AdOwx05JK5bEVbpEsN0dQTpgI5TAMp/RqFVl8zGv7Yhlyc3NlhdpmOPSAl6vQSIt2OxXCWY3nIpepQAZ3VGoV851nAU87zPIxSx6U7ZpwYpKVtFyGPLDUqAaZVANIfDHmBcyB0kCPKNhmWuU4moqqvFzZqMXqQZcxBTAAfOVQnq1xFoi1cckpQa8TMnXmFKIFedKlyx94Ldw1ACuYie2WvjF+JUzCGVg2SVVgeecxhmt6H2GfxaS5cxWU0C3jQqzbmBNKnKtM9saPkfx6fZxo3syltc6gvs6pLZZM16UJIvFpoNMmpJF4YC+2VMIJ82ZeVxeYATQswrVuKM2zgvliQt8g0xCg4x1sEVa/wdaTmrVbMFWXNmMpZ6OSQDdVeQHClnxYkUzoRU0iOy2mc8sTS8y8Pg3JpQcsoJtVpU1vNWuVNWMdTWCGtdCjmLHpgCbKVprGa3GcbJzKU5t1AKihugHWDXHONpePbHkSxqVlLH9ohwAdwrTaYsy5KrW6oFTU0AFSdZpmYkiHJekEipJtnKuTBcfUK8l96Nr6Mxs1xbhk2UrAqwDA5ggEegw5VAAAwAwA2COXRIsEEEQAggihbJl8mWDRQKzXrS6udyuokYnYOkRKVghn2lW+NbGVLPIA/tZmQYDWAcF2mp1AxWlqxJd+e2exQMkG4esknXBf41g9KIuEtaUoMr9NRIwA1DpMSxojGjNkneyCILJa62yyy11TkLnz1C9ORPm2xHpK2cWuHObBRv2ncP/WuKHBof93Ztfxykk6yTUkxZHlFN00RcI/C7T5aZ7bQsJwj8LtPlpnttCxoLT2Tg54JZvIy/YWKOneEySSZcoCbOGa1osve7av1RidwxjD0/pOZJ0fYVlzlkcaiI0xs7oklrqm8t0m7mDXOm2OTlWsKKC02UD9XWcyfj8SdsXY8erd8Fc51sXNIWya85bxEyc6s156hUVSoKoo5oJYDbrJMVbJpRpoDIi3QEvXmxq4DEKaUwBH62WEQ2mYsyl602bDIgEEVzFVtANDsiNhLJU8fZeTQABSByebVRPobuqow1Rpprjgqu+SSTpwsC1zklGZSRMUArzQzslDe2rWmw5w6TpZ2IS4LxmcWCb6inFmbeusobURTXtGqDi5XK+PsvKBFCDQA4kKPhFEqceTSFkrLVrwtFlvVvVIYksFKXiTaMTdJFTqpsEPu7GxNL0sxYC6LzBVpeN0MZkxCcq0+LJ34DfFyZa2SXeZVv3ggCtVSzOEU1pUDEE4YY5xmsJZr8fZcdxBwYuCCLRUEMxNRthwZBLMvj7LcNai6campJPH1JJNa51xgm0Ni58MmiYksqlWvEsGNAqXDULStTfpQnVWsRHSzXJbLLqZkrjLoOWMsUyx55OGJphnGfZpqyWUfCLORjdmEMzXmpeDsZ9SSFWjGvNoTlWQSJQqOOs2IpzWwFQ1F/7jkgEAgClNURb7FIt2TSDzJssci6VmXgL1byGXdwYAqaPzTt14Rpz5QdSp1j0bCN4zjFlXFKkWizVUkg0YmrUvVJn1atBnXIbIuSrSzYLaLOx2BCfynx1F9kP8FuxzSy8rnKbrfrDWNxFCOmJ4yrRLnIwmcZLoaK/wAU+A+a1ON1E0rsO6JGmTqlUZHYZhZLYbixnhQdxNYOaivuCjfBowlhcLMnEkABZdSdXymFfR6Yr2WxWlieMmSlXUERr4/aZyo9Bi9I0VLU3it5ia3n5RrSlRXBcNgEef5flY5w0RNOHDKMrYG33sJSlz9LFUH7ZGP7NYBY3b5SYTul1lj0hi/71N0XYI8u+jWVDo2XrDEbC8wg9KlqN54dLsEpcpaD9kRZghbFDXyhjSw6lWFQcCDDpuUJJMc3uaFH+Df5K3wV15k04ZLM5QpsvYN5yT54Ph13CavF/erVDuv0FP2gIuwhEd32ZwEMmzlXnMFrtIH5xANHShkt3cpZR6FIESSrCimoQVObEVJ6WOJiNhuJ8OlfWJ+Je2ENvlfWJ+IdsTGSPoj0CFEsbB6IbAh+HSvrE/EO2FFsl/WJ+Je2JeLGweiGmSv0R6BDYDBbZf1ifiXthvw+V9Yn4h2xKZC/RHoEKUAGQA81IbAqWi3g0WUytMbAUNQo1u1NQ9ZoNcZ84BvilJMtT8YxzmzMyDtFcTvwyBEN0hbQ05FkspJlzAzqQbgLSdmbYGmzM75ZcsKAAKAYCL4R9lOSfpDoZNmBQWY0AFSd0PjC0ta77XBzUOP3nGroX8+iLDM3RVnzjMYu2FcAPorqHTrO/oEXuDfhdm8qv5xnRo8G/C7N5VfzguSpO5EPCPwu0+Wme20LCcI/C7T5aZ7bQsaTUddwsY/AtFhbt6inlVyFnauXSI5qs79H6W7I6bhOn/aaKOxQPTIJ/lHLrpKUSReyBNSCFITnUYijU10OEAOrO/R+luyCs79H6W7IYNKSyK1NagXbj3iSKiiUvGoBNQNR2QTNKSlAJbAitQrGgrSrUHJFcMaQA+s79H6W7IKzv0fpbshp0lLvFL3KBK5NS8ovFb1KVoCabBCS9JyzcFcWC5BioLCqqXpQE6gaEwA+s79H6W7IKzv0fpbsiC3acs8lrk2aqNStDXI5HKK/fVY/GE9fZAF2Ys1gQRKIIoQb1CDqyhUE0AAcXQCgxfIRnvwqslDSelaYZ5+iK/B/hfItNFJ4uZ9BjgT91tfRnAGzWd+j9LdkMmcYefKluNgap9DqB64uQQBmMUApdmydXJBAXfyCVEaejtIuiAJxc2WMqUVt5qOSxruEEV5tiRjWl1vpKSp9Iz6DWOZRUlTJTrg37HpWXMN2pV/oPgT0am8xMXo4ueGUUmDjJed6lGSnziBnTO8tCNmuL0nS8yXdBKuh5sxidfNViMMdT9FRXE5Z+PW8S1ZOzpoIzU0rT5SWy715Y810Xj+GJRpaRlxqA7CwB9BxEUOEl6O1JMuwRS0jbLkiZMl3WKqSMcCRkCRqij8PnKzXjLKpNlyzRWBYTbmIJY3bt8ba01QUWxZrzobKOMc62nplclIdL6G6ygVmJLBqTV15YN6i5b8JE0lO4ziqy7wnCUXo1KGTx165ezrQUrv3Ry8bs3Y5ReHT/wB+DpIp2zSCy+TznOIQZ9J+iN59cc730TKLhLN9Ca0cBHVkSmszSS4wFKGgrD9Bz2YTg/PSaVZqULkoj3itTdPLpSuQGWUXRxPlnmzyVwXp0x3+Veg+ipur525zeobogFkk48iXhnguHTEek5QLSCVDATMjTMo6ggHZWvQDGFMKpKlUCCssSyDc5RmzUA5JzwSZQnD1xfGO2xQ23ydELPKAqAgG0UA7IimvJU3SceTgC2F83VOBwFYyNEqrTOVdos2a11jLqAFWWWKqKDlK3pG2Es8gAI1ZdFWSpcMtAZcy8UrnzSKdHRE0DfWStSAWqMxffD96H8QNrfjftjD0ddSZLvTEwB5V+Xy+MPJIui81448o5jXGvZ9II7FQwDBmW6SKm4aE02RDVC2P+Cr978b/AOaA2NNa3qYi9VqHaL1aQ0W+UQTxiUWlTeFBXAV6TDha0vBQ6liKhaipwqMOjGIoi2Mf5aX5OZ7UmLUUZc4PNlMMjLmeY3pQIO8Go80WbVaBLUs2Q1aydQG8wIKml7ZcF1Ty21/RXW3TqG/oMYiimAhzOWJZuc2e7YBuH/vXCRDKZSsI0eDfhdm8qv5xnR0HAXRjT7XLIwSSRMdujmp0k18yndEx5EF9yMrhH4XafLTPbaFhOEfhdp8tM9toWNJqOy4T+BaL6F/+u0cO+hmZOLZxcUOEoOVVwQC1TQ0DHpjs+F04JYNGMa05GQJ/+O2oRy3daXsf8DdkRaItIgtGjJky6XdCytVQAwWl0qQSGvVNSc9kVbRwfZkKB1oUIoQ1FcszF1W9iSWpyq5CNHutL2P+BuyDutL2P+BuyGpDUuxh0aT84fKtMy+krLT1wyxaNeVQK63CULcnlEoipQGtADcXeMfNN3Wl7H/A3ZB3Wl7H/A3ZDUhqXZyPDbg1aLTaeMlICtxRUsoxFa4E745/vGtv1a/jTtj07utL2P8Agbsg7rS9j/gbshqQ1Ls8wbgRbACTLXDHnp2xBoHgvPtRBUXJf1jZeYZt5o9TbS6fRmH9gw5dKy6ZOANVxsPQIWhaH6IsHESllmY8ynznNT0DYN0RvpSkxluG6kxJbPUc6YFKkDMjlqCYsSrfLY0DrXZWh9BxirL0V8bMmMxIaYrhQcKoiKCwpmGSuB2RJJXGnLktGcAkgkm8owDlaKubGgrC927tQ6qGvuq1YAXUpiSdeIHniaZoOWQRVwGW6wDUvCrMK4aizenGsSnRa1JDOCWLXgRUXqXgMKUNAaGuMAWLHaRMRXXJhUV/KKs2VxVSBektzkpW5XNlGtdq+cbIuyZQRQorQCgqST5ycSYfAEFntIlgXjWUaXXrW7XJSda7G8xjTjFmS+KqQKyzzkpW7XNlGsbV842F3wziErRpkr5pUqSgO0swBTYa4dGMVTh7Ry0JaLZI+MDy6XULHmglQQDzWquJHOpt1GFE0U5InlmN8reVyeLu0mXnYg05FKH8sM2VNRaXVtIorIKfB8AxU152JqoxNa41rCpORalVtCsS1WX4OK3roNFvXRzQcBnU6zHOxGpdmlI+DKCgSl48WZhEs0My6eKKtyip5IpdoK01YO0ba5MpC5Qio49SURRSiyqooY8XS8tbxHOJJpWktls+TrKn0JDkVs+LUAreMy9qBIrmOmJFspCoFlWhSkvilYNZ6gVRq/KUJqg3Z4RllJNs9nDCSinXorWq0ShdvSwFKsApVTUXpYorAlaFilKZmmVIWRaZcuqrJKuz3SihQS1y8GJBukFV51dVNUJN0VyT8TPrVmqDZhymKGoUPQEGWpGGda1rFJbYqsGaXaC4e+SeJBJuGWAQHwABOA1xfCSaPN8jG8ct/ZpPM4wSJig0V6kHMVDyzlsY/nFYaKcAUKkjisMRXiprTDjTWGhlm0uqLdEqdSpOPE6ySf7TfEvd4fUzv4X+pHVmfUgnaJJQKCoxmnLA8YxYVGvPGHT7C7kuQt4lKKGYUCXuUHABDcs6shTXDe7w+pnfwv8AUg7vD6md/C/1IWxqRWTR80mahum/KVC5wI5U04UHKIDDZjjri3M0UTQVA+NmuSM6TEmIPOL49EN7vD6md/C/1IO7w+pnfwv9SFsakNXRTEC9TC4MWZqhHVzmMBycB64k7nMJhNarxnG1LNhkaXBgTUUrXLVDe7w+pnfwv9SDu8PqZ38L/UhbGpD7BKKulcCyz3psDzZbgeYERRt9r41qjmLzd51v/Ibq7Yjt+kzNmKqoyAo4YtdqQWlYLdZtlDWmBw3RxDOJy6CCCCIKgoTgASSaADMk4ADeTQR7PwS0GLHZ1Q0MxuXMYa3OquwABR0Rxf8A020Hxk02lxyJRIl1+dMpQtvCg0G8nWsenRdjjSs0Y40rPCeEfhdp8tM9toWE4R+F2ny0z22hYsLDquGv9XaN6E/wGjiY7bhr/V2jehP8Bo4mKMnJny8hBBBHBWEEEEAEEEEAEEEEAI6AihAI2HGGy1KfJsU3DL8Jw9FDvh8EE2iU2uCzJ0oy/KLUfTWuHSuY81fNGnLcMAQQQciMQR0xhwtnnNKNVxU85P8AyXYd2R6Ytjk7LY5PTN2CGSJyuoZTUHX/AMyO6HxaXBFGapk1ZRWWecgzWubqNY2r5xsN1mAFTgBrhYAw7TZxLAdMZRxwxuV1jan5dGTY0ZiGUSyiqHFkHzdrqPzXXmMc6NrkXBxiYyjjh8wH5w2p+XRlVOHtFU4XujTs9ve6AGOApTDCkPNsf6Z9MZEuZQ1H/wCxeRqiojzMuNxd+j6X9N8yOeGiX8y/yu/9k5tL/SPpilbcaE5xYjPt9tQG6TiCAcGwLAXRUCmNRSGG9ao7/VIx+ll+1f3GwRCbUtK40x+a1cM6ilRTfA1qQECuZAyJFWpQVApU1EbqPkaZNBFY25NpyJwVjgMCRQY0OdMokM9a0xqdxpjiBepT1wpimSwQQQICCCCAIH+VX9R/zlxPED/Kr+o/5y4ngAixo6wvPmy5MvnTDSv0RmzncBU+ga4rx6Z/010Hxco2lxy5w5APzZWY6C+DdAXZHUI2zuEbZ1ejLCkiVLlSxRJahRtNNZOsk4k6yTFqCCNBpPCeEfhdp8tM9toWE4R+F2ny0z22hYA6rhr/AFdo3oT/AAGjiY7bhr/V2jehP8Bo4mKMnJny8lWfaSCwAHJCnE53iw2fdhDajUigqCRrNQFVqgAV+cBFlpYNagY0B3gVI/MxXnSlLqKZ3mJ20urQ7c1/CI5VEKhothoDdFDxevH4wgbNVYiW1sMWxpxmA13Ziqv5wxZ2SgKQVDLUAc1kC5tjzhStMQNuDZozIIHIm3hdpibpOvA5GOqR3SNGRMJqCKU140IPT5/VEsZ4mFCVAFWKmoGV68ManH5OmesQ4T3OAKiisa0rUqaDAHDeKxFHDj0XoIppaSccKXlW7rN4LjWuq9XLIQz4U1MSoJu0wwozKpIYNyhQ4ZaojSRpZfgigJjmYBUYBxWhoacWa0rmK08xhRa2IqKYKpOw13k4Q0jSy9BFMWhsMsXdRQZBGYDCuJoIfJmEla05SmtPukCv70KGksS5jS2vJjXnJqbeNjbD5jqI2rNaFmLeU4esHWCNRjGhFZka+nO1g5ONh/kdXRhHcJ1szuGStmZ3/UifPEkLLU8U3yjjPcpGpTt80c3wV4ZPZ6S51Xk5bWTo2jd6I9NstpWauHQynMH6JH/AY4bhVwGzm2Ub2lfzT/L6NkXF53VktSTUDy2DK2REQTVMol1BKHF0GJB1ug/NdeYxz8j0Fp2dY3N3m15ctsjTA4ajvj0bgZwhNrWbfoHV6gDUjc3ppQiAJ7RZwg4yXRpJFcMbgPzl2pu1dGTpE2nQf+Vi68oyiWQEoTV0GonN0G3auvMY50bVZwg4yXjKOJAxuV+cv3do1dGVOTGpI5TljkskNmi+Iz7ZZczXnOrdF0KKfu+uM+aRexAYmZKIaoqq3kNNtMCdmNYdbLC11hTlEOC1FF+8DQE5nMbKUjHDFomtz2M/mLyfFe3V/hizLFWovYG9gRhyzWtK0JGWNe2NrO1QorS8jHDDkXa8qv3RhStd0LOsmJugBSQStBysGBqDniVO+kLJspGNMlYKDTAkkgYZCnoyjWeFe3JL8HAAqcgV/ER/OGLZDUGtaEEVBwoAtBjgMCcBriutj+4KfFGlFHKVyWNNtCMc8Ic9kJDAqCSCFOHIYsxvbs1NRsh+4/c0YIqCy8stQVv1rru3Av5jKLccMraCCCCBBA/yq/qP+cuJ4gf5Vf1H/OXE53Ak5AAVJJwAA1knCkCTY4J6E+GWhUI+LSjzTtUHCX+0cOgNuj2hRTAZCMTgfoP4JZ1Q04xuXMP3z80blACjormTG5GiMaRpjGkEEEEdHR4Twj8LtPlpnttCwnCPwu0+Wme20LAHVcNf6u0b0J/gNHEx23DX+rtG9Cf4DRxMUZOTPl5CGslabjUfl/OHQRwVjOKX6I9A15wcUuGAwyw25w+CFk2xCoOYgCgZAQsECLG3BWtBXbDHs6kUoMwchjQhh6xEsELJtjVQDICAoMMBhluh0ECLEZAcCBCBBWu6nQP+flDoICwggggBuIN5DRh6CPosNY/KNexWwTBlRhzlOY7RsMZUNZTUMpusMm/kdoOsf+jHcJ0WQnWzMvhZwQmWmaZksylwApQgsdrGlCdUU+C3B212O0qxUNLaqvdYc05GhocDT1x2tgtomYEXXGa/+SnWIuUi80CRSmSzKJdBVDi6DVtdBt2rrzGOd6kEAYdpsqqBNlUaWRXDG6D85fu7Rqhl6uuojReSZTF0BKk1eWNut0G3aNeeedG02W6OMlcqW2JUfNr85Rs2iK5wvdFc4XuhkEIpriMjCxSZwggggAggggAggggCB/lV/Uf85cdx/wBNtB8bNNocciSaJXJptMW3hQfSdqxx1isbT7VJky+fMDgbhWWWc7lFT5qaxHu+i7AlnlJKljkoKDadrHaSaknaYsxx9l2OPstQQQRcXBBBBAHhPCPwu0+Wme20LCcI/C7T5aZ7bQsAbcjhrJm2azy51iWYJaJS9M1hAt4cjDAn0wzvisf2bL6z3IIIAO+Kx/ZsvrPcg74rH9my+s9yCCFAO+Kx/ZsvrPcg74rH9my+s9yCCFAO+Kx/ZsvrPcg74rH9my+s9yCCFAO+Kx/ZsvrPcg74rH9my+s9yCCFAO+Kx/ZsvrPcg74rH9my+s9yCCFAO+Kx/ZsvrPcg74rH9my+s9yCCFAO+Kx/ZsvrPcg74rH9my+s9yCCFAO+Kx/ZsvrPcg74rH9my+s9yCCFAQ8ILFUHuZKqMjxmVc/7OF74rF9my+s9yCCADvisX2bL6z3IO+KxfZsvrPcgggA74rH9my+s9yGpp+xDLRkoY1wmaziT8nthYIARdP2IYDRkoDdM/wBuHd8Vi+zZfWe5BBCiKDvisX2bL6z3IO+KxfZsvrPcgghQpB3xWL7Nl9Z7kHfFYvs2X1nuQQQoUg74rF9my+s9yDvisX2bL6z3IIIUKRZ0fwxs8hr8rR6I1Lt4TMaGhIrxeWA9EaP9J391/i/7cEECQ/pO/uv8X/bg/pO/uv8AF/24IIAP6Tv7r/F/24P6Tv7r/F/24IIA8s0zwmv2ie3FUvTHal/KrE05sLBBAH//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2564904"/>
            <a:ext cx="4540431" cy="2448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AutoShape 5" descr="data:image/jpeg;base64,/9j/4AAQSkZJRgABAQAAAQABAAD/2wCEAAkGBxQREhQUExMVFhUWFhgZGBcSFhUUFxobFhQYGhgaFxoYHCggGBomHRcVITEhJykrMC4uGB8zODMsNygtLisBCgoKDg0OGxAQGzQkHyQuLS0vLC0sNzctLCw1LDctLDQrLCw3LSwsLDAsLCwsLCwsNTQsLSw0LC0sLCwsNSwsLP/AABEIAMQBAgMBIgACEQEDEQH/xAAcAAEAAgMBAQEAAAAAAAAAAAAABAUCAwYHAQj/xABNEAABAwICBAcKCwcDAwUAAAABAAIDBBESIQUGEzEWIkFRUmFxMjRzgZGSsbLR0hQjQlNUcnSCk6GzBxUkNUNiwTNElMLh4heio9Pw/8QAGgEBAAIDAQAAAAAAAAAAAAAAAAIFAQMEBv/EADYRAAIBAgIIAwUHBQAAAAAAAAABAgMRE1EEEhQhMTJScQVhkUGBktHhBiIjobHB8BUWJELx/9oADAMBAAIRAxEAPwD0DVDVejfQ0rnUkDnOgjJJjYSSWC5JsrfglQ/Q6f8ACZ7E1J/l9J9ni9QK6QFLwSofodP+Ez2JwSofodP+Ez2K6RAUvBKh+h0/4TPYnBKh+h0/4TPYrpEBS8EqH6HT/hM9icEqH6HT/hM9iukQFLwSofodP+Ez2KAzReijGyUU9MWPfs2kQtzfjLMNsN7hwcDllY33LqVxzdWZTVyA4RRh0k8VjxhPPHs3jDzNvM8Hnl6kB8ootDzSGOOGmc7MD4izXYe62byzDJax7klS3aI0WIBUGnpRCWtcHmJoBDrYbXF87iw35qBSaLqnRUdK+nZG2ldGTO2Rpa4QNLW7JoGIF+Vw61g4jNYwaNqjRUsRpsMtJ8HfZ8sZZKYbBzQWk2yuQXAC4buQEiGm0Q6GWcQ02zhvtS6ANcywvxmOaHA2sQLZ3yUj91aKxws2FLinaXRDZM44a0OOHLPI3tzX5lE0hQ1laQ10EdPG6aJzi4tkkLILvAlDTZwdJswG3PFD7nMBQYNTp3YIpCAKZs4pp24QWl0sUkDmtBJbhAkjI5WixviKAsxR6I43xNKA1kj3F0TWgNikMcjiS2wAcCFs0Vo3RVTiENPTuLbYmugwOAN7HC9oOE2NjaxsVz8WqVY6O8jIxLsXkgP4jpf3gKkMJGeBwFr25V2WiZ55ZXvlpmwMwNa3E5j5nODnF1ywkCMXFs7kkmwQFHVt0NEAXw0+ZkHFpy8/FPLJCQ1hLWtcCC45dasaTQWjZXObHTUzizCXYYmEAPbiYb2sQWkHJUM2r1QwA7GQuxVOGSlqGxSt21U+RoeHHBJEQWusb2IOWasNB09ZSvlMlOJXSMp7uhfExmOOAMfxXOBAxDkG5AbXUGiR8I+Jpf4XOf4pp2d2Y+Nxejc5X3HmXyqotExsD3QU2F0e1aRCHXZiY3EMLTfORgtv4ypJNT6xkLi0xvkqaeeOoYLM+MnxShxeTaQNkc5gNhxXbt6yq9UKmN72wgPpxF8SzEA6Nz6mCSSIYj3HxLnN5sZbuAQF5orRuiqkvENPTucy2NpgDHtve12vaHAGxsbZ2PMs26I0WZZYRT020iYHyM2Tbta4EgnLqK36MpppKx9TLFsWiERMYXte93HLy5+C7QBkALne7dy0MGrVY17am7DJJJOZogGghlQwNDceKzizZ0+4Z4DbeUBL0bFoeocGxw09ywvbjpzFiYLEuaZGAOABBNr2BXylboaQPc2KlwsYXkuhDBgHy2lzRjZmOM24zVc7UifZxxmR8gdQvpztZb/BpHRBpdGBYOY62E7yLC28q0qI6ypjdG+ghYBA5hEso47yWcSJ0WbI7NdxjY3wZZIDfonRmi6oO2NNTuwEBzXQbNzb7rte0OAPIbZqw4JUP0On/CZ7FD1RoqiN8xlEjYiIxG2pkZNMC0vx3kbcmPNmEOcT3W666ZAUvBKh+h0/4TPYnBKh+h0/4TPYrpEBS8EqH6HT/hM9icEqH6HT/hM9iukQFLwSofodP+Ez2JwSofodP+Ez2K6RAfnHWPRkLaupa2KMATygANAAAkdYDqX1StZ+/Kr7RL+q5EB7TqT/AC+k+zxeoFdKl1J/l9J9ni9QK6QBERAEREAREQBERAEWqpkLWOcBcgE2XPu0oT8ooDpUXMjSR6R8qlDTlhawvz3QF4iqI9Os+UCOzNP362/cm3bmgLdFXxaYid8q3apkM7Xi7XA9hugNiIiAIiIAiIgCIiAIiIAiIgCIiA/Pms/flV9ol/Vciaz9+VX2iX9VyID2nUn+X0n2eL1ArpUupP8AL6T7PF6gV0gCIiAIiIAiIgCIiA+OC8/EMpmMIaNoL5Xyta9781iF6CuZ1YxS1FVUEANc/ZsIzvszhcR5B40BvodXi14MjmubbNtiM7dqlz6Cicb2c36hsPIVaIgINNomJnyb35X8b07kOiIb3wDxXt5FORAYNiaNzQOwBfQwAkgZnf4lkiAIiIAiIgCIiAIiIAiIgCIiAIiID8+az9+VX2iX9VyJrP35VfaJf1XIgPadSf5fSfZ4vUCulxVG+QaM0fhMrY8EO2dACZRHsjbBhBNsezuRna9lEiqqmxMr6zAA80phZ8bJ8a4N2wLQ3Fh2dhJYEEl2dyAPQEXndPU1YFVYzOmkkmihGKo4mOoc1j7Pj2TGtZxgQTuG+6jVFdpMNeQ2YmKFsMjLZueZXgVETg2z3BrYy4CwIkdytAQHpqLhRUVG1dtnVYAcfg4gYXYj8KlDhJcYSMAiADyBhNxykWelJpBV2c6pA+J2LaduKN13HabQ2w9RxHJtiM0B06LzXRstfG2J0pnAIgkdYyTFzRUt22IObeJwjP8AptuHBxtm2yk1VdVFzZGmowmaRzGYZGYmbcBvyCL4RkyQNGF17jkA9BRc/q1Qvjlqi+Sd7RKGxiaRz24NlG67b7+MXi/i5F0CApNdqqSKhqZIjZ7YybjeB8ojrteyi/s5gw6PgNycYMhvzvcTZWGtdvgVTd2EbGTPLoHn593jVT+zBko0dCZZA++MssCMLC92BpvvsP8AG/esX32Jar1bnVoiLJEIiIAi1VIcWnC4NdyEjFbxXF1wc2tdWynhl4ri+mZM5zYmiNhkcG/GF0oLIhmS4YiBc2yzA9BRcIzWmqe2fZtYXsqJIo8YjETsNZsWglsxkva1yWAXuepfKXXGSd0vxkNM1jphepYbgxRwExuGMZh0j8RHJhtzoDvEXL0esMr5YmGOzX1MsW04mBzWRSuAaNpjDrsGZaBYHqXUIAiIgBWvbttfE23PcW8qhaw0L56aaKNwa97C1pdfDc8jsOeE7jbkK5kavzbTbfBYGsD2fwjXjA7DFIzaE4MGO72gC1sMYzvawHZ7dt7Ym3PJcXWQkHOOUb+beuDpdA1EE5lEUQcWx7NkboNkHNgwhmKWLa2BHyXC4F7DctdPqRURhkYmBEbzURzZtc2d0TmvxMucTXO4xG47V+QyQHoIN9y+qu1cpHw0tPFJh2jIY2vwZtxNYA7D1XurFAEREB+fNZ+/Kr7RL+q5E1n78qvtEv6rkQHtOpP8vpPs8XqBXSpNSv5fSfZ4vUCu0AREQEKgqHF80bzmxwI+o8XafKHt+6pqr6xuCaKTkdeJ33s2X+8LD66sEARFXaU05T03+tMxhtcNJu49jRmfIgLFaKyrZCwvke1jG73PIAHjK4TS37SL3FNEfCTZeNrAbn7xHYuKr9JSzuxzSOkdyYiA1v1WizW+IX60B02vOue3ifFA0mI5SF9xjYcnNAtdrbXN8jlyb1jqdro6nijiliBhAswx3Lmtvxe67seQ9q5ygjEjwxwu0ggi/IWkH0qHCS0GM74SY784BJae2xzWly/Ft5HUoPZ2/P8Ab6nvOj6+OoYJInh7DuI9BG8HqOYUleE6O0nLTvxwvLHctrFrup7Tk4fnzEL0HQX7QYpLMqRsX9P+kfvb2HqOXWVuOU7VFix4cAQQQRcEZgjqKyQBa9g21sLbWw2sLW5uzqWxEBBqaWONr5GxRhwa518DQSQMWZAvvAWdNG2RjHOYy7g154o7otGefL1rLSf+jL4N/qlNG/6MXg2eqEBu2TeYb77hvO89uZ8qzREAREQBERAVmmu6pvtDf05FZryrX3Xispa+KlbSRyXkY+A43gyYgWYSLWBBcb+Ir1Cmx4G7TDjsMWG+G9s7XzsgNqIiAIiID8+az9+VX2iX9VyJrP35VfaJf1XIgKzRmt9UIIo21M9msaAGG1gBkBhF1KOnKtwttqkg888jfS8KLq7RyyxMEUTnDCASwWbe2d3Gwv410MOqdU4Z7NnU99/LgabFb34hUtanTivd/wANyoU1zSKUVtTyyy/eqZnD1ihqJ+m78aVdG3UubK88Y57NefJmL/kt3Al30j/4/wDzUNu0t5fCjOpo/mcfW1coYccjgLbzM+wN8rZ772Kj0WnJpQS3bEDLKV2+31l2k+opc0jbNcDyPjNvWUODUGWEERSREE3IdtG2ytlk5bI+IaSlvSb7Ii6dFvc9xRx1rz3c8rf7Q+Yf+4n0KQydpJIcCTvOLET2m9yp02rdWz+li8G9rvTYqrrKKRn+pC8Dnew28pC5KmkVZu80TVGm+WRKxpjVU0sd3NvuuI9UrLD1uH33e1Qx1kZ2Z5nUavC73O6LfSf+ypKWtBYAWnFI98hcLWF8Qw23/IOftV1q1xIJH8Y3LjmScmN6/GqDRcQf8Gbbuo5gT14psNvzXFKr+K55WLSGj/46hmn9CWXrUaxvPc/23d6AodPBjNmRueeZofJbt325FdU2rlW8ZRYfCOaz8hcjyLtxJPlRVYMVzSI9HpyaJpbBLUQtJvZgs2/1Xiw8QF1k/W+vH+5nPY30ix9KmcE6voxfi/8Ais49Uao7zC3tkcfVYVspV6tOV9VPyauHTpW5irdrzWt/3cw58WEes1b/AP1Frh/uXfeZH7uaz0pq/UQNLnhrmAXLoyXAW5wWgjttZUMsbHHNgcey5/7LsXiUFuqUV7iOzKW+Mi5n/aZWhrrz4gWkEGOPlFuYLbR/tSrcDQJGAAAC8TeQWXOHRDH5FmG+4AuJ8gNvSreg1Rdlhg8crrfkT/hQqeK6HB6zhuy3ce5mOh1JcGT5f2n1zshM0fViZfs3FY8P9IH+tJ4omN9LVOp9Uj8uRreqNt/zNvQprdVouV0h6rgegXVdU+0Ojp/cpr0b+R0x8Nl7WUw160j86/xiH/AX3hxpL54+SL3FfN1bpxbiOJHKZJPbZbf3FT/Mt8Zcf8rll9oo+yC+FfM2rw1Z/mc5w50j8/8Ap/8A1qO/W/SG81L/ABPaB5AxddHoWnabiFv5/wCSuO0joyoZXwu2UZpmzMygYA0YuL8blfFZwPKN25So+OOo2kkt196W/wAuBCpoMYJPe+xGqNOVUkkUz5XukixbN+MXbiFnW4vL1qU7W7SH0ibz2D/pXaSaMhJuYoyefCPy5lH/AHBTfMM/P2rXH7Rv2wXwr6Gx+Gxz/M4s6x1nLPUfjvHoK+cI6z5+o/5EnvLt2aDp2m4hYD4/as/3PT/MReY32Kf9zS6F8KMf0yOZwvCOr+fqP+RJ7ycJKv5+o/5EnvLuv3PT/MReY32LF+hKcixgj8TQPQn9zS6F8KH9MjmeL6Qr5XSyEvkJL3EkvcTcuN7m+ZRW+maCNtRMAwACV4Az3B5X1di0/WV7cfI4nQSdj1TVh1qOmA+ZZuy+SFZ4+sql1af/AAlPn/RZ6oVnjW85zfj60x9a0Y0xoDfj60x9a0Y0xoDfj6yvu06yo+NMaAxqaGKTu4o3fWY0ny2UOTV+ld/QYPqgt9BU7GmPrSxm7OW1iDaanlbEC0WwNzJIx5E3PLmVUupwz4EbEbNrb4TYcdzWi/jc7yrdrfVl4nYG3DAHF39xeMI8l/yWEla10EsoAsIo2tHM9vGt4nuaPuqnd7t+bPSrfCMVxsvyO9opeI22WVrDIZdi3Y+sqn0JXNkju0jkuOUYmggHmKscatKTvBM8/pEdWrJLM34+sr4ZLZk5cpJsB2qLUVLWNLnOs0C5J/8A2Z6lx2ltLPqTgAIjO5mRLjzut6u4LNSooK7I06bm7IstMa0lwLIO5NwZHZ3G7iA8h5z5FUaI1fdIOKBGzpOBN+wbz2kq60Rq+G2fLm7eG8g7bb+xdAvPaX4m27U/X5FxQ0RRV2Q9H6NjhHEbnyuObj4+TsCmIip5Scnd8TuSS3IIiKICIiA+ErCn7m/Kc8+vk8QsF8nzs3pG3i5fZ41tWfYAiIsAIiIAiIgPJ9Od8z+Fk9comnO+Z/CyeuUXpqfKuxSS5md7q47+Fp/BM9UKxxKn1ef/AAsHgmeqrDGrk4CRiTEo+NMaXBIxJiUfGmNLgkYkxKPjTGlwSMSY1HxrGWawJ6lGUrJslGOtJJe043SsoLKi3y6pje2zYxbs3qPpuBzBJEDxA7bAdTiWuuepxB8axphiLmnd8NxeTG4+oFZT8aqY07jBILc93Df5AqZys7e89VGN95hSaTbBK2ZlzFI1rX2ucJYAON/c0Wtffxl2UtaxrNoXjBbeMwb7rc5PMuK0EQKd2MDDifiuO6AOH/Cx0bSSODIgS4guwA7mi539YGV/It9HSNRNPgiv07RYSakuLJ9fWSVUga0G1+IweTE7r9HlK6PQ+h2wgOOcnKeQdTfatui9FsgGWbj3Tjy9nMFPVJpmnSrOy4fr9DdQ0dU0ERFXnQEREBC0w97YXmO+ID5AxOAuMRaOVwFyBzqkbWPxH4yf4PisJcDsd9nm3uL4MVuNbusl1CLbCooqzVyEoNu9zkafTEjJZNptHNaGlocHse74hhtgbEWkl1/lZEkclljHWVrbNcHGSPHI5tm2lY5os0OGQcHGQDP+m2+9dhdFtx49CIYT6jj6GvnIbtnzNYWtu5sZxYzTQkNIDCQC50p3d0LdStNJVL2iLE6ZjDG4l0cd37SzcIc0NdY5uNtxIt23iKMqybT1f56GVTaVrnHVNTWcfCZBd0zWO3m4hJjYY8HEu7MPuRcW5Qt+kNJSPc98bpBEHMDbskYCdm4uF8BLcyzPCRcYV1SLOPHpRjCeZT6ML3SAudKBsY34X2FnOLsQNhvyGXIrhEWmctZ3NsVZBERQMnk+nO+Z/CyeuUTTnfM/hZPXKL01PlXYpJczOt0E/wDhoPBM9UKdtFV6Bf8Aw0Hg2eqFOxK4OA3bRNotOJMSA3bRNotOJMSA3bRNotOJMSA3bRaKyXi25yvuJVWnXuLQ1psS5ouDawJz/ILn0qVqT89x2aBDWrx8t/p9SFomHjTZ7p3EdfF5fPK2TOAq4zf+jJ+Tmn/KhRVRbHPI35Uri2+7e1l7cuYK2PifJPlm0MDbDeXF13DsybfyKq1W5Nv+bj0UqsYU7+f7jRkb3sjYAeUtby3c4m57LjszK7rRGjGwN53nunf4HUteg9F7EYnZvcBf+0cw/wAq0VZpelYj1Y8P1OanB80uIREXCbQiIgCIiAIiIAiIgCIiAIiIAiIgCIiA8n053zP4WT1yiac75n8LJ65Remp8q7FJLmZe6Ed/Dw+Db6FNxqu0RE/YQ/Fyf6bNzHH5POFL2cnzcv4b/YrPHpdS9Tkwp9L9DdjTGtOzk+bl/Df7Ecx43skHax3sRV6T/wBl6mMKfS/Q3Y0xqPxui/zH+xYvkLe6Dh9Zrh6Qs4kH7V6mNSWRKxpjUM1A5XAdpt6UE4OYcLdoU07kbEzGqyoqWukwHfa45uXLttdb3TgcvYL7+xU8t/hDHWvdhsP7hcf9V1waa72h3Zc+Ex1daq+G5fP9iVNC3AIWiwNsm8gvydfMuv0FogRDE4cc7h0R7Vp1d0PgG0f3ZzseTr9gV+qDSdI3YcX3ebO9/iS137l5BERcBIIiIAiIgCIiAIiIAiIgCIiAIiIAiIgCIiA8n053zP4WT1yiac75n8LJ65Remp8q7FJLmZ6Nq33pT+BZ6oVkq3VvvSn8Cz1QrJedq88u7LmnyrsERFrJC6XREB8IvvA8YWEkDHb2NPa1p9IWxFm9hYqNYHNip32DW3yyAG/fuHMoOrWhv60reMe4aeQc57d6sqimFS9hcLxROJA5HvGXja3PtPYrNb8XUhqri+PyF7q3s/UIiLnAREQBERAEREAREQBERAEREAREQBERAEREAREQHk+nO+Z/CyeuUTTnfM/hZPXKL01PlXYpJczPRtW+9KfwLPVCslW6t96U/gWeqFZLztXnl3Zc0+VdgiItZIIiIAozpBJiYx3cnC8tOYNgS3tIPiSubIWgRFrXFwuXgmzb8YgDe625b2MA3C2ZOXOd5PWpLcrmOLsI2BoAAAAFgBkABuAWSIsGQiIsAIiIAiIgCIiAIiIAiIgCIiAIiIAiIgCIiAIiIDyfTnfM/hZPXKJpzvmfwsnrlF6anyrsUkuZk7ROuMzIImBkVmsaBcPvkOXjqXw3n6EPmv8AfRFrlo1Jyf3Sca1S3EcN5+hD5r/fThvP0IfNf76IsbLR6TOPUzHDefoQ+a/30Gu8/Qh81/voibLR6Rj1MzTSa6zht8MRJuSSH8p+vkOpbuG8/Qh81/voiy9Fo35Qq9S3EcN5+hD5r/fThvP0IfNf76IsbLR6Rj1Mxw3n6EPmv99OG8/Qh81/voibLR6Rj1Mxw3n6EPmv99OG8/Qh81/voibLR6Rj1Mxw3n6EPmv99OG8/Qh81/voibLR6Rj1Mxw3n6EPmv8AfThvP0IfNf76Imy0ekY9TMcN5+hD5r/fThvP0IfNf76Imy0ekY9TMcN5+hD5r/fThvP0IfNf76Imy0ekY9TMcN5+hD5r/fThvP0IfNf76Imy0ekY9TMcN5+hD5r/AH04bz9CHzX++iJstHpGPUzHDefoQ+a/304bz9CHzX++iJstHpGPUzHDefoQ+a/304bz9CHzX++iJstHpGPUzHDefoQ+a/304bz9CHzX++iJstHpGPUzOK0jpl75ZHFrLue4mwdbNxPOviIrKNONluONzdz/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pic>
        <p:nvPicPr>
          <p:cNvPr id="205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5058" y="4365104"/>
            <a:ext cx="3024336" cy="22975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4696006" y="2865710"/>
            <a:ext cx="4268482" cy="923330"/>
          </a:xfrm>
          <a:prstGeom prst="rect">
            <a:avLst/>
          </a:prstGeom>
          <a:noFill/>
        </p:spPr>
        <p:txBody>
          <a:bodyPr wrap="square" rtlCol="0">
            <a:spAutoFit/>
          </a:bodyPr>
          <a:lstStyle/>
          <a:p>
            <a:r>
              <a:rPr lang="en-NZ" dirty="0" smtClean="0"/>
              <a:t>Either the oceanic plate (dense) will </a:t>
            </a:r>
            <a:r>
              <a:rPr lang="en-NZ" dirty="0" err="1" smtClean="0"/>
              <a:t>subduct</a:t>
            </a:r>
            <a:r>
              <a:rPr lang="en-NZ" dirty="0" smtClean="0"/>
              <a:t> under the continental (less dense)</a:t>
            </a:r>
            <a:endParaRPr lang="en-NZ" dirty="0"/>
          </a:p>
        </p:txBody>
      </p:sp>
      <p:sp>
        <p:nvSpPr>
          <p:cNvPr id="9" name="TextBox 8"/>
          <p:cNvSpPr txBox="1"/>
          <p:nvPr/>
        </p:nvSpPr>
        <p:spPr>
          <a:xfrm>
            <a:off x="398924" y="5513883"/>
            <a:ext cx="4268482" cy="923330"/>
          </a:xfrm>
          <a:prstGeom prst="rect">
            <a:avLst/>
          </a:prstGeom>
          <a:noFill/>
        </p:spPr>
        <p:txBody>
          <a:bodyPr wrap="square" rtlCol="0">
            <a:spAutoFit/>
          </a:bodyPr>
          <a:lstStyle/>
          <a:p>
            <a:r>
              <a:rPr lang="en-NZ" dirty="0" smtClean="0"/>
              <a:t>Or one oceanic plate can </a:t>
            </a:r>
            <a:r>
              <a:rPr lang="en-NZ" dirty="0" err="1" smtClean="0"/>
              <a:t>subduct</a:t>
            </a:r>
            <a:r>
              <a:rPr lang="en-NZ" dirty="0" smtClean="0"/>
              <a:t> under another oceanic plate, one will be denser than the other.</a:t>
            </a:r>
            <a:endParaRPr lang="en-NZ" dirty="0"/>
          </a:p>
        </p:txBody>
      </p:sp>
    </p:spTree>
    <p:extLst>
      <p:ext uri="{BB962C8B-B14F-4D97-AF65-F5344CB8AC3E}">
        <p14:creationId xmlns:p14="http://schemas.microsoft.com/office/powerpoint/2010/main" val="1421637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8243"/>
            <a:ext cx="7315200" cy="1154097"/>
          </a:xfrm>
        </p:spPr>
        <p:txBody>
          <a:bodyPr/>
          <a:lstStyle/>
          <a:p>
            <a:r>
              <a:rPr lang="en-NZ" dirty="0" err="1" smtClean="0"/>
              <a:t>Taupō</a:t>
            </a:r>
            <a:r>
              <a:rPr lang="en-NZ" dirty="0" smtClean="0"/>
              <a:t> Eruption</a:t>
            </a:r>
            <a:endParaRPr lang="en-NZ" dirty="0"/>
          </a:p>
        </p:txBody>
      </p:sp>
      <p:sp>
        <p:nvSpPr>
          <p:cNvPr id="3" name="Content Placeholder 2"/>
          <p:cNvSpPr>
            <a:spLocks noGrp="1"/>
          </p:cNvSpPr>
          <p:nvPr>
            <p:ph idx="1"/>
          </p:nvPr>
        </p:nvSpPr>
        <p:spPr>
          <a:xfrm>
            <a:off x="251520" y="1340768"/>
            <a:ext cx="5904656" cy="5184576"/>
          </a:xfrm>
        </p:spPr>
        <p:txBody>
          <a:bodyPr>
            <a:normAutofit fontScale="85000" lnSpcReduction="20000"/>
          </a:bodyPr>
          <a:lstStyle/>
          <a:p>
            <a:r>
              <a:rPr lang="en-NZ" sz="2100" dirty="0" smtClean="0"/>
              <a:t>Formed from </a:t>
            </a:r>
            <a:r>
              <a:rPr lang="en-NZ" sz="2100" dirty="0" err="1" smtClean="0"/>
              <a:t>Ōruanui</a:t>
            </a:r>
            <a:r>
              <a:rPr lang="en-NZ" sz="2100" dirty="0" smtClean="0"/>
              <a:t> </a:t>
            </a:r>
            <a:r>
              <a:rPr lang="en-NZ" sz="2100" dirty="0"/>
              <a:t>eruption, about 26,500 years </a:t>
            </a:r>
            <a:r>
              <a:rPr lang="en-NZ" sz="2100" dirty="0" smtClean="0"/>
              <a:t>ago</a:t>
            </a:r>
          </a:p>
          <a:p>
            <a:r>
              <a:rPr lang="en-NZ" sz="2100" dirty="0" smtClean="0"/>
              <a:t> </a:t>
            </a:r>
            <a:r>
              <a:rPr lang="en-NZ" sz="2100" dirty="0"/>
              <a:t>formed the 30-kilometre wide depression at the northern end of Lake </a:t>
            </a:r>
            <a:r>
              <a:rPr lang="en-NZ" sz="2100" dirty="0" err="1" smtClean="0"/>
              <a:t>Taupō</a:t>
            </a:r>
            <a:r>
              <a:rPr lang="en-NZ" sz="2100" dirty="0"/>
              <a:t> </a:t>
            </a:r>
            <a:r>
              <a:rPr lang="en-NZ" sz="2100" dirty="0" smtClean="0"/>
              <a:t>Since </a:t>
            </a:r>
            <a:r>
              <a:rPr lang="en-NZ" sz="2100" dirty="0"/>
              <a:t>then there have been 28 separate eruptions, ranging greatly in size. </a:t>
            </a:r>
            <a:endParaRPr lang="en-NZ" sz="2100" dirty="0" smtClean="0"/>
          </a:p>
          <a:p>
            <a:pPr fontAlgn="base"/>
            <a:r>
              <a:rPr lang="en-NZ" sz="2100" dirty="0" smtClean="0"/>
              <a:t>The </a:t>
            </a:r>
            <a:r>
              <a:rPr lang="en-NZ" sz="2100" dirty="0" err="1"/>
              <a:t>Ōruanui</a:t>
            </a:r>
            <a:r>
              <a:rPr lang="en-NZ" sz="2100" dirty="0"/>
              <a:t> eruption was so enormous that it is hard to visualise. In only a few days or weeks it ejected enough material to construct three </a:t>
            </a:r>
            <a:r>
              <a:rPr lang="en-NZ" sz="2100" dirty="0" err="1"/>
              <a:t>Ruapehu</a:t>
            </a:r>
            <a:r>
              <a:rPr lang="en-NZ" sz="2100" dirty="0"/>
              <a:t>-sized cones.</a:t>
            </a:r>
          </a:p>
          <a:p>
            <a:pPr fontAlgn="base"/>
            <a:r>
              <a:rPr lang="en-NZ" sz="2100" dirty="0"/>
              <a:t>After the eruption, the new lake gradually filled to a level 140 metres above the present lake. The lake broke out to the north, resulting in a huge flood. For several thousand years the Waikato River flowed northwards into the Hauraki Gulf, but it later changed its course to flow through the Hamilton lowlands to the Tasman sea</a:t>
            </a:r>
            <a:r>
              <a:rPr lang="en-NZ" sz="2100" dirty="0" smtClean="0"/>
              <a:t>.</a:t>
            </a:r>
          </a:p>
          <a:p>
            <a:pPr fontAlgn="base"/>
            <a:r>
              <a:rPr lang="en-NZ" sz="2100" dirty="0"/>
              <a:t>If you could spread out that volume of debris, it would cover the entire North Island in a layer 10 metres thick!  Eighteen centimetres of ash from the </a:t>
            </a:r>
            <a:r>
              <a:rPr lang="en-NZ" sz="2100" i="1" dirty="0" err="1"/>
              <a:t>Oruanui</a:t>
            </a:r>
            <a:r>
              <a:rPr lang="en-NZ" sz="2100" dirty="0"/>
              <a:t> eruption has been found on the Chatham Islands, over 800 kilometres away.</a:t>
            </a:r>
          </a:p>
          <a:p>
            <a:endParaRPr lang="en-NZ" dirty="0"/>
          </a:p>
        </p:txBody>
      </p:sp>
      <p:pic>
        <p:nvPicPr>
          <p:cNvPr id="6148" name="Picture 4" descr="http://www.standeyo.com/NEWS/06_Earth_Changes/06_Earth_Change_pics/061001.Taupo.eruption_siz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168" y="1628800"/>
            <a:ext cx="2806963" cy="39137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96159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volcano.oregonstate.edu/vwdocs/volc_images/australia/new_zealand/NZ20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4072" y="548680"/>
            <a:ext cx="6895855" cy="5616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17235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7315200" cy="1154097"/>
          </a:xfrm>
        </p:spPr>
        <p:txBody>
          <a:bodyPr/>
          <a:lstStyle/>
          <a:p>
            <a:r>
              <a:rPr lang="en-NZ" dirty="0" smtClean="0"/>
              <a:t>Caldera Formation </a:t>
            </a:r>
            <a:endParaRPr lang="en-NZ" dirty="0"/>
          </a:p>
        </p:txBody>
      </p:sp>
      <p:sp>
        <p:nvSpPr>
          <p:cNvPr id="4" name="Content Placeholder 3"/>
          <p:cNvSpPr>
            <a:spLocks noGrp="1"/>
          </p:cNvSpPr>
          <p:nvPr>
            <p:ph idx="1"/>
          </p:nvPr>
        </p:nvSpPr>
        <p:spPr>
          <a:xfrm>
            <a:off x="3419872" y="1916832"/>
            <a:ext cx="5659016" cy="4941168"/>
          </a:xfrm>
        </p:spPr>
        <p:txBody>
          <a:bodyPr>
            <a:normAutofit/>
          </a:bodyPr>
          <a:lstStyle/>
          <a:p>
            <a:r>
              <a:rPr lang="en-NZ" dirty="0"/>
              <a:t>To most New Zealanders, </a:t>
            </a:r>
            <a:r>
              <a:rPr lang="en-NZ" dirty="0" err="1"/>
              <a:t>Taupo</a:t>
            </a:r>
            <a:r>
              <a:rPr lang="en-NZ" dirty="0"/>
              <a:t> is a big, beautiful lake. To geologists, </a:t>
            </a:r>
            <a:r>
              <a:rPr lang="en-NZ" dirty="0" smtClean="0"/>
              <a:t>it’s one of the worlds </a:t>
            </a:r>
            <a:r>
              <a:rPr lang="en-NZ" dirty="0"/>
              <a:t>most formidable volcanoes a caldera. A caldera is a huge volcanic depression created when the ground collapses after a massive eruption.</a:t>
            </a:r>
          </a:p>
          <a:p>
            <a:r>
              <a:rPr lang="en-NZ" dirty="0"/>
              <a:t>The Earth’s crust at </a:t>
            </a:r>
            <a:r>
              <a:rPr lang="en-NZ" dirty="0" err="1"/>
              <a:t>Taupo</a:t>
            </a:r>
            <a:r>
              <a:rPr lang="en-NZ" dirty="0"/>
              <a:t> is unusually thin because it is being stretched as New Zealand is twisted between the Australian and Pacific Plates. Below Lake </a:t>
            </a:r>
            <a:r>
              <a:rPr lang="en-NZ" dirty="0" err="1"/>
              <a:t>Taupo</a:t>
            </a:r>
            <a:r>
              <a:rPr lang="en-NZ" dirty="0"/>
              <a:t>, the rocks are melting, and the magma is rising.</a:t>
            </a:r>
          </a:p>
          <a:p>
            <a:pPr marL="45720" indent="0">
              <a:buNone/>
            </a:pPr>
            <a:endParaRPr lang="en-NZ" dirty="0"/>
          </a:p>
        </p:txBody>
      </p:sp>
      <p:pic>
        <p:nvPicPr>
          <p:cNvPr id="8194" name="Picture 2" descr="Lake Taup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402" y="2780928"/>
            <a:ext cx="3142470" cy="18992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26744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763" t="-1695" r="64121" b="1695"/>
          <a:stretch/>
        </p:blipFill>
        <p:spPr>
          <a:xfrm>
            <a:off x="1979712" y="188640"/>
            <a:ext cx="4752528" cy="5841649"/>
          </a:xfrm>
          <a:prstGeom prst="rect">
            <a:avLst/>
          </a:prstGeom>
        </p:spPr>
      </p:pic>
    </p:spTree>
    <p:extLst>
      <p:ext uri="{BB962C8B-B14F-4D97-AF65-F5344CB8AC3E}">
        <p14:creationId xmlns:p14="http://schemas.microsoft.com/office/powerpoint/2010/main" val="1236462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8409"/>
            <a:ext cx="7315200" cy="1154097"/>
          </a:xfrm>
        </p:spPr>
        <p:txBody>
          <a:bodyPr/>
          <a:lstStyle/>
          <a:p>
            <a:r>
              <a:rPr lang="en-NZ" dirty="0" smtClean="0"/>
              <a:t>Dome formation </a:t>
            </a:r>
            <a:endParaRPr lang="en-NZ" dirty="0"/>
          </a:p>
        </p:txBody>
      </p:sp>
      <p:sp>
        <p:nvSpPr>
          <p:cNvPr id="3" name="Content Placeholder 2"/>
          <p:cNvSpPr>
            <a:spLocks noGrp="1"/>
          </p:cNvSpPr>
          <p:nvPr>
            <p:ph idx="1"/>
          </p:nvPr>
        </p:nvSpPr>
        <p:spPr>
          <a:xfrm>
            <a:off x="303771" y="1700808"/>
            <a:ext cx="4672195" cy="4824536"/>
          </a:xfrm>
        </p:spPr>
        <p:txBody>
          <a:bodyPr>
            <a:normAutofit/>
          </a:bodyPr>
          <a:lstStyle/>
          <a:p>
            <a:r>
              <a:rPr lang="en-NZ" dirty="0" smtClean="0"/>
              <a:t>Once the caldera has collapsed into the empty magma chamber, some magma is erupted out of the vents or magma chamber,</a:t>
            </a:r>
          </a:p>
          <a:p>
            <a:r>
              <a:rPr lang="en-NZ" dirty="0" smtClean="0"/>
              <a:t>The magma has lost most of its gas so it oozes out (like squeezing toothpaste from a tube) </a:t>
            </a:r>
          </a:p>
          <a:p>
            <a:r>
              <a:rPr lang="en-NZ" dirty="0" smtClean="0"/>
              <a:t>The oozing magma can form shield domes, like </a:t>
            </a:r>
            <a:r>
              <a:rPr lang="en-NZ" dirty="0" err="1" smtClean="0"/>
              <a:t>Tokaanu</a:t>
            </a:r>
            <a:r>
              <a:rPr lang="en-NZ" dirty="0" smtClean="0"/>
              <a:t> that sits on the south side of lake </a:t>
            </a:r>
            <a:r>
              <a:rPr lang="en-NZ" dirty="0" err="1" smtClean="0"/>
              <a:t>Taupō</a:t>
            </a:r>
            <a:r>
              <a:rPr lang="en-NZ" dirty="0" smtClean="0"/>
              <a:t> .  </a:t>
            </a:r>
          </a:p>
          <a:p>
            <a:r>
              <a:rPr lang="en-NZ" dirty="0" smtClean="0"/>
              <a:t>The second picture shows what may potentially be a lava dome in the centre of the lake.</a:t>
            </a:r>
          </a:p>
        </p:txBody>
      </p:sp>
      <p:pic>
        <p:nvPicPr>
          <p:cNvPr id="4" name="Picture 3"/>
          <p:cNvPicPr>
            <a:picLocks noChangeAspect="1"/>
          </p:cNvPicPr>
          <p:nvPr/>
        </p:nvPicPr>
        <p:blipFill>
          <a:blip r:embed="rId2"/>
          <a:stretch>
            <a:fillRect/>
          </a:stretch>
        </p:blipFill>
        <p:spPr>
          <a:xfrm>
            <a:off x="5260813" y="1125688"/>
            <a:ext cx="3590925" cy="2495550"/>
          </a:xfrm>
          <a:prstGeom prst="rect">
            <a:avLst/>
          </a:prstGeom>
        </p:spPr>
      </p:pic>
      <p:pic>
        <p:nvPicPr>
          <p:cNvPr id="2050" name="Picture 2" descr="http://cloud.pleasetakemeto.com/photos/ims-new-zealand/l/lake-taupo/gallery_678/lake-taupo-5670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087" y="4005064"/>
            <a:ext cx="3384376" cy="18519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38950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71400"/>
            <a:ext cx="7315200" cy="1154097"/>
          </a:xfrm>
        </p:spPr>
        <p:txBody>
          <a:bodyPr/>
          <a:lstStyle/>
          <a:p>
            <a:r>
              <a:rPr lang="en-NZ" dirty="0" smtClean="0"/>
              <a:t>Rocks of </a:t>
            </a:r>
            <a:r>
              <a:rPr lang="en-NZ" dirty="0" err="1" smtClean="0"/>
              <a:t>Taupō</a:t>
            </a:r>
            <a:endParaRPr lang="en-NZ" dirty="0"/>
          </a:p>
        </p:txBody>
      </p:sp>
      <p:pic>
        <p:nvPicPr>
          <p:cNvPr id="1026" name="Picture 2" descr="http://www.geology.um.maine.edu/geodynamics/AnalogWebsite/602-2008/LDwebsiteFelice/Images/NZgeology4a.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1011458"/>
            <a:ext cx="4305554" cy="55031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79699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30117"/>
            <a:ext cx="7315200" cy="1154097"/>
          </a:xfrm>
        </p:spPr>
        <p:txBody>
          <a:bodyPr/>
          <a:lstStyle/>
          <a:p>
            <a:r>
              <a:rPr lang="en-NZ" dirty="0" smtClean="0"/>
              <a:t>Volcanic Rock: Rhyolite </a:t>
            </a:r>
            <a:endParaRPr lang="en-NZ" dirty="0"/>
          </a:p>
        </p:txBody>
      </p:sp>
      <p:sp>
        <p:nvSpPr>
          <p:cNvPr id="3" name="Content Placeholder 2"/>
          <p:cNvSpPr>
            <a:spLocks noGrp="1"/>
          </p:cNvSpPr>
          <p:nvPr>
            <p:ph idx="1"/>
          </p:nvPr>
        </p:nvSpPr>
        <p:spPr>
          <a:xfrm>
            <a:off x="312096" y="1412776"/>
            <a:ext cx="8652392" cy="3539527"/>
          </a:xfrm>
        </p:spPr>
        <p:txBody>
          <a:bodyPr>
            <a:normAutofit lnSpcReduction="10000"/>
          </a:bodyPr>
          <a:lstStyle/>
          <a:p>
            <a:r>
              <a:rPr lang="en-NZ" dirty="0"/>
              <a:t>Rhyolite is </a:t>
            </a:r>
            <a:r>
              <a:rPr lang="en-NZ" dirty="0" smtClean="0"/>
              <a:t>an extrusive </a:t>
            </a:r>
            <a:r>
              <a:rPr lang="en-NZ" dirty="0"/>
              <a:t>rock. </a:t>
            </a:r>
            <a:endParaRPr lang="en-NZ" dirty="0" smtClean="0"/>
          </a:p>
          <a:p>
            <a:r>
              <a:rPr lang="en-NZ" dirty="0" smtClean="0"/>
              <a:t>Due </a:t>
            </a:r>
            <a:r>
              <a:rPr lang="en-NZ" dirty="0"/>
              <a:t>to the high silica content, rhyolite lava is very viscous</a:t>
            </a:r>
            <a:r>
              <a:rPr lang="en-NZ" dirty="0" smtClean="0"/>
              <a:t>.</a:t>
            </a:r>
          </a:p>
          <a:p>
            <a:r>
              <a:rPr lang="en-NZ" dirty="0" smtClean="0"/>
              <a:t> </a:t>
            </a:r>
            <a:r>
              <a:rPr lang="en-NZ" dirty="0"/>
              <a:t>It flows slowly, like tooth paste squeezed out of a tube, and tends to pile up and form lava domes. </a:t>
            </a:r>
            <a:endParaRPr lang="en-NZ" dirty="0" smtClean="0"/>
          </a:p>
          <a:p>
            <a:r>
              <a:rPr lang="en-NZ" dirty="0" smtClean="0"/>
              <a:t>If </a:t>
            </a:r>
            <a:r>
              <a:rPr lang="en-NZ" dirty="0"/>
              <a:t>rhyolite magma is gas rich it can erupt explosively, forming a frothy solidified magma called pumice (a very lightweight, light-coloured, vesicular form of rhyolite) along with ash deposits, and / or ignimbrite. </a:t>
            </a:r>
            <a:endParaRPr lang="en-NZ" dirty="0" smtClean="0"/>
          </a:p>
          <a:p>
            <a:r>
              <a:rPr lang="en-NZ" dirty="0" smtClean="0"/>
              <a:t>In </a:t>
            </a:r>
            <a:r>
              <a:rPr lang="en-NZ" dirty="0"/>
              <a:t>certain situations extremely porous rhyolite lava flows may develop. The extreme porosity of such flows allows degassing and subsequent collapse of the flow, forming obsidian (dark coloured volcanic glass). Rhyolite is the volcanic equivalent </a:t>
            </a:r>
            <a:r>
              <a:rPr lang="en-NZ" dirty="0" smtClean="0"/>
              <a:t>of granite</a:t>
            </a:r>
            <a:r>
              <a:rPr lang="en-NZ" dirty="0"/>
              <a:t>.</a:t>
            </a:r>
          </a:p>
        </p:txBody>
      </p:sp>
      <p:pic>
        <p:nvPicPr>
          <p:cNvPr id="4" name="Picture 3"/>
          <p:cNvPicPr>
            <a:picLocks noChangeAspect="1"/>
          </p:cNvPicPr>
          <p:nvPr/>
        </p:nvPicPr>
        <p:blipFill>
          <a:blip r:embed="rId2"/>
          <a:stretch>
            <a:fillRect/>
          </a:stretch>
        </p:blipFill>
        <p:spPr>
          <a:xfrm>
            <a:off x="179512" y="4947390"/>
            <a:ext cx="2627158" cy="1780245"/>
          </a:xfrm>
          <a:prstGeom prst="rect">
            <a:avLst/>
          </a:prstGeom>
        </p:spPr>
      </p:pic>
      <p:pic>
        <p:nvPicPr>
          <p:cNvPr id="5" name="Picture 4"/>
          <p:cNvPicPr>
            <a:picLocks noChangeAspect="1"/>
          </p:cNvPicPr>
          <p:nvPr/>
        </p:nvPicPr>
        <p:blipFill>
          <a:blip r:embed="rId3"/>
          <a:stretch>
            <a:fillRect/>
          </a:stretch>
        </p:blipFill>
        <p:spPr>
          <a:xfrm>
            <a:off x="3191225" y="4964315"/>
            <a:ext cx="2113433" cy="1739660"/>
          </a:xfrm>
          <a:prstGeom prst="rect">
            <a:avLst/>
          </a:prstGeom>
        </p:spPr>
      </p:pic>
      <p:pic>
        <p:nvPicPr>
          <p:cNvPr id="6" name="Picture 5"/>
          <p:cNvPicPr>
            <a:picLocks noChangeAspect="1"/>
          </p:cNvPicPr>
          <p:nvPr/>
        </p:nvPicPr>
        <p:blipFill>
          <a:blip r:embed="rId4"/>
          <a:stretch>
            <a:fillRect/>
          </a:stretch>
        </p:blipFill>
        <p:spPr>
          <a:xfrm>
            <a:off x="5724128" y="4921742"/>
            <a:ext cx="2820890" cy="1772255"/>
          </a:xfrm>
          <a:prstGeom prst="rect">
            <a:avLst/>
          </a:prstGeom>
        </p:spPr>
      </p:pic>
    </p:spTree>
    <p:extLst>
      <p:ext uri="{BB962C8B-B14F-4D97-AF65-F5344CB8AC3E}">
        <p14:creationId xmlns:p14="http://schemas.microsoft.com/office/powerpoint/2010/main" val="32362147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117"/>
            <a:ext cx="7315200" cy="1154097"/>
          </a:xfrm>
        </p:spPr>
        <p:txBody>
          <a:bodyPr/>
          <a:lstStyle/>
          <a:p>
            <a:r>
              <a:rPr lang="en-NZ" dirty="0" smtClean="0"/>
              <a:t>Plutonic rock: Granite  </a:t>
            </a:r>
            <a:endParaRPr lang="en-NZ" dirty="0"/>
          </a:p>
        </p:txBody>
      </p:sp>
      <p:sp>
        <p:nvSpPr>
          <p:cNvPr id="3" name="Content Placeholder 2"/>
          <p:cNvSpPr>
            <a:spLocks noGrp="1"/>
          </p:cNvSpPr>
          <p:nvPr>
            <p:ph idx="1"/>
          </p:nvPr>
        </p:nvSpPr>
        <p:spPr>
          <a:xfrm>
            <a:off x="179512" y="1484784"/>
            <a:ext cx="7315200" cy="3539527"/>
          </a:xfrm>
        </p:spPr>
        <p:txBody>
          <a:bodyPr/>
          <a:lstStyle/>
          <a:p>
            <a:r>
              <a:rPr lang="en-NZ" dirty="0"/>
              <a:t>Granite is the </a:t>
            </a:r>
            <a:r>
              <a:rPr lang="en-NZ" dirty="0" smtClean="0"/>
              <a:t>plutonic equivalent </a:t>
            </a:r>
            <a:r>
              <a:rPr lang="en-NZ" dirty="0"/>
              <a:t>of rhyolite.</a:t>
            </a:r>
          </a:p>
        </p:txBody>
      </p:sp>
      <p:pic>
        <p:nvPicPr>
          <p:cNvPr id="4" name="Picture 3"/>
          <p:cNvPicPr>
            <a:picLocks noChangeAspect="1"/>
          </p:cNvPicPr>
          <p:nvPr/>
        </p:nvPicPr>
        <p:blipFill>
          <a:blip r:embed="rId2"/>
          <a:stretch>
            <a:fillRect/>
          </a:stretch>
        </p:blipFill>
        <p:spPr>
          <a:xfrm>
            <a:off x="179512" y="3076617"/>
            <a:ext cx="2751060" cy="2308498"/>
          </a:xfrm>
          <a:prstGeom prst="rect">
            <a:avLst/>
          </a:prstGeom>
        </p:spPr>
      </p:pic>
      <p:pic>
        <p:nvPicPr>
          <p:cNvPr id="5" name="Picture 4"/>
          <p:cNvPicPr>
            <a:picLocks noChangeAspect="1"/>
          </p:cNvPicPr>
          <p:nvPr/>
        </p:nvPicPr>
        <p:blipFill>
          <a:blip r:embed="rId3"/>
          <a:stretch>
            <a:fillRect/>
          </a:stretch>
        </p:blipFill>
        <p:spPr>
          <a:xfrm>
            <a:off x="3184088" y="2744826"/>
            <a:ext cx="2690044" cy="2789675"/>
          </a:xfrm>
          <a:prstGeom prst="rect">
            <a:avLst/>
          </a:prstGeom>
        </p:spPr>
      </p:pic>
      <p:pic>
        <p:nvPicPr>
          <p:cNvPr id="6" name="Picture 5"/>
          <p:cNvPicPr>
            <a:picLocks noChangeAspect="1"/>
          </p:cNvPicPr>
          <p:nvPr/>
        </p:nvPicPr>
        <p:blipFill>
          <a:blip r:embed="rId4"/>
          <a:stretch>
            <a:fillRect/>
          </a:stretch>
        </p:blipFill>
        <p:spPr>
          <a:xfrm>
            <a:off x="6127649" y="2257421"/>
            <a:ext cx="2872160" cy="3241174"/>
          </a:xfrm>
          <a:prstGeom prst="rect">
            <a:avLst/>
          </a:prstGeom>
        </p:spPr>
      </p:pic>
    </p:spTree>
    <p:extLst>
      <p:ext uri="{BB962C8B-B14F-4D97-AF65-F5344CB8AC3E}">
        <p14:creationId xmlns:p14="http://schemas.microsoft.com/office/powerpoint/2010/main" val="14767861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a:p>
        </p:txBody>
      </p:sp>
      <p:pic>
        <p:nvPicPr>
          <p:cNvPr id="1030" name="Picture 6" descr="http://cimg2.ck12.org/datastreams/f-d%3Aead55e85ca7356d0b6830af80d439560a4e6d682628943fabacd2bbd%2BIMAGE%2BIMAG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3908" y="1544715"/>
            <a:ext cx="8336184" cy="36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07624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a:p>
        </p:txBody>
      </p:sp>
      <p:sp>
        <p:nvSpPr>
          <p:cNvPr id="3" name="Content Placeholder 2"/>
          <p:cNvSpPr>
            <a:spLocks noGrp="1"/>
          </p:cNvSpPr>
          <p:nvPr>
            <p:ph idx="1"/>
          </p:nvPr>
        </p:nvSpPr>
        <p:spPr/>
        <p:txBody>
          <a:bodyPr/>
          <a:lstStyle/>
          <a:p>
            <a:endParaRPr lang="en-NZ"/>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76" y="476672"/>
            <a:ext cx="8882543" cy="6192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623978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332656"/>
            <a:ext cx="7315200" cy="1154097"/>
          </a:xfrm>
        </p:spPr>
        <p:txBody>
          <a:bodyPr/>
          <a:lstStyle/>
          <a:p>
            <a:r>
              <a:rPr lang="en-NZ" dirty="0" smtClean="0"/>
              <a:t>Subduction and Trenches </a:t>
            </a:r>
            <a:endParaRPr lang="en-NZ" dirty="0"/>
          </a:p>
        </p:txBody>
      </p:sp>
      <p:sp>
        <p:nvSpPr>
          <p:cNvPr id="3" name="Content Placeholder 2"/>
          <p:cNvSpPr>
            <a:spLocks noGrp="1"/>
          </p:cNvSpPr>
          <p:nvPr>
            <p:ph idx="1"/>
          </p:nvPr>
        </p:nvSpPr>
        <p:spPr>
          <a:xfrm>
            <a:off x="4572000" y="1896996"/>
            <a:ext cx="3616036" cy="3539527"/>
          </a:xfrm>
        </p:spPr>
        <p:txBody>
          <a:bodyPr/>
          <a:lstStyle/>
          <a:p>
            <a:r>
              <a:rPr lang="en-NZ" dirty="0" smtClean="0"/>
              <a:t>Where there is subduction there will ALWAYS be a trench </a:t>
            </a:r>
          </a:p>
          <a:p>
            <a:endParaRPr lang="en-NZ" dirty="0" smtClean="0"/>
          </a:p>
          <a:p>
            <a:r>
              <a:rPr lang="en-NZ" dirty="0" smtClean="0"/>
              <a:t>Above some places where </a:t>
            </a:r>
            <a:r>
              <a:rPr lang="en-NZ" dirty="0" err="1" smtClean="0"/>
              <a:t>subducting</a:t>
            </a:r>
            <a:r>
              <a:rPr lang="en-NZ" dirty="0" smtClean="0"/>
              <a:t> crust releases water, you get VOLCANOES, which are usually composed of andesite or similar rocks.</a:t>
            </a:r>
          </a:p>
          <a:p>
            <a:endParaRPr lang="en-NZ" dirty="0"/>
          </a:p>
        </p:txBody>
      </p:sp>
      <p:pic>
        <p:nvPicPr>
          <p:cNvPr id="4098" name="Picture 2" descr="http://emigratetonewzealand.files.wordpress.com/2011/09/5-1-quake-kermadec-trenc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627" y="1628800"/>
            <a:ext cx="4300653" cy="4191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04897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a:p>
        </p:txBody>
      </p:sp>
      <p:sp>
        <p:nvSpPr>
          <p:cNvPr id="3" name="Content Placeholder 2"/>
          <p:cNvSpPr>
            <a:spLocks noGrp="1"/>
          </p:cNvSpPr>
          <p:nvPr>
            <p:ph idx="1"/>
          </p:nvPr>
        </p:nvSpPr>
        <p:spPr/>
        <p:txBody>
          <a:bodyPr/>
          <a:lstStyle/>
          <a:p>
            <a:endParaRPr lang="en-NZ"/>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57" y="260648"/>
            <a:ext cx="9075424" cy="6408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139048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a:p>
        </p:txBody>
      </p:sp>
      <p:sp>
        <p:nvSpPr>
          <p:cNvPr id="3" name="Content Placeholder 2"/>
          <p:cNvSpPr>
            <a:spLocks noGrp="1"/>
          </p:cNvSpPr>
          <p:nvPr>
            <p:ph idx="1"/>
          </p:nvPr>
        </p:nvSpPr>
        <p:spPr/>
        <p:txBody>
          <a:bodyPr/>
          <a:lstStyle/>
          <a:p>
            <a:endParaRPr lang="en-NZ"/>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6632"/>
            <a:ext cx="8913857" cy="66247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434145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536" y="1147762"/>
            <a:ext cx="9553575" cy="4562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68059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315416"/>
            <a:ext cx="7315200" cy="1154097"/>
          </a:xfrm>
        </p:spPr>
        <p:txBody>
          <a:bodyPr/>
          <a:lstStyle/>
          <a:p>
            <a:r>
              <a:rPr lang="en-NZ" dirty="0" smtClean="0"/>
              <a:t>Magma</a:t>
            </a:r>
            <a:endParaRPr lang="en-NZ" dirty="0"/>
          </a:p>
        </p:txBody>
      </p:sp>
      <p:sp>
        <p:nvSpPr>
          <p:cNvPr id="3" name="Content Placeholder 2"/>
          <p:cNvSpPr>
            <a:spLocks noGrp="1"/>
          </p:cNvSpPr>
          <p:nvPr>
            <p:ph idx="1"/>
          </p:nvPr>
        </p:nvSpPr>
        <p:spPr>
          <a:xfrm>
            <a:off x="281430" y="908720"/>
            <a:ext cx="5040560" cy="4536504"/>
          </a:xfrm>
        </p:spPr>
        <p:txBody>
          <a:bodyPr>
            <a:noAutofit/>
          </a:bodyPr>
          <a:lstStyle/>
          <a:p>
            <a:r>
              <a:rPr lang="en-NZ" sz="2800" dirty="0" smtClean="0"/>
              <a:t>Magma is molten rock found UNDER the crust of the earth</a:t>
            </a:r>
          </a:p>
          <a:p>
            <a:r>
              <a:rPr lang="en-NZ" sz="2800" dirty="0" smtClean="0"/>
              <a:t>Can be produced by melting of the crust or mantle </a:t>
            </a:r>
          </a:p>
          <a:p>
            <a:r>
              <a:rPr lang="en-NZ" sz="2800" dirty="0" smtClean="0"/>
              <a:t>Partial melting of rock results in magma that is not chemically identical to the rock that produced it.</a:t>
            </a:r>
          </a:p>
          <a:p>
            <a:r>
              <a:rPr lang="en-NZ" sz="2800" dirty="0" smtClean="0"/>
              <a:t>Different magmas are produced in different places and different ways </a:t>
            </a:r>
            <a:endParaRPr lang="en-NZ" sz="2800" dirty="0"/>
          </a:p>
        </p:txBody>
      </p:sp>
      <p:pic>
        <p:nvPicPr>
          <p:cNvPr id="8194" name="Picture 2" descr="http://upload.wikimedia.org/wikipedia/en/thumb/8/84/MagmaticUnderplating.jpg/400px-MagmaticUnderplat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6888" y="2060848"/>
            <a:ext cx="3810000" cy="2305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671252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erspective">
  <a:themeElements>
    <a:clrScheme name="Perspective">
      <a:dk1>
        <a:sysClr val="windowText" lastClr="000000"/>
      </a:dk1>
      <a:lt1>
        <a:sysClr val="window" lastClr="FFFFFF"/>
      </a:lt1>
      <a:dk2>
        <a:srgbClr val="283138"/>
      </a:dk2>
      <a:lt2>
        <a:srgbClr val="FF8600"/>
      </a:lt2>
      <a:accent1>
        <a:srgbClr val="838D9B"/>
      </a:accent1>
      <a:accent2>
        <a:srgbClr val="D2610C"/>
      </a:accent2>
      <a:accent3>
        <a:srgbClr val="80716A"/>
      </a:accent3>
      <a:accent4>
        <a:srgbClr val="94147C"/>
      </a:accent4>
      <a:accent5>
        <a:srgbClr val="5D5AD2"/>
      </a:accent5>
      <a:accent6>
        <a:srgbClr val="6F6C7D"/>
      </a:accent6>
      <a:hlink>
        <a:srgbClr val="6187E3"/>
      </a:hlink>
      <a:folHlink>
        <a:srgbClr val="7B8EB8"/>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spective">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Perspective</Template>
  <TotalTime>643</TotalTime>
  <Words>909</Words>
  <Application>Microsoft Office PowerPoint</Application>
  <PresentationFormat>On-screen Show (4:3)</PresentationFormat>
  <Paragraphs>90</Paragraphs>
  <Slides>27</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Wingdings</vt:lpstr>
      <vt:lpstr>Perspective</vt:lpstr>
      <vt:lpstr>Effects of Plate Tectonics in NZ</vt:lpstr>
      <vt:lpstr>Subduction (review)</vt:lpstr>
      <vt:lpstr>PowerPoint Presentation</vt:lpstr>
      <vt:lpstr>PowerPoint Presentation</vt:lpstr>
      <vt:lpstr>Subduction and Trenches </vt:lpstr>
      <vt:lpstr>PowerPoint Presentation</vt:lpstr>
      <vt:lpstr>PowerPoint Presentation</vt:lpstr>
      <vt:lpstr>PowerPoint Presentation</vt:lpstr>
      <vt:lpstr>Magma</vt:lpstr>
      <vt:lpstr>Basaltic </vt:lpstr>
      <vt:lpstr>Andesitic </vt:lpstr>
      <vt:lpstr>Rhyolitic </vt:lpstr>
      <vt:lpstr>Volcanoes </vt:lpstr>
      <vt:lpstr>What makes Magma Viscous?</vt:lpstr>
      <vt:lpstr>PowerPoint Presentation</vt:lpstr>
      <vt:lpstr>PowerPoint Presentation</vt:lpstr>
      <vt:lpstr>What happens when magma reaches the surface? </vt:lpstr>
      <vt:lpstr>Super – Volcanoes </vt:lpstr>
      <vt:lpstr>PowerPoint Presentation</vt:lpstr>
      <vt:lpstr>Taupō Eruption</vt:lpstr>
      <vt:lpstr>PowerPoint Presentation</vt:lpstr>
      <vt:lpstr>Caldera Formation </vt:lpstr>
      <vt:lpstr>PowerPoint Presentation</vt:lpstr>
      <vt:lpstr>Dome formation </vt:lpstr>
      <vt:lpstr>Rocks of Taupō</vt:lpstr>
      <vt:lpstr>Volcanic Rock: Rhyolite </vt:lpstr>
      <vt:lpstr>Plutonic rock: Granite  </vt:lpstr>
    </vt:vector>
  </TitlesOfParts>
  <Company>Hillcrest High School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Plate Tectonics in NZ</dc:title>
  <dc:creator>Hannah Bailey</dc:creator>
  <cp:lastModifiedBy>Kerry Allen</cp:lastModifiedBy>
  <cp:revision>32</cp:revision>
  <dcterms:created xsi:type="dcterms:W3CDTF">2014-06-26T22:47:13Z</dcterms:created>
  <dcterms:modified xsi:type="dcterms:W3CDTF">2015-11-03T00:12:23Z</dcterms:modified>
</cp:coreProperties>
</file>