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embeddedFontLst>
    <p:embeddedFont>
      <p:font typeface="Lato" panose="020B0604020202020204" charset="0"/>
      <p:regular r:id="rId13"/>
      <p:bold r:id="rId14"/>
      <p:italic r:id="rId15"/>
      <p:boldItalic r:id="rId16"/>
    </p:embeddedFont>
    <p:embeddedFont>
      <p:font typeface="Raleway" panose="020B0604020202020204"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816"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d3cfcf5fdd_0_9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d3cfcf5fdd_0_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d3cfcf5fdd_0_6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d3cfcf5fdd_0_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d3cfcf5fdd_0_12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d3cfcf5fdd_0_1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3cfcf5fdd_0_6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3cfcf5fdd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d3cfcf5fdd_0_7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d3cfcf5fdd_0_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d3cfcf5fdd_0_7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d3cfcf5fdd_0_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d3cfcf5fdd_0_8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d3cfcf5fdd_0_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d3cfcf5fdd_0_8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d3cfcf5fdd_0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d3cfcf5fdd_0_9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d3cfcf5fdd_0_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cxnSp>
        <p:nvCxnSpPr>
          <p:cNvPr id="10" name="Google Shape;10;p2"/>
          <p:cNvCxnSpPr/>
          <p:nvPr/>
        </p:nvCxnSpPr>
        <p:spPr>
          <a:xfrm>
            <a:off x="2477724" y="415650"/>
            <a:ext cx="6244200" cy="0"/>
          </a:xfrm>
          <a:prstGeom prst="straightConnector1">
            <a:avLst/>
          </a:prstGeom>
          <a:noFill/>
          <a:ln w="38100" cap="flat" cmpd="sng">
            <a:solidFill>
              <a:schemeClr val="lt1"/>
            </a:solidFill>
            <a:prstDash val="solid"/>
            <a:round/>
            <a:headEnd type="none" w="sm" len="sm"/>
            <a:tailEnd type="none" w="sm" len="sm"/>
          </a:ln>
        </p:spPr>
      </p:cxnSp>
      <p:cxnSp>
        <p:nvCxnSpPr>
          <p:cNvPr id="11" name="Google Shape;11;p2"/>
          <p:cNvCxnSpPr/>
          <p:nvPr/>
        </p:nvCxnSpPr>
        <p:spPr>
          <a:xfrm>
            <a:off x="2477724" y="4740000"/>
            <a:ext cx="6244200" cy="0"/>
          </a:xfrm>
          <a:prstGeom prst="straightConnector1">
            <a:avLst/>
          </a:prstGeom>
          <a:noFill/>
          <a:ln w="19050" cap="flat" cmpd="sng">
            <a:solidFill>
              <a:schemeClr val="lt1"/>
            </a:solidFill>
            <a:prstDash val="solid"/>
            <a:round/>
            <a:headEnd type="none" w="sm" len="sm"/>
            <a:tailEnd type="none" w="sm" len="sm"/>
          </a:ln>
        </p:spPr>
      </p:cxnSp>
      <p:cxnSp>
        <p:nvCxnSpPr>
          <p:cNvPr id="12" name="Google Shape;12;p2"/>
          <p:cNvCxnSpPr/>
          <p:nvPr/>
        </p:nvCxnSpPr>
        <p:spPr>
          <a:xfrm>
            <a:off x="425198" y="415650"/>
            <a:ext cx="183300" cy="0"/>
          </a:xfrm>
          <a:prstGeom prst="straightConnector1">
            <a:avLst/>
          </a:prstGeom>
          <a:noFill/>
          <a:ln w="19050" cap="flat" cmpd="sng">
            <a:solidFill>
              <a:schemeClr val="lt1"/>
            </a:solidFill>
            <a:prstDash val="solid"/>
            <a:round/>
            <a:headEnd type="none" w="sm" len="sm"/>
            <a:tailEnd type="none" w="sm" len="sm"/>
          </a:ln>
        </p:spPr>
      </p:cxnSp>
      <p:sp>
        <p:nvSpPr>
          <p:cNvPr id="13" name="Google Shape;13;p2"/>
          <p:cNvSpPr txBox="1">
            <a:spLocks noGrp="1"/>
          </p:cNvSpPr>
          <p:nvPr>
            <p:ph type="ctrTitle"/>
          </p:nvPr>
        </p:nvSpPr>
        <p:spPr>
          <a:xfrm>
            <a:off x="2371725" y="630225"/>
            <a:ext cx="6331500" cy="15420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14" name="Google Shape;14;p2"/>
          <p:cNvSpPr txBox="1">
            <a:spLocks noGrp="1"/>
          </p:cNvSpPr>
          <p:nvPr>
            <p:ph type="subTitle" idx="1"/>
          </p:nvPr>
        </p:nvSpPr>
        <p:spPr>
          <a:xfrm>
            <a:off x="2390267" y="3238450"/>
            <a:ext cx="6331500" cy="1241700"/>
          </a:xfrm>
          <a:prstGeom prst="rect">
            <a:avLst/>
          </a:prstGeom>
        </p:spPr>
        <p:txBody>
          <a:bodyPr spcFirstLastPara="1" wrap="square" lIns="91425" tIns="91425" rIns="91425" bIns="91425" anchor="b" anchorCtr="0">
            <a:norm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15" name="Google Shape;15;p2"/>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0"/>
        <p:cNvGrpSpPr/>
        <p:nvPr/>
      </p:nvGrpSpPr>
      <p:grpSpPr>
        <a:xfrm>
          <a:off x="0" y="0"/>
          <a:ext cx="0" cy="0"/>
          <a:chOff x="0" y="0"/>
          <a:chExt cx="0" cy="0"/>
        </a:xfrm>
      </p:grpSpPr>
      <p:cxnSp>
        <p:nvCxnSpPr>
          <p:cNvPr id="61" name="Google Shape;61;p11"/>
          <p:cNvCxnSpPr/>
          <p:nvPr/>
        </p:nvCxnSpPr>
        <p:spPr>
          <a:xfrm>
            <a:off x="425200" y="4740000"/>
            <a:ext cx="8296800" cy="0"/>
          </a:xfrm>
          <a:prstGeom prst="straightConnector1">
            <a:avLst/>
          </a:prstGeom>
          <a:noFill/>
          <a:ln w="19050" cap="flat" cmpd="sng">
            <a:solidFill>
              <a:schemeClr val="dk2"/>
            </a:solidFill>
            <a:prstDash val="solid"/>
            <a:round/>
            <a:headEnd type="none" w="sm" len="sm"/>
            <a:tailEnd type="none" w="sm" len="sm"/>
          </a:ln>
        </p:spPr>
      </p:cxnSp>
      <p:cxnSp>
        <p:nvCxnSpPr>
          <p:cNvPr id="62" name="Google Shape;62;p11"/>
          <p:cNvCxnSpPr/>
          <p:nvPr/>
        </p:nvCxnSpPr>
        <p:spPr>
          <a:xfrm>
            <a:off x="425200" y="415650"/>
            <a:ext cx="8296800" cy="0"/>
          </a:xfrm>
          <a:prstGeom prst="straightConnector1">
            <a:avLst/>
          </a:prstGeom>
          <a:noFill/>
          <a:ln w="38100" cap="flat" cmpd="sng">
            <a:solidFill>
              <a:schemeClr val="dk2"/>
            </a:solidFill>
            <a:prstDash val="solid"/>
            <a:round/>
            <a:headEnd type="none" w="sm" len="sm"/>
            <a:tailEnd type="none" w="sm" len="sm"/>
          </a:ln>
        </p:spPr>
      </p:cxnSp>
      <p:sp>
        <p:nvSpPr>
          <p:cNvPr id="63" name="Google Shape;63;p11"/>
          <p:cNvSpPr txBox="1">
            <a:spLocks noGrp="1"/>
          </p:cNvSpPr>
          <p:nvPr>
            <p:ph type="title" hasCustomPrompt="1"/>
          </p:nvPr>
        </p:nvSpPr>
        <p:spPr>
          <a:xfrm>
            <a:off x="853950" y="1304850"/>
            <a:ext cx="7436100" cy="15384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1pPr>
            <a:lvl2pPr lvl="1"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2pPr>
            <a:lvl3pPr lvl="2"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3pPr>
            <a:lvl4pPr lvl="3"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4pPr>
            <a:lvl5pPr lvl="4"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5pPr>
            <a:lvl6pPr lvl="5"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6pPr>
            <a:lvl7pPr lvl="6"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7pPr>
            <a:lvl8pPr lvl="7"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8pPr>
            <a:lvl9pPr lvl="8"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9pPr>
          </a:lstStyle>
          <a:p>
            <a:r>
              <a:t>xx%</a:t>
            </a:r>
          </a:p>
        </p:txBody>
      </p:sp>
      <p:sp>
        <p:nvSpPr>
          <p:cNvPr id="64" name="Google Shape;64;p11"/>
          <p:cNvSpPr txBox="1">
            <a:spLocks noGrp="1"/>
          </p:cNvSpPr>
          <p:nvPr>
            <p:ph type="body" idx="1"/>
          </p:nvPr>
        </p:nvSpPr>
        <p:spPr>
          <a:xfrm>
            <a:off x="853950" y="2919450"/>
            <a:ext cx="7436100" cy="10716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65" name="Google Shape;65;p11"/>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6"/>
        <p:cNvGrpSpPr/>
        <p:nvPr/>
      </p:nvGrpSpPr>
      <p:grpSpPr>
        <a:xfrm>
          <a:off x="0" y="0"/>
          <a:ext cx="0" cy="0"/>
          <a:chOff x="0" y="0"/>
          <a:chExt cx="0" cy="0"/>
        </a:xfrm>
      </p:grpSpPr>
      <p:sp>
        <p:nvSpPr>
          <p:cNvPr id="67" name="Google Shape;67;p12"/>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6"/>
        <p:cNvGrpSpPr/>
        <p:nvPr/>
      </p:nvGrpSpPr>
      <p:grpSpPr>
        <a:xfrm>
          <a:off x="0" y="0"/>
          <a:ext cx="0" cy="0"/>
          <a:chOff x="0" y="0"/>
          <a:chExt cx="0" cy="0"/>
        </a:xfrm>
      </p:grpSpPr>
      <p:cxnSp>
        <p:nvCxnSpPr>
          <p:cNvPr id="17" name="Google Shape;17;p3"/>
          <p:cNvCxnSpPr/>
          <p:nvPr/>
        </p:nvCxnSpPr>
        <p:spPr>
          <a:xfrm>
            <a:off x="425200" y="415650"/>
            <a:ext cx="8296800" cy="0"/>
          </a:xfrm>
          <a:prstGeom prst="straightConnector1">
            <a:avLst/>
          </a:prstGeom>
          <a:noFill/>
          <a:ln w="38100" cap="flat" cmpd="sng">
            <a:solidFill>
              <a:schemeClr val="lt1"/>
            </a:solidFill>
            <a:prstDash val="solid"/>
            <a:round/>
            <a:headEnd type="none" w="sm" len="sm"/>
            <a:tailEnd type="none" w="sm" len="sm"/>
          </a:ln>
        </p:spPr>
      </p:cxnSp>
      <p:cxnSp>
        <p:nvCxnSpPr>
          <p:cNvPr id="18" name="Google Shape;18;p3"/>
          <p:cNvCxnSpPr/>
          <p:nvPr/>
        </p:nvCxnSpPr>
        <p:spPr>
          <a:xfrm>
            <a:off x="425200" y="4740000"/>
            <a:ext cx="8296800" cy="0"/>
          </a:xfrm>
          <a:prstGeom prst="straightConnector1">
            <a:avLst/>
          </a:prstGeom>
          <a:noFill/>
          <a:ln w="19050" cap="flat" cmpd="sng">
            <a:solidFill>
              <a:schemeClr val="lt1"/>
            </a:solidFill>
            <a:prstDash val="solid"/>
            <a:round/>
            <a:headEnd type="none" w="sm" len="sm"/>
            <a:tailEnd type="none" w="sm" len="sm"/>
          </a:ln>
        </p:spPr>
      </p:cxnSp>
      <p:sp>
        <p:nvSpPr>
          <p:cNvPr id="19" name="Google Shape;19;p3"/>
          <p:cNvSpPr txBox="1">
            <a:spLocks noGrp="1"/>
          </p:cNvSpPr>
          <p:nvPr>
            <p:ph type="title"/>
          </p:nvPr>
        </p:nvSpPr>
        <p:spPr>
          <a:xfrm>
            <a:off x="406425" y="1806825"/>
            <a:ext cx="8296800" cy="15420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lt1"/>
              </a:buClr>
              <a:buSzPts val="4800"/>
              <a:buNone/>
              <a:defRPr sz="4800">
                <a:solidFill>
                  <a:schemeClr val="lt1"/>
                </a:solidFill>
              </a:defRPr>
            </a:lvl1pPr>
            <a:lvl2pPr lvl="1" algn="ctr">
              <a:spcBef>
                <a:spcPts val="0"/>
              </a:spcBef>
              <a:spcAft>
                <a:spcPts val="0"/>
              </a:spcAft>
              <a:buClr>
                <a:schemeClr val="lt1"/>
              </a:buClr>
              <a:buSzPts val="4800"/>
              <a:buNone/>
              <a:defRPr sz="4800">
                <a:solidFill>
                  <a:schemeClr val="lt1"/>
                </a:solidFill>
              </a:defRPr>
            </a:lvl2pPr>
            <a:lvl3pPr lvl="2" algn="ctr">
              <a:spcBef>
                <a:spcPts val="0"/>
              </a:spcBef>
              <a:spcAft>
                <a:spcPts val="0"/>
              </a:spcAft>
              <a:buClr>
                <a:schemeClr val="lt1"/>
              </a:buClr>
              <a:buSzPts val="4800"/>
              <a:buNone/>
              <a:defRPr sz="4800">
                <a:solidFill>
                  <a:schemeClr val="lt1"/>
                </a:solidFill>
              </a:defRPr>
            </a:lvl3pPr>
            <a:lvl4pPr lvl="3" algn="ctr">
              <a:spcBef>
                <a:spcPts val="0"/>
              </a:spcBef>
              <a:spcAft>
                <a:spcPts val="0"/>
              </a:spcAft>
              <a:buClr>
                <a:schemeClr val="lt1"/>
              </a:buClr>
              <a:buSzPts val="4800"/>
              <a:buNone/>
              <a:defRPr sz="4800">
                <a:solidFill>
                  <a:schemeClr val="lt1"/>
                </a:solidFill>
              </a:defRPr>
            </a:lvl4pPr>
            <a:lvl5pPr lvl="4" algn="ctr">
              <a:spcBef>
                <a:spcPts val="0"/>
              </a:spcBef>
              <a:spcAft>
                <a:spcPts val="0"/>
              </a:spcAft>
              <a:buClr>
                <a:schemeClr val="lt1"/>
              </a:buClr>
              <a:buSzPts val="4800"/>
              <a:buNone/>
              <a:defRPr sz="4800">
                <a:solidFill>
                  <a:schemeClr val="lt1"/>
                </a:solidFill>
              </a:defRPr>
            </a:lvl5pPr>
            <a:lvl6pPr lvl="5" algn="ctr">
              <a:spcBef>
                <a:spcPts val="0"/>
              </a:spcBef>
              <a:spcAft>
                <a:spcPts val="0"/>
              </a:spcAft>
              <a:buClr>
                <a:schemeClr val="lt1"/>
              </a:buClr>
              <a:buSzPts val="4800"/>
              <a:buNone/>
              <a:defRPr sz="4800">
                <a:solidFill>
                  <a:schemeClr val="lt1"/>
                </a:solidFill>
              </a:defRPr>
            </a:lvl6pPr>
            <a:lvl7pPr lvl="6" algn="ctr">
              <a:spcBef>
                <a:spcPts val="0"/>
              </a:spcBef>
              <a:spcAft>
                <a:spcPts val="0"/>
              </a:spcAft>
              <a:buClr>
                <a:schemeClr val="lt1"/>
              </a:buClr>
              <a:buSzPts val="4800"/>
              <a:buNone/>
              <a:defRPr sz="4800">
                <a:solidFill>
                  <a:schemeClr val="lt1"/>
                </a:solidFill>
              </a:defRPr>
            </a:lvl7pPr>
            <a:lvl8pPr lvl="7" algn="ctr">
              <a:spcBef>
                <a:spcPts val="0"/>
              </a:spcBef>
              <a:spcAft>
                <a:spcPts val="0"/>
              </a:spcAft>
              <a:buClr>
                <a:schemeClr val="lt1"/>
              </a:buClr>
              <a:buSzPts val="4800"/>
              <a:buNone/>
              <a:defRPr sz="4800">
                <a:solidFill>
                  <a:schemeClr val="lt1"/>
                </a:solidFill>
              </a:defRPr>
            </a:lvl8pPr>
            <a:lvl9pPr lvl="8" algn="ctr">
              <a:spcBef>
                <a:spcPts val="0"/>
              </a:spcBef>
              <a:spcAft>
                <a:spcPts val="0"/>
              </a:spcAft>
              <a:buClr>
                <a:schemeClr val="lt1"/>
              </a:buClr>
              <a:buSzPts val="4800"/>
              <a:buNone/>
              <a:defRPr sz="4800">
                <a:solidFill>
                  <a:schemeClr val="lt1"/>
                </a:solidFill>
              </a:defRPr>
            </a:lvl9pPr>
          </a:lstStyle>
          <a:p>
            <a:endParaRPr/>
          </a:p>
        </p:txBody>
      </p:sp>
      <p:sp>
        <p:nvSpPr>
          <p:cNvPr id="20" name="Google Shape;20;p3"/>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1"/>
        <p:cNvGrpSpPr/>
        <p:nvPr/>
      </p:nvGrpSpPr>
      <p:grpSpPr>
        <a:xfrm>
          <a:off x="0" y="0"/>
          <a:ext cx="0" cy="0"/>
          <a:chOff x="0" y="0"/>
          <a:chExt cx="0" cy="0"/>
        </a:xfrm>
      </p:grpSpPr>
      <p:cxnSp>
        <p:nvCxnSpPr>
          <p:cNvPr id="22" name="Google Shape;22;p4"/>
          <p:cNvCxnSpPr/>
          <p:nvPr/>
        </p:nvCxnSpPr>
        <p:spPr>
          <a:xfrm>
            <a:off x="2477724" y="415650"/>
            <a:ext cx="6244200" cy="0"/>
          </a:xfrm>
          <a:prstGeom prst="straightConnector1">
            <a:avLst/>
          </a:prstGeom>
          <a:noFill/>
          <a:ln w="38100" cap="flat" cmpd="sng">
            <a:solidFill>
              <a:schemeClr val="dk2"/>
            </a:solidFill>
            <a:prstDash val="solid"/>
            <a:round/>
            <a:headEnd type="none" w="sm" len="sm"/>
            <a:tailEnd type="none" w="sm" len="sm"/>
          </a:ln>
        </p:spPr>
      </p:cxnSp>
      <p:cxnSp>
        <p:nvCxnSpPr>
          <p:cNvPr id="23" name="Google Shape;23;p4"/>
          <p:cNvCxnSpPr/>
          <p:nvPr/>
        </p:nvCxnSpPr>
        <p:spPr>
          <a:xfrm>
            <a:off x="2477724" y="4740000"/>
            <a:ext cx="6244200" cy="0"/>
          </a:xfrm>
          <a:prstGeom prst="straightConnector1">
            <a:avLst/>
          </a:prstGeom>
          <a:noFill/>
          <a:ln w="19050" cap="flat" cmpd="sng">
            <a:solidFill>
              <a:schemeClr val="dk2"/>
            </a:solidFill>
            <a:prstDash val="solid"/>
            <a:round/>
            <a:headEnd type="none" w="sm" len="sm"/>
            <a:tailEnd type="none" w="sm" len="sm"/>
          </a:ln>
        </p:spPr>
      </p:cxnSp>
      <p:cxnSp>
        <p:nvCxnSpPr>
          <p:cNvPr id="24" name="Google Shape;24;p4"/>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25" name="Google Shape;25;p4"/>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6" name="Google Shape;26;p4"/>
          <p:cNvSpPr txBox="1">
            <a:spLocks noGrp="1"/>
          </p:cNvSpPr>
          <p:nvPr>
            <p:ph type="body" idx="1"/>
          </p:nvPr>
        </p:nvSpPr>
        <p:spPr>
          <a:xfrm>
            <a:off x="2410112" y="1595776"/>
            <a:ext cx="6321600" cy="3002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7" name="Google Shape;27;p4"/>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8"/>
        <p:cNvGrpSpPr/>
        <p:nvPr/>
      </p:nvGrpSpPr>
      <p:grpSpPr>
        <a:xfrm>
          <a:off x="0" y="0"/>
          <a:ext cx="0" cy="0"/>
          <a:chOff x="0" y="0"/>
          <a:chExt cx="0" cy="0"/>
        </a:xfrm>
      </p:grpSpPr>
      <p:cxnSp>
        <p:nvCxnSpPr>
          <p:cNvPr id="29" name="Google Shape;29;p5"/>
          <p:cNvCxnSpPr/>
          <p:nvPr/>
        </p:nvCxnSpPr>
        <p:spPr>
          <a:xfrm>
            <a:off x="2477724" y="415650"/>
            <a:ext cx="6244200" cy="0"/>
          </a:xfrm>
          <a:prstGeom prst="straightConnector1">
            <a:avLst/>
          </a:prstGeom>
          <a:noFill/>
          <a:ln w="38100" cap="flat" cmpd="sng">
            <a:solidFill>
              <a:schemeClr val="dk2"/>
            </a:solidFill>
            <a:prstDash val="solid"/>
            <a:round/>
            <a:headEnd type="none" w="sm" len="sm"/>
            <a:tailEnd type="none" w="sm" len="sm"/>
          </a:ln>
        </p:spPr>
      </p:cxnSp>
      <p:cxnSp>
        <p:nvCxnSpPr>
          <p:cNvPr id="30" name="Google Shape;30;p5"/>
          <p:cNvCxnSpPr/>
          <p:nvPr/>
        </p:nvCxnSpPr>
        <p:spPr>
          <a:xfrm>
            <a:off x="2477724" y="4740000"/>
            <a:ext cx="6244200" cy="0"/>
          </a:xfrm>
          <a:prstGeom prst="straightConnector1">
            <a:avLst/>
          </a:prstGeom>
          <a:noFill/>
          <a:ln w="19050" cap="flat" cmpd="sng">
            <a:solidFill>
              <a:schemeClr val="dk2"/>
            </a:solidFill>
            <a:prstDash val="solid"/>
            <a:round/>
            <a:headEnd type="none" w="sm" len="sm"/>
            <a:tailEnd type="none" w="sm" len="sm"/>
          </a:ln>
        </p:spPr>
      </p:cxnSp>
      <p:cxnSp>
        <p:nvCxnSpPr>
          <p:cNvPr id="31" name="Google Shape;31;p5"/>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32" name="Google Shape;32;p5"/>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3" name="Google Shape;33;p5"/>
          <p:cNvSpPr txBox="1">
            <a:spLocks noGrp="1"/>
          </p:cNvSpPr>
          <p:nvPr>
            <p:ph type="body" idx="1"/>
          </p:nvPr>
        </p:nvSpPr>
        <p:spPr>
          <a:xfrm>
            <a:off x="2400303" y="1602675"/>
            <a:ext cx="3071400" cy="3002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4" name="Google Shape;34;p5"/>
          <p:cNvSpPr txBox="1">
            <a:spLocks noGrp="1"/>
          </p:cNvSpPr>
          <p:nvPr>
            <p:ph type="body" idx="2"/>
          </p:nvPr>
        </p:nvSpPr>
        <p:spPr>
          <a:xfrm>
            <a:off x="5650572" y="1602675"/>
            <a:ext cx="3071400" cy="3002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5" name="Google Shape;35;p5"/>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303300" y="411575"/>
            <a:ext cx="8520600" cy="6396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8" name="Google Shape;38;p6"/>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9"/>
        <p:cNvGrpSpPr/>
        <p:nvPr/>
      </p:nvGrpSpPr>
      <p:grpSpPr>
        <a:xfrm>
          <a:off x="0" y="0"/>
          <a:ext cx="0" cy="0"/>
          <a:chOff x="0" y="0"/>
          <a:chExt cx="0" cy="0"/>
        </a:xfrm>
      </p:grpSpPr>
      <p:cxnSp>
        <p:nvCxnSpPr>
          <p:cNvPr id="40" name="Google Shape;40;p7"/>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41" name="Google Shape;41;p7"/>
          <p:cNvSpPr txBox="1">
            <a:spLocks noGrp="1"/>
          </p:cNvSpPr>
          <p:nvPr>
            <p:ph type="title"/>
          </p:nvPr>
        </p:nvSpPr>
        <p:spPr>
          <a:xfrm>
            <a:off x="319500" y="936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2" name="Google Shape;42;p7"/>
          <p:cNvSpPr txBox="1">
            <a:spLocks noGrp="1"/>
          </p:cNvSpPr>
          <p:nvPr>
            <p:ph type="body" idx="1"/>
          </p:nvPr>
        </p:nvSpPr>
        <p:spPr>
          <a:xfrm>
            <a:off x="319500" y="1846804"/>
            <a:ext cx="2808000" cy="28062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3" name="Google Shape;43;p7"/>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44"/>
        <p:cNvGrpSpPr/>
        <p:nvPr/>
      </p:nvGrpSpPr>
      <p:grpSpPr>
        <a:xfrm>
          <a:off x="0" y="0"/>
          <a:ext cx="0" cy="0"/>
          <a:chOff x="0" y="0"/>
          <a:chExt cx="0" cy="0"/>
        </a:xfrm>
      </p:grpSpPr>
      <p:cxnSp>
        <p:nvCxnSpPr>
          <p:cNvPr id="45" name="Google Shape;45;p8"/>
          <p:cNvCxnSpPr/>
          <p:nvPr/>
        </p:nvCxnSpPr>
        <p:spPr>
          <a:xfrm>
            <a:off x="425198" y="415650"/>
            <a:ext cx="183300" cy="0"/>
          </a:xfrm>
          <a:prstGeom prst="straightConnector1">
            <a:avLst/>
          </a:prstGeom>
          <a:noFill/>
          <a:ln w="19050" cap="flat" cmpd="sng">
            <a:solidFill>
              <a:schemeClr val="lt1"/>
            </a:solidFill>
            <a:prstDash val="solid"/>
            <a:round/>
            <a:headEnd type="none" w="sm" len="sm"/>
            <a:tailEnd type="none" w="sm" len="sm"/>
          </a:ln>
        </p:spPr>
      </p:cxnSp>
      <p:sp>
        <p:nvSpPr>
          <p:cNvPr id="46" name="Google Shape;46;p8"/>
          <p:cNvSpPr txBox="1">
            <a:spLocks noGrp="1"/>
          </p:cNvSpPr>
          <p:nvPr>
            <p:ph type="title"/>
          </p:nvPr>
        </p:nvSpPr>
        <p:spPr>
          <a:xfrm>
            <a:off x="283103" y="712141"/>
            <a:ext cx="6244200" cy="38355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47" name="Google Shape;47;p8"/>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8"/>
        <p:cNvGrpSpPr/>
        <p:nvPr/>
      </p:nvGrpSpPr>
      <p:grpSpPr>
        <a:xfrm>
          <a:off x="0" y="0"/>
          <a:ext cx="0" cy="0"/>
          <a:chOff x="0" y="0"/>
          <a:chExt cx="0" cy="0"/>
        </a:xfrm>
      </p:grpSpPr>
      <p:sp>
        <p:nvSpPr>
          <p:cNvPr id="49" name="Google Shape;49;p9"/>
          <p:cNvSpPr/>
          <p:nvPr/>
        </p:nvSpPr>
        <p:spPr>
          <a:xfrm>
            <a:off x="4572000" y="12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50" name="Google Shape;50;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51" name="Google Shape;51;p9"/>
          <p:cNvSpPr txBox="1">
            <a:spLocks noGrp="1"/>
          </p:cNvSpPr>
          <p:nvPr>
            <p:ph type="title"/>
          </p:nvPr>
        </p:nvSpPr>
        <p:spPr>
          <a:xfrm>
            <a:off x="265500" y="1397350"/>
            <a:ext cx="4045200" cy="1318200"/>
          </a:xfrm>
          <a:prstGeom prst="rect">
            <a:avLst/>
          </a:prstGeom>
        </p:spPr>
        <p:txBody>
          <a:bodyPr spcFirstLastPara="1" wrap="square" lIns="91425" tIns="91425" rIns="91425" bIns="91425" anchor="b" anchorCtr="0">
            <a:normAutofit/>
          </a:bodyPr>
          <a:lstStyle>
            <a:lvl1pPr lvl="0" algn="ctr">
              <a:spcBef>
                <a:spcPts val="0"/>
              </a:spcBef>
              <a:spcAft>
                <a:spcPts val="0"/>
              </a:spcAft>
              <a:buClr>
                <a:schemeClr val="dk1"/>
              </a:buClr>
              <a:buSzPts val="3600"/>
              <a:buNone/>
              <a:defRPr sz="3600">
                <a:solidFill>
                  <a:schemeClr val="dk1"/>
                </a:solidFill>
              </a:defRPr>
            </a:lvl1pPr>
            <a:lvl2pPr lvl="1" algn="ctr">
              <a:spcBef>
                <a:spcPts val="0"/>
              </a:spcBef>
              <a:spcAft>
                <a:spcPts val="0"/>
              </a:spcAft>
              <a:buClr>
                <a:schemeClr val="dk1"/>
              </a:buClr>
              <a:buSzPts val="3600"/>
              <a:buNone/>
              <a:defRPr sz="3600">
                <a:solidFill>
                  <a:schemeClr val="dk1"/>
                </a:solidFill>
              </a:defRPr>
            </a:lvl2pPr>
            <a:lvl3pPr lvl="2" algn="ctr">
              <a:spcBef>
                <a:spcPts val="0"/>
              </a:spcBef>
              <a:spcAft>
                <a:spcPts val="0"/>
              </a:spcAft>
              <a:buClr>
                <a:schemeClr val="dk1"/>
              </a:buClr>
              <a:buSzPts val="3600"/>
              <a:buNone/>
              <a:defRPr sz="3600">
                <a:solidFill>
                  <a:schemeClr val="dk1"/>
                </a:solidFill>
              </a:defRPr>
            </a:lvl3pPr>
            <a:lvl4pPr lvl="3" algn="ctr">
              <a:spcBef>
                <a:spcPts val="0"/>
              </a:spcBef>
              <a:spcAft>
                <a:spcPts val="0"/>
              </a:spcAft>
              <a:buClr>
                <a:schemeClr val="dk1"/>
              </a:buClr>
              <a:buSzPts val="3600"/>
              <a:buNone/>
              <a:defRPr sz="3600">
                <a:solidFill>
                  <a:schemeClr val="dk1"/>
                </a:solidFill>
              </a:defRPr>
            </a:lvl4pPr>
            <a:lvl5pPr lvl="4" algn="ctr">
              <a:spcBef>
                <a:spcPts val="0"/>
              </a:spcBef>
              <a:spcAft>
                <a:spcPts val="0"/>
              </a:spcAft>
              <a:buClr>
                <a:schemeClr val="dk1"/>
              </a:buClr>
              <a:buSzPts val="3600"/>
              <a:buNone/>
              <a:defRPr sz="3600">
                <a:solidFill>
                  <a:schemeClr val="dk1"/>
                </a:solidFill>
              </a:defRPr>
            </a:lvl5pPr>
            <a:lvl6pPr lvl="5" algn="ctr">
              <a:spcBef>
                <a:spcPts val="0"/>
              </a:spcBef>
              <a:spcAft>
                <a:spcPts val="0"/>
              </a:spcAft>
              <a:buClr>
                <a:schemeClr val="dk1"/>
              </a:buClr>
              <a:buSzPts val="3600"/>
              <a:buNone/>
              <a:defRPr sz="3600">
                <a:solidFill>
                  <a:schemeClr val="dk1"/>
                </a:solidFill>
              </a:defRPr>
            </a:lvl6pPr>
            <a:lvl7pPr lvl="6" algn="ctr">
              <a:spcBef>
                <a:spcPts val="0"/>
              </a:spcBef>
              <a:spcAft>
                <a:spcPts val="0"/>
              </a:spcAft>
              <a:buClr>
                <a:schemeClr val="dk1"/>
              </a:buClr>
              <a:buSzPts val="3600"/>
              <a:buNone/>
              <a:defRPr sz="3600">
                <a:solidFill>
                  <a:schemeClr val="dk1"/>
                </a:solidFill>
              </a:defRPr>
            </a:lvl7pPr>
            <a:lvl8pPr lvl="7" algn="ctr">
              <a:spcBef>
                <a:spcPts val="0"/>
              </a:spcBef>
              <a:spcAft>
                <a:spcPts val="0"/>
              </a:spcAft>
              <a:buClr>
                <a:schemeClr val="dk1"/>
              </a:buClr>
              <a:buSzPts val="3600"/>
              <a:buNone/>
              <a:defRPr sz="3600">
                <a:solidFill>
                  <a:schemeClr val="dk1"/>
                </a:solidFill>
              </a:defRPr>
            </a:lvl8pPr>
            <a:lvl9pPr lvl="8" algn="ctr">
              <a:spcBef>
                <a:spcPts val="0"/>
              </a:spcBef>
              <a:spcAft>
                <a:spcPts val="0"/>
              </a:spcAft>
              <a:buClr>
                <a:schemeClr val="dk1"/>
              </a:buClr>
              <a:buSzPts val="3600"/>
              <a:buNone/>
              <a:defRPr sz="3600">
                <a:solidFill>
                  <a:schemeClr val="dk1"/>
                </a:solidFill>
              </a:defRPr>
            </a:lvl9pPr>
          </a:lstStyle>
          <a:p>
            <a:endParaRPr/>
          </a:p>
        </p:txBody>
      </p:sp>
      <p:sp>
        <p:nvSpPr>
          <p:cNvPr id="52" name="Google Shape;52;p9"/>
          <p:cNvSpPr txBox="1">
            <a:spLocks noGrp="1"/>
          </p:cNvSpPr>
          <p:nvPr>
            <p:ph type="subTitle" idx="1"/>
          </p:nvPr>
        </p:nvSpPr>
        <p:spPr>
          <a:xfrm>
            <a:off x="265500" y="2735371"/>
            <a:ext cx="4045200" cy="13455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3" name="Google Shape;53;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54" name="Google Shape;54;p9"/>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5"/>
        <p:cNvGrpSpPr/>
        <p:nvPr/>
      </p:nvGrpSpPr>
      <p:grpSpPr>
        <a:xfrm>
          <a:off x="0" y="0"/>
          <a:ext cx="0" cy="0"/>
          <a:chOff x="0" y="0"/>
          <a:chExt cx="0" cy="0"/>
        </a:xfrm>
      </p:grpSpPr>
      <p:cxnSp>
        <p:nvCxnSpPr>
          <p:cNvPr id="56" name="Google Shape;56;p10"/>
          <p:cNvCxnSpPr/>
          <p:nvPr/>
        </p:nvCxnSpPr>
        <p:spPr>
          <a:xfrm>
            <a:off x="425200" y="4740000"/>
            <a:ext cx="8296800" cy="0"/>
          </a:xfrm>
          <a:prstGeom prst="straightConnector1">
            <a:avLst/>
          </a:prstGeom>
          <a:noFill/>
          <a:ln w="19050" cap="flat" cmpd="sng">
            <a:solidFill>
              <a:schemeClr val="dk2"/>
            </a:solidFill>
            <a:prstDash val="solid"/>
            <a:round/>
            <a:headEnd type="none" w="sm" len="sm"/>
            <a:tailEnd type="none" w="sm" len="sm"/>
          </a:ln>
        </p:spPr>
      </p:cxnSp>
      <p:cxnSp>
        <p:nvCxnSpPr>
          <p:cNvPr id="57" name="Google Shape;57;p10"/>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58" name="Google Shape;58;p10"/>
          <p:cNvSpPr txBox="1">
            <a:spLocks noGrp="1"/>
          </p:cNvSpPr>
          <p:nvPr>
            <p:ph type="body" idx="1"/>
          </p:nvPr>
        </p:nvSpPr>
        <p:spPr>
          <a:xfrm>
            <a:off x="328017" y="4226025"/>
            <a:ext cx="8388600" cy="3936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59" name="Google Shape;59;p10"/>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wiss-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400250" y="575950"/>
            <a:ext cx="6321600" cy="6354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1pPr>
            <a:lvl2pPr lvl="1">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2pPr>
            <a:lvl3pPr lvl="2">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3pPr>
            <a:lvl4pPr lvl="3">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4pPr>
            <a:lvl5pPr lvl="4">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5pPr>
            <a:lvl6pPr lvl="5">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6pPr>
            <a:lvl7pPr lvl="6">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7pPr>
            <a:lvl8pPr lvl="7">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8pPr>
            <a:lvl9pPr lvl="8">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2410112" y="1595776"/>
            <a:ext cx="6321600" cy="3002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marL="914400" lvl="1" indent="-3175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2pPr>
            <a:lvl3pPr marL="1371600" lvl="2" indent="-3175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3pPr>
            <a:lvl4pPr marL="1828800" lvl="3" indent="-3175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4pPr>
            <a:lvl5pPr marL="2286000" lvl="4" indent="-3175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5pPr>
            <a:lvl6pPr marL="2743200" lvl="5" indent="-3175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6pPr>
            <a:lvl7pPr marL="3200400" lvl="6" indent="-3175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7pPr>
            <a:lvl8pPr marL="3657600" lvl="7" indent="-3175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8pPr>
            <a:lvl9pPr marL="4114800" lvl="8" indent="-3175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latin typeface="Lato"/>
                <a:ea typeface="Lato"/>
                <a:cs typeface="Lato"/>
                <a:sym typeface="Lato"/>
              </a:defRPr>
            </a:lvl1pPr>
            <a:lvl2pPr lvl="1" algn="r">
              <a:buNone/>
              <a:defRPr sz="1000">
                <a:solidFill>
                  <a:schemeClr val="dk2"/>
                </a:solidFill>
                <a:latin typeface="Lato"/>
                <a:ea typeface="Lato"/>
                <a:cs typeface="Lato"/>
                <a:sym typeface="Lato"/>
              </a:defRPr>
            </a:lvl2pPr>
            <a:lvl3pPr lvl="2" algn="r">
              <a:buNone/>
              <a:defRPr sz="1000">
                <a:solidFill>
                  <a:schemeClr val="dk2"/>
                </a:solidFill>
                <a:latin typeface="Lato"/>
                <a:ea typeface="Lato"/>
                <a:cs typeface="Lato"/>
                <a:sym typeface="Lato"/>
              </a:defRPr>
            </a:lvl3pPr>
            <a:lvl4pPr lvl="3" algn="r">
              <a:buNone/>
              <a:defRPr sz="1000">
                <a:solidFill>
                  <a:schemeClr val="dk2"/>
                </a:solidFill>
                <a:latin typeface="Lato"/>
                <a:ea typeface="Lato"/>
                <a:cs typeface="Lato"/>
                <a:sym typeface="Lato"/>
              </a:defRPr>
            </a:lvl4pPr>
            <a:lvl5pPr lvl="4" algn="r">
              <a:buNone/>
              <a:defRPr sz="1000">
                <a:solidFill>
                  <a:schemeClr val="dk2"/>
                </a:solidFill>
                <a:latin typeface="Lato"/>
                <a:ea typeface="Lato"/>
                <a:cs typeface="Lato"/>
                <a:sym typeface="Lato"/>
              </a:defRPr>
            </a:lvl5pPr>
            <a:lvl6pPr lvl="5" algn="r">
              <a:buNone/>
              <a:defRPr sz="1000">
                <a:solidFill>
                  <a:schemeClr val="dk2"/>
                </a:solidFill>
                <a:latin typeface="Lato"/>
                <a:ea typeface="Lato"/>
                <a:cs typeface="Lato"/>
                <a:sym typeface="Lato"/>
              </a:defRPr>
            </a:lvl6pPr>
            <a:lvl7pPr lvl="6" algn="r">
              <a:buNone/>
              <a:defRPr sz="1000">
                <a:solidFill>
                  <a:schemeClr val="dk2"/>
                </a:solidFill>
                <a:latin typeface="Lato"/>
                <a:ea typeface="Lato"/>
                <a:cs typeface="Lato"/>
                <a:sym typeface="Lato"/>
              </a:defRPr>
            </a:lvl7pPr>
            <a:lvl8pPr lvl="7" algn="r">
              <a:buNone/>
              <a:defRPr sz="1000">
                <a:solidFill>
                  <a:schemeClr val="dk2"/>
                </a:solidFill>
                <a:latin typeface="Lato"/>
                <a:ea typeface="Lato"/>
                <a:cs typeface="Lato"/>
                <a:sym typeface="Lato"/>
              </a:defRPr>
            </a:lvl8pPr>
            <a:lvl9pPr lvl="8" algn="r">
              <a:buNone/>
              <a:defRPr sz="1000">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3"/>
          <p:cNvSpPr txBox="1">
            <a:spLocks noGrp="1"/>
          </p:cNvSpPr>
          <p:nvPr>
            <p:ph type="ctrTitle"/>
          </p:nvPr>
        </p:nvSpPr>
        <p:spPr>
          <a:xfrm>
            <a:off x="2371725" y="630225"/>
            <a:ext cx="6331500" cy="15420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GB" dirty="0"/>
              <a:t>The Value Chain and the Supply Chain</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2"/>
          <p:cNvSpPr/>
          <p:nvPr/>
        </p:nvSpPr>
        <p:spPr>
          <a:xfrm>
            <a:off x="0" y="2163400"/>
            <a:ext cx="1317900" cy="6000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GB"/>
              <a:t>Add value at each activity</a:t>
            </a:r>
            <a:endParaRPr/>
          </a:p>
        </p:txBody>
      </p:sp>
      <p:sp>
        <p:nvSpPr>
          <p:cNvPr id="127" name="Google Shape;127;p22"/>
          <p:cNvSpPr/>
          <p:nvPr/>
        </p:nvSpPr>
        <p:spPr>
          <a:xfrm>
            <a:off x="1956525" y="2163400"/>
            <a:ext cx="1317900" cy="6000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GB"/>
              <a:t>Value Chain</a:t>
            </a:r>
            <a:endParaRPr/>
          </a:p>
        </p:txBody>
      </p:sp>
      <p:sp>
        <p:nvSpPr>
          <p:cNvPr id="128" name="Google Shape;128;p22"/>
          <p:cNvSpPr/>
          <p:nvPr/>
        </p:nvSpPr>
        <p:spPr>
          <a:xfrm>
            <a:off x="3913050" y="2163400"/>
            <a:ext cx="1317900" cy="6000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22"/>
          <p:cNvSpPr/>
          <p:nvPr/>
        </p:nvSpPr>
        <p:spPr>
          <a:xfrm>
            <a:off x="5869575" y="2163400"/>
            <a:ext cx="1317900" cy="6000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GB"/>
              <a:t>Supply Chain</a:t>
            </a:r>
            <a:endParaRPr/>
          </a:p>
        </p:txBody>
      </p:sp>
      <p:sp>
        <p:nvSpPr>
          <p:cNvPr id="130" name="Google Shape;130;p22"/>
          <p:cNvSpPr/>
          <p:nvPr/>
        </p:nvSpPr>
        <p:spPr>
          <a:xfrm>
            <a:off x="7826100" y="2163400"/>
            <a:ext cx="1317900" cy="6000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GB" sz="1000"/>
              <a:t>Get product to consumer in most efficient and cheapest way</a:t>
            </a:r>
            <a:endParaRPr sz="1000"/>
          </a:p>
        </p:txBody>
      </p:sp>
      <p:sp>
        <p:nvSpPr>
          <p:cNvPr id="131" name="Google Shape;131;p22"/>
          <p:cNvSpPr/>
          <p:nvPr/>
        </p:nvSpPr>
        <p:spPr>
          <a:xfrm>
            <a:off x="3913050" y="4287475"/>
            <a:ext cx="1317900" cy="6000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22"/>
          <p:cNvSpPr/>
          <p:nvPr/>
        </p:nvSpPr>
        <p:spPr>
          <a:xfrm>
            <a:off x="3679825" y="260800"/>
            <a:ext cx="1812000" cy="6000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lnSpc>
                <a:spcPct val="115000"/>
              </a:lnSpc>
              <a:spcBef>
                <a:spcPts val="1200"/>
              </a:spcBef>
              <a:spcAft>
                <a:spcPts val="1200"/>
              </a:spcAft>
              <a:buNone/>
            </a:pPr>
            <a:r>
              <a:rPr lang="en-GB" sz="800">
                <a:solidFill>
                  <a:schemeClr val="dk2"/>
                </a:solidFill>
                <a:latin typeface="Lato"/>
                <a:ea typeface="Lato"/>
                <a:cs typeface="Lato"/>
                <a:sym typeface="Lato"/>
              </a:rPr>
              <a:t>making and producing a product through a set of activities and getting it to the consumer.</a:t>
            </a:r>
            <a:endParaRPr/>
          </a:p>
        </p:txBody>
      </p:sp>
      <p:sp>
        <p:nvSpPr>
          <p:cNvPr id="133" name="Google Shape;133;p22"/>
          <p:cNvSpPr/>
          <p:nvPr/>
        </p:nvSpPr>
        <p:spPr>
          <a:xfrm>
            <a:off x="0" y="4287475"/>
            <a:ext cx="1317900" cy="6000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22"/>
          <p:cNvSpPr/>
          <p:nvPr/>
        </p:nvSpPr>
        <p:spPr>
          <a:xfrm>
            <a:off x="0" y="260800"/>
            <a:ext cx="1317900" cy="6000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GB"/>
              <a:t>Demand pull</a:t>
            </a:r>
            <a:endParaRPr/>
          </a:p>
        </p:txBody>
      </p:sp>
      <p:sp>
        <p:nvSpPr>
          <p:cNvPr id="135" name="Google Shape;135;p22"/>
          <p:cNvSpPr/>
          <p:nvPr/>
        </p:nvSpPr>
        <p:spPr>
          <a:xfrm>
            <a:off x="7826100" y="4287475"/>
            <a:ext cx="1317900" cy="6000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22"/>
          <p:cNvSpPr/>
          <p:nvPr/>
        </p:nvSpPr>
        <p:spPr>
          <a:xfrm>
            <a:off x="7826100" y="260800"/>
            <a:ext cx="1317900" cy="6000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GB"/>
              <a:t>Supply-push</a:t>
            </a:r>
            <a:endParaRPr/>
          </a:p>
        </p:txBody>
      </p:sp>
      <p:cxnSp>
        <p:nvCxnSpPr>
          <p:cNvPr id="137" name="Google Shape;137;p22"/>
          <p:cNvCxnSpPr>
            <a:stCxn id="127" idx="1"/>
            <a:endCxn id="133" idx="3"/>
          </p:cNvCxnSpPr>
          <p:nvPr/>
        </p:nvCxnSpPr>
        <p:spPr>
          <a:xfrm flipH="1">
            <a:off x="1317825" y="2463400"/>
            <a:ext cx="638700" cy="2124000"/>
          </a:xfrm>
          <a:prstGeom prst="straightConnector1">
            <a:avLst/>
          </a:prstGeom>
          <a:noFill/>
          <a:ln w="9525" cap="flat" cmpd="sng">
            <a:solidFill>
              <a:schemeClr val="dk2"/>
            </a:solidFill>
            <a:prstDash val="solid"/>
            <a:round/>
            <a:headEnd type="none" w="med" len="med"/>
            <a:tailEnd type="none" w="med" len="med"/>
          </a:ln>
        </p:spPr>
      </p:cxnSp>
      <p:cxnSp>
        <p:nvCxnSpPr>
          <p:cNvPr id="138" name="Google Shape;138;p22"/>
          <p:cNvCxnSpPr>
            <a:stCxn id="127" idx="1"/>
            <a:endCxn id="126" idx="3"/>
          </p:cNvCxnSpPr>
          <p:nvPr/>
        </p:nvCxnSpPr>
        <p:spPr>
          <a:xfrm rot="10800000">
            <a:off x="1317825" y="2463400"/>
            <a:ext cx="638700" cy="0"/>
          </a:xfrm>
          <a:prstGeom prst="straightConnector1">
            <a:avLst/>
          </a:prstGeom>
          <a:noFill/>
          <a:ln w="9525" cap="flat" cmpd="sng">
            <a:solidFill>
              <a:schemeClr val="dk2"/>
            </a:solidFill>
            <a:prstDash val="solid"/>
            <a:round/>
            <a:headEnd type="none" w="med" len="med"/>
            <a:tailEnd type="none" w="med" len="med"/>
          </a:ln>
        </p:spPr>
      </p:cxnSp>
      <p:cxnSp>
        <p:nvCxnSpPr>
          <p:cNvPr id="139" name="Google Shape;139;p22"/>
          <p:cNvCxnSpPr>
            <a:stCxn id="127" idx="1"/>
            <a:endCxn id="134" idx="3"/>
          </p:cNvCxnSpPr>
          <p:nvPr/>
        </p:nvCxnSpPr>
        <p:spPr>
          <a:xfrm rot="10800000">
            <a:off x="1317825" y="560800"/>
            <a:ext cx="638700" cy="1902600"/>
          </a:xfrm>
          <a:prstGeom prst="straightConnector1">
            <a:avLst/>
          </a:prstGeom>
          <a:noFill/>
          <a:ln w="9525" cap="flat" cmpd="sng">
            <a:solidFill>
              <a:schemeClr val="dk2"/>
            </a:solidFill>
            <a:prstDash val="solid"/>
            <a:round/>
            <a:headEnd type="none" w="med" len="med"/>
            <a:tailEnd type="none" w="med" len="med"/>
          </a:ln>
        </p:spPr>
      </p:cxnSp>
      <p:cxnSp>
        <p:nvCxnSpPr>
          <p:cNvPr id="140" name="Google Shape;140;p22"/>
          <p:cNvCxnSpPr>
            <a:stCxn id="127" idx="3"/>
            <a:endCxn id="128" idx="1"/>
          </p:cNvCxnSpPr>
          <p:nvPr/>
        </p:nvCxnSpPr>
        <p:spPr>
          <a:xfrm>
            <a:off x="3274425" y="2463400"/>
            <a:ext cx="638700" cy="0"/>
          </a:xfrm>
          <a:prstGeom prst="straightConnector1">
            <a:avLst/>
          </a:prstGeom>
          <a:noFill/>
          <a:ln w="9525" cap="flat" cmpd="sng">
            <a:solidFill>
              <a:schemeClr val="dk2"/>
            </a:solidFill>
            <a:prstDash val="solid"/>
            <a:round/>
            <a:headEnd type="none" w="med" len="med"/>
            <a:tailEnd type="none" w="med" len="med"/>
          </a:ln>
        </p:spPr>
      </p:cxnSp>
      <p:cxnSp>
        <p:nvCxnSpPr>
          <p:cNvPr id="141" name="Google Shape;141;p22"/>
          <p:cNvCxnSpPr>
            <a:stCxn id="127" idx="3"/>
            <a:endCxn id="132" idx="1"/>
          </p:cNvCxnSpPr>
          <p:nvPr/>
        </p:nvCxnSpPr>
        <p:spPr>
          <a:xfrm rot="10800000" flipH="1">
            <a:off x="3274425" y="560800"/>
            <a:ext cx="405300" cy="1902600"/>
          </a:xfrm>
          <a:prstGeom prst="straightConnector1">
            <a:avLst/>
          </a:prstGeom>
          <a:noFill/>
          <a:ln w="9525" cap="flat" cmpd="sng">
            <a:solidFill>
              <a:schemeClr val="dk2"/>
            </a:solidFill>
            <a:prstDash val="solid"/>
            <a:round/>
            <a:headEnd type="none" w="med" len="med"/>
            <a:tailEnd type="none" w="med" len="med"/>
          </a:ln>
        </p:spPr>
      </p:cxnSp>
      <p:cxnSp>
        <p:nvCxnSpPr>
          <p:cNvPr id="142" name="Google Shape;142;p22"/>
          <p:cNvCxnSpPr>
            <a:stCxn id="127" idx="3"/>
            <a:endCxn id="131" idx="1"/>
          </p:cNvCxnSpPr>
          <p:nvPr/>
        </p:nvCxnSpPr>
        <p:spPr>
          <a:xfrm>
            <a:off x="3274425" y="2463400"/>
            <a:ext cx="638700" cy="2124000"/>
          </a:xfrm>
          <a:prstGeom prst="straightConnector1">
            <a:avLst/>
          </a:prstGeom>
          <a:noFill/>
          <a:ln w="9525" cap="flat" cmpd="sng">
            <a:solidFill>
              <a:schemeClr val="dk2"/>
            </a:solidFill>
            <a:prstDash val="solid"/>
            <a:round/>
            <a:headEnd type="none" w="med" len="med"/>
            <a:tailEnd type="none" w="med" len="med"/>
          </a:ln>
        </p:spPr>
      </p:cxnSp>
      <p:cxnSp>
        <p:nvCxnSpPr>
          <p:cNvPr id="143" name="Google Shape;143;p22"/>
          <p:cNvCxnSpPr>
            <a:stCxn id="128" idx="3"/>
            <a:endCxn id="129" idx="1"/>
          </p:cNvCxnSpPr>
          <p:nvPr/>
        </p:nvCxnSpPr>
        <p:spPr>
          <a:xfrm>
            <a:off x="5230950" y="2463400"/>
            <a:ext cx="638700" cy="0"/>
          </a:xfrm>
          <a:prstGeom prst="straightConnector1">
            <a:avLst/>
          </a:prstGeom>
          <a:noFill/>
          <a:ln w="9525" cap="flat" cmpd="sng">
            <a:solidFill>
              <a:schemeClr val="dk2"/>
            </a:solidFill>
            <a:prstDash val="solid"/>
            <a:round/>
            <a:headEnd type="none" w="med" len="med"/>
            <a:tailEnd type="none" w="med" len="med"/>
          </a:ln>
        </p:spPr>
      </p:cxnSp>
      <p:cxnSp>
        <p:nvCxnSpPr>
          <p:cNvPr id="144" name="Google Shape;144;p22"/>
          <p:cNvCxnSpPr>
            <a:stCxn id="132" idx="3"/>
            <a:endCxn id="129" idx="1"/>
          </p:cNvCxnSpPr>
          <p:nvPr/>
        </p:nvCxnSpPr>
        <p:spPr>
          <a:xfrm>
            <a:off x="5491825" y="560800"/>
            <a:ext cx="377700" cy="1902600"/>
          </a:xfrm>
          <a:prstGeom prst="straightConnector1">
            <a:avLst/>
          </a:prstGeom>
          <a:noFill/>
          <a:ln w="9525" cap="flat" cmpd="sng">
            <a:solidFill>
              <a:schemeClr val="dk2"/>
            </a:solidFill>
            <a:prstDash val="solid"/>
            <a:round/>
            <a:headEnd type="none" w="med" len="med"/>
            <a:tailEnd type="none" w="med" len="med"/>
          </a:ln>
        </p:spPr>
      </p:cxnSp>
      <p:cxnSp>
        <p:nvCxnSpPr>
          <p:cNvPr id="145" name="Google Shape;145;p22"/>
          <p:cNvCxnSpPr>
            <a:stCxn id="129" idx="1"/>
            <a:endCxn id="131" idx="3"/>
          </p:cNvCxnSpPr>
          <p:nvPr/>
        </p:nvCxnSpPr>
        <p:spPr>
          <a:xfrm flipH="1">
            <a:off x="5230875" y="2463400"/>
            <a:ext cx="638700" cy="2124000"/>
          </a:xfrm>
          <a:prstGeom prst="straightConnector1">
            <a:avLst/>
          </a:prstGeom>
          <a:noFill/>
          <a:ln w="9525" cap="flat" cmpd="sng">
            <a:solidFill>
              <a:schemeClr val="dk2"/>
            </a:solidFill>
            <a:prstDash val="solid"/>
            <a:round/>
            <a:headEnd type="none" w="med" len="med"/>
            <a:tailEnd type="none" w="med" len="med"/>
          </a:ln>
        </p:spPr>
      </p:cxnSp>
      <p:cxnSp>
        <p:nvCxnSpPr>
          <p:cNvPr id="146" name="Google Shape;146;p22"/>
          <p:cNvCxnSpPr>
            <a:stCxn id="129" idx="3"/>
            <a:endCxn id="136" idx="1"/>
          </p:cNvCxnSpPr>
          <p:nvPr/>
        </p:nvCxnSpPr>
        <p:spPr>
          <a:xfrm rot="10800000" flipH="1">
            <a:off x="7187475" y="560800"/>
            <a:ext cx="638700" cy="1902600"/>
          </a:xfrm>
          <a:prstGeom prst="straightConnector1">
            <a:avLst/>
          </a:prstGeom>
          <a:noFill/>
          <a:ln w="9525" cap="flat" cmpd="sng">
            <a:solidFill>
              <a:schemeClr val="dk2"/>
            </a:solidFill>
            <a:prstDash val="solid"/>
            <a:round/>
            <a:headEnd type="none" w="med" len="med"/>
            <a:tailEnd type="none" w="med" len="med"/>
          </a:ln>
        </p:spPr>
      </p:cxnSp>
      <p:cxnSp>
        <p:nvCxnSpPr>
          <p:cNvPr id="147" name="Google Shape;147;p22"/>
          <p:cNvCxnSpPr>
            <a:endCxn id="130" idx="1"/>
          </p:cNvCxnSpPr>
          <p:nvPr/>
        </p:nvCxnSpPr>
        <p:spPr>
          <a:xfrm>
            <a:off x="7187400" y="2463400"/>
            <a:ext cx="638700" cy="0"/>
          </a:xfrm>
          <a:prstGeom prst="straightConnector1">
            <a:avLst/>
          </a:prstGeom>
          <a:noFill/>
          <a:ln w="9525" cap="flat" cmpd="sng">
            <a:solidFill>
              <a:schemeClr val="dk2"/>
            </a:solidFill>
            <a:prstDash val="solid"/>
            <a:round/>
            <a:headEnd type="none" w="med" len="med"/>
            <a:tailEnd type="none" w="med" len="med"/>
          </a:ln>
        </p:spPr>
      </p:cxnSp>
      <p:cxnSp>
        <p:nvCxnSpPr>
          <p:cNvPr id="148" name="Google Shape;148;p22"/>
          <p:cNvCxnSpPr>
            <a:stCxn id="129" idx="3"/>
            <a:endCxn id="135" idx="1"/>
          </p:cNvCxnSpPr>
          <p:nvPr/>
        </p:nvCxnSpPr>
        <p:spPr>
          <a:xfrm>
            <a:off x="7187475" y="2463400"/>
            <a:ext cx="638700" cy="2124000"/>
          </a:xfrm>
          <a:prstGeom prst="straightConnector1">
            <a:avLst/>
          </a:prstGeom>
          <a:noFill/>
          <a:ln w="9525" cap="flat" cmpd="sng">
            <a:solidFill>
              <a:schemeClr val="dk2"/>
            </a:solidFill>
            <a:prstDash val="solid"/>
            <a:round/>
            <a:headEnd type="none" w="med" len="med"/>
            <a:tailEnd type="none" w="med" len="med"/>
          </a:ln>
        </p:spPr>
      </p:cxnSp>
      <p:sp>
        <p:nvSpPr>
          <p:cNvPr id="149" name="Google Shape;149;p22"/>
          <p:cNvSpPr txBox="1"/>
          <p:nvPr/>
        </p:nvSpPr>
        <p:spPr>
          <a:xfrm>
            <a:off x="4105800" y="-77900"/>
            <a:ext cx="9324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a:latin typeface="Lato"/>
                <a:ea typeface="Lato"/>
                <a:cs typeface="Lato"/>
                <a:sym typeface="Lato"/>
              </a:rPr>
              <a:t>Similarities</a:t>
            </a:r>
            <a:endParaRPr sz="1000">
              <a:latin typeface="Lato"/>
              <a:ea typeface="Lato"/>
              <a:cs typeface="Lato"/>
              <a:sym typeface="Lato"/>
            </a:endParaRPr>
          </a:p>
        </p:txBody>
      </p:sp>
      <p:sp>
        <p:nvSpPr>
          <p:cNvPr id="150" name="Google Shape;150;p22"/>
          <p:cNvSpPr txBox="1"/>
          <p:nvPr/>
        </p:nvSpPr>
        <p:spPr>
          <a:xfrm>
            <a:off x="192750" y="-77900"/>
            <a:ext cx="9324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a:latin typeface="Lato"/>
                <a:ea typeface="Lato"/>
                <a:cs typeface="Lato"/>
                <a:sym typeface="Lato"/>
              </a:rPr>
              <a:t>Differences</a:t>
            </a:r>
            <a:endParaRPr sz="1000">
              <a:latin typeface="Lato"/>
              <a:ea typeface="Lato"/>
              <a:cs typeface="Lato"/>
              <a:sym typeface="Lato"/>
            </a:endParaRPr>
          </a:p>
        </p:txBody>
      </p:sp>
      <p:sp>
        <p:nvSpPr>
          <p:cNvPr id="151" name="Google Shape;151;p22"/>
          <p:cNvSpPr txBox="1"/>
          <p:nvPr/>
        </p:nvSpPr>
        <p:spPr>
          <a:xfrm>
            <a:off x="8071125" y="-77900"/>
            <a:ext cx="9324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a:latin typeface="Lato"/>
                <a:ea typeface="Lato"/>
                <a:cs typeface="Lato"/>
                <a:sym typeface="Lato"/>
              </a:rPr>
              <a:t>Differences</a:t>
            </a:r>
            <a:endParaRPr sz="1000">
              <a:latin typeface="Lato"/>
              <a:ea typeface="Lato"/>
              <a:cs typeface="Lato"/>
              <a:sym typeface="Lato"/>
            </a:endParaRPr>
          </a:p>
        </p:txBody>
      </p:sp>
      <p:sp>
        <p:nvSpPr>
          <p:cNvPr id="152" name="Google Shape;152;p22"/>
          <p:cNvSpPr txBox="1"/>
          <p:nvPr/>
        </p:nvSpPr>
        <p:spPr>
          <a:xfrm>
            <a:off x="2325300" y="278600"/>
            <a:ext cx="10824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a:latin typeface="Lato"/>
                <a:ea typeface="Lato"/>
                <a:cs typeface="Lato"/>
                <a:sym typeface="Lato"/>
              </a:rPr>
              <a:t>because</a:t>
            </a:r>
            <a:endParaRPr>
              <a:latin typeface="Lato"/>
              <a:ea typeface="Lato"/>
              <a:cs typeface="Lato"/>
              <a:sym typeface="Lato"/>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4"/>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Learning Intentions</a:t>
            </a:r>
            <a:endParaRPr/>
          </a:p>
        </p:txBody>
      </p:sp>
      <p:sp>
        <p:nvSpPr>
          <p:cNvPr id="79" name="Google Shape;79;p14"/>
          <p:cNvSpPr txBox="1">
            <a:spLocks noGrp="1"/>
          </p:cNvSpPr>
          <p:nvPr>
            <p:ph type="body" idx="1"/>
          </p:nvPr>
        </p:nvSpPr>
        <p:spPr>
          <a:xfrm>
            <a:off x="2410112" y="1595776"/>
            <a:ext cx="6321600" cy="3002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AutoNum type="arabicPeriod"/>
            </a:pPr>
            <a:r>
              <a:rPr lang="en-GB"/>
              <a:t>Define the Value chain </a:t>
            </a:r>
            <a:endParaRPr/>
          </a:p>
          <a:p>
            <a:pPr marL="457200" lvl="0" indent="-342900" algn="l" rtl="0">
              <a:spcBef>
                <a:spcPts val="0"/>
              </a:spcBef>
              <a:spcAft>
                <a:spcPts val="0"/>
              </a:spcAft>
              <a:buSzPts val="1800"/>
              <a:buAutoNum type="arabicPeriod"/>
            </a:pPr>
            <a:r>
              <a:rPr lang="en-GB"/>
              <a:t>Define the Supply Chain</a:t>
            </a:r>
            <a:endParaRPr/>
          </a:p>
          <a:p>
            <a:pPr marL="457200" lvl="0" indent="-342900" algn="l" rtl="0">
              <a:spcBef>
                <a:spcPts val="0"/>
              </a:spcBef>
              <a:spcAft>
                <a:spcPts val="0"/>
              </a:spcAft>
              <a:buSzPts val="1800"/>
              <a:buAutoNum type="arabicPeriod"/>
            </a:pPr>
            <a:r>
              <a:rPr lang="en-GB"/>
              <a:t>Compare and contrast the Value and Supply Chains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5"/>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Success Criteria</a:t>
            </a:r>
            <a:endParaRPr/>
          </a:p>
        </p:txBody>
      </p:sp>
      <p:sp>
        <p:nvSpPr>
          <p:cNvPr id="85" name="Google Shape;85;p15"/>
          <p:cNvSpPr txBox="1">
            <a:spLocks noGrp="1"/>
          </p:cNvSpPr>
          <p:nvPr>
            <p:ph type="body" idx="1"/>
          </p:nvPr>
        </p:nvSpPr>
        <p:spPr>
          <a:xfrm>
            <a:off x="2410112" y="1595776"/>
            <a:ext cx="6321600" cy="3002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AutoNum type="arabicPeriod"/>
            </a:pPr>
            <a:r>
              <a:rPr lang="en-GB"/>
              <a:t>I can list several relevant similarities and differences between the Value Chain and Supply Chain</a:t>
            </a:r>
            <a:endParaRPr/>
          </a:p>
          <a:p>
            <a:pPr marL="457200" lvl="0" indent="-342900" algn="l" rtl="0">
              <a:spcBef>
                <a:spcPts val="0"/>
              </a:spcBef>
              <a:spcAft>
                <a:spcPts val="0"/>
              </a:spcAft>
              <a:buSzPts val="1800"/>
              <a:buAutoNum type="arabicPeriod"/>
            </a:pPr>
            <a:r>
              <a:rPr lang="en-GB"/>
              <a:t>I can give reasons why the similarities and differences exist</a:t>
            </a:r>
            <a:endParaRPr/>
          </a:p>
          <a:p>
            <a:pPr marL="457200" lvl="0" indent="-342900" algn="l" rtl="0">
              <a:spcBef>
                <a:spcPts val="0"/>
              </a:spcBef>
              <a:spcAft>
                <a:spcPts val="0"/>
              </a:spcAft>
              <a:buSzPts val="1800"/>
              <a:buAutoNum type="arabicPeriod"/>
            </a:pPr>
            <a:r>
              <a:rPr lang="en-GB"/>
              <a:t>I can make a general overall comparison between the Value Chain and the Supply Chain</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6"/>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The Value Chain</a:t>
            </a:r>
            <a:endParaRPr/>
          </a:p>
        </p:txBody>
      </p:sp>
      <p:sp>
        <p:nvSpPr>
          <p:cNvPr id="91" name="Google Shape;91;p16"/>
          <p:cNvSpPr txBox="1">
            <a:spLocks noGrp="1"/>
          </p:cNvSpPr>
          <p:nvPr>
            <p:ph type="body" idx="1"/>
          </p:nvPr>
        </p:nvSpPr>
        <p:spPr>
          <a:xfrm>
            <a:off x="2410112" y="1595776"/>
            <a:ext cx="6321600" cy="3002400"/>
          </a:xfrm>
          <a:prstGeom prst="rect">
            <a:avLst/>
          </a:prstGeom>
        </p:spPr>
        <p:txBody>
          <a:bodyPr spcFirstLastPara="1" wrap="square" lIns="91425" tIns="91425" rIns="91425" bIns="91425" anchor="t" anchorCtr="0">
            <a:noAutofit/>
          </a:bodyPr>
          <a:lstStyle/>
          <a:p>
            <a:pPr marL="0" lvl="0" indent="0" algn="l" rtl="0">
              <a:spcBef>
                <a:spcPts val="1200"/>
              </a:spcBef>
              <a:spcAft>
                <a:spcPts val="0"/>
              </a:spcAft>
              <a:buNone/>
            </a:pPr>
            <a:r>
              <a:rPr lang="en-GB"/>
              <a:t>The </a:t>
            </a:r>
            <a:r>
              <a:rPr lang="en-GB" b="1"/>
              <a:t>value chain</a:t>
            </a:r>
            <a:r>
              <a:rPr lang="en-GB"/>
              <a:t> refers to a set of activities in a process in order to deliver a product or service to the market from producer to consumer.</a:t>
            </a:r>
            <a:endParaRPr/>
          </a:p>
          <a:p>
            <a:pPr marL="0" lvl="0" indent="0" algn="l" rtl="0">
              <a:spcBef>
                <a:spcPts val="1200"/>
              </a:spcBef>
              <a:spcAft>
                <a:spcPts val="0"/>
              </a:spcAft>
              <a:buNone/>
            </a:pPr>
            <a:endParaRPr/>
          </a:p>
          <a:p>
            <a:pPr marL="0" lvl="0" indent="0" algn="l" rtl="0">
              <a:spcBef>
                <a:spcPts val="1200"/>
              </a:spcBef>
              <a:spcAft>
                <a:spcPts val="1200"/>
              </a:spcAft>
              <a:buClr>
                <a:schemeClr val="dk2"/>
              </a:buClr>
              <a:buSzPts val="1100"/>
              <a:buFont typeface="Arial"/>
              <a:buNone/>
            </a:pPr>
            <a:r>
              <a:rPr lang="en-GB"/>
              <a:t> At each activity, value is added through a series of inputs and actions in an order to produce, change and distribute a product which delivers value to the end consumer.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7"/>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The Value Chain cont’d</a:t>
            </a:r>
            <a:endParaRPr/>
          </a:p>
        </p:txBody>
      </p:sp>
      <p:sp>
        <p:nvSpPr>
          <p:cNvPr id="97" name="Google Shape;97;p17"/>
          <p:cNvSpPr txBox="1">
            <a:spLocks noGrp="1"/>
          </p:cNvSpPr>
          <p:nvPr>
            <p:ph type="body" idx="1"/>
          </p:nvPr>
        </p:nvSpPr>
        <p:spPr>
          <a:xfrm>
            <a:off x="2410100" y="1595775"/>
            <a:ext cx="6321600" cy="3151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200"/>
              <a:t>Product</a:t>
            </a:r>
            <a:endParaRPr sz="1200"/>
          </a:p>
          <a:p>
            <a:pPr marL="0" lvl="0" indent="0" algn="l" rtl="0">
              <a:spcBef>
                <a:spcPts val="1200"/>
              </a:spcBef>
              <a:spcAft>
                <a:spcPts val="0"/>
              </a:spcAft>
              <a:buNone/>
            </a:pPr>
            <a:r>
              <a:rPr lang="en-GB" sz="1200"/>
              <a:t>For every product, there is a unique value chain with its own sequence and set of activities with their inputs and actions, which continually adds value to that product.</a:t>
            </a:r>
            <a:endParaRPr sz="1200"/>
          </a:p>
          <a:p>
            <a:pPr marL="0" lvl="0" indent="0" algn="l" rtl="0">
              <a:spcBef>
                <a:spcPts val="1200"/>
              </a:spcBef>
              <a:spcAft>
                <a:spcPts val="0"/>
              </a:spcAft>
              <a:buNone/>
            </a:pPr>
            <a:r>
              <a:rPr lang="en-GB" sz="1200"/>
              <a:t>Demand-pull approach</a:t>
            </a:r>
            <a:endParaRPr sz="1200"/>
          </a:p>
          <a:p>
            <a:pPr marL="0" lvl="0" indent="0" algn="l" rtl="0">
              <a:spcBef>
                <a:spcPts val="1200"/>
              </a:spcBef>
              <a:spcAft>
                <a:spcPts val="0"/>
              </a:spcAft>
              <a:buNone/>
            </a:pPr>
            <a:r>
              <a:rPr lang="en-GB" sz="1200"/>
              <a:t>The demand from the end user impacts on what happens further up the value chain to meet that demand</a:t>
            </a:r>
            <a:endParaRPr sz="1200"/>
          </a:p>
          <a:p>
            <a:pPr marL="0" lvl="0" indent="0" algn="l" rtl="0">
              <a:spcBef>
                <a:spcPts val="1200"/>
              </a:spcBef>
              <a:spcAft>
                <a:spcPts val="0"/>
              </a:spcAft>
              <a:buNone/>
            </a:pPr>
            <a:r>
              <a:rPr lang="en-GB" sz="1200"/>
              <a:t>Objective</a:t>
            </a:r>
            <a:endParaRPr sz="1200"/>
          </a:p>
          <a:p>
            <a:pPr marL="0" lvl="0" indent="0" algn="l" rtl="0">
              <a:spcBef>
                <a:spcPts val="1200"/>
              </a:spcBef>
              <a:spcAft>
                <a:spcPts val="0"/>
              </a:spcAft>
              <a:buNone/>
            </a:pPr>
            <a:r>
              <a:rPr lang="en-GB" sz="1200"/>
              <a:t> Gain competitive advantage over products and businesses.  A value chain that is profitable ensures that there are correlations between what the consumer demands and what the business can produce. </a:t>
            </a:r>
            <a:endParaRPr sz="1200"/>
          </a:p>
          <a:p>
            <a:pPr marL="0" lvl="0" indent="0" algn="l" rtl="0">
              <a:spcBef>
                <a:spcPts val="1200"/>
              </a:spcBef>
              <a:spcAft>
                <a:spcPts val="1200"/>
              </a:spcAft>
              <a:buClr>
                <a:schemeClr val="dk2"/>
              </a:buClr>
              <a:buSzPts val="1100"/>
              <a:buFont typeface="Arial"/>
              <a:buNone/>
            </a:pPr>
            <a:endParaRPr sz="12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8"/>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Supply Chain</a:t>
            </a:r>
            <a:endParaRPr/>
          </a:p>
        </p:txBody>
      </p:sp>
      <p:sp>
        <p:nvSpPr>
          <p:cNvPr id="103" name="Google Shape;103;p18"/>
          <p:cNvSpPr txBox="1">
            <a:spLocks noGrp="1"/>
          </p:cNvSpPr>
          <p:nvPr>
            <p:ph type="body" idx="1"/>
          </p:nvPr>
        </p:nvSpPr>
        <p:spPr>
          <a:xfrm>
            <a:off x="2400262" y="1574326"/>
            <a:ext cx="6321600" cy="3002400"/>
          </a:xfrm>
          <a:prstGeom prst="rect">
            <a:avLst/>
          </a:prstGeom>
        </p:spPr>
        <p:txBody>
          <a:bodyPr spcFirstLastPara="1" wrap="square" lIns="91425" tIns="91425" rIns="91425" bIns="91425" anchor="t" anchorCtr="0">
            <a:normAutofit/>
          </a:bodyPr>
          <a:lstStyle/>
          <a:p>
            <a:pPr marL="0" lvl="0" indent="0" algn="l" rtl="0">
              <a:spcBef>
                <a:spcPts val="1200"/>
              </a:spcBef>
              <a:spcAft>
                <a:spcPts val="0"/>
              </a:spcAft>
              <a:buNone/>
            </a:pPr>
            <a:r>
              <a:rPr lang="en-GB"/>
              <a:t>The </a:t>
            </a:r>
            <a:r>
              <a:rPr lang="en-GB" b="1"/>
              <a:t>supply chain</a:t>
            </a:r>
            <a:r>
              <a:rPr lang="en-GB"/>
              <a:t> also is about making and producing a product through a set of activities and getting it to the consumer.</a:t>
            </a:r>
            <a:endParaRPr/>
          </a:p>
          <a:p>
            <a:pPr marL="0" lvl="0" indent="0" algn="l" rtl="0">
              <a:spcBef>
                <a:spcPts val="1200"/>
              </a:spcBef>
              <a:spcAft>
                <a:spcPts val="0"/>
              </a:spcAft>
              <a:buNone/>
            </a:pPr>
            <a:r>
              <a:rPr lang="en-GB" b="1"/>
              <a:t>HOWEVER</a:t>
            </a:r>
            <a:endParaRPr b="1"/>
          </a:p>
          <a:p>
            <a:pPr marL="0" lvl="0" indent="0" algn="l" rtl="0">
              <a:spcBef>
                <a:spcPts val="1200"/>
              </a:spcBef>
              <a:spcAft>
                <a:spcPts val="1200"/>
              </a:spcAft>
              <a:buClr>
                <a:schemeClr val="dk2"/>
              </a:buClr>
              <a:buSzPts val="1100"/>
              <a:buFont typeface="Arial"/>
              <a:buNone/>
            </a:pPr>
            <a:r>
              <a:rPr lang="en-GB"/>
              <a:t>A supply chain is about getting the product to the consumer in the most efficient and cheapest way possible, without necessarily adding much value to it.</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9"/>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Supply Chain Objective</a:t>
            </a:r>
            <a:endParaRPr/>
          </a:p>
        </p:txBody>
      </p:sp>
      <p:sp>
        <p:nvSpPr>
          <p:cNvPr id="109" name="Google Shape;109;p19"/>
          <p:cNvSpPr txBox="1">
            <a:spLocks noGrp="1"/>
          </p:cNvSpPr>
          <p:nvPr>
            <p:ph type="body" idx="1"/>
          </p:nvPr>
        </p:nvSpPr>
        <p:spPr>
          <a:xfrm>
            <a:off x="2410112" y="1595776"/>
            <a:ext cx="6321600" cy="3002400"/>
          </a:xfrm>
          <a:prstGeom prst="rect">
            <a:avLst/>
          </a:prstGeom>
        </p:spPr>
        <p:txBody>
          <a:bodyPr spcFirstLastPara="1" wrap="square" lIns="91425" tIns="91425" rIns="91425" bIns="91425" anchor="t" anchorCtr="0">
            <a:normAutofit/>
          </a:bodyPr>
          <a:lstStyle/>
          <a:p>
            <a:pPr marL="0" lvl="0" indent="0" algn="ctr" rtl="0">
              <a:spcBef>
                <a:spcPts val="1200"/>
              </a:spcBef>
              <a:spcAft>
                <a:spcPts val="1200"/>
              </a:spcAft>
              <a:buClr>
                <a:schemeClr val="dk2"/>
              </a:buClr>
              <a:buSzPts val="1100"/>
              <a:buFont typeface="Arial"/>
              <a:buNone/>
            </a:pPr>
            <a:r>
              <a:rPr lang="en-GB" sz="3800"/>
              <a:t>Provide the right product at the right time at the right place for the right price. </a:t>
            </a:r>
            <a:endParaRPr sz="38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0"/>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Value Chain v Supply Chain</a:t>
            </a:r>
            <a:endParaRPr/>
          </a:p>
        </p:txBody>
      </p:sp>
      <p:sp>
        <p:nvSpPr>
          <p:cNvPr id="115" name="Google Shape;115;p20"/>
          <p:cNvSpPr txBox="1">
            <a:spLocks noGrp="1"/>
          </p:cNvSpPr>
          <p:nvPr>
            <p:ph type="body" idx="1"/>
          </p:nvPr>
        </p:nvSpPr>
        <p:spPr>
          <a:xfrm>
            <a:off x="2400250" y="1327875"/>
            <a:ext cx="6321600" cy="3258300"/>
          </a:xfrm>
          <a:prstGeom prst="rect">
            <a:avLst/>
          </a:prstGeom>
        </p:spPr>
        <p:txBody>
          <a:bodyPr spcFirstLastPara="1" wrap="square" lIns="91425" tIns="91425" rIns="91425" bIns="91425" anchor="t" anchorCtr="0">
            <a:noAutofit/>
          </a:bodyPr>
          <a:lstStyle/>
          <a:p>
            <a:pPr marL="0" lvl="0" indent="0" algn="l" rtl="0">
              <a:spcBef>
                <a:spcPts val="1200"/>
              </a:spcBef>
              <a:spcAft>
                <a:spcPts val="0"/>
              </a:spcAft>
              <a:buNone/>
            </a:pPr>
            <a:r>
              <a:rPr lang="en-GB" sz="1600"/>
              <a:t>The primary difference between a supply and a value chain are the cost of materials and efficient product distribution.  </a:t>
            </a:r>
            <a:endParaRPr sz="1600"/>
          </a:p>
          <a:p>
            <a:pPr marL="0" lvl="0" indent="0" algn="l" rtl="0">
              <a:spcBef>
                <a:spcPts val="1200"/>
              </a:spcBef>
              <a:spcAft>
                <a:spcPts val="0"/>
              </a:spcAft>
              <a:buNone/>
            </a:pPr>
            <a:r>
              <a:rPr lang="en-GB" sz="1600"/>
              <a:t>An effective supply chain reduces consumer costs, increases the profit for the manufacturer and attempts to match supply with demand so that there is minimal inventory.</a:t>
            </a:r>
            <a:endParaRPr sz="1600"/>
          </a:p>
          <a:p>
            <a:pPr marL="0" lvl="0" indent="0" algn="l" rtl="0">
              <a:spcBef>
                <a:spcPts val="1200"/>
              </a:spcBef>
              <a:spcAft>
                <a:spcPts val="1200"/>
              </a:spcAft>
              <a:buClr>
                <a:schemeClr val="dk2"/>
              </a:buClr>
              <a:buSzPts val="1100"/>
              <a:buFont typeface="Arial"/>
              <a:buNone/>
            </a:pPr>
            <a:r>
              <a:rPr lang="en-GB" sz="1600"/>
              <a:t>The supply chain often is termed as a supply-push approach, as businesses tend to push the product out not necessarily thinking about the end user, the buyer or the consumer, just keeping the costs down, as they are competing with other businesses or cheaper imports.  </a:t>
            </a:r>
            <a:endParaRPr sz="16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1"/>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Value Chain v Supply Chain</a:t>
            </a:r>
            <a:endParaRPr/>
          </a:p>
        </p:txBody>
      </p:sp>
      <p:sp>
        <p:nvSpPr>
          <p:cNvPr id="121" name="Google Shape;121;p21"/>
          <p:cNvSpPr txBox="1">
            <a:spLocks noGrp="1"/>
          </p:cNvSpPr>
          <p:nvPr>
            <p:ph type="body" idx="1"/>
          </p:nvPr>
        </p:nvSpPr>
        <p:spPr>
          <a:xfrm>
            <a:off x="2410112" y="1595776"/>
            <a:ext cx="6321600" cy="3002400"/>
          </a:xfrm>
          <a:prstGeom prst="rect">
            <a:avLst/>
          </a:prstGeom>
        </p:spPr>
        <p:txBody>
          <a:bodyPr spcFirstLastPara="1" wrap="square" lIns="91425" tIns="91425" rIns="91425" bIns="91425" anchor="t" anchorCtr="0">
            <a:normAutofit/>
          </a:bodyPr>
          <a:lstStyle/>
          <a:p>
            <a:pPr marL="0" lvl="0" indent="0" algn="l" rtl="0">
              <a:spcBef>
                <a:spcPts val="1200"/>
              </a:spcBef>
              <a:spcAft>
                <a:spcPts val="0"/>
              </a:spcAft>
              <a:buClr>
                <a:schemeClr val="dk2"/>
              </a:buClr>
              <a:buSzPts val="1100"/>
              <a:buFont typeface="Arial"/>
              <a:buNone/>
            </a:pPr>
            <a:r>
              <a:rPr lang="en-GB"/>
              <a:t>A supply chain may never meet all the demands of the consumer as the business may not fully understand what their consumer wants. Many supply chains will eventually become value chains as they start to have more focus on the user needs, wanting to increase profit levels or be price makers. </a:t>
            </a:r>
            <a:endParaRPr/>
          </a:p>
          <a:p>
            <a:pPr marL="0" lvl="0" indent="0" algn="l" rtl="0">
              <a:spcBef>
                <a:spcPts val="1200"/>
              </a:spcBef>
              <a:spcAft>
                <a:spcPts val="1200"/>
              </a:spcAft>
              <a:buNone/>
            </a:pPr>
            <a:endParaRPr/>
          </a:p>
        </p:txBody>
      </p:sp>
    </p:spTree>
  </p:cSld>
  <p:clrMapOvr>
    <a:masterClrMapping/>
  </p:clrMapOvr>
</p:sld>
</file>

<file path=ppt/theme/theme1.xml><?xml version="1.0" encoding="utf-8"?>
<a:theme xmlns:a="http://schemas.openxmlformats.org/drawingml/2006/main" name="Swiss">
  <a:themeElements>
    <a:clrScheme name="Swiss">
      <a:dk1>
        <a:srgbClr val="F46524"/>
      </a:dk1>
      <a:lt1>
        <a:srgbClr val="FFFFFF"/>
      </a:lt1>
      <a:dk2>
        <a:srgbClr val="000000"/>
      </a:dk2>
      <a:lt2>
        <a:srgbClr val="757575"/>
      </a:lt2>
      <a:accent1>
        <a:srgbClr val="01579B"/>
      </a:accent1>
      <a:accent2>
        <a:srgbClr val="27C7BD"/>
      </a:accent2>
      <a:accent3>
        <a:srgbClr val="0099E8"/>
      </a:accent3>
      <a:accent4>
        <a:srgbClr val="51B9A3"/>
      </a:accent4>
      <a:accent5>
        <a:srgbClr val="FB8C00"/>
      </a:accent5>
      <a:accent6>
        <a:srgbClr val="FFAE88"/>
      </a:accent6>
      <a:hlink>
        <a:srgbClr val="0277BD"/>
      </a:hlink>
      <a:folHlink>
        <a:srgbClr val="0277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502</Words>
  <Application>Microsoft Office PowerPoint</Application>
  <PresentationFormat>On-screen Show (16:9)</PresentationFormat>
  <Paragraphs>43</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Lato</vt:lpstr>
      <vt:lpstr>Raleway</vt:lpstr>
      <vt:lpstr>Swiss</vt:lpstr>
      <vt:lpstr>The Value Chain and the Supply Chain</vt:lpstr>
      <vt:lpstr>Learning Intentions</vt:lpstr>
      <vt:lpstr>Success Criteria</vt:lpstr>
      <vt:lpstr>The Value Chain</vt:lpstr>
      <vt:lpstr>The Value Chain cont’d</vt:lpstr>
      <vt:lpstr>Supply Chain</vt:lpstr>
      <vt:lpstr>Supply Chain Objective</vt:lpstr>
      <vt:lpstr>Value Chain v Supply Chain</vt:lpstr>
      <vt:lpstr>Value Chain v Supply Chain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Value Chain and the Supply Chian</dc:title>
  <dc:creator>Kerry Allen</dc:creator>
  <cp:lastModifiedBy>Kerry Allen</cp:lastModifiedBy>
  <cp:revision>2</cp:revision>
  <dcterms:modified xsi:type="dcterms:W3CDTF">2021-05-06T01:03:15Z</dcterms:modified>
</cp:coreProperties>
</file>