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59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7C154-FE5B-456C-A505-0A5694AA741F}" type="datetimeFigureOut">
              <a:rPr lang="en-US" smtClean="0"/>
              <a:pPr/>
              <a:t>12/17/2020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23966-09E4-414C-96FB-7AD90B41671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7C154-FE5B-456C-A505-0A5694AA741F}" type="datetimeFigureOut">
              <a:rPr lang="en-US" smtClean="0"/>
              <a:pPr/>
              <a:t>12/17/2020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23966-09E4-414C-96FB-7AD90B41671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7C154-FE5B-456C-A505-0A5694AA741F}" type="datetimeFigureOut">
              <a:rPr lang="en-US" smtClean="0"/>
              <a:pPr/>
              <a:t>12/17/2020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23966-09E4-414C-96FB-7AD90B41671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7C154-FE5B-456C-A505-0A5694AA741F}" type="datetimeFigureOut">
              <a:rPr lang="en-US" smtClean="0"/>
              <a:pPr/>
              <a:t>12/17/2020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23966-09E4-414C-96FB-7AD90B41671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7C154-FE5B-456C-A505-0A5694AA741F}" type="datetimeFigureOut">
              <a:rPr lang="en-US" smtClean="0"/>
              <a:pPr/>
              <a:t>12/17/2020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23966-09E4-414C-96FB-7AD90B41671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7C154-FE5B-456C-A505-0A5694AA741F}" type="datetimeFigureOut">
              <a:rPr lang="en-US" smtClean="0"/>
              <a:pPr/>
              <a:t>12/17/2020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23966-09E4-414C-96FB-7AD90B41671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7C154-FE5B-456C-A505-0A5694AA741F}" type="datetimeFigureOut">
              <a:rPr lang="en-US" smtClean="0"/>
              <a:pPr/>
              <a:t>12/17/2020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23966-09E4-414C-96FB-7AD90B41671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7C154-FE5B-456C-A505-0A5694AA741F}" type="datetimeFigureOut">
              <a:rPr lang="en-US" smtClean="0"/>
              <a:pPr/>
              <a:t>12/17/2020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23966-09E4-414C-96FB-7AD90B41671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7C154-FE5B-456C-A505-0A5694AA741F}" type="datetimeFigureOut">
              <a:rPr lang="en-US" smtClean="0"/>
              <a:pPr/>
              <a:t>12/17/2020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23966-09E4-414C-96FB-7AD90B41671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7C154-FE5B-456C-A505-0A5694AA741F}" type="datetimeFigureOut">
              <a:rPr lang="en-US" smtClean="0"/>
              <a:pPr/>
              <a:t>12/17/2020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23966-09E4-414C-96FB-7AD90B41671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7C154-FE5B-456C-A505-0A5694AA741F}" type="datetimeFigureOut">
              <a:rPr lang="en-US" smtClean="0"/>
              <a:pPr/>
              <a:t>12/17/2020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23966-09E4-414C-96FB-7AD90B41671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alpha val="37000"/>
              </a:schemeClr>
            </a:gs>
            <a:gs pos="40000">
              <a:schemeClr val="bg2">
                <a:tint val="45000"/>
                <a:shade val="99000"/>
                <a:satMod val="350000"/>
              </a:schemeClr>
            </a:gs>
            <a:gs pos="100000">
              <a:schemeClr val="bg2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67C154-FE5B-456C-A505-0A5694AA741F}" type="datetimeFigureOut">
              <a:rPr lang="en-US" smtClean="0"/>
              <a:pPr/>
              <a:t>12/17/2020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823966-09E4-414C-96FB-7AD90B416712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://www.google.co.uk/imgres?imgurl=http://hotterthanapileofcurry.files.wordpress.com/2010/01/cadburys.jpg&amp;imgrefurl=http://hotterthanapileofcurry.wordpress.com/2010/01/21/cadburys-sold-a-bitter-sweet-death/&amp;usg=__W_6ntUwKwPwo8oMP4ZWLMGy0J74=&amp;h=301&amp;w=340&amp;sz=63&amp;hl=en&amp;start=2&amp;itbs=1&amp;tbnid=q7jLR2O8A88BjM:&amp;tbnh=105&amp;tbnw=119&amp;prev=/images?q%3Dcadbury%26hl%3Den%26gbv%3D2%26tbs%3Disch:1" TargetMode="External"/><Relationship Id="rId3" Type="http://schemas.openxmlformats.org/officeDocument/2006/relationships/image" Target="../media/image14.jpeg"/><Relationship Id="rId7" Type="http://schemas.openxmlformats.org/officeDocument/2006/relationships/image" Target="../media/image16.jpeg"/><Relationship Id="rId2" Type="http://schemas.openxmlformats.org/officeDocument/2006/relationships/hyperlink" Target="http://www.google.co.uk/imgres?imgurl=http://3.bp.blogspot.com/_AcBUSVxs82w/SZp2KhzYYdI/AAAAAAAAQ1s/BWIkKoIaouE/s400/MacDonalds_Logo.gif&amp;imgrefurl=http://symbolphotos.blogspot.com/2009/02/macdonalds-logo-pictures.html&amp;usg=__yS332WoWjWdlIc_OTN55rrj-lSM=&amp;h=224&amp;w=240&amp;sz=10&amp;hl=en&amp;start=5&amp;itbs=1&amp;tbnid=bj-4FoFEk7nF1M:&amp;tbnh=103&amp;tbnw=110&amp;prev=/images?q%3Dmacdonalds%26hl%3Den%26gbv%3D2%26tbs%3Disch:1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google.co.uk/imgres?imgurl=http://markgorman.files.wordpress.com/2008/10/tesco.jpg&amp;imgrefurl=http://markgorman.wordpress.com/2008/10/01/tesco-every-little-helps/&amp;usg=__8s931rjeqMFFAAoE3SoxL5Wxtzg=&amp;h=395&amp;w=800&amp;sz=30&amp;hl=en&amp;start=1&amp;itbs=1&amp;tbnid=r2i1jQZVoui_WM:&amp;tbnh=71&amp;tbnw=143&amp;prev=/images?q%3Dtesco%26hl%3Den%26gbv%3D2%26tbs%3Disch:1" TargetMode="External"/><Relationship Id="rId5" Type="http://schemas.openxmlformats.org/officeDocument/2006/relationships/image" Target="../media/image15.jpeg"/><Relationship Id="rId4" Type="http://schemas.openxmlformats.org/officeDocument/2006/relationships/hyperlink" Target="http://www.volunteermidsouth.org/HomePage/index.php/images/Corporate%20Logos/Nike.jpg" TargetMode="External"/><Relationship Id="rId9" Type="http://schemas.openxmlformats.org/officeDocument/2006/relationships/image" Target="../media/image17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.uk/imgres?imgurl=http://www.denisek.org/Aztec/Cadbury.png&amp;imgrefurl=http://www.denisek.org/Aztec/Aztecindex.html&amp;usg=__8_B4orinanKxc5mOd9b_JNtqzcU=&amp;h=369&amp;w=550&amp;sz=205&amp;hl=en&amp;start=3&amp;itbs=1&amp;tbnid=b0bk8ycCdx7aqM:&amp;tbnh=89&amp;tbnw=133&amp;prev=/images?q%3Dcadbury%26hl%3Den%26gbv%3D2%26tbs%3Disch:1" TargetMode="External"/><Relationship Id="rId2" Type="http://schemas.openxmlformats.org/officeDocument/2006/relationships/hyperlink" Target="http://www.youtube.com/watch?v=TVblWq3tDwY&amp;feature=related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google.co.uk/imgres?imgurl=http://blogs.edweek.org/edweek/eduwonkette/upload/2009/01/why-blog.jpg&amp;imgrefurl=http://blogs.edweek.org/edweek/eduwonkette/&amp;usg=__wuWppXC2efw5wta_Rrsp2YMpg68=&amp;h=306&amp;w=392&amp;sz=11&amp;hl=en&amp;start=5&amp;itbs=1&amp;tbnid=ioTFlG8IC7QqrM:&amp;tbnh=96&amp;tbnw=123&amp;prev=/images?q%3Dwhy%26hl%3Den%26sa%3DG%26gbv%3D2%26tbs%3Disch:1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google.co.uk/imgres?imgurl=http://edweb.fdu.edu/folio/francoe/computerclass/graphics/Star---Smiling-3.gif&amp;imgrefurl=http://edweb.fdu.edu/folio/francoe/computerclass/&amp;usg=__khyJ88k0ah35zQCnDW-IsU4H1jM=&amp;h=502&amp;w=490&amp;sz=39&amp;hl=en&amp;start=3&amp;itbs=1&amp;tbnid=TBVVOo2M98RiZM:&amp;tbnh=130&amp;tbnw=127&amp;prev=/images?q%3Dstar%26hl%3Den%26gbv%3D2%26tbs%3Disch:1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://www.google.co.uk/imgres?imgurl=http://www.tesco.ie/press/images/high/CLUBCARD%20WITH%20NAME.JPG&amp;imgrefurl=http://www.tesco.ie/press/images.html&amp;usg=__INndpcfx9Jm5cclQALHj4DDa75w=&amp;h=1332&amp;w=2113&amp;sz=2110&amp;hl=en&amp;start=2&amp;itbs=1&amp;tbnid=xpje9x6-Puk5OM:&amp;tbnh=95&amp;tbnw=150&amp;prev=/images?q%3Dtesco%2Bclubcard%26hl%3Den%26gbv%3D2%26tbs%3Disch:1" TargetMode="External"/><Relationship Id="rId3" Type="http://schemas.openxmlformats.org/officeDocument/2006/relationships/image" Target="../media/image5.jpeg"/><Relationship Id="rId7" Type="http://schemas.openxmlformats.org/officeDocument/2006/relationships/image" Target="../media/image8.jpeg"/><Relationship Id="rId2" Type="http://schemas.openxmlformats.org/officeDocument/2006/relationships/hyperlink" Target="http://www.google.co.uk/imgres?imgurl=http://members.pizzapizza.ca/ds/stage/coupons/0009066-Webcoupon-241-slice.gif&amp;imgrefurl=http://forums.redflagdeals.com/dead-pizza-pizza-online-coupons-bogof-pepperoni-cheese-slice-free-garlic-stix-631455/&amp;usg=__LTdBTKadgP-AgPgm1oG0m5jve-4=&amp;h=338&amp;w=450&amp;sz=74&amp;hl=en&amp;start=11&amp;itbs=1&amp;tbnid=5tjOtocEX9nxsM:&amp;tbnh=95&amp;tbnw=127&amp;prev=/images?q%3Dbogof%26hl%3Den%26gbv%3D2%26tbs%3Disch:1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http://www.google.co.uk/imgres?imgurl=http://farm4.static.flickr.com/3093/2660813844_e8aff90401.jpg&amp;imgrefurl=http://8tokyo.com/category/fashion/page/34/&amp;usg=__NzIAQvrMVTJLTjjJHuxYCy_xzo0=&amp;h=464&amp;w=500&amp;sz=176&amp;hl=en&amp;start=1&amp;itbs=1&amp;tbnid=TK3iE8hqgM_nGM:&amp;tbnh=121&amp;tbnw=130&amp;prev=/images?q%3Dmagazine%2Bfree%2Bgifts%26hl%3Den%26gbv%3D2%26tbs%3Disch:1" TargetMode="External"/><Relationship Id="rId5" Type="http://schemas.openxmlformats.org/officeDocument/2006/relationships/image" Target="../media/image7.jpeg"/><Relationship Id="rId4" Type="http://schemas.openxmlformats.org/officeDocument/2006/relationships/image" Target="../media/image6.jpeg"/><Relationship Id="rId9" Type="http://schemas.openxmlformats.org/officeDocument/2006/relationships/image" Target="../media/image9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.uk/imgres?imgurl=http://www.apartmenttherapy.com/uimages/dc/stopjunkmail.com%20junk_mail_pile_1.jpg&amp;imgrefurl=http://www.apartmenttherapy.com/dc/how-to-free-your-home-from-junk-mail-and-telemarketers-095912&amp;usg=__IeuH8sGDjuWg687WA3pmvxt0e3E=&amp;h=400&amp;w=300&amp;sz=26&amp;hl=en&amp;start=16&amp;itbs=1&amp;tbnid=21uVpPZ3FC6tpM:&amp;tbnh=124&amp;tbnw=93&amp;prev=/images?q%3Djunk%2Bmail%26hl%3Den%26gbv%3D2%26tbs%3Disch:1" TargetMode="External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1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hyperlink" Target="http://www.google.co.uk/imgres?imgurl=http://www.spectrumsounddesign.com/images/10-31-08/newspaper.jpg&amp;imgrefurl=http://www.spectrumsounddesign.com/news.html&amp;usg=__8grWJxcWM1YnmdnQ7XdEddcvi28=&amp;h=384&amp;w=436&amp;sz=76&amp;hl=en&amp;start=4&amp;itbs=1&amp;tbnid=tXtHoV7LCcOk0M:&amp;tbnh=111&amp;tbnw=126&amp;prev=/images?q%3Dnewspaper%2Bpress%2Brelease%26hl%3Den%26gbv%3D2%26tbs%3Disch:1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jpeg"/><Relationship Id="rId4" Type="http://schemas.openxmlformats.org/officeDocument/2006/relationships/hyperlink" Target="http://www.google.co.uk/imgres?imgurl=http://www.fibre2fashion.com/news/images/tiger-woods_5958932.jpg&amp;imgrefurl=http://www.fibre2fashion.com/news/company-news/tag-heuer/newsdetails.aspx?news_id%3D59589&amp;usg=__yvO-DwdYoEU1VoF_Jh4H5iLCbyk=&amp;h=344&amp;w=303&amp;sz=18&amp;hl=en&amp;start=4&amp;itbs=1&amp;tbnid=VCcOVgyjE5pESM:&amp;tbnh=120&amp;tbnw=106&amp;prev=/images?q%3Dtiger%2Bwoods%2Bsponsors%26hl%3Den%26gbv%3D2%26tbs%3Disch:1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470025"/>
          </a:xfrm>
        </p:spPr>
        <p:txBody>
          <a:bodyPr/>
          <a:lstStyle/>
          <a:p>
            <a:r>
              <a:rPr lang="en-GB" dirty="0">
                <a:latin typeface="Comic Sans MS" pitchFamily="66" charset="0"/>
              </a:rPr>
              <a:t>Marketing mix: Promotion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000240"/>
            <a:ext cx="6400800" cy="3638560"/>
          </a:xfrm>
        </p:spPr>
        <p:txBody>
          <a:bodyPr/>
          <a:lstStyle/>
          <a:p>
            <a:r>
              <a:rPr lang="en-GB" dirty="0">
                <a:solidFill>
                  <a:schemeClr val="tx1"/>
                </a:solidFill>
                <a:latin typeface="Comic Sans MS" pitchFamily="66" charset="0"/>
              </a:rPr>
              <a:t>Objectives:</a:t>
            </a:r>
          </a:p>
          <a:p>
            <a:pPr>
              <a:buFont typeface="Arial" pitchFamily="34" charset="0"/>
              <a:buChar char="•"/>
            </a:pPr>
            <a:r>
              <a:rPr lang="en-GB" dirty="0">
                <a:solidFill>
                  <a:schemeClr val="tx1"/>
                </a:solidFill>
                <a:latin typeface="Comic Sans MS" pitchFamily="66" charset="0"/>
              </a:rPr>
              <a:t>To understand the purpose of promotion</a:t>
            </a:r>
          </a:p>
          <a:p>
            <a:pPr>
              <a:buFont typeface="Arial" pitchFamily="34" charset="0"/>
              <a:buChar char="•"/>
            </a:pPr>
            <a:r>
              <a:rPr lang="en-GB" dirty="0">
                <a:solidFill>
                  <a:schemeClr val="tx1"/>
                </a:solidFill>
                <a:latin typeface="Comic Sans MS" pitchFamily="66" charset="0"/>
              </a:rPr>
              <a:t>To know the different methods of promotion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6. </a:t>
            </a:r>
            <a:r>
              <a:rPr lang="en-GB" b="1" u="sng" dirty="0">
                <a:latin typeface="Comic Sans MS" pitchFamily="66" charset="0"/>
              </a:rPr>
              <a:t>Branding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i="1" dirty="0">
                <a:latin typeface="Comic Sans MS" pitchFamily="66" charset="0"/>
              </a:rPr>
              <a:t>What do you think the biggest brands in the UK are?</a:t>
            </a:r>
          </a:p>
        </p:txBody>
      </p:sp>
      <p:pic>
        <p:nvPicPr>
          <p:cNvPr id="22530" name="Picture 2" descr="http://t0.gstatic.com/images?q=tbn:bj-4FoFEk7nF1M:http://3.bp.blogspot.com/_AcBUSVxs82w/SZp2KhzYYdI/AAAAAAAAQ1s/BWIkKoIaouE/s400/MacDonalds_Logo.gif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0481457">
            <a:off x="1285852" y="3500438"/>
            <a:ext cx="1643074" cy="1538516"/>
          </a:xfrm>
          <a:prstGeom prst="rect">
            <a:avLst/>
          </a:prstGeom>
          <a:noFill/>
        </p:spPr>
      </p:pic>
      <p:pic>
        <p:nvPicPr>
          <p:cNvPr id="22532" name="Picture 4" descr="See full size image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914785">
            <a:off x="4327785" y="2756156"/>
            <a:ext cx="1619256" cy="1619256"/>
          </a:xfrm>
          <a:prstGeom prst="rect">
            <a:avLst/>
          </a:prstGeom>
          <a:noFill/>
        </p:spPr>
      </p:pic>
      <p:pic>
        <p:nvPicPr>
          <p:cNvPr id="22534" name="Picture 6" descr="http://t1.gstatic.com/images?q=tbn:r2i1jQZVoui_WM:http://markgorman.files.wordpress.com/2008/10/tesco.jpg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643306" y="5072074"/>
            <a:ext cx="2214578" cy="1099547"/>
          </a:xfrm>
          <a:prstGeom prst="rect">
            <a:avLst/>
          </a:prstGeom>
          <a:noFill/>
        </p:spPr>
      </p:pic>
      <p:pic>
        <p:nvPicPr>
          <p:cNvPr id="22536" name="Picture 8" descr="http://t3.gstatic.com/images?q=tbn:q7jLR2O8A88BjM:http://hotterthanapileofcurry.files.wordpress.com/2010/01/cadburys.jpg">
            <a:hlinkClick r:id="rId8"/>
          </p:cNvPr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715140" y="3857628"/>
            <a:ext cx="1781187" cy="15716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2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2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2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2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omic Sans MS" pitchFamily="66" charset="0"/>
              </a:rPr>
              <a:t>To finish.....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dirty="0">
                <a:latin typeface="Comic Sans MS" pitchFamily="66" charset="0"/>
              </a:rPr>
              <a:t>Suggest the most effective method of promotion for the following businesses/products and explain why.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>
                <a:latin typeface="Comic Sans MS" pitchFamily="66" charset="0"/>
              </a:rPr>
              <a:t>The new James Bond Movie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>
                <a:latin typeface="Comic Sans MS" pitchFamily="66" charset="0"/>
              </a:rPr>
              <a:t>A new boutique opening in </a:t>
            </a:r>
            <a:r>
              <a:rPr lang="en-GB">
                <a:latin typeface="Comic Sans MS" pitchFamily="66" charset="0"/>
              </a:rPr>
              <a:t>Lippomall</a:t>
            </a:r>
            <a:endParaRPr lang="en-GB" dirty="0">
              <a:latin typeface="Comic Sans MS" pitchFamily="66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dirty="0">
                <a:latin typeface="Comic Sans MS" pitchFamily="66" charset="0"/>
              </a:rPr>
              <a:t>KFC are launching a new chicken burger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>
                <a:latin typeface="Comic Sans MS" pitchFamily="66" charset="0"/>
              </a:rPr>
              <a:t>A small printing company are introducing a new printing technique</a:t>
            </a:r>
          </a:p>
          <a:p>
            <a:pPr marL="514350" indent="-514350">
              <a:buFont typeface="+mj-lt"/>
              <a:buAutoNum type="arabicPeriod"/>
            </a:pPr>
            <a:endParaRPr lang="en-GB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Comic Sans MS" pitchFamily="66" charset="0"/>
              </a:rPr>
              <a:t>Starter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dirty="0">
                <a:latin typeface="Comic Sans MS" pitchFamily="66" charset="0"/>
              </a:rPr>
              <a:t>My favourite advert......</a:t>
            </a:r>
          </a:p>
          <a:p>
            <a:pPr>
              <a:buNone/>
            </a:pPr>
            <a:r>
              <a:rPr lang="en-GB" dirty="0">
                <a:hlinkClick r:id="rId2"/>
              </a:rPr>
              <a:t>http://www.youtube.com/watch?v=TVblWq3tDwY&amp;feature=related</a:t>
            </a:r>
            <a:r>
              <a:rPr lang="en-GB" dirty="0"/>
              <a:t> </a:t>
            </a:r>
          </a:p>
          <a:p>
            <a:pPr>
              <a:buNone/>
            </a:pPr>
            <a:endParaRPr lang="en-GB" dirty="0"/>
          </a:p>
          <a:p>
            <a:pPr>
              <a:buNone/>
            </a:pPr>
            <a:r>
              <a:rPr lang="en-GB" dirty="0">
                <a:latin typeface="Comic Sans MS" pitchFamily="66" charset="0"/>
              </a:rPr>
              <a:t>What’s your favourite advert? Why?</a:t>
            </a:r>
          </a:p>
          <a:p>
            <a:pPr>
              <a:buNone/>
            </a:pPr>
            <a:endParaRPr lang="en-GB" dirty="0">
              <a:latin typeface="Comic Sans MS" pitchFamily="66" charset="0"/>
            </a:endParaRPr>
          </a:p>
          <a:p>
            <a:pPr>
              <a:buNone/>
            </a:pPr>
            <a:r>
              <a:rPr lang="en-GB" dirty="0">
                <a:latin typeface="Comic Sans MS" pitchFamily="66" charset="0"/>
              </a:rPr>
              <a:t>What might be some reasons for a business advertising their product?</a:t>
            </a:r>
          </a:p>
        </p:txBody>
      </p:sp>
      <p:pic>
        <p:nvPicPr>
          <p:cNvPr id="2050" name="Picture 2" descr="http://t0.gstatic.com/images?q=tbn:b0bk8ycCdx7aqM:http://www.denisek.org/Aztec/Cadbury.pn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81864" y="571480"/>
            <a:ext cx="2562136" cy="17145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omic Sans MS" pitchFamily="66" charset="0"/>
              </a:rPr>
              <a:t>Why?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GB" dirty="0">
                <a:latin typeface="Comic Sans MS" pitchFamily="66" charset="0"/>
              </a:rPr>
              <a:t>Businesses promote to increase </a:t>
            </a:r>
            <a:r>
              <a:rPr lang="en-GB" b="1" dirty="0">
                <a:latin typeface="Comic Sans MS" pitchFamily="66" charset="0"/>
              </a:rPr>
              <a:t>AWARENESS.</a:t>
            </a:r>
          </a:p>
          <a:p>
            <a:pPr algn="ctr">
              <a:buNone/>
            </a:pPr>
            <a:endParaRPr lang="en-GB" b="1" dirty="0">
              <a:latin typeface="Comic Sans MS" pitchFamily="66" charset="0"/>
            </a:endParaRPr>
          </a:p>
          <a:p>
            <a:pPr algn="ctr">
              <a:buNone/>
            </a:pPr>
            <a:r>
              <a:rPr lang="en-GB" dirty="0">
                <a:latin typeface="Comic Sans MS" pitchFamily="66" charset="0"/>
              </a:rPr>
              <a:t>They may also wish to </a:t>
            </a:r>
            <a:r>
              <a:rPr lang="en-GB" b="1" dirty="0">
                <a:latin typeface="Comic Sans MS" pitchFamily="66" charset="0"/>
              </a:rPr>
              <a:t>persuade, remind </a:t>
            </a:r>
            <a:r>
              <a:rPr lang="en-GB" dirty="0">
                <a:latin typeface="Comic Sans MS" pitchFamily="66" charset="0"/>
              </a:rPr>
              <a:t>or</a:t>
            </a:r>
            <a:r>
              <a:rPr lang="en-GB" b="1" dirty="0">
                <a:latin typeface="Comic Sans MS" pitchFamily="66" charset="0"/>
              </a:rPr>
              <a:t> strengthen brand image.</a:t>
            </a:r>
          </a:p>
          <a:p>
            <a:pPr algn="ctr">
              <a:buNone/>
            </a:pPr>
            <a:endParaRPr lang="en-GB" b="1" dirty="0">
              <a:latin typeface="Comic Sans MS" pitchFamily="66" charset="0"/>
            </a:endParaRPr>
          </a:p>
          <a:p>
            <a:pPr algn="ctr">
              <a:buNone/>
            </a:pPr>
            <a:r>
              <a:rPr lang="en-GB" i="1" dirty="0">
                <a:latin typeface="Comic Sans MS" pitchFamily="66" charset="0"/>
              </a:rPr>
              <a:t>What was the purpose of the Cadbury advert?</a:t>
            </a:r>
          </a:p>
        </p:txBody>
      </p:sp>
      <p:pic>
        <p:nvPicPr>
          <p:cNvPr id="1026" name="Picture 2" descr="http://t1.gstatic.com/images?q=tbn:ioTFlG8IC7QqrM:http://blogs.edweek.org/edweek/eduwonkette/upload/2009/01/why-blog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86578" y="428604"/>
            <a:ext cx="1671641" cy="130469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omic Sans MS" pitchFamily="66" charset="0"/>
              </a:rPr>
              <a:t>Methods of promotion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i="1" dirty="0"/>
              <a:t>You have 30 seconds to list as many ways as possible a business may use promotion. The winner gets a star.....</a:t>
            </a:r>
          </a:p>
          <a:p>
            <a:pPr>
              <a:buNone/>
            </a:pPr>
            <a:endParaRPr lang="en-GB" i="1" dirty="0"/>
          </a:p>
          <a:p>
            <a:pPr>
              <a:buNone/>
            </a:pPr>
            <a:r>
              <a:rPr lang="en-GB" i="1" dirty="0"/>
              <a:t>HINT: Think of what small businesses might do as well as larger ones!</a:t>
            </a:r>
          </a:p>
          <a:p>
            <a:pPr>
              <a:buNone/>
            </a:pPr>
            <a:endParaRPr lang="en-GB" i="1" dirty="0"/>
          </a:p>
        </p:txBody>
      </p:sp>
      <p:pic>
        <p:nvPicPr>
          <p:cNvPr id="17410" name="Picture 2" descr="http://t1.gstatic.com/images?q=tbn:TBVVOo2M98RiZM:http://edweb.fdu.edu/folio/francoe/computerclass/graphics/Star---Smiling-3.gif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14744" y="4857760"/>
            <a:ext cx="1709741" cy="175012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u="sng" dirty="0">
                <a:latin typeface="Comic Sans MS" pitchFamily="66" charset="0"/>
              </a:rPr>
              <a:t>Choice of promotion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i="1" dirty="0"/>
              <a:t>How might a business choose which type of promotion to use??</a:t>
            </a:r>
          </a:p>
          <a:p>
            <a:pPr>
              <a:buNone/>
            </a:pPr>
            <a:endParaRPr lang="en-GB" i="1" dirty="0"/>
          </a:p>
          <a:p>
            <a:pPr lvl="0"/>
            <a:r>
              <a:rPr lang="en-GB" dirty="0">
                <a:latin typeface="Comic Sans MS" pitchFamily="66" charset="0"/>
              </a:rPr>
              <a:t>Cost of the advertising</a:t>
            </a:r>
          </a:p>
          <a:p>
            <a:pPr lvl="0"/>
            <a:r>
              <a:rPr lang="en-GB" dirty="0">
                <a:latin typeface="Comic Sans MS" pitchFamily="66" charset="0"/>
              </a:rPr>
              <a:t>Size of the market being targeted</a:t>
            </a:r>
          </a:p>
          <a:p>
            <a:pPr lvl="0"/>
            <a:r>
              <a:rPr lang="en-GB" dirty="0">
                <a:latin typeface="Comic Sans MS" pitchFamily="66" charset="0"/>
              </a:rPr>
              <a:t>Nature of the product</a:t>
            </a:r>
          </a:p>
          <a:p>
            <a:pPr lvl="0"/>
            <a:r>
              <a:rPr lang="en-GB" dirty="0">
                <a:latin typeface="Comic Sans MS" pitchFamily="66" charset="0"/>
              </a:rPr>
              <a:t>Who the target consumers are</a:t>
            </a:r>
          </a:p>
          <a:p>
            <a:endParaRPr lang="en-GB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>
                <a:latin typeface="Comic Sans MS" pitchFamily="66" charset="0"/>
              </a:rPr>
              <a:t>1. </a:t>
            </a:r>
            <a:r>
              <a:rPr lang="en-GB" b="1" u="sng" dirty="0">
                <a:latin typeface="Comic Sans MS" pitchFamily="66" charset="0"/>
              </a:rPr>
              <a:t>Media advertising </a:t>
            </a:r>
            <a:r>
              <a:rPr lang="en-GB" dirty="0">
                <a:latin typeface="Comic Sans MS" pitchFamily="66" charset="0"/>
              </a:rPr>
              <a:t>(above-the-line)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643578"/>
            <a:ext cx="8229600" cy="928694"/>
          </a:xfrm>
        </p:spPr>
        <p:txBody>
          <a:bodyPr/>
          <a:lstStyle/>
          <a:p>
            <a:pPr>
              <a:buNone/>
            </a:pPr>
            <a:endParaRPr lang="en-GB" dirty="0"/>
          </a:p>
        </p:txBody>
      </p:sp>
      <p:pic>
        <p:nvPicPr>
          <p:cNvPr id="5" name="Picture 4"/>
          <p:cNvPicPr/>
          <p:nvPr/>
        </p:nvPicPr>
        <p:blipFill>
          <a:blip r:embed="rId2" cstate="print"/>
          <a:srcRect l="7206" t="18382" r="47647" b="33640"/>
          <a:stretch>
            <a:fillRect/>
          </a:stretch>
        </p:blipFill>
        <p:spPr bwMode="auto">
          <a:xfrm>
            <a:off x="1928794" y="1928802"/>
            <a:ext cx="5648352" cy="401004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472" y="285728"/>
            <a:ext cx="8229600" cy="1143000"/>
          </a:xfrm>
        </p:spPr>
        <p:txBody>
          <a:bodyPr/>
          <a:lstStyle/>
          <a:p>
            <a:r>
              <a:rPr lang="en-GB" dirty="0"/>
              <a:t>2. </a:t>
            </a:r>
            <a:r>
              <a:rPr lang="en-GB" b="1" u="sng" dirty="0"/>
              <a:t>Sales promotions</a:t>
            </a:r>
            <a:endParaRPr lang="en-GB" u="sng" dirty="0"/>
          </a:p>
        </p:txBody>
      </p:sp>
      <p:pic>
        <p:nvPicPr>
          <p:cNvPr id="18434" name="Picture 2" descr="http://t2.gstatic.com/images?q=tbn:5tjOtocEX9nxsM:http://members.pizzapizza.ca/ds/stage/coupons/0009066-Webcoupon-241-slice.gif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0787558">
            <a:off x="163154" y="1236341"/>
            <a:ext cx="2214578" cy="1656576"/>
          </a:xfrm>
          <a:prstGeom prst="rect">
            <a:avLst/>
          </a:prstGeom>
          <a:noFill/>
        </p:spPr>
      </p:pic>
      <p:pic>
        <p:nvPicPr>
          <p:cNvPr id="18436" name="Picture 4" descr="http://www.modifiedcarforums.com/blogentries/2009/pepsi/pepsi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88072">
            <a:off x="5827656" y="2005889"/>
            <a:ext cx="2934496" cy="4200521"/>
          </a:xfrm>
          <a:prstGeom prst="rect">
            <a:avLst/>
          </a:prstGeom>
          <a:noFill/>
        </p:spPr>
      </p:pic>
      <p:pic>
        <p:nvPicPr>
          <p:cNvPr id="18438" name="Picture 6" descr="Shoppers at Tesco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00034" y="4357695"/>
            <a:ext cx="2738456" cy="1643074"/>
          </a:xfrm>
          <a:prstGeom prst="rect">
            <a:avLst/>
          </a:prstGeom>
          <a:noFill/>
        </p:spPr>
      </p:pic>
      <p:pic>
        <p:nvPicPr>
          <p:cNvPr id="18440" name="Picture 8" descr="http://t2.gstatic.com/images?q=tbn:TK3iE8hqgM_nGM:http://farm4.static.flickr.com/3093/2660813844_e8aff90401.jpg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500430" y="1428736"/>
            <a:ext cx="1995539" cy="1857388"/>
          </a:xfrm>
          <a:prstGeom prst="rect">
            <a:avLst/>
          </a:prstGeom>
          <a:noFill/>
        </p:spPr>
      </p:pic>
      <p:pic>
        <p:nvPicPr>
          <p:cNvPr id="18442" name="Picture 10" descr="http://t2.gstatic.com/images?q=tbn:xpje9x6-Puk5OM:http://www.tesco.ie/press/images/high/CLUBCARD%2520WITH%2520NAME.JPG">
            <a:hlinkClick r:id="rId8"/>
          </p:cNvPr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1428728" y="3143248"/>
            <a:ext cx="1428750" cy="904876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3428992" y="3643314"/>
            <a:ext cx="192882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latin typeface="Comic Sans MS" pitchFamily="66" charset="0"/>
              </a:rPr>
              <a:t>These give short term boosts to sales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3. </a:t>
            </a:r>
            <a:r>
              <a:rPr lang="en-GB" b="1" u="sng" dirty="0"/>
              <a:t>Direct selling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algn="ctr">
              <a:buNone/>
            </a:pPr>
            <a:r>
              <a:rPr lang="en-GB" b="1" u="sng" dirty="0">
                <a:latin typeface="Comic Sans MS" pitchFamily="66" charset="0"/>
              </a:rPr>
              <a:t>PERSONAL SELLING</a:t>
            </a:r>
          </a:p>
          <a:p>
            <a:pPr algn="ctr">
              <a:buNone/>
            </a:pPr>
            <a:endParaRPr lang="en-GB" b="1" u="sng" dirty="0">
              <a:latin typeface="Comic Sans MS" pitchFamily="66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algn="ctr">
              <a:buNone/>
            </a:pPr>
            <a:r>
              <a:rPr lang="en-GB" b="1" u="sng" dirty="0">
                <a:latin typeface="Comic Sans MS" pitchFamily="66" charset="0"/>
              </a:rPr>
              <a:t>DIRECT MAIL</a:t>
            </a:r>
          </a:p>
          <a:p>
            <a:pPr algn="ctr">
              <a:buNone/>
            </a:pPr>
            <a:r>
              <a:rPr lang="en-GB" dirty="0">
                <a:latin typeface="Comic Sans MS" pitchFamily="66" charset="0"/>
              </a:rPr>
              <a:t>Now often done on internet; </a:t>
            </a:r>
            <a:r>
              <a:rPr lang="en-GB" b="1" dirty="0">
                <a:latin typeface="Comic Sans MS" pitchFamily="66" charset="0"/>
              </a:rPr>
              <a:t>JUNK MAIL.</a:t>
            </a:r>
          </a:p>
          <a:p>
            <a:pPr algn="ctr">
              <a:buNone/>
            </a:pPr>
            <a:endParaRPr lang="en-GB" dirty="0">
              <a:latin typeface="Comic Sans MS" pitchFamily="66" charset="0"/>
            </a:endParaRPr>
          </a:p>
        </p:txBody>
      </p:sp>
      <p:pic>
        <p:nvPicPr>
          <p:cNvPr id="20482" name="Picture 2" descr="http://hanhambaptistblog.files.wordpress.com/2009/02/salesma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1538" y="2500306"/>
            <a:ext cx="2643206" cy="4034367"/>
          </a:xfrm>
          <a:prstGeom prst="rect">
            <a:avLst/>
          </a:prstGeom>
          <a:noFill/>
        </p:spPr>
      </p:pic>
      <p:pic>
        <p:nvPicPr>
          <p:cNvPr id="20484" name="Picture 4" descr="http://t1.gstatic.com/images?q=tbn:21uVpPZ3FC6tpM:http://www.apartmenttherapy.com/uimages/dc/stopjunkmail.com%2520junk_mail_pile_1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86446" y="3571876"/>
            <a:ext cx="2286016" cy="304802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2528"/>
          </a:xfrm>
        </p:spPr>
        <p:txBody>
          <a:bodyPr>
            <a:normAutofit fontScale="90000"/>
          </a:bodyPr>
          <a:lstStyle/>
          <a:p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/>
          <a:lstStyle/>
          <a:p>
            <a:pPr>
              <a:buNone/>
            </a:pPr>
            <a:r>
              <a:rPr lang="en-GB" dirty="0"/>
              <a:t>4. </a:t>
            </a:r>
            <a:r>
              <a:rPr lang="en-GB" u="sng" dirty="0">
                <a:latin typeface="Comic Sans MS" pitchFamily="66" charset="0"/>
              </a:rPr>
              <a:t>Public relations</a:t>
            </a:r>
          </a:p>
          <a:p>
            <a:pPr>
              <a:buNone/>
            </a:pPr>
            <a:endParaRPr lang="en-GB" dirty="0"/>
          </a:p>
          <a:p>
            <a:pPr>
              <a:buNone/>
            </a:pPr>
            <a:endParaRPr lang="en-GB" dirty="0"/>
          </a:p>
          <a:p>
            <a:pPr>
              <a:buNone/>
            </a:pPr>
            <a:endParaRPr lang="en-GB" dirty="0"/>
          </a:p>
          <a:p>
            <a:pPr>
              <a:buNone/>
            </a:pPr>
            <a:endParaRPr lang="en-GB" dirty="0"/>
          </a:p>
          <a:p>
            <a:pPr>
              <a:buNone/>
            </a:pPr>
            <a:r>
              <a:rPr lang="en-GB" dirty="0"/>
              <a:t>5. </a:t>
            </a:r>
            <a:r>
              <a:rPr lang="en-GB" u="sng" dirty="0">
                <a:latin typeface="Comic Sans MS" pitchFamily="66" charset="0"/>
              </a:rPr>
              <a:t>Sponsorship</a:t>
            </a:r>
          </a:p>
          <a:p>
            <a:pPr>
              <a:buNone/>
            </a:pPr>
            <a:endParaRPr lang="en-GB" u="sng" dirty="0">
              <a:latin typeface="Comic Sans MS" pitchFamily="66" charset="0"/>
            </a:endParaRPr>
          </a:p>
        </p:txBody>
      </p:sp>
      <p:pic>
        <p:nvPicPr>
          <p:cNvPr id="21506" name="Picture 2" descr="http://t3.gstatic.com/images?q=tbn:tXtHoV7LCcOk0M:http://www.spectrumsounddesign.com/images/10-31-08/newspaper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57290" y="1000108"/>
            <a:ext cx="2571768" cy="2265607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5438780" y="1366822"/>
            <a:ext cx="22145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4500562" y="1142984"/>
            <a:ext cx="3857652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Try to place good news about the business in the media.  This can be a very cheap way of getting a lot of corporate exposure</a:t>
            </a:r>
            <a:endParaRPr kumimoji="0" lang="en-GB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pic>
        <p:nvPicPr>
          <p:cNvPr id="21509" name="Picture 5" descr="http://t2.gstatic.com/images?q=tbn:VCcOVgyjE5pESM:http://www.fibre2fashion.com/news/images/tiger-woods_5958932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571604" y="4143380"/>
            <a:ext cx="1956209" cy="2214578"/>
          </a:xfrm>
          <a:prstGeom prst="rect">
            <a:avLst/>
          </a:prstGeom>
          <a:noFill/>
        </p:spPr>
      </p:pic>
      <p:sp>
        <p:nvSpPr>
          <p:cNvPr id="12" name="TextBox 11"/>
          <p:cNvSpPr txBox="1"/>
          <p:nvPr/>
        </p:nvSpPr>
        <p:spPr>
          <a:xfrm>
            <a:off x="4929190" y="3929066"/>
            <a:ext cx="250033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itchFamily="66" charset="0"/>
              </a:rPr>
              <a:t>What might be some of the problems of sponsorship? Think of Tiger Woods!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rgbClr val="6BB1C9"/>
      </a:lt1>
      <a:dk2>
        <a:srgbClr val="A6D0DE"/>
      </a:dk2>
      <a:lt2>
        <a:srgbClr val="A6D0DE"/>
      </a:lt2>
      <a:accent1>
        <a:srgbClr val="E29AC5"/>
      </a:accent1>
      <a:accent2>
        <a:srgbClr val="8D1BFF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FF0000"/>
      </a:hlink>
      <a:folHlink>
        <a:srgbClr val="FF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311</Words>
  <Application>Microsoft Office PowerPoint</Application>
  <PresentationFormat>On-screen Show (4:3)</PresentationFormat>
  <Paragraphs>51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Comic Sans MS</vt:lpstr>
      <vt:lpstr>Office Theme</vt:lpstr>
      <vt:lpstr>Marketing mix: Promotion</vt:lpstr>
      <vt:lpstr>Starter</vt:lpstr>
      <vt:lpstr>Why?</vt:lpstr>
      <vt:lpstr>Methods of promotion</vt:lpstr>
      <vt:lpstr>Choice of promotion</vt:lpstr>
      <vt:lpstr>1. Media advertising (above-the-line)</vt:lpstr>
      <vt:lpstr>2. Sales promotions</vt:lpstr>
      <vt:lpstr>3. Direct selling</vt:lpstr>
      <vt:lpstr>PowerPoint Presentation</vt:lpstr>
      <vt:lpstr>6. Branding</vt:lpstr>
      <vt:lpstr>To finish.....</vt:lpstr>
    </vt:vector>
  </TitlesOfParts>
  <Company>The Grammar School At Leeds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Marketing mix: Promotion</dc:title>
  <dc:creator>rja</dc:creator>
  <cp:lastModifiedBy>Kerry Allen</cp:lastModifiedBy>
  <cp:revision>6</cp:revision>
  <dcterms:created xsi:type="dcterms:W3CDTF">2010-06-11T08:44:44Z</dcterms:created>
  <dcterms:modified xsi:type="dcterms:W3CDTF">2020-12-17T08:02:45Z</dcterms:modified>
</cp:coreProperties>
</file>