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4" r:id="rId1"/>
  </p:sldMasterIdLst>
  <p:notesMasterIdLst>
    <p:notesMasterId r:id="rId1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</p:sldIdLst>
  <p:sldSz cx="9144000" cy="5143500" type="screen16x9"/>
  <p:notesSz cx="6811963" cy="9942513"/>
  <p:embeddedFontLst>
    <p:embeddedFont>
      <p:font typeface="Ubuntu Condensed" panose="020B0604020202020204" charset="0"/>
      <p:regular r:id="rId2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1" d="100"/>
          <a:sy n="91" d="100"/>
        </p:scale>
        <p:origin x="78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93663" y="746125"/>
            <a:ext cx="6626225" cy="37274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1197" y="4722694"/>
            <a:ext cx="5449569" cy="447413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 sz="1100"/>
            </a:lvl1pPr>
            <a:lvl2pPr lvl="1">
              <a:spcBef>
                <a:spcPts val="0"/>
              </a:spcBef>
              <a:defRPr sz="1100"/>
            </a:lvl2pPr>
            <a:lvl3pPr lvl="2">
              <a:spcBef>
                <a:spcPts val="0"/>
              </a:spcBef>
              <a:defRPr sz="1100"/>
            </a:lvl3pPr>
            <a:lvl4pPr lvl="3">
              <a:spcBef>
                <a:spcPts val="0"/>
              </a:spcBef>
              <a:defRPr sz="1100"/>
            </a:lvl4pPr>
            <a:lvl5pPr lvl="4">
              <a:spcBef>
                <a:spcPts val="0"/>
              </a:spcBef>
              <a:defRPr sz="1100"/>
            </a:lvl5pPr>
            <a:lvl6pPr lvl="5">
              <a:spcBef>
                <a:spcPts val="0"/>
              </a:spcBef>
              <a:defRPr sz="1100"/>
            </a:lvl6pPr>
            <a:lvl7pPr lvl="6">
              <a:spcBef>
                <a:spcPts val="0"/>
              </a:spcBef>
              <a:defRPr sz="1100"/>
            </a:lvl7pPr>
            <a:lvl8pPr lvl="7">
              <a:spcBef>
                <a:spcPts val="0"/>
              </a:spcBef>
              <a:defRPr sz="1100"/>
            </a:lvl8pPr>
            <a:lvl9pPr lvl="8">
              <a:spcBef>
                <a:spcPts val="0"/>
              </a:spcBef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56570530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hape 31"/>
          <p:cNvSpPr>
            <a:spLocks noGrp="1" noRot="1" noChangeAspect="1"/>
          </p:cNvSpPr>
          <p:nvPr>
            <p:ph type="sldImg" idx="2"/>
          </p:nvPr>
        </p:nvSpPr>
        <p:spPr>
          <a:xfrm>
            <a:off x="93663" y="746125"/>
            <a:ext cx="6624637" cy="37274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" name="Shape 32"/>
          <p:cNvSpPr txBox="1">
            <a:spLocks noGrp="1"/>
          </p:cNvSpPr>
          <p:nvPr>
            <p:ph type="body" idx="1"/>
          </p:nvPr>
        </p:nvSpPr>
        <p:spPr>
          <a:xfrm>
            <a:off x="681197" y="4722694"/>
            <a:ext cx="5449569" cy="4474131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565406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Shape 111"/>
          <p:cNvSpPr>
            <a:spLocks noGrp="1" noRot="1" noChangeAspect="1"/>
          </p:cNvSpPr>
          <p:nvPr>
            <p:ph type="sldImg" idx="2"/>
          </p:nvPr>
        </p:nvSpPr>
        <p:spPr>
          <a:xfrm>
            <a:off x="93663" y="746125"/>
            <a:ext cx="6624637" cy="37274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Shape 112"/>
          <p:cNvSpPr txBox="1">
            <a:spLocks noGrp="1"/>
          </p:cNvSpPr>
          <p:nvPr>
            <p:ph type="body" idx="1"/>
          </p:nvPr>
        </p:nvSpPr>
        <p:spPr>
          <a:xfrm>
            <a:off x="681197" y="4722694"/>
            <a:ext cx="5449569" cy="4474131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1638083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>
            <a:spLocks noGrp="1" noRot="1" noChangeAspect="1"/>
          </p:cNvSpPr>
          <p:nvPr>
            <p:ph type="sldImg" idx="2"/>
          </p:nvPr>
        </p:nvSpPr>
        <p:spPr>
          <a:xfrm>
            <a:off x="93663" y="746125"/>
            <a:ext cx="6624637" cy="37274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Shape 122"/>
          <p:cNvSpPr txBox="1">
            <a:spLocks noGrp="1"/>
          </p:cNvSpPr>
          <p:nvPr>
            <p:ph type="body" idx="1"/>
          </p:nvPr>
        </p:nvSpPr>
        <p:spPr>
          <a:xfrm>
            <a:off x="681197" y="4722694"/>
            <a:ext cx="5449569" cy="4474131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1246998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Shape 129"/>
          <p:cNvSpPr>
            <a:spLocks noGrp="1" noRot="1" noChangeAspect="1"/>
          </p:cNvSpPr>
          <p:nvPr>
            <p:ph type="sldImg" idx="2"/>
          </p:nvPr>
        </p:nvSpPr>
        <p:spPr>
          <a:xfrm>
            <a:off x="93663" y="746125"/>
            <a:ext cx="6624637" cy="37274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" name="Shape 130"/>
          <p:cNvSpPr txBox="1">
            <a:spLocks noGrp="1"/>
          </p:cNvSpPr>
          <p:nvPr>
            <p:ph type="body" idx="1"/>
          </p:nvPr>
        </p:nvSpPr>
        <p:spPr>
          <a:xfrm>
            <a:off x="681197" y="4722694"/>
            <a:ext cx="5449569" cy="4474131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9178643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Shape 137"/>
          <p:cNvSpPr>
            <a:spLocks noGrp="1" noRot="1" noChangeAspect="1"/>
          </p:cNvSpPr>
          <p:nvPr>
            <p:ph type="sldImg" idx="2"/>
          </p:nvPr>
        </p:nvSpPr>
        <p:spPr>
          <a:xfrm>
            <a:off x="93663" y="746125"/>
            <a:ext cx="6624637" cy="37274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" name="Shape 138"/>
          <p:cNvSpPr txBox="1">
            <a:spLocks noGrp="1"/>
          </p:cNvSpPr>
          <p:nvPr>
            <p:ph type="body" idx="1"/>
          </p:nvPr>
        </p:nvSpPr>
        <p:spPr>
          <a:xfrm>
            <a:off x="681197" y="4722694"/>
            <a:ext cx="5449569" cy="4474131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3194852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Shape 145"/>
          <p:cNvSpPr>
            <a:spLocks noGrp="1" noRot="1" noChangeAspect="1"/>
          </p:cNvSpPr>
          <p:nvPr>
            <p:ph type="sldImg" idx="2"/>
          </p:nvPr>
        </p:nvSpPr>
        <p:spPr>
          <a:xfrm>
            <a:off x="93663" y="746125"/>
            <a:ext cx="6624637" cy="37274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" name="Shape 146"/>
          <p:cNvSpPr txBox="1">
            <a:spLocks noGrp="1"/>
          </p:cNvSpPr>
          <p:nvPr>
            <p:ph type="body" idx="1"/>
          </p:nvPr>
        </p:nvSpPr>
        <p:spPr>
          <a:xfrm>
            <a:off x="681197" y="4722694"/>
            <a:ext cx="5449569" cy="4474131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0151331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Shape 154"/>
          <p:cNvSpPr>
            <a:spLocks noGrp="1" noRot="1" noChangeAspect="1"/>
          </p:cNvSpPr>
          <p:nvPr>
            <p:ph type="sldImg" idx="2"/>
          </p:nvPr>
        </p:nvSpPr>
        <p:spPr>
          <a:xfrm>
            <a:off x="93663" y="746125"/>
            <a:ext cx="6624637" cy="37274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" name="Shape 155"/>
          <p:cNvSpPr txBox="1">
            <a:spLocks noGrp="1"/>
          </p:cNvSpPr>
          <p:nvPr>
            <p:ph type="body" idx="1"/>
          </p:nvPr>
        </p:nvSpPr>
        <p:spPr>
          <a:xfrm>
            <a:off x="681197" y="4722694"/>
            <a:ext cx="5449569" cy="4474131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4779031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Shape 165"/>
          <p:cNvSpPr>
            <a:spLocks noGrp="1" noRot="1" noChangeAspect="1"/>
          </p:cNvSpPr>
          <p:nvPr>
            <p:ph type="sldImg" idx="2"/>
          </p:nvPr>
        </p:nvSpPr>
        <p:spPr>
          <a:xfrm>
            <a:off x="93663" y="746125"/>
            <a:ext cx="6624637" cy="37274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" name="Shape 166"/>
          <p:cNvSpPr txBox="1">
            <a:spLocks noGrp="1"/>
          </p:cNvSpPr>
          <p:nvPr>
            <p:ph type="body" idx="1"/>
          </p:nvPr>
        </p:nvSpPr>
        <p:spPr>
          <a:xfrm>
            <a:off x="681197" y="4722694"/>
            <a:ext cx="5449569" cy="4474131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5547672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Shape 176"/>
          <p:cNvSpPr>
            <a:spLocks noGrp="1" noRot="1" noChangeAspect="1"/>
          </p:cNvSpPr>
          <p:nvPr>
            <p:ph type="sldImg" idx="2"/>
          </p:nvPr>
        </p:nvSpPr>
        <p:spPr>
          <a:xfrm>
            <a:off x="93663" y="746125"/>
            <a:ext cx="6624637" cy="37274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Shape 177"/>
          <p:cNvSpPr txBox="1">
            <a:spLocks noGrp="1"/>
          </p:cNvSpPr>
          <p:nvPr>
            <p:ph type="body" idx="1"/>
          </p:nvPr>
        </p:nvSpPr>
        <p:spPr>
          <a:xfrm>
            <a:off x="681197" y="4722694"/>
            <a:ext cx="5449569" cy="4474131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262330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>
            <a:spLocks noGrp="1" noRot="1" noChangeAspect="1"/>
          </p:cNvSpPr>
          <p:nvPr>
            <p:ph type="sldImg" idx="2"/>
          </p:nvPr>
        </p:nvSpPr>
        <p:spPr>
          <a:xfrm>
            <a:off x="93663" y="746125"/>
            <a:ext cx="6624637" cy="37274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" name="Shape 39"/>
          <p:cNvSpPr txBox="1">
            <a:spLocks noGrp="1"/>
          </p:cNvSpPr>
          <p:nvPr>
            <p:ph type="body" idx="1"/>
          </p:nvPr>
        </p:nvSpPr>
        <p:spPr>
          <a:xfrm>
            <a:off x="681197" y="4722694"/>
            <a:ext cx="5449569" cy="4474131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533675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Shape 47"/>
          <p:cNvSpPr>
            <a:spLocks noGrp="1" noRot="1" noChangeAspect="1"/>
          </p:cNvSpPr>
          <p:nvPr>
            <p:ph type="sldImg" idx="2"/>
          </p:nvPr>
        </p:nvSpPr>
        <p:spPr>
          <a:xfrm>
            <a:off x="93663" y="746125"/>
            <a:ext cx="6624637" cy="37274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" name="Shape 48"/>
          <p:cNvSpPr txBox="1">
            <a:spLocks noGrp="1"/>
          </p:cNvSpPr>
          <p:nvPr>
            <p:ph type="body" idx="1"/>
          </p:nvPr>
        </p:nvSpPr>
        <p:spPr>
          <a:xfrm>
            <a:off x="681197" y="4722694"/>
            <a:ext cx="5449569" cy="4474131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763391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Shape 57"/>
          <p:cNvSpPr>
            <a:spLocks noGrp="1" noRot="1" noChangeAspect="1"/>
          </p:cNvSpPr>
          <p:nvPr>
            <p:ph type="sldImg" idx="2"/>
          </p:nvPr>
        </p:nvSpPr>
        <p:spPr>
          <a:xfrm>
            <a:off x="93663" y="746125"/>
            <a:ext cx="6624637" cy="37274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Shape 58"/>
          <p:cNvSpPr txBox="1">
            <a:spLocks noGrp="1"/>
          </p:cNvSpPr>
          <p:nvPr>
            <p:ph type="body" idx="1"/>
          </p:nvPr>
        </p:nvSpPr>
        <p:spPr>
          <a:xfrm>
            <a:off x="681197" y="4722694"/>
            <a:ext cx="5449569" cy="4474131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612355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hape 66"/>
          <p:cNvSpPr>
            <a:spLocks noGrp="1" noRot="1" noChangeAspect="1"/>
          </p:cNvSpPr>
          <p:nvPr>
            <p:ph type="sldImg" idx="2"/>
          </p:nvPr>
        </p:nvSpPr>
        <p:spPr>
          <a:xfrm>
            <a:off x="93663" y="746125"/>
            <a:ext cx="6624637" cy="37274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Shape 67"/>
          <p:cNvSpPr txBox="1">
            <a:spLocks noGrp="1"/>
          </p:cNvSpPr>
          <p:nvPr>
            <p:ph type="body" idx="1"/>
          </p:nvPr>
        </p:nvSpPr>
        <p:spPr>
          <a:xfrm>
            <a:off x="681197" y="4722694"/>
            <a:ext cx="5449569" cy="4474131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76357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Shape 74"/>
          <p:cNvSpPr>
            <a:spLocks noGrp="1" noRot="1" noChangeAspect="1"/>
          </p:cNvSpPr>
          <p:nvPr>
            <p:ph type="sldImg" idx="2"/>
          </p:nvPr>
        </p:nvSpPr>
        <p:spPr>
          <a:xfrm>
            <a:off x="93663" y="746125"/>
            <a:ext cx="6624637" cy="37274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Shape 75"/>
          <p:cNvSpPr txBox="1">
            <a:spLocks noGrp="1"/>
          </p:cNvSpPr>
          <p:nvPr>
            <p:ph type="body" idx="1"/>
          </p:nvPr>
        </p:nvSpPr>
        <p:spPr>
          <a:xfrm>
            <a:off x="681197" y="4722694"/>
            <a:ext cx="5449569" cy="4474131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715173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>
            <a:spLocks noGrp="1" noRot="1" noChangeAspect="1"/>
          </p:cNvSpPr>
          <p:nvPr>
            <p:ph type="sldImg" idx="2"/>
          </p:nvPr>
        </p:nvSpPr>
        <p:spPr>
          <a:xfrm>
            <a:off x="93663" y="746125"/>
            <a:ext cx="6624637" cy="37274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Shape 85"/>
          <p:cNvSpPr txBox="1">
            <a:spLocks noGrp="1"/>
          </p:cNvSpPr>
          <p:nvPr>
            <p:ph type="body" idx="1"/>
          </p:nvPr>
        </p:nvSpPr>
        <p:spPr>
          <a:xfrm>
            <a:off x="681197" y="4722694"/>
            <a:ext cx="5449569" cy="4474131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088067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>
            <a:spLocks noGrp="1" noRot="1" noChangeAspect="1"/>
          </p:cNvSpPr>
          <p:nvPr>
            <p:ph type="sldImg" idx="2"/>
          </p:nvPr>
        </p:nvSpPr>
        <p:spPr>
          <a:xfrm>
            <a:off x="93663" y="746125"/>
            <a:ext cx="6624637" cy="37274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Shape 92"/>
          <p:cNvSpPr txBox="1">
            <a:spLocks noGrp="1"/>
          </p:cNvSpPr>
          <p:nvPr>
            <p:ph type="body" idx="1"/>
          </p:nvPr>
        </p:nvSpPr>
        <p:spPr>
          <a:xfrm>
            <a:off x="681197" y="4722694"/>
            <a:ext cx="5449569" cy="4474131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296100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>
            <a:spLocks noGrp="1" noRot="1" noChangeAspect="1"/>
          </p:cNvSpPr>
          <p:nvPr>
            <p:ph type="sldImg" idx="2"/>
          </p:nvPr>
        </p:nvSpPr>
        <p:spPr>
          <a:xfrm>
            <a:off x="93663" y="746125"/>
            <a:ext cx="6624637" cy="37274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Shape 103"/>
          <p:cNvSpPr txBox="1">
            <a:spLocks noGrp="1"/>
          </p:cNvSpPr>
          <p:nvPr>
            <p:ph type="body" idx="1"/>
          </p:nvPr>
        </p:nvSpPr>
        <p:spPr>
          <a:xfrm>
            <a:off x="681197" y="4722694"/>
            <a:ext cx="5449569" cy="4474131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91402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subTitle" idx="1"/>
          </p:nvPr>
        </p:nvSpPr>
        <p:spPr>
          <a:xfrm>
            <a:off x="685800" y="2840053"/>
            <a:ext cx="7772400" cy="7847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>
              <a:spcBef>
                <a:spcPts val="0"/>
              </a:spcBef>
              <a:buClr>
                <a:schemeClr val="dk2"/>
              </a:buClr>
              <a:buNone/>
              <a:defRPr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ctrTitle"/>
          </p:nvPr>
        </p:nvSpPr>
        <p:spPr>
          <a:xfrm>
            <a:off x="685800" y="1583342"/>
            <a:ext cx="7772400" cy="1159799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>
              <a:spcBef>
                <a:spcPts val="0"/>
              </a:spcBef>
              <a:buSzPct val="100000"/>
              <a:defRPr sz="4800"/>
            </a:lvl1pPr>
            <a:lvl2pPr lvl="1" algn="ctr">
              <a:spcBef>
                <a:spcPts val="0"/>
              </a:spcBef>
              <a:buSzPct val="100000"/>
              <a:defRPr sz="4800"/>
            </a:lvl2pPr>
            <a:lvl3pPr lvl="2" algn="ctr">
              <a:spcBef>
                <a:spcPts val="0"/>
              </a:spcBef>
              <a:buSzPct val="100000"/>
              <a:defRPr sz="4800"/>
            </a:lvl3pPr>
            <a:lvl4pPr lvl="3" algn="ctr">
              <a:spcBef>
                <a:spcPts val="0"/>
              </a:spcBef>
              <a:buSzPct val="100000"/>
              <a:defRPr sz="4800"/>
            </a:lvl4pPr>
            <a:lvl5pPr lvl="4" algn="ctr">
              <a:spcBef>
                <a:spcPts val="0"/>
              </a:spcBef>
              <a:buSzPct val="100000"/>
              <a:defRPr sz="4800"/>
            </a:lvl5pPr>
            <a:lvl6pPr lvl="5" algn="ctr">
              <a:spcBef>
                <a:spcPts val="0"/>
              </a:spcBef>
              <a:buSzPct val="100000"/>
              <a:defRPr sz="4800"/>
            </a:lvl6pPr>
            <a:lvl7pPr lvl="6" algn="ctr">
              <a:spcBef>
                <a:spcPts val="0"/>
              </a:spcBef>
              <a:buSzPct val="100000"/>
              <a:defRPr sz="4800"/>
            </a:lvl7pPr>
            <a:lvl8pPr lvl="7" algn="ctr">
              <a:spcBef>
                <a:spcPts val="0"/>
              </a:spcBef>
              <a:buSzPct val="100000"/>
              <a:defRPr sz="4800"/>
            </a:lvl8pPr>
            <a:lvl9pPr lvl="8" algn="ctr">
              <a:spcBef>
                <a:spcPts val="0"/>
              </a:spcBef>
              <a:buSzPct val="100000"/>
              <a:defRPr sz="4800"/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sldNum" idx="12"/>
          </p:nvPr>
        </p:nvSpPr>
        <p:spPr>
          <a:xfrm>
            <a:off x="8556791" y="4749850"/>
            <a:ext cx="548699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5" name="Shape 15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7256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6" name="Shape 16"/>
          <p:cNvSpPr txBox="1">
            <a:spLocks noGrp="1"/>
          </p:cNvSpPr>
          <p:nvPr>
            <p:ph type="sldNum" idx="12"/>
          </p:nvPr>
        </p:nvSpPr>
        <p:spPr>
          <a:xfrm>
            <a:off x="8556791" y="4749850"/>
            <a:ext cx="548699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and two columns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3994500" cy="37256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body" idx="2"/>
          </p:nvPr>
        </p:nvSpPr>
        <p:spPr>
          <a:xfrm>
            <a:off x="4692273" y="1200150"/>
            <a:ext cx="3994500" cy="37256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1" name="Shape 21"/>
          <p:cNvSpPr txBox="1">
            <a:spLocks noGrp="1"/>
          </p:cNvSpPr>
          <p:nvPr>
            <p:ph type="sldNum" idx="12"/>
          </p:nvPr>
        </p:nvSpPr>
        <p:spPr>
          <a:xfrm>
            <a:off x="8556791" y="4749850"/>
            <a:ext cx="548699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hape 23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sldNum" idx="12"/>
          </p:nvPr>
        </p:nvSpPr>
        <p:spPr>
          <a:xfrm>
            <a:off x="8556791" y="4749850"/>
            <a:ext cx="548699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>
            <a:spLocks noGrp="1"/>
          </p:cNvSpPr>
          <p:nvPr>
            <p:ph type="body" idx="1"/>
          </p:nvPr>
        </p:nvSpPr>
        <p:spPr>
          <a:xfrm>
            <a:off x="457200" y="4406309"/>
            <a:ext cx="8229600" cy="5195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>
              <a:spcBef>
                <a:spcPts val="0"/>
              </a:spcBef>
              <a:buClr>
                <a:schemeClr val="dk1"/>
              </a:buClr>
              <a:buSzPct val="100000"/>
              <a:buNone/>
              <a:defRPr sz="1800">
                <a:solidFill>
                  <a:schemeClr val="dk1"/>
                </a:solidFill>
              </a:defRPr>
            </a:lvl1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sldNum" idx="12"/>
          </p:nvPr>
        </p:nvSpPr>
        <p:spPr>
          <a:xfrm>
            <a:off x="8556791" y="4749850"/>
            <a:ext cx="548699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 txBox="1">
            <a:spLocks noGrp="1"/>
          </p:cNvSpPr>
          <p:nvPr>
            <p:ph type="sldNum" idx="12"/>
          </p:nvPr>
        </p:nvSpPr>
        <p:spPr>
          <a:xfrm>
            <a:off x="8556791" y="4749850"/>
            <a:ext cx="548699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CC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lvl="0">
              <a:spcBef>
                <a:spcPts val="0"/>
              </a:spcBef>
              <a:buClr>
                <a:schemeClr val="dk1"/>
              </a:buClr>
              <a:buSzPct val="100000"/>
              <a:buNone/>
              <a:defRPr sz="3600" b="1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buClr>
                <a:schemeClr val="dk1"/>
              </a:buClr>
              <a:buSzPct val="100000"/>
              <a:buNone/>
              <a:defRPr sz="3600" b="1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buClr>
                <a:schemeClr val="dk1"/>
              </a:buClr>
              <a:buSzPct val="100000"/>
              <a:buNone/>
              <a:defRPr sz="3600" b="1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buClr>
                <a:schemeClr val="dk1"/>
              </a:buClr>
              <a:buSzPct val="100000"/>
              <a:buNone/>
              <a:defRPr sz="3600" b="1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buClr>
                <a:schemeClr val="dk1"/>
              </a:buClr>
              <a:buSzPct val="100000"/>
              <a:buNone/>
              <a:defRPr sz="3600" b="1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buClr>
                <a:schemeClr val="dk1"/>
              </a:buClr>
              <a:buSzPct val="100000"/>
              <a:buNone/>
              <a:defRPr sz="3600" b="1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buClr>
                <a:schemeClr val="dk1"/>
              </a:buClr>
              <a:buSzPct val="100000"/>
              <a:buNone/>
              <a:defRPr sz="3600" b="1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buClr>
                <a:schemeClr val="dk1"/>
              </a:buClr>
              <a:buSzPct val="100000"/>
              <a:buNone/>
              <a:defRPr sz="3600" b="1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buClr>
                <a:schemeClr val="dk1"/>
              </a:buClr>
              <a:buSzPct val="100000"/>
              <a:buNone/>
              <a:defRPr sz="36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7256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600"/>
              </a:spcBef>
              <a:buSzPct val="100000"/>
              <a:defRPr sz="3000"/>
            </a:lvl1pPr>
            <a:lvl2pPr lvl="1">
              <a:spcBef>
                <a:spcPts val="480"/>
              </a:spcBef>
              <a:buSzPct val="100000"/>
              <a:defRPr sz="2400"/>
            </a:lvl2pPr>
            <a:lvl3pPr lvl="2">
              <a:spcBef>
                <a:spcPts val="480"/>
              </a:spcBef>
              <a:buSzPct val="100000"/>
              <a:defRPr sz="2400"/>
            </a:lvl3pPr>
            <a:lvl4pPr lvl="3">
              <a:spcBef>
                <a:spcPts val="360"/>
              </a:spcBef>
              <a:buSzPct val="100000"/>
              <a:defRPr sz="1800"/>
            </a:lvl4pPr>
            <a:lvl5pPr lvl="4">
              <a:spcBef>
                <a:spcPts val="360"/>
              </a:spcBef>
              <a:buSzPct val="100000"/>
              <a:defRPr sz="1800"/>
            </a:lvl5pPr>
            <a:lvl6pPr lvl="5">
              <a:spcBef>
                <a:spcPts val="360"/>
              </a:spcBef>
              <a:buSzPct val="100000"/>
              <a:defRPr sz="1800"/>
            </a:lvl6pPr>
            <a:lvl7pPr lvl="6">
              <a:spcBef>
                <a:spcPts val="360"/>
              </a:spcBef>
              <a:buSzPct val="100000"/>
              <a:defRPr sz="1800"/>
            </a:lvl7pPr>
            <a:lvl8pPr lvl="7">
              <a:spcBef>
                <a:spcPts val="360"/>
              </a:spcBef>
              <a:buSzPct val="100000"/>
              <a:defRPr sz="1800"/>
            </a:lvl8pPr>
            <a:lvl9pPr lvl="8">
              <a:spcBef>
                <a:spcPts val="360"/>
              </a:spcBef>
              <a:buSzPct val="100000"/>
              <a:defRPr sz="1800"/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8556791" y="4749850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300">
                <a:solidFill>
                  <a:schemeClr val="dk1"/>
                </a:solidFill>
              </a:rPr>
              <a:t>‹#›</a:t>
            </a:fld>
            <a:endParaRPr lang="en" sz="1300">
              <a:solidFill>
                <a:schemeClr val="dk1"/>
              </a:solidFill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youtube.com/v/EF7-tEloXgY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g"/><Relationship Id="rId4" Type="http://schemas.openxmlformats.org/officeDocument/2006/relationships/image" Target="../media/image25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prezi.com/uzkxpjrj7nrc/streptococcus-thermophilus/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en.wikipedia.org/wiki/Penicillium_camemberti" TargetMode="External"/><Relationship Id="rId4" Type="http://schemas.openxmlformats.org/officeDocument/2006/relationships/hyperlink" Target="https://prezi.com/ac3ogjlzfwnh/view/#1_24309637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g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Shape 34"/>
          <p:cNvSpPr txBox="1">
            <a:spLocks noGrp="1"/>
          </p:cNvSpPr>
          <p:nvPr>
            <p:ph type="ctrTitle"/>
          </p:nvPr>
        </p:nvSpPr>
        <p:spPr>
          <a:xfrm>
            <a:off x="412000" y="422975"/>
            <a:ext cx="8128500" cy="2933099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9600" dirty="0"/>
              <a:t>Making Camembert</a:t>
            </a:r>
          </a:p>
        </p:txBody>
      </p:sp>
      <p:sp>
        <p:nvSpPr>
          <p:cNvPr id="35" name="Shape 35"/>
          <p:cNvSpPr txBox="1">
            <a:spLocks noGrp="1"/>
          </p:cNvSpPr>
          <p:nvPr>
            <p:ph type="subTitle" idx="1"/>
          </p:nvPr>
        </p:nvSpPr>
        <p:spPr>
          <a:xfrm>
            <a:off x="2129800" y="3466675"/>
            <a:ext cx="4692899" cy="7847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NZ" dirty="0" smtClean="0"/>
              <a:t>A</a:t>
            </a:r>
            <a:r>
              <a:rPr lang="en" smtClean="0"/>
              <a:t>nd Growing </a:t>
            </a:r>
            <a:r>
              <a:rPr lang="en" dirty="0" smtClean="0"/>
              <a:t>Value by adding probiotics </a:t>
            </a:r>
            <a:endParaRPr lang="en" dirty="0"/>
          </a:p>
        </p:txBody>
      </p:sp>
      <p:sp>
        <p:nvSpPr>
          <p:cNvPr id="36" name="Shape 36"/>
          <p:cNvSpPr txBox="1"/>
          <p:nvPr/>
        </p:nvSpPr>
        <p:spPr>
          <a:xfrm>
            <a:off x="4816075" y="4634150"/>
            <a:ext cx="4051800" cy="3881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mtClean="0">
                <a:latin typeface="Ubuntu Condensed"/>
                <a:ea typeface="Ubuntu Condensed"/>
                <a:cs typeface="Ubuntu Condensed"/>
                <a:sym typeface="Ubuntu Condensed"/>
              </a:rPr>
              <a:t>Slides </a:t>
            </a:r>
            <a:r>
              <a:rPr lang="en" dirty="0" smtClean="0">
                <a:latin typeface="Ubuntu Condensed"/>
                <a:ea typeface="Ubuntu Condensed"/>
                <a:cs typeface="Ubuntu Condensed"/>
                <a:sym typeface="Ubuntu Condensed"/>
              </a:rPr>
              <a:t>first created </a:t>
            </a:r>
            <a:r>
              <a:rPr lang="en" dirty="0">
                <a:latin typeface="Ubuntu Condensed"/>
                <a:ea typeface="Ubuntu Condensed"/>
                <a:cs typeface="Ubuntu Condensed"/>
                <a:sym typeface="Ubuntu Condensed"/>
              </a:rPr>
              <a:t>by Julia Liefting, Ngaruawahia High School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Shape 114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Step 9: Stirring</a:t>
            </a:r>
          </a:p>
        </p:txBody>
      </p:sp>
      <p:sp>
        <p:nvSpPr>
          <p:cNvPr id="115" name="Shape 115"/>
          <p:cNvSpPr txBox="1"/>
          <p:nvPr/>
        </p:nvSpPr>
        <p:spPr>
          <a:xfrm>
            <a:off x="546800" y="1180425"/>
            <a:ext cx="6621899" cy="5216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2000"/>
              <a:t>Turn all the curd over gently once with a large, flat ladle. </a:t>
            </a:r>
          </a:p>
        </p:txBody>
      </p:sp>
      <p:sp>
        <p:nvSpPr>
          <p:cNvPr id="116" name="Shape 116"/>
          <p:cNvSpPr txBox="1"/>
          <p:nvPr/>
        </p:nvSpPr>
        <p:spPr>
          <a:xfrm>
            <a:off x="546800" y="1702125"/>
            <a:ext cx="6621899" cy="5216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2000" dirty="0"/>
              <a:t>Try to stir them under the </a:t>
            </a:r>
            <a:r>
              <a:rPr lang="en" sz="2000" dirty="0" smtClean="0"/>
              <a:t>whey (unlike pic on right)  </a:t>
            </a:r>
            <a:r>
              <a:rPr lang="en" sz="2000" dirty="0"/>
              <a:t>so they don’t cool off. </a:t>
            </a:r>
          </a:p>
        </p:txBody>
      </p:sp>
      <p:sp>
        <p:nvSpPr>
          <p:cNvPr id="117" name="Shape 117"/>
          <p:cNvSpPr txBox="1"/>
          <p:nvPr/>
        </p:nvSpPr>
        <p:spPr>
          <a:xfrm>
            <a:off x="546800" y="2348135"/>
            <a:ext cx="6621899" cy="5216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2000" dirty="0"/>
              <a:t>60 minutes after cutting, stir again.</a:t>
            </a:r>
          </a:p>
        </p:txBody>
      </p:sp>
      <p:pic>
        <p:nvPicPr>
          <p:cNvPr id="118" name="Shape 1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66375" y="2766075"/>
            <a:ext cx="2715345" cy="203649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AutoShape 4" descr="Displaying 20160810_114215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7338" y="1581442"/>
            <a:ext cx="2003657" cy="3562057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hape 124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Step 10: Put into cheese moulds</a:t>
            </a:r>
          </a:p>
        </p:txBody>
      </p:sp>
      <p:sp>
        <p:nvSpPr>
          <p:cNvPr id="125" name="Shape 125"/>
          <p:cNvSpPr txBox="1"/>
          <p:nvPr/>
        </p:nvSpPr>
        <p:spPr>
          <a:xfrm>
            <a:off x="571650" y="1130725"/>
            <a:ext cx="7367400" cy="745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2000" dirty="0"/>
              <a:t>90 minutes after cutting, decant off the whey and ladle the curd evenly into the </a:t>
            </a:r>
            <a:r>
              <a:rPr lang="en" sz="2000" dirty="0" smtClean="0"/>
              <a:t>3 </a:t>
            </a:r>
            <a:r>
              <a:rPr lang="en" sz="2000" dirty="0"/>
              <a:t>cheese moulds.</a:t>
            </a:r>
          </a:p>
        </p:txBody>
      </p:sp>
      <p:pic>
        <p:nvPicPr>
          <p:cNvPr id="126" name="Shape 1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23650" y="2101275"/>
            <a:ext cx="3215399" cy="2411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Shape 1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98775" y="2101281"/>
            <a:ext cx="3215399" cy="24115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hape 132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Step 11: Place in the chilly bin</a:t>
            </a:r>
          </a:p>
        </p:txBody>
      </p:sp>
      <p:sp>
        <p:nvSpPr>
          <p:cNvPr id="133" name="Shape 133"/>
          <p:cNvSpPr txBox="1"/>
          <p:nvPr/>
        </p:nvSpPr>
        <p:spPr>
          <a:xfrm>
            <a:off x="534375" y="1180475"/>
            <a:ext cx="7963799" cy="12050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2000"/>
              <a:t>Place in the chilly bin on a rack. </a:t>
            </a:r>
          </a:p>
          <a:p>
            <a:pPr lvl="0">
              <a:spcBef>
                <a:spcPts val="0"/>
              </a:spcBef>
              <a:buNone/>
            </a:pPr>
            <a:r>
              <a:rPr lang="en" sz="2000"/>
              <a:t>Also put 800 mL jug of hot water (above 60</a:t>
            </a:r>
            <a:r>
              <a:rPr lang="en" sz="2000" baseline="30000">
                <a:solidFill>
                  <a:schemeClr val="dk1"/>
                </a:solidFill>
              </a:rPr>
              <a:t>o</a:t>
            </a:r>
            <a:r>
              <a:rPr lang="en" sz="2000">
                <a:solidFill>
                  <a:schemeClr val="dk1"/>
                </a:solidFill>
              </a:rPr>
              <a:t>C</a:t>
            </a:r>
            <a:r>
              <a:rPr lang="en" sz="2000"/>
              <a:t>) at the opposite end of the chilly bin to keep the temperature above </a:t>
            </a:r>
            <a:r>
              <a:rPr lang="en" sz="2000">
                <a:solidFill>
                  <a:schemeClr val="dk1"/>
                </a:solidFill>
              </a:rPr>
              <a:t>28</a:t>
            </a:r>
            <a:r>
              <a:rPr lang="en" sz="2000" baseline="30000">
                <a:solidFill>
                  <a:schemeClr val="dk1"/>
                </a:solidFill>
              </a:rPr>
              <a:t>o</a:t>
            </a:r>
            <a:r>
              <a:rPr lang="en" sz="2000">
                <a:solidFill>
                  <a:schemeClr val="dk1"/>
                </a:solidFill>
              </a:rPr>
              <a:t>C</a:t>
            </a:r>
          </a:p>
        </p:txBody>
      </p:sp>
      <p:sp>
        <p:nvSpPr>
          <p:cNvPr id="134" name="Shape 134"/>
          <p:cNvSpPr txBox="1"/>
          <p:nvPr/>
        </p:nvSpPr>
        <p:spPr>
          <a:xfrm>
            <a:off x="534375" y="2273725"/>
            <a:ext cx="7963799" cy="757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2000"/>
              <a:t>Keep the cheese in an environment above 28</a:t>
            </a:r>
            <a:r>
              <a:rPr lang="en" sz="2000" baseline="30000">
                <a:solidFill>
                  <a:schemeClr val="dk1"/>
                </a:solidFill>
              </a:rPr>
              <a:t>o</a:t>
            </a:r>
            <a:r>
              <a:rPr lang="en" sz="2000">
                <a:solidFill>
                  <a:schemeClr val="dk1"/>
                </a:solidFill>
              </a:rPr>
              <a:t>C for 4 hours in the sanitised poly box overnight.</a:t>
            </a:r>
          </a:p>
        </p:txBody>
      </p:sp>
      <p:pic>
        <p:nvPicPr>
          <p:cNvPr id="135" name="Shape 1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68076" y="2966125"/>
            <a:ext cx="2725423" cy="20440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Shape 140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Step 12: Turning in the hoops</a:t>
            </a:r>
          </a:p>
        </p:txBody>
      </p:sp>
      <p:sp>
        <p:nvSpPr>
          <p:cNvPr id="141" name="Shape 141"/>
          <p:cNvSpPr txBox="1"/>
          <p:nvPr/>
        </p:nvSpPr>
        <p:spPr>
          <a:xfrm>
            <a:off x="559225" y="1192825"/>
            <a:ext cx="7789800" cy="857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2000"/>
              <a:t>Invert the hoops after 30 min, 1 hour, 2 hours and 4 hours - as often for as long as you can manage.</a:t>
            </a:r>
          </a:p>
        </p:txBody>
      </p:sp>
      <p:sp>
        <p:nvSpPr>
          <p:cNvPr id="142" name="Shape 142" title="Turning the camembert">
            <a:hlinkClick r:id="rId3"/>
          </p:cNvPr>
          <p:cNvSpPr/>
          <p:nvPr/>
        </p:nvSpPr>
        <p:spPr>
          <a:xfrm>
            <a:off x="4500599" y="1953200"/>
            <a:ext cx="3957175" cy="2967874"/>
          </a:xfrm>
          <a:prstGeom prst="rect">
            <a:avLst/>
          </a:prstGeom>
          <a:blipFill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pic>
        <p:nvPicPr>
          <p:cNvPr id="143" name="Shape 14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41200" y="2341399"/>
            <a:ext cx="3056997" cy="229274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dirty="0"/>
              <a:t>Step </a:t>
            </a:r>
            <a:r>
              <a:rPr lang="en" dirty="0" smtClean="0"/>
              <a:t>13: </a:t>
            </a:r>
            <a:r>
              <a:rPr lang="en" dirty="0"/>
              <a:t>Make the brine</a:t>
            </a:r>
          </a:p>
        </p:txBody>
      </p:sp>
      <p:sp>
        <p:nvSpPr>
          <p:cNvPr id="149" name="Shape 149"/>
          <p:cNvSpPr txBox="1"/>
          <p:nvPr/>
        </p:nvSpPr>
        <p:spPr>
          <a:xfrm>
            <a:off x="422550" y="1155575"/>
            <a:ext cx="8264400" cy="745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2000"/>
              <a:t>Make up a brine by stirring 300g of salt per litre of boiling water, stirring to dissolve the salt.</a:t>
            </a:r>
          </a:p>
        </p:txBody>
      </p:sp>
      <p:sp>
        <p:nvSpPr>
          <p:cNvPr id="150" name="Shape 150"/>
          <p:cNvSpPr txBox="1"/>
          <p:nvPr/>
        </p:nvSpPr>
        <p:spPr>
          <a:xfrm>
            <a:off x="457200" y="1901075"/>
            <a:ext cx="6435600" cy="459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2000"/>
              <a:t>Allow to cool and add 5 mL vinegar to acidify the brine.</a:t>
            </a:r>
          </a:p>
        </p:txBody>
      </p:sp>
      <p:sp>
        <p:nvSpPr>
          <p:cNvPr id="151" name="Shape 151"/>
          <p:cNvSpPr txBox="1"/>
          <p:nvPr/>
        </p:nvSpPr>
        <p:spPr>
          <a:xfrm>
            <a:off x="521950" y="2360675"/>
            <a:ext cx="4609199" cy="459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2000"/>
              <a:t>Store the brine in the fridge overnight.</a:t>
            </a:r>
          </a:p>
        </p:txBody>
      </p:sp>
      <p:sp>
        <p:nvSpPr>
          <p:cNvPr id="152" name="Shape 152"/>
          <p:cNvSpPr txBox="1"/>
          <p:nvPr/>
        </p:nvSpPr>
        <p:spPr>
          <a:xfrm>
            <a:off x="484675" y="3031575"/>
            <a:ext cx="7752599" cy="745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2000"/>
              <a:t>Take it out of the fridge a couple of hours before using to warm up to 7-8</a:t>
            </a:r>
            <a:r>
              <a:rPr lang="en" sz="2000" baseline="30000">
                <a:solidFill>
                  <a:schemeClr val="dk1"/>
                </a:solidFill>
              </a:rPr>
              <a:t>o</a:t>
            </a:r>
            <a:r>
              <a:rPr lang="en" sz="2000">
                <a:solidFill>
                  <a:schemeClr val="dk1"/>
                </a:solidFill>
              </a:rPr>
              <a:t>C.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Shape 157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dirty="0"/>
              <a:t>Step </a:t>
            </a:r>
            <a:r>
              <a:rPr lang="en" dirty="0" smtClean="0"/>
              <a:t>14: </a:t>
            </a:r>
            <a:r>
              <a:rPr lang="en" dirty="0"/>
              <a:t>pH test and brine</a:t>
            </a:r>
          </a:p>
        </p:txBody>
      </p:sp>
      <p:sp>
        <p:nvSpPr>
          <p:cNvPr id="158" name="Shape 158"/>
          <p:cNvSpPr txBox="1"/>
          <p:nvPr/>
        </p:nvSpPr>
        <p:spPr>
          <a:xfrm>
            <a:off x="584075" y="1093450"/>
            <a:ext cx="7901699" cy="497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2000"/>
              <a:t>The next morning, pH test the whey. It must be between 4.8 and 5.2.</a:t>
            </a:r>
          </a:p>
        </p:txBody>
      </p:sp>
      <p:sp>
        <p:nvSpPr>
          <p:cNvPr id="159" name="Shape 159"/>
          <p:cNvSpPr txBox="1"/>
          <p:nvPr/>
        </p:nvSpPr>
        <p:spPr>
          <a:xfrm>
            <a:off x="559325" y="1503450"/>
            <a:ext cx="7951199" cy="4721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2000"/>
              <a:t>If the pH is above 5.2, throw the cheese out!</a:t>
            </a:r>
          </a:p>
        </p:txBody>
      </p:sp>
      <p:sp>
        <p:nvSpPr>
          <p:cNvPr id="160" name="Shape 160"/>
          <p:cNvSpPr txBox="1"/>
          <p:nvPr/>
        </p:nvSpPr>
        <p:spPr>
          <a:xfrm>
            <a:off x="559325" y="2074925"/>
            <a:ext cx="6197700" cy="857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2000"/>
              <a:t>Once the pH is checked, sanitise your hands, take the cheese out of the hoop and place in the brine.</a:t>
            </a:r>
          </a:p>
          <a:p>
            <a:pPr lvl="0">
              <a:spcBef>
                <a:spcPts val="0"/>
              </a:spcBef>
              <a:buNone/>
            </a:pPr>
            <a:endParaRPr sz="2000"/>
          </a:p>
        </p:txBody>
      </p:sp>
      <p:sp>
        <p:nvSpPr>
          <p:cNvPr id="161" name="Shape 161"/>
          <p:cNvSpPr txBox="1"/>
          <p:nvPr/>
        </p:nvSpPr>
        <p:spPr>
          <a:xfrm>
            <a:off x="584225" y="2857600"/>
            <a:ext cx="7951199" cy="4721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2000"/>
              <a:t>If the salt concentration is correct, the cheese will float.</a:t>
            </a:r>
          </a:p>
        </p:txBody>
      </p:sp>
      <p:sp>
        <p:nvSpPr>
          <p:cNvPr id="162" name="Shape 162"/>
          <p:cNvSpPr txBox="1"/>
          <p:nvPr/>
        </p:nvSpPr>
        <p:spPr>
          <a:xfrm>
            <a:off x="559325" y="3416700"/>
            <a:ext cx="6076199" cy="9986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2000"/>
              <a:t>Leave for 20 minutes, then turn the cheese over. Brine for another 20 minutes.</a:t>
            </a:r>
          </a:p>
        </p:txBody>
      </p:sp>
      <p:pic>
        <p:nvPicPr>
          <p:cNvPr id="163" name="Shape 1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29874" y="1745150"/>
            <a:ext cx="1937922" cy="25838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Shape 168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Step 15: Mature</a:t>
            </a:r>
          </a:p>
        </p:txBody>
      </p:sp>
      <p:sp>
        <p:nvSpPr>
          <p:cNvPr id="169" name="Shape 169"/>
          <p:cNvSpPr txBox="1"/>
          <p:nvPr/>
        </p:nvSpPr>
        <p:spPr>
          <a:xfrm>
            <a:off x="457200" y="1006475"/>
            <a:ext cx="4472700" cy="1419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2000"/>
              <a:t>Remove cheese from brine and place on a rack in a sealed container. This will create a humid environment so the cheese doesn’t dry out.</a:t>
            </a:r>
          </a:p>
        </p:txBody>
      </p:sp>
      <p:sp>
        <p:nvSpPr>
          <p:cNvPr id="170" name="Shape 170"/>
          <p:cNvSpPr txBox="1"/>
          <p:nvPr/>
        </p:nvSpPr>
        <p:spPr>
          <a:xfrm>
            <a:off x="510825" y="2536400"/>
            <a:ext cx="7690499" cy="459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2000"/>
              <a:t>Place the container at 11-15</a:t>
            </a:r>
            <a:r>
              <a:rPr lang="en" sz="2000" baseline="30000">
                <a:solidFill>
                  <a:schemeClr val="dk1"/>
                </a:solidFill>
              </a:rPr>
              <a:t>o</a:t>
            </a:r>
            <a:r>
              <a:rPr lang="en" sz="2000">
                <a:solidFill>
                  <a:schemeClr val="dk1"/>
                </a:solidFill>
              </a:rPr>
              <a:t>C and store for 8 to 10 days. </a:t>
            </a:r>
          </a:p>
          <a:p>
            <a:pPr lvl="0">
              <a:spcBef>
                <a:spcPts val="0"/>
              </a:spcBef>
              <a:buNone/>
            </a:pPr>
            <a:endParaRPr sz="2000"/>
          </a:p>
        </p:txBody>
      </p:sp>
      <p:sp>
        <p:nvSpPr>
          <p:cNvPr id="171" name="Shape 171"/>
          <p:cNvSpPr txBox="1"/>
          <p:nvPr/>
        </p:nvSpPr>
        <p:spPr>
          <a:xfrm>
            <a:off x="534375" y="3075950"/>
            <a:ext cx="4472700" cy="459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2000">
                <a:solidFill>
                  <a:schemeClr val="dk1"/>
                </a:solidFill>
              </a:rPr>
              <a:t>Turn the cheese on days 3, 6 and 8.</a:t>
            </a:r>
          </a:p>
        </p:txBody>
      </p:sp>
      <p:sp>
        <p:nvSpPr>
          <p:cNvPr id="172" name="Shape 172"/>
          <p:cNvSpPr txBox="1"/>
          <p:nvPr/>
        </p:nvSpPr>
        <p:spPr>
          <a:xfrm>
            <a:off x="534375" y="3615500"/>
            <a:ext cx="5579699" cy="727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2000"/>
              <a:t>The cheese should be fully covered with mould by the end of this time.</a:t>
            </a:r>
          </a:p>
        </p:txBody>
      </p:sp>
      <p:pic>
        <p:nvPicPr>
          <p:cNvPr id="173" name="Shape 173" descr="2015-06-18 julias iphone june 28 2015 002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45124" y="620487"/>
            <a:ext cx="2555875" cy="1916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Shape 17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43736" y="3075949"/>
            <a:ext cx="2143933" cy="1607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Shape 179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Step 16: Wrap and mature</a:t>
            </a:r>
          </a:p>
        </p:txBody>
      </p:sp>
      <p:sp>
        <p:nvSpPr>
          <p:cNvPr id="180" name="Shape 180"/>
          <p:cNvSpPr txBox="1"/>
          <p:nvPr/>
        </p:nvSpPr>
        <p:spPr>
          <a:xfrm>
            <a:off x="509525" y="1130725"/>
            <a:ext cx="7926300" cy="757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2000"/>
              <a:t>After 8-10 days, when the cheese has a good covering of white mould, wrap the cheese.</a:t>
            </a:r>
          </a:p>
        </p:txBody>
      </p:sp>
      <p:sp>
        <p:nvSpPr>
          <p:cNvPr id="181" name="Shape 181"/>
          <p:cNvSpPr txBox="1"/>
          <p:nvPr/>
        </p:nvSpPr>
        <p:spPr>
          <a:xfrm>
            <a:off x="521950" y="1963125"/>
            <a:ext cx="7951199" cy="745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2000"/>
              <a:t>Keep between 4-8</a:t>
            </a:r>
            <a:r>
              <a:rPr lang="en" sz="2000" baseline="30000">
                <a:solidFill>
                  <a:schemeClr val="dk1"/>
                </a:solidFill>
              </a:rPr>
              <a:t>o</a:t>
            </a:r>
            <a:r>
              <a:rPr lang="en" sz="2000">
                <a:solidFill>
                  <a:schemeClr val="dk1"/>
                </a:solidFill>
              </a:rPr>
              <a:t>C for 4-6 weeks for optimum ripeness and great cheesy flavour!</a:t>
            </a:r>
          </a:p>
        </p:txBody>
      </p:sp>
      <p:pic>
        <p:nvPicPr>
          <p:cNvPr id="182" name="Shape 18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72138" y="3081457"/>
            <a:ext cx="2199723" cy="1649817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Shape 18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73426" y="3081462"/>
            <a:ext cx="2199723" cy="16497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" name="Shape 18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5974" y="3081466"/>
            <a:ext cx="2264604" cy="16984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Shape 41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Step 1: Sterilize the equipment</a:t>
            </a:r>
          </a:p>
        </p:txBody>
      </p:sp>
      <p:pic>
        <p:nvPicPr>
          <p:cNvPr id="42" name="Shape 42" descr="IMG_1795[1]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800000">
            <a:off x="1110900" y="2327074"/>
            <a:ext cx="3059477" cy="2294602"/>
          </a:xfrm>
          <a:prstGeom prst="rect">
            <a:avLst/>
          </a:prstGeom>
          <a:noFill/>
          <a:ln>
            <a:noFill/>
          </a:ln>
        </p:spPr>
      </p:pic>
      <p:pic>
        <p:nvPicPr>
          <p:cNvPr id="43" name="Shape 43" descr="IMG_1735[1]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8921" y="1116825"/>
            <a:ext cx="2628625" cy="3504850"/>
          </a:xfrm>
          <a:prstGeom prst="rect">
            <a:avLst/>
          </a:prstGeom>
          <a:noFill/>
          <a:ln>
            <a:noFill/>
          </a:ln>
        </p:spPr>
      </p:pic>
      <p:sp>
        <p:nvSpPr>
          <p:cNvPr id="44" name="Shape 44"/>
          <p:cNvSpPr txBox="1"/>
          <p:nvPr/>
        </p:nvSpPr>
        <p:spPr>
          <a:xfrm>
            <a:off x="272625" y="1165575"/>
            <a:ext cx="4742549" cy="5558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2000" dirty="0"/>
              <a:t>Use 5 mL Janola to each litre of water.</a:t>
            </a:r>
          </a:p>
        </p:txBody>
      </p:sp>
      <p:sp>
        <p:nvSpPr>
          <p:cNvPr id="45" name="Shape 45"/>
          <p:cNvSpPr txBox="1"/>
          <p:nvPr/>
        </p:nvSpPr>
        <p:spPr>
          <a:xfrm>
            <a:off x="272625" y="1746325"/>
            <a:ext cx="4972500" cy="5558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2000"/>
              <a:t>Soak the equipment for at least 2 minutes.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Shape 50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Step 2: Prepare the milk</a:t>
            </a:r>
          </a:p>
        </p:txBody>
      </p:sp>
      <p:pic>
        <p:nvPicPr>
          <p:cNvPr id="51" name="Shape 51" descr="IMG_1785[1]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29050" y="1229725"/>
            <a:ext cx="3036899" cy="2277674"/>
          </a:xfrm>
          <a:prstGeom prst="rect">
            <a:avLst/>
          </a:prstGeom>
          <a:noFill/>
          <a:ln>
            <a:noFill/>
          </a:ln>
        </p:spPr>
      </p:pic>
      <p:sp>
        <p:nvSpPr>
          <p:cNvPr id="52" name="Shape 52"/>
          <p:cNvSpPr txBox="1"/>
          <p:nvPr/>
        </p:nvSpPr>
        <p:spPr>
          <a:xfrm>
            <a:off x="3924450" y="1443625"/>
            <a:ext cx="6159300" cy="718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53" name="Shape 53" descr="IMG_1736[1]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36431" y="1266687"/>
            <a:ext cx="2938318" cy="2203750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Shape 54"/>
          <p:cNvSpPr txBox="1"/>
          <p:nvPr/>
        </p:nvSpPr>
        <p:spPr>
          <a:xfrm>
            <a:off x="737850" y="3828225"/>
            <a:ext cx="7948950" cy="857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" sz="2000" dirty="0" smtClean="0"/>
              <a:t>Use silver </a:t>
            </a:r>
            <a:r>
              <a:rPr lang="en" sz="2000" dirty="0"/>
              <a:t>top un-homogenised </a:t>
            </a:r>
            <a:r>
              <a:rPr lang="en" sz="2000" dirty="0" smtClean="0"/>
              <a:t>milk: (6L per group)</a:t>
            </a:r>
          </a:p>
          <a:p>
            <a:pPr lvl="0" algn="ctr">
              <a:spcBef>
                <a:spcPts val="0"/>
              </a:spcBef>
              <a:buNone/>
            </a:pPr>
            <a:r>
              <a:rPr lang="en" sz="2000" dirty="0" smtClean="0"/>
              <a:t>All Meet in the school kitchen @ 7.40am</a:t>
            </a:r>
          </a:p>
          <a:p>
            <a:pPr lvl="0" algn="ctr">
              <a:spcBef>
                <a:spcPts val="0"/>
              </a:spcBef>
              <a:buNone/>
            </a:pPr>
            <a:endParaRPr lang="en" sz="2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hape 60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Step 3: Heat the milk</a:t>
            </a:r>
          </a:p>
        </p:txBody>
      </p:sp>
      <p:pic>
        <p:nvPicPr>
          <p:cNvPr id="61" name="Shape 61" descr="IMG_1741[1]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20350" y="641575"/>
            <a:ext cx="2178052" cy="2904078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Shape 62" descr="IMG_1789[1]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69324" y="1218074"/>
            <a:ext cx="3103452" cy="2327576"/>
          </a:xfrm>
          <a:prstGeom prst="rect">
            <a:avLst/>
          </a:prstGeom>
          <a:noFill/>
          <a:ln>
            <a:noFill/>
          </a:ln>
        </p:spPr>
      </p:pic>
      <p:sp>
        <p:nvSpPr>
          <p:cNvPr id="63" name="Shape 63"/>
          <p:cNvSpPr txBox="1"/>
          <p:nvPr/>
        </p:nvSpPr>
        <p:spPr>
          <a:xfrm>
            <a:off x="660274" y="3636975"/>
            <a:ext cx="8026525" cy="723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2000" dirty="0"/>
              <a:t>Heat </a:t>
            </a:r>
            <a:r>
              <a:rPr lang="en" sz="2000" dirty="0" smtClean="0"/>
              <a:t>all the </a:t>
            </a:r>
            <a:r>
              <a:rPr lang="en" sz="2000" dirty="0"/>
              <a:t>milk in a </a:t>
            </a:r>
            <a:r>
              <a:rPr lang="en" sz="2000" dirty="0" smtClean="0"/>
              <a:t>large “steam” cauldron. Stirring essential. Bring </a:t>
            </a:r>
            <a:r>
              <a:rPr lang="en" sz="2000" dirty="0"/>
              <a:t>the milk to </a:t>
            </a:r>
            <a:r>
              <a:rPr lang="en" sz="2000" dirty="0" smtClean="0"/>
              <a:t>41</a:t>
            </a:r>
            <a:r>
              <a:rPr lang="en" sz="2000" baseline="30000" dirty="0" smtClean="0">
                <a:solidFill>
                  <a:schemeClr val="dk1"/>
                </a:solidFill>
              </a:rPr>
              <a:t>o</a:t>
            </a:r>
            <a:r>
              <a:rPr lang="en" sz="2000" dirty="0" smtClean="0">
                <a:solidFill>
                  <a:schemeClr val="dk1"/>
                </a:solidFill>
              </a:rPr>
              <a:t>C.</a:t>
            </a:r>
            <a:endParaRPr lang="en" sz="2000" dirty="0">
              <a:solidFill>
                <a:schemeClr val="dk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Shape 69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Step 4: Pour milk into milk vat</a:t>
            </a:r>
          </a:p>
        </p:txBody>
      </p:sp>
      <p:pic>
        <p:nvPicPr>
          <p:cNvPr id="70" name="Shape 70" descr="IMG_1779[1]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72499" y="1311804"/>
            <a:ext cx="2962071" cy="2221547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Shape 71" descr="IMG_1743[1]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28225" y="1311804"/>
            <a:ext cx="2088902" cy="2785171"/>
          </a:xfrm>
          <a:prstGeom prst="rect">
            <a:avLst/>
          </a:prstGeom>
          <a:noFill/>
          <a:ln>
            <a:noFill/>
          </a:ln>
        </p:spPr>
      </p:pic>
      <p:sp>
        <p:nvSpPr>
          <p:cNvPr id="72" name="Shape 72"/>
          <p:cNvSpPr txBox="1"/>
          <p:nvPr/>
        </p:nvSpPr>
        <p:spPr>
          <a:xfrm>
            <a:off x="652300" y="4065780"/>
            <a:ext cx="7435786" cy="857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" sz="2000" dirty="0"/>
              <a:t>Pour </a:t>
            </a:r>
            <a:r>
              <a:rPr lang="en" sz="2000" dirty="0" smtClean="0"/>
              <a:t>6L in </a:t>
            </a:r>
            <a:r>
              <a:rPr lang="en" sz="2000" dirty="0"/>
              <a:t>plastic container inside the polybox - both with lids on</a:t>
            </a:r>
            <a:r>
              <a:rPr lang="en" sz="2000" dirty="0" smtClean="0"/>
              <a:t>.</a:t>
            </a:r>
          </a:p>
          <a:p>
            <a:pPr lvl="0" algn="ctr">
              <a:spcBef>
                <a:spcPts val="0"/>
              </a:spcBef>
              <a:buNone/>
            </a:pPr>
            <a:r>
              <a:rPr lang="en" sz="2000" dirty="0" smtClean="0"/>
              <a:t>Return your group’s milk to COE</a:t>
            </a:r>
            <a:endParaRPr lang="en" sz="20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Shape 77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Step 5: Add starter powder</a:t>
            </a:r>
          </a:p>
        </p:txBody>
      </p:sp>
      <p:sp>
        <p:nvSpPr>
          <p:cNvPr id="78" name="Shape 78"/>
          <p:cNvSpPr txBox="1"/>
          <p:nvPr/>
        </p:nvSpPr>
        <p:spPr>
          <a:xfrm>
            <a:off x="366350" y="1175274"/>
            <a:ext cx="8577953" cy="67477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2000" dirty="0"/>
              <a:t>Add </a:t>
            </a:r>
            <a:r>
              <a:rPr lang="en" sz="2000" dirty="0" smtClean="0"/>
              <a:t>Camembert starter powder at rate of ¼ </a:t>
            </a:r>
            <a:r>
              <a:rPr lang="en" sz="2000" dirty="0"/>
              <a:t>teaspoon </a:t>
            </a:r>
            <a:r>
              <a:rPr lang="en" sz="2000" dirty="0" smtClean="0"/>
              <a:t>every 6L and </a:t>
            </a:r>
            <a:r>
              <a:rPr lang="en" sz="2000" dirty="0"/>
              <a:t>mix </a:t>
            </a:r>
            <a:r>
              <a:rPr lang="en" sz="2000" dirty="0" smtClean="0"/>
              <a:t>well</a:t>
            </a:r>
          </a:p>
          <a:p>
            <a:pPr lvl="0">
              <a:spcBef>
                <a:spcPts val="0"/>
              </a:spcBef>
              <a:buNone/>
            </a:pPr>
            <a:r>
              <a:rPr lang="en" sz="2000" b="1" dirty="0" smtClean="0">
                <a:solidFill>
                  <a:srgbClr val="FF0000"/>
                </a:solidFill>
              </a:rPr>
              <a:t>ADD PROBIOTICS </a:t>
            </a:r>
            <a:r>
              <a:rPr lang="en" sz="2000" b="1" smtClean="0">
                <a:solidFill>
                  <a:srgbClr val="FF0000"/>
                </a:solidFill>
              </a:rPr>
              <a:t>NOW</a:t>
            </a:r>
            <a:r>
              <a:rPr lang="en" sz="2000" smtClean="0"/>
              <a:t>.(3g per 6L –pre-weighed)</a:t>
            </a:r>
            <a:endParaRPr lang="en" sz="2000" dirty="0"/>
          </a:p>
        </p:txBody>
      </p:sp>
      <p:sp>
        <p:nvSpPr>
          <p:cNvPr id="79" name="Shape 79"/>
          <p:cNvSpPr txBox="1"/>
          <p:nvPr/>
        </p:nvSpPr>
        <p:spPr>
          <a:xfrm>
            <a:off x="457200" y="2144337"/>
            <a:ext cx="7092149" cy="481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2000" dirty="0" smtClean="0"/>
              <a:t>The </a:t>
            </a:r>
            <a:r>
              <a:rPr lang="en" sz="2000" dirty="0"/>
              <a:t>starter powder has two types of bacteria.</a:t>
            </a:r>
          </a:p>
        </p:txBody>
      </p:sp>
      <p:sp>
        <p:nvSpPr>
          <p:cNvPr id="80" name="Shape 80"/>
          <p:cNvSpPr txBox="1"/>
          <p:nvPr/>
        </p:nvSpPr>
        <p:spPr>
          <a:xfrm>
            <a:off x="705750" y="2406000"/>
            <a:ext cx="6907799" cy="716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2000" i="1" u="sng" dirty="0">
                <a:solidFill>
                  <a:schemeClr val="hlink"/>
                </a:solidFill>
                <a:hlinkClick r:id="rId3"/>
              </a:rPr>
              <a:t>Streptococcus thermophilus</a:t>
            </a:r>
            <a:r>
              <a:rPr lang="en" sz="2000" dirty="0"/>
              <a:t> likes warm temperature (low 40’s) so is most active at warmer temperatures.</a:t>
            </a:r>
          </a:p>
        </p:txBody>
      </p:sp>
      <p:sp>
        <p:nvSpPr>
          <p:cNvPr id="81" name="Shape 81"/>
          <p:cNvSpPr txBox="1"/>
          <p:nvPr/>
        </p:nvSpPr>
        <p:spPr>
          <a:xfrm>
            <a:off x="716400" y="3117925"/>
            <a:ext cx="6822300" cy="716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2000" i="1" u="sng" dirty="0">
                <a:solidFill>
                  <a:schemeClr val="hlink"/>
                </a:solidFill>
                <a:hlinkClick r:id="rId4"/>
              </a:rPr>
              <a:t>Lactococcus lactis</a:t>
            </a:r>
            <a:r>
              <a:rPr lang="en" sz="2000" dirty="0"/>
              <a:t> likes temperatures between 30 and 40 degrees Celcius.</a:t>
            </a:r>
          </a:p>
        </p:txBody>
      </p:sp>
      <p:sp>
        <p:nvSpPr>
          <p:cNvPr id="82" name="Shape 82"/>
          <p:cNvSpPr txBox="1"/>
          <p:nvPr/>
        </p:nvSpPr>
        <p:spPr>
          <a:xfrm>
            <a:off x="727150" y="3988625"/>
            <a:ext cx="6907799" cy="716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2000"/>
              <a:t>There is also the white mould (fungi) </a:t>
            </a:r>
            <a:r>
              <a:rPr lang="en" sz="2000" i="1" u="sng">
                <a:solidFill>
                  <a:schemeClr val="hlink"/>
                </a:solidFill>
                <a:hlinkClick r:id="rId5"/>
              </a:rPr>
              <a:t>Penicillium camemberti</a:t>
            </a:r>
            <a:r>
              <a:rPr lang="en" sz="2000"/>
              <a:t> that grows on the outside of the cheese.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Shape 87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Step 6: Make a water bath</a:t>
            </a:r>
          </a:p>
        </p:txBody>
      </p:sp>
      <p:pic>
        <p:nvPicPr>
          <p:cNvPr id="88" name="Shape 88" descr="IMG_1804[1]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25874" y="1204800"/>
            <a:ext cx="3336322" cy="2502247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Shape 89"/>
          <p:cNvSpPr txBox="1"/>
          <p:nvPr/>
        </p:nvSpPr>
        <p:spPr>
          <a:xfrm>
            <a:off x="457200" y="1692725"/>
            <a:ext cx="4365171" cy="1526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2000" dirty="0"/>
              <a:t>To maintain the setting temperature, add warm water (41-43 </a:t>
            </a:r>
            <a:r>
              <a:rPr lang="en" sz="2000" baseline="30000" dirty="0">
                <a:solidFill>
                  <a:schemeClr val="dk1"/>
                </a:solidFill>
              </a:rPr>
              <a:t>o</a:t>
            </a:r>
            <a:r>
              <a:rPr lang="en" sz="2000" dirty="0">
                <a:solidFill>
                  <a:schemeClr val="dk1"/>
                </a:solidFill>
              </a:rPr>
              <a:t>C</a:t>
            </a:r>
            <a:r>
              <a:rPr lang="en" sz="2000" dirty="0"/>
              <a:t>) around the plastic container.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Shape 94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Step 7: Add the rennet solution</a:t>
            </a:r>
          </a:p>
        </p:txBody>
      </p:sp>
      <p:sp>
        <p:nvSpPr>
          <p:cNvPr id="95" name="Shape 95"/>
          <p:cNvSpPr txBox="1"/>
          <p:nvPr/>
        </p:nvSpPr>
        <p:spPr>
          <a:xfrm>
            <a:off x="536300" y="1219050"/>
            <a:ext cx="7629899" cy="524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2000" u="sng" dirty="0" smtClean="0"/>
              <a:t>Beginning of Interval</a:t>
            </a:r>
            <a:r>
              <a:rPr lang="en" sz="2000" dirty="0" smtClean="0"/>
              <a:t>:  </a:t>
            </a:r>
            <a:r>
              <a:rPr lang="en" sz="2000" dirty="0"/>
              <a:t>add rennet. </a:t>
            </a:r>
            <a:r>
              <a:rPr lang="en" sz="2000" dirty="0" smtClean="0"/>
              <a:t>0.375 </a:t>
            </a:r>
            <a:r>
              <a:rPr lang="en" sz="2000" dirty="0"/>
              <a:t>mL </a:t>
            </a:r>
            <a:r>
              <a:rPr lang="en" sz="2000" dirty="0" smtClean="0"/>
              <a:t>premixed in  </a:t>
            </a:r>
            <a:r>
              <a:rPr lang="en" sz="2000" dirty="0"/>
              <a:t>10 mL of cooled boiled water.</a:t>
            </a:r>
          </a:p>
        </p:txBody>
      </p:sp>
      <p:pic>
        <p:nvPicPr>
          <p:cNvPr id="96" name="Shape 96" descr="IMG_1807[1]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2749" y="1950350"/>
            <a:ext cx="1965376" cy="2620502"/>
          </a:xfrm>
          <a:prstGeom prst="rect">
            <a:avLst/>
          </a:prstGeom>
          <a:noFill/>
          <a:ln>
            <a:noFill/>
          </a:ln>
        </p:spPr>
      </p:pic>
      <p:sp>
        <p:nvSpPr>
          <p:cNvPr id="97" name="Shape 97"/>
          <p:cNvSpPr txBox="1"/>
          <p:nvPr/>
        </p:nvSpPr>
        <p:spPr>
          <a:xfrm>
            <a:off x="3351800" y="2011300"/>
            <a:ext cx="4814399" cy="524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2000" dirty="0"/>
              <a:t>Pour the rennet mix immediately into the milk</a:t>
            </a:r>
            <a:r>
              <a:rPr lang="en" sz="1800" dirty="0"/>
              <a:t>. </a:t>
            </a:r>
          </a:p>
          <a:p>
            <a:pPr lvl="0">
              <a:spcBef>
                <a:spcPts val="0"/>
              </a:spcBef>
              <a:buNone/>
            </a:pPr>
            <a:endParaRPr sz="1800" dirty="0"/>
          </a:p>
        </p:txBody>
      </p:sp>
      <p:sp>
        <p:nvSpPr>
          <p:cNvPr id="98" name="Shape 98"/>
          <p:cNvSpPr txBox="1"/>
          <p:nvPr/>
        </p:nvSpPr>
        <p:spPr>
          <a:xfrm>
            <a:off x="3351800" y="3674000"/>
            <a:ext cx="4686599" cy="4508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2000"/>
              <a:t>Mix in well for 1 minute, no more.</a:t>
            </a:r>
          </a:p>
        </p:txBody>
      </p:sp>
      <p:sp>
        <p:nvSpPr>
          <p:cNvPr id="99" name="Shape 99"/>
          <p:cNvSpPr txBox="1"/>
          <p:nvPr/>
        </p:nvSpPr>
        <p:spPr>
          <a:xfrm>
            <a:off x="3351800" y="2803550"/>
            <a:ext cx="4997099" cy="793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2000" dirty="0">
                <a:solidFill>
                  <a:schemeClr val="dk1"/>
                </a:solidFill>
              </a:rPr>
              <a:t>Pour it over as much </a:t>
            </a:r>
            <a:r>
              <a:rPr lang="en" sz="2000" dirty="0" smtClean="0">
                <a:solidFill>
                  <a:schemeClr val="dk1"/>
                </a:solidFill>
              </a:rPr>
              <a:t>of the </a:t>
            </a:r>
            <a:r>
              <a:rPr lang="en" sz="2000" dirty="0">
                <a:solidFill>
                  <a:schemeClr val="dk1"/>
                </a:solidFill>
              </a:rPr>
              <a:t>surface as possible, stirring all the time while pouring.</a:t>
            </a:r>
          </a:p>
        </p:txBody>
      </p:sp>
      <p:sp>
        <p:nvSpPr>
          <p:cNvPr id="100" name="Shape 100"/>
          <p:cNvSpPr txBox="1"/>
          <p:nvPr/>
        </p:nvSpPr>
        <p:spPr>
          <a:xfrm>
            <a:off x="3351800" y="4124900"/>
            <a:ext cx="4074899" cy="571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2000"/>
              <a:t>Allow the milk to set for 1 hour</a:t>
            </a:r>
            <a:r>
              <a:rPr lang="en" sz="1800"/>
              <a:t>.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Shape 105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Step 8: Cut the curd </a:t>
            </a:r>
          </a:p>
        </p:txBody>
      </p:sp>
      <p:sp>
        <p:nvSpPr>
          <p:cNvPr id="106" name="Shape 106"/>
          <p:cNvSpPr txBox="1"/>
          <p:nvPr/>
        </p:nvSpPr>
        <p:spPr>
          <a:xfrm>
            <a:off x="621325" y="1329500"/>
            <a:ext cx="7963799" cy="745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2000" u="sng" dirty="0" smtClean="0"/>
              <a:t>At start P4: </a:t>
            </a:r>
            <a:r>
              <a:rPr lang="en" sz="2000" dirty="0" smtClean="0"/>
              <a:t>Cut </a:t>
            </a:r>
            <a:r>
              <a:rPr lang="en" sz="2000" dirty="0"/>
              <a:t>the curd into 2cm cubes - length, width and across (use a wire </a:t>
            </a:r>
            <a:r>
              <a:rPr lang="en" sz="2000" dirty="0" smtClean="0"/>
              <a:t>rack, or cutting knife).</a:t>
            </a:r>
            <a:endParaRPr lang="en" sz="2000" dirty="0"/>
          </a:p>
        </p:txBody>
      </p:sp>
      <p:sp>
        <p:nvSpPr>
          <p:cNvPr id="107" name="Shape 107"/>
          <p:cNvSpPr txBox="1"/>
          <p:nvPr/>
        </p:nvSpPr>
        <p:spPr>
          <a:xfrm>
            <a:off x="621325" y="2155525"/>
            <a:ext cx="4385699" cy="5033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2000"/>
              <a:t>Allow the curd to sit for 30 minutes.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0676" y="1702250"/>
            <a:ext cx="1941392" cy="345136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8723" y="1722116"/>
            <a:ext cx="1816401" cy="322915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2737" y="2499845"/>
            <a:ext cx="1468410" cy="261050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052" y="2600664"/>
            <a:ext cx="4178860" cy="2350609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light-gradient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207</TotalTime>
  <Words>777</Words>
  <Application>Microsoft Office PowerPoint</Application>
  <PresentationFormat>On-screen Show (16:9)</PresentationFormat>
  <Paragraphs>63</Paragraphs>
  <Slides>17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0" baseType="lpstr">
      <vt:lpstr>Arial</vt:lpstr>
      <vt:lpstr>Ubuntu Condensed</vt:lpstr>
      <vt:lpstr>light-gradient</vt:lpstr>
      <vt:lpstr>Making Camembert</vt:lpstr>
      <vt:lpstr>Step 1: Sterilize the equipment</vt:lpstr>
      <vt:lpstr>Step 2: Prepare the milk</vt:lpstr>
      <vt:lpstr>Step 3: Heat the milk</vt:lpstr>
      <vt:lpstr>Step 4: Pour milk into milk vat</vt:lpstr>
      <vt:lpstr>Step 5: Add starter powder</vt:lpstr>
      <vt:lpstr>Step 6: Make a water bath</vt:lpstr>
      <vt:lpstr>Step 7: Add the rennet solution</vt:lpstr>
      <vt:lpstr>Step 8: Cut the curd </vt:lpstr>
      <vt:lpstr>Step 9: Stirring</vt:lpstr>
      <vt:lpstr>Step 10: Put into cheese moulds</vt:lpstr>
      <vt:lpstr>Step 11: Place in the chilly bin</vt:lpstr>
      <vt:lpstr>Step 12: Turning in the hoops</vt:lpstr>
      <vt:lpstr>Step 13: Make the brine</vt:lpstr>
      <vt:lpstr>Step 14: pH test and brine</vt:lpstr>
      <vt:lpstr>Step 15: Mature</vt:lpstr>
      <vt:lpstr>Step 16: Wrap and mature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Making Camembert</dc:title>
  <dc:creator>Kerry Allen</dc:creator>
  <cp:lastModifiedBy>Kerry Allen</cp:lastModifiedBy>
  <cp:revision>18</cp:revision>
  <cp:lastPrinted>2017-06-01T23:47:41Z</cp:lastPrinted>
  <dcterms:modified xsi:type="dcterms:W3CDTF">2017-10-14T05:45:44Z</dcterms:modified>
</cp:coreProperties>
</file>