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CE5D95-32AF-0C4D-B7AC-DF15C5F44138}">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Lst>
        </p14:section>
        <p14:section name="Untitled Section" id="{AE652D09-8E7D-E640-BE2F-60E9264756B7}">
          <p14:sldIdLst>
            <p14:sldId id="275"/>
            <p14:sldId id="276"/>
            <p14:sldId id="277"/>
            <p14:sldId id="278"/>
            <p14:sldId id="279"/>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0"/>
  </p:normalViewPr>
  <p:slideViewPr>
    <p:cSldViewPr snapToGrid="0" snapToObjects="1">
      <p:cViewPr varScale="1">
        <p:scale>
          <a:sx n="75" d="100"/>
          <a:sy n="75" d="100"/>
        </p:scale>
        <p:origin x="2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AU"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6BD35131-C5D6-4A4D-93E6-281BAC4B1A6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A282E-C06A-3F4D-B3E0-F24ADBACC32C}" type="slidenum">
              <a:rPr lang="en-US" smtClean="0"/>
              <a:t>‹#›</a:t>
            </a:fld>
            <a:endParaRPr lang="en-US"/>
          </a:p>
        </p:txBody>
      </p:sp>
    </p:spTree>
    <p:extLst>
      <p:ext uri="{BB962C8B-B14F-4D97-AF65-F5344CB8AC3E}">
        <p14:creationId xmlns:p14="http://schemas.microsoft.com/office/powerpoint/2010/main" val="857351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BD35131-C5D6-4A4D-93E6-281BAC4B1A6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A282E-C06A-3F4D-B3E0-F24ADBACC32C}" type="slidenum">
              <a:rPr lang="en-US" smtClean="0"/>
              <a:t>‹#›</a:t>
            </a:fld>
            <a:endParaRPr lang="en-US"/>
          </a:p>
        </p:txBody>
      </p:sp>
    </p:spTree>
    <p:extLst>
      <p:ext uri="{BB962C8B-B14F-4D97-AF65-F5344CB8AC3E}">
        <p14:creationId xmlns:p14="http://schemas.microsoft.com/office/powerpoint/2010/main" val="162074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BD35131-C5D6-4A4D-93E6-281BAC4B1A6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A282E-C06A-3F4D-B3E0-F24ADBACC32C}" type="slidenum">
              <a:rPr lang="en-US" smtClean="0"/>
              <a:t>‹#›</a:t>
            </a:fld>
            <a:endParaRPr lang="en-US"/>
          </a:p>
        </p:txBody>
      </p:sp>
    </p:spTree>
    <p:extLst>
      <p:ext uri="{BB962C8B-B14F-4D97-AF65-F5344CB8AC3E}">
        <p14:creationId xmlns:p14="http://schemas.microsoft.com/office/powerpoint/2010/main" val="125179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BD35131-C5D6-4A4D-93E6-281BAC4B1A6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A282E-C06A-3F4D-B3E0-F24ADBACC32C}" type="slidenum">
              <a:rPr lang="en-US" smtClean="0"/>
              <a:t>‹#›</a:t>
            </a:fld>
            <a:endParaRPr lang="en-US"/>
          </a:p>
        </p:txBody>
      </p:sp>
    </p:spTree>
    <p:extLst>
      <p:ext uri="{BB962C8B-B14F-4D97-AF65-F5344CB8AC3E}">
        <p14:creationId xmlns:p14="http://schemas.microsoft.com/office/powerpoint/2010/main" val="92849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AU"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6BD35131-C5D6-4A4D-93E6-281BAC4B1A6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A282E-C06A-3F4D-B3E0-F24ADBACC32C}" type="slidenum">
              <a:rPr lang="en-US" smtClean="0"/>
              <a:t>‹#›</a:t>
            </a:fld>
            <a:endParaRPr lang="en-US"/>
          </a:p>
        </p:txBody>
      </p:sp>
    </p:spTree>
    <p:extLst>
      <p:ext uri="{BB962C8B-B14F-4D97-AF65-F5344CB8AC3E}">
        <p14:creationId xmlns:p14="http://schemas.microsoft.com/office/powerpoint/2010/main" val="201382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6BD35131-C5D6-4A4D-93E6-281BAC4B1A6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A282E-C06A-3F4D-B3E0-F24ADBACC32C}" type="slidenum">
              <a:rPr lang="en-US" smtClean="0"/>
              <a:t>‹#›</a:t>
            </a:fld>
            <a:endParaRPr lang="en-US"/>
          </a:p>
        </p:txBody>
      </p:sp>
    </p:spTree>
    <p:extLst>
      <p:ext uri="{BB962C8B-B14F-4D97-AF65-F5344CB8AC3E}">
        <p14:creationId xmlns:p14="http://schemas.microsoft.com/office/powerpoint/2010/main" val="206933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AU"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6BD35131-C5D6-4A4D-93E6-281BAC4B1A6D}"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6A282E-C06A-3F4D-B3E0-F24ADBACC32C}" type="slidenum">
              <a:rPr lang="en-US" smtClean="0"/>
              <a:t>‹#›</a:t>
            </a:fld>
            <a:endParaRPr lang="en-US"/>
          </a:p>
        </p:txBody>
      </p:sp>
    </p:spTree>
    <p:extLst>
      <p:ext uri="{BB962C8B-B14F-4D97-AF65-F5344CB8AC3E}">
        <p14:creationId xmlns:p14="http://schemas.microsoft.com/office/powerpoint/2010/main" val="89166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6BD35131-C5D6-4A4D-93E6-281BAC4B1A6D}"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6A282E-C06A-3F4D-B3E0-F24ADBACC32C}" type="slidenum">
              <a:rPr lang="en-US" smtClean="0"/>
              <a:t>‹#›</a:t>
            </a:fld>
            <a:endParaRPr lang="en-US"/>
          </a:p>
        </p:txBody>
      </p:sp>
    </p:spTree>
    <p:extLst>
      <p:ext uri="{BB962C8B-B14F-4D97-AF65-F5344CB8AC3E}">
        <p14:creationId xmlns:p14="http://schemas.microsoft.com/office/powerpoint/2010/main" val="109431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35131-C5D6-4A4D-93E6-281BAC4B1A6D}"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6A282E-C06A-3F4D-B3E0-F24ADBACC32C}" type="slidenum">
              <a:rPr lang="en-US" smtClean="0"/>
              <a:t>‹#›</a:t>
            </a:fld>
            <a:endParaRPr lang="en-US"/>
          </a:p>
        </p:txBody>
      </p:sp>
    </p:spTree>
    <p:extLst>
      <p:ext uri="{BB962C8B-B14F-4D97-AF65-F5344CB8AC3E}">
        <p14:creationId xmlns:p14="http://schemas.microsoft.com/office/powerpoint/2010/main" val="106541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AU"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BD35131-C5D6-4A4D-93E6-281BAC4B1A6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A282E-C06A-3F4D-B3E0-F24ADBACC32C}" type="slidenum">
              <a:rPr lang="en-US" smtClean="0"/>
              <a:t>‹#›</a:t>
            </a:fld>
            <a:endParaRPr lang="en-US"/>
          </a:p>
        </p:txBody>
      </p:sp>
    </p:spTree>
    <p:extLst>
      <p:ext uri="{BB962C8B-B14F-4D97-AF65-F5344CB8AC3E}">
        <p14:creationId xmlns:p14="http://schemas.microsoft.com/office/powerpoint/2010/main" val="64651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AU"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BD35131-C5D6-4A4D-93E6-281BAC4B1A6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A282E-C06A-3F4D-B3E0-F24ADBACC32C}" type="slidenum">
              <a:rPr lang="en-US" smtClean="0"/>
              <a:t>‹#›</a:t>
            </a:fld>
            <a:endParaRPr lang="en-US"/>
          </a:p>
        </p:txBody>
      </p:sp>
    </p:spTree>
    <p:extLst>
      <p:ext uri="{BB962C8B-B14F-4D97-AF65-F5344CB8AC3E}">
        <p14:creationId xmlns:p14="http://schemas.microsoft.com/office/powerpoint/2010/main" val="1870440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35131-C5D6-4A4D-93E6-281BAC4B1A6D}" type="datetimeFigureOut">
              <a:rPr lang="en-US" smtClean="0"/>
              <a:t>5/30/2019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A282E-C06A-3F4D-B3E0-F24ADBACC32C}" type="slidenum">
              <a:rPr lang="en-US" smtClean="0"/>
              <a:t>‹#›</a:t>
            </a:fld>
            <a:endParaRPr lang="en-US"/>
          </a:p>
        </p:txBody>
      </p:sp>
    </p:spTree>
    <p:extLst>
      <p:ext uri="{BB962C8B-B14F-4D97-AF65-F5344CB8AC3E}">
        <p14:creationId xmlns:p14="http://schemas.microsoft.com/office/powerpoint/2010/main" val="1404278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1300432" y="2361555"/>
            <a:ext cx="6245817" cy="1015663"/>
          </a:xfrm>
          <a:prstGeom prst="rect">
            <a:avLst/>
          </a:prstGeom>
        </p:spPr>
        <p:txBody>
          <a:bodyPr wrap="square">
            <a:spAutoFit/>
          </a:bodyPr>
          <a:lstStyle/>
          <a:p>
            <a:pPr>
              <a:spcAft>
                <a:spcPts val="0"/>
              </a:spcAft>
            </a:pPr>
            <a:r>
              <a:rPr lang="en-AU" sz="6000" b="1" dirty="0" smtClean="0">
                <a:effectLst/>
                <a:latin typeface="Calibri" charset="0"/>
                <a:ea typeface="Calibri" charset="0"/>
                <a:cs typeface="Times New Roman" charset="0"/>
              </a:rPr>
              <a:t>What is a forecast?</a:t>
            </a:r>
            <a:endParaRPr lang="en-GB" sz="3200" dirty="0">
              <a:effectLst/>
              <a:latin typeface="Calibri" charset="0"/>
              <a:ea typeface="Calibri" charset="0"/>
              <a:cs typeface="Times New Roman"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t="7096" b="12883"/>
          <a:stretch/>
        </p:blipFill>
        <p:spPr bwMode="auto">
          <a:xfrm>
            <a:off x="7935131" y="1443144"/>
            <a:ext cx="3595608" cy="41982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4200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2061787" y="715086"/>
            <a:ext cx="8770799" cy="1938992"/>
          </a:xfrm>
          <a:prstGeom prst="rect">
            <a:avLst/>
          </a:prstGeom>
        </p:spPr>
        <p:txBody>
          <a:bodyPr wrap="none">
            <a:spAutoFit/>
          </a:bodyPr>
          <a:lstStyle/>
          <a:p>
            <a:pPr>
              <a:spcAft>
                <a:spcPts val="0"/>
              </a:spcAft>
            </a:pPr>
            <a:r>
              <a:rPr lang="en-AU" sz="6000" b="1" dirty="0" smtClean="0">
                <a:effectLst/>
                <a:latin typeface="Calibri" charset="0"/>
                <a:ea typeface="Calibri" charset="0"/>
                <a:cs typeface="Times New Roman" charset="0"/>
              </a:rPr>
              <a:t>What might cause farming </a:t>
            </a:r>
          </a:p>
          <a:p>
            <a:pPr>
              <a:spcAft>
                <a:spcPts val="0"/>
              </a:spcAft>
            </a:pPr>
            <a:r>
              <a:rPr lang="en-AU" sz="6000" b="1" dirty="0" smtClean="0">
                <a:effectLst/>
                <a:latin typeface="Calibri" charset="0"/>
                <a:ea typeface="Calibri" charset="0"/>
                <a:cs typeface="Times New Roman" charset="0"/>
              </a:rPr>
              <a:t>cash outflows to change?</a:t>
            </a:r>
            <a:endParaRPr lang="en-GB" sz="3200" dirty="0">
              <a:effectLst/>
              <a:latin typeface="Calibri" charset="0"/>
              <a:ea typeface="Calibri" charset="0"/>
              <a:cs typeface="Times New Roman" charset="0"/>
            </a:endParaRPr>
          </a:p>
        </p:txBody>
      </p:sp>
      <p:pic>
        <p:nvPicPr>
          <p:cNvPr id="3" name="Picture 2"/>
          <p:cNvPicPr>
            <a:picLocks noChangeAspect="1"/>
          </p:cNvPicPr>
          <p:nvPr/>
        </p:nvPicPr>
        <p:blipFill rotWithShape="1">
          <a:blip r:embed="rId2"/>
          <a:srcRect b="11388"/>
          <a:stretch/>
        </p:blipFill>
        <p:spPr>
          <a:xfrm>
            <a:off x="2828690" y="2654078"/>
            <a:ext cx="5462903" cy="3547459"/>
          </a:xfrm>
          <a:prstGeom prst="rect">
            <a:avLst/>
          </a:prstGeom>
        </p:spPr>
      </p:pic>
    </p:spTree>
    <p:extLst>
      <p:ext uri="{BB962C8B-B14F-4D97-AF65-F5344CB8AC3E}">
        <p14:creationId xmlns:p14="http://schemas.microsoft.com/office/powerpoint/2010/main" val="2069728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557939" y="82141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470" y="4149080"/>
            <a:ext cx="3036302" cy="19262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973864" y="626265"/>
            <a:ext cx="1121813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chemeClr val="tx1"/>
                </a:solidFill>
                <a:effectLst/>
                <a:latin typeface="Arial" charset="0"/>
              </a:rPr>
              <a:t>If a farmer wanted to buy a new </a:t>
            </a:r>
            <a:endParaRPr kumimoji="0" lang="en-US" altLang="en-US" sz="48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smtClean="0">
                <a:ln>
                  <a:noFill/>
                </a:ln>
                <a:solidFill>
                  <a:schemeClr val="tx1"/>
                </a:solidFill>
                <a:effectLst/>
                <a:latin typeface="Arial" charset="0"/>
              </a:rPr>
              <a:t>tractor </a:t>
            </a:r>
            <a:r>
              <a:rPr kumimoji="0" lang="en-US" altLang="en-US" sz="4800" b="1" i="0" u="none" strike="noStrike" cap="none" normalizeH="0" baseline="0" dirty="0">
                <a:ln>
                  <a:noFill/>
                </a:ln>
                <a:solidFill>
                  <a:schemeClr val="tx1"/>
                </a:solidFill>
                <a:effectLst/>
                <a:latin typeface="Arial" charset="0"/>
              </a:rPr>
              <a:t>costing $150,000, how would </a:t>
            </a:r>
            <a:endParaRPr kumimoji="0" lang="en-US" altLang="en-US" sz="48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smtClean="0">
                <a:ln>
                  <a:noFill/>
                </a:ln>
                <a:solidFill>
                  <a:schemeClr val="tx1"/>
                </a:solidFill>
                <a:effectLst/>
                <a:latin typeface="Arial" charset="0"/>
              </a:rPr>
              <a:t>they </a:t>
            </a:r>
            <a:r>
              <a:rPr kumimoji="0" lang="en-US" altLang="en-US" sz="4800" b="1" i="0" u="none" strike="noStrike" cap="none" normalizeH="0" baseline="0" dirty="0">
                <a:ln>
                  <a:noFill/>
                </a:ln>
                <a:solidFill>
                  <a:schemeClr val="tx1"/>
                </a:solidFill>
                <a:effectLst/>
                <a:latin typeface="Arial" charset="0"/>
              </a:rPr>
              <a:t>know when in the year would be </a:t>
            </a:r>
            <a:endParaRPr kumimoji="0" lang="en-US" altLang="en-US" sz="48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smtClean="0">
                <a:ln>
                  <a:noFill/>
                </a:ln>
                <a:solidFill>
                  <a:schemeClr val="tx1"/>
                </a:solidFill>
                <a:effectLst/>
                <a:latin typeface="Arial" charset="0"/>
              </a:rPr>
              <a:t>the </a:t>
            </a:r>
            <a:r>
              <a:rPr kumimoji="0" lang="en-US" altLang="en-US" sz="4800" b="1" i="0" u="none" strike="noStrike" cap="none" normalizeH="0" baseline="0" dirty="0">
                <a:ln>
                  <a:noFill/>
                </a:ln>
                <a:solidFill>
                  <a:schemeClr val="tx1"/>
                </a:solidFill>
                <a:effectLst/>
                <a:latin typeface="Arial" charset="0"/>
              </a:rPr>
              <a:t>best time to buy it? </a:t>
            </a:r>
            <a:endParaRPr kumimoji="0" lang="en-US" altLang="en-US" sz="4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38053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865025" y="664015"/>
            <a:ext cx="931158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FF0000"/>
                </a:solidFill>
                <a:effectLst/>
                <a:latin typeface="Arial" charset="0"/>
              </a:rPr>
              <a:t>SUMMARY</a:t>
            </a:r>
            <a:r>
              <a:rPr kumimoji="0" lang="en-US" altLang="en-US" sz="4400" b="1" i="0" u="none" strike="noStrike" cap="none" normalizeH="0" baseline="0" dirty="0">
                <a:ln>
                  <a:noFill/>
                </a:ln>
                <a:solidFill>
                  <a:schemeClr val="tx1"/>
                </a:solidFill>
                <a:effectLst/>
                <a:latin typeface="Arial" charset="0"/>
              </a:rPr>
              <a:t> – What have we learnt: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a:ln>
                <a:noFill/>
              </a:ln>
              <a:solidFill>
                <a:schemeClr val="tx1"/>
              </a:solidFill>
              <a:effectLst/>
              <a:latin typeface="Arial" charset="0"/>
            </a:endParaRPr>
          </a:p>
        </p:txBody>
      </p:sp>
      <p:pic>
        <p:nvPicPr>
          <p:cNvPr id="9217" name="Picture 13"/>
          <p:cNvPicPr>
            <a:picLocks noChangeAspect="1" noChangeArrowheads="1"/>
          </p:cNvPicPr>
          <p:nvPr/>
        </p:nvPicPr>
        <p:blipFill>
          <a:blip r:embed="rId2">
            <a:extLst>
              <a:ext uri="{28A0092B-C50C-407E-A947-70E740481C1C}">
                <a14:useLocalDpi xmlns:a14="http://schemas.microsoft.com/office/drawing/2010/main" val="0"/>
              </a:ext>
            </a:extLst>
          </a:blip>
          <a:srcRect b="4590"/>
          <a:stretch>
            <a:fillRect/>
          </a:stretch>
        </p:blipFill>
        <p:spPr bwMode="auto">
          <a:xfrm>
            <a:off x="7655555" y="4554664"/>
            <a:ext cx="2521058" cy="24594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865025" y="1746169"/>
            <a:ext cx="10203371"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Arial" charset="0"/>
              </a:rPr>
              <a:t>A </a:t>
            </a:r>
            <a:r>
              <a:rPr kumimoji="0" lang="en-US" altLang="en-US" sz="4400" b="1" i="0" u="none" strike="noStrike" cap="none" normalizeH="0" baseline="0" dirty="0">
                <a:ln>
                  <a:noFill/>
                </a:ln>
                <a:solidFill>
                  <a:srgbClr val="FF0000"/>
                </a:solidFill>
                <a:effectLst/>
                <a:latin typeface="Arial" charset="0"/>
              </a:rPr>
              <a:t>Cash Flow Forecast </a:t>
            </a:r>
            <a:r>
              <a:rPr kumimoji="0" lang="en-US" altLang="en-US" sz="4400" b="1" i="0" u="none" strike="noStrike" cap="none" normalizeH="0" baseline="0" dirty="0">
                <a:ln>
                  <a:noFill/>
                </a:ln>
                <a:solidFill>
                  <a:schemeClr val="tx1"/>
                </a:solidFill>
                <a:effectLst/>
                <a:latin typeface="Arial" charset="0"/>
              </a:rPr>
              <a:t>is a projection </a:t>
            </a:r>
            <a:endParaRPr kumimoji="0" lang="en-US" altLang="en-US" sz="44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latin typeface="Arial" charset="0"/>
              </a:rPr>
              <a:t>of </a:t>
            </a:r>
            <a:r>
              <a:rPr kumimoji="0" lang="en-US" altLang="en-US" sz="4400" b="1" i="0" u="none" strike="noStrike" cap="none" normalizeH="0" baseline="0" dirty="0">
                <a:ln>
                  <a:noFill/>
                </a:ln>
                <a:solidFill>
                  <a:schemeClr val="tx1"/>
                </a:solidFill>
                <a:effectLst/>
                <a:latin typeface="Arial" charset="0"/>
              </a:rPr>
              <a:t>cash the business expects to </a:t>
            </a:r>
            <a:endParaRPr kumimoji="0" lang="en-US" altLang="en-US" sz="44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latin typeface="Arial" charset="0"/>
              </a:rPr>
              <a:t>receive </a:t>
            </a:r>
            <a:r>
              <a:rPr kumimoji="0" lang="en-US" altLang="en-US" sz="4400" b="1" i="0" u="none" strike="noStrike" cap="none" normalizeH="0" baseline="0" dirty="0">
                <a:ln>
                  <a:noFill/>
                </a:ln>
                <a:solidFill>
                  <a:schemeClr val="tx1"/>
                </a:solidFill>
                <a:effectLst/>
                <a:latin typeface="Arial" charset="0"/>
              </a:rPr>
              <a:t>and pay next year.  It shows </a:t>
            </a:r>
            <a:endParaRPr kumimoji="0" lang="en-US" altLang="en-US" sz="44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latin typeface="Arial" charset="0"/>
              </a:rPr>
              <a:t>the </a:t>
            </a:r>
            <a:r>
              <a:rPr kumimoji="0" lang="en-US" altLang="en-US" sz="4400" b="1" i="0" u="none" strike="noStrike" cap="none" normalizeH="0" baseline="0" dirty="0">
                <a:ln>
                  <a:noFill/>
                </a:ln>
                <a:solidFill>
                  <a:schemeClr val="tx1"/>
                </a:solidFill>
                <a:effectLst/>
                <a:latin typeface="Arial" charset="0"/>
              </a:rPr>
              <a:t>expected cash position for each </a:t>
            </a:r>
            <a:endParaRPr kumimoji="0" lang="en-US" altLang="en-US" sz="44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latin typeface="Arial" charset="0"/>
              </a:rPr>
              <a:t>month </a:t>
            </a:r>
            <a:r>
              <a:rPr kumimoji="0" lang="en-US" altLang="en-US" sz="4400" b="1" i="0" u="none" strike="noStrike" cap="none" normalizeH="0" baseline="0" dirty="0">
                <a:ln>
                  <a:noFill/>
                </a:ln>
                <a:solidFill>
                  <a:schemeClr val="tx1"/>
                </a:solidFill>
                <a:effectLst/>
                <a:latin typeface="Arial" charset="0"/>
              </a:rPr>
              <a:t>during the year.</a:t>
            </a:r>
            <a:endParaRPr kumimoji="0" lang="en-US" altLang="en-US" sz="4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7231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839130" y="673585"/>
            <a:ext cx="8792707" cy="2554545"/>
          </a:xfrm>
          <a:prstGeom prst="rect">
            <a:avLst/>
          </a:prstGeom>
        </p:spPr>
        <p:txBody>
          <a:bodyPr wrap="square">
            <a:spAutoFit/>
          </a:bodyPr>
          <a:lstStyle/>
          <a:p>
            <a:pPr>
              <a:spcAft>
                <a:spcPts val="0"/>
              </a:spcAft>
            </a:pPr>
            <a:r>
              <a:rPr lang="en-AU" sz="4000" b="1" dirty="0" smtClean="0">
                <a:effectLst/>
                <a:latin typeface="Calibri" charset="0"/>
                <a:ea typeface="Calibri" charset="0"/>
                <a:cs typeface="Times New Roman" charset="0"/>
              </a:rPr>
              <a:t>The </a:t>
            </a:r>
            <a:r>
              <a:rPr lang="en-AU" sz="4000" b="1" dirty="0" smtClean="0">
                <a:solidFill>
                  <a:srgbClr val="FF0000"/>
                </a:solidFill>
                <a:effectLst/>
                <a:latin typeface="Calibri" charset="0"/>
                <a:ea typeface="Calibri" charset="0"/>
                <a:cs typeface="Times New Roman" charset="0"/>
              </a:rPr>
              <a:t>purpose</a:t>
            </a:r>
            <a:r>
              <a:rPr lang="en-AU" sz="4000" b="1" dirty="0" smtClean="0">
                <a:effectLst/>
                <a:latin typeface="Calibri" charset="0"/>
                <a:ea typeface="Calibri" charset="0"/>
                <a:cs typeface="Times New Roman" charset="0"/>
              </a:rPr>
              <a:t> of a Cash Flow Forecast is to predict shortages or excesses of cash in the next year, so the business can be prepared to deal with each situation, </a:t>
            </a:r>
            <a:r>
              <a:rPr lang="en-AU" sz="4000" b="1" dirty="0" err="1" smtClean="0">
                <a:effectLst/>
                <a:latin typeface="Calibri" charset="0"/>
                <a:ea typeface="Calibri" charset="0"/>
                <a:cs typeface="Times New Roman" charset="0"/>
              </a:rPr>
              <a:t>eg</a:t>
            </a:r>
            <a:r>
              <a:rPr lang="en-AU" sz="4000" b="1" dirty="0" smtClean="0">
                <a:effectLst/>
                <a:latin typeface="Calibri" charset="0"/>
                <a:ea typeface="Calibri" charset="0"/>
                <a:cs typeface="Times New Roman" charset="0"/>
              </a:rPr>
              <a:t>:</a:t>
            </a:r>
            <a:endParaRPr lang="en-GB" dirty="0">
              <a:effectLst/>
              <a:latin typeface="Calibri" charset="0"/>
              <a:ea typeface="Calibri" charset="0"/>
              <a:cs typeface="Times New Roman" charset="0"/>
            </a:endParaRPr>
          </a:p>
        </p:txBody>
      </p:sp>
      <p:sp>
        <p:nvSpPr>
          <p:cNvPr id="3" name="Rectangle 2"/>
          <p:cNvSpPr/>
          <p:nvPr/>
        </p:nvSpPr>
        <p:spPr>
          <a:xfrm>
            <a:off x="1839130" y="4081243"/>
            <a:ext cx="8773107" cy="769441"/>
          </a:xfrm>
          <a:prstGeom prst="rect">
            <a:avLst/>
          </a:prstGeom>
        </p:spPr>
        <p:txBody>
          <a:bodyPr wrap="none">
            <a:spAutoFit/>
          </a:bodyPr>
          <a:lstStyle/>
          <a:p>
            <a:pPr marL="342900" lvl="0" indent="-342900">
              <a:spcAft>
                <a:spcPts val="0"/>
              </a:spcAft>
              <a:buFont typeface="Symbol" charset="2"/>
              <a:buChar char=""/>
            </a:pPr>
            <a:r>
              <a:rPr lang="en-AU" sz="4400" b="1" dirty="0" smtClean="0">
                <a:effectLst/>
                <a:latin typeface="Calibri" charset="0"/>
                <a:ea typeface="Calibri" charset="0"/>
                <a:cs typeface="Times New Roman" charset="0"/>
              </a:rPr>
              <a:t>For shortages arrange ……… WHAT?</a:t>
            </a:r>
            <a:endParaRPr lang="en-GB" sz="2000" dirty="0">
              <a:effectLst/>
              <a:latin typeface="Calibri" charset="0"/>
              <a:ea typeface="Calibri" charset="0"/>
              <a:cs typeface="Times New Roman" charset="0"/>
            </a:endParaRPr>
          </a:p>
        </p:txBody>
      </p:sp>
    </p:spTree>
    <p:extLst>
      <p:ext uri="{BB962C8B-B14F-4D97-AF65-F5344CB8AC3E}">
        <p14:creationId xmlns:p14="http://schemas.microsoft.com/office/powerpoint/2010/main" val="708228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5078" y="1587986"/>
            <a:ext cx="7707824" cy="4154984"/>
          </a:xfrm>
          <a:prstGeom prst="rect">
            <a:avLst/>
          </a:prstGeom>
        </p:spPr>
        <p:txBody>
          <a:bodyPr wrap="square">
            <a:spAutoFit/>
          </a:bodyPr>
          <a:lstStyle/>
          <a:p>
            <a:pPr marL="457200">
              <a:spcAft>
                <a:spcPts val="0"/>
              </a:spcAft>
            </a:pPr>
            <a:r>
              <a:rPr lang="en-AU" sz="4400" dirty="0" smtClean="0">
                <a:solidFill>
                  <a:srgbClr val="FF0000"/>
                </a:solidFill>
                <a:effectLst/>
                <a:latin typeface="Calibri" charset="0"/>
                <a:ea typeface="Calibri" charset="0"/>
                <a:cs typeface="Times New Roman" charset="0"/>
              </a:rPr>
              <a:t>(More money from owner, loans, increased selling price, less credit sales, increase bank overdraft, decrease stock levels, sell idle assets, reduce expenses, </a:t>
            </a:r>
            <a:r>
              <a:rPr lang="en-AU" sz="4400" dirty="0" err="1" smtClean="0">
                <a:solidFill>
                  <a:srgbClr val="FF0000"/>
                </a:solidFill>
                <a:effectLst/>
                <a:latin typeface="Calibri" charset="0"/>
                <a:ea typeface="Calibri" charset="0"/>
                <a:cs typeface="Times New Roman" charset="0"/>
              </a:rPr>
              <a:t>etc</a:t>
            </a:r>
            <a:r>
              <a:rPr lang="en-AU" sz="4400" dirty="0" smtClean="0">
                <a:solidFill>
                  <a:srgbClr val="FF0000"/>
                </a:solidFill>
                <a:effectLst/>
                <a:latin typeface="Calibri" charset="0"/>
                <a:ea typeface="Calibri" charset="0"/>
                <a:cs typeface="Times New Roman" charset="0"/>
              </a:rPr>
              <a:t>)</a:t>
            </a:r>
            <a:endParaRPr lang="en-GB" sz="3600" dirty="0">
              <a:effectLst/>
              <a:latin typeface="Calibri" charset="0"/>
              <a:ea typeface="Calibri" charset="0"/>
              <a:cs typeface="Times New Roman" charset="0"/>
            </a:endParaRPr>
          </a:p>
        </p:txBody>
      </p:sp>
    </p:spTree>
    <p:extLst>
      <p:ext uri="{BB962C8B-B14F-4D97-AF65-F5344CB8AC3E}">
        <p14:creationId xmlns:p14="http://schemas.microsoft.com/office/powerpoint/2010/main" val="1459655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825906" y="913539"/>
            <a:ext cx="9583649" cy="769441"/>
          </a:xfrm>
          <a:prstGeom prst="rect">
            <a:avLst/>
          </a:prstGeom>
        </p:spPr>
        <p:txBody>
          <a:bodyPr wrap="none">
            <a:spAutoFit/>
          </a:bodyPr>
          <a:lstStyle/>
          <a:p>
            <a:pPr marL="342900" lvl="0" indent="-342900">
              <a:spcAft>
                <a:spcPts val="0"/>
              </a:spcAft>
              <a:buFont typeface="Symbol" charset="2"/>
              <a:buChar char=""/>
            </a:pPr>
            <a:r>
              <a:rPr lang="en-AU" sz="4400" b="1" dirty="0" smtClean="0">
                <a:effectLst/>
                <a:latin typeface="Calibri" charset="0"/>
                <a:ea typeface="Calibri" charset="0"/>
                <a:cs typeface="Times New Roman" charset="0"/>
              </a:rPr>
              <a:t>For excess funds arrange ………. WHAT?</a:t>
            </a:r>
            <a:endParaRPr lang="en-GB" sz="2000" dirty="0">
              <a:effectLst/>
              <a:latin typeface="Calibri" charset="0"/>
              <a:ea typeface="Calibri" charset="0"/>
              <a:cs typeface="Times New Roman" charset="0"/>
            </a:endParaRPr>
          </a:p>
        </p:txBody>
      </p:sp>
      <p:pic>
        <p:nvPicPr>
          <p:cNvPr id="3" name="Picture 2"/>
          <p:cNvPicPr>
            <a:picLocks noChangeAspect="1"/>
          </p:cNvPicPr>
          <p:nvPr/>
        </p:nvPicPr>
        <p:blipFill>
          <a:blip r:embed="rId2"/>
          <a:stretch>
            <a:fillRect/>
          </a:stretch>
        </p:blipFill>
        <p:spPr>
          <a:xfrm>
            <a:off x="3172109" y="1682980"/>
            <a:ext cx="5175020" cy="5175020"/>
          </a:xfrm>
          <a:prstGeom prst="rect">
            <a:avLst/>
          </a:prstGeom>
        </p:spPr>
      </p:pic>
    </p:spTree>
    <p:extLst>
      <p:ext uri="{BB962C8B-B14F-4D97-AF65-F5344CB8AC3E}">
        <p14:creationId xmlns:p14="http://schemas.microsoft.com/office/powerpoint/2010/main" val="787761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2674149" y="990734"/>
            <a:ext cx="7490847" cy="5078313"/>
          </a:xfrm>
          <a:prstGeom prst="rect">
            <a:avLst/>
          </a:prstGeom>
        </p:spPr>
        <p:txBody>
          <a:bodyPr wrap="square">
            <a:spAutoFit/>
          </a:bodyPr>
          <a:lstStyle/>
          <a:p>
            <a:pPr marL="457200">
              <a:spcAft>
                <a:spcPts val="0"/>
              </a:spcAft>
            </a:pPr>
            <a:r>
              <a:rPr lang="en-AU" sz="5400" dirty="0" smtClean="0">
                <a:solidFill>
                  <a:srgbClr val="FF0000"/>
                </a:solidFill>
                <a:effectLst/>
                <a:latin typeface="Calibri" charset="0"/>
                <a:ea typeface="Calibri" charset="0"/>
                <a:cs typeface="Times New Roman" charset="0"/>
              </a:rPr>
              <a:t>(Put idle money to work, </a:t>
            </a:r>
            <a:r>
              <a:rPr lang="en-AU" sz="5400" dirty="0" err="1" smtClean="0">
                <a:solidFill>
                  <a:srgbClr val="FF0000"/>
                </a:solidFill>
                <a:effectLst/>
                <a:latin typeface="Calibri" charset="0"/>
                <a:ea typeface="Calibri" charset="0"/>
                <a:cs typeface="Times New Roman" charset="0"/>
              </a:rPr>
              <a:t>eg</a:t>
            </a:r>
            <a:r>
              <a:rPr lang="en-AU" sz="5400" dirty="0" smtClean="0">
                <a:solidFill>
                  <a:srgbClr val="FF0000"/>
                </a:solidFill>
                <a:effectLst/>
                <a:latin typeface="Calibri" charset="0"/>
                <a:ea typeface="Calibri" charset="0"/>
                <a:cs typeface="Times New Roman" charset="0"/>
              </a:rPr>
              <a:t> arrange term deposit, or other investment, investigate in case of excessive borrowing, </a:t>
            </a:r>
            <a:r>
              <a:rPr lang="en-AU" sz="5400" dirty="0" err="1" smtClean="0">
                <a:solidFill>
                  <a:srgbClr val="FF0000"/>
                </a:solidFill>
                <a:effectLst/>
                <a:latin typeface="Calibri" charset="0"/>
                <a:ea typeface="Calibri" charset="0"/>
                <a:cs typeface="Times New Roman" charset="0"/>
              </a:rPr>
              <a:t>etc</a:t>
            </a:r>
            <a:r>
              <a:rPr lang="en-AU" sz="5400" dirty="0" smtClean="0">
                <a:solidFill>
                  <a:srgbClr val="FF0000"/>
                </a:solidFill>
                <a:effectLst/>
                <a:latin typeface="Calibri" charset="0"/>
                <a:ea typeface="Calibri" charset="0"/>
                <a:cs typeface="Times New Roman" charset="0"/>
              </a:rPr>
              <a:t>)</a:t>
            </a:r>
            <a:endParaRPr lang="en-GB" sz="4400" dirty="0">
              <a:effectLst/>
              <a:latin typeface="Calibri" charset="0"/>
              <a:ea typeface="Calibri" charset="0"/>
              <a:cs typeface="Times New Roman" charset="0"/>
            </a:endParaRPr>
          </a:p>
        </p:txBody>
      </p:sp>
    </p:spTree>
    <p:extLst>
      <p:ext uri="{BB962C8B-B14F-4D97-AF65-F5344CB8AC3E}">
        <p14:creationId xmlns:p14="http://schemas.microsoft.com/office/powerpoint/2010/main" val="2048888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2465867" y="504388"/>
            <a:ext cx="8017791" cy="2308324"/>
          </a:xfrm>
          <a:prstGeom prst="rect">
            <a:avLst/>
          </a:prstGeom>
        </p:spPr>
        <p:txBody>
          <a:bodyPr wrap="square">
            <a:spAutoFit/>
          </a:bodyPr>
          <a:lstStyle/>
          <a:p>
            <a:pPr marL="342900" lvl="0" indent="-342900">
              <a:spcAft>
                <a:spcPts val="0"/>
              </a:spcAft>
              <a:buFont typeface="Symbol" charset="2"/>
              <a:buChar char=""/>
            </a:pPr>
            <a:r>
              <a:rPr lang="en-AU" sz="4800" b="1" dirty="0" smtClean="0">
                <a:effectLst/>
                <a:latin typeface="Calibri" charset="0"/>
                <a:ea typeface="Calibri" charset="0"/>
                <a:cs typeface="Times New Roman" charset="0"/>
              </a:rPr>
              <a:t>Plan when would be the best month to buy expensive capital equipment</a:t>
            </a:r>
            <a:endParaRPr lang="en-GB" sz="2400" dirty="0">
              <a:effectLst/>
              <a:latin typeface="Calibri" charset="0"/>
              <a:ea typeface="Calibri" charset="0"/>
              <a:cs typeface="Times New Roman" charset="0"/>
            </a:endParaRPr>
          </a:p>
        </p:txBody>
      </p:sp>
      <p:pic>
        <p:nvPicPr>
          <p:cNvPr id="3" name="Picture 2"/>
          <p:cNvPicPr>
            <a:picLocks noChangeAspect="1"/>
          </p:cNvPicPr>
          <p:nvPr/>
        </p:nvPicPr>
        <p:blipFill>
          <a:blip r:embed="rId2"/>
          <a:stretch>
            <a:fillRect/>
          </a:stretch>
        </p:blipFill>
        <p:spPr>
          <a:xfrm>
            <a:off x="2465867" y="2812712"/>
            <a:ext cx="6525246" cy="3262623"/>
          </a:xfrm>
          <a:prstGeom prst="rect">
            <a:avLst/>
          </a:prstGeom>
        </p:spPr>
      </p:pic>
    </p:spTree>
    <p:extLst>
      <p:ext uri="{BB962C8B-B14F-4D97-AF65-F5344CB8AC3E}">
        <p14:creationId xmlns:p14="http://schemas.microsoft.com/office/powerpoint/2010/main" val="1917548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960178" y="24454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414651" y="2332386"/>
            <a:ext cx="3530890" cy="31319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301859" y="521853"/>
            <a:ext cx="1046151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chemeClr val="tx1"/>
                </a:solidFill>
                <a:effectLst/>
                <a:latin typeface="Arial" charset="0"/>
              </a:rPr>
              <a:t>What equipment would </a:t>
            </a:r>
            <a:r>
              <a:rPr kumimoji="0" lang="en-US" altLang="en-US" sz="4800" b="1" i="0" u="none" strike="noStrike" cap="none" normalizeH="0" baseline="0" dirty="0" smtClean="0">
                <a:ln>
                  <a:noFill/>
                </a:ln>
                <a:solidFill>
                  <a:schemeClr val="tx1"/>
                </a:solidFill>
                <a:effectLst/>
                <a:latin typeface="Arial" charset="0"/>
              </a:rPr>
              <a:t>businesses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smtClean="0">
                <a:ln>
                  <a:noFill/>
                </a:ln>
                <a:solidFill>
                  <a:schemeClr val="tx1"/>
                </a:solidFill>
                <a:effectLst/>
                <a:latin typeface="Arial" charset="0"/>
              </a:rPr>
              <a:t> </a:t>
            </a:r>
            <a:r>
              <a:rPr kumimoji="0" lang="en-US" altLang="en-US" sz="4800" b="1" i="0" u="none" strike="noStrike" cap="none" normalizeH="0" baseline="0" dirty="0">
                <a:ln>
                  <a:noFill/>
                </a:ln>
                <a:solidFill>
                  <a:schemeClr val="tx1"/>
                </a:solidFill>
                <a:effectLst/>
                <a:latin typeface="Arial" charset="0"/>
              </a:rPr>
              <a:t>use to do a Cash Flow Forecast?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a:ln>
                <a:noFill/>
              </a:ln>
              <a:solidFill>
                <a:schemeClr val="tx1"/>
              </a:solidFill>
              <a:effectLst/>
              <a:latin typeface="Arial" charset="0"/>
            </a:endParaRPr>
          </a:p>
        </p:txBody>
      </p:sp>
      <p:sp>
        <p:nvSpPr>
          <p:cNvPr id="4" name="Rectangle 3"/>
          <p:cNvSpPr/>
          <p:nvPr/>
        </p:nvSpPr>
        <p:spPr>
          <a:xfrm>
            <a:off x="1939534" y="5464324"/>
            <a:ext cx="9186169" cy="769441"/>
          </a:xfrm>
          <a:prstGeom prst="rect">
            <a:avLst/>
          </a:prstGeom>
        </p:spPr>
        <p:txBody>
          <a:bodyPr wrap="none">
            <a:spAutoFit/>
          </a:bodyPr>
          <a:lstStyle/>
          <a:p>
            <a:pPr>
              <a:spcAft>
                <a:spcPts val="0"/>
              </a:spcAft>
            </a:pPr>
            <a:r>
              <a:rPr lang="en-AU" sz="4400" b="1" dirty="0" smtClean="0">
                <a:effectLst/>
                <a:latin typeface="Calibri" charset="0"/>
                <a:ea typeface="Calibri" charset="0"/>
                <a:cs typeface="Times New Roman" charset="0"/>
              </a:rPr>
              <a:t>What type of program would be used?</a:t>
            </a:r>
            <a:endParaRPr lang="en-GB" sz="2000" dirty="0">
              <a:effectLst/>
              <a:latin typeface="Calibri" charset="0"/>
              <a:ea typeface="Calibri" charset="0"/>
              <a:cs typeface="Times New Roman" charset="0"/>
            </a:endParaRPr>
          </a:p>
        </p:txBody>
      </p:sp>
    </p:spTree>
    <p:extLst>
      <p:ext uri="{BB962C8B-B14F-4D97-AF65-F5344CB8AC3E}">
        <p14:creationId xmlns:p14="http://schemas.microsoft.com/office/powerpoint/2010/main" val="1753058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668650" y="921559"/>
            <a:ext cx="9118169" cy="5078313"/>
          </a:xfrm>
          <a:prstGeom prst="rect">
            <a:avLst/>
          </a:prstGeom>
        </p:spPr>
        <p:txBody>
          <a:bodyPr wrap="square">
            <a:spAutoFit/>
          </a:bodyPr>
          <a:lstStyle/>
          <a:p>
            <a:pPr>
              <a:spcAft>
                <a:spcPts val="0"/>
              </a:spcAft>
            </a:pPr>
            <a:r>
              <a:rPr lang="en-AU" sz="5400" b="1" dirty="0" smtClean="0">
                <a:effectLst/>
                <a:latin typeface="Calibri" charset="0"/>
                <a:ea typeface="Calibri" charset="0"/>
                <a:cs typeface="Times New Roman" charset="0"/>
              </a:rPr>
              <a:t>A </a:t>
            </a:r>
            <a:r>
              <a:rPr lang="en-AU" sz="5400" b="1" dirty="0" smtClean="0">
                <a:solidFill>
                  <a:srgbClr val="FF0000"/>
                </a:solidFill>
                <a:effectLst/>
                <a:latin typeface="Calibri" charset="0"/>
                <a:ea typeface="Calibri" charset="0"/>
                <a:cs typeface="Times New Roman" charset="0"/>
              </a:rPr>
              <a:t>spreadsheet</a:t>
            </a:r>
            <a:r>
              <a:rPr lang="en-AU" sz="5400" b="1" dirty="0" smtClean="0">
                <a:effectLst/>
                <a:latin typeface="Calibri" charset="0"/>
                <a:ea typeface="Calibri" charset="0"/>
                <a:cs typeface="Times New Roman" charset="0"/>
              </a:rPr>
              <a:t> provides a system to record estimates of receipts and expenditures, which can be </a:t>
            </a:r>
            <a:r>
              <a:rPr lang="en-AU" sz="5400" b="1" dirty="0" smtClean="0">
                <a:solidFill>
                  <a:srgbClr val="FF0000"/>
                </a:solidFill>
                <a:effectLst/>
                <a:latin typeface="Calibri" charset="0"/>
                <a:ea typeface="Calibri" charset="0"/>
                <a:cs typeface="Times New Roman" charset="0"/>
              </a:rPr>
              <a:t>compared</a:t>
            </a:r>
            <a:r>
              <a:rPr lang="en-AU" sz="5400" b="1" dirty="0" smtClean="0">
                <a:effectLst/>
                <a:latin typeface="Calibri" charset="0"/>
                <a:ea typeface="Calibri" charset="0"/>
                <a:cs typeface="Times New Roman" charset="0"/>
              </a:rPr>
              <a:t> with the actual figures once they are known, </a:t>
            </a:r>
            <a:r>
              <a:rPr lang="en-AU" sz="5400" b="1" dirty="0" err="1" smtClean="0">
                <a:effectLst/>
                <a:latin typeface="Calibri" charset="0"/>
                <a:ea typeface="Calibri" charset="0"/>
                <a:cs typeface="Times New Roman" charset="0"/>
              </a:rPr>
              <a:t>eg</a:t>
            </a:r>
            <a:endParaRPr lang="en-GB" sz="2800" dirty="0">
              <a:effectLst/>
              <a:latin typeface="Calibri" charset="0"/>
              <a:ea typeface="Calibri" charset="0"/>
              <a:cs typeface="Times New Roman" charset="0"/>
            </a:endParaRPr>
          </a:p>
        </p:txBody>
      </p:sp>
    </p:spTree>
    <p:extLst>
      <p:ext uri="{BB962C8B-B14F-4D97-AF65-F5344CB8AC3E}">
        <p14:creationId xmlns:p14="http://schemas.microsoft.com/office/powerpoint/2010/main" val="1387595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976394" y="13948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669" y="3118873"/>
            <a:ext cx="5802446" cy="24477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976394" y="790222"/>
            <a:ext cx="1111073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
            </a:r>
            <a:br>
              <a:rPr kumimoji="0" lang="en-US" altLang="en-US" sz="1800" b="0" i="0" u="none" strike="noStrike" cap="none" normalizeH="0" baseline="0" dirty="0">
                <a:ln>
                  <a:noFill/>
                </a:ln>
                <a:solidFill>
                  <a:schemeClr val="tx1"/>
                </a:solidFill>
                <a:effectLst/>
                <a:latin typeface="Arial" charset="0"/>
              </a:rPr>
            </a:br>
            <a:r>
              <a:rPr kumimoji="0" lang="en-US" altLang="en-US" sz="4800" b="1" i="0" u="none" strike="noStrike" cap="none" normalizeH="0" baseline="0" dirty="0">
                <a:ln>
                  <a:noFill/>
                </a:ln>
                <a:solidFill>
                  <a:schemeClr val="tx1"/>
                </a:solidFill>
                <a:effectLst/>
                <a:latin typeface="Arial" charset="0"/>
              </a:rPr>
              <a:t>What forecasts would a farmer need, </a:t>
            </a:r>
            <a:endParaRPr kumimoji="0" lang="en-US" altLang="en-US" sz="48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smtClean="0">
                <a:ln>
                  <a:noFill/>
                </a:ln>
                <a:solidFill>
                  <a:schemeClr val="tx1"/>
                </a:solidFill>
                <a:effectLst/>
                <a:latin typeface="Arial" charset="0"/>
              </a:rPr>
              <a:t>and </a:t>
            </a:r>
            <a:r>
              <a:rPr kumimoji="0" lang="en-US" altLang="en-US" sz="4800" b="1" i="0" u="none" strike="noStrike" cap="none" normalizeH="0" baseline="0" dirty="0">
                <a:ln>
                  <a:noFill/>
                </a:ln>
                <a:solidFill>
                  <a:schemeClr val="tx1"/>
                </a:solidFill>
                <a:effectLst/>
                <a:latin typeface="Arial" charset="0"/>
              </a:rPr>
              <a:t>why would they need them?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568394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24681406"/>
              </p:ext>
            </p:extLst>
          </p:nvPr>
        </p:nvGraphicFramePr>
        <p:xfrm>
          <a:off x="697422" y="911772"/>
          <a:ext cx="11065791" cy="5253619"/>
        </p:xfrm>
        <a:graphic>
          <a:graphicData uri="http://schemas.openxmlformats.org/drawingml/2006/table">
            <a:tbl>
              <a:tblPr firstRow="1" firstCol="1" bandRow="1"/>
              <a:tblGrid>
                <a:gridCol w="1974525">
                  <a:extLst>
                    <a:ext uri="{9D8B030D-6E8A-4147-A177-3AD203B41FA5}">
                      <a16:colId xmlns:a16="http://schemas.microsoft.com/office/drawing/2014/main" val="20000"/>
                    </a:ext>
                  </a:extLst>
                </a:gridCol>
                <a:gridCol w="1173598">
                  <a:extLst>
                    <a:ext uri="{9D8B030D-6E8A-4147-A177-3AD203B41FA5}">
                      <a16:colId xmlns:a16="http://schemas.microsoft.com/office/drawing/2014/main" val="20001"/>
                    </a:ext>
                  </a:extLst>
                </a:gridCol>
                <a:gridCol w="1173598">
                  <a:extLst>
                    <a:ext uri="{9D8B030D-6E8A-4147-A177-3AD203B41FA5}">
                      <a16:colId xmlns:a16="http://schemas.microsoft.com/office/drawing/2014/main" val="20002"/>
                    </a:ext>
                  </a:extLst>
                </a:gridCol>
                <a:gridCol w="1173598">
                  <a:extLst>
                    <a:ext uri="{9D8B030D-6E8A-4147-A177-3AD203B41FA5}">
                      <a16:colId xmlns:a16="http://schemas.microsoft.com/office/drawing/2014/main" val="20003"/>
                    </a:ext>
                  </a:extLst>
                </a:gridCol>
                <a:gridCol w="1173598">
                  <a:extLst>
                    <a:ext uri="{9D8B030D-6E8A-4147-A177-3AD203B41FA5}">
                      <a16:colId xmlns:a16="http://schemas.microsoft.com/office/drawing/2014/main" val="20004"/>
                    </a:ext>
                  </a:extLst>
                </a:gridCol>
                <a:gridCol w="1173598">
                  <a:extLst>
                    <a:ext uri="{9D8B030D-6E8A-4147-A177-3AD203B41FA5}">
                      <a16:colId xmlns:a16="http://schemas.microsoft.com/office/drawing/2014/main" val="20005"/>
                    </a:ext>
                  </a:extLst>
                </a:gridCol>
                <a:gridCol w="1173598">
                  <a:extLst>
                    <a:ext uri="{9D8B030D-6E8A-4147-A177-3AD203B41FA5}">
                      <a16:colId xmlns:a16="http://schemas.microsoft.com/office/drawing/2014/main" val="20006"/>
                    </a:ext>
                  </a:extLst>
                </a:gridCol>
                <a:gridCol w="1173598">
                  <a:extLst>
                    <a:ext uri="{9D8B030D-6E8A-4147-A177-3AD203B41FA5}">
                      <a16:colId xmlns:a16="http://schemas.microsoft.com/office/drawing/2014/main" val="20007"/>
                    </a:ext>
                  </a:extLst>
                </a:gridCol>
                <a:gridCol w="876080">
                  <a:extLst>
                    <a:ext uri="{9D8B030D-6E8A-4147-A177-3AD203B41FA5}">
                      <a16:colId xmlns:a16="http://schemas.microsoft.com/office/drawing/2014/main" val="20008"/>
                    </a:ext>
                  </a:extLst>
                </a:gridCol>
              </a:tblGrid>
              <a:tr h="281597">
                <a:tc rowSpan="3">
                  <a:txBody>
                    <a:bodyPr/>
                    <a:lstStyle/>
                    <a:p>
                      <a:pPr algn="ctr">
                        <a:spcAft>
                          <a:spcPts val="0"/>
                        </a:spcAft>
                      </a:pPr>
                      <a:r>
                        <a:rPr lang="en-GB" sz="1800" b="1" i="1" dirty="0">
                          <a:effectLst/>
                          <a:latin typeface="Arial" charset="0"/>
                          <a:ea typeface="Times New Roman" charset="0"/>
                          <a:cs typeface="Times New Roman" charset="0"/>
                        </a:rPr>
                        <a:t>Month</a:t>
                      </a:r>
                      <a:endParaRPr lang="en-GB" sz="2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en-GB" sz="1600" b="1" dirty="0">
                          <a:effectLst/>
                          <a:latin typeface="Arial" charset="0"/>
                          <a:ea typeface="Times New Roman" charset="0"/>
                          <a:cs typeface="Times New Roman" charset="0"/>
                        </a:rPr>
                        <a:t>April</a:t>
                      </a:r>
                      <a:endParaRPr lang="en-GB" sz="24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US"/>
                    </a:p>
                  </a:txBody>
                  <a:tcPr/>
                </a:tc>
                <a:tc gridSpan="2">
                  <a:txBody>
                    <a:bodyPr/>
                    <a:lstStyle/>
                    <a:p>
                      <a:pPr algn="ctr">
                        <a:spcAft>
                          <a:spcPts val="0"/>
                        </a:spcAft>
                      </a:pPr>
                      <a:r>
                        <a:rPr lang="en-GB" sz="1600" b="1" dirty="0">
                          <a:effectLst/>
                          <a:latin typeface="Arial" charset="0"/>
                          <a:ea typeface="Times New Roman" charset="0"/>
                          <a:cs typeface="Times New Roman" charset="0"/>
                        </a:rPr>
                        <a:t>May</a:t>
                      </a:r>
                      <a:endParaRPr lang="en-GB" sz="24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US"/>
                    </a:p>
                  </a:txBody>
                  <a:tcPr/>
                </a:tc>
                <a:tc gridSpan="2">
                  <a:txBody>
                    <a:bodyPr/>
                    <a:lstStyle/>
                    <a:p>
                      <a:pPr algn="ctr">
                        <a:spcAft>
                          <a:spcPts val="0"/>
                        </a:spcAft>
                      </a:pPr>
                      <a:r>
                        <a:rPr lang="en-GB" sz="1600" b="1" dirty="0">
                          <a:effectLst/>
                          <a:latin typeface="Arial" charset="0"/>
                          <a:ea typeface="Times New Roman" charset="0"/>
                          <a:cs typeface="Times New Roman" charset="0"/>
                        </a:rPr>
                        <a:t>June</a:t>
                      </a:r>
                      <a:endParaRPr lang="en-GB" sz="24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US"/>
                    </a:p>
                  </a:txBody>
                  <a:tcPr/>
                </a:tc>
                <a:tc gridSpan="2">
                  <a:txBody>
                    <a:bodyPr/>
                    <a:lstStyle/>
                    <a:p>
                      <a:pPr algn="ctr">
                        <a:spcAft>
                          <a:spcPts val="0"/>
                        </a:spcAft>
                      </a:pPr>
                      <a:r>
                        <a:rPr lang="en-GB" sz="1600" b="1" dirty="0">
                          <a:effectLst/>
                          <a:latin typeface="Arial" charset="0"/>
                          <a:ea typeface="Times New Roman" charset="0"/>
                          <a:cs typeface="Times New Roman" charset="0"/>
                        </a:rPr>
                        <a:t>July</a:t>
                      </a:r>
                      <a:endParaRPr lang="en-GB" sz="24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US"/>
                    </a:p>
                  </a:txBody>
                  <a:tcPr/>
                </a:tc>
                <a:extLst>
                  <a:ext uri="{0D108BD9-81ED-4DB2-BD59-A6C34878D82A}">
                    <a16:rowId xmlns:a16="http://schemas.microsoft.com/office/drawing/2014/main" val="10000"/>
                  </a:ext>
                </a:extLst>
              </a:tr>
              <a:tr h="201478">
                <a:tc vMerge="1">
                  <a:txBody>
                    <a:bodyPr/>
                    <a:lstStyle/>
                    <a:p>
                      <a:endParaRPr lang="en-US"/>
                    </a:p>
                  </a:txBody>
                  <a:tcPr/>
                </a:tc>
                <a:tc>
                  <a:txBody>
                    <a:bodyPr/>
                    <a:lstStyle/>
                    <a:p>
                      <a:pPr algn="ctr">
                        <a:spcAft>
                          <a:spcPts val="0"/>
                        </a:spcAft>
                      </a:pPr>
                      <a:r>
                        <a:rPr lang="en-GB" sz="1400" b="1" dirty="0">
                          <a:effectLst/>
                          <a:latin typeface="Arial" charset="0"/>
                          <a:ea typeface="Times New Roman" charset="0"/>
                          <a:cs typeface="Times New Roman" charset="0"/>
                        </a:rPr>
                        <a:t>Forecast</a:t>
                      </a:r>
                      <a:endParaRPr lang="en-GB" sz="20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400" b="1" dirty="0">
                          <a:effectLst/>
                          <a:latin typeface="Arial" charset="0"/>
                          <a:ea typeface="Times New Roman" charset="0"/>
                          <a:cs typeface="Times New Roman" charset="0"/>
                        </a:rPr>
                        <a:t>Actual</a:t>
                      </a:r>
                      <a:endParaRPr lang="en-GB" sz="20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spcAft>
                          <a:spcPts val="0"/>
                        </a:spcAft>
                      </a:pPr>
                      <a:r>
                        <a:rPr lang="en-GB" sz="1400" b="1" dirty="0">
                          <a:effectLst/>
                          <a:latin typeface="Arial" charset="0"/>
                          <a:ea typeface="Times New Roman" charset="0"/>
                          <a:cs typeface="Times New Roman" charset="0"/>
                        </a:rPr>
                        <a:t>Forecast</a:t>
                      </a:r>
                      <a:endParaRPr lang="en-GB" sz="20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400" b="1" dirty="0">
                          <a:effectLst/>
                          <a:latin typeface="Arial" charset="0"/>
                          <a:ea typeface="Times New Roman" charset="0"/>
                          <a:cs typeface="Times New Roman" charset="0"/>
                        </a:rPr>
                        <a:t>Actual</a:t>
                      </a:r>
                      <a:endParaRPr lang="en-GB" sz="24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spcAft>
                          <a:spcPts val="0"/>
                        </a:spcAft>
                      </a:pPr>
                      <a:r>
                        <a:rPr lang="en-GB" sz="1400" b="1" dirty="0">
                          <a:effectLst/>
                          <a:latin typeface="Arial" charset="0"/>
                          <a:ea typeface="Times New Roman" charset="0"/>
                          <a:cs typeface="Times New Roman" charset="0"/>
                        </a:rPr>
                        <a:t>Forecast</a:t>
                      </a:r>
                      <a:endParaRPr lang="en-GB" sz="20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400" b="1" dirty="0">
                          <a:effectLst/>
                          <a:latin typeface="Arial" charset="0"/>
                          <a:ea typeface="Times New Roman" charset="0"/>
                          <a:cs typeface="Times New Roman" charset="0"/>
                        </a:rPr>
                        <a:t>Actual</a:t>
                      </a:r>
                      <a:endParaRPr lang="en-GB" sz="20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spcAft>
                          <a:spcPts val="0"/>
                        </a:spcAft>
                      </a:pPr>
                      <a:r>
                        <a:rPr lang="en-GB" sz="1400" b="1" dirty="0">
                          <a:effectLst/>
                          <a:latin typeface="Arial" charset="0"/>
                          <a:ea typeface="Times New Roman" charset="0"/>
                          <a:cs typeface="Times New Roman" charset="0"/>
                        </a:rPr>
                        <a:t>Forecast</a:t>
                      </a:r>
                      <a:endParaRPr lang="en-GB" sz="20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400" b="1" dirty="0">
                          <a:effectLst/>
                          <a:latin typeface="Arial" charset="0"/>
                          <a:ea typeface="Times New Roman" charset="0"/>
                          <a:cs typeface="Times New Roman" charset="0"/>
                        </a:rPr>
                        <a:t>Actual</a:t>
                      </a:r>
                      <a:endParaRPr lang="en-GB" sz="20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1"/>
                  </a:ext>
                </a:extLst>
              </a:tr>
              <a:tr h="185981">
                <a:tc vMerge="1">
                  <a:txBody>
                    <a:bodyPr/>
                    <a:lstStyle/>
                    <a:p>
                      <a:endParaRPr lang="en-US"/>
                    </a:p>
                  </a:txBody>
                  <a:tcPr/>
                </a:tc>
                <a:tc>
                  <a:txBody>
                    <a:bodyPr/>
                    <a:lstStyle/>
                    <a:p>
                      <a:pPr algn="r">
                        <a:spcAft>
                          <a:spcPts val="0"/>
                        </a:spcAft>
                      </a:pPr>
                      <a:r>
                        <a:rPr lang="en-GB" sz="1400" b="1" dirty="0">
                          <a:effectLst/>
                          <a:latin typeface="Arial" charset="0"/>
                          <a:ea typeface="Times New Roman" charset="0"/>
                          <a:cs typeface="Times New Roman" charset="0"/>
                        </a:rPr>
                        <a:t>$0</a:t>
                      </a:r>
                      <a:endParaRPr lang="en-GB" sz="20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400" b="1">
                          <a:effectLst/>
                          <a:latin typeface="Arial" charset="0"/>
                          <a:ea typeface="Times New Roman" charset="0"/>
                          <a:cs typeface="Times New Roman" charset="0"/>
                        </a:rPr>
                        <a:t>$0</a:t>
                      </a:r>
                      <a:endParaRPr lang="en-GB" sz="200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a:spcAft>
                          <a:spcPts val="0"/>
                        </a:spcAft>
                      </a:pPr>
                      <a:r>
                        <a:rPr lang="en-GB" sz="1400" b="1" dirty="0">
                          <a:effectLst/>
                          <a:latin typeface="Arial" charset="0"/>
                          <a:ea typeface="Times New Roman" charset="0"/>
                          <a:cs typeface="Times New Roman" charset="0"/>
                        </a:rPr>
                        <a:t>$0</a:t>
                      </a:r>
                      <a:endParaRPr lang="en-GB" sz="20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400" b="1" dirty="0">
                          <a:effectLst/>
                          <a:latin typeface="Arial" charset="0"/>
                          <a:ea typeface="Times New Roman" charset="0"/>
                          <a:cs typeface="Times New Roman" charset="0"/>
                        </a:rPr>
                        <a:t>$0</a:t>
                      </a:r>
                      <a:endParaRPr lang="en-GB" sz="20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a:spcAft>
                          <a:spcPts val="0"/>
                        </a:spcAft>
                      </a:pPr>
                      <a:r>
                        <a:rPr lang="en-GB" sz="1400" b="1" dirty="0">
                          <a:effectLst/>
                          <a:latin typeface="Arial" charset="0"/>
                          <a:ea typeface="Times New Roman" charset="0"/>
                          <a:cs typeface="Times New Roman" charset="0"/>
                        </a:rPr>
                        <a:t>$0</a:t>
                      </a:r>
                      <a:endParaRPr lang="en-GB" sz="20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400" b="1" dirty="0">
                          <a:effectLst/>
                          <a:latin typeface="Arial" charset="0"/>
                          <a:ea typeface="Times New Roman" charset="0"/>
                          <a:cs typeface="Times New Roman" charset="0"/>
                        </a:rPr>
                        <a:t>$0</a:t>
                      </a:r>
                      <a:endParaRPr lang="en-GB" sz="20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a:spcAft>
                          <a:spcPts val="0"/>
                        </a:spcAft>
                      </a:pPr>
                      <a:r>
                        <a:rPr lang="en-GB" sz="1400" b="1" dirty="0">
                          <a:effectLst/>
                          <a:latin typeface="Arial" charset="0"/>
                          <a:ea typeface="Times New Roman" charset="0"/>
                          <a:cs typeface="Times New Roman" charset="0"/>
                        </a:rPr>
                        <a:t>$0</a:t>
                      </a:r>
                      <a:endParaRPr lang="en-GB" sz="20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400" b="1" dirty="0">
                          <a:effectLst/>
                          <a:latin typeface="Arial" charset="0"/>
                          <a:ea typeface="Times New Roman" charset="0"/>
                          <a:cs typeface="Times New Roman" charset="0"/>
                        </a:rPr>
                        <a:t>$0</a:t>
                      </a:r>
                      <a:endParaRPr lang="en-GB" sz="2000" dirty="0">
                        <a:effectLst/>
                        <a:latin typeface="Calibri" charset="0"/>
                        <a:ea typeface="Calibri" charset="0"/>
                        <a:cs typeface="Times New Roman"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2"/>
                  </a:ext>
                </a:extLst>
              </a:tr>
              <a:tr h="862774">
                <a:tc>
                  <a:txBody>
                    <a:bodyPr/>
                    <a:lstStyle/>
                    <a:p>
                      <a:pPr algn="l">
                        <a:spcAft>
                          <a:spcPts val="0"/>
                        </a:spcAft>
                      </a:pPr>
                      <a:r>
                        <a:rPr lang="en-GB" sz="1400" b="1" i="1" dirty="0">
                          <a:effectLst/>
                          <a:latin typeface="Arial" charset="0"/>
                          <a:ea typeface="Times New Roman" charset="0"/>
                          <a:cs typeface="Times New Roman" charset="0"/>
                        </a:rPr>
                        <a:t>Cash in:</a:t>
                      </a:r>
                      <a:r>
                        <a:rPr lang="en-GB" sz="1400" i="1" dirty="0">
                          <a:effectLst/>
                          <a:latin typeface="Arial" charset="0"/>
                          <a:ea typeface="Times New Roman" charset="0"/>
                          <a:cs typeface="Times New Roman" charset="0"/>
                        </a:rPr>
                        <a:t> includes</a:t>
                      </a:r>
                      <a:endParaRPr lang="en-GB" sz="2000" dirty="0">
                        <a:effectLst/>
                        <a:latin typeface="Calibri" charset="0"/>
                        <a:ea typeface="Calibri" charset="0"/>
                        <a:cs typeface="Times New Roman" charset="0"/>
                      </a:endParaRPr>
                    </a:p>
                    <a:p>
                      <a:pPr algn="l">
                        <a:spcAft>
                          <a:spcPts val="0"/>
                        </a:spcAft>
                      </a:pPr>
                      <a:r>
                        <a:rPr lang="en-GB" sz="1400" i="1" dirty="0">
                          <a:effectLst/>
                          <a:latin typeface="Arial" charset="0"/>
                          <a:ea typeface="Times New Roman" charset="0"/>
                          <a:cs typeface="Times New Roman" charset="0"/>
                        </a:rPr>
                        <a:t>GST</a:t>
                      </a:r>
                      <a:endParaRPr lang="en-GB" sz="2000" dirty="0">
                        <a:effectLst/>
                        <a:latin typeface="Calibri" charset="0"/>
                        <a:ea typeface="Calibri" charset="0"/>
                        <a:cs typeface="Times New Roman" charset="0"/>
                      </a:endParaRPr>
                    </a:p>
                    <a:p>
                      <a:pPr algn="l">
                        <a:spcAft>
                          <a:spcPts val="0"/>
                        </a:spcAft>
                      </a:pPr>
                      <a:r>
                        <a:rPr lang="en-GB" sz="1400" i="0" dirty="0">
                          <a:effectLst/>
                          <a:latin typeface="Arial" charset="0"/>
                          <a:ea typeface="Times New Roman" charset="0"/>
                          <a:cs typeface="Times New Roman" charset="0"/>
                        </a:rPr>
                        <a:t>Cash Sales</a:t>
                      </a:r>
                      <a:endParaRPr lang="en-GB" sz="2000" i="0" dirty="0">
                        <a:effectLst/>
                        <a:latin typeface="Calibri" charset="0"/>
                        <a:ea typeface="Calibri" charset="0"/>
                        <a:cs typeface="Times New Roman" charset="0"/>
                      </a:endParaRPr>
                    </a:p>
                    <a:p>
                      <a:pPr algn="l">
                        <a:spcAft>
                          <a:spcPts val="0"/>
                        </a:spcAft>
                      </a:pPr>
                      <a:r>
                        <a:rPr lang="en-GB" sz="1400" i="0" dirty="0">
                          <a:effectLst/>
                          <a:latin typeface="Arial" charset="0"/>
                          <a:ea typeface="Times New Roman" charset="0"/>
                          <a:cs typeface="Times New Roman" charset="0"/>
                        </a:rPr>
                        <a:t>Cash from debtors</a:t>
                      </a:r>
                      <a:endParaRPr lang="en-GB" sz="2000" i="0" dirty="0">
                        <a:effectLst/>
                        <a:latin typeface="Calibri" charset="0"/>
                        <a:ea typeface="Calibri" charset="0"/>
                        <a:cs typeface="Times New Roman" charset="0"/>
                      </a:endParaRPr>
                    </a:p>
                    <a:p>
                      <a:pPr algn="l">
                        <a:spcAft>
                          <a:spcPts val="0"/>
                        </a:spcAft>
                      </a:pPr>
                      <a:r>
                        <a:rPr lang="en-GB" sz="1400" i="0" dirty="0" err="1">
                          <a:effectLst/>
                          <a:latin typeface="Arial" charset="0"/>
                          <a:ea typeface="Times New Roman" charset="0"/>
                          <a:cs typeface="Times New Roman" charset="0"/>
                        </a:rPr>
                        <a:t>etc</a:t>
                      </a:r>
                      <a:endParaRPr lang="en-GB" sz="2000" i="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400" dirty="0">
                          <a:effectLst/>
                          <a:latin typeface="Arial" charset="0"/>
                          <a:ea typeface="Times New Roman" charset="0"/>
                          <a:cs typeface="Times New Roman" charset="0"/>
                        </a:rPr>
                        <a:t> </a:t>
                      </a:r>
                      <a:endParaRPr lang="en-GB" sz="2000" dirty="0">
                        <a:effectLst/>
                        <a:latin typeface="Calibri" charset="0"/>
                        <a:ea typeface="Calibri" charset="0"/>
                        <a:cs typeface="Times New Roman" charset="0"/>
                      </a:endParaRPr>
                    </a:p>
                    <a:p>
                      <a:pPr algn="r">
                        <a:spcAft>
                          <a:spcPts val="0"/>
                        </a:spcAft>
                      </a:pPr>
                      <a:r>
                        <a:rPr lang="en-GB" sz="1400" dirty="0">
                          <a:effectLst/>
                          <a:latin typeface="Arial" charset="0"/>
                          <a:ea typeface="Times New Roman" charset="0"/>
                          <a:cs typeface="Times New Roman" charset="0"/>
                        </a:rPr>
                        <a:t>1,000</a:t>
                      </a:r>
                      <a:endParaRPr lang="en-GB" sz="2000" dirty="0">
                        <a:effectLst/>
                        <a:latin typeface="Calibri" charset="0"/>
                        <a:ea typeface="Calibri" charset="0"/>
                        <a:cs typeface="Times New Roman" charset="0"/>
                      </a:endParaRPr>
                    </a:p>
                    <a:p>
                      <a:pPr algn="r">
                        <a:spcAft>
                          <a:spcPts val="0"/>
                        </a:spcAft>
                      </a:pPr>
                      <a:r>
                        <a:rPr lang="en-GB" sz="1400" dirty="0">
                          <a:effectLst/>
                          <a:latin typeface="Arial" charset="0"/>
                          <a:ea typeface="Times New Roman" charset="0"/>
                          <a:cs typeface="Times New Roman" charset="0"/>
                        </a:rPr>
                        <a:t>10,000</a:t>
                      </a:r>
                      <a:endParaRPr lang="en-GB" sz="2000" dirty="0">
                        <a:effectLst/>
                        <a:latin typeface="Calibri" charset="0"/>
                        <a:ea typeface="Calibri" charset="0"/>
                        <a:cs typeface="Times New Roman" charset="0"/>
                      </a:endParaRPr>
                    </a:p>
                    <a:p>
                      <a:pPr algn="r">
                        <a:spcAft>
                          <a:spcPts val="0"/>
                        </a:spcAft>
                      </a:pPr>
                      <a:r>
                        <a:rPr lang="en-GB" sz="1400" dirty="0">
                          <a:effectLst/>
                          <a:latin typeface="Arial" charset="0"/>
                          <a:ea typeface="Times New Roman" charset="0"/>
                          <a:cs typeface="Times New Roman" charset="0"/>
                        </a:rPr>
                        <a:t>4,000</a:t>
                      </a:r>
                      <a:endParaRPr lang="en-GB" sz="20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400" dirty="0">
                          <a:effectLst/>
                          <a:latin typeface="Arial" charset="0"/>
                          <a:ea typeface="Times New Roman" charset="0"/>
                          <a:cs typeface="Times New Roman" charset="0"/>
                        </a:rPr>
                        <a:t> </a:t>
                      </a:r>
                      <a:endParaRPr lang="en-GB" sz="2000" dirty="0">
                        <a:effectLst/>
                        <a:latin typeface="Calibri" charset="0"/>
                        <a:ea typeface="Calibri" charset="0"/>
                        <a:cs typeface="Times New Roman" charset="0"/>
                      </a:endParaRPr>
                    </a:p>
                    <a:p>
                      <a:pPr algn="r">
                        <a:spcAft>
                          <a:spcPts val="0"/>
                        </a:spcAft>
                      </a:pPr>
                      <a:r>
                        <a:rPr lang="en-GB" sz="1400" dirty="0">
                          <a:effectLst/>
                          <a:latin typeface="Arial" charset="0"/>
                          <a:ea typeface="Times New Roman" charset="0"/>
                          <a:cs typeface="Times New Roman" charset="0"/>
                        </a:rPr>
                        <a:t>980</a:t>
                      </a:r>
                      <a:endParaRPr lang="en-GB" sz="2000" dirty="0">
                        <a:effectLst/>
                        <a:latin typeface="Calibri" charset="0"/>
                        <a:ea typeface="Calibri" charset="0"/>
                        <a:cs typeface="Times New Roman" charset="0"/>
                      </a:endParaRPr>
                    </a:p>
                    <a:p>
                      <a:pPr algn="r">
                        <a:spcAft>
                          <a:spcPts val="0"/>
                        </a:spcAft>
                      </a:pPr>
                      <a:r>
                        <a:rPr lang="en-GB" sz="1400" dirty="0">
                          <a:effectLst/>
                          <a:latin typeface="Arial" charset="0"/>
                          <a:ea typeface="Times New Roman" charset="0"/>
                          <a:cs typeface="Times New Roman" charset="0"/>
                        </a:rPr>
                        <a:t>11,200</a:t>
                      </a:r>
                      <a:endParaRPr lang="en-GB" sz="2000" dirty="0">
                        <a:effectLst/>
                        <a:latin typeface="Calibri" charset="0"/>
                        <a:ea typeface="Calibri" charset="0"/>
                        <a:cs typeface="Times New Roman" charset="0"/>
                      </a:endParaRPr>
                    </a:p>
                    <a:p>
                      <a:pPr algn="r">
                        <a:spcAft>
                          <a:spcPts val="0"/>
                        </a:spcAft>
                      </a:pPr>
                      <a:r>
                        <a:rPr lang="en-GB" sz="1400" dirty="0">
                          <a:effectLst/>
                          <a:latin typeface="Arial" charset="0"/>
                          <a:ea typeface="Times New Roman" charset="0"/>
                          <a:cs typeface="Times New Roman" charset="0"/>
                        </a:rPr>
                        <a:t>3,700</a:t>
                      </a:r>
                      <a:endParaRPr lang="en-GB" sz="20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a:spcAft>
                          <a:spcPts val="0"/>
                        </a:spcAft>
                      </a:pPr>
                      <a:r>
                        <a:rPr lang="en-GB" sz="1400" dirty="0">
                          <a:effectLst/>
                          <a:latin typeface="Arial" charset="0"/>
                          <a:ea typeface="Times New Roman" charset="0"/>
                          <a:cs typeface="Times New Roman" charset="0"/>
                        </a:rPr>
                        <a:t> </a:t>
                      </a:r>
                      <a:endParaRPr lang="en-GB" sz="2000" dirty="0">
                        <a:effectLst/>
                        <a:latin typeface="Calibri" charset="0"/>
                        <a:ea typeface="Calibri" charset="0"/>
                        <a:cs typeface="Times New Roman" charset="0"/>
                      </a:endParaRPr>
                    </a:p>
                    <a:p>
                      <a:pPr algn="r">
                        <a:spcAft>
                          <a:spcPts val="0"/>
                        </a:spcAft>
                      </a:pPr>
                      <a:r>
                        <a:rPr lang="en-GB" sz="1400" dirty="0">
                          <a:effectLst/>
                          <a:latin typeface="Arial" charset="0"/>
                          <a:ea typeface="Times New Roman" charset="0"/>
                          <a:cs typeface="Times New Roman" charset="0"/>
                        </a:rPr>
                        <a:t>1,200</a:t>
                      </a:r>
                      <a:endParaRPr lang="en-GB" sz="2000" dirty="0">
                        <a:effectLst/>
                        <a:latin typeface="Calibri" charset="0"/>
                        <a:ea typeface="Calibri" charset="0"/>
                        <a:cs typeface="Times New Roman" charset="0"/>
                      </a:endParaRPr>
                    </a:p>
                    <a:p>
                      <a:pPr algn="r">
                        <a:spcAft>
                          <a:spcPts val="0"/>
                        </a:spcAft>
                      </a:pPr>
                      <a:r>
                        <a:rPr lang="en-GB" sz="1400" dirty="0">
                          <a:effectLst/>
                          <a:latin typeface="Arial" charset="0"/>
                          <a:ea typeface="Times New Roman" charset="0"/>
                          <a:cs typeface="Times New Roman" charset="0"/>
                        </a:rPr>
                        <a:t>14,000</a:t>
                      </a:r>
                      <a:endParaRPr lang="en-GB" sz="2000" dirty="0">
                        <a:effectLst/>
                        <a:latin typeface="Calibri" charset="0"/>
                        <a:ea typeface="Calibri" charset="0"/>
                        <a:cs typeface="Times New Roman" charset="0"/>
                      </a:endParaRPr>
                    </a:p>
                    <a:p>
                      <a:pPr algn="r">
                        <a:spcAft>
                          <a:spcPts val="0"/>
                        </a:spcAft>
                      </a:pPr>
                      <a:r>
                        <a:rPr lang="en-GB" sz="1400" dirty="0">
                          <a:effectLst/>
                          <a:latin typeface="Arial" charset="0"/>
                          <a:ea typeface="Times New Roman" charset="0"/>
                          <a:cs typeface="Times New Roman" charset="0"/>
                        </a:rPr>
                        <a:t>4,500</a:t>
                      </a:r>
                      <a:endParaRPr lang="en-GB" sz="20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spcAft>
                          <a:spcPts val="0"/>
                        </a:spcAft>
                      </a:pPr>
                      <a:r>
                        <a:rPr lang="en-GB" sz="1400" dirty="0">
                          <a:effectLst/>
                          <a:latin typeface="Arial" charset="0"/>
                          <a:ea typeface="Times New Roman" charset="0"/>
                          <a:cs typeface="Times New Roman" charset="0"/>
                        </a:rPr>
                        <a:t> </a:t>
                      </a:r>
                      <a:r>
                        <a:rPr lang="en-GB" sz="1400" dirty="0" err="1" smtClean="0">
                          <a:effectLst/>
                          <a:latin typeface="Arial" charset="0"/>
                          <a:ea typeface="Times New Roman" charset="0"/>
                          <a:cs typeface="Times New Roman" charset="0"/>
                        </a:rPr>
                        <a:t>etc</a:t>
                      </a:r>
                      <a:endParaRPr lang="en-GB" sz="20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3"/>
                  </a:ext>
                </a:extLst>
              </a:tr>
              <a:tr h="191110">
                <a:tc>
                  <a:txBody>
                    <a:bodyPr/>
                    <a:lstStyle/>
                    <a:p>
                      <a:pPr algn="l">
                        <a:spcAft>
                          <a:spcPts val="0"/>
                        </a:spcAft>
                      </a:pPr>
                      <a:r>
                        <a:rPr lang="en-GB" sz="1600" b="1" dirty="0">
                          <a:effectLst/>
                          <a:latin typeface="Arial" charset="0"/>
                          <a:ea typeface="Times New Roman" charset="0"/>
                          <a:cs typeface="Times New Roman" charset="0"/>
                        </a:rPr>
                        <a:t>Total Cash in  </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600" dirty="0">
                          <a:effectLst/>
                          <a:latin typeface="Arial" charset="0"/>
                          <a:ea typeface="Times New Roman" charset="0"/>
                          <a:cs typeface="Times New Roman" charset="0"/>
                        </a:rPr>
                        <a:t>26,000</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600" dirty="0">
                          <a:effectLst/>
                          <a:latin typeface="Arial" charset="0"/>
                          <a:ea typeface="Times New Roman" charset="0"/>
                          <a:cs typeface="Times New Roman" charset="0"/>
                        </a:rPr>
                        <a:t>31,500</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a:spcAft>
                          <a:spcPts val="0"/>
                        </a:spcAft>
                      </a:pPr>
                      <a:r>
                        <a:rPr lang="en-GB" sz="1400" dirty="0" err="1">
                          <a:effectLst/>
                          <a:latin typeface="Arial" charset="0"/>
                          <a:ea typeface="Times New Roman" charset="0"/>
                          <a:cs typeface="Times New Roman" charset="0"/>
                        </a:rPr>
                        <a:t>etc</a:t>
                      </a:r>
                      <a:endParaRPr lang="en-GB" sz="20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4"/>
                  </a:ext>
                </a:extLst>
              </a:tr>
              <a:tr h="1211105">
                <a:tc>
                  <a:txBody>
                    <a:bodyPr/>
                    <a:lstStyle/>
                    <a:p>
                      <a:pPr algn="l">
                        <a:spcAft>
                          <a:spcPts val="0"/>
                        </a:spcAft>
                      </a:pPr>
                      <a:r>
                        <a:rPr lang="en-GB" sz="1400" b="1" i="1" dirty="0">
                          <a:effectLst/>
                          <a:latin typeface="Arial" charset="0"/>
                          <a:ea typeface="Times New Roman" charset="0"/>
                          <a:cs typeface="Times New Roman" charset="0"/>
                        </a:rPr>
                        <a:t>Cash out</a:t>
                      </a:r>
                      <a:r>
                        <a:rPr lang="en-GB" sz="1400" i="1" dirty="0">
                          <a:effectLst/>
                          <a:latin typeface="Arial" charset="0"/>
                          <a:ea typeface="Times New Roman" charset="0"/>
                          <a:cs typeface="Times New Roman" charset="0"/>
                        </a:rPr>
                        <a:t>: includes GST</a:t>
                      </a:r>
                      <a:endParaRPr lang="en-GB" sz="2000" dirty="0">
                        <a:effectLst/>
                        <a:latin typeface="Calibri" charset="0"/>
                        <a:ea typeface="Calibri" charset="0"/>
                        <a:cs typeface="Times New Roman" charset="0"/>
                      </a:endParaRPr>
                    </a:p>
                    <a:p>
                      <a:pPr algn="l">
                        <a:spcAft>
                          <a:spcPts val="0"/>
                        </a:spcAft>
                      </a:pPr>
                      <a:r>
                        <a:rPr lang="en-GB" sz="1400" dirty="0">
                          <a:effectLst/>
                          <a:latin typeface="Arial" charset="0"/>
                          <a:ea typeface="Times New Roman" charset="0"/>
                          <a:cs typeface="Times New Roman" charset="0"/>
                        </a:rPr>
                        <a:t>ACC payments</a:t>
                      </a:r>
                      <a:endParaRPr lang="en-GB" sz="2000" dirty="0">
                        <a:effectLst/>
                        <a:latin typeface="Calibri" charset="0"/>
                        <a:ea typeface="Calibri" charset="0"/>
                        <a:cs typeface="Times New Roman" charset="0"/>
                      </a:endParaRPr>
                    </a:p>
                    <a:p>
                      <a:pPr algn="l">
                        <a:spcAft>
                          <a:spcPts val="0"/>
                        </a:spcAft>
                      </a:pPr>
                      <a:r>
                        <a:rPr lang="en-GB" sz="1400" dirty="0">
                          <a:effectLst/>
                          <a:latin typeface="Arial" charset="0"/>
                          <a:ea typeface="Times New Roman" charset="0"/>
                          <a:cs typeface="Times New Roman" charset="0"/>
                        </a:rPr>
                        <a:t>Accounting costs</a:t>
                      </a:r>
                      <a:endParaRPr lang="en-GB" sz="2000" dirty="0">
                        <a:effectLst/>
                        <a:latin typeface="Calibri" charset="0"/>
                        <a:ea typeface="Calibri" charset="0"/>
                        <a:cs typeface="Times New Roman" charset="0"/>
                      </a:endParaRPr>
                    </a:p>
                    <a:p>
                      <a:pPr algn="l">
                        <a:spcAft>
                          <a:spcPts val="0"/>
                        </a:spcAft>
                      </a:pPr>
                      <a:r>
                        <a:rPr lang="en-GB" sz="1400" dirty="0">
                          <a:effectLst/>
                          <a:latin typeface="Arial" charset="0"/>
                          <a:ea typeface="Times New Roman" charset="0"/>
                          <a:cs typeface="Times New Roman" charset="0"/>
                        </a:rPr>
                        <a:t>Advertising</a:t>
                      </a:r>
                      <a:endParaRPr lang="en-GB" sz="2000" dirty="0">
                        <a:effectLst/>
                        <a:latin typeface="Calibri" charset="0"/>
                        <a:ea typeface="Calibri" charset="0"/>
                        <a:cs typeface="Times New Roman" charset="0"/>
                      </a:endParaRPr>
                    </a:p>
                    <a:p>
                      <a:pPr algn="l">
                        <a:spcAft>
                          <a:spcPts val="0"/>
                        </a:spcAft>
                      </a:pPr>
                      <a:r>
                        <a:rPr lang="en-GB" sz="1400" dirty="0" err="1" smtClean="0">
                          <a:effectLst/>
                          <a:latin typeface="Arial" charset="0"/>
                          <a:ea typeface="Times New Roman" charset="0"/>
                          <a:cs typeface="Times New Roman" charset="0"/>
                        </a:rPr>
                        <a:t>etc</a:t>
                      </a:r>
                      <a:endParaRPr lang="en-GB" sz="20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400" dirty="0">
                          <a:effectLst/>
                          <a:latin typeface="Arial" charset="0"/>
                          <a:ea typeface="Times New Roman" charset="0"/>
                          <a:cs typeface="Times New Roman" charset="0"/>
                        </a:rPr>
                        <a:t> </a:t>
                      </a:r>
                      <a:endParaRPr lang="en-GB" sz="1400" dirty="0" smtClean="0">
                        <a:effectLst/>
                        <a:latin typeface="Arial" charset="0"/>
                        <a:ea typeface="Times New Roman" charset="0"/>
                        <a:cs typeface="Times New Roman" charset="0"/>
                      </a:endParaRPr>
                    </a:p>
                    <a:p>
                      <a:pPr algn="r">
                        <a:spcAft>
                          <a:spcPts val="0"/>
                        </a:spcAft>
                      </a:pPr>
                      <a:r>
                        <a:rPr lang="en-GB" sz="1400" dirty="0" smtClean="0">
                          <a:effectLst/>
                          <a:latin typeface="Arial" charset="0"/>
                          <a:ea typeface="Times New Roman" charset="0"/>
                          <a:cs typeface="Times New Roman" charset="0"/>
                        </a:rPr>
                        <a:t>500</a:t>
                      </a:r>
                      <a:endParaRPr lang="en-GB" sz="2000" dirty="0">
                        <a:effectLst/>
                        <a:latin typeface="Calibri" charset="0"/>
                        <a:ea typeface="Calibri" charset="0"/>
                        <a:cs typeface="Times New Roman" charset="0"/>
                      </a:endParaRPr>
                    </a:p>
                    <a:p>
                      <a:pPr algn="r">
                        <a:spcAft>
                          <a:spcPts val="0"/>
                        </a:spcAft>
                      </a:pPr>
                      <a:r>
                        <a:rPr lang="en-GB" sz="1400" dirty="0">
                          <a:effectLst/>
                          <a:latin typeface="Arial" charset="0"/>
                          <a:ea typeface="Times New Roman" charset="0"/>
                          <a:cs typeface="Times New Roman" charset="0"/>
                        </a:rPr>
                        <a:t> 500</a:t>
                      </a:r>
                      <a:endParaRPr lang="en-GB" sz="2000" dirty="0">
                        <a:effectLst/>
                        <a:latin typeface="Calibri" charset="0"/>
                        <a:ea typeface="Calibri" charset="0"/>
                        <a:cs typeface="Times New Roman" charset="0"/>
                      </a:endParaRPr>
                    </a:p>
                    <a:p>
                      <a:pPr algn="r">
                        <a:spcAft>
                          <a:spcPts val="0"/>
                        </a:spcAft>
                      </a:pPr>
                      <a:r>
                        <a:rPr lang="en-GB" sz="1400" dirty="0">
                          <a:effectLst/>
                          <a:latin typeface="Arial" charset="0"/>
                          <a:ea typeface="Times New Roman" charset="0"/>
                          <a:cs typeface="Times New Roman" charset="0"/>
                        </a:rPr>
                        <a:t> 100</a:t>
                      </a:r>
                      <a:endParaRPr lang="en-GB" sz="2000" dirty="0">
                        <a:effectLst/>
                        <a:latin typeface="Calibri" charset="0"/>
                        <a:ea typeface="Calibri" charset="0"/>
                        <a:cs typeface="Times New Roman" charset="0"/>
                      </a:endParaRPr>
                    </a:p>
                    <a:p>
                      <a:pPr algn="r">
                        <a:spcAft>
                          <a:spcPts val="0"/>
                        </a:spcAft>
                      </a:pPr>
                      <a:r>
                        <a:rPr lang="en-GB" sz="1400" dirty="0">
                          <a:effectLst/>
                          <a:latin typeface="Arial" charset="0"/>
                          <a:ea typeface="Times New Roman" charset="0"/>
                          <a:cs typeface="Times New Roman" charset="0"/>
                        </a:rPr>
                        <a:t> 100</a:t>
                      </a:r>
                      <a:endParaRPr lang="en-GB" sz="2000" dirty="0">
                        <a:effectLst/>
                        <a:latin typeface="Calibri" charset="0"/>
                        <a:ea typeface="Calibri" charset="0"/>
                        <a:cs typeface="Times New Roman" charset="0"/>
                      </a:endParaRPr>
                    </a:p>
                    <a:p>
                      <a:pPr algn="l">
                        <a:spcAft>
                          <a:spcPts val="0"/>
                        </a:spcAft>
                      </a:pPr>
                      <a:r>
                        <a:rPr lang="en-GB" sz="1400" dirty="0">
                          <a:effectLst/>
                          <a:latin typeface="Arial" charset="0"/>
                          <a:ea typeface="Times New Roman" charset="0"/>
                          <a:cs typeface="Times New Roman" charset="0"/>
                        </a:rPr>
                        <a:t> </a:t>
                      </a:r>
                      <a:endParaRPr lang="en-GB" sz="20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endParaRPr lang="en-GB" sz="1400" dirty="0" smtClean="0">
                        <a:effectLst/>
                        <a:latin typeface="Arial" charset="0"/>
                        <a:ea typeface="Times New Roman" charset="0"/>
                        <a:cs typeface="Times New Roman" charset="0"/>
                      </a:endParaRPr>
                    </a:p>
                    <a:p>
                      <a:pPr algn="r">
                        <a:spcAft>
                          <a:spcPts val="0"/>
                        </a:spcAft>
                      </a:pPr>
                      <a:r>
                        <a:rPr lang="en-GB" sz="1400" dirty="0">
                          <a:effectLst/>
                          <a:latin typeface="Arial" charset="0"/>
                          <a:ea typeface="Times New Roman" charset="0"/>
                          <a:cs typeface="Times New Roman" charset="0"/>
                        </a:rPr>
                        <a:t> 350</a:t>
                      </a:r>
                      <a:endParaRPr lang="en-GB" sz="2000" dirty="0">
                        <a:effectLst/>
                        <a:latin typeface="Calibri" charset="0"/>
                        <a:ea typeface="Calibri" charset="0"/>
                        <a:cs typeface="Times New Roman" charset="0"/>
                      </a:endParaRPr>
                    </a:p>
                    <a:p>
                      <a:pPr algn="r">
                        <a:spcAft>
                          <a:spcPts val="0"/>
                        </a:spcAft>
                      </a:pPr>
                      <a:r>
                        <a:rPr lang="en-GB" sz="1400" dirty="0">
                          <a:effectLst/>
                          <a:latin typeface="Arial" charset="0"/>
                          <a:ea typeface="Times New Roman" charset="0"/>
                          <a:cs typeface="Times New Roman" charset="0"/>
                        </a:rPr>
                        <a:t> 500</a:t>
                      </a:r>
                      <a:endParaRPr lang="en-GB" sz="2000" dirty="0">
                        <a:effectLst/>
                        <a:latin typeface="Calibri" charset="0"/>
                        <a:ea typeface="Calibri" charset="0"/>
                        <a:cs typeface="Times New Roman" charset="0"/>
                      </a:endParaRPr>
                    </a:p>
                    <a:p>
                      <a:pPr algn="r">
                        <a:spcAft>
                          <a:spcPts val="0"/>
                        </a:spcAft>
                      </a:pPr>
                      <a:r>
                        <a:rPr lang="en-GB" sz="1400" dirty="0">
                          <a:effectLst/>
                          <a:latin typeface="Arial" charset="0"/>
                          <a:ea typeface="Times New Roman" charset="0"/>
                          <a:cs typeface="Times New Roman" charset="0"/>
                        </a:rPr>
                        <a:t> 80</a:t>
                      </a:r>
                      <a:endParaRPr lang="en-GB" sz="2000" dirty="0">
                        <a:effectLst/>
                        <a:latin typeface="Calibri" charset="0"/>
                        <a:ea typeface="Calibri" charset="0"/>
                        <a:cs typeface="Times New Roman" charset="0"/>
                      </a:endParaRPr>
                    </a:p>
                    <a:p>
                      <a:pPr algn="r">
                        <a:spcAft>
                          <a:spcPts val="0"/>
                        </a:spcAft>
                      </a:pPr>
                      <a:r>
                        <a:rPr lang="en-GB" sz="1400" dirty="0">
                          <a:effectLst/>
                          <a:latin typeface="Arial" charset="0"/>
                          <a:ea typeface="Times New Roman" charset="0"/>
                          <a:cs typeface="Times New Roman" charset="0"/>
                        </a:rPr>
                        <a:t> 160</a:t>
                      </a:r>
                      <a:endParaRPr lang="en-GB" sz="2000" dirty="0">
                        <a:effectLst/>
                        <a:latin typeface="Calibri" charset="0"/>
                        <a:ea typeface="Calibri" charset="0"/>
                        <a:cs typeface="Times New Roman" charset="0"/>
                      </a:endParaRPr>
                    </a:p>
                    <a:p>
                      <a:pPr algn="l">
                        <a:spcAft>
                          <a:spcPts val="0"/>
                        </a:spcAft>
                      </a:pPr>
                      <a:r>
                        <a:rPr lang="en-GB" sz="1400" dirty="0">
                          <a:effectLst/>
                          <a:latin typeface="Arial" charset="0"/>
                          <a:ea typeface="Times New Roman" charset="0"/>
                          <a:cs typeface="Times New Roman" charset="0"/>
                        </a:rPr>
                        <a:t> </a:t>
                      </a:r>
                      <a:endParaRPr lang="en-GB" sz="20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400" dirty="0">
                          <a:effectLst/>
                          <a:latin typeface="Arial" charset="0"/>
                          <a:ea typeface="Times New Roman" charset="0"/>
                          <a:cs typeface="Times New Roman" charset="0"/>
                        </a:rPr>
                        <a:t> </a:t>
                      </a:r>
                      <a:endParaRPr lang="en-GB" sz="2000" dirty="0">
                        <a:effectLst/>
                        <a:latin typeface="Calibri" charset="0"/>
                        <a:ea typeface="Calibri" charset="0"/>
                        <a:cs typeface="Times New Roman" charset="0"/>
                      </a:endParaRPr>
                    </a:p>
                    <a:p>
                      <a:pPr algn="r">
                        <a:spcAft>
                          <a:spcPts val="0"/>
                        </a:spcAft>
                      </a:pPr>
                      <a:r>
                        <a:rPr lang="en-GB" sz="1400" dirty="0">
                          <a:effectLst/>
                          <a:latin typeface="Arial" charset="0"/>
                          <a:ea typeface="Times New Roman" charset="0"/>
                          <a:cs typeface="Times New Roman" charset="0"/>
                        </a:rPr>
                        <a:t> </a:t>
                      </a:r>
                      <a:r>
                        <a:rPr lang="en-GB" sz="1400" dirty="0" err="1">
                          <a:effectLst/>
                          <a:latin typeface="Arial" charset="0"/>
                          <a:ea typeface="Times New Roman" charset="0"/>
                          <a:cs typeface="Times New Roman" charset="0"/>
                        </a:rPr>
                        <a:t>etc</a:t>
                      </a:r>
                      <a:endParaRPr lang="en-GB" sz="2000" dirty="0">
                        <a:effectLst/>
                        <a:latin typeface="Calibri" charset="0"/>
                        <a:ea typeface="Calibri" charset="0"/>
                        <a:cs typeface="Times New Roman" charset="0"/>
                      </a:endParaRPr>
                    </a:p>
                    <a:p>
                      <a:pPr algn="l">
                        <a:spcAft>
                          <a:spcPts val="0"/>
                        </a:spcAft>
                      </a:pPr>
                      <a:r>
                        <a:rPr lang="en-GB" sz="1400" dirty="0">
                          <a:effectLst/>
                          <a:latin typeface="Arial" charset="0"/>
                          <a:ea typeface="Times New Roman" charset="0"/>
                          <a:cs typeface="Times New Roman" charset="0"/>
                        </a:rPr>
                        <a:t> </a:t>
                      </a:r>
                      <a:endParaRPr lang="en-GB" sz="2000" dirty="0">
                        <a:effectLst/>
                        <a:latin typeface="Calibri" charset="0"/>
                        <a:ea typeface="Calibri" charset="0"/>
                        <a:cs typeface="Times New Roman" charset="0"/>
                      </a:endParaRPr>
                    </a:p>
                    <a:p>
                      <a:pPr algn="l">
                        <a:spcAft>
                          <a:spcPts val="0"/>
                        </a:spcAft>
                      </a:pPr>
                      <a:r>
                        <a:rPr lang="en-GB" sz="1400" dirty="0">
                          <a:effectLst/>
                          <a:latin typeface="Arial" charset="0"/>
                          <a:ea typeface="Times New Roman" charset="0"/>
                          <a:cs typeface="Times New Roman" charset="0"/>
                        </a:rPr>
                        <a:t> </a:t>
                      </a:r>
                      <a:endParaRPr lang="en-GB" sz="2000" dirty="0">
                        <a:effectLst/>
                        <a:latin typeface="Calibri" charset="0"/>
                        <a:ea typeface="Calibri" charset="0"/>
                        <a:cs typeface="Times New Roman" charset="0"/>
                      </a:endParaRPr>
                    </a:p>
                    <a:p>
                      <a:pPr algn="l">
                        <a:spcAft>
                          <a:spcPts val="0"/>
                        </a:spcAft>
                      </a:pPr>
                      <a:r>
                        <a:rPr lang="en-GB" sz="1400" dirty="0">
                          <a:effectLst/>
                          <a:latin typeface="Arial" charset="0"/>
                          <a:ea typeface="Times New Roman" charset="0"/>
                          <a:cs typeface="Times New Roman" charset="0"/>
                        </a:rPr>
                        <a:t> </a:t>
                      </a:r>
                      <a:endParaRPr lang="en-GB" sz="20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effectLst/>
                          <a:latin typeface="Arial" charset="0"/>
                          <a:ea typeface="Times New Roman" charset="0"/>
                          <a:cs typeface="Times New Roman" charset="0"/>
                        </a:rPr>
                        <a:t> </a:t>
                      </a:r>
                      <a:r>
                        <a:rPr lang="en-GB" sz="1200" dirty="0" smtClean="0">
                          <a:effectLst/>
                          <a:latin typeface="Arial" charset="0"/>
                          <a:ea typeface="Times New Roman" charset="0"/>
                          <a:cs typeface="Times New Roman" charset="0"/>
                        </a:rPr>
                        <a:t> </a:t>
                      </a:r>
                      <a:r>
                        <a:rPr lang="en-GB" sz="1400" dirty="0" err="1" smtClean="0">
                          <a:effectLst/>
                          <a:latin typeface="Arial" charset="0"/>
                          <a:ea typeface="Times New Roman" charset="0"/>
                          <a:cs typeface="Times New Roman" charset="0"/>
                        </a:rPr>
                        <a:t>etc</a:t>
                      </a:r>
                      <a:endParaRPr lang="en-GB" sz="2000" dirty="0" smtClean="0">
                        <a:effectLst/>
                        <a:latin typeface="Calibri" charset="0"/>
                        <a:ea typeface="Calibri" charset="0"/>
                        <a:cs typeface="Times New Roman" charset="0"/>
                      </a:endParaRPr>
                    </a:p>
                    <a:p>
                      <a:pPr algn="l">
                        <a:spcAft>
                          <a:spcPts val="0"/>
                        </a:spcAft>
                      </a:pP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5"/>
                  </a:ext>
                </a:extLst>
              </a:tr>
              <a:tr h="289738">
                <a:tc>
                  <a:txBody>
                    <a:bodyPr/>
                    <a:lstStyle/>
                    <a:p>
                      <a:pPr algn="l">
                        <a:spcAft>
                          <a:spcPts val="0"/>
                        </a:spcAft>
                      </a:pPr>
                      <a:r>
                        <a:rPr lang="en-GB" sz="1600" b="1" dirty="0">
                          <a:effectLst/>
                          <a:latin typeface="Arial" charset="0"/>
                          <a:ea typeface="Times New Roman" charset="0"/>
                          <a:cs typeface="Times New Roman" charset="0"/>
                        </a:rPr>
                        <a:t>Total Cash out</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600" dirty="0">
                          <a:effectLst/>
                          <a:latin typeface="Arial" charset="0"/>
                          <a:ea typeface="Times New Roman" charset="0"/>
                          <a:cs typeface="Times New Roman" charset="0"/>
                        </a:rPr>
                        <a:t>15,000</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600" dirty="0">
                          <a:effectLst/>
                          <a:latin typeface="Arial" charset="0"/>
                          <a:ea typeface="Times New Roman" charset="0"/>
                          <a:cs typeface="Times New Roman" charset="0"/>
                        </a:rPr>
                        <a:t>16,200</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400">
                          <a:effectLst/>
                          <a:latin typeface="Arial" charset="0"/>
                          <a:ea typeface="Times New Roman" charset="0"/>
                          <a:cs typeface="Times New Roman" charset="0"/>
                        </a:rPr>
                        <a:t> </a:t>
                      </a:r>
                      <a:endParaRPr lang="en-GB" sz="20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400" dirty="0">
                          <a:effectLst/>
                          <a:latin typeface="Arial" charset="0"/>
                          <a:ea typeface="Times New Roman" charset="0"/>
                          <a:cs typeface="Times New Roman" charset="0"/>
                        </a:rPr>
                        <a:t> </a:t>
                      </a:r>
                      <a:endParaRPr lang="en-GB" sz="20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6"/>
                  </a:ext>
                </a:extLst>
              </a:tr>
              <a:tr h="289738">
                <a:tc>
                  <a:txBody>
                    <a:bodyPr/>
                    <a:lstStyle/>
                    <a:p>
                      <a:pPr algn="l">
                        <a:spcAft>
                          <a:spcPts val="0"/>
                        </a:spcAft>
                      </a:pPr>
                      <a:r>
                        <a:rPr lang="en-GB" sz="1600" b="1" dirty="0">
                          <a:effectLst/>
                          <a:latin typeface="Arial" charset="0"/>
                          <a:ea typeface="Times New Roman" charset="0"/>
                          <a:cs typeface="Times New Roman" charset="0"/>
                        </a:rPr>
                        <a:t>Surplus/Deficit</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600">
                          <a:effectLst/>
                          <a:latin typeface="Arial" charset="0"/>
                          <a:ea typeface="Times New Roman" charset="0"/>
                          <a:cs typeface="Times New Roman" charset="0"/>
                        </a:rPr>
                        <a:t>11,000</a:t>
                      </a:r>
                      <a:endParaRPr lang="en-GB" sz="24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600" dirty="0">
                          <a:effectLst/>
                          <a:latin typeface="Arial" charset="0"/>
                          <a:ea typeface="Times New Roman" charset="0"/>
                          <a:cs typeface="Times New Roman" charset="0"/>
                        </a:rPr>
                        <a:t>+15,300</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400">
                          <a:effectLst/>
                          <a:latin typeface="Arial" charset="0"/>
                          <a:ea typeface="Times New Roman" charset="0"/>
                          <a:cs typeface="Times New Roman" charset="0"/>
                        </a:rPr>
                        <a:t> </a:t>
                      </a:r>
                      <a:endParaRPr lang="en-GB" sz="20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400">
                          <a:effectLst/>
                          <a:latin typeface="Arial" charset="0"/>
                          <a:ea typeface="Times New Roman" charset="0"/>
                          <a:cs typeface="Times New Roman" charset="0"/>
                        </a:rPr>
                        <a:t> </a:t>
                      </a:r>
                      <a:endParaRPr lang="en-GB" sz="20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7"/>
                  </a:ext>
                </a:extLst>
              </a:tr>
              <a:tr h="374876">
                <a:tc>
                  <a:txBody>
                    <a:bodyPr/>
                    <a:lstStyle/>
                    <a:p>
                      <a:pPr algn="l">
                        <a:spcAft>
                          <a:spcPts val="0"/>
                        </a:spcAft>
                      </a:pPr>
                      <a:r>
                        <a:rPr lang="en-GB" sz="1600" b="1" dirty="0">
                          <a:effectLst/>
                          <a:latin typeface="Arial" charset="0"/>
                          <a:ea typeface="Times New Roman" charset="0"/>
                          <a:cs typeface="Times New Roman" charset="0"/>
                        </a:rPr>
                        <a:t>Monthly Variance</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600" dirty="0">
                          <a:effectLst/>
                          <a:latin typeface="Arial" charset="0"/>
                          <a:ea typeface="Times New Roman" charset="0"/>
                          <a:cs typeface="Times New Roman" charset="0"/>
                        </a:rPr>
                        <a:t> </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600" dirty="0">
                          <a:effectLst/>
                          <a:latin typeface="Arial" charset="0"/>
                          <a:ea typeface="Times New Roman" charset="0"/>
                          <a:cs typeface="Times New Roman" charset="0"/>
                        </a:rPr>
                        <a:t>+4,300</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400">
                          <a:effectLst/>
                          <a:latin typeface="Arial" charset="0"/>
                          <a:ea typeface="Times New Roman" charset="0"/>
                          <a:cs typeface="Times New Roman" charset="0"/>
                        </a:rPr>
                        <a:t> </a:t>
                      </a:r>
                      <a:endParaRPr lang="en-GB" sz="20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400">
                          <a:effectLst/>
                          <a:latin typeface="Arial" charset="0"/>
                          <a:ea typeface="Times New Roman" charset="0"/>
                          <a:cs typeface="Times New Roman" charset="0"/>
                        </a:rPr>
                        <a:t> </a:t>
                      </a:r>
                      <a:endParaRPr lang="en-GB" sz="20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8"/>
                  </a:ext>
                </a:extLst>
              </a:tr>
              <a:tr h="289738">
                <a:tc>
                  <a:txBody>
                    <a:bodyPr/>
                    <a:lstStyle/>
                    <a:p>
                      <a:pPr algn="l">
                        <a:spcAft>
                          <a:spcPts val="0"/>
                        </a:spcAft>
                      </a:pPr>
                      <a:r>
                        <a:rPr lang="en-GB" sz="1600" b="1" dirty="0">
                          <a:effectLst/>
                          <a:latin typeface="Arial" charset="0"/>
                          <a:ea typeface="Times New Roman" charset="0"/>
                          <a:cs typeface="Times New Roman" charset="0"/>
                        </a:rPr>
                        <a:t>Open Bank Bal</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600" dirty="0">
                          <a:effectLst/>
                          <a:latin typeface="Arial" charset="0"/>
                          <a:ea typeface="Times New Roman" charset="0"/>
                          <a:cs typeface="Times New Roman" charset="0"/>
                        </a:rPr>
                        <a:t>2,000</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600" dirty="0" smtClean="0">
                          <a:effectLst/>
                          <a:latin typeface="Arial" charset="0"/>
                          <a:ea typeface="Times New Roman" charset="0"/>
                          <a:cs typeface="Times New Roman" charset="0"/>
                        </a:rPr>
                        <a:t>13,000</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a:spcAft>
                          <a:spcPts val="0"/>
                        </a:spcAft>
                      </a:pPr>
                      <a:r>
                        <a:rPr lang="en-GB" sz="1600" smtClean="0">
                          <a:effectLst/>
                          <a:latin typeface="Arial" charset="0"/>
                          <a:ea typeface="Times New Roman" charset="0"/>
                          <a:cs typeface="Times New Roman" charset="0"/>
                        </a:rPr>
                        <a:t>28,300</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600" dirty="0" err="1" smtClean="0">
                          <a:effectLst/>
                          <a:latin typeface="Arial" charset="0"/>
                          <a:ea typeface="Times New Roman" charset="0"/>
                          <a:cs typeface="Times New Roman" charset="0"/>
                        </a:rPr>
                        <a:t>etc</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9"/>
                  </a:ext>
                </a:extLst>
              </a:tr>
              <a:tr h="377030">
                <a:tc>
                  <a:txBody>
                    <a:bodyPr/>
                    <a:lstStyle/>
                    <a:p>
                      <a:pPr algn="l">
                        <a:spcAft>
                          <a:spcPts val="0"/>
                        </a:spcAft>
                      </a:pPr>
                      <a:r>
                        <a:rPr lang="en-GB" sz="1600" b="1" dirty="0">
                          <a:effectLst/>
                          <a:latin typeface="Arial" charset="0"/>
                          <a:ea typeface="Times New Roman" charset="0"/>
                          <a:cs typeface="Times New Roman" charset="0"/>
                        </a:rPr>
                        <a:t>+ Surplus/Deficit</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600" dirty="0" smtClean="0">
                          <a:effectLst/>
                          <a:latin typeface="Arial" charset="0"/>
                          <a:ea typeface="Times New Roman" charset="0"/>
                          <a:cs typeface="Times New Roman" charset="0"/>
                        </a:rPr>
                        <a:t>+11,000</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600" dirty="0">
                          <a:effectLst/>
                          <a:latin typeface="Arial" charset="0"/>
                          <a:ea typeface="Times New Roman" charset="0"/>
                          <a:cs typeface="Times New Roman" charset="0"/>
                        </a:rPr>
                        <a:t>+15,300</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400" dirty="0">
                          <a:effectLst/>
                          <a:latin typeface="Arial" charset="0"/>
                          <a:ea typeface="Times New Roman" charset="0"/>
                          <a:cs typeface="Times New Roman" charset="0"/>
                        </a:rPr>
                        <a:t> </a:t>
                      </a:r>
                      <a:endParaRPr lang="en-GB" sz="20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400" dirty="0">
                          <a:effectLst/>
                          <a:latin typeface="Arial" charset="0"/>
                          <a:ea typeface="Times New Roman" charset="0"/>
                          <a:cs typeface="Times New Roman" charset="0"/>
                        </a:rPr>
                        <a:t> </a:t>
                      </a:r>
                      <a:endParaRPr lang="en-GB" sz="20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10"/>
                  </a:ext>
                </a:extLst>
              </a:tr>
              <a:tr h="333382">
                <a:tc>
                  <a:txBody>
                    <a:bodyPr/>
                    <a:lstStyle/>
                    <a:p>
                      <a:pPr algn="l">
                        <a:spcAft>
                          <a:spcPts val="0"/>
                        </a:spcAft>
                      </a:pPr>
                      <a:r>
                        <a:rPr lang="en-GB" sz="1600" b="1" dirty="0">
                          <a:effectLst/>
                          <a:latin typeface="Arial" charset="0"/>
                          <a:ea typeface="Times New Roman" charset="0"/>
                          <a:cs typeface="Times New Roman" charset="0"/>
                        </a:rPr>
                        <a:t>Closing Bank Bal</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600" dirty="0">
                          <a:effectLst/>
                          <a:latin typeface="Arial" charset="0"/>
                          <a:ea typeface="Times New Roman" charset="0"/>
                          <a:cs typeface="Times New Roman" charset="0"/>
                        </a:rPr>
                        <a:t>13,000</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GB" sz="1600" dirty="0" smtClean="0">
                          <a:effectLst/>
                          <a:latin typeface="Arial" charset="0"/>
                          <a:ea typeface="Times New Roman" charset="0"/>
                          <a:cs typeface="Times New Roman" charset="0"/>
                        </a:rPr>
                        <a:t>28,300</a:t>
                      </a:r>
                      <a:endParaRPr lang="en-GB" sz="24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400" dirty="0">
                          <a:effectLst/>
                          <a:latin typeface="Arial" charset="0"/>
                          <a:ea typeface="Times New Roman" charset="0"/>
                          <a:cs typeface="Times New Roman" charset="0"/>
                        </a:rPr>
                        <a:t> </a:t>
                      </a:r>
                      <a:endParaRPr lang="en-GB" sz="20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400" dirty="0">
                          <a:effectLst/>
                          <a:latin typeface="Arial" charset="0"/>
                          <a:ea typeface="Times New Roman" charset="0"/>
                          <a:cs typeface="Times New Roman" charset="0"/>
                        </a:rPr>
                        <a:t> </a:t>
                      </a:r>
                      <a:endParaRPr lang="en-GB" sz="20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spcAft>
                          <a:spcPts val="0"/>
                        </a:spcAft>
                      </a:pPr>
                      <a:r>
                        <a:rPr lang="en-GB" sz="1000">
                          <a:effectLst/>
                          <a:latin typeface="Arial" charset="0"/>
                          <a:ea typeface="Times New Roman" charset="0"/>
                          <a:cs typeface="Times New Roman" charset="0"/>
                        </a:rPr>
                        <a:t> </a:t>
                      </a:r>
                      <a:endParaRPr lang="en-GB" sz="12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000" dirty="0">
                          <a:effectLst/>
                          <a:latin typeface="Arial" charset="0"/>
                          <a:ea typeface="Times New Roman" charset="0"/>
                          <a:cs typeface="Times New Roman" charset="0"/>
                        </a:rPr>
                        <a:t> </a:t>
                      </a:r>
                      <a:endParaRPr lang="en-GB" sz="12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11"/>
                  </a:ext>
                </a:extLst>
              </a:tr>
            </a:tbl>
          </a:graphicData>
        </a:graphic>
      </p:graphicFrame>
      <p:sp>
        <p:nvSpPr>
          <p:cNvPr id="7" name="TextBox 6"/>
          <p:cNvSpPr txBox="1"/>
          <p:nvPr/>
        </p:nvSpPr>
        <p:spPr>
          <a:xfrm>
            <a:off x="2588216" y="542440"/>
            <a:ext cx="6664271" cy="369332"/>
          </a:xfrm>
          <a:prstGeom prst="rect">
            <a:avLst/>
          </a:prstGeom>
          <a:noFill/>
        </p:spPr>
        <p:txBody>
          <a:bodyPr wrap="square" rtlCol="0">
            <a:spAutoFit/>
          </a:bodyPr>
          <a:lstStyle/>
          <a:p>
            <a:pPr algn="ctr">
              <a:spcAft>
                <a:spcPts val="0"/>
              </a:spcAft>
            </a:pPr>
            <a:r>
              <a:rPr lang="en-GB" b="1" dirty="0" smtClean="0">
                <a:latin typeface="Arial" charset="0"/>
                <a:ea typeface="Times New Roman" charset="0"/>
                <a:cs typeface="Times New Roman" charset="0"/>
              </a:rPr>
              <a:t>Cash Flow Forecast for A Business for year ended 20XX</a:t>
            </a:r>
            <a:endParaRPr lang="en-GB" sz="2800" dirty="0">
              <a:latin typeface="Calibri" charset="0"/>
              <a:ea typeface="Calibri" charset="0"/>
              <a:cs typeface="Times New Roman" charset="0"/>
            </a:endParaRPr>
          </a:p>
        </p:txBody>
      </p:sp>
    </p:spTree>
    <p:extLst>
      <p:ext uri="{BB962C8B-B14F-4D97-AF65-F5344CB8AC3E}">
        <p14:creationId xmlns:p14="http://schemas.microsoft.com/office/powerpoint/2010/main" val="287220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765263" y="855327"/>
            <a:ext cx="8963223" cy="1569660"/>
          </a:xfrm>
          <a:prstGeom prst="rect">
            <a:avLst/>
          </a:prstGeom>
        </p:spPr>
        <p:txBody>
          <a:bodyPr wrap="none">
            <a:spAutoFit/>
          </a:bodyPr>
          <a:lstStyle/>
          <a:p>
            <a:pPr>
              <a:spcAft>
                <a:spcPts val="0"/>
              </a:spcAft>
            </a:pPr>
            <a:r>
              <a:rPr lang="en-GB" sz="4800" b="1" dirty="0" smtClean="0">
                <a:effectLst/>
                <a:latin typeface="Calibri" charset="0"/>
                <a:ea typeface="Calibri" charset="0"/>
                <a:cs typeface="Times New Roman" charset="0"/>
              </a:rPr>
              <a:t> </a:t>
            </a:r>
            <a:r>
              <a:rPr lang="en-AU" sz="4800" b="1" dirty="0" smtClean="0">
                <a:effectLst/>
                <a:latin typeface="Calibri" charset="0"/>
                <a:ea typeface="Calibri" charset="0"/>
                <a:cs typeface="Times New Roman" charset="0"/>
              </a:rPr>
              <a:t>Why would you compare the two </a:t>
            </a:r>
          </a:p>
          <a:p>
            <a:pPr>
              <a:spcAft>
                <a:spcPts val="0"/>
              </a:spcAft>
            </a:pPr>
            <a:r>
              <a:rPr lang="en-AU" sz="4800" b="1" dirty="0" smtClean="0">
                <a:effectLst/>
                <a:latin typeface="Calibri" charset="0"/>
                <a:ea typeface="Calibri" charset="0"/>
                <a:cs typeface="Times New Roman" charset="0"/>
              </a:rPr>
              <a:t>figures for each month?</a:t>
            </a:r>
            <a:endParaRPr lang="en-GB" sz="2400" dirty="0">
              <a:effectLst/>
              <a:latin typeface="Calibri" charset="0"/>
              <a:ea typeface="Calibri" charset="0"/>
              <a:cs typeface="Times New Roman" charset="0"/>
            </a:endParaRPr>
          </a:p>
        </p:txBody>
      </p:sp>
      <p:pic>
        <p:nvPicPr>
          <p:cNvPr id="3" name="Picture 2"/>
          <p:cNvPicPr>
            <a:picLocks noChangeAspect="1"/>
          </p:cNvPicPr>
          <p:nvPr/>
        </p:nvPicPr>
        <p:blipFill rotWithShape="1">
          <a:blip r:embed="rId2"/>
          <a:srcRect b="18835"/>
          <a:stretch/>
        </p:blipFill>
        <p:spPr>
          <a:xfrm>
            <a:off x="2720898" y="2860630"/>
            <a:ext cx="6344202" cy="2920237"/>
          </a:xfrm>
          <a:prstGeom prst="rect">
            <a:avLst/>
          </a:prstGeom>
        </p:spPr>
      </p:pic>
    </p:spTree>
    <p:extLst>
      <p:ext uri="{BB962C8B-B14F-4D97-AF65-F5344CB8AC3E}">
        <p14:creationId xmlns:p14="http://schemas.microsoft.com/office/powerpoint/2010/main" val="481818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606" y="1295489"/>
            <a:ext cx="8265763" cy="3970318"/>
          </a:xfrm>
          <a:prstGeom prst="rect">
            <a:avLst/>
          </a:prstGeom>
        </p:spPr>
        <p:txBody>
          <a:bodyPr wrap="square">
            <a:spAutoFit/>
          </a:bodyPr>
          <a:lstStyle/>
          <a:p>
            <a:pPr>
              <a:spcAft>
                <a:spcPts val="0"/>
              </a:spcAft>
            </a:pPr>
            <a:r>
              <a:rPr lang="en-AU" sz="3600" dirty="0" smtClean="0">
                <a:solidFill>
                  <a:srgbClr val="FF0000"/>
                </a:solidFill>
                <a:latin typeface="Calibri" charset="0"/>
                <a:ea typeface="Calibri" charset="0"/>
                <a:cs typeface="Times New Roman" charset="0"/>
              </a:rPr>
              <a:t>(Cash </a:t>
            </a:r>
            <a:r>
              <a:rPr lang="en-AU" sz="3600" dirty="0">
                <a:solidFill>
                  <a:srgbClr val="FF0000"/>
                </a:solidFill>
                <a:latin typeface="Calibri" charset="0"/>
                <a:ea typeface="Calibri" charset="0"/>
                <a:cs typeface="Times New Roman" charset="0"/>
              </a:rPr>
              <a:t>position at the end of each month should be able to cover the cash needed for the next month.  If there is too little cash, then extra cash will need to be found </a:t>
            </a:r>
            <a:r>
              <a:rPr lang="en-AU" sz="3600" dirty="0" smtClean="0">
                <a:solidFill>
                  <a:srgbClr val="FF0000"/>
                </a:solidFill>
                <a:latin typeface="Calibri" charset="0"/>
                <a:ea typeface="Calibri" charset="0"/>
                <a:cs typeface="Times New Roman" charset="0"/>
              </a:rPr>
              <a:t>or </a:t>
            </a:r>
            <a:r>
              <a:rPr lang="en-AU" sz="3600" dirty="0">
                <a:solidFill>
                  <a:srgbClr val="FF0000"/>
                </a:solidFill>
                <a:latin typeface="Calibri" charset="0"/>
                <a:ea typeface="Calibri" charset="0"/>
                <a:cs typeface="Times New Roman" charset="0"/>
              </a:rPr>
              <a:t>the expenses reduced.  If there is too much cash on hand, then this money is not working for the business.)</a:t>
            </a:r>
            <a:endParaRPr lang="en-GB" sz="2400" dirty="0">
              <a:effectLst/>
              <a:latin typeface="Calibri" charset="0"/>
              <a:ea typeface="Calibri" charset="0"/>
              <a:cs typeface="Times New Roman" charset="0"/>
            </a:endParaRPr>
          </a:p>
        </p:txBody>
      </p:sp>
    </p:spTree>
    <p:extLst>
      <p:ext uri="{BB962C8B-B14F-4D97-AF65-F5344CB8AC3E}">
        <p14:creationId xmlns:p14="http://schemas.microsoft.com/office/powerpoint/2010/main" val="43860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2149097" y="1033003"/>
            <a:ext cx="9490130" cy="4401205"/>
          </a:xfrm>
          <a:prstGeom prst="rect">
            <a:avLst/>
          </a:prstGeom>
        </p:spPr>
        <p:txBody>
          <a:bodyPr wrap="square">
            <a:spAutoFit/>
          </a:bodyPr>
          <a:lstStyle/>
          <a:p>
            <a:pPr>
              <a:spcAft>
                <a:spcPts val="0"/>
              </a:spcAft>
            </a:pPr>
            <a:r>
              <a:rPr lang="en-AU" sz="4000" b="1" dirty="0" smtClean="0">
                <a:effectLst/>
                <a:latin typeface="Calibri" charset="0"/>
                <a:ea typeface="Calibri" charset="0"/>
                <a:cs typeface="Times New Roman" charset="0"/>
              </a:rPr>
              <a:t>Before a Cash Flow Forecast can be done, you need to know some information.  Possible questions could be:</a:t>
            </a:r>
            <a:endParaRPr lang="en-GB" dirty="0" smtClean="0">
              <a:effectLst/>
              <a:latin typeface="Calibri" charset="0"/>
              <a:ea typeface="Calibri" charset="0"/>
              <a:cs typeface="Times New Roman" charset="0"/>
            </a:endParaRPr>
          </a:p>
          <a:p>
            <a:pPr>
              <a:spcAft>
                <a:spcPts val="0"/>
              </a:spcAft>
            </a:pPr>
            <a:r>
              <a:rPr lang="en-AU" sz="4000" b="1" dirty="0" smtClean="0">
                <a:effectLst/>
                <a:latin typeface="Calibri" charset="0"/>
                <a:ea typeface="Calibri" charset="0"/>
                <a:cs typeface="Times New Roman" charset="0"/>
              </a:rPr>
              <a:t> </a:t>
            </a:r>
            <a:endParaRPr lang="en-GB" dirty="0" smtClean="0">
              <a:effectLst/>
              <a:latin typeface="Calibri" charset="0"/>
              <a:ea typeface="Calibri" charset="0"/>
              <a:cs typeface="Times New Roman" charset="0"/>
            </a:endParaRPr>
          </a:p>
          <a:p>
            <a:pPr marL="342900" lvl="0" indent="-342900">
              <a:spcAft>
                <a:spcPts val="0"/>
              </a:spcAft>
              <a:buFont typeface="Symbol" charset="2"/>
              <a:buChar char=""/>
            </a:pPr>
            <a:r>
              <a:rPr lang="en-AU" sz="4000" b="1" dirty="0" smtClean="0">
                <a:effectLst/>
                <a:latin typeface="Calibri" charset="0"/>
                <a:ea typeface="Calibri" charset="0"/>
                <a:cs typeface="Times New Roman" charset="0"/>
              </a:rPr>
              <a:t>What is the direct cost of each service/product/litre </a:t>
            </a:r>
            <a:r>
              <a:rPr lang="en-AU" sz="4000" b="1" dirty="0" err="1" smtClean="0">
                <a:effectLst/>
                <a:latin typeface="Calibri" charset="0"/>
                <a:ea typeface="Calibri" charset="0"/>
                <a:cs typeface="Times New Roman" charset="0"/>
              </a:rPr>
              <a:t>etc</a:t>
            </a:r>
            <a:r>
              <a:rPr lang="en-AU" sz="4000" b="1" dirty="0" smtClean="0">
                <a:effectLst/>
                <a:latin typeface="Calibri" charset="0"/>
                <a:ea typeface="Calibri" charset="0"/>
                <a:cs typeface="Times New Roman" charset="0"/>
              </a:rPr>
              <a:t> produced?</a:t>
            </a:r>
            <a:endParaRPr lang="en-GB" dirty="0" smtClean="0">
              <a:effectLst/>
              <a:latin typeface="Calibri" charset="0"/>
              <a:ea typeface="Calibri" charset="0"/>
              <a:cs typeface="Times New Roman" charset="0"/>
            </a:endParaRPr>
          </a:p>
          <a:p>
            <a:pPr marL="342900" lvl="0" indent="-342900">
              <a:spcAft>
                <a:spcPts val="0"/>
              </a:spcAft>
              <a:buFont typeface="Symbol" charset="2"/>
              <a:buChar char=""/>
            </a:pPr>
            <a:r>
              <a:rPr lang="en-AU" sz="4000" b="1" dirty="0" smtClean="0">
                <a:effectLst/>
                <a:latin typeface="Calibri" charset="0"/>
                <a:ea typeface="Calibri" charset="0"/>
                <a:cs typeface="Times New Roman" charset="0"/>
              </a:rPr>
              <a:t>What is the sales price of the above?</a:t>
            </a:r>
            <a:endParaRPr lang="en-GB" dirty="0">
              <a:effectLst/>
              <a:latin typeface="Calibri" charset="0"/>
              <a:ea typeface="Calibri" charset="0"/>
              <a:cs typeface="Times New Roman" charset="0"/>
            </a:endParaRPr>
          </a:p>
        </p:txBody>
      </p:sp>
    </p:spTree>
    <p:extLst>
      <p:ext uri="{BB962C8B-B14F-4D97-AF65-F5344CB8AC3E}">
        <p14:creationId xmlns:p14="http://schemas.microsoft.com/office/powerpoint/2010/main" val="1962588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2583051" y="403484"/>
            <a:ext cx="8839200" cy="6186309"/>
          </a:xfrm>
          <a:prstGeom prst="rect">
            <a:avLst/>
          </a:prstGeom>
        </p:spPr>
        <p:txBody>
          <a:bodyPr wrap="square">
            <a:spAutoFit/>
          </a:bodyPr>
          <a:lstStyle/>
          <a:p>
            <a:pPr marL="342900" lvl="0" indent="-342900">
              <a:spcAft>
                <a:spcPts val="0"/>
              </a:spcAft>
              <a:buFont typeface="Symbol" charset="2"/>
              <a:buChar char=""/>
            </a:pPr>
            <a:r>
              <a:rPr lang="en-AU" sz="4400" b="1" dirty="0" smtClean="0">
                <a:effectLst/>
                <a:latin typeface="Calibri" charset="0"/>
                <a:ea typeface="Calibri" charset="0"/>
                <a:cs typeface="Times New Roman" charset="0"/>
              </a:rPr>
              <a:t>What are the monthly or yearly costs of running the business?</a:t>
            </a:r>
            <a:endParaRPr lang="en-GB" sz="2000" dirty="0" smtClean="0">
              <a:effectLst/>
              <a:latin typeface="Calibri" charset="0"/>
              <a:ea typeface="Calibri" charset="0"/>
              <a:cs typeface="Times New Roman" charset="0"/>
            </a:endParaRPr>
          </a:p>
          <a:p>
            <a:pPr marL="342900" lvl="0" indent="-342900">
              <a:spcAft>
                <a:spcPts val="0"/>
              </a:spcAft>
              <a:buFont typeface="Symbol" charset="2"/>
              <a:buChar char=""/>
            </a:pPr>
            <a:r>
              <a:rPr lang="en-AU" sz="4400" b="1" dirty="0" smtClean="0">
                <a:effectLst/>
                <a:latin typeface="Calibri" charset="0"/>
                <a:ea typeface="Calibri" charset="0"/>
                <a:cs typeface="Times New Roman" charset="0"/>
              </a:rPr>
              <a:t>What pricing structure do we need </a:t>
            </a:r>
            <a:r>
              <a:rPr lang="en-AU" sz="4400" b="1" smtClean="0">
                <a:effectLst/>
                <a:latin typeface="Calibri" charset="0"/>
                <a:ea typeface="Calibri" charset="0"/>
                <a:cs typeface="Times New Roman" charset="0"/>
              </a:rPr>
              <a:t>to make </a:t>
            </a:r>
            <a:r>
              <a:rPr lang="en-AU" sz="4400" b="1" dirty="0" smtClean="0">
                <a:effectLst/>
                <a:latin typeface="Calibri" charset="0"/>
                <a:ea typeface="Calibri" charset="0"/>
                <a:cs typeface="Times New Roman" charset="0"/>
              </a:rPr>
              <a:t>sure we breakeven (plus a reasonable profit) when conservative sales goals are met?</a:t>
            </a:r>
            <a:endParaRPr lang="en-GB" sz="2000" dirty="0" smtClean="0">
              <a:effectLst/>
              <a:latin typeface="Calibri" charset="0"/>
              <a:ea typeface="Calibri" charset="0"/>
              <a:cs typeface="Times New Roman" charset="0"/>
            </a:endParaRPr>
          </a:p>
          <a:p>
            <a:pPr marL="457200">
              <a:spcAft>
                <a:spcPts val="0"/>
              </a:spcAft>
            </a:pPr>
            <a:r>
              <a:rPr lang="en-AU" sz="4400" b="1" dirty="0" smtClean="0">
                <a:effectLst/>
                <a:latin typeface="Calibri" charset="0"/>
                <a:ea typeface="Calibri" charset="0"/>
                <a:cs typeface="Times New Roman" charset="0"/>
              </a:rPr>
              <a:t> </a:t>
            </a:r>
            <a:endParaRPr lang="en-GB" sz="2000" dirty="0" smtClean="0">
              <a:effectLst/>
              <a:latin typeface="Calibri" charset="0"/>
              <a:ea typeface="Calibri" charset="0"/>
              <a:cs typeface="Times New Roman" charset="0"/>
            </a:endParaRPr>
          </a:p>
          <a:p>
            <a:pPr marL="342900" lvl="0" indent="-342900">
              <a:spcAft>
                <a:spcPts val="0"/>
              </a:spcAft>
              <a:buFont typeface="Symbol" charset="2"/>
              <a:buChar char=""/>
            </a:pPr>
            <a:r>
              <a:rPr lang="en-AU" sz="4400" b="1" dirty="0" smtClean="0">
                <a:effectLst/>
                <a:latin typeface="Calibri" charset="0"/>
                <a:ea typeface="Calibri" charset="0"/>
                <a:cs typeface="Times New Roman" charset="0"/>
              </a:rPr>
              <a:t>What are the sources available for cash, other than from sales?</a:t>
            </a:r>
            <a:endParaRPr lang="en-GB" sz="2000" dirty="0">
              <a:effectLst/>
              <a:latin typeface="Calibri" charset="0"/>
              <a:ea typeface="Calibri" charset="0"/>
              <a:cs typeface="Times New Roman" charset="0"/>
            </a:endParaRPr>
          </a:p>
        </p:txBody>
      </p:sp>
    </p:spTree>
    <p:extLst>
      <p:ext uri="{BB962C8B-B14F-4D97-AF65-F5344CB8AC3E}">
        <p14:creationId xmlns:p14="http://schemas.microsoft.com/office/powerpoint/2010/main" val="2061377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8579" y="3027358"/>
            <a:ext cx="7778668" cy="830997"/>
          </a:xfrm>
          <a:prstGeom prst="rect">
            <a:avLst/>
          </a:prstGeom>
        </p:spPr>
        <p:txBody>
          <a:bodyPr wrap="none">
            <a:spAutoFit/>
          </a:bodyPr>
          <a:lstStyle/>
          <a:p>
            <a:pPr>
              <a:spcAft>
                <a:spcPts val="0"/>
              </a:spcAft>
            </a:pPr>
            <a:r>
              <a:rPr lang="en-AU" sz="4800" dirty="0" smtClean="0">
                <a:solidFill>
                  <a:srgbClr val="FF0000"/>
                </a:solidFill>
                <a:effectLst/>
                <a:latin typeface="Calibri" charset="0"/>
                <a:ea typeface="Calibri" charset="0"/>
                <a:cs typeface="Times New Roman" charset="0"/>
              </a:rPr>
              <a:t>(loans, equity capital, rent </a:t>
            </a:r>
            <a:r>
              <a:rPr lang="en-AU" sz="4800" dirty="0" err="1" smtClean="0">
                <a:solidFill>
                  <a:srgbClr val="FF0000"/>
                </a:solidFill>
                <a:effectLst/>
                <a:latin typeface="Calibri" charset="0"/>
                <a:ea typeface="Calibri" charset="0"/>
                <a:cs typeface="Times New Roman" charset="0"/>
              </a:rPr>
              <a:t>etc</a:t>
            </a:r>
            <a:r>
              <a:rPr lang="en-AU" sz="4800" dirty="0" smtClean="0">
                <a:solidFill>
                  <a:srgbClr val="FF0000"/>
                </a:solidFill>
                <a:effectLst/>
                <a:latin typeface="Calibri" charset="0"/>
                <a:ea typeface="Calibri" charset="0"/>
                <a:cs typeface="Times New Roman" charset="0"/>
              </a:rPr>
              <a:t>)</a:t>
            </a:r>
            <a:endParaRPr lang="en-GB" sz="2800" dirty="0">
              <a:effectLst/>
              <a:latin typeface="Calibri" charset="0"/>
              <a:ea typeface="Calibri" charset="0"/>
              <a:cs typeface="Times New Roman" charset="0"/>
            </a:endParaRPr>
          </a:p>
        </p:txBody>
      </p:sp>
    </p:spTree>
    <p:extLst>
      <p:ext uri="{BB962C8B-B14F-4D97-AF65-F5344CB8AC3E}">
        <p14:creationId xmlns:p14="http://schemas.microsoft.com/office/powerpoint/2010/main" val="16280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050" name="Picture 6"/>
          <p:cNvPicPr>
            <a:picLocks noChangeAspect="1" noChangeArrowheads="1"/>
          </p:cNvPicPr>
          <p:nvPr/>
        </p:nvPicPr>
        <p:blipFill>
          <a:blip r:embed="rId2">
            <a:extLst>
              <a:ext uri="{28A0092B-C50C-407E-A947-70E740481C1C}">
                <a14:useLocalDpi xmlns:a14="http://schemas.microsoft.com/office/drawing/2010/main" val="0"/>
              </a:ext>
            </a:extLst>
          </a:blip>
          <a:srcRect t="26064" b="9958"/>
          <a:stretch>
            <a:fillRect/>
          </a:stretch>
        </p:blipFill>
        <p:spPr bwMode="auto">
          <a:xfrm>
            <a:off x="4391347" y="2727702"/>
            <a:ext cx="3590214" cy="1589738"/>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403" y="4216120"/>
            <a:ext cx="2327302" cy="17914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324746" y="952318"/>
            <a:ext cx="8666283"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chemeClr val="tx1"/>
                </a:solidFill>
                <a:effectLst/>
                <a:latin typeface="Arial" charset="0"/>
              </a:rPr>
              <a:t>Would a farmer be </a:t>
            </a:r>
            <a:r>
              <a:rPr kumimoji="0" lang="en-US" altLang="en-US" sz="4800" b="1" i="0" u="none" strike="noStrike" cap="none" normalizeH="0" baseline="0" dirty="0" smtClean="0">
                <a:ln>
                  <a:noFill/>
                </a:ln>
                <a:solidFill>
                  <a:schemeClr val="tx1"/>
                </a:solidFill>
                <a:effectLst/>
                <a:latin typeface="Arial" charset="0"/>
              </a:rPr>
              <a:t>interested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smtClean="0">
                <a:ln>
                  <a:noFill/>
                </a:ln>
                <a:solidFill>
                  <a:schemeClr val="tx1"/>
                </a:solidFill>
                <a:effectLst/>
                <a:latin typeface="Arial" charset="0"/>
              </a:rPr>
              <a:t> </a:t>
            </a:r>
            <a:r>
              <a:rPr kumimoji="0" lang="en-US" altLang="en-US" sz="4800" b="1" i="0" u="none" strike="noStrike" cap="none" normalizeH="0" baseline="0" dirty="0">
                <a:ln>
                  <a:noFill/>
                </a:ln>
                <a:solidFill>
                  <a:schemeClr val="tx1"/>
                </a:solidFill>
                <a:effectLst/>
                <a:latin typeface="Arial" charset="0"/>
              </a:rPr>
              <a:t>in </a:t>
            </a:r>
            <a:r>
              <a:rPr kumimoji="0" lang="en-US" altLang="en-US" sz="4800" b="1" i="0" u="none" strike="noStrike" cap="none" normalizeH="0" baseline="0" dirty="0" smtClean="0">
                <a:ln>
                  <a:noFill/>
                </a:ln>
                <a:solidFill>
                  <a:schemeClr val="tx1"/>
                </a:solidFill>
                <a:effectLst/>
                <a:latin typeface="Arial" charset="0"/>
              </a:rPr>
              <a:t>forecasting </a:t>
            </a:r>
            <a:r>
              <a:rPr kumimoji="0" lang="en-US" altLang="en-US" sz="4800" b="1" i="0" u="none" strike="noStrike" cap="none" normalizeH="0" baseline="0" dirty="0">
                <a:ln>
                  <a:noFill/>
                </a:ln>
                <a:solidFill>
                  <a:schemeClr val="tx1"/>
                </a:solidFill>
                <a:effectLst/>
                <a:latin typeface="Arial" charset="0"/>
              </a:rPr>
              <a:t>cash?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tx1"/>
              </a:solidFill>
              <a:effectLst/>
              <a:latin typeface="Arial" charset="0"/>
            </a:endParaRPr>
          </a:p>
        </p:txBody>
      </p:sp>
      <p:sp>
        <p:nvSpPr>
          <p:cNvPr id="3" name="Rectangle 4"/>
          <p:cNvSpPr>
            <a:spLocks noChangeArrowheads="1"/>
          </p:cNvSpPr>
          <p:nvPr/>
        </p:nvSpPr>
        <p:spPr bwMode="auto">
          <a:xfrm>
            <a:off x="3099661" y="30144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p:cNvSpPr>
            <a:spLocks noChangeArrowheads="1"/>
          </p:cNvSpPr>
          <p:nvPr/>
        </p:nvSpPr>
        <p:spPr bwMode="auto">
          <a:xfrm>
            <a:off x="3099661" y="34716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0318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092766" y="754021"/>
            <a:ext cx="10505312" cy="769441"/>
          </a:xfrm>
          <a:prstGeom prst="rect">
            <a:avLst/>
          </a:prstGeom>
        </p:spPr>
        <p:txBody>
          <a:bodyPr wrap="none">
            <a:spAutoFit/>
          </a:bodyPr>
          <a:lstStyle/>
          <a:p>
            <a:pPr>
              <a:spcAft>
                <a:spcPts val="0"/>
              </a:spcAft>
            </a:pPr>
            <a:r>
              <a:rPr lang="en-AU" sz="4400" b="1" dirty="0" smtClean="0">
                <a:effectLst/>
                <a:latin typeface="Calibri" charset="0"/>
                <a:ea typeface="Calibri" charset="0"/>
                <a:cs typeface="Times New Roman" charset="0"/>
              </a:rPr>
              <a:t>Why would they be interested in doing this?</a:t>
            </a:r>
            <a:endParaRPr lang="en-GB" sz="2000" dirty="0">
              <a:effectLst/>
              <a:latin typeface="Calibri" charset="0"/>
              <a:ea typeface="Calibri" charset="0"/>
              <a:cs typeface="Times New Roman" charset="0"/>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4995746" y="1962615"/>
            <a:ext cx="2520932" cy="3902925"/>
          </a:xfrm>
          <a:prstGeom prst="rect">
            <a:avLst/>
          </a:prstGeom>
        </p:spPr>
      </p:pic>
    </p:spTree>
    <p:extLst>
      <p:ext uri="{BB962C8B-B14F-4D97-AF65-F5344CB8AC3E}">
        <p14:creationId xmlns:p14="http://schemas.microsoft.com/office/powerpoint/2010/main" val="691042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23" y="2823441"/>
            <a:ext cx="4447668" cy="29109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0"/>
          <p:cNvPicPr>
            <a:picLocks noChangeAspect="1" noChangeArrowheads="1"/>
          </p:cNvPicPr>
          <p:nvPr/>
        </p:nvPicPr>
        <p:blipFill>
          <a:blip r:embed="rId3">
            <a:extLst>
              <a:ext uri="{28A0092B-C50C-407E-A947-70E740481C1C}">
                <a14:useLocalDpi xmlns:a14="http://schemas.microsoft.com/office/drawing/2010/main" val="0"/>
              </a:ext>
            </a:extLst>
          </a:blip>
          <a:srcRect b="6953"/>
          <a:stretch>
            <a:fillRect/>
          </a:stretch>
        </p:blipFill>
        <p:spPr bwMode="auto">
          <a:xfrm>
            <a:off x="6518006" y="2823441"/>
            <a:ext cx="3943350" cy="29109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1493135" y="663566"/>
            <a:ext cx="953017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
            </a:r>
            <a:br>
              <a:rPr kumimoji="0" lang="en-US" altLang="en-US" sz="1800" b="0" i="0" u="none" strike="noStrike" cap="none" normalizeH="0" baseline="0" dirty="0">
                <a:ln>
                  <a:noFill/>
                </a:ln>
                <a:solidFill>
                  <a:schemeClr val="tx1"/>
                </a:solidFill>
                <a:effectLst/>
                <a:latin typeface="Arial" charset="0"/>
              </a:rPr>
            </a:br>
            <a:r>
              <a:rPr kumimoji="0" lang="en-US" altLang="en-US" sz="4000" b="1" i="0" u="none" strike="noStrike" cap="none" normalizeH="0" baseline="0" dirty="0">
                <a:ln>
                  <a:noFill/>
                </a:ln>
                <a:solidFill>
                  <a:schemeClr val="tx1"/>
                </a:solidFill>
                <a:effectLst/>
                <a:latin typeface="Arial" charset="0"/>
              </a:rPr>
              <a:t>What information would they need </a:t>
            </a:r>
            <a:r>
              <a:rPr kumimoji="0" lang="en-US" altLang="en-US" sz="4000" b="1" i="0" u="none" strike="noStrike" cap="none" normalizeH="0" baseline="0">
                <a:ln>
                  <a:noFill/>
                </a:ln>
                <a:solidFill>
                  <a:schemeClr val="tx1"/>
                </a:solidFill>
                <a:effectLst/>
                <a:latin typeface="Arial" charset="0"/>
              </a:rPr>
              <a:t>for </a:t>
            </a:r>
            <a:endParaRPr kumimoji="0" lang="en-US" altLang="en-US" sz="40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tx1"/>
                </a:solidFill>
                <a:effectLst/>
                <a:latin typeface="Arial" charset="0"/>
              </a:rPr>
              <a:t>a </a:t>
            </a:r>
            <a:r>
              <a:rPr kumimoji="0" lang="en-US" altLang="en-US" sz="4000" b="1" i="0" u="none" strike="noStrike" cap="none" normalizeH="0" baseline="0" dirty="0">
                <a:ln>
                  <a:noFill/>
                </a:ln>
                <a:solidFill>
                  <a:schemeClr val="tx1"/>
                </a:solidFill>
                <a:effectLst/>
                <a:latin typeface="Arial" charset="0"/>
              </a:rPr>
              <a:t>Cash Flow Forecast? </a:t>
            </a:r>
            <a:endParaRPr kumimoji="0" lang="en-US" altLang="en-US" sz="4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865689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678663" y="715153"/>
            <a:ext cx="8583888"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Arial" charset="0"/>
              </a:rPr>
              <a:t>Would all farms have the same </a:t>
            </a:r>
            <a:endParaRPr kumimoji="0" lang="en-US" altLang="en-US" sz="44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latin typeface="Arial" charset="0"/>
              </a:rPr>
              <a:t>sort </a:t>
            </a:r>
            <a:r>
              <a:rPr kumimoji="0" lang="en-US" altLang="en-US" sz="4400" b="1" i="0" u="none" strike="noStrike" cap="none" normalizeH="0" baseline="0" dirty="0">
                <a:ln>
                  <a:noFill/>
                </a:ln>
                <a:solidFill>
                  <a:schemeClr val="tx1"/>
                </a:solidFill>
                <a:effectLst/>
                <a:latin typeface="Arial" charset="0"/>
              </a:rPr>
              <a:t>of cash receipts</a:t>
            </a:r>
            <a:r>
              <a:rPr kumimoji="0" lang="en-US" altLang="en-US" sz="4400" b="1" i="0" u="none" strike="noStrike" cap="none" normalizeH="0" baseline="0" dirty="0" smtClean="0">
                <a:ln>
                  <a:noFill/>
                </a:ln>
                <a:solidFill>
                  <a:schemeClr val="tx1"/>
                </a:solidFill>
                <a:effectLst/>
                <a:latin typeface="Arial" charset="0"/>
              </a:rPr>
              <a:t>?</a:t>
            </a:r>
            <a:endParaRPr lang="en-US" altLang="en-US" sz="3600" b="1" dirty="0" smtClean="0">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b="1" dirty="0">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chemeClr val="tx1"/>
                </a:solidFill>
                <a:effectLst/>
                <a:latin typeface="Arial" charset="0"/>
              </a:rPr>
              <a:t>      </a:t>
            </a:r>
            <a:r>
              <a:rPr kumimoji="0" lang="en-US" altLang="en-US" sz="4000" b="1" i="0" u="none" strike="noStrike" cap="none" normalizeH="0" baseline="0" dirty="0" smtClean="0">
                <a:ln>
                  <a:noFill/>
                </a:ln>
                <a:solidFill>
                  <a:schemeClr val="tx1"/>
                </a:solidFill>
                <a:effectLst/>
                <a:latin typeface="Arial" charset="0"/>
              </a:rPr>
              <a:t>List </a:t>
            </a:r>
            <a:r>
              <a:rPr kumimoji="0" lang="en-US" altLang="en-US" sz="4000" b="1" i="0" u="none" strike="noStrike" cap="none" normalizeH="0" baseline="0" dirty="0">
                <a:ln>
                  <a:noFill/>
                </a:ln>
                <a:solidFill>
                  <a:schemeClr val="tx1"/>
                </a:solidFill>
                <a:effectLst/>
                <a:latin typeface="Arial" charset="0"/>
              </a:rPr>
              <a:t>some cash receipts for: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p:txBody>
      </p:sp>
      <p:pic>
        <p:nvPicPr>
          <p:cNvPr id="409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4394" y="3408493"/>
            <a:ext cx="3396224" cy="29049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516146" y="3408493"/>
            <a:ext cx="373076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tx1"/>
                </a:solidFill>
                <a:effectLst/>
                <a:latin typeface="Arial" charset="0"/>
              </a:rPr>
              <a:t>A dairy farm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tx1"/>
                </a:solidFill>
                <a:effectLst/>
                <a:latin typeface="Arial" charset="0"/>
              </a:rPr>
              <a:t>A beef farm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tx1"/>
                </a:solidFill>
                <a:effectLst/>
                <a:latin typeface="Arial" charset="0"/>
              </a:rPr>
              <a:t>An orchard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tx1"/>
                </a:solidFill>
                <a:effectLst/>
                <a:latin typeface="Arial" charset="0"/>
              </a:rPr>
              <a:t>A salmon farm</a:t>
            </a:r>
            <a:endParaRPr kumimoji="0" lang="en-US" altLang="en-US" sz="4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76686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764998" y="591923"/>
            <a:ext cx="9339544" cy="1569660"/>
          </a:xfrm>
          <a:prstGeom prst="rect">
            <a:avLst/>
          </a:prstGeom>
        </p:spPr>
        <p:txBody>
          <a:bodyPr wrap="none">
            <a:spAutoFit/>
          </a:bodyPr>
          <a:lstStyle/>
          <a:p>
            <a:pPr>
              <a:spcAft>
                <a:spcPts val="0"/>
              </a:spcAft>
            </a:pPr>
            <a:r>
              <a:rPr lang="en-AU" sz="4800" b="1" dirty="0" smtClean="0">
                <a:effectLst/>
                <a:latin typeface="Calibri" charset="0"/>
                <a:ea typeface="Calibri" charset="0"/>
                <a:cs typeface="Times New Roman" charset="0"/>
              </a:rPr>
              <a:t>Would all farms have the same sort </a:t>
            </a:r>
          </a:p>
          <a:p>
            <a:pPr>
              <a:spcAft>
                <a:spcPts val="0"/>
              </a:spcAft>
            </a:pPr>
            <a:r>
              <a:rPr lang="en-AU" sz="4800" b="1" dirty="0" smtClean="0">
                <a:effectLst/>
                <a:latin typeface="Calibri" charset="0"/>
                <a:ea typeface="Calibri" charset="0"/>
                <a:cs typeface="Times New Roman" charset="0"/>
              </a:rPr>
              <a:t>of expenditure?</a:t>
            </a:r>
            <a:endParaRPr lang="en-GB" sz="2400" dirty="0">
              <a:effectLst/>
              <a:latin typeface="Calibri" charset="0"/>
              <a:ea typeface="Calibri" charset="0"/>
              <a:cs typeface="Times New Roman" charset="0"/>
            </a:endParaRPr>
          </a:p>
        </p:txBody>
      </p:sp>
      <p:sp>
        <p:nvSpPr>
          <p:cNvPr id="3" name="Rectangle 2"/>
          <p:cNvSpPr>
            <a:spLocks noChangeArrowheads="1"/>
          </p:cNvSpPr>
          <p:nvPr/>
        </p:nvSpPr>
        <p:spPr bwMode="auto">
          <a:xfrm>
            <a:off x="2712203" y="28981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776" y="3165984"/>
            <a:ext cx="3316853" cy="33168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639660" y="2429384"/>
            <a:ext cx="745909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charset="0"/>
              </a:rPr>
              <a:t>List several different items of </a:t>
            </a:r>
            <a:endParaRPr kumimoji="0" lang="en-US" altLang="en-US" sz="40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tx1"/>
                </a:solidFill>
                <a:effectLst/>
                <a:latin typeface="Arial" charset="0"/>
              </a:rPr>
              <a:t>expenditure </a:t>
            </a:r>
            <a:r>
              <a:rPr kumimoji="0" lang="en-US" altLang="en-US" sz="4000" b="1" i="0" u="none" strike="noStrike" cap="none" normalizeH="0" baseline="0" dirty="0">
                <a:ln>
                  <a:noFill/>
                </a:ln>
                <a:solidFill>
                  <a:schemeClr val="tx1"/>
                </a:solidFill>
                <a:effectLst/>
                <a:latin typeface="Arial" charset="0"/>
              </a:rPr>
              <a:t>for: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charset="0"/>
              </a:rPr>
              <a:t>A dairy farm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charset="0"/>
              </a:rPr>
              <a:t>A beef farm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charset="0"/>
              </a:rPr>
              <a:t>An orchard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charset="0"/>
              </a:rPr>
              <a:t>A salmon farm</a:t>
            </a:r>
            <a:endParaRPr kumimoji="0" lang="en-US" altLang="en-US" sz="4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62433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309247" y="19062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5" name="Picture 14"/>
          <p:cNvPicPr>
            <a:picLocks noChangeAspect="1" noChangeArrowheads="1"/>
          </p:cNvPicPr>
          <p:nvPr/>
        </p:nvPicPr>
        <p:blipFill>
          <a:blip r:embed="rId2">
            <a:extLst>
              <a:ext uri="{28A0092B-C50C-407E-A947-70E740481C1C}">
                <a14:useLocalDpi xmlns:a14="http://schemas.microsoft.com/office/drawing/2010/main" val="0"/>
              </a:ext>
            </a:extLst>
          </a:blip>
          <a:srcRect t="21532"/>
          <a:stretch>
            <a:fillRect/>
          </a:stretch>
        </p:blipFill>
        <p:spPr bwMode="auto">
          <a:xfrm>
            <a:off x="2649537" y="2416212"/>
            <a:ext cx="6539067" cy="37382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541722" y="793832"/>
            <a:ext cx="830227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chemeClr val="tx1"/>
                </a:solidFill>
                <a:effectLst/>
                <a:latin typeface="Arial" charset="0"/>
              </a:rPr>
              <a:t>Would Cash Flow be the </a:t>
            </a:r>
            <a:endParaRPr kumimoji="0" lang="en-US" altLang="en-US" sz="48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smtClean="0">
                <a:ln>
                  <a:noFill/>
                </a:ln>
                <a:solidFill>
                  <a:schemeClr val="tx1"/>
                </a:solidFill>
                <a:effectLst/>
                <a:latin typeface="Arial" charset="0"/>
              </a:rPr>
              <a:t>same </a:t>
            </a:r>
            <a:r>
              <a:rPr kumimoji="0" lang="en-US" altLang="en-US" sz="4800" b="1" i="0" u="none" strike="noStrike" cap="none" normalizeH="0" baseline="0" dirty="0">
                <a:ln>
                  <a:noFill/>
                </a:ln>
                <a:solidFill>
                  <a:schemeClr val="tx1"/>
                </a:solidFill>
                <a:effectLst/>
                <a:latin typeface="Arial" charset="0"/>
              </a:rPr>
              <a:t>throughout the year? </a:t>
            </a:r>
            <a:endParaRPr kumimoji="0" lang="en-US" altLang="en-US" sz="4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654591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526224" y="13483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12"/>
          <p:cNvPicPr>
            <a:picLocks noChangeAspect="1" noChangeArrowheads="1"/>
          </p:cNvPicPr>
          <p:nvPr/>
        </p:nvPicPr>
        <p:blipFill>
          <a:blip r:embed="rId2">
            <a:extLst>
              <a:ext uri="{28A0092B-C50C-407E-A947-70E740481C1C}">
                <a14:useLocalDpi xmlns:a14="http://schemas.microsoft.com/office/drawing/2010/main" val="0"/>
              </a:ext>
            </a:extLst>
          </a:blip>
          <a:srcRect t="6969" r="3436" b="10870"/>
          <a:stretch>
            <a:fillRect/>
          </a:stretch>
        </p:blipFill>
        <p:spPr bwMode="auto">
          <a:xfrm>
            <a:off x="3679902" y="3041999"/>
            <a:ext cx="4821803" cy="32542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526224" y="854116"/>
            <a:ext cx="806022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chemeClr val="tx1"/>
                </a:solidFill>
                <a:effectLst/>
                <a:latin typeface="Arial" charset="0"/>
              </a:rPr>
              <a:t>What might cause farming </a:t>
            </a:r>
            <a:endParaRPr kumimoji="0" lang="en-US" altLang="en-US" sz="48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smtClean="0">
                <a:ln>
                  <a:noFill/>
                </a:ln>
                <a:solidFill>
                  <a:schemeClr val="tx1"/>
                </a:solidFill>
                <a:effectLst/>
                <a:latin typeface="Arial" charset="0"/>
              </a:rPr>
              <a:t>cash </a:t>
            </a:r>
            <a:r>
              <a:rPr kumimoji="0" lang="en-US" altLang="en-US" sz="4800" b="1" i="0" u="none" strike="noStrike" cap="none" normalizeH="0" baseline="0" dirty="0">
                <a:ln>
                  <a:noFill/>
                </a:ln>
                <a:solidFill>
                  <a:schemeClr val="tx1"/>
                </a:solidFill>
                <a:effectLst/>
                <a:latin typeface="Arial" charset="0"/>
              </a:rPr>
              <a:t>inflows to fluctuate? </a:t>
            </a:r>
            <a:endParaRPr kumimoji="0" lang="en-US" altLang="en-US" sz="4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75683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581</Words>
  <Application>Microsoft Office PowerPoint</Application>
  <PresentationFormat>Widescreen</PresentationFormat>
  <Paragraphs>217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Melanie Simmons</cp:lastModifiedBy>
  <cp:revision>53</cp:revision>
  <dcterms:created xsi:type="dcterms:W3CDTF">2016-09-22T00:20:27Z</dcterms:created>
  <dcterms:modified xsi:type="dcterms:W3CDTF">2019-05-29T20:26:08Z</dcterms:modified>
</cp:coreProperties>
</file>