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0" r:id="rId7"/>
    <p:sldId id="262" r:id="rId8"/>
    <p:sldId id="263" r:id="rId9"/>
    <p:sldId id="265" r:id="rId10"/>
    <p:sldId id="266" r:id="rId11"/>
    <p:sldId id="267" r:id="rId12"/>
    <p:sldId id="264"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2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58F5D3-C5BB-4659-A289-B9423CE2DA93}" type="datetimeFigureOut">
              <a:rPr lang="en-US" smtClean="0"/>
              <a:t>13/04/15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F693-4BC3-46EF-90CA-C75B5CF6C72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8F5D3-C5BB-4659-A289-B9423CE2DA93}" type="datetimeFigureOut">
              <a:rPr lang="en-US" smtClean="0"/>
              <a:t>13/04/15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F693-4BC3-46EF-90CA-C75B5CF6C72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8F5D3-C5BB-4659-A289-B9423CE2DA93}" type="datetimeFigureOut">
              <a:rPr lang="en-US" smtClean="0"/>
              <a:t>13/04/15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F693-4BC3-46EF-90CA-C75B5CF6C72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8F5D3-C5BB-4659-A289-B9423CE2DA93}" type="datetimeFigureOut">
              <a:rPr lang="en-US" smtClean="0"/>
              <a:t>13/04/15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F693-4BC3-46EF-90CA-C75B5CF6C72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58F5D3-C5BB-4659-A289-B9423CE2DA93}" type="datetimeFigureOut">
              <a:rPr lang="en-US" smtClean="0"/>
              <a:t>13/04/15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F693-4BC3-46EF-90CA-C75B5CF6C72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58F5D3-C5BB-4659-A289-B9423CE2DA93}" type="datetimeFigureOut">
              <a:rPr lang="en-US" smtClean="0"/>
              <a:t>13/04/15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FF693-4BC3-46EF-90CA-C75B5CF6C72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58F5D3-C5BB-4659-A289-B9423CE2DA93}" type="datetimeFigureOut">
              <a:rPr lang="en-US" smtClean="0"/>
              <a:t>13/04/15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FF693-4BC3-46EF-90CA-C75B5CF6C72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58F5D3-C5BB-4659-A289-B9423CE2DA93}" type="datetimeFigureOut">
              <a:rPr lang="en-US" smtClean="0"/>
              <a:t>13/04/15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FF693-4BC3-46EF-90CA-C75B5CF6C72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8F5D3-C5BB-4659-A289-B9423CE2DA93}" type="datetimeFigureOut">
              <a:rPr lang="en-US" smtClean="0"/>
              <a:t>13/04/15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FF693-4BC3-46EF-90CA-C75B5CF6C72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8F5D3-C5BB-4659-A289-B9423CE2DA93}" type="datetimeFigureOut">
              <a:rPr lang="en-US" smtClean="0"/>
              <a:t>13/04/15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FF693-4BC3-46EF-90CA-C75B5CF6C72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8F5D3-C5BB-4659-A289-B9423CE2DA93}" type="datetimeFigureOut">
              <a:rPr lang="en-US" smtClean="0"/>
              <a:t>13/04/15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FF693-4BC3-46EF-90CA-C75B5CF6C72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8F5D3-C5BB-4659-A289-B9423CE2DA93}" type="datetimeFigureOut">
              <a:rPr lang="en-US" smtClean="0"/>
              <a:t>13/04/15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FF693-4BC3-46EF-90CA-C75B5CF6C72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eg"/><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eg"/><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 Id="rId3"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Mandarin production</a:t>
            </a:r>
            <a:endParaRPr lang="en-US" dirty="0"/>
          </a:p>
        </p:txBody>
      </p:sp>
      <p:sp>
        <p:nvSpPr>
          <p:cNvPr id="3" name="Subtitle 2"/>
          <p:cNvSpPr>
            <a:spLocks noGrp="1"/>
          </p:cNvSpPr>
          <p:nvPr>
            <p:ph type="subTitle" idx="1"/>
          </p:nvPr>
        </p:nvSpPr>
        <p:spPr/>
        <p:txBody>
          <a:bodyPr/>
          <a:lstStyle/>
          <a:p>
            <a:r>
              <a:rPr lang="en-US" dirty="0" err="1" smtClean="0"/>
              <a:t>Kerikeri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Harvesting</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Export April – May Double - click method</a:t>
            </a:r>
            <a:endParaRPr lang="en-US" dirty="0"/>
          </a:p>
        </p:txBody>
      </p:sp>
      <p:pic>
        <p:nvPicPr>
          <p:cNvPr id="7" name="Content Placeholder 6" descr="044.JPG"/>
          <p:cNvPicPr>
            <a:picLocks noGrp="1" noChangeAspect="1"/>
          </p:cNvPicPr>
          <p:nvPr>
            <p:ph sz="half" idx="2"/>
          </p:nvPr>
        </p:nvPicPr>
        <p:blipFill>
          <a:blip r:embed="rId2" cstate="print"/>
          <a:stretch>
            <a:fillRect/>
          </a:stretch>
        </p:blipFill>
        <p:spPr>
          <a:xfrm>
            <a:off x="457200" y="2635448"/>
            <a:ext cx="4040188" cy="3030141"/>
          </a:xfrm>
        </p:spPr>
      </p:pic>
      <p:sp>
        <p:nvSpPr>
          <p:cNvPr id="5" name="Text Placeholder 4"/>
          <p:cNvSpPr>
            <a:spLocks noGrp="1"/>
          </p:cNvSpPr>
          <p:nvPr>
            <p:ph type="body" sz="quarter" idx="3"/>
          </p:nvPr>
        </p:nvSpPr>
        <p:spPr/>
        <p:txBody>
          <a:bodyPr>
            <a:normAutofit fontScale="70000" lnSpcReduction="20000"/>
          </a:bodyPr>
          <a:lstStyle/>
          <a:p>
            <a:r>
              <a:rPr lang="en-US" dirty="0" smtClean="0"/>
              <a:t>Stalk removed to leave a flat button to stop the skin being pierced in the crate</a:t>
            </a:r>
            <a:endParaRPr lang="en-US" dirty="0"/>
          </a:p>
        </p:txBody>
      </p:sp>
      <p:pic>
        <p:nvPicPr>
          <p:cNvPr id="8" name="Content Placeholder 7" descr="043.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Harvesting</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Pickers wear gloves to protect the fruit</a:t>
            </a:r>
            <a:endParaRPr lang="en-US" dirty="0"/>
          </a:p>
        </p:txBody>
      </p:sp>
      <p:pic>
        <p:nvPicPr>
          <p:cNvPr id="7" name="Content Placeholder 6" descr="046.JPG"/>
          <p:cNvPicPr>
            <a:picLocks noGrp="1" noChangeAspect="1"/>
          </p:cNvPicPr>
          <p:nvPr>
            <p:ph sz="half" idx="2"/>
          </p:nvPr>
        </p:nvPicPr>
        <p:blipFill>
          <a:blip r:embed="rId2" cstate="print"/>
          <a:stretch>
            <a:fillRect/>
          </a:stretch>
        </p:blipFill>
        <p:spPr>
          <a:xfrm>
            <a:off x="457200" y="2635448"/>
            <a:ext cx="4040188" cy="3030141"/>
          </a:xfrm>
        </p:spPr>
      </p:pic>
      <p:sp>
        <p:nvSpPr>
          <p:cNvPr id="5" name="Text Placeholder 4"/>
          <p:cNvSpPr>
            <a:spLocks noGrp="1"/>
          </p:cNvSpPr>
          <p:nvPr>
            <p:ph type="body" sz="quarter" idx="3"/>
          </p:nvPr>
        </p:nvSpPr>
        <p:spPr/>
        <p:txBody>
          <a:bodyPr>
            <a:normAutofit fontScale="77500" lnSpcReduction="20000"/>
          </a:bodyPr>
          <a:lstStyle/>
          <a:p>
            <a:r>
              <a:rPr lang="en-US" dirty="0" smtClean="0"/>
              <a:t>Fruit is removed from the block in large bins to be sent to the packhouse</a:t>
            </a:r>
            <a:endParaRPr lang="en-US" dirty="0"/>
          </a:p>
        </p:txBody>
      </p:sp>
      <p:pic>
        <p:nvPicPr>
          <p:cNvPr id="8" name="Content Placeholder 7" descr="041.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At the Packhouse</a:t>
            </a:r>
            <a:endParaRPr lang="en-US" dirty="0"/>
          </a:p>
        </p:txBody>
      </p:sp>
      <p:sp>
        <p:nvSpPr>
          <p:cNvPr id="7" name="Text Placeholder 6"/>
          <p:cNvSpPr>
            <a:spLocks noGrp="1"/>
          </p:cNvSpPr>
          <p:nvPr>
            <p:ph type="body" idx="1"/>
          </p:nvPr>
        </p:nvSpPr>
        <p:spPr/>
        <p:txBody>
          <a:bodyPr>
            <a:normAutofit fontScale="92500" lnSpcReduction="20000"/>
          </a:bodyPr>
          <a:lstStyle/>
          <a:p>
            <a:r>
              <a:rPr lang="en-US" dirty="0" smtClean="0"/>
              <a:t>The mandarins arrive in their field bins</a:t>
            </a:r>
            <a:endParaRPr lang="en-US" dirty="0"/>
          </a:p>
        </p:txBody>
      </p:sp>
      <p:pic>
        <p:nvPicPr>
          <p:cNvPr id="12" name="Content Placeholder 11" descr="008.JPG"/>
          <p:cNvPicPr>
            <a:picLocks noGrp="1" noChangeAspect="1"/>
          </p:cNvPicPr>
          <p:nvPr>
            <p:ph sz="half" idx="2"/>
          </p:nvPr>
        </p:nvPicPr>
        <p:blipFill>
          <a:blip r:embed="rId2" cstate="print"/>
          <a:stretch>
            <a:fillRect/>
          </a:stretch>
        </p:blipFill>
        <p:spPr>
          <a:xfrm>
            <a:off x="457200" y="2635448"/>
            <a:ext cx="4040188" cy="3030141"/>
          </a:xfrm>
        </p:spPr>
      </p:pic>
      <p:sp>
        <p:nvSpPr>
          <p:cNvPr id="9" name="Text Placeholder 8"/>
          <p:cNvSpPr>
            <a:spLocks noGrp="1"/>
          </p:cNvSpPr>
          <p:nvPr>
            <p:ph type="body" sz="quarter" idx="3"/>
          </p:nvPr>
        </p:nvSpPr>
        <p:spPr/>
        <p:txBody>
          <a:bodyPr>
            <a:normAutofit fontScale="62500" lnSpcReduction="20000"/>
          </a:bodyPr>
          <a:lstStyle/>
          <a:p>
            <a:r>
              <a:rPr lang="en-US" dirty="0" smtClean="0"/>
              <a:t>They are washed in chlorinated water sterilize the skins and the fruit float to the surface</a:t>
            </a:r>
            <a:endParaRPr lang="en-US" dirty="0"/>
          </a:p>
        </p:txBody>
      </p:sp>
      <p:pic>
        <p:nvPicPr>
          <p:cNvPr id="13" name="Content Placeholder 12" descr="070.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 preparation</a:t>
            </a:r>
            <a:endParaRPr lang="en-US" dirty="0"/>
          </a:p>
        </p:txBody>
      </p:sp>
      <p:sp>
        <p:nvSpPr>
          <p:cNvPr id="3" name="Text Placeholder 2"/>
          <p:cNvSpPr>
            <a:spLocks noGrp="1"/>
          </p:cNvSpPr>
          <p:nvPr>
            <p:ph type="body" idx="1"/>
          </p:nvPr>
        </p:nvSpPr>
        <p:spPr/>
        <p:txBody>
          <a:bodyPr>
            <a:normAutofit fontScale="62500" lnSpcReduction="20000"/>
          </a:bodyPr>
          <a:lstStyle/>
          <a:p>
            <a:r>
              <a:rPr lang="en-US" dirty="0" smtClean="0"/>
              <a:t>The mandarins are dried and waxed to make them shiny  and seal the skins from disease</a:t>
            </a:r>
            <a:endParaRPr lang="en-US" dirty="0"/>
          </a:p>
        </p:txBody>
      </p:sp>
      <p:pic>
        <p:nvPicPr>
          <p:cNvPr id="7" name="Content Placeholder 6" descr="018.JPG"/>
          <p:cNvPicPr>
            <a:picLocks noGrp="1" noChangeAspect="1"/>
          </p:cNvPicPr>
          <p:nvPr>
            <p:ph sz="half" idx="2"/>
          </p:nvPr>
        </p:nvPicPr>
        <p:blipFill>
          <a:blip r:embed="rId2" cstate="print"/>
          <a:stretch>
            <a:fillRect/>
          </a:stretch>
        </p:blipFill>
        <p:spPr>
          <a:xfrm>
            <a:off x="457200" y="2635448"/>
            <a:ext cx="4040188" cy="3030141"/>
          </a:xfrm>
        </p:spPr>
      </p:pic>
      <p:sp>
        <p:nvSpPr>
          <p:cNvPr id="5" name="Text Placeholder 4"/>
          <p:cNvSpPr>
            <a:spLocks noGrp="1"/>
          </p:cNvSpPr>
          <p:nvPr>
            <p:ph type="body" sz="quarter" idx="3"/>
          </p:nvPr>
        </p:nvSpPr>
        <p:spPr/>
        <p:txBody>
          <a:bodyPr>
            <a:normAutofit fontScale="62500" lnSpcReduction="20000"/>
          </a:bodyPr>
          <a:lstStyle/>
          <a:p>
            <a:r>
              <a:rPr lang="en-US" dirty="0" smtClean="0"/>
              <a:t>They are then hand sorted to remove fruit with obvious defects e.g. bird pecks and marked skins</a:t>
            </a:r>
            <a:endParaRPr lang="en-US" dirty="0"/>
          </a:p>
        </p:txBody>
      </p:sp>
      <p:pic>
        <p:nvPicPr>
          <p:cNvPr id="9" name="Content Placeholder 8" descr="073.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Text Placeholder 2"/>
          <p:cNvSpPr>
            <a:spLocks noGrp="1"/>
          </p:cNvSpPr>
          <p:nvPr>
            <p:ph type="body" idx="1"/>
          </p:nvPr>
        </p:nvSpPr>
        <p:spPr/>
        <p:txBody>
          <a:bodyPr>
            <a:normAutofit fontScale="62500" lnSpcReduction="20000"/>
          </a:bodyPr>
          <a:lstStyle/>
          <a:p>
            <a:r>
              <a:rPr lang="en-US" dirty="0" smtClean="0"/>
              <a:t>The fruit is scanned and weighed by computer. Stickers are automatically applied to the fruit</a:t>
            </a:r>
            <a:endParaRPr lang="en-US" dirty="0"/>
          </a:p>
        </p:txBody>
      </p:sp>
      <p:pic>
        <p:nvPicPr>
          <p:cNvPr id="10" name="Content Placeholder 9" descr="072.JPG"/>
          <p:cNvPicPr>
            <a:picLocks noGrp="1" noChangeAspect="1"/>
          </p:cNvPicPr>
          <p:nvPr>
            <p:ph sz="half" idx="2"/>
          </p:nvPr>
        </p:nvPicPr>
        <p:blipFill>
          <a:blip r:embed="rId2" cstate="print"/>
          <a:stretch>
            <a:fillRect/>
          </a:stretch>
        </p:blipFill>
        <p:spPr>
          <a:xfrm>
            <a:off x="995561" y="2174875"/>
            <a:ext cx="2963466" cy="3951288"/>
          </a:xfrm>
        </p:spPr>
      </p:pic>
      <p:sp>
        <p:nvSpPr>
          <p:cNvPr id="5" name="Text Placeholder 4"/>
          <p:cNvSpPr>
            <a:spLocks noGrp="1"/>
          </p:cNvSpPr>
          <p:nvPr>
            <p:ph type="body" sz="quarter" idx="3"/>
          </p:nvPr>
        </p:nvSpPr>
        <p:spPr/>
        <p:txBody>
          <a:bodyPr>
            <a:normAutofit fontScale="55000" lnSpcReduction="20000"/>
          </a:bodyPr>
          <a:lstStyle/>
          <a:p>
            <a:r>
              <a:rPr lang="en-US" dirty="0" smtClean="0"/>
              <a:t>The weighing cups tip the correct size fruit into the right box ensuring that each box has uniform size fruit</a:t>
            </a:r>
            <a:endParaRPr lang="en-US" dirty="0"/>
          </a:p>
        </p:txBody>
      </p:sp>
      <p:pic>
        <p:nvPicPr>
          <p:cNvPr id="11" name="Content Placeholder 10" descr="005.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Packing</a:t>
            </a:r>
            <a:endParaRPr lang="en-US" dirty="0"/>
          </a:p>
        </p:txBody>
      </p:sp>
      <p:sp>
        <p:nvSpPr>
          <p:cNvPr id="3" name="Text Placeholder 2"/>
          <p:cNvSpPr>
            <a:spLocks noGrp="1"/>
          </p:cNvSpPr>
          <p:nvPr>
            <p:ph type="body" idx="1"/>
          </p:nvPr>
        </p:nvSpPr>
        <p:spPr/>
        <p:txBody>
          <a:bodyPr>
            <a:normAutofit fontScale="85000" lnSpcReduction="20000"/>
          </a:bodyPr>
          <a:lstStyle/>
          <a:p>
            <a:r>
              <a:rPr lang="en-US" dirty="0" smtClean="0"/>
              <a:t>Uniform size mandarins are packed into the same box for export</a:t>
            </a:r>
            <a:endParaRPr lang="en-US" dirty="0"/>
          </a:p>
        </p:txBody>
      </p:sp>
      <p:pic>
        <p:nvPicPr>
          <p:cNvPr id="7" name="Content Placeholder 6" descr="016.JPG"/>
          <p:cNvPicPr>
            <a:picLocks noGrp="1" noChangeAspect="1"/>
          </p:cNvPicPr>
          <p:nvPr>
            <p:ph sz="half" idx="2"/>
          </p:nvPr>
        </p:nvPicPr>
        <p:blipFill>
          <a:blip r:embed="rId2" cstate="print"/>
          <a:stretch>
            <a:fillRect/>
          </a:stretch>
        </p:blipFill>
        <p:spPr>
          <a:xfrm>
            <a:off x="457200" y="2635448"/>
            <a:ext cx="4040188" cy="3030141"/>
          </a:xfrm>
        </p:spPr>
      </p:pic>
      <p:sp>
        <p:nvSpPr>
          <p:cNvPr id="5" name="Text Placeholder 4"/>
          <p:cNvSpPr>
            <a:spLocks noGrp="1"/>
          </p:cNvSpPr>
          <p:nvPr>
            <p:ph type="body" sz="quarter" idx="3"/>
          </p:nvPr>
        </p:nvSpPr>
        <p:spPr/>
        <p:txBody>
          <a:bodyPr>
            <a:normAutofit fontScale="92500" lnSpcReduction="20000"/>
          </a:bodyPr>
          <a:lstStyle/>
          <a:p>
            <a:r>
              <a:rPr lang="en-US" dirty="0" smtClean="0"/>
              <a:t>Local fruit going to supermarkets may be sent in bins</a:t>
            </a:r>
            <a:endParaRPr lang="en-US" dirty="0"/>
          </a:p>
        </p:txBody>
      </p:sp>
      <p:pic>
        <p:nvPicPr>
          <p:cNvPr id="8" name="Content Placeholder 7" descr="053.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Some fruit are packed in net bags</a:t>
            </a:r>
            <a:endParaRPr lang="en-US" dirty="0"/>
          </a:p>
        </p:txBody>
      </p:sp>
      <p:pic>
        <p:nvPicPr>
          <p:cNvPr id="7" name="Content Placeholder 6" descr="062.JPG"/>
          <p:cNvPicPr>
            <a:picLocks noGrp="1" noChangeAspect="1"/>
          </p:cNvPicPr>
          <p:nvPr>
            <p:ph sz="half" idx="2"/>
          </p:nvPr>
        </p:nvPicPr>
        <p:blipFill>
          <a:blip r:embed="rId2" cstate="print"/>
          <a:stretch>
            <a:fillRect/>
          </a:stretch>
        </p:blipFill>
        <p:spPr>
          <a:xfrm>
            <a:off x="457200" y="2635448"/>
            <a:ext cx="4040188" cy="3030141"/>
          </a:xfrm>
        </p:spPr>
      </p:pic>
      <p:sp>
        <p:nvSpPr>
          <p:cNvPr id="5" name="Text Placeholder 4"/>
          <p:cNvSpPr>
            <a:spLocks noGrp="1"/>
          </p:cNvSpPr>
          <p:nvPr>
            <p:ph type="body" sz="quarter" idx="3"/>
          </p:nvPr>
        </p:nvSpPr>
        <p:spPr/>
        <p:txBody>
          <a:bodyPr>
            <a:normAutofit fontScale="92500" lnSpcReduction="20000"/>
          </a:bodyPr>
          <a:lstStyle/>
          <a:p>
            <a:r>
              <a:rPr lang="en-US" dirty="0" smtClean="0"/>
              <a:t>These hold approximately 1 Kg of fruit</a:t>
            </a:r>
            <a:endParaRPr lang="en-US" dirty="0"/>
          </a:p>
        </p:txBody>
      </p:sp>
      <p:pic>
        <p:nvPicPr>
          <p:cNvPr id="8" name="Content Placeholder 7" descr="060.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and Transport </a:t>
            </a:r>
            <a:endParaRPr lang="en-US" dirty="0"/>
          </a:p>
        </p:txBody>
      </p:sp>
      <p:sp>
        <p:nvSpPr>
          <p:cNvPr id="3" name="Text Placeholder 2"/>
          <p:cNvSpPr>
            <a:spLocks noGrp="1"/>
          </p:cNvSpPr>
          <p:nvPr>
            <p:ph type="body" idx="1"/>
          </p:nvPr>
        </p:nvSpPr>
        <p:spPr/>
        <p:txBody>
          <a:bodyPr>
            <a:normAutofit fontScale="85000" lnSpcReduction="20000"/>
          </a:bodyPr>
          <a:lstStyle/>
          <a:p>
            <a:r>
              <a:rPr lang="en-US" dirty="0" smtClean="0"/>
              <a:t>Mandarins are stored briefly to get their temperature down to 7°C</a:t>
            </a:r>
            <a:endParaRPr lang="en-US" dirty="0"/>
          </a:p>
        </p:txBody>
      </p:sp>
      <p:pic>
        <p:nvPicPr>
          <p:cNvPr id="7" name="Content Placeholder 6" descr="059.JPG"/>
          <p:cNvPicPr>
            <a:picLocks noGrp="1" noChangeAspect="1"/>
          </p:cNvPicPr>
          <p:nvPr>
            <p:ph sz="half" idx="2"/>
          </p:nvPr>
        </p:nvPicPr>
        <p:blipFill>
          <a:blip r:embed="rId2" cstate="print"/>
          <a:stretch>
            <a:fillRect/>
          </a:stretch>
        </p:blipFill>
        <p:spPr>
          <a:xfrm>
            <a:off x="457200" y="2635448"/>
            <a:ext cx="4040188" cy="3030141"/>
          </a:xfrm>
        </p:spPr>
      </p:pic>
      <p:sp>
        <p:nvSpPr>
          <p:cNvPr id="5" name="Text Placeholder 4"/>
          <p:cNvSpPr>
            <a:spLocks noGrp="1"/>
          </p:cNvSpPr>
          <p:nvPr>
            <p:ph type="body" sz="quarter" idx="3"/>
          </p:nvPr>
        </p:nvSpPr>
        <p:spPr/>
        <p:txBody>
          <a:bodyPr/>
          <a:lstStyle/>
          <a:p>
            <a:pPr algn="ctr"/>
            <a:r>
              <a:rPr lang="en-US" dirty="0" smtClean="0"/>
              <a:t>Transport</a:t>
            </a:r>
            <a:endParaRPr lang="en-US" dirty="0"/>
          </a:p>
        </p:txBody>
      </p:sp>
      <p:sp>
        <p:nvSpPr>
          <p:cNvPr id="6" name="Content Placeholder 5"/>
          <p:cNvSpPr>
            <a:spLocks noGrp="1"/>
          </p:cNvSpPr>
          <p:nvPr>
            <p:ph sz="quarter" idx="4"/>
          </p:nvPr>
        </p:nvSpPr>
        <p:spPr/>
        <p:txBody>
          <a:bodyPr>
            <a:normAutofit fontScale="92500"/>
          </a:bodyPr>
          <a:lstStyle/>
          <a:p>
            <a:r>
              <a:rPr lang="en-US" dirty="0" smtClean="0"/>
              <a:t>Export mandarins picked in mid April are flown to Japan and get on to the shelves in 48hours to gain the early high prices</a:t>
            </a:r>
          </a:p>
          <a:p>
            <a:r>
              <a:rPr lang="en-US" dirty="0" smtClean="0"/>
              <a:t>Mandarins picked from early to mid May are sent sea freight which takes 12-13 days. These fruit are picked with lower </a:t>
            </a:r>
            <a:r>
              <a:rPr lang="en-US" dirty="0" err="1" smtClean="0"/>
              <a:t>brix</a:t>
            </a:r>
            <a:r>
              <a:rPr lang="en-US" dirty="0" smtClean="0"/>
              <a:t> so that they can finish ripening in transit.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Kwan Orchard</a:t>
            </a:r>
            <a:endParaRPr lang="en-US" dirty="0"/>
          </a:p>
        </p:txBody>
      </p:sp>
      <p:pic>
        <p:nvPicPr>
          <p:cNvPr id="4" name="Content Placeholder 3" descr="083.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practices</a:t>
            </a:r>
            <a:endParaRPr lang="en-US" dirty="0"/>
          </a:p>
        </p:txBody>
      </p:sp>
      <p:sp>
        <p:nvSpPr>
          <p:cNvPr id="3" name="Text Placeholder 2"/>
          <p:cNvSpPr>
            <a:spLocks noGrp="1"/>
          </p:cNvSpPr>
          <p:nvPr>
            <p:ph type="body" idx="1"/>
          </p:nvPr>
        </p:nvSpPr>
        <p:spPr/>
        <p:txBody>
          <a:bodyPr>
            <a:normAutofit fontScale="77500" lnSpcReduction="20000"/>
          </a:bodyPr>
          <a:lstStyle/>
          <a:p>
            <a:r>
              <a:rPr lang="en-US" dirty="0" smtClean="0"/>
              <a:t>Growing trees on Ridges for drainage to prevent root rot (</a:t>
            </a:r>
            <a:r>
              <a:rPr lang="en-US" i="1" dirty="0" smtClean="0"/>
              <a:t>phytophthora)</a:t>
            </a:r>
            <a:endParaRPr lang="en-US" dirty="0"/>
          </a:p>
        </p:txBody>
      </p:sp>
      <p:pic>
        <p:nvPicPr>
          <p:cNvPr id="7" name="Content Placeholder 6" descr="079.JPG"/>
          <p:cNvPicPr>
            <a:picLocks noGrp="1" noChangeAspect="1"/>
          </p:cNvPicPr>
          <p:nvPr>
            <p:ph sz="half" idx="2"/>
          </p:nvPr>
        </p:nvPicPr>
        <p:blipFill>
          <a:blip r:embed="rId2" cstate="print"/>
          <a:stretch>
            <a:fillRect/>
          </a:stretch>
        </p:blipFill>
        <p:spPr>
          <a:xfrm>
            <a:off x="457200" y="2635448"/>
            <a:ext cx="4040188" cy="3030141"/>
          </a:xfrm>
        </p:spPr>
      </p:pic>
      <p:sp>
        <p:nvSpPr>
          <p:cNvPr id="5" name="Text Placeholder 4"/>
          <p:cNvSpPr>
            <a:spLocks noGrp="1"/>
          </p:cNvSpPr>
          <p:nvPr>
            <p:ph type="body" sz="quarter" idx="3"/>
          </p:nvPr>
        </p:nvSpPr>
        <p:spPr/>
        <p:txBody>
          <a:bodyPr>
            <a:normAutofit fontScale="55000" lnSpcReduction="20000"/>
          </a:bodyPr>
          <a:lstStyle/>
          <a:p>
            <a:pPr algn="ctr"/>
            <a:r>
              <a:rPr lang="en-US" i="1" u="sng" dirty="0" err="1" smtClean="0"/>
              <a:t>Trifoliata</a:t>
            </a:r>
            <a:r>
              <a:rPr lang="en-US" dirty="0" smtClean="0"/>
              <a:t> rootstock  - wet feet tolerant, semi-dwarfing , disease resistant, cold hardy, low tree vigour, small fruit size</a:t>
            </a:r>
            <a:endParaRPr lang="en-US" dirty="0"/>
          </a:p>
        </p:txBody>
      </p:sp>
      <p:pic>
        <p:nvPicPr>
          <p:cNvPr id="8" name="Content Placeholder 7" descr="082.JPG"/>
          <p:cNvPicPr>
            <a:picLocks noGrp="1" noChangeAspect="1"/>
          </p:cNvPicPr>
          <p:nvPr>
            <p:ph sz="quarter" idx="4"/>
          </p:nvPr>
        </p:nvPicPr>
        <p:blipFill>
          <a:blip r:embed="rId3" cstate="print"/>
          <a:stretch>
            <a:fillRect/>
          </a:stretch>
        </p:blipFill>
        <p:spPr>
          <a:xfrm>
            <a:off x="5184179" y="2174875"/>
            <a:ext cx="2963466" cy="3951288"/>
          </a:xfrm>
        </p:spPr>
      </p:pic>
      <p:cxnSp>
        <p:nvCxnSpPr>
          <p:cNvPr id="10" name="Straight Arrow Connector 9"/>
          <p:cNvCxnSpPr/>
          <p:nvPr/>
        </p:nvCxnSpPr>
        <p:spPr>
          <a:xfrm flipH="1">
            <a:off x="6858000" y="1981200"/>
            <a:ext cx="381000" cy="1981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Weed control using weed mat</a:t>
            </a:r>
            <a:endParaRPr lang="en-US" dirty="0"/>
          </a:p>
        </p:txBody>
      </p:sp>
      <p:pic>
        <p:nvPicPr>
          <p:cNvPr id="4" name="Content Placeholder 3" descr="096.JPG"/>
          <p:cNvPicPr>
            <a:picLocks noGrp="1" noChangeAspect="1"/>
          </p:cNvPicPr>
          <p:nvPr>
            <p:ph idx="1"/>
          </p:nvPr>
        </p:nvPicPr>
        <p:blipFill>
          <a:blip r:embed="rId2" cstate="print"/>
          <a:stretch>
            <a:fillRect/>
          </a:stretch>
        </p:blipFill>
        <p:spPr>
          <a:xfrm>
            <a:off x="3575050" y="1282700"/>
            <a:ext cx="5111750" cy="3833813"/>
          </a:xfrm>
        </p:spPr>
      </p:pic>
      <p:sp>
        <p:nvSpPr>
          <p:cNvPr id="5" name="Text Placeholder 4"/>
          <p:cNvSpPr>
            <a:spLocks noGrp="1"/>
          </p:cNvSpPr>
          <p:nvPr>
            <p:ph type="body" sz="half" idx="2"/>
          </p:nvPr>
        </p:nvSpPr>
        <p:spPr/>
        <p:txBody>
          <a:bodyPr>
            <a:normAutofit/>
          </a:bodyPr>
          <a:lstStyle/>
          <a:p>
            <a:r>
              <a:rPr lang="en-US" sz="2400" dirty="0" smtClean="0"/>
              <a:t>This is removed in April as the dark soil absorbs and stores the sun’s heat which reflects back into the tree and increases the rate of sugar build up and ripening.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practices</a:t>
            </a:r>
            <a:endParaRPr lang="en-US" dirty="0"/>
          </a:p>
        </p:txBody>
      </p:sp>
      <p:sp>
        <p:nvSpPr>
          <p:cNvPr id="3" name="Text Placeholder 2"/>
          <p:cNvSpPr>
            <a:spLocks noGrp="1"/>
          </p:cNvSpPr>
          <p:nvPr>
            <p:ph type="body" idx="1"/>
          </p:nvPr>
        </p:nvSpPr>
        <p:spPr/>
        <p:txBody>
          <a:bodyPr/>
          <a:lstStyle/>
          <a:p>
            <a:r>
              <a:rPr lang="en-US" dirty="0" smtClean="0"/>
              <a:t>Nitrogen stressing</a:t>
            </a:r>
            <a:endParaRPr lang="en-US" dirty="0"/>
          </a:p>
        </p:txBody>
      </p:sp>
      <p:pic>
        <p:nvPicPr>
          <p:cNvPr id="7" name="Content Placeholder 6" descr="084.JPG"/>
          <p:cNvPicPr>
            <a:picLocks noGrp="1" noChangeAspect="1"/>
          </p:cNvPicPr>
          <p:nvPr>
            <p:ph sz="half" idx="2"/>
          </p:nvPr>
        </p:nvPicPr>
        <p:blipFill>
          <a:blip r:embed="rId2" cstate="print"/>
          <a:stretch>
            <a:fillRect/>
          </a:stretch>
        </p:blipFill>
        <p:spPr>
          <a:xfrm>
            <a:off x="457200" y="2635448"/>
            <a:ext cx="4040188" cy="3030141"/>
          </a:xfrm>
        </p:spPr>
      </p:pic>
      <p:sp>
        <p:nvSpPr>
          <p:cNvPr id="5" name="Text Placeholder 4"/>
          <p:cNvSpPr>
            <a:spLocks noGrp="1"/>
          </p:cNvSpPr>
          <p:nvPr>
            <p:ph type="body" sz="quarter" idx="3"/>
          </p:nvPr>
        </p:nvSpPr>
        <p:spPr/>
        <p:txBody>
          <a:bodyPr/>
          <a:lstStyle/>
          <a:p>
            <a:r>
              <a:rPr lang="en-US" dirty="0" smtClean="0"/>
              <a:t>Effect on crop</a:t>
            </a:r>
            <a:endParaRPr lang="en-US" dirty="0"/>
          </a:p>
        </p:txBody>
      </p:sp>
      <p:sp>
        <p:nvSpPr>
          <p:cNvPr id="9" name="Content Placeholder 8"/>
          <p:cNvSpPr>
            <a:spLocks noGrp="1"/>
          </p:cNvSpPr>
          <p:nvPr>
            <p:ph sz="quarter" idx="4"/>
          </p:nvPr>
        </p:nvSpPr>
        <p:spPr/>
        <p:txBody>
          <a:bodyPr>
            <a:normAutofit lnSpcReduction="10000"/>
          </a:bodyPr>
          <a:lstStyle/>
          <a:p>
            <a:r>
              <a:rPr lang="en-US" dirty="0" smtClean="0"/>
              <a:t>Not adding nitrogen stresses the tree which pumps sugar into the fruit making it sweeter</a:t>
            </a:r>
          </a:p>
          <a:p>
            <a:r>
              <a:rPr lang="en-US" dirty="0" smtClean="0"/>
              <a:t>The same effect is gained from reducing irrigation after December through “deficit “ irrigation. Trees are allowed to dry out and then flooded with 70KPa Jan-end March.</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Pruning</a:t>
            </a:r>
            <a:endParaRPr lang="en-US" dirty="0"/>
          </a:p>
        </p:txBody>
      </p:sp>
      <p:sp>
        <p:nvSpPr>
          <p:cNvPr id="3" name="Text Placeholder 2"/>
          <p:cNvSpPr>
            <a:spLocks noGrp="1"/>
          </p:cNvSpPr>
          <p:nvPr>
            <p:ph type="body" idx="1"/>
          </p:nvPr>
        </p:nvSpPr>
        <p:spPr/>
        <p:txBody>
          <a:bodyPr>
            <a:normAutofit fontScale="70000" lnSpcReduction="20000"/>
          </a:bodyPr>
          <a:lstStyle/>
          <a:p>
            <a:r>
              <a:rPr lang="en-US" dirty="0" smtClean="0"/>
              <a:t>Gaining a “Y” shape and easy access for the picker  and light for photosynthesis</a:t>
            </a:r>
            <a:endParaRPr lang="en-US" dirty="0"/>
          </a:p>
        </p:txBody>
      </p:sp>
      <p:pic>
        <p:nvPicPr>
          <p:cNvPr id="7" name="Content Placeholder 6" descr="085.JPG"/>
          <p:cNvPicPr>
            <a:picLocks noGrp="1" noChangeAspect="1"/>
          </p:cNvPicPr>
          <p:nvPr>
            <p:ph sz="half" idx="2"/>
          </p:nvPr>
        </p:nvPicPr>
        <p:blipFill>
          <a:blip r:embed="rId2" cstate="print"/>
          <a:stretch>
            <a:fillRect/>
          </a:stretch>
        </p:blipFill>
        <p:spPr>
          <a:xfrm>
            <a:off x="457200" y="2635448"/>
            <a:ext cx="4040188" cy="3030141"/>
          </a:xfrm>
        </p:spPr>
      </p:pic>
      <p:sp>
        <p:nvSpPr>
          <p:cNvPr id="5" name="Text Placeholder 4"/>
          <p:cNvSpPr>
            <a:spLocks noGrp="1"/>
          </p:cNvSpPr>
          <p:nvPr>
            <p:ph type="body" sz="quarter" idx="3"/>
          </p:nvPr>
        </p:nvSpPr>
        <p:spPr/>
        <p:txBody>
          <a:bodyPr>
            <a:normAutofit fontScale="62500" lnSpcReduction="20000"/>
          </a:bodyPr>
          <a:lstStyle/>
          <a:p>
            <a:r>
              <a:rPr lang="en-US" dirty="0" smtClean="0"/>
              <a:t>Pruning away dead wood to reduce </a:t>
            </a:r>
            <a:r>
              <a:rPr lang="en-US" i="1" u="sng" dirty="0" smtClean="0"/>
              <a:t>Glomerella </a:t>
            </a:r>
            <a:r>
              <a:rPr lang="en-US" dirty="0" smtClean="0"/>
              <a:t> infection,  reduces whitefly attack</a:t>
            </a:r>
            <a:endParaRPr lang="en-US" dirty="0"/>
          </a:p>
        </p:txBody>
      </p:sp>
      <p:pic>
        <p:nvPicPr>
          <p:cNvPr id="10" name="Content Placeholder 9" descr="101.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Pests</a:t>
            </a:r>
            <a:endParaRPr lang="en-US" dirty="0"/>
          </a:p>
        </p:txBody>
      </p:sp>
      <p:pic>
        <p:nvPicPr>
          <p:cNvPr id="5" name="Content Placeholder 4" descr="088.JPG"/>
          <p:cNvPicPr>
            <a:picLocks noGrp="1" noChangeAspect="1"/>
          </p:cNvPicPr>
          <p:nvPr>
            <p:ph idx="1"/>
          </p:nvPr>
        </p:nvPicPr>
        <p:blipFill>
          <a:blip r:embed="rId2" cstate="print"/>
          <a:stretch>
            <a:fillRect/>
          </a:stretch>
        </p:blipFill>
        <p:spPr>
          <a:xfrm>
            <a:off x="3575050" y="1282700"/>
            <a:ext cx="5111750" cy="3833813"/>
          </a:xfrm>
        </p:spPr>
      </p:pic>
      <p:sp>
        <p:nvSpPr>
          <p:cNvPr id="4" name="Text Placeholder 3"/>
          <p:cNvSpPr>
            <a:spLocks noGrp="1"/>
          </p:cNvSpPr>
          <p:nvPr>
            <p:ph type="body" sz="half" idx="2"/>
          </p:nvPr>
        </p:nvSpPr>
        <p:spPr/>
        <p:txBody>
          <a:bodyPr>
            <a:normAutofit lnSpcReduction="10000"/>
          </a:bodyPr>
          <a:lstStyle/>
          <a:p>
            <a:pPr>
              <a:buFont typeface="Arial" pitchFamily="34" charset="0"/>
              <a:buChar char="•"/>
            </a:pPr>
            <a:r>
              <a:rPr lang="en-US" sz="1800" dirty="0" smtClean="0"/>
              <a:t>Waxy scale can infect the tree  and leave wounds for </a:t>
            </a:r>
            <a:r>
              <a:rPr lang="en-US" sz="1800" i="1" dirty="0" smtClean="0"/>
              <a:t>Glomerella  </a:t>
            </a:r>
            <a:r>
              <a:rPr lang="en-US" sz="1800" dirty="0" smtClean="0"/>
              <a:t>to get in.</a:t>
            </a:r>
          </a:p>
          <a:p>
            <a:endParaRPr lang="en-US" sz="1800" dirty="0"/>
          </a:p>
          <a:p>
            <a:r>
              <a:rPr lang="en-US" sz="1800" dirty="0" smtClean="0"/>
              <a:t>Control: which suffocates it and </a:t>
            </a:r>
            <a:r>
              <a:rPr lang="en-US" sz="1800" dirty="0" err="1" smtClean="0"/>
              <a:t>Movento</a:t>
            </a:r>
            <a:r>
              <a:rPr lang="en-US" sz="1800" dirty="0" smtClean="0"/>
              <a:t> which is systemic and travels through the plant.</a:t>
            </a:r>
          </a:p>
          <a:p>
            <a:endParaRPr lang="en-US" sz="1800" dirty="0"/>
          </a:p>
          <a:p>
            <a:pPr>
              <a:buFont typeface="Arial" pitchFamily="34" charset="0"/>
              <a:buChar char="•"/>
            </a:pPr>
            <a:r>
              <a:rPr lang="en-US" sz="1800" dirty="0" smtClean="0"/>
              <a:t>Thrips and Australian whitefly also a problem attacking leaves and reducing photosynthesis, scaring skins and causing sooty mould.</a:t>
            </a:r>
          </a:p>
          <a:p>
            <a:r>
              <a:rPr lang="en-US" sz="1800" dirty="0" smtClean="0"/>
              <a:t>Soft spray Ovation stops insects moulting and they die.</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Controlled thinning</a:t>
            </a:r>
            <a:endParaRPr lang="en-US" dirty="0"/>
          </a:p>
        </p:txBody>
      </p:sp>
      <p:pic>
        <p:nvPicPr>
          <p:cNvPr id="5" name="Content Placeholder 4" descr="089.JPG"/>
          <p:cNvPicPr>
            <a:picLocks noGrp="1" noChangeAspect="1"/>
          </p:cNvPicPr>
          <p:nvPr>
            <p:ph idx="1"/>
          </p:nvPr>
        </p:nvPicPr>
        <p:blipFill>
          <a:blip r:embed="rId2" cstate="print"/>
          <a:stretch>
            <a:fillRect/>
          </a:stretch>
        </p:blipFill>
        <p:spPr>
          <a:xfrm>
            <a:off x="3575050" y="1282700"/>
            <a:ext cx="5111750" cy="3833813"/>
          </a:xfrm>
        </p:spPr>
      </p:pic>
      <p:sp>
        <p:nvSpPr>
          <p:cNvPr id="4" name="Text Placeholder 3"/>
          <p:cNvSpPr>
            <a:spLocks noGrp="1"/>
          </p:cNvSpPr>
          <p:nvPr>
            <p:ph type="body" sz="half" idx="2"/>
          </p:nvPr>
        </p:nvSpPr>
        <p:spPr/>
        <p:txBody>
          <a:bodyPr/>
          <a:lstStyle/>
          <a:p>
            <a:r>
              <a:rPr lang="en-US" sz="1600" dirty="0" smtClean="0"/>
              <a:t>Reasons for thinning:</a:t>
            </a:r>
          </a:p>
          <a:p>
            <a:pPr>
              <a:buFont typeface="Arial" pitchFamily="34" charset="0"/>
              <a:buChar char="•"/>
            </a:pPr>
            <a:r>
              <a:rPr lang="en-US" sz="1600" dirty="0" smtClean="0"/>
              <a:t> </a:t>
            </a:r>
            <a:r>
              <a:rPr lang="en-US" sz="1600" b="1" dirty="0" smtClean="0"/>
              <a:t>Quality</a:t>
            </a:r>
            <a:r>
              <a:rPr lang="en-US" sz="1600" dirty="0" smtClean="0"/>
              <a:t>: To ensure the fruit is the right size  - small for export – 48mm – 63mm diameter</a:t>
            </a:r>
          </a:p>
          <a:p>
            <a:pPr>
              <a:buFont typeface="Arial" pitchFamily="34" charset="0"/>
              <a:buChar char="•"/>
            </a:pPr>
            <a:r>
              <a:rPr lang="en-US" sz="1600" dirty="0" smtClean="0"/>
              <a:t>Larger for local NZ – 65mm – 75mm</a:t>
            </a:r>
          </a:p>
          <a:p>
            <a:pPr>
              <a:buFont typeface="Arial" pitchFamily="34" charset="0"/>
              <a:buChar char="•"/>
            </a:pPr>
            <a:endParaRPr lang="en-US" sz="1600" dirty="0"/>
          </a:p>
          <a:p>
            <a:pPr>
              <a:buFont typeface="Arial" pitchFamily="34" charset="0"/>
              <a:buChar char="•"/>
            </a:pPr>
            <a:r>
              <a:rPr lang="en-US" sz="1600" b="1" dirty="0" smtClean="0"/>
              <a:t>Quantity</a:t>
            </a:r>
            <a:r>
              <a:rPr lang="en-US" sz="1600" dirty="0" smtClean="0"/>
              <a:t>: Stop biennial bearing which can cause large crops and lower prices. Then not enough crop the next year.</a:t>
            </a:r>
          </a:p>
          <a:p>
            <a:pPr>
              <a:buFont typeface="Arial" pitchFamily="34" charset="0"/>
              <a:buChar char="•"/>
            </a:pPr>
            <a:endParaRPr lang="en-US" sz="1600" dirty="0"/>
          </a:p>
          <a:p>
            <a:pPr>
              <a:buFont typeface="Arial" pitchFamily="34" charset="0"/>
              <a:buChar char="•"/>
            </a:pPr>
            <a:r>
              <a:rPr lang="en-US" sz="1600" b="1" dirty="0" smtClean="0"/>
              <a:t>Prices</a:t>
            </a:r>
            <a:r>
              <a:rPr lang="en-US" sz="1600" dirty="0" smtClean="0"/>
              <a:t>: Large volumes  - lower prices $1-3.50/Kg</a:t>
            </a:r>
          </a:p>
          <a:p>
            <a:r>
              <a:rPr lang="en-US" sz="1600" dirty="0" smtClean="0"/>
              <a:t>Smaller volumes higher prices $3.50 - $4-5.00/Kg (Export</a:t>
            </a:r>
            <a:r>
              <a:rPr lang="en-US" dirty="0" smtClean="0"/>
              <a: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Thinning</a:t>
            </a:r>
            <a:endParaRPr lang="en-US" dirty="0"/>
          </a:p>
        </p:txBody>
      </p:sp>
      <p:pic>
        <p:nvPicPr>
          <p:cNvPr id="5" name="Content Placeholder 4" descr="083.JPG"/>
          <p:cNvPicPr>
            <a:picLocks noGrp="1" noChangeAspect="1"/>
          </p:cNvPicPr>
          <p:nvPr>
            <p:ph idx="1"/>
          </p:nvPr>
        </p:nvPicPr>
        <p:blipFill>
          <a:blip r:embed="rId2" cstate="print"/>
          <a:stretch>
            <a:fillRect/>
          </a:stretch>
        </p:blipFill>
        <p:spPr>
          <a:xfrm>
            <a:off x="3575050" y="1282700"/>
            <a:ext cx="5111750" cy="3833813"/>
          </a:xfrm>
        </p:spPr>
      </p:pic>
      <p:sp>
        <p:nvSpPr>
          <p:cNvPr id="4" name="Text Placeholder 3"/>
          <p:cNvSpPr>
            <a:spLocks noGrp="1"/>
          </p:cNvSpPr>
          <p:nvPr>
            <p:ph type="body" sz="half" idx="2"/>
          </p:nvPr>
        </p:nvSpPr>
        <p:spPr/>
        <p:txBody>
          <a:bodyPr>
            <a:normAutofit lnSpcReduction="10000"/>
          </a:bodyPr>
          <a:lstStyle/>
          <a:p>
            <a:endParaRPr lang="en-US" dirty="0" smtClean="0"/>
          </a:p>
          <a:p>
            <a:r>
              <a:rPr lang="en-US" sz="2000" dirty="0" smtClean="0"/>
              <a:t>GA sprayed June/July – Inhibits flower bud formation</a:t>
            </a:r>
          </a:p>
          <a:p>
            <a:endParaRPr lang="en-US" sz="2000" dirty="0"/>
          </a:p>
          <a:p>
            <a:r>
              <a:rPr lang="en-US" sz="2000" dirty="0" smtClean="0"/>
              <a:t>NAA applied December thinning fruitlets. Easier to assess the crop load than GA. And how much to apply.</a:t>
            </a:r>
          </a:p>
          <a:p>
            <a:endParaRPr lang="en-US" sz="2000" dirty="0"/>
          </a:p>
          <a:p>
            <a:r>
              <a:rPr lang="en-US" sz="2000" dirty="0" smtClean="0"/>
              <a:t>Fruit is hand thinned Jan – Early Feb</a:t>
            </a:r>
          </a:p>
          <a:p>
            <a:r>
              <a:rPr lang="en-US" sz="2000" dirty="0" smtClean="0"/>
              <a:t>2-3 fingers apart (1:25 fruit to leaf ratio)</a:t>
            </a:r>
          </a:p>
          <a:p>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624</Words>
  <Application>Microsoft Macintosh PowerPoint</Application>
  <PresentationFormat>On-screen Show (4:3)</PresentationFormat>
  <Paragraphs>66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Mandarin production</vt:lpstr>
      <vt:lpstr>Kwan Orchard</vt:lpstr>
      <vt:lpstr>Management practices</vt:lpstr>
      <vt:lpstr>Weed control using weed mat</vt:lpstr>
      <vt:lpstr>Management practices</vt:lpstr>
      <vt:lpstr>Pruning</vt:lpstr>
      <vt:lpstr>Pests</vt:lpstr>
      <vt:lpstr>Controlled thinning</vt:lpstr>
      <vt:lpstr>Thinning</vt:lpstr>
      <vt:lpstr>Harvesting</vt:lpstr>
      <vt:lpstr>Harvesting</vt:lpstr>
      <vt:lpstr>At the Packhouse</vt:lpstr>
      <vt:lpstr>Fruit preparation</vt:lpstr>
      <vt:lpstr>Grading</vt:lpstr>
      <vt:lpstr>Packing</vt:lpstr>
      <vt:lpstr>Packaging</vt:lpstr>
      <vt:lpstr>Storage and Transport </vt:lpstr>
    </vt:vector>
  </TitlesOfParts>
  <Company>St Cuthbert's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Mandarin production</dc:title>
  <dc:creator>IS Department</dc:creator>
  <cp:lastModifiedBy>Student</cp:lastModifiedBy>
  <cp:revision>17</cp:revision>
  <dcterms:created xsi:type="dcterms:W3CDTF">2012-05-06T01:41:40Z</dcterms:created>
  <dcterms:modified xsi:type="dcterms:W3CDTF">2015-04-13T10:51:53Z</dcterms:modified>
</cp:coreProperties>
</file>