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sldIdLst>
    <p:sldId id="256" r:id="rId2"/>
    <p:sldId id="264" r:id="rId3"/>
    <p:sldId id="294" r:id="rId4"/>
    <p:sldId id="261" r:id="rId5"/>
    <p:sldId id="273"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8" r:id="rId19"/>
    <p:sldId id="307"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258" r:id="rId3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5" roundtripDataSignature="AMtx7mg3Rtgkxj7s1jZCFGO8sBxnqce6B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105" d="100"/>
          <a:sy n="105"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customschemas.google.com/relationships/presentationmetadata" Target="metadata"/></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5989EBA0-2D5A-450F-86EB-2C11683ADAA7}"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6986A294-EA09-450A-88B7-EC4C80091862}">
      <dgm:prSet/>
      <dgm:spPr/>
      <dgm:t>
        <a:bodyPr/>
        <a:lstStyle/>
        <a:p>
          <a:r>
            <a:rPr lang="en-NZ" dirty="0"/>
            <a:t>S – Social</a:t>
          </a:r>
          <a:endParaRPr lang="en-US" dirty="0"/>
        </a:p>
      </dgm:t>
    </dgm:pt>
    <dgm:pt modelId="{A4F5D0B2-4F78-4DA6-B1F6-15F756234E47}" type="parTrans" cxnId="{7B0CB5CE-1FCB-4677-989D-6894FE8B852A}">
      <dgm:prSet/>
      <dgm:spPr/>
      <dgm:t>
        <a:bodyPr/>
        <a:lstStyle/>
        <a:p>
          <a:endParaRPr lang="en-US"/>
        </a:p>
      </dgm:t>
    </dgm:pt>
    <dgm:pt modelId="{0DE0351F-4D4F-4805-B912-C733B780E0C1}" type="sibTrans" cxnId="{7B0CB5CE-1FCB-4677-989D-6894FE8B852A}">
      <dgm:prSet/>
      <dgm:spPr/>
      <dgm:t>
        <a:bodyPr/>
        <a:lstStyle/>
        <a:p>
          <a:endParaRPr lang="en-US"/>
        </a:p>
      </dgm:t>
    </dgm:pt>
    <dgm:pt modelId="{A5FF7B16-A065-4EFB-90DC-B3DD6AD5D172}">
      <dgm:prSet/>
      <dgm:spPr/>
      <dgm:t>
        <a:bodyPr/>
        <a:lstStyle/>
        <a:p>
          <a:r>
            <a:rPr lang="en-NZ" dirty="0"/>
            <a:t>T – Technological</a:t>
          </a:r>
          <a:endParaRPr lang="en-US" dirty="0"/>
        </a:p>
      </dgm:t>
    </dgm:pt>
    <dgm:pt modelId="{26DB9076-FA8D-45CF-8BB2-AD3E42C2E151}" type="parTrans" cxnId="{4510371D-B845-4F92-BB72-C462C3F2E601}">
      <dgm:prSet/>
      <dgm:spPr/>
      <dgm:t>
        <a:bodyPr/>
        <a:lstStyle/>
        <a:p>
          <a:endParaRPr lang="en-US"/>
        </a:p>
      </dgm:t>
    </dgm:pt>
    <dgm:pt modelId="{69B0E5DA-D272-4410-84BA-40B2074DDF47}" type="sibTrans" cxnId="{4510371D-B845-4F92-BB72-C462C3F2E601}">
      <dgm:prSet/>
      <dgm:spPr/>
      <dgm:t>
        <a:bodyPr/>
        <a:lstStyle/>
        <a:p>
          <a:endParaRPr lang="en-US"/>
        </a:p>
      </dgm:t>
    </dgm:pt>
    <dgm:pt modelId="{83E3E9CE-2118-4754-933A-89A821D7A332}">
      <dgm:prSet/>
      <dgm:spPr/>
      <dgm:t>
        <a:bodyPr/>
        <a:lstStyle/>
        <a:p>
          <a:r>
            <a:rPr lang="en-NZ"/>
            <a:t>E – Economic</a:t>
          </a:r>
          <a:endParaRPr lang="en-US"/>
        </a:p>
      </dgm:t>
    </dgm:pt>
    <dgm:pt modelId="{208B0B29-83D3-4D13-8D33-F5F38E9B862E}" type="parTrans" cxnId="{2F0199E5-01D0-4865-974B-D87708618CDE}">
      <dgm:prSet/>
      <dgm:spPr/>
      <dgm:t>
        <a:bodyPr/>
        <a:lstStyle/>
        <a:p>
          <a:endParaRPr lang="en-US"/>
        </a:p>
      </dgm:t>
    </dgm:pt>
    <dgm:pt modelId="{CC0E8DF8-390D-4E92-8A7E-62FEC424FEC5}" type="sibTrans" cxnId="{2F0199E5-01D0-4865-974B-D87708618CDE}">
      <dgm:prSet/>
      <dgm:spPr/>
      <dgm:t>
        <a:bodyPr/>
        <a:lstStyle/>
        <a:p>
          <a:endParaRPr lang="en-US"/>
        </a:p>
      </dgm:t>
    </dgm:pt>
    <dgm:pt modelId="{74D8F457-1EDB-4A2D-954B-81497092D7E8}">
      <dgm:prSet/>
      <dgm:spPr/>
      <dgm:t>
        <a:bodyPr/>
        <a:lstStyle/>
        <a:p>
          <a:r>
            <a:rPr lang="en-NZ" dirty="0"/>
            <a:t>E – Environmental</a:t>
          </a:r>
          <a:endParaRPr lang="en-US" dirty="0"/>
        </a:p>
      </dgm:t>
    </dgm:pt>
    <dgm:pt modelId="{3DFBE6F4-0D76-4496-89B5-23054BD11379}" type="parTrans" cxnId="{52501ADB-B88D-407B-81DF-6A9625177AE5}">
      <dgm:prSet/>
      <dgm:spPr/>
      <dgm:t>
        <a:bodyPr/>
        <a:lstStyle/>
        <a:p>
          <a:endParaRPr lang="en-US"/>
        </a:p>
      </dgm:t>
    </dgm:pt>
    <dgm:pt modelId="{0604C0E1-7256-49E2-BBDA-C09E4093FC56}" type="sibTrans" cxnId="{52501ADB-B88D-407B-81DF-6A9625177AE5}">
      <dgm:prSet/>
      <dgm:spPr/>
      <dgm:t>
        <a:bodyPr/>
        <a:lstStyle/>
        <a:p>
          <a:endParaRPr lang="en-US"/>
        </a:p>
      </dgm:t>
    </dgm:pt>
    <dgm:pt modelId="{B9398B02-C22F-4173-9319-3C100F2D325A}">
      <dgm:prSet/>
      <dgm:spPr/>
      <dgm:t>
        <a:bodyPr/>
        <a:lstStyle/>
        <a:p>
          <a:r>
            <a:rPr lang="en-NZ" dirty="0"/>
            <a:t>P – Political</a:t>
          </a:r>
          <a:endParaRPr lang="en-US" dirty="0"/>
        </a:p>
      </dgm:t>
    </dgm:pt>
    <dgm:pt modelId="{401BEB94-F839-4E0A-AF80-0322739B6A84}" type="parTrans" cxnId="{8D522B25-8471-45EA-9E1B-1343AE4AA057}">
      <dgm:prSet/>
      <dgm:spPr/>
      <dgm:t>
        <a:bodyPr/>
        <a:lstStyle/>
        <a:p>
          <a:endParaRPr lang="en-US"/>
        </a:p>
      </dgm:t>
    </dgm:pt>
    <dgm:pt modelId="{2B5E215C-6BB1-4312-8400-98F9A698CD7B}" type="sibTrans" cxnId="{8D522B25-8471-45EA-9E1B-1343AE4AA057}">
      <dgm:prSet/>
      <dgm:spPr/>
      <dgm:t>
        <a:bodyPr/>
        <a:lstStyle/>
        <a:p>
          <a:endParaRPr lang="en-US"/>
        </a:p>
      </dgm:t>
    </dgm:pt>
    <dgm:pt modelId="{4162F58E-A43E-4C8F-9F80-C888B48F2EF2}">
      <dgm:prSet/>
      <dgm:spPr/>
      <dgm:t>
        <a:bodyPr/>
        <a:lstStyle/>
        <a:p>
          <a:r>
            <a:rPr lang="en-NZ" dirty="0">
              <a:solidFill>
                <a:srgbClr val="7030A0"/>
              </a:solidFill>
            </a:rPr>
            <a:t>L – Legal</a:t>
          </a:r>
          <a:endParaRPr lang="en-US" dirty="0">
            <a:solidFill>
              <a:srgbClr val="7030A0"/>
            </a:solidFill>
          </a:endParaRPr>
        </a:p>
      </dgm:t>
    </dgm:pt>
    <dgm:pt modelId="{6640FBE4-1D7C-464D-9BC7-157C8C0066ED}" type="parTrans" cxnId="{45F32812-83DC-4E0F-940B-FC13EB8DAD01}">
      <dgm:prSet/>
      <dgm:spPr/>
      <dgm:t>
        <a:bodyPr/>
        <a:lstStyle/>
        <a:p>
          <a:endParaRPr lang="en-US"/>
        </a:p>
      </dgm:t>
    </dgm:pt>
    <dgm:pt modelId="{B85B6AFA-C2F5-4807-BD56-E8A41A85B76E}" type="sibTrans" cxnId="{45F32812-83DC-4E0F-940B-FC13EB8DAD01}">
      <dgm:prSet/>
      <dgm:spPr/>
      <dgm:t>
        <a:bodyPr/>
        <a:lstStyle/>
        <a:p>
          <a:endParaRPr lang="en-US"/>
        </a:p>
      </dgm:t>
    </dgm:pt>
    <dgm:pt modelId="{39AE6A8E-AF59-49B4-86FE-DE91416BDEA3}">
      <dgm:prSet/>
      <dgm:spPr/>
      <dgm:t>
        <a:bodyPr/>
        <a:lstStyle/>
        <a:p>
          <a:r>
            <a:rPr lang="en-NZ" dirty="0">
              <a:solidFill>
                <a:srgbClr val="FF0000"/>
              </a:solidFill>
            </a:rPr>
            <a:t>E – Ethical</a:t>
          </a:r>
          <a:endParaRPr lang="en-US" dirty="0">
            <a:solidFill>
              <a:srgbClr val="FF0000"/>
            </a:solidFill>
          </a:endParaRPr>
        </a:p>
      </dgm:t>
    </dgm:pt>
    <dgm:pt modelId="{5D74B5B9-14E1-420A-9A8C-BE8F5D850864}" type="parTrans" cxnId="{C1608C40-A256-4B82-8D5E-18D60A43523F}">
      <dgm:prSet/>
      <dgm:spPr/>
      <dgm:t>
        <a:bodyPr/>
        <a:lstStyle/>
        <a:p>
          <a:endParaRPr lang="en-US"/>
        </a:p>
      </dgm:t>
    </dgm:pt>
    <dgm:pt modelId="{860C407F-5EBB-4983-9B3D-074779ED7A77}" type="sibTrans" cxnId="{C1608C40-A256-4B82-8D5E-18D60A43523F}">
      <dgm:prSet/>
      <dgm:spPr/>
      <dgm:t>
        <a:bodyPr/>
        <a:lstStyle/>
        <a:p>
          <a:endParaRPr lang="en-US"/>
        </a:p>
      </dgm:t>
    </dgm:pt>
    <dgm:pt modelId="{D21CFA2D-0D85-4F30-B48A-1D081D402A67}" type="pres">
      <dgm:prSet presAssocID="{5989EBA0-2D5A-450F-86EB-2C11683ADAA7}" presName="root" presStyleCnt="0">
        <dgm:presLayoutVars>
          <dgm:dir/>
          <dgm:resizeHandles val="exact"/>
        </dgm:presLayoutVars>
      </dgm:prSet>
      <dgm:spPr/>
    </dgm:pt>
    <dgm:pt modelId="{45C54033-EF21-4DE6-9A9F-CF2982C3A60D}" type="pres">
      <dgm:prSet presAssocID="{5989EBA0-2D5A-450F-86EB-2C11683ADAA7}" presName="container" presStyleCnt="0">
        <dgm:presLayoutVars>
          <dgm:dir/>
          <dgm:resizeHandles val="exact"/>
        </dgm:presLayoutVars>
      </dgm:prSet>
      <dgm:spPr/>
    </dgm:pt>
    <dgm:pt modelId="{DD68F35E-E967-4819-AE28-EE0C9384C3C3}" type="pres">
      <dgm:prSet presAssocID="{6986A294-EA09-450A-88B7-EC4C80091862}" presName="compNode" presStyleCnt="0"/>
      <dgm:spPr/>
    </dgm:pt>
    <dgm:pt modelId="{B4546F4D-D8E1-4966-8BAD-9CF222647AB7}" type="pres">
      <dgm:prSet presAssocID="{6986A294-EA09-450A-88B7-EC4C80091862}" presName="iconBgRect" presStyleLbl="bgShp" presStyleIdx="0" presStyleCnt="7"/>
      <dgm:spPr/>
    </dgm:pt>
    <dgm:pt modelId="{455E2074-8F89-41A7-B324-4D6BF13A7729}" type="pres">
      <dgm:prSet presAssocID="{6986A294-EA09-450A-88B7-EC4C80091862}"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ocial Network"/>
        </a:ext>
      </dgm:extLst>
    </dgm:pt>
    <dgm:pt modelId="{3709FAB8-1269-4F11-AAF7-EF72ED9A1B1E}" type="pres">
      <dgm:prSet presAssocID="{6986A294-EA09-450A-88B7-EC4C80091862}" presName="spaceRect" presStyleCnt="0"/>
      <dgm:spPr/>
    </dgm:pt>
    <dgm:pt modelId="{874443F7-B76A-43AB-9EEE-72BD8DA31A8A}" type="pres">
      <dgm:prSet presAssocID="{6986A294-EA09-450A-88B7-EC4C80091862}" presName="textRect" presStyleLbl="revTx" presStyleIdx="0" presStyleCnt="7">
        <dgm:presLayoutVars>
          <dgm:chMax val="1"/>
          <dgm:chPref val="1"/>
        </dgm:presLayoutVars>
      </dgm:prSet>
      <dgm:spPr/>
    </dgm:pt>
    <dgm:pt modelId="{D33C50F6-5225-4D69-BD37-FCAFACD86D0A}" type="pres">
      <dgm:prSet presAssocID="{0DE0351F-4D4F-4805-B912-C733B780E0C1}" presName="sibTrans" presStyleLbl="sibTrans2D1" presStyleIdx="0" presStyleCnt="0"/>
      <dgm:spPr/>
    </dgm:pt>
    <dgm:pt modelId="{0550574F-3983-412C-93D4-471AC0D91C91}" type="pres">
      <dgm:prSet presAssocID="{A5FF7B16-A065-4EFB-90DC-B3DD6AD5D172}" presName="compNode" presStyleCnt="0"/>
      <dgm:spPr/>
    </dgm:pt>
    <dgm:pt modelId="{7A096FD8-44AA-4BB5-8DEA-E913CF2470BC}" type="pres">
      <dgm:prSet presAssocID="{A5FF7B16-A065-4EFB-90DC-B3DD6AD5D172}" presName="iconBgRect" presStyleLbl="bgShp" presStyleIdx="1" presStyleCnt="7" custLinFactNeighborY="-4721"/>
      <dgm:spPr/>
    </dgm:pt>
    <dgm:pt modelId="{BF9821B8-0962-4064-B163-005174305F81}" type="pres">
      <dgm:prSet presAssocID="{A5FF7B16-A065-4EFB-90DC-B3DD6AD5D172}"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ACD4ED65-D9BC-4720-9BBF-A96F54022DC9}" type="pres">
      <dgm:prSet presAssocID="{A5FF7B16-A065-4EFB-90DC-B3DD6AD5D172}" presName="spaceRect" presStyleCnt="0"/>
      <dgm:spPr/>
    </dgm:pt>
    <dgm:pt modelId="{DE393870-6A0C-4C07-B2CC-39846D3C989A}" type="pres">
      <dgm:prSet presAssocID="{A5FF7B16-A065-4EFB-90DC-B3DD6AD5D172}" presName="textRect" presStyleLbl="revTx" presStyleIdx="1" presStyleCnt="7" custScaleX="108552">
        <dgm:presLayoutVars>
          <dgm:chMax val="1"/>
          <dgm:chPref val="1"/>
        </dgm:presLayoutVars>
      </dgm:prSet>
      <dgm:spPr/>
    </dgm:pt>
    <dgm:pt modelId="{5A51F31C-9290-41C1-9D12-CEB920C6E09C}" type="pres">
      <dgm:prSet presAssocID="{69B0E5DA-D272-4410-84BA-40B2074DDF47}" presName="sibTrans" presStyleLbl="sibTrans2D1" presStyleIdx="0" presStyleCnt="0"/>
      <dgm:spPr/>
    </dgm:pt>
    <dgm:pt modelId="{ED7DF687-16D8-4988-B256-2787A4DDACD5}" type="pres">
      <dgm:prSet presAssocID="{83E3E9CE-2118-4754-933A-89A821D7A332}" presName="compNode" presStyleCnt="0"/>
      <dgm:spPr/>
    </dgm:pt>
    <dgm:pt modelId="{BD442535-E0D9-4986-8337-F7892FE149FA}" type="pres">
      <dgm:prSet presAssocID="{83E3E9CE-2118-4754-933A-89A821D7A332}" presName="iconBgRect" presStyleLbl="bgShp" presStyleIdx="2" presStyleCnt="7" custLinFactNeighborX="-16596" custLinFactNeighborY="-2638"/>
      <dgm:spPr/>
    </dgm:pt>
    <dgm:pt modelId="{5F98A472-A1F8-4CB0-B5DC-04BAA1318D66}" type="pres">
      <dgm:prSet presAssocID="{83E3E9CE-2118-4754-933A-89A821D7A332}" presName="iconRect" presStyleLbl="node1" presStyleIdx="2" presStyleCnt="7" custLinFactNeighborX="-28613" custLinFactNeighborY="-4549"/>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1EFDFA01-F39A-4133-8C71-925163612045}" type="pres">
      <dgm:prSet presAssocID="{83E3E9CE-2118-4754-933A-89A821D7A332}" presName="spaceRect" presStyleCnt="0"/>
      <dgm:spPr/>
    </dgm:pt>
    <dgm:pt modelId="{6D426467-588C-4F35-8855-F53DA5A36495}" type="pres">
      <dgm:prSet presAssocID="{83E3E9CE-2118-4754-933A-89A821D7A332}" presName="textRect" presStyleLbl="revTx" presStyleIdx="2" presStyleCnt="7" custLinFactNeighborX="-7041" custLinFactNeighborY="-2638">
        <dgm:presLayoutVars>
          <dgm:chMax val="1"/>
          <dgm:chPref val="1"/>
        </dgm:presLayoutVars>
      </dgm:prSet>
      <dgm:spPr/>
    </dgm:pt>
    <dgm:pt modelId="{0510518A-3F33-4705-A16F-DDB0C3DCC1BE}" type="pres">
      <dgm:prSet presAssocID="{CC0E8DF8-390D-4E92-8A7E-62FEC424FEC5}" presName="sibTrans" presStyleLbl="sibTrans2D1" presStyleIdx="0" presStyleCnt="0"/>
      <dgm:spPr/>
    </dgm:pt>
    <dgm:pt modelId="{555B0B92-3EB0-4AA1-8C88-10A7BCA91991}" type="pres">
      <dgm:prSet presAssocID="{74D8F457-1EDB-4A2D-954B-81497092D7E8}" presName="compNode" presStyleCnt="0"/>
      <dgm:spPr/>
    </dgm:pt>
    <dgm:pt modelId="{544042E4-47A7-4F76-B65B-783B968333F7}" type="pres">
      <dgm:prSet presAssocID="{74D8F457-1EDB-4A2D-954B-81497092D7E8}" presName="iconBgRect" presStyleLbl="bgShp" presStyleIdx="3" presStyleCnt="7" custLinFactNeighborY="-41954"/>
      <dgm:spPr/>
    </dgm:pt>
    <dgm:pt modelId="{5833C7CC-C67C-47A8-8B90-62EA63DFEA70}" type="pres">
      <dgm:prSet presAssocID="{74D8F457-1EDB-4A2D-954B-81497092D7E8}" presName="iconRect" presStyleLbl="node1" presStyleIdx="3" presStyleCnt="7" custLinFactNeighborX="4549" custLinFactNeighborY="-8149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ciduous tree"/>
        </a:ext>
      </dgm:extLst>
    </dgm:pt>
    <dgm:pt modelId="{978411B0-2538-4F9B-A290-0D3CC02B6011}" type="pres">
      <dgm:prSet presAssocID="{74D8F457-1EDB-4A2D-954B-81497092D7E8}" presName="spaceRect" presStyleCnt="0"/>
      <dgm:spPr/>
    </dgm:pt>
    <dgm:pt modelId="{3D6D2A1A-E863-4088-84F4-44013D0E1C6B}" type="pres">
      <dgm:prSet presAssocID="{74D8F457-1EDB-4A2D-954B-81497092D7E8}" presName="textRect" presStyleLbl="revTx" presStyleIdx="3" presStyleCnt="7" custScaleX="123106" custLinFactNeighborX="9895" custLinFactNeighborY="-37416">
        <dgm:presLayoutVars>
          <dgm:chMax val="1"/>
          <dgm:chPref val="1"/>
        </dgm:presLayoutVars>
      </dgm:prSet>
      <dgm:spPr/>
    </dgm:pt>
    <dgm:pt modelId="{8CC1FA47-D5F2-4661-8253-CBE506D8063C}" type="pres">
      <dgm:prSet presAssocID="{0604C0E1-7256-49E2-BBDA-C09E4093FC56}" presName="sibTrans" presStyleLbl="sibTrans2D1" presStyleIdx="0" presStyleCnt="0"/>
      <dgm:spPr/>
    </dgm:pt>
    <dgm:pt modelId="{5745DF4A-2400-420F-97B7-C328D29BD5B5}" type="pres">
      <dgm:prSet presAssocID="{B9398B02-C22F-4173-9319-3C100F2D325A}" presName="compNode" presStyleCnt="0"/>
      <dgm:spPr/>
    </dgm:pt>
    <dgm:pt modelId="{1D7516C0-0E52-400B-AC0C-D0D71044DF7E}" type="pres">
      <dgm:prSet presAssocID="{B9398B02-C22F-4173-9319-3C100F2D325A}" presName="iconBgRect" presStyleLbl="bgShp" presStyleIdx="4" presStyleCnt="7" custLinFactX="-200000" custLinFactNeighborX="-224361" custLinFactNeighborY="87818"/>
      <dgm:spPr/>
    </dgm:pt>
    <dgm:pt modelId="{54932214-B475-4E22-B21D-D75CC13D2D4B}" type="pres">
      <dgm:prSet presAssocID="{B9398B02-C22F-4173-9319-3C100F2D325A}" presName="iconRect" presStyleLbl="node1" presStyleIdx="4" presStyleCnt="7" custLinFactX="-331658" custLinFactY="51411" custLinFactNeighborX="-400000" custLinFactNeighborY="100000"/>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ecturer"/>
        </a:ext>
      </dgm:extLst>
    </dgm:pt>
    <dgm:pt modelId="{54736E54-C576-4A8C-B525-5C5B41095481}" type="pres">
      <dgm:prSet presAssocID="{B9398B02-C22F-4173-9319-3C100F2D325A}" presName="spaceRect" presStyleCnt="0"/>
      <dgm:spPr/>
    </dgm:pt>
    <dgm:pt modelId="{4087F8C7-22EF-47C2-A5AC-2A475952799F}" type="pres">
      <dgm:prSet presAssocID="{B9398B02-C22F-4173-9319-3C100F2D325A}" presName="textRect" presStyleLbl="revTx" presStyleIdx="4" presStyleCnt="7" custLinFactX="-80033" custLinFactNeighborX="-100000" custLinFactNeighborY="87818">
        <dgm:presLayoutVars>
          <dgm:chMax val="1"/>
          <dgm:chPref val="1"/>
        </dgm:presLayoutVars>
      </dgm:prSet>
      <dgm:spPr/>
    </dgm:pt>
    <dgm:pt modelId="{41DF56B4-442A-4235-BE22-777EDEBDA1B7}" type="pres">
      <dgm:prSet presAssocID="{2B5E215C-6BB1-4312-8400-98F9A698CD7B}" presName="sibTrans" presStyleLbl="sibTrans2D1" presStyleIdx="0" presStyleCnt="0"/>
      <dgm:spPr/>
    </dgm:pt>
    <dgm:pt modelId="{8F64F341-24E0-4745-BB15-A7AA5FDDB696}" type="pres">
      <dgm:prSet presAssocID="{4162F58E-A43E-4C8F-9F80-C888B48F2EF2}" presName="compNode" presStyleCnt="0"/>
      <dgm:spPr/>
    </dgm:pt>
    <dgm:pt modelId="{16B9A2F6-6CB1-478C-81B6-25E01E352496}" type="pres">
      <dgm:prSet presAssocID="{4162F58E-A43E-4C8F-9F80-C888B48F2EF2}" presName="iconBgRect" presStyleLbl="bgShp" presStyleIdx="5" presStyleCnt="7" custLinFactNeighborX="-26313" custLinFactNeighborY="-48196"/>
      <dgm:spPr>
        <a:solidFill>
          <a:srgbClr val="7030A0"/>
        </a:solidFill>
      </dgm:spPr>
    </dgm:pt>
    <dgm:pt modelId="{FEDFFD47-F1CB-4C06-B35E-2C69BDAF1297}" type="pres">
      <dgm:prSet presAssocID="{4162F58E-A43E-4C8F-9F80-C888B48F2EF2}" presName="iconRect" presStyleLbl="node1" presStyleIdx="5" presStyleCnt="7" custLinFactNeighborX="-47552" custLinFactNeighborY="-8970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Scales of Justice"/>
        </a:ext>
      </dgm:extLst>
    </dgm:pt>
    <dgm:pt modelId="{283C7495-2204-46B7-92DA-9618D2A3BC94}" type="pres">
      <dgm:prSet presAssocID="{4162F58E-A43E-4C8F-9F80-C888B48F2EF2}" presName="spaceRect" presStyleCnt="0"/>
      <dgm:spPr/>
    </dgm:pt>
    <dgm:pt modelId="{C07E0CEC-F323-49B0-BCA4-B0A2363F0FB7}" type="pres">
      <dgm:prSet presAssocID="{4162F58E-A43E-4C8F-9F80-C888B48F2EF2}" presName="textRect" presStyleLbl="revTx" presStyleIdx="5" presStyleCnt="7" custLinFactNeighborX="-11257" custLinFactNeighborY="-52030">
        <dgm:presLayoutVars>
          <dgm:chMax val="1"/>
          <dgm:chPref val="1"/>
        </dgm:presLayoutVars>
      </dgm:prSet>
      <dgm:spPr/>
    </dgm:pt>
    <dgm:pt modelId="{746A1061-59A2-4FAA-90AD-7C7C4898959C}" type="pres">
      <dgm:prSet presAssocID="{B85B6AFA-C2F5-4807-BD56-E8A41A85B76E}" presName="sibTrans" presStyleLbl="sibTrans2D1" presStyleIdx="0" presStyleCnt="0"/>
      <dgm:spPr/>
    </dgm:pt>
    <dgm:pt modelId="{2E5CCD09-C550-4511-AC31-932C992486A1}" type="pres">
      <dgm:prSet presAssocID="{39AE6A8E-AF59-49B4-86FE-DE91416BDEA3}" presName="compNode" presStyleCnt="0"/>
      <dgm:spPr/>
    </dgm:pt>
    <dgm:pt modelId="{CB9F783E-DD3C-4364-8346-A191AD1C3888}" type="pres">
      <dgm:prSet presAssocID="{39AE6A8E-AF59-49B4-86FE-DE91416BDEA3}" presName="iconBgRect" presStyleLbl="bgShp" presStyleIdx="6" presStyleCnt="7" custLinFactX="200000" custLinFactY="-100000" custLinFactNeighborX="203886" custLinFactNeighborY="-125475"/>
      <dgm:spPr>
        <a:solidFill>
          <a:srgbClr val="FF0000"/>
        </a:solidFill>
      </dgm:spPr>
    </dgm:pt>
    <dgm:pt modelId="{82D0833D-B8FA-4B85-9F09-1C9E819D426D}" type="pres">
      <dgm:prSet presAssocID="{39AE6A8E-AF59-49B4-86FE-DE91416BDEA3}" presName="iconRect" presStyleLbl="node1" presStyleIdx="6" presStyleCnt="7" custLinFactX="300000" custLinFactY="-188749" custLinFactNeighborX="398024" custLinFactNeighborY="-200000"/>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Gavel"/>
        </a:ext>
      </dgm:extLst>
    </dgm:pt>
    <dgm:pt modelId="{7DEEA9DD-B64E-438D-A5F6-462E97D45671}" type="pres">
      <dgm:prSet presAssocID="{39AE6A8E-AF59-49B4-86FE-DE91416BDEA3}" presName="spaceRect" presStyleCnt="0"/>
      <dgm:spPr/>
    </dgm:pt>
    <dgm:pt modelId="{611D9831-2DAC-4630-BA94-4AFAF77612B0}" type="pres">
      <dgm:prSet presAssocID="{39AE6A8E-AF59-49B4-86FE-DE91416BDEA3}" presName="textRect" presStyleLbl="revTx" presStyleIdx="6" presStyleCnt="7" custLinFactX="71345" custLinFactY="-100000" custLinFactNeighborX="100000" custLinFactNeighborY="-125475">
        <dgm:presLayoutVars>
          <dgm:chMax val="1"/>
          <dgm:chPref val="1"/>
        </dgm:presLayoutVars>
      </dgm:prSet>
      <dgm:spPr/>
    </dgm:pt>
  </dgm:ptLst>
  <dgm:cxnLst>
    <dgm:cxn modelId="{8EE9EE0F-3AF0-4B22-A7B0-53DA0FD36D62}" type="presOf" srcId="{83E3E9CE-2118-4754-933A-89A821D7A332}" destId="{6D426467-588C-4F35-8855-F53DA5A36495}" srcOrd="0" destOrd="0" presId="urn:microsoft.com/office/officeart/2018/2/layout/IconCircleList"/>
    <dgm:cxn modelId="{45F32812-83DC-4E0F-940B-FC13EB8DAD01}" srcId="{5989EBA0-2D5A-450F-86EB-2C11683ADAA7}" destId="{4162F58E-A43E-4C8F-9F80-C888B48F2EF2}" srcOrd="5" destOrd="0" parTransId="{6640FBE4-1D7C-464D-9BC7-157C8C0066ED}" sibTransId="{B85B6AFA-C2F5-4807-BD56-E8A41A85B76E}"/>
    <dgm:cxn modelId="{4510371D-B845-4F92-BB72-C462C3F2E601}" srcId="{5989EBA0-2D5A-450F-86EB-2C11683ADAA7}" destId="{A5FF7B16-A065-4EFB-90DC-B3DD6AD5D172}" srcOrd="1" destOrd="0" parTransId="{26DB9076-FA8D-45CF-8BB2-AD3E42C2E151}" sibTransId="{69B0E5DA-D272-4410-84BA-40B2074DDF47}"/>
    <dgm:cxn modelId="{8D522B25-8471-45EA-9E1B-1343AE4AA057}" srcId="{5989EBA0-2D5A-450F-86EB-2C11683ADAA7}" destId="{B9398B02-C22F-4173-9319-3C100F2D325A}" srcOrd="4" destOrd="0" parTransId="{401BEB94-F839-4E0A-AF80-0322739B6A84}" sibTransId="{2B5E215C-6BB1-4312-8400-98F9A698CD7B}"/>
    <dgm:cxn modelId="{8A6B1C2B-80F5-46B9-8D5D-F488055C10CD}" type="presOf" srcId="{5989EBA0-2D5A-450F-86EB-2C11683ADAA7}" destId="{D21CFA2D-0D85-4F30-B48A-1D081D402A67}" srcOrd="0" destOrd="0" presId="urn:microsoft.com/office/officeart/2018/2/layout/IconCircleList"/>
    <dgm:cxn modelId="{7E5B5D30-0AAB-43A4-B930-5FB848A228CA}" type="presOf" srcId="{4162F58E-A43E-4C8F-9F80-C888B48F2EF2}" destId="{C07E0CEC-F323-49B0-BCA4-B0A2363F0FB7}" srcOrd="0" destOrd="0" presId="urn:microsoft.com/office/officeart/2018/2/layout/IconCircleList"/>
    <dgm:cxn modelId="{C1608C40-A256-4B82-8D5E-18D60A43523F}" srcId="{5989EBA0-2D5A-450F-86EB-2C11683ADAA7}" destId="{39AE6A8E-AF59-49B4-86FE-DE91416BDEA3}" srcOrd="6" destOrd="0" parTransId="{5D74B5B9-14E1-420A-9A8C-BE8F5D850864}" sibTransId="{860C407F-5EBB-4983-9B3D-074779ED7A77}"/>
    <dgm:cxn modelId="{D845A481-0DD7-4AE9-939E-72992A19FA54}" type="presOf" srcId="{39AE6A8E-AF59-49B4-86FE-DE91416BDEA3}" destId="{611D9831-2DAC-4630-BA94-4AFAF77612B0}" srcOrd="0" destOrd="0" presId="urn:microsoft.com/office/officeart/2018/2/layout/IconCircleList"/>
    <dgm:cxn modelId="{E78B3F87-0025-4CE5-92D4-765F65E5787A}" type="presOf" srcId="{0604C0E1-7256-49E2-BBDA-C09E4093FC56}" destId="{8CC1FA47-D5F2-4661-8253-CBE506D8063C}" srcOrd="0" destOrd="0" presId="urn:microsoft.com/office/officeart/2018/2/layout/IconCircleList"/>
    <dgm:cxn modelId="{18FD2F94-6FD8-4586-8D9D-0685F52B9BAD}" type="presOf" srcId="{B9398B02-C22F-4173-9319-3C100F2D325A}" destId="{4087F8C7-22EF-47C2-A5AC-2A475952799F}" srcOrd="0" destOrd="0" presId="urn:microsoft.com/office/officeart/2018/2/layout/IconCircleList"/>
    <dgm:cxn modelId="{71026DA7-5F5B-43DF-B05F-4FD3BC166A0E}" type="presOf" srcId="{6986A294-EA09-450A-88B7-EC4C80091862}" destId="{874443F7-B76A-43AB-9EEE-72BD8DA31A8A}" srcOrd="0" destOrd="0" presId="urn:microsoft.com/office/officeart/2018/2/layout/IconCircleList"/>
    <dgm:cxn modelId="{76E8CBB6-5452-4882-82A2-5C7C4D17586C}" type="presOf" srcId="{74D8F457-1EDB-4A2D-954B-81497092D7E8}" destId="{3D6D2A1A-E863-4088-84F4-44013D0E1C6B}" srcOrd="0" destOrd="0" presId="urn:microsoft.com/office/officeart/2018/2/layout/IconCircleList"/>
    <dgm:cxn modelId="{31588FBA-6688-4EF4-AA90-EA63593CDCFF}" type="presOf" srcId="{0DE0351F-4D4F-4805-B912-C733B780E0C1}" destId="{D33C50F6-5225-4D69-BD37-FCAFACD86D0A}" srcOrd="0" destOrd="0" presId="urn:microsoft.com/office/officeart/2018/2/layout/IconCircleList"/>
    <dgm:cxn modelId="{BC6B3BCA-2E1E-42B1-86A2-8B9CC384FB78}" type="presOf" srcId="{B85B6AFA-C2F5-4807-BD56-E8A41A85B76E}" destId="{746A1061-59A2-4FAA-90AD-7C7C4898959C}" srcOrd="0" destOrd="0" presId="urn:microsoft.com/office/officeart/2018/2/layout/IconCircleList"/>
    <dgm:cxn modelId="{7B0CB5CE-1FCB-4677-989D-6894FE8B852A}" srcId="{5989EBA0-2D5A-450F-86EB-2C11683ADAA7}" destId="{6986A294-EA09-450A-88B7-EC4C80091862}" srcOrd="0" destOrd="0" parTransId="{A4F5D0B2-4F78-4DA6-B1F6-15F756234E47}" sibTransId="{0DE0351F-4D4F-4805-B912-C733B780E0C1}"/>
    <dgm:cxn modelId="{7416FBD2-847E-4A72-A10C-E2E12ACA7944}" type="presOf" srcId="{69B0E5DA-D272-4410-84BA-40B2074DDF47}" destId="{5A51F31C-9290-41C1-9D12-CEB920C6E09C}" srcOrd="0" destOrd="0" presId="urn:microsoft.com/office/officeart/2018/2/layout/IconCircleList"/>
    <dgm:cxn modelId="{C704BAD3-4AE9-4980-9FF7-B599DC688B5D}" type="presOf" srcId="{A5FF7B16-A065-4EFB-90DC-B3DD6AD5D172}" destId="{DE393870-6A0C-4C07-B2CC-39846D3C989A}" srcOrd="0" destOrd="0" presId="urn:microsoft.com/office/officeart/2018/2/layout/IconCircleList"/>
    <dgm:cxn modelId="{7494F3D9-0005-41F1-9706-670E9D9DCB78}" type="presOf" srcId="{CC0E8DF8-390D-4E92-8A7E-62FEC424FEC5}" destId="{0510518A-3F33-4705-A16F-DDB0C3DCC1BE}" srcOrd="0" destOrd="0" presId="urn:microsoft.com/office/officeart/2018/2/layout/IconCircleList"/>
    <dgm:cxn modelId="{52501ADB-B88D-407B-81DF-6A9625177AE5}" srcId="{5989EBA0-2D5A-450F-86EB-2C11683ADAA7}" destId="{74D8F457-1EDB-4A2D-954B-81497092D7E8}" srcOrd="3" destOrd="0" parTransId="{3DFBE6F4-0D76-4496-89B5-23054BD11379}" sibTransId="{0604C0E1-7256-49E2-BBDA-C09E4093FC56}"/>
    <dgm:cxn modelId="{53D063E1-1DEF-4D56-A3E0-BB96360F69DD}" type="presOf" srcId="{2B5E215C-6BB1-4312-8400-98F9A698CD7B}" destId="{41DF56B4-442A-4235-BE22-777EDEBDA1B7}" srcOrd="0" destOrd="0" presId="urn:microsoft.com/office/officeart/2018/2/layout/IconCircleList"/>
    <dgm:cxn modelId="{2F0199E5-01D0-4865-974B-D87708618CDE}" srcId="{5989EBA0-2D5A-450F-86EB-2C11683ADAA7}" destId="{83E3E9CE-2118-4754-933A-89A821D7A332}" srcOrd="2" destOrd="0" parTransId="{208B0B29-83D3-4D13-8D33-F5F38E9B862E}" sibTransId="{CC0E8DF8-390D-4E92-8A7E-62FEC424FEC5}"/>
    <dgm:cxn modelId="{E0EB5142-0D1C-460F-A1FD-474773B41C8D}" type="presParOf" srcId="{D21CFA2D-0D85-4F30-B48A-1D081D402A67}" destId="{45C54033-EF21-4DE6-9A9F-CF2982C3A60D}" srcOrd="0" destOrd="0" presId="urn:microsoft.com/office/officeart/2018/2/layout/IconCircleList"/>
    <dgm:cxn modelId="{411F749F-A4D4-489E-9F8D-2A2FF40C0C3A}" type="presParOf" srcId="{45C54033-EF21-4DE6-9A9F-CF2982C3A60D}" destId="{DD68F35E-E967-4819-AE28-EE0C9384C3C3}" srcOrd="0" destOrd="0" presId="urn:microsoft.com/office/officeart/2018/2/layout/IconCircleList"/>
    <dgm:cxn modelId="{9A149ED2-0E0F-4561-B9DD-0400DBA60A2D}" type="presParOf" srcId="{DD68F35E-E967-4819-AE28-EE0C9384C3C3}" destId="{B4546F4D-D8E1-4966-8BAD-9CF222647AB7}" srcOrd="0" destOrd="0" presId="urn:microsoft.com/office/officeart/2018/2/layout/IconCircleList"/>
    <dgm:cxn modelId="{0A8328C9-1DE9-4EA1-978B-9EF0D8692EAE}" type="presParOf" srcId="{DD68F35E-E967-4819-AE28-EE0C9384C3C3}" destId="{455E2074-8F89-41A7-B324-4D6BF13A7729}" srcOrd="1" destOrd="0" presId="urn:microsoft.com/office/officeart/2018/2/layout/IconCircleList"/>
    <dgm:cxn modelId="{C0594D3B-B5AB-40C4-B726-EF66A930136A}" type="presParOf" srcId="{DD68F35E-E967-4819-AE28-EE0C9384C3C3}" destId="{3709FAB8-1269-4F11-AAF7-EF72ED9A1B1E}" srcOrd="2" destOrd="0" presId="urn:microsoft.com/office/officeart/2018/2/layout/IconCircleList"/>
    <dgm:cxn modelId="{B7487906-A231-4701-A145-9A191671F064}" type="presParOf" srcId="{DD68F35E-E967-4819-AE28-EE0C9384C3C3}" destId="{874443F7-B76A-43AB-9EEE-72BD8DA31A8A}" srcOrd="3" destOrd="0" presId="urn:microsoft.com/office/officeart/2018/2/layout/IconCircleList"/>
    <dgm:cxn modelId="{A40B8DAE-4110-4C93-8C94-EFE23ADEECC3}" type="presParOf" srcId="{45C54033-EF21-4DE6-9A9F-CF2982C3A60D}" destId="{D33C50F6-5225-4D69-BD37-FCAFACD86D0A}" srcOrd="1" destOrd="0" presId="urn:microsoft.com/office/officeart/2018/2/layout/IconCircleList"/>
    <dgm:cxn modelId="{46851524-A59F-4152-B0EC-2A3CC8963C78}" type="presParOf" srcId="{45C54033-EF21-4DE6-9A9F-CF2982C3A60D}" destId="{0550574F-3983-412C-93D4-471AC0D91C91}" srcOrd="2" destOrd="0" presId="urn:microsoft.com/office/officeart/2018/2/layout/IconCircleList"/>
    <dgm:cxn modelId="{8558ACD3-23AA-4E6E-B44B-8B49B5A51360}" type="presParOf" srcId="{0550574F-3983-412C-93D4-471AC0D91C91}" destId="{7A096FD8-44AA-4BB5-8DEA-E913CF2470BC}" srcOrd="0" destOrd="0" presId="urn:microsoft.com/office/officeart/2018/2/layout/IconCircleList"/>
    <dgm:cxn modelId="{3AE29F44-43AE-461F-B591-1C4241CD9559}" type="presParOf" srcId="{0550574F-3983-412C-93D4-471AC0D91C91}" destId="{BF9821B8-0962-4064-B163-005174305F81}" srcOrd="1" destOrd="0" presId="urn:microsoft.com/office/officeart/2018/2/layout/IconCircleList"/>
    <dgm:cxn modelId="{43B5CF94-FF0F-4A57-B0CF-494A05EEE99E}" type="presParOf" srcId="{0550574F-3983-412C-93D4-471AC0D91C91}" destId="{ACD4ED65-D9BC-4720-9BBF-A96F54022DC9}" srcOrd="2" destOrd="0" presId="urn:microsoft.com/office/officeart/2018/2/layout/IconCircleList"/>
    <dgm:cxn modelId="{3D8A475C-DA39-4070-BD47-42BD39191793}" type="presParOf" srcId="{0550574F-3983-412C-93D4-471AC0D91C91}" destId="{DE393870-6A0C-4C07-B2CC-39846D3C989A}" srcOrd="3" destOrd="0" presId="urn:microsoft.com/office/officeart/2018/2/layout/IconCircleList"/>
    <dgm:cxn modelId="{5B53361B-8ADD-4BC5-8657-280FCD94E098}" type="presParOf" srcId="{45C54033-EF21-4DE6-9A9F-CF2982C3A60D}" destId="{5A51F31C-9290-41C1-9D12-CEB920C6E09C}" srcOrd="3" destOrd="0" presId="urn:microsoft.com/office/officeart/2018/2/layout/IconCircleList"/>
    <dgm:cxn modelId="{857FB909-038C-400D-AC4F-0A181F42E516}" type="presParOf" srcId="{45C54033-EF21-4DE6-9A9F-CF2982C3A60D}" destId="{ED7DF687-16D8-4988-B256-2787A4DDACD5}" srcOrd="4" destOrd="0" presId="urn:microsoft.com/office/officeart/2018/2/layout/IconCircleList"/>
    <dgm:cxn modelId="{E46D63B7-36D4-4B0C-9C8C-C80DF4B544EF}" type="presParOf" srcId="{ED7DF687-16D8-4988-B256-2787A4DDACD5}" destId="{BD442535-E0D9-4986-8337-F7892FE149FA}" srcOrd="0" destOrd="0" presId="urn:microsoft.com/office/officeart/2018/2/layout/IconCircleList"/>
    <dgm:cxn modelId="{0689838C-D7E1-4A1E-99F0-31D03212CD84}" type="presParOf" srcId="{ED7DF687-16D8-4988-B256-2787A4DDACD5}" destId="{5F98A472-A1F8-4CB0-B5DC-04BAA1318D66}" srcOrd="1" destOrd="0" presId="urn:microsoft.com/office/officeart/2018/2/layout/IconCircleList"/>
    <dgm:cxn modelId="{9AF98E3C-E640-4F50-BE77-D2F8B452DAC6}" type="presParOf" srcId="{ED7DF687-16D8-4988-B256-2787A4DDACD5}" destId="{1EFDFA01-F39A-4133-8C71-925163612045}" srcOrd="2" destOrd="0" presId="urn:microsoft.com/office/officeart/2018/2/layout/IconCircleList"/>
    <dgm:cxn modelId="{B9825277-4690-4637-8BDF-34596DA29AC4}" type="presParOf" srcId="{ED7DF687-16D8-4988-B256-2787A4DDACD5}" destId="{6D426467-588C-4F35-8855-F53DA5A36495}" srcOrd="3" destOrd="0" presId="urn:microsoft.com/office/officeart/2018/2/layout/IconCircleList"/>
    <dgm:cxn modelId="{7F960356-16CB-4CE9-9777-06BBBDD41CDE}" type="presParOf" srcId="{45C54033-EF21-4DE6-9A9F-CF2982C3A60D}" destId="{0510518A-3F33-4705-A16F-DDB0C3DCC1BE}" srcOrd="5" destOrd="0" presId="urn:microsoft.com/office/officeart/2018/2/layout/IconCircleList"/>
    <dgm:cxn modelId="{0D977DAE-E3AB-48B7-8266-A2CCBB5141C0}" type="presParOf" srcId="{45C54033-EF21-4DE6-9A9F-CF2982C3A60D}" destId="{555B0B92-3EB0-4AA1-8C88-10A7BCA91991}" srcOrd="6" destOrd="0" presId="urn:microsoft.com/office/officeart/2018/2/layout/IconCircleList"/>
    <dgm:cxn modelId="{A55ED4EA-1C5C-453F-BF7B-5A97FF1B1A2A}" type="presParOf" srcId="{555B0B92-3EB0-4AA1-8C88-10A7BCA91991}" destId="{544042E4-47A7-4F76-B65B-783B968333F7}" srcOrd="0" destOrd="0" presId="urn:microsoft.com/office/officeart/2018/2/layout/IconCircleList"/>
    <dgm:cxn modelId="{E90785E5-86CB-412A-99E4-B842DAD7C7CC}" type="presParOf" srcId="{555B0B92-3EB0-4AA1-8C88-10A7BCA91991}" destId="{5833C7CC-C67C-47A8-8B90-62EA63DFEA70}" srcOrd="1" destOrd="0" presId="urn:microsoft.com/office/officeart/2018/2/layout/IconCircleList"/>
    <dgm:cxn modelId="{7A2EA57B-1872-4101-BB6F-C612DF18584D}" type="presParOf" srcId="{555B0B92-3EB0-4AA1-8C88-10A7BCA91991}" destId="{978411B0-2538-4F9B-A290-0D3CC02B6011}" srcOrd="2" destOrd="0" presId="urn:microsoft.com/office/officeart/2018/2/layout/IconCircleList"/>
    <dgm:cxn modelId="{B18CD1D4-A386-42E3-B47B-2BB41504686C}" type="presParOf" srcId="{555B0B92-3EB0-4AA1-8C88-10A7BCA91991}" destId="{3D6D2A1A-E863-4088-84F4-44013D0E1C6B}" srcOrd="3" destOrd="0" presId="urn:microsoft.com/office/officeart/2018/2/layout/IconCircleList"/>
    <dgm:cxn modelId="{479AD1BC-0F3E-4203-9DF9-A400C7ACB191}" type="presParOf" srcId="{45C54033-EF21-4DE6-9A9F-CF2982C3A60D}" destId="{8CC1FA47-D5F2-4661-8253-CBE506D8063C}" srcOrd="7" destOrd="0" presId="urn:microsoft.com/office/officeart/2018/2/layout/IconCircleList"/>
    <dgm:cxn modelId="{CB0D0842-AD71-4D24-8190-08602154F4BD}" type="presParOf" srcId="{45C54033-EF21-4DE6-9A9F-CF2982C3A60D}" destId="{5745DF4A-2400-420F-97B7-C328D29BD5B5}" srcOrd="8" destOrd="0" presId="urn:microsoft.com/office/officeart/2018/2/layout/IconCircleList"/>
    <dgm:cxn modelId="{45A32381-E2D6-4ACC-9DB7-794674611EBE}" type="presParOf" srcId="{5745DF4A-2400-420F-97B7-C328D29BD5B5}" destId="{1D7516C0-0E52-400B-AC0C-D0D71044DF7E}" srcOrd="0" destOrd="0" presId="urn:microsoft.com/office/officeart/2018/2/layout/IconCircleList"/>
    <dgm:cxn modelId="{1CA070D6-BDD3-4406-9D09-6CBB0FA0DF0F}" type="presParOf" srcId="{5745DF4A-2400-420F-97B7-C328D29BD5B5}" destId="{54932214-B475-4E22-B21D-D75CC13D2D4B}" srcOrd="1" destOrd="0" presId="urn:microsoft.com/office/officeart/2018/2/layout/IconCircleList"/>
    <dgm:cxn modelId="{912261EC-D084-4AB6-AC7A-44DE4E4F6EC7}" type="presParOf" srcId="{5745DF4A-2400-420F-97B7-C328D29BD5B5}" destId="{54736E54-C576-4A8C-B525-5C5B41095481}" srcOrd="2" destOrd="0" presId="urn:microsoft.com/office/officeart/2018/2/layout/IconCircleList"/>
    <dgm:cxn modelId="{38BB089C-8F01-4B25-BAFA-912E2E15688D}" type="presParOf" srcId="{5745DF4A-2400-420F-97B7-C328D29BD5B5}" destId="{4087F8C7-22EF-47C2-A5AC-2A475952799F}" srcOrd="3" destOrd="0" presId="urn:microsoft.com/office/officeart/2018/2/layout/IconCircleList"/>
    <dgm:cxn modelId="{911DC190-3D6F-4A51-812D-A74097902B45}" type="presParOf" srcId="{45C54033-EF21-4DE6-9A9F-CF2982C3A60D}" destId="{41DF56B4-442A-4235-BE22-777EDEBDA1B7}" srcOrd="9" destOrd="0" presId="urn:microsoft.com/office/officeart/2018/2/layout/IconCircleList"/>
    <dgm:cxn modelId="{5A31BCDE-8F7F-4F2E-886F-2A015F0C94B1}" type="presParOf" srcId="{45C54033-EF21-4DE6-9A9F-CF2982C3A60D}" destId="{8F64F341-24E0-4745-BB15-A7AA5FDDB696}" srcOrd="10" destOrd="0" presId="urn:microsoft.com/office/officeart/2018/2/layout/IconCircleList"/>
    <dgm:cxn modelId="{82B8E4CD-CA63-4ECD-A93A-C1161678600D}" type="presParOf" srcId="{8F64F341-24E0-4745-BB15-A7AA5FDDB696}" destId="{16B9A2F6-6CB1-478C-81B6-25E01E352496}" srcOrd="0" destOrd="0" presId="urn:microsoft.com/office/officeart/2018/2/layout/IconCircleList"/>
    <dgm:cxn modelId="{1CCC73FF-460E-499F-BEBB-8D5558922491}" type="presParOf" srcId="{8F64F341-24E0-4745-BB15-A7AA5FDDB696}" destId="{FEDFFD47-F1CB-4C06-B35E-2C69BDAF1297}" srcOrd="1" destOrd="0" presId="urn:microsoft.com/office/officeart/2018/2/layout/IconCircleList"/>
    <dgm:cxn modelId="{A23C8A8B-3FDF-4429-8ADB-636378479375}" type="presParOf" srcId="{8F64F341-24E0-4745-BB15-A7AA5FDDB696}" destId="{283C7495-2204-46B7-92DA-9618D2A3BC94}" srcOrd="2" destOrd="0" presId="urn:microsoft.com/office/officeart/2018/2/layout/IconCircleList"/>
    <dgm:cxn modelId="{53082345-86D1-46ED-A38B-2C12B56342BF}" type="presParOf" srcId="{8F64F341-24E0-4745-BB15-A7AA5FDDB696}" destId="{C07E0CEC-F323-49B0-BCA4-B0A2363F0FB7}" srcOrd="3" destOrd="0" presId="urn:microsoft.com/office/officeart/2018/2/layout/IconCircleList"/>
    <dgm:cxn modelId="{36CD64BE-F3FA-40CB-B8B6-2ABEECCFE0C2}" type="presParOf" srcId="{45C54033-EF21-4DE6-9A9F-CF2982C3A60D}" destId="{746A1061-59A2-4FAA-90AD-7C7C4898959C}" srcOrd="11" destOrd="0" presId="urn:microsoft.com/office/officeart/2018/2/layout/IconCircleList"/>
    <dgm:cxn modelId="{757BD19E-9D2B-4B1D-BACC-A92F0F90A735}" type="presParOf" srcId="{45C54033-EF21-4DE6-9A9F-CF2982C3A60D}" destId="{2E5CCD09-C550-4511-AC31-932C992486A1}" srcOrd="12" destOrd="0" presId="urn:microsoft.com/office/officeart/2018/2/layout/IconCircleList"/>
    <dgm:cxn modelId="{14592C06-364F-4413-BF90-262B54E86A30}" type="presParOf" srcId="{2E5CCD09-C550-4511-AC31-932C992486A1}" destId="{CB9F783E-DD3C-4364-8346-A191AD1C3888}" srcOrd="0" destOrd="0" presId="urn:microsoft.com/office/officeart/2018/2/layout/IconCircleList"/>
    <dgm:cxn modelId="{1BF9A701-FC5E-4EC5-BAE4-96A28A2D2A39}" type="presParOf" srcId="{2E5CCD09-C550-4511-AC31-932C992486A1}" destId="{82D0833D-B8FA-4B85-9F09-1C9E819D426D}" srcOrd="1" destOrd="0" presId="urn:microsoft.com/office/officeart/2018/2/layout/IconCircleList"/>
    <dgm:cxn modelId="{28CE8C90-D187-40F6-B534-D5B03DE6F8AC}" type="presParOf" srcId="{2E5CCD09-C550-4511-AC31-932C992486A1}" destId="{7DEEA9DD-B64E-438D-A5F6-462E97D45671}" srcOrd="2" destOrd="0" presId="urn:microsoft.com/office/officeart/2018/2/layout/IconCircleList"/>
    <dgm:cxn modelId="{07309B83-C6D3-49A3-9653-CACA0FB15662}" type="presParOf" srcId="{2E5CCD09-C550-4511-AC31-932C992486A1}" destId="{611D9831-2DAC-4630-BA94-4AFAF77612B0}"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46F4D-D8E1-4966-8BAD-9CF222647AB7}">
      <dsp:nvSpPr>
        <dsp:cNvPr id="0" name=""/>
        <dsp:cNvSpPr/>
      </dsp:nvSpPr>
      <dsp:spPr>
        <a:xfrm>
          <a:off x="356556" y="181215"/>
          <a:ext cx="944505" cy="94450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5E2074-8F89-41A7-B324-4D6BF13A7729}">
      <dsp:nvSpPr>
        <dsp:cNvPr id="0" name=""/>
        <dsp:cNvSpPr/>
      </dsp:nvSpPr>
      <dsp:spPr>
        <a:xfrm>
          <a:off x="554902" y="379561"/>
          <a:ext cx="547813" cy="5478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4443F7-B76A-43AB-9EEE-72BD8DA31A8A}">
      <dsp:nvSpPr>
        <dsp:cNvPr id="0" name=""/>
        <dsp:cNvSpPr/>
      </dsp:nvSpPr>
      <dsp:spPr>
        <a:xfrm>
          <a:off x="1503455" y="181215"/>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t>S – Social</a:t>
          </a:r>
          <a:endParaRPr lang="en-US" sz="2400" kern="1200" dirty="0"/>
        </a:p>
      </dsp:txBody>
      <dsp:txXfrm>
        <a:off x="1503455" y="181215"/>
        <a:ext cx="2226333" cy="944505"/>
      </dsp:txXfrm>
    </dsp:sp>
    <dsp:sp modelId="{7A096FD8-44AA-4BB5-8DEA-E913CF2470BC}">
      <dsp:nvSpPr>
        <dsp:cNvPr id="0" name=""/>
        <dsp:cNvSpPr/>
      </dsp:nvSpPr>
      <dsp:spPr>
        <a:xfrm>
          <a:off x="4117711" y="136625"/>
          <a:ext cx="944505" cy="94450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821B8-0962-4064-B163-005174305F81}">
      <dsp:nvSpPr>
        <dsp:cNvPr id="0" name=""/>
        <dsp:cNvSpPr/>
      </dsp:nvSpPr>
      <dsp:spPr>
        <a:xfrm>
          <a:off x="4316057" y="379561"/>
          <a:ext cx="547813" cy="5478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393870-6A0C-4C07-B2CC-39846D3C989A}">
      <dsp:nvSpPr>
        <dsp:cNvPr id="0" name=""/>
        <dsp:cNvSpPr/>
      </dsp:nvSpPr>
      <dsp:spPr>
        <a:xfrm>
          <a:off x="5169412" y="181215"/>
          <a:ext cx="2416729"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t>T – Technological</a:t>
          </a:r>
          <a:endParaRPr lang="en-US" sz="2400" kern="1200" dirty="0"/>
        </a:p>
      </dsp:txBody>
      <dsp:txXfrm>
        <a:off x="5169412" y="181215"/>
        <a:ext cx="2416729" cy="944505"/>
      </dsp:txXfrm>
    </dsp:sp>
    <dsp:sp modelId="{BD442535-E0D9-4986-8337-F7892FE149FA}">
      <dsp:nvSpPr>
        <dsp:cNvPr id="0" name=""/>
        <dsp:cNvSpPr/>
      </dsp:nvSpPr>
      <dsp:spPr>
        <a:xfrm>
          <a:off x="7817314" y="156299"/>
          <a:ext cx="944505" cy="94450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98A472-A1F8-4CB0-B5DC-04BAA1318D66}">
      <dsp:nvSpPr>
        <dsp:cNvPr id="0" name=""/>
        <dsp:cNvSpPr/>
      </dsp:nvSpPr>
      <dsp:spPr>
        <a:xfrm>
          <a:off x="8015664" y="354641"/>
          <a:ext cx="547813" cy="5478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426467-588C-4F35-8855-F53DA5A36495}">
      <dsp:nvSpPr>
        <dsp:cNvPr id="0" name=""/>
        <dsp:cNvSpPr/>
      </dsp:nvSpPr>
      <dsp:spPr>
        <a:xfrm>
          <a:off x="8964207" y="156299"/>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a:t>E – Economic</a:t>
          </a:r>
          <a:endParaRPr lang="en-US" sz="2400" kern="1200"/>
        </a:p>
      </dsp:txBody>
      <dsp:txXfrm>
        <a:off x="8964207" y="156299"/>
        <a:ext cx="2226333" cy="944505"/>
      </dsp:txXfrm>
    </dsp:sp>
    <dsp:sp modelId="{544042E4-47A7-4F76-B65B-783B968333F7}">
      <dsp:nvSpPr>
        <dsp:cNvPr id="0" name=""/>
        <dsp:cNvSpPr/>
      </dsp:nvSpPr>
      <dsp:spPr>
        <a:xfrm>
          <a:off x="356556" y="1552661"/>
          <a:ext cx="944505" cy="94450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33C7CC-C67C-47A8-8B90-62EA63DFEA70}">
      <dsp:nvSpPr>
        <dsp:cNvPr id="0" name=""/>
        <dsp:cNvSpPr/>
      </dsp:nvSpPr>
      <dsp:spPr>
        <a:xfrm>
          <a:off x="579822" y="1700836"/>
          <a:ext cx="547813" cy="5478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D6D2A1A-E863-4088-84F4-44013D0E1C6B}">
      <dsp:nvSpPr>
        <dsp:cNvPr id="0" name=""/>
        <dsp:cNvSpPr/>
      </dsp:nvSpPr>
      <dsp:spPr>
        <a:xfrm>
          <a:off x="1466543" y="1595523"/>
          <a:ext cx="2740750"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t>E – Environmental</a:t>
          </a:r>
          <a:endParaRPr lang="en-US" sz="2400" kern="1200" dirty="0"/>
        </a:p>
      </dsp:txBody>
      <dsp:txXfrm>
        <a:off x="1466543" y="1595523"/>
        <a:ext cx="2740750" cy="944505"/>
      </dsp:txXfrm>
    </dsp:sp>
    <dsp:sp modelId="{1D7516C0-0E52-400B-AC0C-D0D71044DF7E}">
      <dsp:nvSpPr>
        <dsp:cNvPr id="0" name=""/>
        <dsp:cNvSpPr/>
      </dsp:nvSpPr>
      <dsp:spPr>
        <a:xfrm>
          <a:off x="366807" y="2778364"/>
          <a:ext cx="944505" cy="944505"/>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932214-B475-4E22-B21D-D75CC13D2D4B}">
      <dsp:nvSpPr>
        <dsp:cNvPr id="0" name=""/>
        <dsp:cNvSpPr/>
      </dsp:nvSpPr>
      <dsp:spPr>
        <a:xfrm>
          <a:off x="565147" y="2976714"/>
          <a:ext cx="547813" cy="54781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87F8C7-22EF-47C2-A5AC-2A475952799F}">
      <dsp:nvSpPr>
        <dsp:cNvPr id="0" name=""/>
        <dsp:cNvSpPr/>
      </dsp:nvSpPr>
      <dsp:spPr>
        <a:xfrm>
          <a:off x="1513683" y="2778364"/>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t>P – Political</a:t>
          </a:r>
          <a:endParaRPr lang="en-US" sz="2400" kern="1200" dirty="0"/>
        </a:p>
      </dsp:txBody>
      <dsp:txXfrm>
        <a:off x="1513683" y="2778364"/>
        <a:ext cx="2226333" cy="944505"/>
      </dsp:txXfrm>
    </dsp:sp>
    <dsp:sp modelId="{16B9A2F6-6CB1-478C-81B6-25E01E352496}">
      <dsp:nvSpPr>
        <dsp:cNvPr id="0" name=""/>
        <dsp:cNvSpPr/>
      </dsp:nvSpPr>
      <dsp:spPr>
        <a:xfrm>
          <a:off x="7887546" y="1493705"/>
          <a:ext cx="944505" cy="944505"/>
        </a:xfrm>
        <a:prstGeom prst="ellipse">
          <a:avLst/>
        </a:prstGeom>
        <a:solidFill>
          <a:srgbClr val="7030A0"/>
        </a:solidFill>
        <a:ln>
          <a:noFill/>
        </a:ln>
        <a:effectLst/>
      </dsp:spPr>
      <dsp:style>
        <a:lnRef idx="0">
          <a:scrgbClr r="0" g="0" b="0"/>
        </a:lnRef>
        <a:fillRef idx="1">
          <a:scrgbClr r="0" g="0" b="0"/>
        </a:fillRef>
        <a:effectRef idx="0">
          <a:scrgbClr r="0" g="0" b="0"/>
        </a:effectRef>
        <a:fontRef idx="minor"/>
      </dsp:style>
    </dsp:sp>
    <dsp:sp modelId="{FEDFFD47-F1CB-4C06-B35E-2C69BDAF1297}">
      <dsp:nvSpPr>
        <dsp:cNvPr id="0" name=""/>
        <dsp:cNvSpPr/>
      </dsp:nvSpPr>
      <dsp:spPr>
        <a:xfrm>
          <a:off x="8073924" y="1655838"/>
          <a:ext cx="547813" cy="54781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07E0CEC-F323-49B0-BCA4-B0A2363F0FB7}">
      <dsp:nvSpPr>
        <dsp:cNvPr id="0" name=""/>
        <dsp:cNvSpPr/>
      </dsp:nvSpPr>
      <dsp:spPr>
        <a:xfrm>
          <a:off x="9032355" y="1457493"/>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solidFill>
                <a:srgbClr val="7030A0"/>
              </a:solidFill>
            </a:rPr>
            <a:t>L – Legal</a:t>
          </a:r>
          <a:endParaRPr lang="en-US" sz="2400" kern="1200" dirty="0">
            <a:solidFill>
              <a:srgbClr val="7030A0"/>
            </a:solidFill>
          </a:endParaRPr>
        </a:p>
      </dsp:txBody>
      <dsp:txXfrm>
        <a:off x="9032355" y="1457493"/>
        <a:ext cx="2226333" cy="944505"/>
      </dsp:txXfrm>
    </dsp:sp>
    <dsp:sp modelId="{CB9F783E-DD3C-4364-8346-A191AD1C3888}">
      <dsp:nvSpPr>
        <dsp:cNvPr id="0" name=""/>
        <dsp:cNvSpPr/>
      </dsp:nvSpPr>
      <dsp:spPr>
        <a:xfrm>
          <a:off x="4171280" y="1586999"/>
          <a:ext cx="944505" cy="944505"/>
        </a:xfrm>
        <a:prstGeom prst="ellipse">
          <a:avLst/>
        </a:prstGeom>
        <a:solidFill>
          <a:srgbClr val="FF0000"/>
        </a:solidFill>
        <a:ln>
          <a:noFill/>
        </a:ln>
        <a:effectLst/>
      </dsp:spPr>
      <dsp:style>
        <a:lnRef idx="0">
          <a:scrgbClr r="0" g="0" b="0"/>
        </a:lnRef>
        <a:fillRef idx="1">
          <a:scrgbClr r="0" g="0" b="0"/>
        </a:fillRef>
        <a:effectRef idx="0">
          <a:scrgbClr r="0" g="0" b="0"/>
        </a:effectRef>
        <a:fontRef idx="minor"/>
      </dsp:style>
    </dsp:sp>
    <dsp:sp modelId="{82D0833D-B8FA-4B85-9F09-1C9E819D426D}">
      <dsp:nvSpPr>
        <dsp:cNvPr id="0" name=""/>
        <dsp:cNvSpPr/>
      </dsp:nvSpPr>
      <dsp:spPr>
        <a:xfrm>
          <a:off x="4378769" y="1785351"/>
          <a:ext cx="547813" cy="547813"/>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11D9831-2DAC-4630-BA94-4AFAF77612B0}">
      <dsp:nvSpPr>
        <dsp:cNvPr id="0" name=""/>
        <dsp:cNvSpPr/>
      </dsp:nvSpPr>
      <dsp:spPr>
        <a:xfrm>
          <a:off x="5318167" y="1586999"/>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NZ" sz="2400" kern="1200" dirty="0">
              <a:solidFill>
                <a:srgbClr val="FF0000"/>
              </a:solidFill>
            </a:rPr>
            <a:t>E – Ethical</a:t>
          </a:r>
          <a:endParaRPr lang="en-US" sz="2400" kern="1200" dirty="0">
            <a:solidFill>
              <a:srgbClr val="FF0000"/>
            </a:solidFill>
          </a:endParaRPr>
        </a:p>
      </dsp:txBody>
      <dsp:txXfrm>
        <a:off x="5318167" y="1586999"/>
        <a:ext cx="2226333" cy="94450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N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A0295068-755F-C591-A996-0DB507BA0487}"/>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3E78CC8-9A44-4ECE-62EA-3FDE9EF1109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8CFE0507-EFEE-AAD7-08F6-F5337C63AB0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5963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5B0FC76D-F307-8C33-EB7A-A907A3B1ABB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F95C0FA8-DC4F-D78B-359C-CCF20ABA032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9379555B-92E2-E590-6B0E-A7CD11B2084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3034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7EF6E807-E3E1-C978-84DA-7B9F52E6AA0F}"/>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6F303DF-91B3-9AE4-1702-D3583F8C629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66B52DE-B9FE-87ED-2820-75463D516C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0655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725EC2B4-975D-2714-26D2-843AA5AF5BC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FC784AD-C25E-688E-0A9E-350389AD84C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C080AB98-0AAB-020D-42B2-B38F8953FFB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3748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B98C11C-9459-7592-3EB7-42D1FAE9F67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E8562568-4194-C100-C05A-54F1B0FC860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6633E214-633A-E26F-146E-EBA0A39237B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0389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52F27771-32F8-4C53-48A1-303E30EF470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253A669E-19AC-355B-3806-36B557F77C2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86B2B9C3-3C7F-EB69-0AF9-E621080021F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582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454F124-A571-3EE1-6292-B53B33BB924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3DF4AEC-EDB7-57FA-1A0E-24877C3B992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BAE2F874-01DC-F815-0501-BF0E660B28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6633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EACDAE90-F302-D1F9-0F43-0339148900E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0E3B466-3953-8AA6-7E0F-75DF1381D12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0D8BE29-9127-0863-3EEB-E9E8E393C7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2778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4F37CBC5-01B0-F645-D12A-0AD72135A3EE}"/>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77E24CC-7096-BE33-F07B-D9EC4FF2457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D27555D-E28E-3490-A94F-6D5FE75FADF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889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D8D5F50A-222D-ED28-8F95-CECF7BBF422B}"/>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AEF28CD-73E9-3AE6-8758-A8106B3E17B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0FC3B18A-5254-81DC-72D8-8A38352AAA5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1448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A8235AE-7A43-6F27-EE9C-DD66F9F895F8}"/>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E4A8253-6526-5CB3-214F-6C6851D93C1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5A2EC1ED-F771-04E3-C981-AF18088B9BF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1185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78666D7-CBE0-8C9B-33E3-4BE4EB83F3E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0BE9F096-13FD-6F72-F5B5-B3321AFD3DE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5A1756A-244B-BE30-5A6F-F657D8CC4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84114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AF8DED12-0409-FDE4-F0D2-19BB81F4C90A}"/>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7CD44235-729D-F8E0-6C92-3B9A1759FA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2EB3E49-36DD-AFFF-EA2C-23FCF61FC3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7340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248C72AE-5BDD-9F9C-F0EE-ED06CFCB8E47}"/>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DED8BA71-7E1F-B6B0-B3F5-94106C538D4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C9C0259-7A46-F9E3-DA61-10C56E3AA54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75739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ED3435FA-BEC8-2B28-0C5F-8991EA23E34D}"/>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4B3720E-7974-1AE2-E85C-CAEAF9292EC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31132929-A199-390B-F128-FE7A0E6581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84462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08CF17D0-B158-88B4-B766-765212B2EAE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2FEEA04-2311-0B72-4CD2-535A22A6ED4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2706A55-E88C-A08D-523C-2406D014515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5605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7914EE0-E247-0D76-0991-4EF805DE53F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282F49E-64B2-B1DF-46B9-CF60517DA94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5D6AFA90-6143-95E8-BF1C-D78A1079FD8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88620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C46DFAB-DA27-03B7-7525-6C9CA05577F1}"/>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3249009-94A0-C905-09EA-A19074E1246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A7DF84A-5BBA-F0BD-3594-66A66A64A30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20313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16F4589F-C576-CEBF-EC58-13E7BCE3165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87DC48EC-82B8-07A6-C95C-F8B8827DA65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6ECC9422-1FD1-51CB-16E8-8931BCE7E2D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3679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38E92814-2E05-2C0D-4770-65E61308D009}"/>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1F1BB74-AAEE-5D6B-AAF3-975FD802292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91B8D3D1-2002-29C9-30B0-DE6E46CCB02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9986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172C2083-B36F-91D2-8DB7-E496273249C9}"/>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B43526CD-6DA3-6503-D403-A35EF94A200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4C1C7A4B-0D2E-7C0A-7C16-EE7F4B58EBB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5779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C4D3B07-59C3-8F15-1080-74A2795E0C91}"/>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D402262-8DDD-EE2A-CDE8-6493EAA3A98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768D81CC-A2AA-AD02-9DE4-B5308AFBF4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37742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9465D6D-2925-83B5-C25D-85DC9E9C1CF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B4829608-DC4D-7405-3076-B2CBC703F4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48687443-76CE-36DE-5506-11749EB0351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47445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061BC117-F273-D0AF-247A-F1F45D4C3D39}"/>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D348C06-08F8-A71F-95F4-CEE3272157C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A350038C-F864-C30B-CB99-149F9876733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6645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376801E-005B-7999-8111-74AA100A5DC6}"/>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422BBE2-5170-B557-151D-31F33AD8E55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0BADC93-E9C6-8D07-605C-528E7D0977E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301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54DFF24-70D9-7C6B-BDCC-59B7133C43A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7CD0143A-EB23-798F-CACF-5F48D1A5C2A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7EDD09B3-DE8F-17E0-9E13-E921E65FC15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1063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2D93AD9F-E33E-5983-8262-30672DF1951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7224AE8-F61D-678A-F6BC-E35C017CA7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D1BE7C4C-42A0-4BFC-40C8-11342D82710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9284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4D0E2A4-9180-2FEE-894B-AFAECF8EAF4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DAB8FB9-400B-EDB0-A8C4-97C015B0530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B97B5E65-DD6B-8362-79DC-3A6C47808A3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0041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2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7"/>
          <p:cNvSpPr>
            <a:spLocks noGrp="1"/>
          </p:cNvSpPr>
          <p:nvPr>
            <p:ph type="pic" idx="2"/>
          </p:nvPr>
        </p:nvSpPr>
        <p:spPr>
          <a:xfrm>
            <a:off x="5183188" y="987425"/>
            <a:ext cx="6172200" cy="4873625"/>
          </a:xfrm>
          <a:prstGeom prst="rect">
            <a:avLst/>
          </a:prstGeom>
          <a:noFill/>
          <a:ln>
            <a:noFill/>
          </a:ln>
        </p:spPr>
      </p:sp>
      <p:sp>
        <p:nvSpPr>
          <p:cNvPr id="68" name="Google Shape;68;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consciousvalley.co.nz/the-farm" TargetMode="External"/><Relationship Id="rId4" Type="http://schemas.openxmlformats.org/officeDocument/2006/relationships/hyperlink" Target="https://www.tvnz.co.nz/shows/country-calendar/episodes/s2025-e26"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0" y="0"/>
            <a:ext cx="12192000" cy="68580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 descr="A picture containing text, clipart&#10;&#10;Description automatically generated"/>
          <p:cNvPicPr preferRelativeResize="0"/>
          <p:nvPr/>
        </p:nvPicPr>
        <p:blipFill rotWithShape="1">
          <a:blip r:embed="rId3">
            <a:alphaModFix/>
          </a:blip>
          <a:srcRect/>
          <a:stretch/>
        </p:blipFill>
        <p:spPr>
          <a:xfrm>
            <a:off x="2159255" y="1497732"/>
            <a:ext cx="8040117" cy="302393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16C3E199-0A64-98A3-261F-BC743CBAB81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18394A30-8F32-5E99-D014-04FB365CBE5B}"/>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F50493E-E3AF-6F3F-72C0-19F058060D5A}"/>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F34B19D-4949-9761-29D3-ACA6C7D6EB9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3015D08-098B-C0A2-7BFF-12F47C5BAA87}"/>
              </a:ext>
            </a:extLst>
          </p:cNvPr>
          <p:cNvSpPr txBox="1">
            <a:spLocks/>
          </p:cNvSpPr>
          <p:nvPr/>
        </p:nvSpPr>
        <p:spPr>
          <a:xfrm>
            <a:off x="326136" y="2185416"/>
            <a:ext cx="10317480" cy="30004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50000"/>
              </a:lnSpc>
              <a:spcBef>
                <a:spcPct val="0"/>
              </a:spcBef>
              <a:spcAft>
                <a:spcPct val="0"/>
              </a:spcAft>
              <a:buClrTx/>
              <a:buSzTx/>
            </a:pPr>
            <a:r>
              <a:rPr lang="en-US" altLang="en-US" sz="2400" dirty="0">
                <a:solidFill>
                  <a:schemeClr val="tx1"/>
                </a:solidFill>
                <a:latin typeface="Arial" panose="020B0604020202020204" pitchFamily="34" charset="0"/>
              </a:rPr>
              <a:t>Growing demand for ethical, local, traceable and sustainable food.</a:t>
            </a:r>
          </a:p>
          <a:p>
            <a:pPr indent="-457200" eaLnBrk="0" fontAlgn="base" hangingPunct="0">
              <a:lnSpc>
                <a:spcPct val="150000"/>
              </a:lnSpc>
              <a:spcBef>
                <a:spcPct val="0"/>
              </a:spcBef>
              <a:spcAft>
                <a:spcPct val="0"/>
              </a:spcAft>
              <a:buClrTx/>
              <a:buSzTx/>
            </a:pPr>
            <a:r>
              <a:rPr lang="en-US" altLang="en-US" sz="2400" dirty="0">
                <a:solidFill>
                  <a:schemeClr val="tx1"/>
                </a:solidFill>
                <a:latin typeface="Arial" panose="020B0604020202020204" pitchFamily="34" charset="0"/>
              </a:rPr>
              <a:t>Growing customer loyalty built through direct relationships</a:t>
            </a:r>
            <a:r>
              <a:rPr lang="en-US" altLang="en-US" sz="2400" dirty="0">
                <a:latin typeface="Arial" panose="020B0604020202020204" pitchFamily="34" charset="0"/>
              </a:rPr>
              <a:t>, </a:t>
            </a:r>
            <a:r>
              <a:rPr lang="en-US" altLang="en-US" sz="2400" dirty="0">
                <a:solidFill>
                  <a:schemeClr val="tx1"/>
                </a:solidFill>
                <a:latin typeface="Arial" panose="020B0604020202020204" pitchFamily="34" charset="0"/>
              </a:rPr>
              <a:t>storytelling, fostering trust.</a:t>
            </a:r>
          </a:p>
          <a:p>
            <a:pPr indent="-457200" eaLnBrk="0" fontAlgn="base" hangingPunct="0">
              <a:lnSpc>
                <a:spcPct val="150000"/>
              </a:lnSpc>
              <a:spcBef>
                <a:spcPct val="0"/>
              </a:spcBef>
              <a:spcAft>
                <a:spcPct val="0"/>
              </a:spcAft>
              <a:buClrTx/>
              <a:buSzTx/>
            </a:pPr>
            <a:r>
              <a:rPr lang="en-US" altLang="en-US" sz="2400" dirty="0">
                <a:solidFill>
                  <a:schemeClr val="tx1"/>
                </a:solidFill>
                <a:latin typeface="Arial" panose="020B0604020202020204" pitchFamily="34" charset="0"/>
              </a:rPr>
              <a:t>Demographic shift toward conscious consumption and sustainability.</a:t>
            </a:r>
          </a:p>
        </p:txBody>
      </p:sp>
      <p:sp>
        <p:nvSpPr>
          <p:cNvPr id="7" name="Title 1">
            <a:extLst>
              <a:ext uri="{FF2B5EF4-FFF2-40B4-BE49-F238E27FC236}">
                <a16:creationId xmlns:a16="http://schemas.microsoft.com/office/drawing/2014/main" id="{3133B5B5-B0AE-C2A6-3F3A-76BE983C3273}"/>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B5188110-67D4-BFF9-2C91-1418083563A3}"/>
              </a:ext>
            </a:extLst>
          </p:cNvPr>
          <p:cNvPicPr>
            <a:picLocks noChangeAspect="1"/>
          </p:cNvPicPr>
          <p:nvPr/>
        </p:nvPicPr>
        <p:blipFill>
          <a:blip r:embed="rId4"/>
          <a:stretch>
            <a:fillRect/>
          </a:stretch>
        </p:blipFill>
        <p:spPr>
          <a:xfrm>
            <a:off x="9113317" y="563803"/>
            <a:ext cx="2339543" cy="899238"/>
          </a:xfrm>
          <a:prstGeom prst="rect">
            <a:avLst/>
          </a:prstGeom>
        </p:spPr>
      </p:pic>
    </p:spTree>
    <p:extLst>
      <p:ext uri="{BB962C8B-B14F-4D97-AF65-F5344CB8AC3E}">
        <p14:creationId xmlns:p14="http://schemas.microsoft.com/office/powerpoint/2010/main" val="2116918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6F66E599-A32F-0BB8-598E-2A00FEC6A68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7C2A26BB-53FE-DB9A-6900-50301D9FE349}"/>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D574BE5D-A499-87CD-3E9A-2FDA9F26870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F7D458C-4437-1BF7-9C99-7A0401852D9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70CBD5DD-2350-84C7-7BFB-837BBA882F87}"/>
              </a:ext>
            </a:extLst>
          </p:cNvPr>
          <p:cNvSpPr txBox="1">
            <a:spLocks/>
          </p:cNvSpPr>
          <p:nvPr/>
        </p:nvSpPr>
        <p:spPr>
          <a:xfrm>
            <a:off x="326136" y="2185416"/>
            <a:ext cx="10317480" cy="30004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50000"/>
              </a:lnSpc>
              <a:spcBef>
                <a:spcPct val="0"/>
              </a:spcBef>
              <a:spcAft>
                <a:spcPct val="0"/>
              </a:spcAft>
              <a:buClrTx/>
              <a:buSzTx/>
              <a:buFont typeface="Arial" panose="020B0604020202020204" pitchFamily="34" charset="0"/>
              <a:buChar char="•"/>
            </a:pPr>
            <a:r>
              <a:rPr lang="en-US" altLang="en-US" sz="2400" dirty="0">
                <a:solidFill>
                  <a:schemeClr val="tx1"/>
                </a:solidFill>
                <a:latin typeface="Aptos" panose="020B0004020202020204" pitchFamily="34" charset="0"/>
              </a:rPr>
              <a:t>Need for e-commerce and online sales platform.</a:t>
            </a:r>
          </a:p>
          <a:p>
            <a:pPr indent="-457200" eaLnBrk="0" fontAlgn="base" hangingPunct="0">
              <a:lnSpc>
                <a:spcPct val="150000"/>
              </a:lnSpc>
              <a:spcBef>
                <a:spcPct val="0"/>
              </a:spcBef>
              <a:spcAft>
                <a:spcPct val="0"/>
              </a:spcAft>
              <a:buClrTx/>
              <a:buSzTx/>
              <a:buFont typeface="Arial" panose="020B0604020202020204" pitchFamily="34" charset="0"/>
              <a:buChar char="•"/>
            </a:pPr>
            <a:r>
              <a:rPr lang="en-US" altLang="en-US" sz="2400" dirty="0">
                <a:solidFill>
                  <a:schemeClr val="tx1"/>
                </a:solidFill>
                <a:latin typeface="Aptos" panose="020B0004020202020204" pitchFamily="34" charset="0"/>
              </a:rPr>
              <a:t>Use of </a:t>
            </a:r>
            <a:r>
              <a:rPr lang="en-US" altLang="en-US" sz="2400" dirty="0">
                <a:latin typeface="Aptos" panose="020B0004020202020204" pitchFamily="34" charset="0"/>
              </a:rPr>
              <a:t>s</a:t>
            </a:r>
            <a:r>
              <a:rPr lang="en-US" altLang="en-US" sz="2400" dirty="0">
                <a:solidFill>
                  <a:schemeClr val="tx1"/>
                </a:solidFill>
                <a:latin typeface="Aptos" panose="020B0004020202020204" pitchFamily="34" charset="0"/>
              </a:rPr>
              <a:t>ocial media marketing to boost brand visibility and customer engagement and reach.</a:t>
            </a:r>
          </a:p>
          <a:p>
            <a:pPr indent="-457200" eaLnBrk="0" fontAlgn="base" hangingPunct="0">
              <a:lnSpc>
                <a:spcPct val="150000"/>
              </a:lnSpc>
              <a:spcBef>
                <a:spcPct val="0"/>
              </a:spcBef>
              <a:spcAft>
                <a:spcPct val="0"/>
              </a:spcAft>
              <a:buClrTx/>
              <a:buSzTx/>
              <a:buFont typeface="Arial" panose="020B0604020202020204" pitchFamily="34" charset="0"/>
              <a:buChar char="•"/>
            </a:pPr>
            <a:r>
              <a:rPr lang="en-US" altLang="en-US" sz="2400" dirty="0">
                <a:latin typeface="Aptos" panose="020B0004020202020204" pitchFamily="34" charset="0"/>
              </a:rPr>
              <a:t>Need to investment in cold chain and storage tech to ensure food safety and freshness of meat products.</a:t>
            </a:r>
          </a:p>
        </p:txBody>
      </p:sp>
      <p:sp>
        <p:nvSpPr>
          <p:cNvPr id="7" name="Title 1">
            <a:extLst>
              <a:ext uri="{FF2B5EF4-FFF2-40B4-BE49-F238E27FC236}">
                <a16:creationId xmlns:a16="http://schemas.microsoft.com/office/drawing/2014/main" id="{2235EB9F-36F6-A495-3685-FB4EFA13EC78}"/>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9151326D-DE24-4D49-86AB-27FB8E31D8AD}"/>
              </a:ext>
            </a:extLst>
          </p:cNvPr>
          <p:cNvPicPr>
            <a:picLocks noChangeAspect="1"/>
          </p:cNvPicPr>
          <p:nvPr/>
        </p:nvPicPr>
        <p:blipFill>
          <a:blip r:embed="rId4"/>
          <a:stretch>
            <a:fillRect/>
          </a:stretch>
        </p:blipFill>
        <p:spPr>
          <a:xfrm>
            <a:off x="8405491" y="533319"/>
            <a:ext cx="3025402" cy="960203"/>
          </a:xfrm>
          <a:prstGeom prst="rect">
            <a:avLst/>
          </a:prstGeom>
        </p:spPr>
      </p:pic>
    </p:spTree>
    <p:extLst>
      <p:ext uri="{BB962C8B-B14F-4D97-AF65-F5344CB8AC3E}">
        <p14:creationId xmlns:p14="http://schemas.microsoft.com/office/powerpoint/2010/main" val="3066711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82AB4B1-24D7-31BC-8C3E-5C8B02BC117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2EBCFCD1-A4BD-5B20-C423-8A8F20C7F608}"/>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56789182-BC98-C966-47A8-9E23DF503ABE}"/>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66B68F-BFF4-9D79-A0FB-A9A2D89C653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291C42D-BCA2-8FB0-735C-B6ED953E9BFC}"/>
              </a:ext>
            </a:extLst>
          </p:cNvPr>
          <p:cNvSpPr txBox="1">
            <a:spLocks/>
          </p:cNvSpPr>
          <p:nvPr/>
        </p:nvSpPr>
        <p:spPr>
          <a:xfrm>
            <a:off x="326136" y="2185416"/>
            <a:ext cx="10317480" cy="30004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50000"/>
              </a:lnSpc>
              <a:spcBef>
                <a:spcPct val="0"/>
              </a:spcBef>
              <a:spcAft>
                <a:spcPct val="0"/>
              </a:spcAft>
            </a:pPr>
            <a:r>
              <a:rPr lang="en-NZ" sz="2400" dirty="0">
                <a:latin typeface="Aptos" panose="020B0004020202020204" pitchFamily="34" charset="0"/>
              </a:rPr>
              <a:t>Fluctuating meat schedule prices. </a:t>
            </a:r>
          </a:p>
          <a:p>
            <a:pPr indent="-457200" eaLnBrk="0" fontAlgn="base" hangingPunct="0">
              <a:lnSpc>
                <a:spcPct val="150000"/>
              </a:lnSpc>
              <a:spcBef>
                <a:spcPct val="0"/>
              </a:spcBef>
              <a:spcAft>
                <a:spcPct val="0"/>
              </a:spcAft>
            </a:pPr>
            <a:r>
              <a:rPr lang="en-NZ" sz="2400" dirty="0">
                <a:latin typeface="Aptos" panose="020B0004020202020204" pitchFamily="34" charset="0"/>
              </a:rPr>
              <a:t>Rising processing </a:t>
            </a:r>
            <a:r>
              <a:rPr lang="en-NZ" sz="2400" dirty="0"/>
              <a:t>and butchery costs. </a:t>
            </a:r>
            <a:endParaRPr lang="en-US" sz="2400" dirty="0">
              <a:solidFill>
                <a:schemeClr val="tx1"/>
              </a:solidFill>
              <a:latin typeface="Aptos" panose="020B0004020202020204" pitchFamily="34" charset="0"/>
            </a:endParaRPr>
          </a:p>
          <a:p>
            <a:pPr indent="-457200" eaLnBrk="0" fontAlgn="base" hangingPunct="0">
              <a:lnSpc>
                <a:spcPct val="150000"/>
              </a:lnSpc>
              <a:spcBef>
                <a:spcPct val="0"/>
              </a:spcBef>
              <a:spcAft>
                <a:spcPct val="0"/>
              </a:spcAft>
            </a:pPr>
            <a:r>
              <a:rPr lang="en-US" altLang="en-US" sz="2400" dirty="0">
                <a:solidFill>
                  <a:schemeClr val="tx1"/>
                </a:solidFill>
                <a:latin typeface="Aptos" panose="020B0004020202020204" pitchFamily="34" charset="0"/>
              </a:rPr>
              <a:t>Limited land restricts production scale.</a:t>
            </a:r>
          </a:p>
          <a:p>
            <a:pPr indent="-457200" eaLnBrk="0" fontAlgn="base" hangingPunct="0">
              <a:lnSpc>
                <a:spcPct val="150000"/>
              </a:lnSpc>
              <a:spcBef>
                <a:spcPct val="0"/>
              </a:spcBef>
              <a:spcAft>
                <a:spcPct val="0"/>
              </a:spcAft>
            </a:pPr>
            <a:r>
              <a:rPr lang="en-NZ" sz="2400" dirty="0">
                <a:latin typeface="Aptos" panose="020B0004020202020204" pitchFamily="34" charset="0"/>
              </a:rPr>
              <a:t>Consumer spending trends </a:t>
            </a:r>
            <a:r>
              <a:rPr lang="en-US" altLang="en-US" sz="2400" dirty="0">
                <a:solidFill>
                  <a:schemeClr val="tx1"/>
                </a:solidFill>
                <a:latin typeface="Aptos" panose="020B0004020202020204" pitchFamily="34" charset="0"/>
              </a:rPr>
              <a:t>as meat is a premium product. </a:t>
            </a:r>
          </a:p>
          <a:p>
            <a:pPr indent="-457200" eaLnBrk="0" fontAlgn="base" hangingPunct="0">
              <a:lnSpc>
                <a:spcPct val="150000"/>
              </a:lnSpc>
              <a:spcBef>
                <a:spcPct val="0"/>
              </a:spcBef>
              <a:spcAft>
                <a:spcPct val="0"/>
              </a:spcAft>
            </a:pPr>
            <a:r>
              <a:rPr lang="en-US" altLang="en-US" sz="2400" dirty="0">
                <a:solidFill>
                  <a:schemeClr val="tx1"/>
                </a:solidFill>
                <a:latin typeface="Aptos" panose="020B0004020202020204" pitchFamily="34" charset="0"/>
              </a:rPr>
              <a:t>Logistics and cold chain costs for direct sales, markets and delivery.</a:t>
            </a:r>
          </a:p>
        </p:txBody>
      </p:sp>
      <p:sp>
        <p:nvSpPr>
          <p:cNvPr id="7" name="Title 1">
            <a:extLst>
              <a:ext uri="{FF2B5EF4-FFF2-40B4-BE49-F238E27FC236}">
                <a16:creationId xmlns:a16="http://schemas.microsoft.com/office/drawing/2014/main" id="{4AFB073D-2C58-CF79-E626-865B0961889E}"/>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127E8329-B9CB-9D86-D2B4-0054AAB51EBA}"/>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3395567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C5D9303D-91AE-5232-95C3-9CE5C3EA5C04}"/>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4CC6BAA-C55F-B2D4-01AE-6DD4BE1B541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48DD33D-9017-7AB9-4523-CFD304E6162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FA68E8AC-EFC6-7021-81E4-50077647C229}"/>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AC54E279-0EAF-0E25-4469-1E44FCC88370}"/>
              </a:ext>
            </a:extLst>
          </p:cNvPr>
          <p:cNvSpPr txBox="1">
            <a:spLocks/>
          </p:cNvSpPr>
          <p:nvPr/>
        </p:nvSpPr>
        <p:spPr>
          <a:xfrm>
            <a:off x="425196" y="1873223"/>
            <a:ext cx="10317480" cy="3351316"/>
          </a:xfrm>
          <a:prstGeom prst="rect">
            <a:avLst/>
          </a:prstGeom>
          <a:noFill/>
          <a:ln>
            <a:noFill/>
          </a:ln>
        </p:spPr>
        <p:txBody>
          <a:bodyPr spcFirstLastPara="1" wrap="square" lIns="91425" tIns="45700" rIns="91425" bIns="45700" anchor="t" anchorCtr="0">
            <a:normAutofit fontScale="85000" lnSpcReduction="1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60000"/>
              </a:lnSpc>
              <a:spcBef>
                <a:spcPct val="0"/>
              </a:spcBef>
              <a:spcAft>
                <a:spcPct val="0"/>
              </a:spcAft>
              <a:buClrTx/>
              <a:buSzTx/>
            </a:pPr>
            <a:r>
              <a:rPr lang="en-NZ" sz="2400" dirty="0">
                <a:latin typeface="Aptos" panose="020B0004020202020204" pitchFamily="34" charset="0"/>
              </a:rPr>
              <a:t>Climate change and sustainability concerns drive consumer choices.</a:t>
            </a:r>
            <a:endParaRPr lang="en-US" altLang="en-US" sz="2400" dirty="0">
              <a:solidFill>
                <a:schemeClr val="tx1"/>
              </a:solidFill>
              <a:latin typeface="Aptos" panose="020B0004020202020204" pitchFamily="34" charset="0"/>
            </a:endParaRPr>
          </a:p>
          <a:p>
            <a:pPr indent="-457200" eaLnBrk="0" fontAlgn="base" hangingPunct="0">
              <a:lnSpc>
                <a:spcPct val="160000"/>
              </a:lnSpc>
              <a:spcBef>
                <a:spcPct val="0"/>
              </a:spcBef>
              <a:spcAft>
                <a:spcPct val="0"/>
              </a:spcAft>
              <a:buClrTx/>
              <a:buSzTx/>
            </a:pPr>
            <a:r>
              <a:rPr lang="en-US" altLang="en-US" sz="2400" dirty="0">
                <a:solidFill>
                  <a:schemeClr val="tx1"/>
                </a:solidFill>
                <a:latin typeface="Aptos" panose="020B0004020202020204" pitchFamily="34" charset="0"/>
              </a:rPr>
              <a:t>Need for </a:t>
            </a:r>
            <a:r>
              <a:rPr lang="en-US" altLang="en-US" sz="2400" dirty="0">
                <a:latin typeface="Aptos" panose="020B0004020202020204" pitchFamily="34" charset="0"/>
              </a:rPr>
              <a:t>sustainable</a:t>
            </a:r>
            <a:r>
              <a:rPr lang="en-US" altLang="en-US" sz="2400" dirty="0">
                <a:solidFill>
                  <a:schemeClr val="tx1"/>
                </a:solidFill>
                <a:latin typeface="Aptos" panose="020B0004020202020204" pitchFamily="34" charset="0"/>
              </a:rPr>
              <a:t> practices to meet the needs of environmentally conscious consumers.</a:t>
            </a:r>
          </a:p>
          <a:p>
            <a:pPr indent="-457200" eaLnBrk="0" fontAlgn="base" hangingPunct="0">
              <a:lnSpc>
                <a:spcPct val="160000"/>
              </a:lnSpc>
              <a:spcBef>
                <a:spcPct val="0"/>
              </a:spcBef>
              <a:spcAft>
                <a:spcPct val="0"/>
              </a:spcAft>
              <a:buClrTx/>
              <a:buSzTx/>
            </a:pPr>
            <a:r>
              <a:rPr lang="en-NZ" sz="2400" dirty="0"/>
              <a:t>Introduction of lucerne improves sustainability and productivity.</a:t>
            </a:r>
            <a:endParaRPr lang="en-US" altLang="en-US" sz="2400" dirty="0">
              <a:solidFill>
                <a:schemeClr val="tx1"/>
              </a:solidFill>
              <a:latin typeface="Aptos" panose="020B0004020202020204" pitchFamily="34" charset="0"/>
            </a:endParaRPr>
          </a:p>
          <a:p>
            <a:pPr indent="-457200" eaLnBrk="0" fontAlgn="base" hangingPunct="0">
              <a:lnSpc>
                <a:spcPct val="160000"/>
              </a:lnSpc>
              <a:spcBef>
                <a:spcPct val="0"/>
              </a:spcBef>
              <a:spcAft>
                <a:spcPct val="0"/>
              </a:spcAft>
              <a:buClrTx/>
              <a:buSzTx/>
            </a:pPr>
            <a:r>
              <a:rPr lang="en-US" altLang="en-US" sz="2400" dirty="0">
                <a:solidFill>
                  <a:schemeClr val="tx1"/>
                </a:solidFill>
                <a:latin typeface="Aptos" panose="020B0004020202020204" pitchFamily="34" charset="0"/>
              </a:rPr>
              <a:t>Impact of climate change on production e.g., droughts.</a:t>
            </a:r>
          </a:p>
          <a:p>
            <a:pPr indent="-457200" eaLnBrk="0" fontAlgn="base" hangingPunct="0">
              <a:lnSpc>
                <a:spcPct val="160000"/>
              </a:lnSpc>
              <a:spcBef>
                <a:spcPct val="0"/>
              </a:spcBef>
              <a:spcAft>
                <a:spcPct val="0"/>
              </a:spcAft>
              <a:buClrTx/>
              <a:buSzTx/>
            </a:pPr>
            <a:r>
              <a:rPr lang="en-US" altLang="en-US" sz="2400" dirty="0">
                <a:solidFill>
                  <a:schemeClr val="tx1"/>
                </a:solidFill>
                <a:latin typeface="Aptos" panose="020B0004020202020204" pitchFamily="34" charset="0"/>
              </a:rPr>
              <a:t>Local distribution </a:t>
            </a:r>
            <a:r>
              <a:rPr lang="en-US" altLang="en-US" sz="2400" dirty="0" err="1">
                <a:solidFill>
                  <a:schemeClr val="tx1"/>
                </a:solidFill>
                <a:latin typeface="Aptos" panose="020B0004020202020204" pitchFamily="34" charset="0"/>
              </a:rPr>
              <a:t>minimises</a:t>
            </a:r>
            <a:r>
              <a:rPr lang="en-US" altLang="en-US" sz="2400" dirty="0">
                <a:solidFill>
                  <a:schemeClr val="tx1"/>
                </a:solidFill>
                <a:latin typeface="Aptos" panose="020B0004020202020204" pitchFamily="34" charset="0"/>
              </a:rPr>
              <a:t> food miles and reduces carbon footprint.</a:t>
            </a:r>
          </a:p>
          <a:p>
            <a:pPr indent="-457200" eaLnBrk="0" fontAlgn="base" hangingPunct="0">
              <a:lnSpc>
                <a:spcPct val="160000"/>
              </a:lnSpc>
              <a:spcBef>
                <a:spcPct val="0"/>
              </a:spcBef>
              <a:spcAft>
                <a:spcPct val="0"/>
              </a:spcAft>
              <a:buClrTx/>
              <a:buSzTx/>
            </a:pPr>
            <a:r>
              <a:rPr lang="en-US" altLang="en-US" sz="2400" dirty="0">
                <a:solidFill>
                  <a:schemeClr val="tx1"/>
                </a:solidFill>
                <a:latin typeface="Aptos" panose="020B0004020202020204" pitchFamily="34" charset="0"/>
              </a:rPr>
              <a:t>Involvement in Capital Kiwi Project strengthens environmental commitment.</a:t>
            </a:r>
          </a:p>
        </p:txBody>
      </p:sp>
      <p:sp>
        <p:nvSpPr>
          <p:cNvPr id="7" name="Title 1">
            <a:extLst>
              <a:ext uri="{FF2B5EF4-FFF2-40B4-BE49-F238E27FC236}">
                <a16:creationId xmlns:a16="http://schemas.microsoft.com/office/drawing/2014/main" id="{45CD0A19-D540-2D08-37A1-A2F377587A15}"/>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C41F5347-32AF-3B5D-E02C-875EAC5DB495}"/>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902863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39A05CF-1313-98C1-1697-1E6A0B67ECB6}"/>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4B43C82-9444-D859-B8CE-5A971441B77B}"/>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229B6FF6-CB69-0F2E-564D-F172AD59971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77311897-9BDA-309C-56EC-30DA4EC40EF4}"/>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C1DEC76C-5F26-FCF9-4988-414754EC0933}"/>
              </a:ext>
            </a:extLst>
          </p:cNvPr>
          <p:cNvSpPr txBox="1">
            <a:spLocks/>
          </p:cNvSpPr>
          <p:nvPr/>
        </p:nvSpPr>
        <p:spPr>
          <a:xfrm>
            <a:off x="425196" y="2223863"/>
            <a:ext cx="1031748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50000"/>
              </a:lnSpc>
              <a:spcBef>
                <a:spcPct val="0"/>
              </a:spcBef>
              <a:spcAft>
                <a:spcPct val="0"/>
              </a:spcAft>
              <a:buClrTx/>
              <a:buSzTx/>
            </a:pPr>
            <a:r>
              <a:rPr lang="en-US" altLang="en-US" sz="2400" dirty="0">
                <a:solidFill>
                  <a:schemeClr val="tx1"/>
                </a:solidFill>
                <a:latin typeface="Aptos" panose="020B0004020202020204" pitchFamily="34" charset="0"/>
              </a:rPr>
              <a:t>The need to meet and follow </a:t>
            </a:r>
            <a:r>
              <a:rPr lang="en-US" altLang="en-US" sz="2400" dirty="0">
                <a:latin typeface="Aptos" panose="020B0004020202020204" pitchFamily="34" charset="0"/>
              </a:rPr>
              <a:t>s</a:t>
            </a:r>
            <a:r>
              <a:rPr lang="en-US" altLang="en-US" sz="2400" dirty="0">
                <a:solidFill>
                  <a:schemeClr val="tx1"/>
                </a:solidFill>
                <a:latin typeface="Aptos" panose="020B0004020202020204" pitchFamily="34" charset="0"/>
              </a:rPr>
              <a:t>trict </a:t>
            </a:r>
            <a:r>
              <a:rPr lang="en-NZ" sz="2400" dirty="0">
                <a:latin typeface="Aptos" panose="020B0004020202020204" pitchFamily="34" charset="0"/>
              </a:rPr>
              <a:t>meat processing and food safety </a:t>
            </a:r>
            <a:r>
              <a:rPr lang="en-US" altLang="en-US" sz="2400" dirty="0">
                <a:solidFill>
                  <a:schemeClr val="tx1"/>
                </a:solidFill>
                <a:latin typeface="Aptos" panose="020B0004020202020204" pitchFamily="34" charset="0"/>
              </a:rPr>
              <a:t>regulations.</a:t>
            </a:r>
          </a:p>
          <a:p>
            <a:pPr indent="-457200" eaLnBrk="0" fontAlgn="base" hangingPunct="0">
              <a:lnSpc>
                <a:spcPct val="150000"/>
              </a:lnSpc>
              <a:spcBef>
                <a:spcPct val="0"/>
              </a:spcBef>
              <a:spcAft>
                <a:spcPct val="0"/>
              </a:spcAft>
              <a:buClrTx/>
              <a:buSzTx/>
            </a:pPr>
            <a:r>
              <a:rPr lang="en-US" altLang="en-US" sz="2400" dirty="0">
                <a:solidFill>
                  <a:schemeClr val="tx1"/>
                </a:solidFill>
                <a:latin typeface="Aptos" panose="020B0004020202020204" pitchFamily="34" charset="0"/>
              </a:rPr>
              <a:t>Potential regulatory changes in agriculture and environment e.g., emissions standards, land use regulations.</a:t>
            </a:r>
          </a:p>
        </p:txBody>
      </p:sp>
      <p:sp>
        <p:nvSpPr>
          <p:cNvPr id="7" name="Title 1">
            <a:extLst>
              <a:ext uri="{FF2B5EF4-FFF2-40B4-BE49-F238E27FC236}">
                <a16:creationId xmlns:a16="http://schemas.microsoft.com/office/drawing/2014/main" id="{26598A45-9280-949B-D7E4-906FE0789C62}"/>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3A121895-32DC-E582-951E-D4D5BAFEB9DE}"/>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84395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8298259-ADFC-B56B-E75F-68D2EE3EB7E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23336108-E222-C28A-7E80-0816DBD1525F}"/>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0C9501DD-E270-B416-39E5-EF56BD5946E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E4E9DC86-93E6-ABB3-E652-8A5DB46105D5}"/>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3458FADB-C27E-B27F-6C7E-EFEE71A3E10B}"/>
              </a:ext>
            </a:extLst>
          </p:cNvPr>
          <p:cNvSpPr txBox="1">
            <a:spLocks/>
          </p:cNvSpPr>
          <p:nvPr/>
        </p:nvSpPr>
        <p:spPr>
          <a:xfrm>
            <a:off x="425196" y="2223863"/>
            <a:ext cx="10515600" cy="3000675"/>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eaLnBrk="0" fontAlgn="base" hangingPunct="0">
              <a:lnSpc>
                <a:spcPct val="150000"/>
              </a:lnSpc>
              <a:spcBef>
                <a:spcPct val="0"/>
              </a:spcBef>
              <a:spcAft>
                <a:spcPct val="0"/>
              </a:spcAft>
              <a:buClrTx/>
              <a:buSzTx/>
            </a:pPr>
            <a:r>
              <a:rPr lang="en-US" altLang="en-US" sz="2400" dirty="0">
                <a:solidFill>
                  <a:schemeClr val="tx1"/>
                </a:solidFill>
                <a:latin typeface="Aptos" panose="020B0004020202020204" pitchFamily="34" charset="0"/>
              </a:rPr>
              <a:t>Must comply with meat processing regulations including food safety, licensing, and traceability.</a:t>
            </a:r>
          </a:p>
          <a:p>
            <a:pPr indent="-457200" eaLnBrk="0" fontAlgn="base" hangingPunct="0">
              <a:lnSpc>
                <a:spcPct val="150000"/>
              </a:lnSpc>
              <a:spcBef>
                <a:spcPct val="0"/>
              </a:spcBef>
              <a:spcAft>
                <a:spcPct val="0"/>
              </a:spcAft>
              <a:buClrTx/>
              <a:buSzTx/>
            </a:pPr>
            <a:r>
              <a:rPr lang="en-NZ" sz="2400" dirty="0">
                <a:latin typeface="Aptos" panose="020B0004020202020204" pitchFamily="34" charset="0"/>
              </a:rPr>
              <a:t>Need for licensed abattoir and butchers.</a:t>
            </a:r>
            <a:endParaRPr lang="en-US" altLang="en-US" sz="2400" dirty="0">
              <a:solidFill>
                <a:schemeClr val="tx1"/>
              </a:solidFill>
              <a:latin typeface="Aptos" panose="020B0004020202020204" pitchFamily="34" charset="0"/>
            </a:endParaRPr>
          </a:p>
          <a:p>
            <a:pPr indent="-457200" eaLnBrk="0" fontAlgn="base" hangingPunct="0">
              <a:lnSpc>
                <a:spcPct val="150000"/>
              </a:lnSpc>
              <a:spcBef>
                <a:spcPct val="0"/>
              </a:spcBef>
              <a:spcAft>
                <a:spcPct val="0"/>
              </a:spcAft>
              <a:buClrTx/>
              <a:buSzTx/>
            </a:pPr>
            <a:r>
              <a:rPr lang="en-US" altLang="en-US" sz="2400" dirty="0">
                <a:solidFill>
                  <a:schemeClr val="tx1"/>
                </a:solidFill>
                <a:latin typeface="Aptos" panose="020B0004020202020204" pitchFamily="34" charset="0"/>
              </a:rPr>
              <a:t>Need to </a:t>
            </a:r>
            <a:r>
              <a:rPr lang="en-US" altLang="en-US" sz="2400" dirty="0">
                <a:latin typeface="Aptos" panose="020B0004020202020204" pitchFamily="34" charset="0"/>
              </a:rPr>
              <a:t>understand and comply with food l</a:t>
            </a:r>
            <a:r>
              <a:rPr lang="en-US" altLang="en-US" sz="2400" dirty="0">
                <a:solidFill>
                  <a:schemeClr val="tx1"/>
                </a:solidFill>
                <a:latin typeface="Aptos" panose="020B0004020202020204" pitchFamily="34" charset="0"/>
              </a:rPr>
              <a:t>abeling and transparency laws for marketing meat products.</a:t>
            </a:r>
          </a:p>
          <a:p>
            <a:pPr indent="-457200" eaLnBrk="0" fontAlgn="base" hangingPunct="0">
              <a:lnSpc>
                <a:spcPct val="150000"/>
              </a:lnSpc>
              <a:spcBef>
                <a:spcPct val="0"/>
              </a:spcBef>
              <a:spcAft>
                <a:spcPct val="0"/>
              </a:spcAft>
              <a:buClrTx/>
              <a:buSzTx/>
            </a:pPr>
            <a:r>
              <a:rPr lang="en-US" altLang="en-US" sz="2400" dirty="0">
                <a:solidFill>
                  <a:schemeClr val="tx1"/>
                </a:solidFill>
                <a:latin typeface="Aptos" panose="020B0004020202020204" pitchFamily="34" charset="0"/>
              </a:rPr>
              <a:t>Strictly follow animal welfare legislation that aligns with brand values to avoid reputational risk.</a:t>
            </a:r>
          </a:p>
        </p:txBody>
      </p:sp>
      <p:sp>
        <p:nvSpPr>
          <p:cNvPr id="7" name="Title 1">
            <a:extLst>
              <a:ext uri="{FF2B5EF4-FFF2-40B4-BE49-F238E27FC236}">
                <a16:creationId xmlns:a16="http://schemas.microsoft.com/office/drawing/2014/main" id="{A8DD5B50-2AA2-616B-2D1C-640AA4D72BD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4F84A062-9246-D775-BA98-636A2A0E1E14}"/>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3612557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17B726B6-ADF3-B252-0970-16976C28EE91}"/>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1C1A045-31A7-1FDA-6F84-EDCA6C9EB287}"/>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7DD93B68-E35D-3C55-4E1D-04B8A5D767F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73AAF51-186E-9AF7-7343-4979C82E4ABE}"/>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1ED2F918-41E1-8F59-E69C-426E3D39A8F1}"/>
              </a:ext>
            </a:extLst>
          </p:cNvPr>
          <p:cNvSpPr txBox="1">
            <a:spLocks/>
          </p:cNvSpPr>
          <p:nvPr/>
        </p:nvSpPr>
        <p:spPr>
          <a:xfrm>
            <a:off x="425196" y="2233007"/>
            <a:ext cx="1051560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400" dirty="0">
                <a:latin typeface="Aptos" panose="020B0004020202020204" pitchFamily="34" charset="0"/>
              </a:rPr>
              <a:t>Commitment to; </a:t>
            </a:r>
          </a:p>
          <a:p>
            <a:r>
              <a:rPr lang="en-NZ" sz="2400" dirty="0">
                <a:latin typeface="Aptos" panose="020B0004020202020204" pitchFamily="34" charset="0"/>
              </a:rPr>
              <a:t>Animal welfare regulations.</a:t>
            </a:r>
          </a:p>
          <a:p>
            <a:r>
              <a:rPr lang="en-NZ" sz="2400" dirty="0">
                <a:latin typeface="Aptos" panose="020B0004020202020204" pitchFamily="34" charset="0"/>
              </a:rPr>
              <a:t>Meeting environmental regulations and standards.</a:t>
            </a:r>
          </a:p>
          <a:p>
            <a:r>
              <a:rPr lang="en-NZ" sz="2400" dirty="0">
                <a:latin typeface="Aptos" panose="020B0004020202020204" pitchFamily="34" charset="0"/>
              </a:rPr>
              <a:t>Transparency and traceability in production.</a:t>
            </a:r>
          </a:p>
          <a:p>
            <a:r>
              <a:rPr lang="en-NZ" sz="2400" dirty="0">
                <a:latin typeface="Aptos" panose="020B0004020202020204" pitchFamily="34" charset="0"/>
              </a:rPr>
              <a:t>Promoting conscious consumption.</a:t>
            </a:r>
          </a:p>
        </p:txBody>
      </p:sp>
      <p:sp>
        <p:nvSpPr>
          <p:cNvPr id="7" name="Title 1">
            <a:extLst>
              <a:ext uri="{FF2B5EF4-FFF2-40B4-BE49-F238E27FC236}">
                <a16:creationId xmlns:a16="http://schemas.microsoft.com/office/drawing/2014/main" id="{8885D356-0D81-EDCF-575F-4AD158606D4A}"/>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EF31C11F-59EC-4465-7AD0-B398C583D82C}"/>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3252312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25A82B3-A59F-BAA0-3151-EFBAB0B31F4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E77431E-9675-DE8A-1935-246AAD5A2F2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lvl="1"/>
            <a:endParaRPr lang="en-NZ" sz="1800" dirty="0">
              <a:latin typeface="Aptos" panose="020B0004020202020204" pitchFamily="34" charset="0"/>
            </a:endParaRPr>
          </a:p>
        </p:txBody>
      </p:sp>
      <p:sp>
        <p:nvSpPr>
          <p:cNvPr id="123" name="Google Shape;123;p6">
            <a:extLst>
              <a:ext uri="{FF2B5EF4-FFF2-40B4-BE49-F238E27FC236}">
                <a16:creationId xmlns:a16="http://schemas.microsoft.com/office/drawing/2014/main" id="{66607457-BEAB-B946-3B90-EE6E864EEEA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571A2CFD-68C1-147B-07FB-319E7EF5687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93FCC259-78DD-BF4C-CBE0-E138E2556427}"/>
              </a:ext>
            </a:extLst>
          </p:cNvPr>
          <p:cNvSpPr>
            <a:spLocks noGrp="1"/>
          </p:cNvSpPr>
          <p:nvPr>
            <p:ph type="title"/>
          </p:nvPr>
        </p:nvSpPr>
        <p:spPr>
          <a:xfrm>
            <a:off x="2340864" y="727146"/>
            <a:ext cx="7510272" cy="1325563"/>
          </a:xfrm>
        </p:spPr>
        <p:txBody>
          <a:bodyPr>
            <a:normAutofit/>
          </a:bodyPr>
          <a:lstStyle/>
          <a:p>
            <a:pPr lvl="0" algn="ctr"/>
            <a:br>
              <a:rPr lang="en-NZ" dirty="0">
                <a:solidFill>
                  <a:schemeClr val="tx1"/>
                </a:solidFill>
                <a:latin typeface="Aptos" panose="020B0004020202020204" pitchFamily="34" charset="0"/>
              </a:rPr>
            </a:br>
            <a:r>
              <a:rPr lang="en-NZ" dirty="0">
                <a:solidFill>
                  <a:schemeClr val="tx1"/>
                </a:solidFill>
                <a:latin typeface="Aptos" panose="020B0004020202020204" pitchFamily="34" charset="0"/>
              </a:rPr>
              <a:t>Answers to Questions 1-4</a:t>
            </a:r>
          </a:p>
        </p:txBody>
      </p:sp>
      <p:sp>
        <p:nvSpPr>
          <p:cNvPr id="3" name="Content Placeholder 2">
            <a:extLst>
              <a:ext uri="{FF2B5EF4-FFF2-40B4-BE49-F238E27FC236}">
                <a16:creationId xmlns:a16="http://schemas.microsoft.com/office/drawing/2014/main" id="{A15A5BB1-5C09-8AFF-8481-C7311D012E68}"/>
              </a:ext>
            </a:extLst>
          </p:cNvPr>
          <p:cNvSpPr txBox="1">
            <a:spLocks/>
          </p:cNvSpPr>
          <p:nvPr/>
        </p:nvSpPr>
        <p:spPr>
          <a:xfrm>
            <a:off x="582168" y="4524893"/>
            <a:ext cx="10515600" cy="82296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lvl="0" indent="0">
              <a:buNone/>
            </a:pPr>
            <a:r>
              <a:rPr lang="en-NZ" sz="2400" dirty="0">
                <a:solidFill>
                  <a:schemeClr val="tx1"/>
                </a:solidFill>
                <a:latin typeface="Aptos" panose="020B0004020202020204" pitchFamily="34" charset="0"/>
              </a:rPr>
              <a:t>NOTE:  Answers are a guide, there are other answers.</a:t>
            </a:r>
          </a:p>
        </p:txBody>
      </p:sp>
      <p:sp>
        <p:nvSpPr>
          <p:cNvPr id="4" name="Title 1">
            <a:extLst>
              <a:ext uri="{FF2B5EF4-FFF2-40B4-BE49-F238E27FC236}">
                <a16:creationId xmlns:a16="http://schemas.microsoft.com/office/drawing/2014/main" id="{7A140179-C7A9-D58D-7054-70BAE91EDD7F}"/>
              </a:ext>
            </a:extLst>
          </p:cNvPr>
          <p:cNvSpPr txBox="1">
            <a:spLocks/>
          </p:cNvSpPr>
          <p:nvPr/>
        </p:nvSpPr>
        <p:spPr>
          <a:xfrm>
            <a:off x="4349496" y="184584"/>
            <a:ext cx="2718816"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Activity 2</a:t>
            </a:r>
          </a:p>
        </p:txBody>
      </p:sp>
      <p:sp>
        <p:nvSpPr>
          <p:cNvPr id="5" name="Content Placeholder 2">
            <a:extLst>
              <a:ext uri="{FF2B5EF4-FFF2-40B4-BE49-F238E27FC236}">
                <a16:creationId xmlns:a16="http://schemas.microsoft.com/office/drawing/2014/main" id="{DB43B061-2EFE-E1C8-204A-CBC63A5CB139}"/>
              </a:ext>
            </a:extLst>
          </p:cNvPr>
          <p:cNvSpPr txBox="1">
            <a:spLocks/>
          </p:cNvSpPr>
          <p:nvPr/>
        </p:nvSpPr>
        <p:spPr>
          <a:xfrm>
            <a:off x="1057656" y="1956895"/>
            <a:ext cx="9564624" cy="2567998"/>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endParaRPr lang="en-NZ" sz="2400" dirty="0">
              <a:latin typeface="Aptos" panose="020B0004020202020204" pitchFamily="34" charset="0"/>
            </a:endParaRPr>
          </a:p>
          <a:p>
            <a:pPr marL="514350" lvl="0" indent="-514350">
              <a:buFont typeface="+mj-lt"/>
              <a:buAutoNum type="arabicPeriod"/>
            </a:pPr>
            <a:r>
              <a:rPr lang="en-NZ" sz="2000" dirty="0">
                <a:latin typeface="Aptos" panose="020B0004020202020204" pitchFamily="34" charset="0"/>
              </a:rPr>
              <a:t>Describe the short and long term impacts on Conscious Valley.</a:t>
            </a:r>
          </a:p>
          <a:p>
            <a:pPr marL="514350" lvl="0" indent="-514350">
              <a:buFont typeface="+mj-lt"/>
              <a:buAutoNum type="arabicPeriod"/>
            </a:pPr>
            <a:r>
              <a:rPr lang="en-NZ" sz="2000" dirty="0">
                <a:latin typeface="Aptos" panose="020B0004020202020204" pitchFamily="34" charset="0"/>
              </a:rPr>
              <a:t>Using the influence you have discussed in your group, explain the impact beyond the business e.g. on the local community.</a:t>
            </a:r>
          </a:p>
          <a:p>
            <a:pPr marL="514350" lvl="0" indent="-514350">
              <a:buFont typeface="+mj-lt"/>
              <a:buAutoNum type="arabicPeriod"/>
            </a:pPr>
            <a:r>
              <a:rPr lang="en-NZ" sz="2000" dirty="0">
                <a:latin typeface="Aptos" panose="020B0004020202020204" pitchFamily="34" charset="0"/>
              </a:rPr>
              <a:t>What are the consequences of these impacts on the business?</a:t>
            </a:r>
          </a:p>
          <a:p>
            <a:pPr marL="514350" lvl="0" indent="-514350">
              <a:buFont typeface="+mj-lt"/>
              <a:buAutoNum type="arabicPeriod"/>
            </a:pPr>
            <a:r>
              <a:rPr lang="en-NZ" sz="2000" dirty="0">
                <a:latin typeface="Aptos" panose="020B0004020202020204" pitchFamily="34" charset="0"/>
              </a:rPr>
              <a:t>Using these consequences, explain how each consequence might affect the viability of the business.</a:t>
            </a:r>
          </a:p>
        </p:txBody>
      </p:sp>
    </p:spTree>
    <p:extLst>
      <p:ext uri="{BB962C8B-B14F-4D97-AF65-F5344CB8AC3E}">
        <p14:creationId xmlns:p14="http://schemas.microsoft.com/office/powerpoint/2010/main" val="644220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F4150D1-78C1-FAD7-59F8-035943AA6904}"/>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6556AE3-D484-1985-431A-DF6F24037EA7}"/>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DB4D5A3D-145F-B27E-E429-DF41D736894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AD9108-8BC4-94D9-3514-66BA8211DDCC}"/>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BA2FBED7-1E78-41DF-77B7-B6702674EE15}"/>
              </a:ext>
            </a:extLst>
          </p:cNvPr>
          <p:cNvSpPr txBox="1">
            <a:spLocks/>
          </p:cNvSpPr>
          <p:nvPr/>
        </p:nvSpPr>
        <p:spPr>
          <a:xfrm>
            <a:off x="326136" y="1310205"/>
            <a:ext cx="11579352" cy="405856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600" dirty="0">
                <a:latin typeface="Aptos" panose="020B0004020202020204" pitchFamily="34" charset="0"/>
              </a:rPr>
              <a:t>Short and long-term impacts on Conscious Valley.</a:t>
            </a:r>
          </a:p>
          <a:p>
            <a:pPr marL="114300" indent="0">
              <a:buNone/>
            </a:pPr>
            <a:r>
              <a:rPr lang="en-NZ" sz="1600" dirty="0">
                <a:latin typeface="Aptos" panose="020B0004020202020204" pitchFamily="34" charset="0"/>
              </a:rPr>
              <a:t>           Short-term: </a:t>
            </a:r>
          </a:p>
          <a:p>
            <a:pPr lvl="1"/>
            <a:r>
              <a:rPr lang="en-NZ" sz="1600" dirty="0">
                <a:latin typeface="Aptos" panose="020B0004020202020204" pitchFamily="34" charset="0"/>
              </a:rPr>
              <a:t>Selling directly at markets and to local restaurants is building a loyal customer base and raising brand awareness.</a:t>
            </a:r>
          </a:p>
          <a:p>
            <a:pPr lvl="1"/>
            <a:r>
              <a:rPr lang="en-NZ" sz="1600" dirty="0">
                <a:latin typeface="Aptos" panose="020B0004020202020204" pitchFamily="34" charset="0"/>
              </a:rPr>
              <a:t>Balancing farm operations with weekly market sales and logistics is demanding on Hamish and Caroline’s time.</a:t>
            </a:r>
          </a:p>
          <a:p>
            <a:pPr marL="114300" indent="0">
              <a:buNone/>
            </a:pPr>
            <a:r>
              <a:rPr lang="en-NZ" sz="1600" dirty="0">
                <a:latin typeface="Aptos" panose="020B0004020202020204" pitchFamily="34" charset="0"/>
              </a:rPr>
              <a:t>           Long-term: </a:t>
            </a:r>
          </a:p>
          <a:p>
            <a:pPr lvl="1"/>
            <a:r>
              <a:rPr lang="en-NZ" sz="1600" dirty="0">
                <a:latin typeface="Aptos" panose="020B0004020202020204" pitchFamily="34" charset="0"/>
              </a:rPr>
              <a:t>Opportunity to build a strong, loyal customer base that values transparency and supports local businesses.</a:t>
            </a:r>
          </a:p>
          <a:p>
            <a:pPr lvl="1"/>
            <a:r>
              <a:rPr lang="en-NZ" sz="1600" dirty="0">
                <a:latin typeface="Aptos" panose="020B0004020202020204" pitchFamily="34" charset="0"/>
              </a:rPr>
              <a:t>Wellingtonians may adopt Conscious Valley as their local premium red meat brand.</a:t>
            </a:r>
          </a:p>
          <a:p>
            <a:pPr marL="114300" indent="0">
              <a:buNone/>
            </a:pPr>
            <a:r>
              <a:rPr lang="en-NZ" sz="1600" dirty="0">
                <a:latin typeface="Aptos" panose="020B0004020202020204" pitchFamily="34" charset="0"/>
              </a:rPr>
              <a:t>Impact beyond the business:</a:t>
            </a:r>
          </a:p>
          <a:p>
            <a:pPr lvl="1"/>
            <a:r>
              <a:rPr lang="en-NZ" sz="1600" dirty="0">
                <a:latin typeface="Aptos" panose="020B0004020202020204" pitchFamily="34" charset="0"/>
              </a:rPr>
              <a:t>Keeping meat production, processing, and sales local supports nearby businesses strengthening the local economy.</a:t>
            </a:r>
          </a:p>
          <a:p>
            <a:pPr lvl="1"/>
            <a:r>
              <a:rPr lang="en-NZ" sz="1600" dirty="0">
                <a:latin typeface="Aptos" panose="020B0004020202020204" pitchFamily="34" charset="0"/>
              </a:rPr>
              <a:t>Builds a community food culture where people care about where their food comes from.</a:t>
            </a:r>
          </a:p>
          <a:p>
            <a:pPr lvl="1"/>
            <a:r>
              <a:rPr lang="en-NZ" sz="1600" dirty="0">
                <a:latin typeface="Aptos" panose="020B0004020202020204" pitchFamily="34" charset="0"/>
              </a:rPr>
              <a:t>Hamish’s weekly market presence creates community bonds and inspires others to support local producers.</a:t>
            </a:r>
          </a:p>
          <a:p>
            <a:pPr lvl="1"/>
            <a:r>
              <a:rPr lang="en-NZ" sz="1600" dirty="0">
                <a:latin typeface="Aptos" panose="020B0004020202020204" pitchFamily="34" charset="0"/>
              </a:rPr>
              <a:t>Encourages other producers to adopt similar ethical practices.</a:t>
            </a:r>
          </a:p>
        </p:txBody>
      </p:sp>
      <p:sp>
        <p:nvSpPr>
          <p:cNvPr id="7" name="Title 1">
            <a:extLst>
              <a:ext uri="{FF2B5EF4-FFF2-40B4-BE49-F238E27FC236}">
                <a16:creationId xmlns:a16="http://schemas.microsoft.com/office/drawing/2014/main" id="{8A7871BA-4B6F-77DC-9D04-8BB5B8DB0790}"/>
              </a:ext>
            </a:extLst>
          </p:cNvPr>
          <p:cNvSpPr txBox="1">
            <a:spLocks/>
          </p:cNvSpPr>
          <p:nvPr/>
        </p:nvSpPr>
        <p:spPr>
          <a:xfrm>
            <a:off x="326136" y="228105"/>
            <a:ext cx="10515600" cy="89923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5A2C01F0-52BC-BAE3-4C34-3185056098A0}"/>
              </a:ext>
            </a:extLst>
          </p:cNvPr>
          <p:cNvPicPr>
            <a:picLocks noChangeAspect="1"/>
          </p:cNvPicPr>
          <p:nvPr/>
        </p:nvPicPr>
        <p:blipFill>
          <a:blip r:embed="rId4"/>
          <a:stretch>
            <a:fillRect/>
          </a:stretch>
        </p:blipFill>
        <p:spPr>
          <a:xfrm>
            <a:off x="9040165" y="175320"/>
            <a:ext cx="2339543" cy="899238"/>
          </a:xfrm>
          <a:prstGeom prst="rect">
            <a:avLst/>
          </a:prstGeom>
        </p:spPr>
      </p:pic>
    </p:spTree>
    <p:extLst>
      <p:ext uri="{BB962C8B-B14F-4D97-AF65-F5344CB8AC3E}">
        <p14:creationId xmlns:p14="http://schemas.microsoft.com/office/powerpoint/2010/main" val="2233262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4D25207-DF15-F0ED-5D16-2EB478473D9B}"/>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048DDA5A-DC58-8DF4-4158-55033FCE80E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29F3CC9C-BE13-FDB4-27B5-C39E12650778}"/>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D3A2E78-4F71-AF7F-9760-ECE49891319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0E874F02-C0E6-7445-ADEC-AFC64410B70E}"/>
              </a:ext>
            </a:extLst>
          </p:cNvPr>
          <p:cNvSpPr txBox="1">
            <a:spLocks/>
          </p:cNvSpPr>
          <p:nvPr/>
        </p:nvSpPr>
        <p:spPr>
          <a:xfrm>
            <a:off x="326136" y="1664208"/>
            <a:ext cx="11579352" cy="352170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600" dirty="0">
                <a:latin typeface="Aptos" panose="020B0004020202020204" pitchFamily="34" charset="0"/>
              </a:rPr>
              <a:t>Consequences on the business:</a:t>
            </a:r>
          </a:p>
          <a:p>
            <a:pPr lvl="1"/>
            <a:r>
              <a:rPr lang="en-NZ" sz="1600" dirty="0">
                <a:latin typeface="Aptos" panose="020B0004020202020204" pitchFamily="34" charset="0"/>
              </a:rPr>
              <a:t>Loyal customers will continue to buy and recommend Conscious Valley meat strengthening brand reputation.</a:t>
            </a:r>
          </a:p>
          <a:p>
            <a:pPr lvl="1"/>
            <a:r>
              <a:rPr lang="en-NZ" sz="1600" dirty="0">
                <a:latin typeface="Aptos" panose="020B0004020202020204" pitchFamily="34" charset="0"/>
              </a:rPr>
              <a:t>Ethical, traceable, local meat distinguishes Conscious Valley from mass-produced alternatives which is a point of difference and builds resilience.</a:t>
            </a:r>
          </a:p>
          <a:p>
            <a:pPr lvl="1"/>
            <a:r>
              <a:rPr lang="en-NZ" sz="1600" dirty="0">
                <a:latin typeface="Aptos" panose="020B0004020202020204" pitchFamily="34" charset="0"/>
              </a:rPr>
              <a:t>Risk if values are not maintained e.g. supply issues or lack of transparency.</a:t>
            </a:r>
          </a:p>
          <a:p>
            <a:pPr marL="114300" indent="0">
              <a:buNone/>
            </a:pPr>
            <a:endParaRPr lang="en-NZ" sz="1600" dirty="0">
              <a:latin typeface="Aptos" panose="020B0004020202020204" pitchFamily="34" charset="0"/>
            </a:endParaRPr>
          </a:p>
          <a:p>
            <a:pPr marL="114300" indent="0">
              <a:buNone/>
            </a:pPr>
            <a:r>
              <a:rPr lang="en-NZ" sz="1600" dirty="0">
                <a:latin typeface="Aptos" panose="020B0004020202020204" pitchFamily="34" charset="0"/>
              </a:rPr>
              <a:t>Effect on viability:</a:t>
            </a:r>
          </a:p>
          <a:p>
            <a:pPr lvl="1"/>
            <a:r>
              <a:rPr lang="en-NZ" sz="1600" dirty="0">
                <a:latin typeface="Aptos" panose="020B0004020202020204" pitchFamily="34" charset="0"/>
              </a:rPr>
              <a:t>Customer Loyalty builds a stable revenue base; loyal customers can offset fluctuations in broader market prices leading to stronger cash flow and market confidence which will help the business grow and thrive.</a:t>
            </a:r>
          </a:p>
          <a:p>
            <a:pPr lvl="1"/>
            <a:r>
              <a:rPr lang="en-NZ" sz="1600" dirty="0">
                <a:latin typeface="Aptos" panose="020B0004020202020204" pitchFamily="34" charset="0"/>
              </a:rPr>
              <a:t>If Hamish cannot supply meat regularly, he risks losing restaurants and customer trust this will damage brand reliability and hurt long-term sales and relationships negatively impacting revenue limiting opportunities to scale the business and its long term viability.</a:t>
            </a:r>
          </a:p>
        </p:txBody>
      </p:sp>
      <p:sp>
        <p:nvSpPr>
          <p:cNvPr id="7" name="Title 1">
            <a:extLst>
              <a:ext uri="{FF2B5EF4-FFF2-40B4-BE49-F238E27FC236}">
                <a16:creationId xmlns:a16="http://schemas.microsoft.com/office/drawing/2014/main" id="{31B50BE3-B8C3-9965-ACE4-46DFB65C12D0}"/>
              </a:ext>
            </a:extLst>
          </p:cNvPr>
          <p:cNvSpPr txBox="1">
            <a:spLocks/>
          </p:cNvSpPr>
          <p:nvPr/>
        </p:nvSpPr>
        <p:spPr>
          <a:xfrm>
            <a:off x="326136" y="228105"/>
            <a:ext cx="10515600" cy="89923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7EB84090-D9D9-B9B3-4130-88541ABEB99A}"/>
              </a:ext>
            </a:extLst>
          </p:cNvPr>
          <p:cNvPicPr>
            <a:picLocks noChangeAspect="1"/>
          </p:cNvPicPr>
          <p:nvPr/>
        </p:nvPicPr>
        <p:blipFill>
          <a:blip r:embed="rId4"/>
          <a:stretch>
            <a:fillRect/>
          </a:stretch>
        </p:blipFill>
        <p:spPr>
          <a:xfrm>
            <a:off x="9040165" y="175320"/>
            <a:ext cx="2339543" cy="899238"/>
          </a:xfrm>
          <a:prstGeom prst="rect">
            <a:avLst/>
          </a:prstGeom>
        </p:spPr>
      </p:pic>
    </p:spTree>
    <p:extLst>
      <p:ext uri="{BB962C8B-B14F-4D97-AF65-F5344CB8AC3E}">
        <p14:creationId xmlns:p14="http://schemas.microsoft.com/office/powerpoint/2010/main" val="349855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9"/>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5E18562C-319B-74B6-634A-AB9092778D9D}"/>
              </a:ext>
            </a:extLst>
          </p:cNvPr>
          <p:cNvSpPr txBox="1"/>
          <p:nvPr/>
        </p:nvSpPr>
        <p:spPr>
          <a:xfrm>
            <a:off x="2771192" y="989045"/>
            <a:ext cx="6375140" cy="3046988"/>
          </a:xfrm>
          <a:prstGeom prst="rect">
            <a:avLst/>
          </a:prstGeom>
          <a:noFill/>
        </p:spPr>
        <p:txBody>
          <a:bodyPr wrap="square">
            <a:spAutoFit/>
          </a:bodyPr>
          <a:lstStyle/>
          <a:p>
            <a:pPr algn="ctr"/>
            <a:r>
              <a:rPr lang="en-NZ" sz="3200" b="1" dirty="0"/>
              <a:t>STEEPLE ANALYSIS</a:t>
            </a:r>
          </a:p>
          <a:p>
            <a:pPr algn="ctr"/>
            <a:br>
              <a:rPr lang="en-NZ" sz="3200" dirty="0"/>
            </a:br>
            <a:r>
              <a:rPr lang="en-NZ" sz="3200" dirty="0"/>
              <a:t>Conscious </a:t>
            </a:r>
            <a:r>
              <a:rPr lang="en-NZ" sz="3200" dirty="0">
                <a:latin typeface="Aptos" panose="020B0004020202020204" pitchFamily="34" charset="0"/>
              </a:rPr>
              <a:t>Valley</a:t>
            </a:r>
          </a:p>
          <a:p>
            <a:pPr algn="ctr"/>
            <a:endParaRPr lang="en-NZ" sz="3200" dirty="0">
              <a:latin typeface="Aptos" panose="020B0004020202020204" pitchFamily="34" charset="0"/>
            </a:endParaRPr>
          </a:p>
          <a:p>
            <a:pPr algn="ctr"/>
            <a:r>
              <a:rPr lang="en-NZ" sz="3200" dirty="0"/>
              <a:t>Level 2 </a:t>
            </a:r>
          </a:p>
          <a:p>
            <a:pPr algn="ctr"/>
            <a:r>
              <a:rPr lang="en-NZ" sz="3200" dirty="0"/>
              <a:t>Future Proofing Influences</a:t>
            </a:r>
          </a:p>
        </p:txBody>
      </p:sp>
      <p:sp>
        <p:nvSpPr>
          <p:cNvPr id="4" name="Google Shape;123;p6">
            <a:extLst>
              <a:ext uri="{FF2B5EF4-FFF2-40B4-BE49-F238E27FC236}">
                <a16:creationId xmlns:a16="http://schemas.microsoft.com/office/drawing/2014/main" id="{8F1C2DD9-8369-BB3E-0B0A-63C43173D57C}"/>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B7606CCF-580A-3002-FBF5-40ECAB700F0E}"/>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4218B15E-3512-80E8-6475-D72588E7E70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A9B0EA7-AC17-6CFC-C927-7855FBE4A8C6}"/>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D14C55D-47E4-1474-79C6-741C3EA9A25A}"/>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7EF3AB4-E1D7-DFF3-9BA9-60CAF206444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1236D4C-0FC5-4F4A-2F78-4F7C9EEF3B43}"/>
              </a:ext>
            </a:extLst>
          </p:cNvPr>
          <p:cNvSpPr txBox="1">
            <a:spLocks/>
          </p:cNvSpPr>
          <p:nvPr/>
        </p:nvSpPr>
        <p:spPr>
          <a:xfrm>
            <a:off x="326136" y="1409925"/>
            <a:ext cx="11570208" cy="377598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600" dirty="0">
                <a:latin typeface="Aptos" panose="020B0004020202020204" pitchFamily="34" charset="0"/>
              </a:rPr>
              <a:t>Short and long-term impacts on Conscious Valley.</a:t>
            </a:r>
          </a:p>
          <a:p>
            <a:pPr marL="114300" indent="0">
              <a:buNone/>
            </a:pPr>
            <a:r>
              <a:rPr lang="en-NZ" sz="1600" dirty="0">
                <a:latin typeface="Aptos" panose="020B0004020202020204" pitchFamily="34" charset="0"/>
              </a:rPr>
              <a:t>           Short-term: </a:t>
            </a:r>
          </a:p>
          <a:p>
            <a:pPr lvl="1"/>
            <a:r>
              <a:rPr lang="en-NZ" sz="1600" dirty="0">
                <a:latin typeface="Aptos" panose="020B0004020202020204" pitchFamily="34" charset="0"/>
              </a:rPr>
              <a:t>Investment pressure for setting up an online store, managing social media professionally, and upgrading cold storage requires upfront capital and time.</a:t>
            </a:r>
          </a:p>
          <a:p>
            <a:pPr lvl="1"/>
            <a:r>
              <a:rPr lang="en-NZ" sz="1600" dirty="0">
                <a:latin typeface="Aptos" panose="020B0004020202020204" pitchFamily="34" charset="0"/>
              </a:rPr>
              <a:t>Improved brand awareness: Social media posts featuring the farm, animals, or farmers' markets can build emotional connection and trust increasing brand awareness and reaching more local and regional customers.</a:t>
            </a:r>
          </a:p>
          <a:p>
            <a:pPr marL="114300" indent="0">
              <a:buNone/>
            </a:pPr>
            <a:r>
              <a:rPr lang="en-NZ" sz="1600" dirty="0">
                <a:latin typeface="Aptos" panose="020B0004020202020204" pitchFamily="34" charset="0"/>
              </a:rPr>
              <a:t>          Long-term: </a:t>
            </a:r>
          </a:p>
          <a:p>
            <a:pPr lvl="1"/>
            <a:r>
              <a:rPr lang="en-NZ" sz="1600" dirty="0">
                <a:latin typeface="Aptos" panose="020B0004020202020204" pitchFamily="34" charset="0"/>
              </a:rPr>
              <a:t>E-commerce enables year-round sales, broadening the reach beyond the local farmers market to subscription boxes, home delivery, and pre-orders. </a:t>
            </a:r>
          </a:p>
          <a:p>
            <a:pPr lvl="1"/>
            <a:r>
              <a:rPr lang="en-NZ" sz="1600" dirty="0">
                <a:latin typeface="Aptos" panose="020B0004020202020204" pitchFamily="34" charset="0"/>
              </a:rPr>
              <a:t>With a stronger digital presence, Conscious Valley could become a well-known, trusted brand, both locally and nationally.</a:t>
            </a:r>
          </a:p>
          <a:p>
            <a:pPr lvl="1"/>
            <a:r>
              <a:rPr lang="en-NZ" sz="1600" dirty="0">
                <a:latin typeface="Aptos" panose="020B0004020202020204" pitchFamily="34" charset="0"/>
              </a:rPr>
              <a:t>Cold chain tech supports compliance with food safety laws and extends shelf life ensuring product quality.</a:t>
            </a:r>
          </a:p>
        </p:txBody>
      </p:sp>
      <p:sp>
        <p:nvSpPr>
          <p:cNvPr id="7" name="Title 1">
            <a:extLst>
              <a:ext uri="{FF2B5EF4-FFF2-40B4-BE49-F238E27FC236}">
                <a16:creationId xmlns:a16="http://schemas.microsoft.com/office/drawing/2014/main" id="{ABA6C507-B96F-2440-DBA0-BA2A00ACF76E}"/>
              </a:ext>
            </a:extLst>
          </p:cNvPr>
          <p:cNvSpPr txBox="1">
            <a:spLocks/>
          </p:cNvSpPr>
          <p:nvPr/>
        </p:nvSpPr>
        <p:spPr>
          <a:xfrm>
            <a:off x="227076" y="84364"/>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97662D51-B66C-8734-CAE3-8C90DD273FBD}"/>
              </a:ext>
            </a:extLst>
          </p:cNvPr>
          <p:cNvPicPr>
            <a:picLocks noChangeAspect="1"/>
          </p:cNvPicPr>
          <p:nvPr/>
        </p:nvPicPr>
        <p:blipFill>
          <a:blip r:embed="rId4"/>
          <a:stretch>
            <a:fillRect/>
          </a:stretch>
        </p:blipFill>
        <p:spPr>
          <a:xfrm>
            <a:off x="8378559" y="267043"/>
            <a:ext cx="3025402" cy="960203"/>
          </a:xfrm>
          <a:prstGeom prst="rect">
            <a:avLst/>
          </a:prstGeom>
        </p:spPr>
      </p:pic>
    </p:spTree>
    <p:extLst>
      <p:ext uri="{BB962C8B-B14F-4D97-AF65-F5344CB8AC3E}">
        <p14:creationId xmlns:p14="http://schemas.microsoft.com/office/powerpoint/2010/main" val="14802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55CC2DB-54E4-06DE-69C1-26CDC30F74D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19E12F80-7A42-49B5-0CAA-20F0DEB14AB9}"/>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E959C85-45DA-E3C0-51F1-D6395EF57B9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4967790-3BC9-C9E5-62DC-6EC5E4D4F1D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BA8CC5E-6601-A2AD-757E-6A4778BD9486}"/>
              </a:ext>
            </a:extLst>
          </p:cNvPr>
          <p:cNvSpPr txBox="1">
            <a:spLocks/>
          </p:cNvSpPr>
          <p:nvPr/>
        </p:nvSpPr>
        <p:spPr>
          <a:xfrm>
            <a:off x="310896" y="913682"/>
            <a:ext cx="11570208" cy="386003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600" dirty="0">
                <a:latin typeface="Aptos" panose="020B0004020202020204" pitchFamily="34" charset="0"/>
              </a:rPr>
              <a:t>Impact beyond the business:</a:t>
            </a:r>
          </a:p>
          <a:p>
            <a:r>
              <a:rPr lang="en-NZ" sz="1600" dirty="0">
                <a:latin typeface="Aptos" panose="020B0004020202020204" pitchFamily="34" charset="0"/>
              </a:rPr>
              <a:t>Makes local, quality meat accessible to more consumers, including those who cannot attend the market.</a:t>
            </a:r>
          </a:p>
          <a:p>
            <a:r>
              <a:rPr lang="en-NZ" sz="1600" dirty="0">
                <a:latin typeface="Aptos" panose="020B0004020202020204" pitchFamily="34" charset="0"/>
              </a:rPr>
              <a:t>Expansion could create roles in logistics, digital marketing, delivery, or butchery, supporting local employment.</a:t>
            </a:r>
          </a:p>
          <a:p>
            <a:pPr marL="114300" indent="0">
              <a:buNone/>
            </a:pPr>
            <a:r>
              <a:rPr lang="en-NZ" sz="1600" dirty="0">
                <a:latin typeface="Aptos" panose="020B0004020202020204" pitchFamily="34" charset="0"/>
              </a:rPr>
              <a:t>Consequences on the business:</a:t>
            </a:r>
          </a:p>
          <a:p>
            <a:r>
              <a:rPr lang="en-NZ" sz="1600" dirty="0">
                <a:latin typeface="Aptos" panose="020B0004020202020204" pitchFamily="34" charset="0"/>
              </a:rPr>
              <a:t>Online selling will expand the customer base and improve retention. Email newsletters, order history, and personalised promotions will help build stronger relationships and brand recognition, ultimately increasing sales and improving the business's viability.</a:t>
            </a:r>
          </a:p>
          <a:p>
            <a:r>
              <a:rPr lang="en-NZ" sz="1600" dirty="0">
                <a:latin typeface="Aptos" panose="020B0004020202020204" pitchFamily="34" charset="0"/>
              </a:rPr>
              <a:t>High capital and operational costs managing -commerce platforms, refrigeration, delivery logistics, and digital marketing all cost money and require ongoing management which if not managed well could put financial pressure on the business limiting scalability and or viability.</a:t>
            </a:r>
          </a:p>
          <a:p>
            <a:pPr marL="114300" indent="0">
              <a:buNone/>
            </a:pPr>
            <a:r>
              <a:rPr lang="en-NZ" sz="1600" dirty="0">
                <a:latin typeface="Aptos" panose="020B0004020202020204" pitchFamily="34" charset="0"/>
              </a:rPr>
              <a:t>Effect on viability:</a:t>
            </a:r>
          </a:p>
          <a:p>
            <a:r>
              <a:rPr lang="en-NZ" sz="1600" dirty="0">
                <a:latin typeface="Aptos" panose="020B0004020202020204" pitchFamily="34" charset="0"/>
              </a:rPr>
              <a:t>Investment in technology is essential for Conscious Valley’s growth, visibility, and efficiency, but they come with costs and complexities. If managed well, they enhance the brand, increase revenue, and make the business more scalable and resilient. However, without proper planning, the technology requirements could strain the small team and affect the business’s long-term viability.</a:t>
            </a:r>
          </a:p>
          <a:p>
            <a:pPr marL="114300" lvl="0" indent="0">
              <a:buNone/>
            </a:pPr>
            <a:endParaRPr lang="en-NZ" sz="3000" dirty="0">
              <a:latin typeface="Aptos" panose="020B0004020202020204" pitchFamily="34" charset="0"/>
            </a:endParaRPr>
          </a:p>
        </p:txBody>
      </p:sp>
      <p:sp>
        <p:nvSpPr>
          <p:cNvPr id="7" name="Title 1">
            <a:extLst>
              <a:ext uri="{FF2B5EF4-FFF2-40B4-BE49-F238E27FC236}">
                <a16:creationId xmlns:a16="http://schemas.microsoft.com/office/drawing/2014/main" id="{8852B94F-A686-1CC1-13B2-1F2FA0CAC7F8}"/>
              </a:ext>
            </a:extLst>
          </p:cNvPr>
          <p:cNvSpPr txBox="1">
            <a:spLocks/>
          </p:cNvSpPr>
          <p:nvPr/>
        </p:nvSpPr>
        <p:spPr>
          <a:xfrm>
            <a:off x="227076" y="84365"/>
            <a:ext cx="10515600" cy="960204"/>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083D024A-D2DC-F63C-2736-9B4AE3C71E99}"/>
              </a:ext>
            </a:extLst>
          </p:cNvPr>
          <p:cNvPicPr>
            <a:picLocks noChangeAspect="1"/>
          </p:cNvPicPr>
          <p:nvPr/>
        </p:nvPicPr>
        <p:blipFill>
          <a:blip r:embed="rId4"/>
          <a:stretch>
            <a:fillRect/>
          </a:stretch>
        </p:blipFill>
        <p:spPr>
          <a:xfrm>
            <a:off x="8552295" y="125035"/>
            <a:ext cx="3025402" cy="960203"/>
          </a:xfrm>
          <a:prstGeom prst="rect">
            <a:avLst/>
          </a:prstGeom>
        </p:spPr>
      </p:pic>
    </p:spTree>
    <p:extLst>
      <p:ext uri="{BB962C8B-B14F-4D97-AF65-F5344CB8AC3E}">
        <p14:creationId xmlns:p14="http://schemas.microsoft.com/office/powerpoint/2010/main" val="3546192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7E47F5F1-19BA-4F5E-B84B-631AC0EF5441}"/>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00589529-7B60-E3DA-1589-4457E5A12236}"/>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DE9940D-7117-0FEC-3D9A-4D57B1A635E8}"/>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FC17DC-6A1D-4607-CA5D-1964BDA893C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6B91D95-2250-A845-480B-94C199212219}"/>
              </a:ext>
            </a:extLst>
          </p:cNvPr>
          <p:cNvSpPr txBox="1">
            <a:spLocks/>
          </p:cNvSpPr>
          <p:nvPr/>
        </p:nvSpPr>
        <p:spPr>
          <a:xfrm>
            <a:off x="326136" y="1454763"/>
            <a:ext cx="11762232" cy="3995928"/>
          </a:xfrm>
          <a:prstGeom prst="rect">
            <a:avLst/>
          </a:prstGeom>
          <a:noFill/>
          <a:ln>
            <a:noFill/>
          </a:ln>
        </p:spPr>
        <p:txBody>
          <a:bodyPr spcFirstLastPara="1" wrap="square" lIns="91425" tIns="45700" rIns="91425" bIns="45700" anchor="t" anchorCtr="0">
            <a:normAutofit fontScale="70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900" dirty="0">
                <a:latin typeface="Aptos" panose="020B0004020202020204" pitchFamily="34" charset="0"/>
              </a:rPr>
              <a:t>Short and long-term impacts:</a:t>
            </a:r>
          </a:p>
          <a:p>
            <a:pPr marL="114300" indent="0">
              <a:buNone/>
            </a:pPr>
            <a:r>
              <a:rPr lang="en-NZ" sz="2900" dirty="0">
                <a:latin typeface="Aptos" panose="020B0004020202020204" pitchFamily="34" charset="0"/>
              </a:rPr>
              <a:t>         Short-term:</a:t>
            </a:r>
          </a:p>
          <a:p>
            <a:pPr lvl="1"/>
            <a:r>
              <a:rPr lang="en-NZ" sz="2900" dirty="0">
                <a:latin typeface="Aptos" panose="020B0004020202020204" pitchFamily="34" charset="0"/>
              </a:rPr>
              <a:t>Unstable meat schedule prices and rising processing, butchery, and logistics expenses reduce the profitability of selling to Conscious Valley from the farm.</a:t>
            </a:r>
          </a:p>
          <a:p>
            <a:pPr marL="114300" indent="0">
              <a:buNone/>
            </a:pPr>
            <a:r>
              <a:rPr lang="en-NZ" sz="2900" dirty="0">
                <a:latin typeface="Aptos" panose="020B0004020202020204" pitchFamily="34" charset="0"/>
              </a:rPr>
              <a:t>         Long-term: </a:t>
            </a:r>
          </a:p>
          <a:p>
            <a:pPr lvl="1"/>
            <a:r>
              <a:rPr lang="en-NZ" sz="2900" dirty="0">
                <a:latin typeface="Aptos" panose="020B0004020202020204" pitchFamily="34" charset="0"/>
              </a:rPr>
              <a:t>Financial pressure if Conscious Valley cannot charge enough to cover processing and retail costs.</a:t>
            </a:r>
          </a:p>
          <a:p>
            <a:pPr lvl="1"/>
            <a:r>
              <a:rPr lang="en-NZ" sz="2900" dirty="0">
                <a:latin typeface="Aptos" panose="020B0004020202020204" pitchFamily="34" charset="0"/>
              </a:rPr>
              <a:t>Without more land, increasing supply to meet growing demand is limited.</a:t>
            </a:r>
          </a:p>
          <a:p>
            <a:pPr lvl="1"/>
            <a:r>
              <a:rPr lang="en-NZ" sz="2900" dirty="0">
                <a:latin typeface="Aptos" panose="020B0004020202020204" pitchFamily="34" charset="0"/>
              </a:rPr>
              <a:t>If red meat becomes too expensive for consumers during economic downturns, demand could drop.</a:t>
            </a:r>
          </a:p>
          <a:p>
            <a:pPr marL="114300" indent="0">
              <a:buNone/>
            </a:pPr>
            <a:r>
              <a:rPr lang="en-NZ" sz="2900" dirty="0">
                <a:latin typeface="Aptos" panose="020B0004020202020204" pitchFamily="34" charset="0"/>
              </a:rPr>
              <a:t>Impact beyond the business:</a:t>
            </a:r>
          </a:p>
          <a:p>
            <a:pPr lvl="1"/>
            <a:r>
              <a:rPr lang="en-NZ" sz="2900" dirty="0">
                <a:latin typeface="Aptos" panose="020B0004020202020204" pitchFamily="34" charset="0"/>
              </a:rPr>
              <a:t>If premium prices rise further, some locals may be priced out of buying locally-sourced meat.</a:t>
            </a:r>
          </a:p>
          <a:p>
            <a:pPr lvl="1"/>
            <a:r>
              <a:rPr lang="en-NZ" sz="2900" dirty="0">
                <a:latin typeface="Aptos" panose="020B0004020202020204" pitchFamily="34" charset="0"/>
              </a:rPr>
              <a:t>If the business grows despite economic pressures, it could support local jobs e.g. butchers, delivery, logistics. However, if it struggles, these potential opportunities might not occur.</a:t>
            </a:r>
          </a:p>
        </p:txBody>
      </p:sp>
      <p:sp>
        <p:nvSpPr>
          <p:cNvPr id="7" name="Title 1">
            <a:extLst>
              <a:ext uri="{FF2B5EF4-FFF2-40B4-BE49-F238E27FC236}">
                <a16:creationId xmlns:a16="http://schemas.microsoft.com/office/drawing/2014/main" id="{A724CADB-4715-5F1B-1846-D40C1CF1B805}"/>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262AA89A-39B7-43AB-7AC3-60D953988713}"/>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3758477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81127C3A-A325-97F4-D906-1DBC09EB3C33}"/>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5C7BB86-7068-4F95-B8D7-09E64463D69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67EF054-F70C-8006-489B-A265EE0DCCB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721B178-8300-0E7A-3E3A-6A2100224424}"/>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C8844A8-D6A0-50E3-341A-DAB31F8172E2}"/>
              </a:ext>
            </a:extLst>
          </p:cNvPr>
          <p:cNvSpPr txBox="1">
            <a:spLocks/>
          </p:cNvSpPr>
          <p:nvPr/>
        </p:nvSpPr>
        <p:spPr>
          <a:xfrm>
            <a:off x="326136" y="1801620"/>
            <a:ext cx="11762232" cy="399592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000" dirty="0">
                <a:latin typeface="Aptos" panose="020B0004020202020204" pitchFamily="34" charset="0"/>
              </a:rPr>
              <a:t>Consequences on the business:</a:t>
            </a:r>
          </a:p>
          <a:p>
            <a:pPr lvl="1"/>
            <a:r>
              <a:rPr lang="en-NZ" sz="2000" dirty="0">
                <a:latin typeface="Aptos" panose="020B0004020202020204" pitchFamily="34" charset="0"/>
              </a:rPr>
              <a:t>Risk to profitability and long-term sustainability of the direct-to-consumer model.</a:t>
            </a:r>
          </a:p>
          <a:p>
            <a:pPr lvl="1"/>
            <a:r>
              <a:rPr lang="en-NZ" sz="2000" dirty="0">
                <a:latin typeface="Aptos" panose="020B0004020202020204" pitchFamily="34" charset="0"/>
              </a:rPr>
              <a:t>Rising costs and fluctuating prices make it harder to maintain healthy margins.</a:t>
            </a:r>
          </a:p>
          <a:p>
            <a:pPr lvl="1"/>
            <a:r>
              <a:rPr lang="en-NZ" sz="2000" dirty="0">
                <a:latin typeface="Aptos" panose="020B0004020202020204" pitchFamily="34" charset="0"/>
              </a:rPr>
              <a:t>With limited land and economic pressure, meeting growing demand consistently may be difficult.</a:t>
            </a:r>
          </a:p>
          <a:p>
            <a:pPr marL="114300" indent="0">
              <a:buNone/>
            </a:pPr>
            <a:endParaRPr lang="en-NZ" sz="2000" dirty="0">
              <a:latin typeface="Aptos" panose="020B0004020202020204" pitchFamily="34" charset="0"/>
            </a:endParaRPr>
          </a:p>
          <a:p>
            <a:pPr marL="114300" indent="0">
              <a:buNone/>
            </a:pPr>
            <a:r>
              <a:rPr lang="en-NZ" sz="2000" dirty="0">
                <a:latin typeface="Aptos" panose="020B0004020202020204" pitchFamily="34" charset="0"/>
              </a:rPr>
              <a:t>Effect on viability:</a:t>
            </a:r>
          </a:p>
          <a:p>
            <a:pPr lvl="1"/>
            <a:r>
              <a:rPr lang="en-NZ" sz="2000" dirty="0">
                <a:latin typeface="Aptos" panose="020B0004020202020204" pitchFamily="34" charset="0"/>
              </a:rPr>
              <a:t>Economic pressures present real challenges for Conscious Valley from cost increases to scaling limitations. However, with the right strategies (e-commerce platform, social media marketing, diversifying products, improving efficiency, targeting high-value customers), the business can remain viable and resilient. </a:t>
            </a:r>
          </a:p>
        </p:txBody>
      </p:sp>
      <p:sp>
        <p:nvSpPr>
          <p:cNvPr id="7" name="Title 1">
            <a:extLst>
              <a:ext uri="{FF2B5EF4-FFF2-40B4-BE49-F238E27FC236}">
                <a16:creationId xmlns:a16="http://schemas.microsoft.com/office/drawing/2014/main" id="{E81EAA3F-D565-E895-8354-30DB100F606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F8A12C1C-2EE1-D27A-A9F0-8E4D33340CCF}"/>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1099926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A60B02AB-AE4E-E618-B481-5559A2E6CF1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FC7B8344-E1E5-BEB7-7E1E-AC4D5AB7861E}"/>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3CB47327-325C-FB70-4FE6-91D10090BD7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C28DD78-3EE2-9D77-B4BE-92ED62FB3049}"/>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5164E3E7-C3CA-8321-9416-1D5B6B4D030F}"/>
              </a:ext>
            </a:extLst>
          </p:cNvPr>
          <p:cNvSpPr txBox="1">
            <a:spLocks/>
          </p:cNvSpPr>
          <p:nvPr/>
        </p:nvSpPr>
        <p:spPr>
          <a:xfrm>
            <a:off x="425196" y="1873223"/>
            <a:ext cx="11635740" cy="3474630"/>
          </a:xfrm>
          <a:prstGeom prst="rect">
            <a:avLst/>
          </a:prstGeom>
          <a:noFill/>
          <a:ln>
            <a:noFill/>
          </a:ln>
        </p:spPr>
        <p:txBody>
          <a:bodyPr spcFirstLastPara="1" wrap="square" lIns="91425" tIns="45700" rIns="91425" bIns="45700" anchor="t" anchorCtr="0">
            <a:normAutofit fontScale="625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600" dirty="0">
                <a:latin typeface="Aptos" panose="020B0004020202020204" pitchFamily="34" charset="0"/>
              </a:rPr>
              <a:t>Short and long-term impacts:</a:t>
            </a:r>
          </a:p>
          <a:p>
            <a:pPr marL="114300" indent="0">
              <a:buNone/>
            </a:pPr>
            <a:r>
              <a:rPr lang="en-NZ" sz="2600" dirty="0">
                <a:latin typeface="Aptos" panose="020B0004020202020204" pitchFamily="34" charset="0"/>
              </a:rPr>
              <a:t>         Short-term: </a:t>
            </a:r>
          </a:p>
          <a:p>
            <a:pPr lvl="1"/>
            <a:r>
              <a:rPr lang="en-NZ" sz="2600" dirty="0">
                <a:latin typeface="Aptos" panose="020B0004020202020204" pitchFamily="34" charset="0"/>
              </a:rPr>
              <a:t>Consumers are increasingly choosing products that reflect their environmental values, so Conscious Valley’s local, low-impact model aligns with demand.</a:t>
            </a:r>
          </a:p>
          <a:p>
            <a:pPr lvl="1"/>
            <a:r>
              <a:rPr lang="en-NZ" sz="2600" dirty="0">
                <a:latin typeface="Aptos" panose="020B0004020202020204" pitchFamily="34" charset="0"/>
              </a:rPr>
              <a:t>Investment in lucerne helps maintain productivity during dry periods and improves soil health.</a:t>
            </a:r>
          </a:p>
          <a:p>
            <a:pPr lvl="1"/>
            <a:r>
              <a:rPr lang="en-NZ" sz="2600" dirty="0">
                <a:latin typeface="Aptos" panose="020B0004020202020204" pitchFamily="34" charset="0"/>
              </a:rPr>
              <a:t>The story of local meat with low food miles and sustainable practices is a strong selling point.</a:t>
            </a:r>
          </a:p>
          <a:p>
            <a:pPr marL="114300" indent="0">
              <a:buNone/>
            </a:pPr>
            <a:r>
              <a:rPr lang="en-NZ" sz="2600" dirty="0">
                <a:latin typeface="Aptos" panose="020B0004020202020204" pitchFamily="34" charset="0"/>
              </a:rPr>
              <a:t>         Long-term: </a:t>
            </a:r>
          </a:p>
          <a:p>
            <a:pPr lvl="1"/>
            <a:r>
              <a:rPr lang="en-NZ" sz="2600" dirty="0">
                <a:latin typeface="Aptos" panose="020B0004020202020204" pitchFamily="34" charset="0"/>
              </a:rPr>
              <a:t>Sustainability focus builds a loyal customer base that values Conscious Valley as an environmentally responsible producer..</a:t>
            </a:r>
          </a:p>
          <a:p>
            <a:pPr marL="114300" indent="0">
              <a:buNone/>
            </a:pPr>
            <a:r>
              <a:rPr lang="en-NZ" sz="2600" dirty="0">
                <a:latin typeface="Aptos" panose="020B0004020202020204" pitchFamily="34" charset="0"/>
              </a:rPr>
              <a:t>Impact beyond the business:</a:t>
            </a:r>
          </a:p>
          <a:p>
            <a:pPr lvl="1"/>
            <a:r>
              <a:rPr lang="en-NZ" sz="2600" dirty="0">
                <a:latin typeface="Aptos" panose="020B0004020202020204" pitchFamily="34" charset="0"/>
              </a:rPr>
              <a:t>Conscious Valley promotes the idea of low-carbon, sustainable food systems, encouraging the community to think more about what they eat and where it comes from.</a:t>
            </a:r>
          </a:p>
          <a:p>
            <a:pPr lvl="1"/>
            <a:r>
              <a:rPr lang="en-NZ" sz="2600" dirty="0">
                <a:latin typeface="Aptos" panose="020B0004020202020204" pitchFamily="34" charset="0"/>
              </a:rPr>
              <a:t>Supports regional biodiversity and contributes to local environmental health, e.g. involvement in Capital Kiwi Project.</a:t>
            </a:r>
          </a:p>
          <a:p>
            <a:pPr indent="-457200" eaLnBrk="0" fontAlgn="base" hangingPunct="0">
              <a:lnSpc>
                <a:spcPct val="160000"/>
              </a:lnSpc>
              <a:spcBef>
                <a:spcPct val="0"/>
              </a:spcBef>
              <a:spcAft>
                <a:spcPct val="0"/>
              </a:spcAft>
              <a:buClrTx/>
              <a:buSzTx/>
            </a:pPr>
            <a:endParaRPr lang="en-US" altLang="en-US" sz="2400" dirty="0">
              <a:solidFill>
                <a:schemeClr val="tx1"/>
              </a:solidFill>
              <a:latin typeface="Aptos" panose="020B0004020202020204" pitchFamily="34" charset="0"/>
            </a:endParaRPr>
          </a:p>
        </p:txBody>
      </p:sp>
      <p:sp>
        <p:nvSpPr>
          <p:cNvPr id="7" name="Title 1">
            <a:extLst>
              <a:ext uri="{FF2B5EF4-FFF2-40B4-BE49-F238E27FC236}">
                <a16:creationId xmlns:a16="http://schemas.microsoft.com/office/drawing/2014/main" id="{48241BCB-8DD6-B134-DE37-3B7787030F29}"/>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989688D2-5C1D-64E2-865D-153334DC72B3}"/>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947268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4C9E8AD-02B9-61E9-7E63-2B4DD4FD8819}"/>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8EA70219-AD42-F27C-D817-9ED3B90BDADC}"/>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E27C77AF-6E75-99A3-3760-CC99BA80CFAD}"/>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31A7CBE-7654-2527-9D40-FD8CA3B20F2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1F655124-AE75-89C4-2578-6CE89BD3151B}"/>
              </a:ext>
            </a:extLst>
          </p:cNvPr>
          <p:cNvSpPr txBox="1">
            <a:spLocks/>
          </p:cNvSpPr>
          <p:nvPr/>
        </p:nvSpPr>
        <p:spPr>
          <a:xfrm>
            <a:off x="425196" y="1873223"/>
            <a:ext cx="11635740" cy="3474630"/>
          </a:xfrm>
          <a:prstGeom prst="rect">
            <a:avLst/>
          </a:prstGeom>
          <a:noFill/>
          <a:ln>
            <a:noFill/>
          </a:ln>
        </p:spPr>
        <p:txBody>
          <a:bodyPr spcFirstLastPara="1" wrap="square" lIns="91425" tIns="45700" rIns="91425" bIns="45700" anchor="t" anchorCtr="0">
            <a:normAutofit fontScale="70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dirty="0">
                <a:latin typeface="Aptos" panose="020B0004020202020204" pitchFamily="34" charset="0"/>
              </a:rPr>
              <a:t>Consequences on the business:</a:t>
            </a:r>
          </a:p>
          <a:p>
            <a:pPr lvl="1"/>
            <a:r>
              <a:rPr lang="en-NZ" dirty="0">
                <a:latin typeface="Aptos" panose="020B0004020202020204" pitchFamily="34" charset="0"/>
              </a:rPr>
              <a:t>Environmentally conscious consumers are more likely to stick with brands that reflect their values.</a:t>
            </a:r>
          </a:p>
          <a:p>
            <a:pPr lvl="1"/>
            <a:r>
              <a:rPr lang="en-NZ" dirty="0">
                <a:latin typeface="Aptos" panose="020B0004020202020204" pitchFamily="34" charset="0"/>
              </a:rPr>
              <a:t>As a sustainable brand, any perceived slip (e.g. lack of transparency, missed environmental claims) may lead to loss of customers.</a:t>
            </a:r>
          </a:p>
          <a:p>
            <a:pPr lvl="1"/>
            <a:r>
              <a:rPr lang="en-NZ" dirty="0">
                <a:latin typeface="Aptos" panose="020B0004020202020204" pitchFamily="34" charset="0"/>
              </a:rPr>
              <a:t>Staying ahead of environmental challenges may require continued investment in infrastructure, technology, or land management.</a:t>
            </a:r>
          </a:p>
          <a:p>
            <a:pPr marL="114300" indent="0">
              <a:buNone/>
            </a:pPr>
            <a:endParaRPr lang="en-NZ" dirty="0">
              <a:latin typeface="Aptos" panose="020B0004020202020204" pitchFamily="34" charset="0"/>
            </a:endParaRPr>
          </a:p>
          <a:p>
            <a:pPr marL="114300" indent="0">
              <a:buNone/>
            </a:pPr>
            <a:r>
              <a:rPr lang="en-NZ" dirty="0">
                <a:latin typeface="Aptos" panose="020B0004020202020204" pitchFamily="34" charset="0"/>
              </a:rPr>
              <a:t>Effect on viability:</a:t>
            </a:r>
          </a:p>
          <a:p>
            <a:pPr lvl="1"/>
            <a:r>
              <a:rPr lang="en-NZ" dirty="0">
                <a:latin typeface="Aptos" panose="020B0004020202020204" pitchFamily="34" charset="0"/>
              </a:rPr>
              <a:t>Environmental factors are a core strength and challenge for Conscious Valley. The brand's identity aligns with consumer demand for local, sustainable food, providing market advantage and long-term loyalty. However, climate risks and the cost of ongoing environmental improvements must be carefully managed to maintain the business’s viability and trust.</a:t>
            </a:r>
          </a:p>
          <a:p>
            <a:pPr lvl="1"/>
            <a:r>
              <a:rPr lang="en-NZ" dirty="0">
                <a:latin typeface="Aptos" panose="020B0004020202020204" pitchFamily="34" charset="0"/>
              </a:rPr>
              <a:t>Ensures Conscious Valley remains environmentally compliant and resilient, is essential for long-term business success.</a:t>
            </a:r>
          </a:p>
          <a:p>
            <a:pPr indent="-457200" eaLnBrk="0" fontAlgn="base" hangingPunct="0">
              <a:lnSpc>
                <a:spcPct val="160000"/>
              </a:lnSpc>
              <a:spcBef>
                <a:spcPct val="0"/>
              </a:spcBef>
              <a:spcAft>
                <a:spcPct val="0"/>
              </a:spcAft>
              <a:buClrTx/>
              <a:buSzTx/>
            </a:pPr>
            <a:endParaRPr lang="en-US" altLang="en-US" sz="2400" dirty="0">
              <a:solidFill>
                <a:schemeClr val="tx1"/>
              </a:solidFill>
              <a:latin typeface="Aptos" panose="020B0004020202020204" pitchFamily="34" charset="0"/>
            </a:endParaRPr>
          </a:p>
        </p:txBody>
      </p:sp>
      <p:sp>
        <p:nvSpPr>
          <p:cNvPr id="7" name="Title 1">
            <a:extLst>
              <a:ext uri="{FF2B5EF4-FFF2-40B4-BE49-F238E27FC236}">
                <a16:creationId xmlns:a16="http://schemas.microsoft.com/office/drawing/2014/main" id="{56A1912F-B0A0-4721-611D-5592774E9FEA}"/>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96F7A0A7-F4C0-8317-3E63-1ECBC60925C3}"/>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2901427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E06D199-80FD-0D66-3226-66454A28692B}"/>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1F35D67-18D7-917A-67C0-8AFABB8E2EC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4C179169-6BF0-6B9F-91A3-013922C8D65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0B311D4-17BE-9162-9217-991B2EE7A1C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9112069D-D961-5D59-DB32-E856F6081538}"/>
              </a:ext>
            </a:extLst>
          </p:cNvPr>
          <p:cNvSpPr txBox="1">
            <a:spLocks/>
          </p:cNvSpPr>
          <p:nvPr/>
        </p:nvSpPr>
        <p:spPr>
          <a:xfrm>
            <a:off x="425196" y="1766193"/>
            <a:ext cx="11241784" cy="3458345"/>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dirty="0">
                <a:latin typeface="Aptos" panose="020B0004020202020204" pitchFamily="34" charset="0"/>
              </a:rPr>
              <a:t>Short and long-term impacts:</a:t>
            </a:r>
          </a:p>
          <a:p>
            <a:pPr marL="114300" indent="0">
              <a:buNone/>
            </a:pPr>
            <a:r>
              <a:rPr lang="en-NZ" dirty="0">
                <a:latin typeface="Aptos" panose="020B0004020202020204" pitchFamily="34" charset="0"/>
              </a:rPr>
              <a:t>        Short-term:</a:t>
            </a:r>
          </a:p>
          <a:p>
            <a:pPr lvl="1"/>
            <a:r>
              <a:rPr lang="en-NZ" dirty="0">
                <a:latin typeface="Aptos" panose="020B0004020202020204" pitchFamily="34" charset="0"/>
              </a:rPr>
              <a:t>Ensuring all meat is processed and butchered legally requires working with licensed facilities, which adds expense and logistical steps.</a:t>
            </a:r>
          </a:p>
          <a:p>
            <a:pPr lvl="1"/>
            <a:r>
              <a:rPr lang="en-NZ" dirty="0">
                <a:latin typeface="Aptos" panose="020B0004020202020204" pitchFamily="34" charset="0"/>
              </a:rPr>
              <a:t>Tracking regulations, ensuring food safety, and maintaining traceability requires time and effort, especially for a small team.</a:t>
            </a:r>
          </a:p>
          <a:p>
            <a:pPr marL="114300" indent="0">
              <a:buNone/>
            </a:pPr>
            <a:r>
              <a:rPr lang="en-NZ" dirty="0">
                <a:latin typeface="Aptos" panose="020B0004020202020204" pitchFamily="34" charset="0"/>
              </a:rPr>
              <a:t>        Long-term</a:t>
            </a:r>
          </a:p>
          <a:p>
            <a:pPr lvl="1"/>
            <a:r>
              <a:rPr lang="en-NZ" dirty="0">
                <a:latin typeface="Aptos" panose="020B0004020202020204" pitchFamily="34" charset="0"/>
              </a:rPr>
              <a:t>Exposure to policy changes e.g., environmental laws could introduce new costs or restrictions (e.g., land use limits, methane targets).</a:t>
            </a:r>
          </a:p>
          <a:p>
            <a:pPr marL="114300" indent="0">
              <a:buNone/>
            </a:pPr>
            <a:r>
              <a:rPr lang="en-NZ" dirty="0">
                <a:latin typeface="Aptos" panose="020B0004020202020204" pitchFamily="34" charset="0"/>
              </a:rPr>
              <a:t>Impact beyond the business:</a:t>
            </a:r>
          </a:p>
          <a:p>
            <a:pPr lvl="1"/>
            <a:r>
              <a:rPr lang="en-NZ" dirty="0">
                <a:latin typeface="Aptos" panose="020B0004020202020204" pitchFamily="34" charset="0"/>
              </a:rPr>
              <a:t>Strict regulation ensures the local community receives high-quality, safe meat products.</a:t>
            </a:r>
          </a:p>
        </p:txBody>
      </p:sp>
      <p:sp>
        <p:nvSpPr>
          <p:cNvPr id="7" name="Title 1">
            <a:extLst>
              <a:ext uri="{FF2B5EF4-FFF2-40B4-BE49-F238E27FC236}">
                <a16:creationId xmlns:a16="http://schemas.microsoft.com/office/drawing/2014/main" id="{6A0C9DC8-E583-E84E-99FE-D6A04DAF32EA}"/>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2CF8055F-2917-1341-4B34-ADC6EEE7C6C1}"/>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920456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EF525AB6-F5C8-AED4-B411-713AE2B88F87}"/>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5B7B5575-5A24-5164-5C57-9B2D015649C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0F22AB21-E867-FE9B-59E0-9DB8BDB282D2}"/>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70A3343-DB5D-9055-4C76-F6E88B80F193}"/>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A0E98848-8D7C-CA37-83E6-CBA887D81D9E}"/>
              </a:ext>
            </a:extLst>
          </p:cNvPr>
          <p:cNvSpPr txBox="1">
            <a:spLocks/>
          </p:cNvSpPr>
          <p:nvPr/>
        </p:nvSpPr>
        <p:spPr>
          <a:xfrm>
            <a:off x="425196" y="1766193"/>
            <a:ext cx="11407140" cy="345834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latin typeface="Aptos" panose="020B0004020202020204" pitchFamily="34" charset="0"/>
              </a:rPr>
              <a:t>Consequences on the business:</a:t>
            </a:r>
          </a:p>
          <a:p>
            <a:pPr lvl="1"/>
            <a:r>
              <a:rPr lang="en-NZ" sz="1800" dirty="0">
                <a:latin typeface="Aptos" panose="020B0004020202020204" pitchFamily="34" charset="0"/>
              </a:rPr>
              <a:t>Already sustainable practices may position Conscious Valley well as environmental expectations tighten.</a:t>
            </a:r>
          </a:p>
          <a:p>
            <a:pPr lvl="1"/>
            <a:r>
              <a:rPr lang="en-NZ" sz="1800" dirty="0">
                <a:latin typeface="Aptos" panose="020B0004020202020204" pitchFamily="34" charset="0"/>
              </a:rPr>
              <a:t>Compliance with food safety and environmental rules adds to processing, logistics, and operational expenses.</a:t>
            </a:r>
          </a:p>
          <a:p>
            <a:pPr lvl="1"/>
            <a:r>
              <a:rPr lang="en-NZ" sz="1800" dirty="0">
                <a:latin typeface="Aptos" panose="020B0004020202020204" pitchFamily="34" charset="0"/>
              </a:rPr>
              <a:t>Sudden changes in regulation (e.g., a new emissions cap or restricted land use) could force unexpected changes in farming operations.</a:t>
            </a:r>
          </a:p>
          <a:p>
            <a:pPr marL="114300" indent="0">
              <a:buNone/>
            </a:pPr>
            <a:r>
              <a:rPr lang="en-NZ" sz="1800" dirty="0">
                <a:latin typeface="Aptos" panose="020B0004020202020204" pitchFamily="34" charset="0"/>
              </a:rPr>
              <a:t>Effect on viability:</a:t>
            </a:r>
          </a:p>
          <a:p>
            <a:pPr lvl="1"/>
            <a:r>
              <a:rPr lang="en-NZ" sz="1800" dirty="0">
                <a:latin typeface="Aptos" panose="020B0004020202020204" pitchFamily="34" charset="0"/>
              </a:rPr>
              <a:t>Political influences present both challenges and opportunities for Conscious Valley. While strict regulations increase costs and complexity, they also ensure consumer trust and encourage environmentally responsible practices. Long-term viability will depend on the business’s ability to adapt to regulatory changes while using its ethical and local positioning as a competitive advantage.</a:t>
            </a:r>
          </a:p>
        </p:txBody>
      </p:sp>
      <p:sp>
        <p:nvSpPr>
          <p:cNvPr id="7" name="Title 1">
            <a:extLst>
              <a:ext uri="{FF2B5EF4-FFF2-40B4-BE49-F238E27FC236}">
                <a16:creationId xmlns:a16="http://schemas.microsoft.com/office/drawing/2014/main" id="{1064F3E1-E1CC-61B3-4C2A-B78DC3EBCBFF}"/>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D0D4DDB9-6C47-2D79-C099-B68A4CEB20FD}"/>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099063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58D725D-7778-6D36-4404-02CAF66E22C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961E0A3B-45F9-8531-29C0-BDDCF85A072A}"/>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F177D80D-D1BB-8734-DCB8-8EB825FEAD0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2B78ADA-A85D-6C5F-295E-12682A7054F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CAF414FC-6637-6E93-0196-119F1AAB6A12}"/>
              </a:ext>
            </a:extLst>
          </p:cNvPr>
          <p:cNvSpPr txBox="1">
            <a:spLocks/>
          </p:cNvSpPr>
          <p:nvPr/>
        </p:nvSpPr>
        <p:spPr>
          <a:xfrm>
            <a:off x="425196" y="1901619"/>
            <a:ext cx="11333988" cy="3322919"/>
          </a:xfrm>
          <a:prstGeom prst="rect">
            <a:avLst/>
          </a:prstGeom>
          <a:noFill/>
          <a:ln>
            <a:noFill/>
          </a:ln>
        </p:spPr>
        <p:txBody>
          <a:bodyPr spcFirstLastPara="1" wrap="square" lIns="91425" tIns="45700" rIns="91425" bIns="45700" anchor="t" anchorCtr="0">
            <a:normAutofit fontScale="70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600" dirty="0">
                <a:latin typeface="Aptos" panose="020B0004020202020204" pitchFamily="34" charset="0"/>
              </a:rPr>
              <a:t>Short and long-term impacts:</a:t>
            </a:r>
          </a:p>
          <a:p>
            <a:pPr marL="114300" lvl="0" indent="0">
              <a:buNone/>
            </a:pPr>
            <a:r>
              <a:rPr lang="en-NZ" sz="2600" dirty="0">
                <a:latin typeface="Aptos" panose="020B0004020202020204" pitchFamily="34" charset="0"/>
              </a:rPr>
              <a:t>       Short-term: </a:t>
            </a:r>
          </a:p>
          <a:p>
            <a:pPr lvl="1"/>
            <a:r>
              <a:rPr lang="en-NZ" sz="2600" dirty="0">
                <a:latin typeface="Aptos" panose="020B0004020202020204" pitchFamily="34" charset="0"/>
              </a:rPr>
              <a:t>Managing licensing, traceability, and labelling requirements adds complexity and cost.</a:t>
            </a:r>
          </a:p>
          <a:p>
            <a:pPr lvl="1"/>
            <a:r>
              <a:rPr lang="en-NZ" sz="2600" dirty="0">
                <a:latin typeface="Aptos" panose="020B0004020202020204" pitchFamily="34" charset="0"/>
              </a:rPr>
              <a:t>Legal compliance especially with food safety and animal welfare helps strengthen brand trust with consumers.</a:t>
            </a:r>
          </a:p>
          <a:p>
            <a:pPr marL="114300" lvl="0" indent="0">
              <a:buNone/>
            </a:pPr>
            <a:r>
              <a:rPr lang="en-NZ" sz="2600" dirty="0">
                <a:latin typeface="Aptos" panose="020B0004020202020204" pitchFamily="34" charset="0"/>
              </a:rPr>
              <a:t>       Long-term: </a:t>
            </a:r>
          </a:p>
          <a:p>
            <a:pPr lvl="1"/>
            <a:r>
              <a:rPr lang="en-NZ" sz="2600" dirty="0">
                <a:latin typeface="Aptos" panose="020B0004020202020204" pitchFamily="34" charset="0"/>
              </a:rPr>
              <a:t>Continued legal compliance reinforces Conscious Valley’s image as a responsible, ethical brand.</a:t>
            </a:r>
          </a:p>
          <a:p>
            <a:pPr lvl="1"/>
            <a:r>
              <a:rPr lang="en-NZ" sz="2600" dirty="0">
                <a:latin typeface="Aptos" panose="020B0004020202020204" pitchFamily="34" charset="0"/>
              </a:rPr>
              <a:t>Following welfare and labelling laws protects the business from legal or public backlash.</a:t>
            </a:r>
          </a:p>
          <a:p>
            <a:pPr marL="114300" indent="0">
              <a:buNone/>
            </a:pPr>
            <a:endParaRPr lang="en-NZ" sz="2600" dirty="0">
              <a:latin typeface="Aptos" panose="020B0004020202020204" pitchFamily="34" charset="0"/>
            </a:endParaRPr>
          </a:p>
          <a:p>
            <a:pPr marL="114300" indent="0">
              <a:buNone/>
            </a:pPr>
            <a:r>
              <a:rPr lang="en-NZ" sz="2600" dirty="0">
                <a:latin typeface="Aptos" panose="020B0004020202020204" pitchFamily="34" charset="0"/>
              </a:rPr>
              <a:t>Impact beyond the business:</a:t>
            </a:r>
          </a:p>
          <a:p>
            <a:pPr lvl="1"/>
            <a:r>
              <a:rPr lang="en-NZ" sz="2600" dirty="0">
                <a:latin typeface="Aptos" panose="020B0004020202020204" pitchFamily="34" charset="0"/>
              </a:rPr>
              <a:t>Legal compliance ensures local customers are receiving safe, ethically produced food.</a:t>
            </a:r>
          </a:p>
          <a:p>
            <a:pPr lvl="1"/>
            <a:endParaRPr lang="en-NZ" dirty="0">
              <a:latin typeface="Aptos" panose="020B0004020202020204" pitchFamily="34" charset="0"/>
            </a:endParaRPr>
          </a:p>
        </p:txBody>
      </p:sp>
      <p:sp>
        <p:nvSpPr>
          <p:cNvPr id="7" name="Title 1">
            <a:extLst>
              <a:ext uri="{FF2B5EF4-FFF2-40B4-BE49-F238E27FC236}">
                <a16:creationId xmlns:a16="http://schemas.microsoft.com/office/drawing/2014/main" id="{C575A135-E9C1-2D85-B50A-9886F831CFBD}"/>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2647C471-608C-5C2C-F3D7-CCBD59D7862F}"/>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3583581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1AA7A86-04FB-D52F-240B-03F7470F971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F1DC9A2-FFEF-4C4C-E574-4FB537A131CE}"/>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BEF6345D-C507-2922-8DD6-E9A9C97537D1}"/>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2151BFA-D8A3-CB58-F374-40C7BB77AC62}"/>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D65317DA-385D-4116-989D-EDC99C5E205D}"/>
              </a:ext>
            </a:extLst>
          </p:cNvPr>
          <p:cNvSpPr txBox="1">
            <a:spLocks/>
          </p:cNvSpPr>
          <p:nvPr/>
        </p:nvSpPr>
        <p:spPr>
          <a:xfrm>
            <a:off x="425196" y="1901619"/>
            <a:ext cx="11480292" cy="3322919"/>
          </a:xfrm>
          <a:prstGeom prst="rect">
            <a:avLst/>
          </a:prstGeom>
          <a:noFill/>
          <a:ln>
            <a:noFill/>
          </a:ln>
        </p:spPr>
        <p:txBody>
          <a:bodyPr spcFirstLastPara="1" wrap="square" lIns="91425" tIns="45700" rIns="91425" bIns="45700" anchor="t" anchorCtr="0">
            <a:normAutofit fontScale="775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300" dirty="0">
                <a:latin typeface="Aptos" panose="020B0004020202020204" pitchFamily="34" charset="0"/>
              </a:rPr>
              <a:t>Consequences on the business:</a:t>
            </a:r>
          </a:p>
          <a:p>
            <a:pPr lvl="1"/>
            <a:r>
              <a:rPr lang="en-NZ" sz="2300" dirty="0">
                <a:latin typeface="Aptos" panose="020B0004020202020204" pitchFamily="34" charset="0"/>
              </a:rPr>
              <a:t>Legal compliance, especially with food safety and welfare, supports the premium and ethical brand positioning.</a:t>
            </a:r>
          </a:p>
          <a:p>
            <a:pPr lvl="1"/>
            <a:r>
              <a:rPr lang="en-NZ" sz="2300" dirty="0">
                <a:latin typeface="Aptos" panose="020B0004020202020204" pitchFamily="34" charset="0"/>
              </a:rPr>
              <a:t>Using licensed processors and butchers increases expenses.</a:t>
            </a:r>
          </a:p>
          <a:p>
            <a:pPr lvl="1"/>
            <a:r>
              <a:rPr lang="en-NZ" sz="2300" dirty="0">
                <a:latin typeface="Aptos" panose="020B0004020202020204" pitchFamily="34" charset="0"/>
              </a:rPr>
              <a:t>The need to rely on third-party facilities reduces flexibility and adds logistical complexity.</a:t>
            </a:r>
          </a:p>
          <a:p>
            <a:pPr marL="114300" indent="0">
              <a:buNone/>
            </a:pPr>
            <a:endParaRPr lang="en-NZ" sz="2300" dirty="0">
              <a:latin typeface="Aptos" panose="020B0004020202020204" pitchFamily="34" charset="0"/>
            </a:endParaRPr>
          </a:p>
          <a:p>
            <a:pPr marL="114300" indent="0">
              <a:buNone/>
            </a:pPr>
            <a:r>
              <a:rPr lang="en-NZ" sz="2300" dirty="0">
                <a:latin typeface="Aptos" panose="020B0004020202020204" pitchFamily="34" charset="0"/>
              </a:rPr>
              <a:t>Effect on viability:</a:t>
            </a:r>
          </a:p>
          <a:p>
            <a:r>
              <a:rPr lang="en-NZ" sz="2300" dirty="0">
                <a:latin typeface="Aptos" panose="020B0004020202020204" pitchFamily="34" charset="0"/>
              </a:rPr>
              <a:t>Legal compliance is both a requirement and a strength for Conscious Valley. While it introduces costs and operational complexity, it also builds consumer trust, protects the brand, and supports long-term viability. The business’s strong alignment with animal welfare and transparency means legal adherence not only protects them but also enhances their brand credibility in a market increasingly driven by ethics and safety.</a:t>
            </a:r>
          </a:p>
        </p:txBody>
      </p:sp>
      <p:sp>
        <p:nvSpPr>
          <p:cNvPr id="7" name="Title 1">
            <a:extLst>
              <a:ext uri="{FF2B5EF4-FFF2-40B4-BE49-F238E27FC236}">
                <a16:creationId xmlns:a16="http://schemas.microsoft.com/office/drawing/2014/main" id="{F58626BC-BE80-8B7F-477F-E2835FBFA2A6}"/>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F3AFF37D-31D3-518B-D66A-CDED3D5DD240}"/>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2520817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3921FCD-2F1C-A66D-EDF9-28688A99EE6E}"/>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C90FA46F-AE3D-5343-126C-A6FAE63629E5}"/>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A7F92987-6976-C5AD-D60A-772D078C9B43}"/>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4" name="TextBox 3">
            <a:extLst>
              <a:ext uri="{FF2B5EF4-FFF2-40B4-BE49-F238E27FC236}">
                <a16:creationId xmlns:a16="http://schemas.microsoft.com/office/drawing/2014/main" id="{99B8A6D0-C1CE-61BC-B578-0A8749DCA23F}"/>
              </a:ext>
            </a:extLst>
          </p:cNvPr>
          <p:cNvSpPr txBox="1"/>
          <p:nvPr/>
        </p:nvSpPr>
        <p:spPr>
          <a:xfrm>
            <a:off x="420624" y="133338"/>
            <a:ext cx="11771376" cy="5416868"/>
          </a:xfrm>
          <a:prstGeom prst="rect">
            <a:avLst/>
          </a:prstGeom>
          <a:noFill/>
        </p:spPr>
        <p:txBody>
          <a:bodyPr wrap="square">
            <a:spAutoFit/>
          </a:bodyPr>
          <a:lstStyle/>
          <a:p>
            <a:pPr marL="0" marR="0" lvl="0" indent="0" rtl="0">
              <a:spcBef>
                <a:spcPts val="0"/>
              </a:spcBef>
              <a:spcAft>
                <a:spcPts val="0"/>
              </a:spcAft>
              <a:buNone/>
            </a:pPr>
            <a:r>
              <a:rPr lang="en-NZ" sz="2800" b="1" i="0" u="none" strike="noStrike" cap="none" dirty="0">
                <a:solidFill>
                  <a:schemeClr val="tx1"/>
                </a:solidFill>
                <a:latin typeface="Calibri"/>
                <a:ea typeface="Calibri"/>
                <a:cs typeface="Calibri"/>
                <a:sym typeface="Calibri"/>
              </a:rPr>
              <a:t>Teachers Note:</a:t>
            </a:r>
            <a:endParaRPr lang="en-NZ" sz="2800" b="1" dirty="0">
              <a:solidFill>
                <a:schemeClr val="tx1"/>
              </a:solidFill>
              <a:latin typeface="Calibri"/>
              <a:ea typeface="Calibri"/>
              <a:cs typeface="Calibri"/>
              <a:sym typeface="Calibri"/>
            </a:endParaRPr>
          </a:p>
          <a:p>
            <a:pPr lvl="0"/>
            <a:endParaRPr lang="en-NZ" sz="1800" dirty="0">
              <a:solidFill>
                <a:schemeClr val="lt1"/>
              </a:solidFill>
              <a:latin typeface="Aptos" panose="020B0004020202020204" pitchFamily="34" charset="0"/>
            </a:endParaRPr>
          </a:p>
          <a:p>
            <a:pPr marL="0" marR="0" lvl="0" indent="0" rtl="0">
              <a:spcBef>
                <a:spcPts val="0"/>
              </a:spcBef>
              <a:spcAft>
                <a:spcPts val="0"/>
              </a:spcAft>
              <a:buNone/>
            </a:pPr>
            <a:r>
              <a:rPr lang="en-NZ" sz="1800" dirty="0">
                <a:solidFill>
                  <a:schemeClr val="tx1"/>
                </a:solidFill>
                <a:latin typeface="Calibri"/>
                <a:ea typeface="Calibri"/>
                <a:cs typeface="Calibri"/>
                <a:sym typeface="Calibri"/>
              </a:rPr>
              <a:t>Level 2: Future Proofing Influences</a:t>
            </a:r>
          </a:p>
          <a:p>
            <a:pPr marL="0" marR="0" lvl="0" indent="0" rtl="0">
              <a:spcBef>
                <a:spcPts val="0"/>
              </a:spcBef>
              <a:spcAft>
                <a:spcPts val="0"/>
              </a:spcAft>
              <a:buNone/>
            </a:pPr>
            <a:endParaRPr lang="en-NZ" sz="1800" dirty="0">
              <a:solidFill>
                <a:schemeClr val="tx1"/>
              </a:solidFill>
              <a:latin typeface="Calibri"/>
              <a:ea typeface="Calibri"/>
              <a:cs typeface="Calibri"/>
              <a:sym typeface="Calibri"/>
            </a:endParaRPr>
          </a:p>
          <a:p>
            <a:pPr marL="0" marR="0" lvl="0" indent="0" rtl="0">
              <a:spcBef>
                <a:spcPts val="0"/>
              </a:spcBef>
              <a:spcAft>
                <a:spcPts val="0"/>
              </a:spcAft>
              <a:buNone/>
            </a:pPr>
            <a:r>
              <a:rPr lang="en-NZ" sz="1800" dirty="0">
                <a:solidFill>
                  <a:schemeClr val="tx1"/>
                </a:solidFill>
                <a:latin typeface="Calibri"/>
                <a:ea typeface="Calibri"/>
                <a:cs typeface="Calibri"/>
                <a:sym typeface="Calibri"/>
              </a:rPr>
              <a:t>This power point is STEEPLE analyse activity based on “Conscious Valley”. </a:t>
            </a:r>
            <a:endParaRPr lang="en-NZ" sz="1800" b="0" i="0" u="none" strike="noStrike" cap="none" dirty="0">
              <a:solidFill>
                <a:schemeClr val="tx1"/>
              </a:solidFill>
              <a:latin typeface="Calibri"/>
              <a:ea typeface="Calibri"/>
              <a:cs typeface="Calibri"/>
              <a:sym typeface="Calibri"/>
            </a:endParaRPr>
          </a:p>
          <a:p>
            <a:endParaRPr lang="en-US" dirty="0"/>
          </a:p>
          <a:p>
            <a:r>
              <a:rPr lang="en-US" dirty="0"/>
              <a:t>Conscious Valley is a premium, ethical red meat brand based on a family farm in the Ohariu Valley, just outside Wellington, New Zealand. Founded by Hamish Best, it focuses on producing local, sustainable, and high-quality lamb and beef that reflect strong values around animal welfare, environmental responsibility, and transparency.</a:t>
            </a:r>
            <a:endParaRPr lang="en-NZ" dirty="0"/>
          </a:p>
          <a:p>
            <a:endParaRPr lang="en-US" dirty="0"/>
          </a:p>
          <a:p>
            <a:r>
              <a:rPr lang="en-US" dirty="0"/>
              <a:t>Rather than exporting meat, Conscious Valley aims to supply the Wellington region directly through farmers’ markets, restaurant partnerships, and soon, an online sales platform. The business uses licensed processors and butchers to ensure food safety and traceability, while its local model reduces food miles and supports conscious consumption.</a:t>
            </a:r>
            <a:endParaRPr lang="en-NZ" dirty="0"/>
          </a:p>
          <a:p>
            <a:pPr lvl="0"/>
            <a:endParaRPr lang="en-NZ" sz="1800" b="0" i="0" u="none" strike="noStrike" cap="none" dirty="0">
              <a:solidFill>
                <a:schemeClr val="lt1"/>
              </a:solidFill>
              <a:latin typeface="Calibri"/>
              <a:ea typeface="Calibri"/>
              <a:cs typeface="Calibri"/>
              <a:sym typeface="Calibri"/>
            </a:endParaRPr>
          </a:p>
          <a:p>
            <a:pPr lvl="0"/>
            <a:r>
              <a:rPr lang="en-NZ" sz="1800" b="1" i="0" u="none" strike="noStrike" cap="none" dirty="0">
                <a:solidFill>
                  <a:schemeClr val="tx1"/>
                </a:solidFill>
                <a:latin typeface="Calibri"/>
                <a:ea typeface="Calibri"/>
                <a:cs typeface="Calibri"/>
                <a:sym typeface="Calibri"/>
              </a:rPr>
              <a:t>Resources</a:t>
            </a:r>
          </a:p>
          <a:p>
            <a:pPr marL="285750" lvl="0" indent="-285750">
              <a:buFont typeface="Arial" panose="020B0604020202020204" pitchFamily="34" charset="0"/>
              <a:buChar char="•"/>
            </a:pPr>
            <a:r>
              <a:rPr lang="en-NZ" sz="1600" b="0" i="0" u="none" strike="noStrike" cap="none" dirty="0">
                <a:solidFill>
                  <a:schemeClr val="tx1"/>
                </a:solidFill>
                <a:latin typeface="Calibri"/>
                <a:ea typeface="Calibri"/>
                <a:cs typeface="Calibri"/>
                <a:sym typeface="Calibri"/>
              </a:rPr>
              <a:t>Link to Country Calendar episode on Conscious Valley </a:t>
            </a:r>
            <a:r>
              <a:rPr lang="en-NZ" sz="1600" dirty="0">
                <a:hlinkClick r:id="rId4" tooltip="https://www.tvnz.co.nz/shows/country-calendar/episodes/s2025-e26"/>
              </a:rPr>
              <a:t>https://www.tvnz.co.nz/shows/country-calendar/episodes/s2025-e26</a:t>
            </a:r>
            <a:endParaRPr lang="en-NZ" sz="1600" dirty="0"/>
          </a:p>
          <a:p>
            <a:pPr marL="285750" lvl="0" indent="-285750">
              <a:buFont typeface="Arial" panose="020B0604020202020204" pitchFamily="34" charset="0"/>
              <a:buChar char="•"/>
            </a:pPr>
            <a:r>
              <a:rPr lang="en-NZ" sz="1600" b="0" i="0" u="none" strike="noStrike" cap="none" dirty="0">
                <a:solidFill>
                  <a:schemeClr val="tx1"/>
                </a:solidFill>
                <a:latin typeface="Aptos" panose="020B0004020202020204" pitchFamily="34" charset="0"/>
                <a:ea typeface="Calibri"/>
                <a:cs typeface="Calibri"/>
                <a:sym typeface="Calibri"/>
              </a:rPr>
              <a:t>Link to “Conscious Valley” </a:t>
            </a:r>
            <a:r>
              <a:rPr lang="en-NZ" sz="1600" b="0" i="0" u="none" strike="noStrike" cap="none" dirty="0">
                <a:solidFill>
                  <a:schemeClr val="lt1"/>
                </a:solidFill>
                <a:latin typeface="Aptos" panose="020B0004020202020204" pitchFamily="34" charset="0"/>
                <a:ea typeface="Calibri"/>
                <a:cs typeface="Calibri"/>
                <a:sym typeface="Calibri"/>
                <a:hlinkClick r:id="rId5"/>
              </a:rPr>
              <a:t>website</a:t>
            </a:r>
            <a:endParaRPr lang="en-NZ" sz="1600" b="0" i="0" u="none" strike="noStrike" cap="none" dirty="0">
              <a:solidFill>
                <a:schemeClr val="lt1"/>
              </a:solidFill>
              <a:latin typeface="Aptos" panose="020B0004020202020204" pitchFamily="34" charset="0"/>
              <a:ea typeface="Calibri"/>
              <a:cs typeface="Calibri"/>
              <a:sym typeface="Calibri"/>
            </a:endParaRPr>
          </a:p>
          <a:p>
            <a:pPr marL="285750" lvl="0" indent="-285750">
              <a:buFont typeface="Arial" panose="020B0604020202020204" pitchFamily="34" charset="0"/>
              <a:buChar char="•"/>
            </a:pPr>
            <a:r>
              <a:rPr lang="en-NZ" sz="1600" dirty="0">
                <a:solidFill>
                  <a:schemeClr val="tx1"/>
                </a:solidFill>
                <a:latin typeface="Aptos" panose="020B0004020202020204" pitchFamily="34" charset="0"/>
                <a:ea typeface="Calibri"/>
                <a:cs typeface="Calibri"/>
                <a:sym typeface="Calibri"/>
              </a:rPr>
              <a:t>PDF article</a:t>
            </a:r>
          </a:p>
          <a:p>
            <a:endParaRPr lang="en-NZ" sz="1600" dirty="0">
              <a:solidFill>
                <a:schemeClr val="tx1"/>
              </a:solidFill>
              <a:latin typeface="Aptos" panose="020B0004020202020204" pitchFamily="34" charset="0"/>
            </a:endParaRPr>
          </a:p>
          <a:p>
            <a:r>
              <a:rPr lang="en-NZ" sz="1600" dirty="0">
                <a:solidFill>
                  <a:schemeClr val="tx1"/>
                </a:solidFill>
                <a:latin typeface="Aptos" panose="020B0004020202020204" pitchFamily="34" charset="0"/>
              </a:rPr>
              <a:t>This activity can be used as </a:t>
            </a:r>
            <a:r>
              <a:rPr lang="en-NZ" sz="1600" b="1" dirty="0">
                <a:solidFill>
                  <a:schemeClr val="tx1"/>
                </a:solidFill>
                <a:latin typeface="Aptos" panose="020B0004020202020204" pitchFamily="34" charset="0"/>
              </a:rPr>
              <a:t>prior learning </a:t>
            </a:r>
            <a:r>
              <a:rPr lang="en-NZ" sz="1600" dirty="0">
                <a:solidFill>
                  <a:schemeClr val="tx1"/>
                </a:solidFill>
                <a:latin typeface="Aptos" panose="020B0004020202020204" pitchFamily="34" charset="0"/>
              </a:rPr>
              <a:t>for the Level 3 worksheet on Future Proofing Strategies base on “Conscious Valley”.</a:t>
            </a:r>
          </a:p>
          <a:p>
            <a:pPr lvl="0"/>
            <a:endParaRPr lang="en-NZ" sz="1800" dirty="0">
              <a:solidFill>
                <a:schemeClr val="tx1"/>
              </a:solidFill>
              <a:latin typeface="Aptos" panose="020B0004020202020204" pitchFamily="34" charset="0"/>
              <a:ea typeface="Calibri"/>
              <a:cs typeface="Calibri"/>
              <a:sym typeface="Calibri"/>
            </a:endParaRPr>
          </a:p>
        </p:txBody>
      </p:sp>
      <p:pic>
        <p:nvPicPr>
          <p:cNvPr id="5" name="Picture 4">
            <a:extLst>
              <a:ext uri="{FF2B5EF4-FFF2-40B4-BE49-F238E27FC236}">
                <a16:creationId xmlns:a16="http://schemas.microsoft.com/office/drawing/2014/main" id="{B4E72099-0F9A-1289-E6A6-F65F87C0D2C7}"/>
              </a:ext>
            </a:extLst>
          </p:cNvPr>
          <p:cNvPicPr>
            <a:picLocks noChangeAspect="1"/>
          </p:cNvPicPr>
          <p:nvPr/>
        </p:nvPicPr>
        <p:blipFill>
          <a:blip r:embed="rId6"/>
          <a:stretch>
            <a:fillRect/>
          </a:stretch>
        </p:blipFill>
        <p:spPr>
          <a:xfrm>
            <a:off x="9250842" y="388365"/>
            <a:ext cx="2457793" cy="924054"/>
          </a:xfrm>
          <a:prstGeom prst="rect">
            <a:avLst/>
          </a:prstGeom>
        </p:spPr>
      </p:pic>
      <p:sp>
        <p:nvSpPr>
          <p:cNvPr id="6" name="Google Shape;123;p6">
            <a:extLst>
              <a:ext uri="{FF2B5EF4-FFF2-40B4-BE49-F238E27FC236}">
                <a16:creationId xmlns:a16="http://schemas.microsoft.com/office/drawing/2014/main" id="{AFDCFE99-8A63-529C-40D1-B3F971069628}"/>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 name="Google Shape;124;p6" descr="A picture containing text, clipart&#10;&#10;Description automatically generated">
            <a:extLst>
              <a:ext uri="{FF2B5EF4-FFF2-40B4-BE49-F238E27FC236}">
                <a16:creationId xmlns:a16="http://schemas.microsoft.com/office/drawing/2014/main" id="{AE4EA3D0-E0FC-526E-44FE-AE55A7FAAB03}"/>
              </a:ext>
            </a:extLst>
          </p:cNvPr>
          <p:cNvPicPr preferRelativeResize="0"/>
          <p:nvPr/>
        </p:nvPicPr>
        <p:blipFill rotWithShape="1">
          <a:blip r:embed="rId7">
            <a:alphaModFix/>
          </a:blip>
          <a:srcRect/>
          <a:stretch/>
        </p:blipFill>
        <p:spPr>
          <a:xfrm>
            <a:off x="9292498" y="5656398"/>
            <a:ext cx="2374482" cy="893056"/>
          </a:xfrm>
          <a:prstGeom prst="rect">
            <a:avLst/>
          </a:prstGeom>
          <a:noFill/>
          <a:ln>
            <a:noFill/>
          </a:ln>
        </p:spPr>
      </p:pic>
    </p:spTree>
    <p:extLst>
      <p:ext uri="{BB962C8B-B14F-4D97-AF65-F5344CB8AC3E}">
        <p14:creationId xmlns:p14="http://schemas.microsoft.com/office/powerpoint/2010/main" val="4073075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D79787E-CD05-1B94-3540-2AE3F695CFBC}"/>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5679A4C-5975-2D30-90FB-6798BAEF752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693EFB0-B15C-C12D-E113-B58E48D2541E}"/>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58BFFAA-4AB1-1460-9B75-2B736AD1C9F1}"/>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812FD50D-A210-C327-C0F5-ABD9A1F93552}"/>
              </a:ext>
            </a:extLst>
          </p:cNvPr>
          <p:cNvSpPr txBox="1">
            <a:spLocks/>
          </p:cNvSpPr>
          <p:nvPr/>
        </p:nvSpPr>
        <p:spPr>
          <a:xfrm>
            <a:off x="489204" y="1454690"/>
            <a:ext cx="10515600" cy="300067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600" dirty="0">
                <a:latin typeface="Aptos" panose="020B0004020202020204" pitchFamily="34" charset="0"/>
              </a:rPr>
              <a:t>Short and long-term impacts:</a:t>
            </a:r>
          </a:p>
          <a:p>
            <a:pPr marL="114300" lvl="0" indent="0">
              <a:buNone/>
            </a:pPr>
            <a:r>
              <a:rPr lang="en-NZ" sz="1600" dirty="0">
                <a:latin typeface="Aptos" panose="020B0004020202020204" pitchFamily="34" charset="0"/>
              </a:rPr>
              <a:t>           Short-term: </a:t>
            </a:r>
          </a:p>
          <a:p>
            <a:pPr lvl="1"/>
            <a:r>
              <a:rPr lang="en-NZ" sz="1600" dirty="0">
                <a:latin typeface="Aptos" panose="020B0004020202020204" pitchFamily="34" charset="0"/>
              </a:rPr>
              <a:t>Ethical values help differentiate Conscious Valley in the premium red meat market.</a:t>
            </a:r>
          </a:p>
          <a:p>
            <a:pPr lvl="1"/>
            <a:r>
              <a:rPr lang="en-NZ" sz="1600" dirty="0">
                <a:latin typeface="Aptos" panose="020B0004020202020204" pitchFamily="34" charset="0"/>
              </a:rPr>
              <a:t>Transparency and ethical messaging attract customers who care about where their food comes from.</a:t>
            </a:r>
          </a:p>
          <a:p>
            <a:pPr marL="114300" lvl="0" indent="0">
              <a:buNone/>
            </a:pPr>
            <a:r>
              <a:rPr lang="en-NZ" sz="1600" dirty="0">
                <a:latin typeface="Aptos" panose="020B0004020202020204" pitchFamily="34" charset="0"/>
              </a:rPr>
              <a:t>           Long-term: </a:t>
            </a:r>
          </a:p>
          <a:p>
            <a:pPr lvl="1"/>
            <a:r>
              <a:rPr lang="en-NZ" sz="1600" dirty="0">
                <a:latin typeface="Aptos" panose="020B0004020202020204" pitchFamily="34" charset="0"/>
              </a:rPr>
              <a:t>Ethical consumers often become repeat customers and brand ambassadors, strengthening market position over time.</a:t>
            </a:r>
          </a:p>
          <a:p>
            <a:pPr lvl="1"/>
            <a:r>
              <a:rPr lang="en-NZ" sz="1600" dirty="0">
                <a:latin typeface="Aptos" panose="020B0004020202020204" pitchFamily="34" charset="0"/>
              </a:rPr>
              <a:t>A transparent and ethical approach builds public trust, making the business more resilient to criticism or industry changes.</a:t>
            </a:r>
          </a:p>
          <a:p>
            <a:pPr marL="114300" indent="0">
              <a:buNone/>
            </a:pPr>
            <a:r>
              <a:rPr lang="en-NZ" sz="1600" dirty="0">
                <a:latin typeface="Aptos" panose="020B0004020202020204" pitchFamily="34" charset="0"/>
              </a:rPr>
              <a:t>Impact beyond the business:</a:t>
            </a:r>
          </a:p>
          <a:p>
            <a:pPr lvl="1"/>
            <a:r>
              <a:rPr lang="en-NZ" sz="1600" dirty="0">
                <a:latin typeface="Aptos" panose="020B0004020202020204" pitchFamily="34" charset="0"/>
              </a:rPr>
              <a:t>Raises awareness of ethical food choices, encouraging  consumers to think critically about food origins, animal welfare, and sustainability.</a:t>
            </a:r>
          </a:p>
          <a:p>
            <a:pPr lvl="1"/>
            <a:r>
              <a:rPr lang="en-NZ" sz="1600" dirty="0">
                <a:latin typeface="Aptos" panose="020B0004020202020204" pitchFamily="34" charset="0"/>
              </a:rPr>
              <a:t>Conscious Valley can influence nearby farms to adopt more ethical and sustainable practices.</a:t>
            </a:r>
          </a:p>
        </p:txBody>
      </p:sp>
      <p:sp>
        <p:nvSpPr>
          <p:cNvPr id="7" name="Title 1">
            <a:extLst>
              <a:ext uri="{FF2B5EF4-FFF2-40B4-BE49-F238E27FC236}">
                <a16:creationId xmlns:a16="http://schemas.microsoft.com/office/drawing/2014/main" id="{BBC8585B-D6E5-A063-07D2-981E67F7210C}"/>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BEED018D-B00B-06E6-C849-A6BD5FF1DBED}"/>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1639347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623A2939-A0E2-6F1F-5F65-64A5199E5C1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C5D2DEE3-3648-70D6-4CCD-3FB2A50D0EC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7AE7B52-B74B-0EE9-95DC-B7BE3A7A0B39}"/>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0EF45E4D-D5EF-82A1-16B9-AEDF67C1C5C5}"/>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104958B-AED8-B6FB-FB73-1FE772FF0007}"/>
              </a:ext>
            </a:extLst>
          </p:cNvPr>
          <p:cNvSpPr txBox="1">
            <a:spLocks/>
          </p:cNvSpPr>
          <p:nvPr/>
        </p:nvSpPr>
        <p:spPr>
          <a:xfrm>
            <a:off x="489204" y="1454690"/>
            <a:ext cx="11260836" cy="300067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latin typeface="Aptos" panose="020B0004020202020204" pitchFamily="34" charset="0"/>
              </a:rPr>
              <a:t>Consequences on the business:</a:t>
            </a:r>
          </a:p>
          <a:p>
            <a:pPr lvl="1"/>
            <a:r>
              <a:rPr lang="en-NZ" sz="1800" dirty="0">
                <a:latin typeface="Aptos" panose="020B0004020202020204" pitchFamily="34" charset="0"/>
              </a:rPr>
              <a:t>A clearly ethical brand appeals to a growing segment of conscious consumers. </a:t>
            </a:r>
          </a:p>
          <a:p>
            <a:pPr lvl="1"/>
            <a:r>
              <a:rPr lang="en-NZ" sz="1800" dirty="0">
                <a:latin typeface="Aptos" panose="020B0004020202020204" pitchFamily="34" charset="0"/>
              </a:rPr>
              <a:t>Satisfied customers are more likely to return and recommend the brand to others increasing the customer base.</a:t>
            </a:r>
          </a:p>
          <a:p>
            <a:pPr lvl="1"/>
            <a:r>
              <a:rPr lang="en-NZ" sz="1800" dirty="0">
                <a:latin typeface="Aptos" panose="020B0004020202020204" pitchFamily="34" charset="0"/>
              </a:rPr>
              <a:t>Meeting welfare, environmental, and traceability standards requires investment in time, labour, and infrastructure.</a:t>
            </a:r>
          </a:p>
          <a:p>
            <a:pPr lvl="1"/>
            <a:r>
              <a:rPr lang="en-NZ" sz="1800" dirty="0">
                <a:latin typeface="Aptos" panose="020B0004020202020204" pitchFamily="34" charset="0"/>
              </a:rPr>
              <a:t>Any perceived drop in ethical standards could damage trust and reputation.</a:t>
            </a:r>
          </a:p>
          <a:p>
            <a:pPr marL="114300" indent="0">
              <a:buNone/>
            </a:pPr>
            <a:r>
              <a:rPr lang="en-NZ" sz="1800" dirty="0">
                <a:latin typeface="Aptos" panose="020B0004020202020204" pitchFamily="34" charset="0"/>
              </a:rPr>
              <a:t>Effect on viability:</a:t>
            </a:r>
          </a:p>
          <a:p>
            <a:pPr lvl="1"/>
            <a:r>
              <a:rPr lang="en-NZ" sz="1800" dirty="0">
                <a:latin typeface="Aptos" panose="020B0004020202020204" pitchFamily="34" charset="0"/>
              </a:rPr>
              <a:t>Ethical influences are at the heart of Conscious Valley’s identity and marketing. While they introduce higher costs and pressure to maintain high standards, they also create loyalty, brand strength, and a clear competitive edge. In the long run, these ethical commitments make the business more resilient and relevant especially as consumers continue to prioritise sustainability, animal welfare, and conscious consumption.</a:t>
            </a:r>
          </a:p>
        </p:txBody>
      </p:sp>
      <p:sp>
        <p:nvSpPr>
          <p:cNvPr id="7" name="Title 1">
            <a:extLst>
              <a:ext uri="{FF2B5EF4-FFF2-40B4-BE49-F238E27FC236}">
                <a16:creationId xmlns:a16="http://schemas.microsoft.com/office/drawing/2014/main" id="{9E56BF6C-D9F3-2B8B-9D90-040CFDC0FCB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EB9E67D3-5527-1456-C754-4E5DA0D4F719}"/>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928161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endParaRPr/>
          </a:p>
        </p:txBody>
      </p:sp>
      <p:sp>
        <p:nvSpPr>
          <p:cNvPr id="100" name="Google Shape;100;p3"/>
          <p:cNvSpPr/>
          <p:nvPr/>
        </p:nvSpPr>
        <p:spPr>
          <a:xfrm>
            <a:off x="0" y="0"/>
            <a:ext cx="12192000" cy="19203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01" name="Google Shape;101;p3" descr="A picture containing text, clipart&#10;&#10;Description automatically generated"/>
          <p:cNvPicPr preferRelativeResize="0"/>
          <p:nvPr/>
        </p:nvPicPr>
        <p:blipFill rotWithShape="1">
          <a:blip r:embed="rId3">
            <a:alphaModFix/>
          </a:blip>
          <a:srcRect/>
          <a:stretch/>
        </p:blipFill>
        <p:spPr>
          <a:xfrm>
            <a:off x="4464173" y="286746"/>
            <a:ext cx="3524441" cy="1325561"/>
          </a:xfrm>
          <a:prstGeom prst="rect">
            <a:avLst/>
          </a:prstGeom>
          <a:noFill/>
          <a:ln>
            <a:noFill/>
          </a:ln>
        </p:spPr>
      </p:pic>
      <p:sp>
        <p:nvSpPr>
          <p:cNvPr id="102" name="Google Shape;102;p3"/>
          <p:cNvSpPr/>
          <p:nvPr/>
        </p:nvSpPr>
        <p:spPr>
          <a:xfrm>
            <a:off x="0" y="1904359"/>
            <a:ext cx="12192000" cy="577500"/>
          </a:xfrm>
          <a:prstGeom prst="rect">
            <a:avLst/>
          </a:prstGeom>
          <a:solidFill>
            <a:srgbClr val="8FC8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NZ" sz="1800" b="0" i="0" u="none" strike="noStrike" cap="none">
                <a:solidFill>
                  <a:schemeClr val="lt1"/>
                </a:solidFill>
                <a:latin typeface="Arial"/>
                <a:ea typeface="Arial"/>
                <a:cs typeface="Arial"/>
                <a:sym typeface="Arial"/>
              </a:rPr>
              <a:t>PARTNERS IN THE DELIVERY OF THE NATIONAL AGRIBUSINESS IN SCHOOLS PROGRAMME</a:t>
            </a:r>
            <a:endParaRPr/>
          </a:p>
        </p:txBody>
      </p:sp>
      <p:pic>
        <p:nvPicPr>
          <p:cNvPr id="103" name="Google Shape;103;p3"/>
          <p:cNvPicPr preferRelativeResize="0"/>
          <p:nvPr/>
        </p:nvPicPr>
        <p:blipFill rotWithShape="1">
          <a:blip r:embed="rId4">
            <a:alphaModFix/>
          </a:blip>
          <a:srcRect t="24460" b="20915"/>
          <a:stretch/>
        </p:blipFill>
        <p:spPr>
          <a:xfrm>
            <a:off x="838200" y="2695375"/>
            <a:ext cx="10515600" cy="4061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p:nvPr/>
        </p:nvSpPr>
        <p:spPr>
          <a:xfrm>
            <a:off x="0" y="0"/>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E5F45F4B-99C2-8378-B9B6-47A128733D6A}"/>
              </a:ext>
            </a:extLst>
          </p:cNvPr>
          <p:cNvSpPr>
            <a:spLocks noGrp="1"/>
          </p:cNvSpPr>
          <p:nvPr>
            <p:ph type="title"/>
          </p:nvPr>
        </p:nvSpPr>
        <p:spPr>
          <a:xfrm>
            <a:off x="417576" y="200533"/>
            <a:ext cx="2718816" cy="1325563"/>
          </a:xfrm>
        </p:spPr>
        <p:txBody>
          <a:bodyPr/>
          <a:lstStyle/>
          <a:p>
            <a:r>
              <a:rPr lang="en-NZ" b="1" dirty="0">
                <a:latin typeface="Aptos" panose="020B0004020202020204" pitchFamily="34" charset="0"/>
              </a:rPr>
              <a:t>Activity 1</a:t>
            </a:r>
          </a:p>
        </p:txBody>
      </p:sp>
      <p:sp>
        <p:nvSpPr>
          <p:cNvPr id="3" name="Content Placeholder 2">
            <a:extLst>
              <a:ext uri="{FF2B5EF4-FFF2-40B4-BE49-F238E27FC236}">
                <a16:creationId xmlns:a16="http://schemas.microsoft.com/office/drawing/2014/main" id="{535C0F3B-230A-F6ED-9E9C-FFD86B8E6D89}"/>
              </a:ext>
            </a:extLst>
          </p:cNvPr>
          <p:cNvSpPr txBox="1">
            <a:spLocks/>
          </p:cNvSpPr>
          <p:nvPr/>
        </p:nvSpPr>
        <p:spPr>
          <a:xfrm>
            <a:off x="499872" y="1192352"/>
            <a:ext cx="10515600" cy="435133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pPr>
            <a:r>
              <a:rPr lang="en-NZ" dirty="0">
                <a:latin typeface="Aptos" panose="020B0004020202020204" pitchFamily="34" charset="0"/>
              </a:rPr>
              <a:t>Read the PDF article  “</a:t>
            </a:r>
            <a:r>
              <a:rPr lang="en-NZ" b="1" dirty="0">
                <a:latin typeface="Aptos" panose="020B0004020202020204" pitchFamily="34" charset="0"/>
              </a:rPr>
              <a:t>Conscious Valley</a:t>
            </a:r>
            <a:r>
              <a:rPr lang="en-NZ" dirty="0">
                <a:latin typeface="Aptos" panose="020B0004020202020204" pitchFamily="34" charset="0"/>
              </a:rPr>
              <a:t>”. Use this article to help you answer the questions.</a:t>
            </a:r>
          </a:p>
          <a:p>
            <a:pPr marL="0" indent="0">
              <a:buFont typeface="Arial"/>
              <a:buNone/>
            </a:pPr>
            <a:endParaRPr lang="en-NZ" dirty="0">
              <a:latin typeface="Aptos" panose="020B0004020202020204" pitchFamily="34" charset="0"/>
            </a:endParaRPr>
          </a:p>
          <a:p>
            <a:pPr marL="514350" indent="-514350">
              <a:buFont typeface="+mj-lt"/>
              <a:buAutoNum type="arabicPeriod"/>
            </a:pPr>
            <a:r>
              <a:rPr lang="en-NZ" sz="2000" dirty="0">
                <a:latin typeface="Aptos" panose="020B0004020202020204" pitchFamily="34" charset="0"/>
              </a:rPr>
              <a:t>What is a </a:t>
            </a:r>
            <a:r>
              <a:rPr lang="en-NZ" sz="2000" b="1" dirty="0">
                <a:latin typeface="Aptos" panose="020B0004020202020204" pitchFamily="34" charset="0"/>
              </a:rPr>
              <a:t>STEEPLE</a:t>
            </a:r>
            <a:r>
              <a:rPr lang="en-NZ" sz="2000" dirty="0">
                <a:latin typeface="Aptos" panose="020B0004020202020204" pitchFamily="34" charset="0"/>
              </a:rPr>
              <a:t> </a:t>
            </a:r>
            <a:r>
              <a:rPr lang="en-NZ" sz="2000" b="1" dirty="0">
                <a:latin typeface="Aptos" panose="020B0004020202020204" pitchFamily="34" charset="0"/>
              </a:rPr>
              <a:t>Analysis?</a:t>
            </a:r>
          </a:p>
          <a:p>
            <a:pPr marL="514350" indent="-514350">
              <a:buFont typeface="+mj-lt"/>
              <a:buAutoNum type="arabicPeriod"/>
            </a:pPr>
            <a:r>
              <a:rPr lang="en-NZ" sz="2000" dirty="0">
                <a:latin typeface="Aptos" panose="020B0004020202020204" pitchFamily="34" charset="0"/>
              </a:rPr>
              <a:t>Why would an agribusiness like Conscious Valley carryout a </a:t>
            </a:r>
            <a:r>
              <a:rPr lang="en-NZ" sz="2000" b="1" dirty="0">
                <a:latin typeface="Aptos" panose="020B0004020202020204" pitchFamily="34" charset="0"/>
              </a:rPr>
              <a:t>STEEPLE Analysis? </a:t>
            </a:r>
            <a:endParaRPr lang="en-NZ" sz="2000" dirty="0">
              <a:latin typeface="Aptos" panose="020B0004020202020204" pitchFamily="34" charset="0"/>
            </a:endParaRPr>
          </a:p>
          <a:p>
            <a:pPr marL="514350" indent="-514350">
              <a:buFont typeface="+mj-lt"/>
              <a:buAutoNum type="arabicPeriod"/>
            </a:pPr>
            <a:r>
              <a:rPr lang="en-NZ" sz="2000" dirty="0">
                <a:latin typeface="Aptos" panose="020B0004020202020204" pitchFamily="34" charset="0"/>
              </a:rPr>
              <a:t>Divide the class into 7 groups. Give each an influence. Using the article, “Conscious Valley”, each group identifies and describes the influence impacting Conscious Valley.</a:t>
            </a:r>
          </a:p>
          <a:p>
            <a:pPr marL="514350" indent="-514350">
              <a:buFont typeface="+mj-lt"/>
              <a:buAutoNum type="arabicPeriod"/>
            </a:pPr>
            <a:r>
              <a:rPr lang="en-NZ" sz="2000" dirty="0">
                <a:latin typeface="Aptos" panose="020B0004020202020204" pitchFamily="34" charset="0"/>
              </a:rPr>
              <a:t>Then; bring the class back together to discuss the influences impacting Conscious Valley</a:t>
            </a:r>
          </a:p>
        </p:txBody>
      </p:sp>
      <p:pic>
        <p:nvPicPr>
          <p:cNvPr id="4" name="Google Shape;144;p9" descr="A black and grey background with circles with Solomon R. Guggenheim Museum in the background&#10;&#10;Description automatically generated">
            <a:extLst>
              <a:ext uri="{FF2B5EF4-FFF2-40B4-BE49-F238E27FC236}">
                <a16:creationId xmlns:a16="http://schemas.microsoft.com/office/drawing/2014/main" id="{BC51FF66-CF3C-1855-27C5-97AA31951A82}"/>
              </a:ext>
            </a:extLst>
          </p:cNvPr>
          <p:cNvPicPr preferRelativeResize="0"/>
          <p:nvPr/>
        </p:nvPicPr>
        <p:blipFill rotWithShape="1">
          <a:blip r:embed="rId4">
            <a:alphaModFix amt="47000"/>
          </a:blip>
          <a:srcRect/>
          <a:stretch/>
        </p:blipFill>
        <p:spPr>
          <a:xfrm>
            <a:off x="3143530" y="797048"/>
            <a:ext cx="5513843" cy="404470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3ACFDFAF-330E-5320-94AB-67638A76B278}"/>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F4702666-A146-5BCF-891C-98790FA5460F}"/>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6921896-330F-6E61-91CF-D9CE387B6356}"/>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E2C5A2C-31DD-C508-5F5B-3050E2FFD788}"/>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37594E89-CC07-DB78-9DF4-F795669100B9}"/>
              </a:ext>
            </a:extLst>
          </p:cNvPr>
          <p:cNvSpPr>
            <a:spLocks noGrp="1"/>
          </p:cNvSpPr>
          <p:nvPr>
            <p:ph type="title"/>
          </p:nvPr>
        </p:nvSpPr>
        <p:spPr>
          <a:xfrm>
            <a:off x="417576" y="200533"/>
            <a:ext cx="2718816" cy="1325563"/>
          </a:xfrm>
        </p:spPr>
        <p:txBody>
          <a:bodyPr/>
          <a:lstStyle/>
          <a:p>
            <a:r>
              <a:rPr lang="en-NZ" b="1" dirty="0">
                <a:latin typeface="Aptos" panose="020B0004020202020204" pitchFamily="34" charset="0"/>
              </a:rPr>
              <a:t>Activity 2</a:t>
            </a:r>
          </a:p>
        </p:txBody>
      </p:sp>
      <p:sp>
        <p:nvSpPr>
          <p:cNvPr id="3" name="Content Placeholder 2">
            <a:extLst>
              <a:ext uri="{FF2B5EF4-FFF2-40B4-BE49-F238E27FC236}">
                <a16:creationId xmlns:a16="http://schemas.microsoft.com/office/drawing/2014/main" id="{D8100FB9-4B2F-9DA8-26D2-21AF48C8548A}"/>
              </a:ext>
            </a:extLst>
          </p:cNvPr>
          <p:cNvSpPr txBox="1">
            <a:spLocks/>
          </p:cNvSpPr>
          <p:nvPr/>
        </p:nvSpPr>
        <p:spPr>
          <a:xfrm>
            <a:off x="499872" y="1192352"/>
            <a:ext cx="10515600" cy="405630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NZ" sz="2400" dirty="0">
                <a:latin typeface="Aptos" panose="020B0004020202020204" pitchFamily="34" charset="0"/>
              </a:rPr>
              <a:t>Divide the class into groups. Allocate each group one STEEPLE influence. Each group is to use their influence to answer the questions below. </a:t>
            </a:r>
          </a:p>
          <a:p>
            <a:pPr marL="0" indent="0">
              <a:buNone/>
            </a:pPr>
            <a:r>
              <a:rPr lang="en-NZ" sz="2400" dirty="0">
                <a:latin typeface="Aptos" panose="020B0004020202020204" pitchFamily="34" charset="0"/>
              </a:rPr>
              <a:t>Then, bring the class back together to discuss their answers.</a:t>
            </a:r>
          </a:p>
          <a:p>
            <a:pPr marL="0" indent="0">
              <a:buNone/>
            </a:pPr>
            <a:endParaRPr lang="en-NZ" sz="2400" dirty="0">
              <a:latin typeface="Aptos" panose="020B0004020202020204" pitchFamily="34" charset="0"/>
            </a:endParaRPr>
          </a:p>
          <a:p>
            <a:pPr marL="514350" lvl="0" indent="-514350">
              <a:buFont typeface="+mj-lt"/>
              <a:buAutoNum type="arabicPeriod"/>
            </a:pPr>
            <a:r>
              <a:rPr lang="en-NZ" sz="2000" dirty="0">
                <a:latin typeface="Aptos" panose="020B0004020202020204" pitchFamily="34" charset="0"/>
              </a:rPr>
              <a:t>Describe the short and long term impacts on Conscious Valley.</a:t>
            </a:r>
          </a:p>
          <a:p>
            <a:pPr marL="514350" lvl="0" indent="-514350">
              <a:buFont typeface="+mj-lt"/>
              <a:buAutoNum type="arabicPeriod"/>
            </a:pPr>
            <a:r>
              <a:rPr lang="en-NZ" sz="2000" dirty="0">
                <a:latin typeface="Aptos" panose="020B0004020202020204" pitchFamily="34" charset="0"/>
              </a:rPr>
              <a:t>Using the influence you have discussed in your group, explain the impact beyond the business e.g. on the local community.</a:t>
            </a:r>
          </a:p>
          <a:p>
            <a:pPr marL="514350" lvl="0" indent="-514350">
              <a:buFont typeface="+mj-lt"/>
              <a:buAutoNum type="arabicPeriod"/>
            </a:pPr>
            <a:r>
              <a:rPr lang="en-NZ" sz="2000" dirty="0">
                <a:latin typeface="Aptos" panose="020B0004020202020204" pitchFamily="34" charset="0"/>
              </a:rPr>
              <a:t>What are the consequences of these impacts on the business?</a:t>
            </a:r>
          </a:p>
          <a:p>
            <a:pPr marL="514350" lvl="0" indent="-514350">
              <a:buFont typeface="+mj-lt"/>
              <a:buAutoNum type="arabicPeriod"/>
            </a:pPr>
            <a:r>
              <a:rPr lang="en-NZ" sz="2000" dirty="0">
                <a:latin typeface="Aptos" panose="020B0004020202020204" pitchFamily="34" charset="0"/>
              </a:rPr>
              <a:t>Using these consequences, explain how each consequence might affect the viability of the business.</a:t>
            </a:r>
          </a:p>
        </p:txBody>
      </p:sp>
    </p:spTree>
    <p:extLst>
      <p:ext uri="{BB962C8B-B14F-4D97-AF65-F5344CB8AC3E}">
        <p14:creationId xmlns:p14="http://schemas.microsoft.com/office/powerpoint/2010/main" val="524398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25733EF7-13FB-359A-F86D-3C7E9C97FE12}"/>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5BC5838D-F947-3752-7C18-BBE75B05A832}"/>
              </a:ext>
            </a:extLst>
          </p:cNvPr>
          <p:cNvSpPr/>
          <p:nvPr/>
        </p:nvSpPr>
        <p:spPr>
          <a:xfrm>
            <a:off x="0" y="0"/>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3D74ABD2-9B8C-4B21-4AE9-3A6C2765C4F5}"/>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4435494-2F49-B42D-F85E-7EF062251BA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DE2E4858-9246-95C3-367B-EED52743EFCC}"/>
              </a:ext>
            </a:extLst>
          </p:cNvPr>
          <p:cNvSpPr>
            <a:spLocks noGrp="1"/>
          </p:cNvSpPr>
          <p:nvPr>
            <p:ph type="title"/>
          </p:nvPr>
        </p:nvSpPr>
        <p:spPr>
          <a:xfrm>
            <a:off x="2340864" y="727146"/>
            <a:ext cx="7510272" cy="1325563"/>
          </a:xfrm>
        </p:spPr>
        <p:txBody>
          <a:bodyPr>
            <a:normAutofit/>
          </a:bodyPr>
          <a:lstStyle/>
          <a:p>
            <a:pPr lvl="0" algn="ctr"/>
            <a:br>
              <a:rPr lang="en-NZ" dirty="0">
                <a:solidFill>
                  <a:schemeClr val="tx1"/>
                </a:solidFill>
                <a:latin typeface="Aptos" panose="020B0004020202020204" pitchFamily="34" charset="0"/>
              </a:rPr>
            </a:br>
            <a:r>
              <a:rPr lang="en-NZ" dirty="0">
                <a:solidFill>
                  <a:schemeClr val="tx1"/>
                </a:solidFill>
                <a:latin typeface="Aptos" panose="020B0004020202020204" pitchFamily="34" charset="0"/>
              </a:rPr>
              <a:t>Answers to Questions 1-3</a:t>
            </a:r>
          </a:p>
        </p:txBody>
      </p:sp>
      <p:sp>
        <p:nvSpPr>
          <p:cNvPr id="3" name="Content Placeholder 2">
            <a:extLst>
              <a:ext uri="{FF2B5EF4-FFF2-40B4-BE49-F238E27FC236}">
                <a16:creationId xmlns:a16="http://schemas.microsoft.com/office/drawing/2014/main" id="{043DC3CF-8998-864A-73FB-2A866A3F341C}"/>
              </a:ext>
            </a:extLst>
          </p:cNvPr>
          <p:cNvSpPr txBox="1">
            <a:spLocks/>
          </p:cNvSpPr>
          <p:nvPr/>
        </p:nvSpPr>
        <p:spPr>
          <a:xfrm>
            <a:off x="582168" y="4524893"/>
            <a:ext cx="10515600" cy="82296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lvl="0" indent="0">
              <a:buNone/>
            </a:pPr>
            <a:r>
              <a:rPr lang="en-NZ" sz="2400" dirty="0">
                <a:solidFill>
                  <a:schemeClr val="tx1"/>
                </a:solidFill>
                <a:latin typeface="Aptos" panose="020B0004020202020204" pitchFamily="34" charset="0"/>
              </a:rPr>
              <a:t>NOTE:  Answers are a guide, there are other answers.</a:t>
            </a:r>
          </a:p>
        </p:txBody>
      </p:sp>
      <p:sp>
        <p:nvSpPr>
          <p:cNvPr id="4" name="Title 1">
            <a:extLst>
              <a:ext uri="{FF2B5EF4-FFF2-40B4-BE49-F238E27FC236}">
                <a16:creationId xmlns:a16="http://schemas.microsoft.com/office/drawing/2014/main" id="{5D6B295C-1ED3-A568-013F-8AE7F08D96AC}"/>
              </a:ext>
            </a:extLst>
          </p:cNvPr>
          <p:cNvSpPr txBox="1">
            <a:spLocks/>
          </p:cNvSpPr>
          <p:nvPr/>
        </p:nvSpPr>
        <p:spPr>
          <a:xfrm>
            <a:off x="4349496" y="184584"/>
            <a:ext cx="2718816"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Activity 1</a:t>
            </a:r>
          </a:p>
        </p:txBody>
      </p:sp>
    </p:spTree>
    <p:extLst>
      <p:ext uri="{BB962C8B-B14F-4D97-AF65-F5344CB8AC3E}">
        <p14:creationId xmlns:p14="http://schemas.microsoft.com/office/powerpoint/2010/main" val="155486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3E167F82-207E-37B5-1BE3-A37F49ADB23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986B8DFE-BBA2-9EF3-7D3B-342DE19E360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78913087-0AA1-62AB-A7FC-11C082BB9125}"/>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BEAC812-8EC5-F091-6A31-6AC4902508D7}"/>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75997341-7C6B-8FDD-653F-2F122D8F4A25}"/>
              </a:ext>
            </a:extLst>
          </p:cNvPr>
          <p:cNvSpPr>
            <a:spLocks noGrp="1"/>
          </p:cNvSpPr>
          <p:nvPr>
            <p:ph type="title"/>
          </p:nvPr>
        </p:nvSpPr>
        <p:spPr>
          <a:xfrm>
            <a:off x="228600" y="274102"/>
            <a:ext cx="8452104" cy="1325563"/>
          </a:xfrm>
        </p:spPr>
        <p:txBody>
          <a:bodyPr>
            <a:normAutofit/>
          </a:bodyPr>
          <a:lstStyle/>
          <a:p>
            <a:pPr lvl="0"/>
            <a:r>
              <a:rPr lang="en-NZ" sz="3200" dirty="0">
                <a:latin typeface="Aptos" panose="020B0004020202020204" pitchFamily="34" charset="0"/>
              </a:rPr>
              <a:t>1. What is a STEEPLE Analysis?</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2D4607A2-1902-5119-63F1-41AD42E95655}"/>
              </a:ext>
            </a:extLst>
          </p:cNvPr>
          <p:cNvSpPr txBox="1">
            <a:spLocks/>
          </p:cNvSpPr>
          <p:nvPr/>
        </p:nvSpPr>
        <p:spPr>
          <a:xfrm>
            <a:off x="326136" y="1599665"/>
            <a:ext cx="7409688" cy="3586245"/>
          </a:xfrm>
          <a:prstGeom prst="rect">
            <a:avLst/>
          </a:prstGeom>
          <a:noFill/>
          <a:ln>
            <a:noFill/>
          </a:ln>
        </p:spPr>
        <p:txBody>
          <a:bodyPr spcFirstLastPara="1" wrap="square" lIns="91425" tIns="45700" rIns="91425" bIns="45700" anchor="t" anchorCtr="0">
            <a:normAutofit fontScale="70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NZ" sz="2400" dirty="0">
                <a:latin typeface="Aptos" panose="020B0004020202020204" pitchFamily="34" charset="0"/>
              </a:rPr>
              <a:t>A STEEPLE Analysis is a strategic planning tool used by businesses to analyse external factors that can impact their business. </a:t>
            </a:r>
          </a:p>
          <a:p>
            <a:pPr marL="0" indent="0">
              <a:buNone/>
            </a:pPr>
            <a:r>
              <a:rPr lang="en-NZ" sz="2400" dirty="0">
                <a:latin typeface="Aptos" panose="020B0004020202020204" pitchFamily="34" charset="0"/>
              </a:rPr>
              <a:t>It helps businesses identify opportunities and threats in their environment and prepare strategies to stay competitive and sustainable</a:t>
            </a:r>
          </a:p>
          <a:p>
            <a:pPr marL="0" indent="0">
              <a:buNone/>
            </a:pPr>
            <a:r>
              <a:rPr lang="en-NZ" sz="2400" dirty="0">
                <a:latin typeface="Aptos" panose="020B0004020202020204" pitchFamily="34" charset="0"/>
              </a:rPr>
              <a:t> The acronym stands for:</a:t>
            </a:r>
          </a:p>
          <a:p>
            <a:pPr lvl="0"/>
            <a:r>
              <a:rPr lang="en-NZ" sz="2400" dirty="0">
                <a:latin typeface="Aptos" panose="020B0004020202020204" pitchFamily="34" charset="0"/>
              </a:rPr>
              <a:t>S – Social</a:t>
            </a:r>
          </a:p>
          <a:p>
            <a:pPr lvl="0"/>
            <a:r>
              <a:rPr lang="en-NZ" sz="2400" dirty="0">
                <a:latin typeface="Aptos" panose="020B0004020202020204" pitchFamily="34" charset="0"/>
              </a:rPr>
              <a:t>T – Technological</a:t>
            </a:r>
          </a:p>
          <a:p>
            <a:pPr lvl="0"/>
            <a:r>
              <a:rPr lang="en-NZ" sz="2400" dirty="0">
                <a:latin typeface="Aptos" panose="020B0004020202020204" pitchFamily="34" charset="0"/>
              </a:rPr>
              <a:t>E – Economic</a:t>
            </a:r>
          </a:p>
          <a:p>
            <a:pPr lvl="0"/>
            <a:r>
              <a:rPr lang="en-NZ" sz="2400" dirty="0">
                <a:latin typeface="Aptos" panose="020B0004020202020204" pitchFamily="34" charset="0"/>
              </a:rPr>
              <a:t>E – Environmental</a:t>
            </a:r>
          </a:p>
          <a:p>
            <a:pPr lvl="0"/>
            <a:r>
              <a:rPr lang="en-NZ" sz="2400" dirty="0">
                <a:latin typeface="Aptos" panose="020B0004020202020204" pitchFamily="34" charset="0"/>
              </a:rPr>
              <a:t>P – Political</a:t>
            </a:r>
          </a:p>
          <a:p>
            <a:pPr lvl="0"/>
            <a:r>
              <a:rPr lang="en-NZ" sz="2400" dirty="0">
                <a:latin typeface="Aptos" panose="020B0004020202020204" pitchFamily="34" charset="0"/>
              </a:rPr>
              <a:t>L – Legal</a:t>
            </a:r>
          </a:p>
          <a:p>
            <a:pPr lvl="0"/>
            <a:r>
              <a:rPr lang="en-NZ" sz="2400" dirty="0">
                <a:latin typeface="Aptos" panose="020B0004020202020204" pitchFamily="34" charset="0"/>
              </a:rPr>
              <a:t>E – Ethical</a:t>
            </a:r>
          </a:p>
        </p:txBody>
      </p:sp>
      <p:pic>
        <p:nvPicPr>
          <p:cNvPr id="4" name="Picture 4" descr="STEEPLE Analysis - Definition, Importance &amp; Factors | Marketing | MBA Skool">
            <a:extLst>
              <a:ext uri="{FF2B5EF4-FFF2-40B4-BE49-F238E27FC236}">
                <a16:creationId xmlns:a16="http://schemas.microsoft.com/office/drawing/2014/main" id="{7D3386D8-6673-4BAF-7EA9-09EF9F94BB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08264" y="1175869"/>
            <a:ext cx="3511296" cy="3245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1036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DB1C2D3-F278-A4CA-B3D9-1C1BF6C67E5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A8639FBC-BCB0-0104-8CB3-0ADD89A2873E}"/>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E1F217C5-F678-20E9-2AD0-6EFA9769BBB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8530FB7-C596-D794-FDF0-9A2F51957D28}"/>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7C08CA0B-41A0-E25D-E047-448C41987909}"/>
              </a:ext>
            </a:extLst>
          </p:cNvPr>
          <p:cNvSpPr>
            <a:spLocks noGrp="1"/>
          </p:cNvSpPr>
          <p:nvPr>
            <p:ph type="title"/>
          </p:nvPr>
        </p:nvSpPr>
        <p:spPr>
          <a:xfrm>
            <a:off x="228600" y="274102"/>
            <a:ext cx="11637264" cy="1325563"/>
          </a:xfrm>
        </p:spPr>
        <p:txBody>
          <a:bodyPr>
            <a:normAutofit/>
          </a:bodyPr>
          <a:lstStyle/>
          <a:p>
            <a:pPr lvl="0"/>
            <a:r>
              <a:rPr lang="en-NZ" sz="3200" dirty="0"/>
              <a:t>2. </a:t>
            </a:r>
            <a:r>
              <a:rPr lang="en-NZ" sz="3200" dirty="0">
                <a:latin typeface="Aptos" panose="020B0004020202020204" pitchFamily="34" charset="0"/>
              </a:rPr>
              <a:t>Why would an agribusiness like Conscious Valley    </a:t>
            </a:r>
            <a:br>
              <a:rPr lang="en-NZ" sz="3200" dirty="0">
                <a:latin typeface="Aptos" panose="020B0004020202020204" pitchFamily="34" charset="0"/>
              </a:rPr>
            </a:br>
            <a:r>
              <a:rPr lang="en-NZ" sz="3200" dirty="0">
                <a:latin typeface="Aptos" panose="020B0004020202020204" pitchFamily="34" charset="0"/>
              </a:rPr>
              <a:t>     carryout a STEEPLE Analysis?</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5F79031B-89DA-40A6-B4DF-196FBDB01507}"/>
              </a:ext>
            </a:extLst>
          </p:cNvPr>
          <p:cNvSpPr txBox="1">
            <a:spLocks/>
          </p:cNvSpPr>
          <p:nvPr/>
        </p:nvSpPr>
        <p:spPr>
          <a:xfrm>
            <a:off x="326136" y="1599665"/>
            <a:ext cx="11539728" cy="358624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NZ" sz="2400" dirty="0">
                <a:latin typeface="Aptos" panose="020B0004020202020204" pitchFamily="34" charset="0"/>
              </a:rPr>
              <a:t>Conscious Valley would use a STEEPLE analysis to:</a:t>
            </a:r>
          </a:p>
          <a:p>
            <a:pPr lvl="0"/>
            <a:r>
              <a:rPr lang="en-NZ" sz="2400" dirty="0">
                <a:latin typeface="Aptos" panose="020B0004020202020204" pitchFamily="34" charset="0"/>
              </a:rPr>
              <a:t>Understand external influences that affect the farming and meat retail business.</a:t>
            </a:r>
          </a:p>
          <a:p>
            <a:pPr lvl="0"/>
            <a:r>
              <a:rPr lang="en-NZ" sz="2400" dirty="0">
                <a:latin typeface="Aptos" panose="020B0004020202020204" pitchFamily="34" charset="0"/>
              </a:rPr>
              <a:t>Plan for the future by identifying risks (e.g. climate change, market shifts).</a:t>
            </a:r>
          </a:p>
          <a:p>
            <a:pPr lvl="0"/>
            <a:r>
              <a:rPr lang="en-NZ" sz="2400" dirty="0">
                <a:latin typeface="Aptos" panose="020B0004020202020204" pitchFamily="34" charset="0"/>
              </a:rPr>
              <a:t>Stay aligned with consumer expectations (e.g. ethical and sustainable food).</a:t>
            </a:r>
          </a:p>
          <a:p>
            <a:pPr lvl="0"/>
            <a:r>
              <a:rPr lang="en-NZ" sz="2400" dirty="0">
                <a:latin typeface="Aptos" panose="020B0004020202020204" pitchFamily="34" charset="0"/>
              </a:rPr>
              <a:t>Adapt to changes in law, technology, or market demand.</a:t>
            </a:r>
          </a:p>
          <a:p>
            <a:pPr lvl="0"/>
            <a:r>
              <a:rPr lang="en-NZ" sz="2400" dirty="0">
                <a:latin typeface="Aptos" panose="020B0004020202020204" pitchFamily="34" charset="0"/>
              </a:rPr>
              <a:t>Make strategic decisions about investment, production, and marketing.</a:t>
            </a:r>
          </a:p>
          <a:p>
            <a:pPr lvl="0"/>
            <a:r>
              <a:rPr lang="en-NZ" sz="2400" dirty="0">
                <a:latin typeface="Aptos" panose="020B0004020202020204" pitchFamily="34" charset="0"/>
              </a:rPr>
              <a:t>Help ensure long-term business viability and competitive advantage.</a:t>
            </a:r>
          </a:p>
          <a:p>
            <a:pPr lvl="0"/>
            <a:endParaRPr lang="en-NZ" sz="2400" dirty="0">
              <a:latin typeface="Aptos" panose="020B0004020202020204" pitchFamily="34" charset="0"/>
            </a:endParaRPr>
          </a:p>
        </p:txBody>
      </p:sp>
    </p:spTree>
    <p:extLst>
      <p:ext uri="{BB962C8B-B14F-4D97-AF65-F5344CB8AC3E}">
        <p14:creationId xmlns:p14="http://schemas.microsoft.com/office/powerpoint/2010/main" val="70207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D9F3579-F808-9CBB-EB43-95BDB4886562}"/>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62D85EA4-8728-0A17-C89D-0C6E8719BB98}"/>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F444BC6-D2BA-BAD8-7222-374285F30BE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3A66DA9-B208-EE3B-F8A9-00376B1BD0AD}"/>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CA2C3575-0C55-FE1B-B026-06DBC5141E1B}"/>
              </a:ext>
            </a:extLst>
          </p:cNvPr>
          <p:cNvSpPr>
            <a:spLocks noGrp="1"/>
          </p:cNvSpPr>
          <p:nvPr>
            <p:ph type="title"/>
          </p:nvPr>
        </p:nvSpPr>
        <p:spPr>
          <a:xfrm>
            <a:off x="228600" y="274102"/>
            <a:ext cx="11637264" cy="1188939"/>
          </a:xfrm>
        </p:spPr>
        <p:txBody>
          <a:bodyPr>
            <a:normAutofit/>
          </a:bodyPr>
          <a:lstStyle/>
          <a:p>
            <a:pPr lvl="0"/>
            <a:r>
              <a:rPr lang="en-NZ" sz="3200" dirty="0">
                <a:solidFill>
                  <a:schemeClr val="tx1"/>
                </a:solidFill>
                <a:latin typeface="Aptos" panose="020B0004020202020204" pitchFamily="34" charset="0"/>
              </a:rPr>
              <a:t>3. Make a list of the future proofing influences impacting Conscious Valley using </a:t>
            </a:r>
            <a:r>
              <a:rPr lang="en-NZ" sz="3200" b="1" dirty="0">
                <a:solidFill>
                  <a:schemeClr val="tx1"/>
                </a:solidFill>
                <a:latin typeface="Aptos" panose="020B0004020202020204" pitchFamily="34" charset="0"/>
              </a:rPr>
              <a:t>STEEPLE</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AC9C6CD2-4386-C7EE-C779-45BDF2A359C0}"/>
              </a:ext>
            </a:extLst>
          </p:cNvPr>
          <p:cNvSpPr txBox="1">
            <a:spLocks/>
          </p:cNvSpPr>
          <p:nvPr/>
        </p:nvSpPr>
        <p:spPr>
          <a:xfrm>
            <a:off x="326136" y="1599665"/>
            <a:ext cx="11539728" cy="358624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endParaRPr lang="en-NZ" sz="2400" dirty="0">
              <a:latin typeface="Aptos" panose="020B0004020202020204" pitchFamily="34" charset="0"/>
            </a:endParaRPr>
          </a:p>
        </p:txBody>
      </p:sp>
      <p:graphicFrame>
        <p:nvGraphicFramePr>
          <p:cNvPr id="4" name="Content Placeholder 2">
            <a:extLst>
              <a:ext uri="{FF2B5EF4-FFF2-40B4-BE49-F238E27FC236}">
                <a16:creationId xmlns:a16="http://schemas.microsoft.com/office/drawing/2014/main" id="{E073A55B-0E05-A674-E969-B8C5BB6A72DF}"/>
              </a:ext>
            </a:extLst>
          </p:cNvPr>
          <p:cNvGraphicFramePr>
            <a:graphicFrameLocks/>
          </p:cNvGraphicFramePr>
          <p:nvPr>
            <p:extLst>
              <p:ext uri="{D42A27DB-BD31-4B8C-83A1-F6EECF244321}">
                <p14:modId xmlns:p14="http://schemas.microsoft.com/office/powerpoint/2010/main" val="2640973823"/>
              </p:ext>
            </p:extLst>
          </p:nvPr>
        </p:nvGraphicFramePr>
        <p:xfrm>
          <a:off x="326136" y="1463041"/>
          <a:ext cx="11865864" cy="48423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8588898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596</TotalTime>
  <Words>2834</Words>
  <Application>Microsoft Office PowerPoint</Application>
  <PresentationFormat>Widescreen</PresentationFormat>
  <Paragraphs>243</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Aptos</vt:lpstr>
      <vt:lpstr>Arial</vt:lpstr>
      <vt:lpstr>Calibri</vt:lpstr>
      <vt:lpstr>Office Theme</vt:lpstr>
      <vt:lpstr>PowerPoint Presentation</vt:lpstr>
      <vt:lpstr>PowerPoint Presentation</vt:lpstr>
      <vt:lpstr>PowerPoint Presentation</vt:lpstr>
      <vt:lpstr>Activity 1</vt:lpstr>
      <vt:lpstr>Activity 2</vt:lpstr>
      <vt:lpstr> Answers to Questions 1-3</vt:lpstr>
      <vt:lpstr>1. What is a STEEPLE Analysis?</vt:lpstr>
      <vt:lpstr>2. Why would an agribusiness like Conscious Valley          carryout a STEEPLE Analysis?</vt:lpstr>
      <vt:lpstr>3. Make a list of the future proofing influences impacting Conscious Valley using STEEPLE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Answers to Questions 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Michelle Smith</dc:creator>
  <cp:lastModifiedBy>Susan Stokes</cp:lastModifiedBy>
  <cp:revision>16</cp:revision>
  <dcterms:created xsi:type="dcterms:W3CDTF">2014-11-27T05:26:09Z</dcterms:created>
  <dcterms:modified xsi:type="dcterms:W3CDTF">2025-09-28T23:07:18Z</dcterms:modified>
</cp:coreProperties>
</file>