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0"/>
  </p:notesMasterIdLst>
  <p:sldIdLst>
    <p:sldId id="256" r:id="rId2"/>
    <p:sldId id="264" r:id="rId3"/>
    <p:sldId id="294" r:id="rId4"/>
    <p:sldId id="261" r:id="rId5"/>
    <p:sldId id="273" r:id="rId6"/>
    <p:sldId id="295" r:id="rId7"/>
    <p:sldId id="296" r:id="rId8"/>
    <p:sldId id="297" r:id="rId9"/>
    <p:sldId id="298" r:id="rId10"/>
    <p:sldId id="299" r:id="rId11"/>
    <p:sldId id="300" r:id="rId12"/>
    <p:sldId id="301" r:id="rId13"/>
    <p:sldId id="302" r:id="rId14"/>
    <p:sldId id="303" r:id="rId15"/>
    <p:sldId id="304" r:id="rId16"/>
    <p:sldId id="305" r:id="rId17"/>
    <p:sldId id="323" r:id="rId18"/>
    <p:sldId id="322" r:id="rId19"/>
    <p:sldId id="306" r:id="rId20"/>
    <p:sldId id="308" r:id="rId21"/>
    <p:sldId id="307" r:id="rId22"/>
    <p:sldId id="310" r:id="rId23"/>
    <p:sldId id="311" r:id="rId24"/>
    <p:sldId id="312" r:id="rId25"/>
    <p:sldId id="313" r:id="rId26"/>
    <p:sldId id="314" r:id="rId27"/>
    <p:sldId id="315" r:id="rId28"/>
    <p:sldId id="316" r:id="rId29"/>
    <p:sldId id="317" r:id="rId30"/>
    <p:sldId id="318" r:id="rId31"/>
    <p:sldId id="319" r:id="rId32"/>
    <p:sldId id="320" r:id="rId33"/>
    <p:sldId id="321" r:id="rId34"/>
    <p:sldId id="324" r:id="rId35"/>
    <p:sldId id="325" r:id="rId36"/>
    <p:sldId id="326" r:id="rId37"/>
    <p:sldId id="327" r:id="rId38"/>
    <p:sldId id="258" r:id="rId3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1" roundtripDataSignature="AMtx7mg3Rtgkxj7s1jZCFGO8sBxnqce6B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660"/>
  </p:normalViewPr>
  <p:slideViewPr>
    <p:cSldViewPr snapToGrid="0">
      <p:cViewPr varScale="1">
        <p:scale>
          <a:sx n="78" d="100"/>
          <a:sy n="78" d="100"/>
        </p:scale>
        <p:origin x="81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5989EBA0-2D5A-450F-86EB-2C11683ADAA7}"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6986A294-EA09-450A-88B7-EC4C80091862}">
      <dgm:prSet/>
      <dgm:spPr/>
      <dgm:t>
        <a:bodyPr/>
        <a:lstStyle/>
        <a:p>
          <a:pPr>
            <a:lnSpc>
              <a:spcPct val="100000"/>
            </a:lnSpc>
          </a:pPr>
          <a:r>
            <a:rPr lang="en-NZ" dirty="0"/>
            <a:t>S – Social</a:t>
          </a:r>
          <a:endParaRPr lang="en-US" dirty="0"/>
        </a:p>
      </dgm:t>
    </dgm:pt>
    <dgm:pt modelId="{A4F5D0B2-4F78-4DA6-B1F6-15F756234E47}" type="parTrans" cxnId="{7B0CB5CE-1FCB-4677-989D-6894FE8B852A}">
      <dgm:prSet/>
      <dgm:spPr/>
      <dgm:t>
        <a:bodyPr/>
        <a:lstStyle/>
        <a:p>
          <a:endParaRPr lang="en-US"/>
        </a:p>
      </dgm:t>
    </dgm:pt>
    <dgm:pt modelId="{0DE0351F-4D4F-4805-B912-C733B780E0C1}" type="sibTrans" cxnId="{7B0CB5CE-1FCB-4677-989D-6894FE8B852A}">
      <dgm:prSet/>
      <dgm:spPr/>
      <dgm:t>
        <a:bodyPr/>
        <a:lstStyle/>
        <a:p>
          <a:pPr>
            <a:lnSpc>
              <a:spcPct val="100000"/>
            </a:lnSpc>
          </a:pPr>
          <a:endParaRPr lang="en-US"/>
        </a:p>
      </dgm:t>
    </dgm:pt>
    <dgm:pt modelId="{A5FF7B16-A065-4EFB-90DC-B3DD6AD5D172}">
      <dgm:prSet/>
      <dgm:spPr/>
      <dgm:t>
        <a:bodyPr/>
        <a:lstStyle/>
        <a:p>
          <a:pPr>
            <a:lnSpc>
              <a:spcPct val="100000"/>
            </a:lnSpc>
          </a:pPr>
          <a:r>
            <a:rPr lang="en-NZ" dirty="0"/>
            <a:t>T – Technological</a:t>
          </a:r>
          <a:endParaRPr lang="en-US" dirty="0"/>
        </a:p>
      </dgm:t>
    </dgm:pt>
    <dgm:pt modelId="{26DB9076-FA8D-45CF-8BB2-AD3E42C2E151}" type="parTrans" cxnId="{4510371D-B845-4F92-BB72-C462C3F2E601}">
      <dgm:prSet/>
      <dgm:spPr/>
      <dgm:t>
        <a:bodyPr/>
        <a:lstStyle/>
        <a:p>
          <a:endParaRPr lang="en-US"/>
        </a:p>
      </dgm:t>
    </dgm:pt>
    <dgm:pt modelId="{69B0E5DA-D272-4410-84BA-40B2074DDF47}" type="sibTrans" cxnId="{4510371D-B845-4F92-BB72-C462C3F2E601}">
      <dgm:prSet/>
      <dgm:spPr/>
      <dgm:t>
        <a:bodyPr/>
        <a:lstStyle/>
        <a:p>
          <a:pPr>
            <a:lnSpc>
              <a:spcPct val="100000"/>
            </a:lnSpc>
          </a:pPr>
          <a:endParaRPr lang="en-US"/>
        </a:p>
      </dgm:t>
    </dgm:pt>
    <dgm:pt modelId="{83E3E9CE-2118-4754-933A-89A821D7A332}">
      <dgm:prSet/>
      <dgm:spPr/>
      <dgm:t>
        <a:bodyPr/>
        <a:lstStyle/>
        <a:p>
          <a:pPr>
            <a:lnSpc>
              <a:spcPct val="100000"/>
            </a:lnSpc>
          </a:pPr>
          <a:r>
            <a:rPr lang="en-NZ" dirty="0"/>
            <a:t>E – Economic</a:t>
          </a:r>
          <a:endParaRPr lang="en-US" dirty="0"/>
        </a:p>
      </dgm:t>
    </dgm:pt>
    <dgm:pt modelId="{208B0B29-83D3-4D13-8D33-F5F38E9B862E}" type="parTrans" cxnId="{2F0199E5-01D0-4865-974B-D87708618CDE}">
      <dgm:prSet/>
      <dgm:spPr/>
      <dgm:t>
        <a:bodyPr/>
        <a:lstStyle/>
        <a:p>
          <a:endParaRPr lang="en-US"/>
        </a:p>
      </dgm:t>
    </dgm:pt>
    <dgm:pt modelId="{CC0E8DF8-390D-4E92-8A7E-62FEC424FEC5}" type="sibTrans" cxnId="{2F0199E5-01D0-4865-974B-D87708618CDE}">
      <dgm:prSet/>
      <dgm:spPr/>
      <dgm:t>
        <a:bodyPr/>
        <a:lstStyle/>
        <a:p>
          <a:pPr>
            <a:lnSpc>
              <a:spcPct val="100000"/>
            </a:lnSpc>
          </a:pPr>
          <a:endParaRPr lang="en-US"/>
        </a:p>
      </dgm:t>
    </dgm:pt>
    <dgm:pt modelId="{74D8F457-1EDB-4A2D-954B-81497092D7E8}">
      <dgm:prSet/>
      <dgm:spPr/>
      <dgm:t>
        <a:bodyPr/>
        <a:lstStyle/>
        <a:p>
          <a:pPr>
            <a:lnSpc>
              <a:spcPct val="100000"/>
            </a:lnSpc>
          </a:pPr>
          <a:r>
            <a:rPr lang="en-NZ" dirty="0"/>
            <a:t>E – Environmental</a:t>
          </a:r>
          <a:endParaRPr lang="en-US" dirty="0"/>
        </a:p>
      </dgm:t>
    </dgm:pt>
    <dgm:pt modelId="{3DFBE6F4-0D76-4496-89B5-23054BD11379}" type="parTrans" cxnId="{52501ADB-B88D-407B-81DF-6A9625177AE5}">
      <dgm:prSet/>
      <dgm:spPr/>
      <dgm:t>
        <a:bodyPr/>
        <a:lstStyle/>
        <a:p>
          <a:endParaRPr lang="en-US"/>
        </a:p>
      </dgm:t>
    </dgm:pt>
    <dgm:pt modelId="{0604C0E1-7256-49E2-BBDA-C09E4093FC56}" type="sibTrans" cxnId="{52501ADB-B88D-407B-81DF-6A9625177AE5}">
      <dgm:prSet/>
      <dgm:spPr/>
      <dgm:t>
        <a:bodyPr/>
        <a:lstStyle/>
        <a:p>
          <a:pPr>
            <a:lnSpc>
              <a:spcPct val="100000"/>
            </a:lnSpc>
          </a:pPr>
          <a:endParaRPr lang="en-US"/>
        </a:p>
      </dgm:t>
    </dgm:pt>
    <dgm:pt modelId="{B9398B02-C22F-4173-9319-3C100F2D325A}">
      <dgm:prSet/>
      <dgm:spPr/>
      <dgm:t>
        <a:bodyPr/>
        <a:lstStyle/>
        <a:p>
          <a:pPr>
            <a:lnSpc>
              <a:spcPct val="100000"/>
            </a:lnSpc>
          </a:pPr>
          <a:r>
            <a:rPr lang="en-NZ" dirty="0"/>
            <a:t>P – Political</a:t>
          </a:r>
          <a:endParaRPr lang="en-US" dirty="0"/>
        </a:p>
      </dgm:t>
    </dgm:pt>
    <dgm:pt modelId="{401BEB94-F839-4E0A-AF80-0322739B6A84}" type="parTrans" cxnId="{8D522B25-8471-45EA-9E1B-1343AE4AA057}">
      <dgm:prSet/>
      <dgm:spPr/>
      <dgm:t>
        <a:bodyPr/>
        <a:lstStyle/>
        <a:p>
          <a:endParaRPr lang="en-US"/>
        </a:p>
      </dgm:t>
    </dgm:pt>
    <dgm:pt modelId="{2B5E215C-6BB1-4312-8400-98F9A698CD7B}" type="sibTrans" cxnId="{8D522B25-8471-45EA-9E1B-1343AE4AA057}">
      <dgm:prSet/>
      <dgm:spPr/>
      <dgm:t>
        <a:bodyPr/>
        <a:lstStyle/>
        <a:p>
          <a:pPr>
            <a:lnSpc>
              <a:spcPct val="100000"/>
            </a:lnSpc>
          </a:pPr>
          <a:endParaRPr lang="en-US"/>
        </a:p>
      </dgm:t>
    </dgm:pt>
    <dgm:pt modelId="{4162F58E-A43E-4C8F-9F80-C888B48F2EF2}">
      <dgm:prSet/>
      <dgm:spPr/>
      <dgm:t>
        <a:bodyPr/>
        <a:lstStyle/>
        <a:p>
          <a:pPr>
            <a:lnSpc>
              <a:spcPct val="100000"/>
            </a:lnSpc>
          </a:pPr>
          <a:r>
            <a:rPr lang="en-NZ" dirty="0">
              <a:solidFill>
                <a:srgbClr val="7030A0"/>
              </a:solidFill>
            </a:rPr>
            <a:t>L – Legal</a:t>
          </a:r>
          <a:endParaRPr lang="en-US" dirty="0">
            <a:solidFill>
              <a:srgbClr val="7030A0"/>
            </a:solidFill>
          </a:endParaRPr>
        </a:p>
      </dgm:t>
    </dgm:pt>
    <dgm:pt modelId="{6640FBE4-1D7C-464D-9BC7-157C8C0066ED}" type="parTrans" cxnId="{45F32812-83DC-4E0F-940B-FC13EB8DAD01}">
      <dgm:prSet/>
      <dgm:spPr/>
      <dgm:t>
        <a:bodyPr/>
        <a:lstStyle/>
        <a:p>
          <a:endParaRPr lang="en-US"/>
        </a:p>
      </dgm:t>
    </dgm:pt>
    <dgm:pt modelId="{B85B6AFA-C2F5-4807-BD56-E8A41A85B76E}" type="sibTrans" cxnId="{45F32812-83DC-4E0F-940B-FC13EB8DAD01}">
      <dgm:prSet/>
      <dgm:spPr/>
      <dgm:t>
        <a:bodyPr/>
        <a:lstStyle/>
        <a:p>
          <a:pPr>
            <a:lnSpc>
              <a:spcPct val="100000"/>
            </a:lnSpc>
          </a:pPr>
          <a:endParaRPr lang="en-US"/>
        </a:p>
      </dgm:t>
    </dgm:pt>
    <dgm:pt modelId="{39AE6A8E-AF59-49B4-86FE-DE91416BDEA3}">
      <dgm:prSet/>
      <dgm:spPr/>
      <dgm:t>
        <a:bodyPr/>
        <a:lstStyle/>
        <a:p>
          <a:pPr>
            <a:lnSpc>
              <a:spcPct val="100000"/>
            </a:lnSpc>
          </a:pPr>
          <a:r>
            <a:rPr lang="en-NZ" dirty="0">
              <a:solidFill>
                <a:srgbClr val="FF0000"/>
              </a:solidFill>
            </a:rPr>
            <a:t>E – Ethical</a:t>
          </a:r>
          <a:endParaRPr lang="en-US" dirty="0">
            <a:solidFill>
              <a:srgbClr val="FF0000"/>
            </a:solidFill>
          </a:endParaRPr>
        </a:p>
      </dgm:t>
    </dgm:pt>
    <dgm:pt modelId="{5D74B5B9-14E1-420A-9A8C-BE8F5D850864}" type="parTrans" cxnId="{C1608C40-A256-4B82-8D5E-18D60A43523F}">
      <dgm:prSet/>
      <dgm:spPr/>
      <dgm:t>
        <a:bodyPr/>
        <a:lstStyle/>
        <a:p>
          <a:endParaRPr lang="en-US"/>
        </a:p>
      </dgm:t>
    </dgm:pt>
    <dgm:pt modelId="{860C407F-5EBB-4983-9B3D-074779ED7A77}" type="sibTrans" cxnId="{C1608C40-A256-4B82-8D5E-18D60A43523F}">
      <dgm:prSet/>
      <dgm:spPr/>
      <dgm:t>
        <a:bodyPr/>
        <a:lstStyle/>
        <a:p>
          <a:pPr>
            <a:lnSpc>
              <a:spcPct val="100000"/>
            </a:lnSpc>
          </a:pPr>
          <a:endParaRPr lang="en-US"/>
        </a:p>
      </dgm:t>
    </dgm:pt>
    <dgm:pt modelId="{72EB5F7B-6952-4931-ADCB-EAE172A1ACC8}">
      <dgm:prSet/>
      <dgm:spPr/>
      <dgm:t>
        <a:bodyPr/>
        <a:lstStyle/>
        <a:p>
          <a:pPr>
            <a:lnSpc>
              <a:spcPct val="100000"/>
            </a:lnSpc>
          </a:pPr>
          <a:r>
            <a:rPr lang="en-NZ" dirty="0">
              <a:solidFill>
                <a:srgbClr val="FFFF00"/>
              </a:solidFill>
            </a:rPr>
            <a:t>B – Biological</a:t>
          </a:r>
          <a:endParaRPr lang="en-US" dirty="0">
            <a:solidFill>
              <a:srgbClr val="FFFF00"/>
            </a:solidFill>
          </a:endParaRPr>
        </a:p>
      </dgm:t>
    </dgm:pt>
    <dgm:pt modelId="{945222C3-A8C4-405C-9E7B-7BA88A32617C}" type="parTrans" cxnId="{189B1DB2-CABA-4352-94E3-0A9B90412D73}">
      <dgm:prSet/>
      <dgm:spPr/>
      <dgm:t>
        <a:bodyPr/>
        <a:lstStyle/>
        <a:p>
          <a:endParaRPr lang="en-NZ"/>
        </a:p>
      </dgm:t>
    </dgm:pt>
    <dgm:pt modelId="{2C8C2A7B-5D77-42BA-B4D2-EE882336BF7A}" type="sibTrans" cxnId="{189B1DB2-CABA-4352-94E3-0A9B90412D73}">
      <dgm:prSet/>
      <dgm:spPr/>
      <dgm:t>
        <a:bodyPr/>
        <a:lstStyle/>
        <a:p>
          <a:pPr>
            <a:lnSpc>
              <a:spcPct val="100000"/>
            </a:lnSpc>
          </a:pPr>
          <a:endParaRPr lang="en-NZ"/>
        </a:p>
      </dgm:t>
    </dgm:pt>
    <dgm:pt modelId="{E33902C8-8A20-4DA5-A822-FA965065D225}">
      <dgm:prSet/>
      <dgm:spPr/>
      <dgm:t>
        <a:bodyPr/>
        <a:lstStyle/>
        <a:p>
          <a:pPr>
            <a:lnSpc>
              <a:spcPct val="100000"/>
            </a:lnSpc>
          </a:pPr>
          <a:r>
            <a:rPr lang="en-NZ" dirty="0">
              <a:solidFill>
                <a:schemeClr val="accent2">
                  <a:lumMod val="50000"/>
                </a:schemeClr>
              </a:solidFill>
            </a:rPr>
            <a:t>S – Scientific</a:t>
          </a:r>
          <a:endParaRPr lang="en-US" dirty="0">
            <a:solidFill>
              <a:schemeClr val="accent2">
                <a:lumMod val="50000"/>
              </a:schemeClr>
            </a:solidFill>
          </a:endParaRPr>
        </a:p>
      </dgm:t>
    </dgm:pt>
    <dgm:pt modelId="{E923D553-24E5-4772-81F1-89A1868EFEB1}" type="parTrans" cxnId="{F2DA456A-0F01-4145-8CC6-5339AE417E2B}">
      <dgm:prSet/>
      <dgm:spPr/>
      <dgm:t>
        <a:bodyPr/>
        <a:lstStyle/>
        <a:p>
          <a:endParaRPr lang="en-NZ"/>
        </a:p>
      </dgm:t>
    </dgm:pt>
    <dgm:pt modelId="{997AD542-6339-43B5-A9B5-319375DAAB35}" type="sibTrans" cxnId="{F2DA456A-0F01-4145-8CC6-5339AE417E2B}">
      <dgm:prSet/>
      <dgm:spPr/>
      <dgm:t>
        <a:bodyPr/>
        <a:lstStyle/>
        <a:p>
          <a:endParaRPr lang="en-NZ"/>
        </a:p>
      </dgm:t>
    </dgm:pt>
    <dgm:pt modelId="{D21CFA2D-0D85-4F30-B48A-1D081D402A67}" type="pres">
      <dgm:prSet presAssocID="{5989EBA0-2D5A-450F-86EB-2C11683ADAA7}" presName="root" presStyleCnt="0">
        <dgm:presLayoutVars>
          <dgm:dir/>
          <dgm:resizeHandles val="exact"/>
        </dgm:presLayoutVars>
      </dgm:prSet>
      <dgm:spPr/>
    </dgm:pt>
    <dgm:pt modelId="{45C54033-EF21-4DE6-9A9F-CF2982C3A60D}" type="pres">
      <dgm:prSet presAssocID="{5989EBA0-2D5A-450F-86EB-2C11683ADAA7}" presName="container" presStyleCnt="0">
        <dgm:presLayoutVars>
          <dgm:dir/>
          <dgm:resizeHandles val="exact"/>
        </dgm:presLayoutVars>
      </dgm:prSet>
      <dgm:spPr/>
    </dgm:pt>
    <dgm:pt modelId="{DD68F35E-E967-4819-AE28-EE0C9384C3C3}" type="pres">
      <dgm:prSet presAssocID="{6986A294-EA09-450A-88B7-EC4C80091862}" presName="compNode" presStyleCnt="0"/>
      <dgm:spPr/>
    </dgm:pt>
    <dgm:pt modelId="{B4546F4D-D8E1-4966-8BAD-9CF222647AB7}" type="pres">
      <dgm:prSet presAssocID="{6986A294-EA09-450A-88B7-EC4C80091862}" presName="iconBgRect" presStyleLbl="bgShp" presStyleIdx="0" presStyleCnt="9"/>
      <dgm:spPr/>
    </dgm:pt>
    <dgm:pt modelId="{455E2074-8F89-41A7-B324-4D6BF13A7729}" type="pres">
      <dgm:prSet presAssocID="{6986A294-EA09-450A-88B7-EC4C80091862}" presName="iconRect" presStyleLbl="node1" presStyleIdx="0" presStyleCnt="9"/>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ocial Network"/>
        </a:ext>
      </dgm:extLst>
    </dgm:pt>
    <dgm:pt modelId="{3709FAB8-1269-4F11-AAF7-EF72ED9A1B1E}" type="pres">
      <dgm:prSet presAssocID="{6986A294-EA09-450A-88B7-EC4C80091862}" presName="spaceRect" presStyleCnt="0"/>
      <dgm:spPr/>
    </dgm:pt>
    <dgm:pt modelId="{874443F7-B76A-43AB-9EEE-72BD8DA31A8A}" type="pres">
      <dgm:prSet presAssocID="{6986A294-EA09-450A-88B7-EC4C80091862}" presName="textRect" presStyleLbl="revTx" presStyleIdx="0" presStyleCnt="9">
        <dgm:presLayoutVars>
          <dgm:chMax val="1"/>
          <dgm:chPref val="1"/>
        </dgm:presLayoutVars>
      </dgm:prSet>
      <dgm:spPr/>
    </dgm:pt>
    <dgm:pt modelId="{D33C50F6-5225-4D69-BD37-FCAFACD86D0A}" type="pres">
      <dgm:prSet presAssocID="{0DE0351F-4D4F-4805-B912-C733B780E0C1}" presName="sibTrans" presStyleLbl="sibTrans2D1" presStyleIdx="0" presStyleCnt="0"/>
      <dgm:spPr/>
    </dgm:pt>
    <dgm:pt modelId="{0550574F-3983-412C-93D4-471AC0D91C91}" type="pres">
      <dgm:prSet presAssocID="{A5FF7B16-A065-4EFB-90DC-B3DD6AD5D172}" presName="compNode" presStyleCnt="0"/>
      <dgm:spPr/>
    </dgm:pt>
    <dgm:pt modelId="{7A096FD8-44AA-4BB5-8DEA-E913CF2470BC}" type="pres">
      <dgm:prSet presAssocID="{A5FF7B16-A065-4EFB-90DC-B3DD6AD5D172}" presName="iconBgRect" presStyleLbl="bgShp" presStyleIdx="1" presStyleCnt="9" custLinFactNeighborY="-4721"/>
      <dgm:spPr/>
    </dgm:pt>
    <dgm:pt modelId="{BF9821B8-0962-4064-B163-005174305F81}" type="pres">
      <dgm:prSet presAssocID="{A5FF7B16-A065-4EFB-90DC-B3DD6AD5D172}" presName="iconRect" presStyleLbl="node1" presStyleIdx="1" presStyleCnt="9"/>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puter"/>
        </a:ext>
      </dgm:extLst>
    </dgm:pt>
    <dgm:pt modelId="{ACD4ED65-D9BC-4720-9BBF-A96F54022DC9}" type="pres">
      <dgm:prSet presAssocID="{A5FF7B16-A065-4EFB-90DC-B3DD6AD5D172}" presName="spaceRect" presStyleCnt="0"/>
      <dgm:spPr/>
    </dgm:pt>
    <dgm:pt modelId="{DE393870-6A0C-4C07-B2CC-39846D3C989A}" type="pres">
      <dgm:prSet presAssocID="{A5FF7B16-A065-4EFB-90DC-B3DD6AD5D172}" presName="textRect" presStyleLbl="revTx" presStyleIdx="1" presStyleCnt="9" custScaleX="108552">
        <dgm:presLayoutVars>
          <dgm:chMax val="1"/>
          <dgm:chPref val="1"/>
        </dgm:presLayoutVars>
      </dgm:prSet>
      <dgm:spPr/>
    </dgm:pt>
    <dgm:pt modelId="{5A51F31C-9290-41C1-9D12-CEB920C6E09C}" type="pres">
      <dgm:prSet presAssocID="{69B0E5DA-D272-4410-84BA-40B2074DDF47}" presName="sibTrans" presStyleLbl="sibTrans2D1" presStyleIdx="0" presStyleCnt="0"/>
      <dgm:spPr/>
    </dgm:pt>
    <dgm:pt modelId="{ED7DF687-16D8-4988-B256-2787A4DDACD5}" type="pres">
      <dgm:prSet presAssocID="{83E3E9CE-2118-4754-933A-89A821D7A332}" presName="compNode" presStyleCnt="0"/>
      <dgm:spPr/>
    </dgm:pt>
    <dgm:pt modelId="{BD442535-E0D9-4986-8337-F7892FE149FA}" type="pres">
      <dgm:prSet presAssocID="{83E3E9CE-2118-4754-933A-89A821D7A332}" presName="iconBgRect" presStyleLbl="bgShp" presStyleIdx="2" presStyleCnt="9" custLinFactNeighborX="-16596" custLinFactNeighborY="-2638"/>
      <dgm:spPr/>
    </dgm:pt>
    <dgm:pt modelId="{5F98A472-A1F8-4CB0-B5DC-04BAA1318D66}" type="pres">
      <dgm:prSet presAssocID="{83E3E9CE-2118-4754-933A-89A821D7A332}" presName="iconRect" presStyleLbl="node1" presStyleIdx="2" presStyleCnt="9" custLinFactNeighborX="-28613" custLinFactNeighborY="-4549"/>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1EFDFA01-F39A-4133-8C71-925163612045}" type="pres">
      <dgm:prSet presAssocID="{83E3E9CE-2118-4754-933A-89A821D7A332}" presName="spaceRect" presStyleCnt="0"/>
      <dgm:spPr/>
    </dgm:pt>
    <dgm:pt modelId="{6D426467-588C-4F35-8855-F53DA5A36495}" type="pres">
      <dgm:prSet presAssocID="{83E3E9CE-2118-4754-933A-89A821D7A332}" presName="textRect" presStyleLbl="revTx" presStyleIdx="2" presStyleCnt="9" custLinFactNeighborX="-7041" custLinFactNeighborY="-2638">
        <dgm:presLayoutVars>
          <dgm:chMax val="1"/>
          <dgm:chPref val="1"/>
        </dgm:presLayoutVars>
      </dgm:prSet>
      <dgm:spPr/>
    </dgm:pt>
    <dgm:pt modelId="{0510518A-3F33-4705-A16F-DDB0C3DCC1BE}" type="pres">
      <dgm:prSet presAssocID="{CC0E8DF8-390D-4E92-8A7E-62FEC424FEC5}" presName="sibTrans" presStyleLbl="sibTrans2D1" presStyleIdx="0" presStyleCnt="0"/>
      <dgm:spPr/>
    </dgm:pt>
    <dgm:pt modelId="{555B0B92-3EB0-4AA1-8C88-10A7BCA91991}" type="pres">
      <dgm:prSet presAssocID="{74D8F457-1EDB-4A2D-954B-81497092D7E8}" presName="compNode" presStyleCnt="0"/>
      <dgm:spPr/>
    </dgm:pt>
    <dgm:pt modelId="{544042E4-47A7-4F76-B65B-783B968333F7}" type="pres">
      <dgm:prSet presAssocID="{74D8F457-1EDB-4A2D-954B-81497092D7E8}" presName="iconBgRect" presStyleLbl="bgShp" presStyleIdx="3" presStyleCnt="9" custLinFactNeighborY="-41954"/>
      <dgm:spPr/>
    </dgm:pt>
    <dgm:pt modelId="{5833C7CC-C67C-47A8-8B90-62EA63DFEA70}" type="pres">
      <dgm:prSet presAssocID="{74D8F457-1EDB-4A2D-954B-81497092D7E8}" presName="iconRect" presStyleLbl="node1" presStyleIdx="3" presStyleCnt="9" custLinFactNeighborX="4549" custLinFactNeighborY="-8149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eciduous tree"/>
        </a:ext>
      </dgm:extLst>
    </dgm:pt>
    <dgm:pt modelId="{978411B0-2538-4F9B-A290-0D3CC02B6011}" type="pres">
      <dgm:prSet presAssocID="{74D8F457-1EDB-4A2D-954B-81497092D7E8}" presName="spaceRect" presStyleCnt="0"/>
      <dgm:spPr/>
    </dgm:pt>
    <dgm:pt modelId="{3D6D2A1A-E863-4088-84F4-44013D0E1C6B}" type="pres">
      <dgm:prSet presAssocID="{74D8F457-1EDB-4A2D-954B-81497092D7E8}" presName="textRect" presStyleLbl="revTx" presStyleIdx="3" presStyleCnt="9" custScaleX="123106" custLinFactNeighborX="9895" custLinFactNeighborY="-37416">
        <dgm:presLayoutVars>
          <dgm:chMax val="1"/>
          <dgm:chPref val="1"/>
        </dgm:presLayoutVars>
      </dgm:prSet>
      <dgm:spPr/>
    </dgm:pt>
    <dgm:pt modelId="{8CC1FA47-D5F2-4661-8253-CBE506D8063C}" type="pres">
      <dgm:prSet presAssocID="{0604C0E1-7256-49E2-BBDA-C09E4093FC56}" presName="sibTrans" presStyleLbl="sibTrans2D1" presStyleIdx="0" presStyleCnt="0"/>
      <dgm:spPr/>
    </dgm:pt>
    <dgm:pt modelId="{5745DF4A-2400-420F-97B7-C328D29BD5B5}" type="pres">
      <dgm:prSet presAssocID="{B9398B02-C22F-4173-9319-3C100F2D325A}" presName="compNode" presStyleCnt="0"/>
      <dgm:spPr/>
    </dgm:pt>
    <dgm:pt modelId="{1D7516C0-0E52-400B-AC0C-D0D71044DF7E}" type="pres">
      <dgm:prSet presAssocID="{B9398B02-C22F-4173-9319-3C100F2D325A}" presName="iconBgRect" presStyleLbl="bgShp" presStyleIdx="4" presStyleCnt="9" custLinFactX="-200000" custLinFactNeighborX="-224361" custLinFactNeighborY="87818"/>
      <dgm:spPr/>
    </dgm:pt>
    <dgm:pt modelId="{54932214-B475-4E22-B21D-D75CC13D2D4B}" type="pres">
      <dgm:prSet presAssocID="{B9398B02-C22F-4173-9319-3C100F2D325A}" presName="iconRect" presStyleLbl="node1" presStyleIdx="4" presStyleCnt="9" custLinFactX="-331658" custLinFactY="51411" custLinFactNeighborX="-400000" custLinFactNeighborY="100000"/>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Lecturer"/>
        </a:ext>
      </dgm:extLst>
    </dgm:pt>
    <dgm:pt modelId="{54736E54-C576-4A8C-B525-5C5B41095481}" type="pres">
      <dgm:prSet presAssocID="{B9398B02-C22F-4173-9319-3C100F2D325A}" presName="spaceRect" presStyleCnt="0"/>
      <dgm:spPr/>
    </dgm:pt>
    <dgm:pt modelId="{4087F8C7-22EF-47C2-A5AC-2A475952799F}" type="pres">
      <dgm:prSet presAssocID="{B9398B02-C22F-4173-9319-3C100F2D325A}" presName="textRect" presStyleLbl="revTx" presStyleIdx="4" presStyleCnt="9" custLinFactX="-80033" custLinFactNeighborX="-100000" custLinFactNeighborY="87818">
        <dgm:presLayoutVars>
          <dgm:chMax val="1"/>
          <dgm:chPref val="1"/>
        </dgm:presLayoutVars>
      </dgm:prSet>
      <dgm:spPr/>
    </dgm:pt>
    <dgm:pt modelId="{41DF56B4-442A-4235-BE22-777EDEBDA1B7}" type="pres">
      <dgm:prSet presAssocID="{2B5E215C-6BB1-4312-8400-98F9A698CD7B}" presName="sibTrans" presStyleLbl="sibTrans2D1" presStyleIdx="0" presStyleCnt="0"/>
      <dgm:spPr/>
    </dgm:pt>
    <dgm:pt modelId="{8F64F341-24E0-4745-BB15-A7AA5FDDB696}" type="pres">
      <dgm:prSet presAssocID="{4162F58E-A43E-4C8F-9F80-C888B48F2EF2}" presName="compNode" presStyleCnt="0"/>
      <dgm:spPr/>
    </dgm:pt>
    <dgm:pt modelId="{16B9A2F6-6CB1-478C-81B6-25E01E352496}" type="pres">
      <dgm:prSet presAssocID="{4162F58E-A43E-4C8F-9F80-C888B48F2EF2}" presName="iconBgRect" presStyleLbl="bgShp" presStyleIdx="5" presStyleCnt="9" custLinFactNeighborX="-26313" custLinFactNeighborY="-48196"/>
      <dgm:spPr>
        <a:solidFill>
          <a:srgbClr val="7030A0"/>
        </a:solidFill>
      </dgm:spPr>
    </dgm:pt>
    <dgm:pt modelId="{FEDFFD47-F1CB-4C06-B35E-2C69BDAF1297}" type="pres">
      <dgm:prSet presAssocID="{4162F58E-A43E-4C8F-9F80-C888B48F2EF2}" presName="iconRect" presStyleLbl="node1" presStyleIdx="5" presStyleCnt="9" custLinFactNeighborX="-47552" custLinFactNeighborY="-8970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Scales of Justice"/>
        </a:ext>
      </dgm:extLst>
    </dgm:pt>
    <dgm:pt modelId="{283C7495-2204-46B7-92DA-9618D2A3BC94}" type="pres">
      <dgm:prSet presAssocID="{4162F58E-A43E-4C8F-9F80-C888B48F2EF2}" presName="spaceRect" presStyleCnt="0"/>
      <dgm:spPr/>
    </dgm:pt>
    <dgm:pt modelId="{C07E0CEC-F323-49B0-BCA4-B0A2363F0FB7}" type="pres">
      <dgm:prSet presAssocID="{4162F58E-A43E-4C8F-9F80-C888B48F2EF2}" presName="textRect" presStyleLbl="revTx" presStyleIdx="5" presStyleCnt="9" custLinFactNeighborX="-11257" custLinFactNeighborY="-52030">
        <dgm:presLayoutVars>
          <dgm:chMax val="1"/>
          <dgm:chPref val="1"/>
        </dgm:presLayoutVars>
      </dgm:prSet>
      <dgm:spPr/>
    </dgm:pt>
    <dgm:pt modelId="{746A1061-59A2-4FAA-90AD-7C7C4898959C}" type="pres">
      <dgm:prSet presAssocID="{B85B6AFA-C2F5-4807-BD56-E8A41A85B76E}" presName="sibTrans" presStyleLbl="sibTrans2D1" presStyleIdx="0" presStyleCnt="0"/>
      <dgm:spPr/>
    </dgm:pt>
    <dgm:pt modelId="{2E5CCD09-C550-4511-AC31-932C992486A1}" type="pres">
      <dgm:prSet presAssocID="{39AE6A8E-AF59-49B4-86FE-DE91416BDEA3}" presName="compNode" presStyleCnt="0"/>
      <dgm:spPr/>
    </dgm:pt>
    <dgm:pt modelId="{CB9F783E-DD3C-4364-8346-A191AD1C3888}" type="pres">
      <dgm:prSet presAssocID="{39AE6A8E-AF59-49B4-86FE-DE91416BDEA3}" presName="iconBgRect" presStyleLbl="bgShp" presStyleIdx="6" presStyleCnt="9" custLinFactX="200000" custLinFactY="-100000" custLinFactNeighborX="203886" custLinFactNeighborY="-125475"/>
      <dgm:spPr>
        <a:solidFill>
          <a:srgbClr val="FF0000"/>
        </a:solidFill>
      </dgm:spPr>
    </dgm:pt>
    <dgm:pt modelId="{82D0833D-B8FA-4B85-9F09-1C9E819D426D}" type="pres">
      <dgm:prSet presAssocID="{39AE6A8E-AF59-49B4-86FE-DE91416BDEA3}" presName="iconRect" presStyleLbl="node1" presStyleIdx="6" presStyleCnt="9" custLinFactX="300000" custLinFactY="-188749" custLinFactNeighborX="398024" custLinFactNeighborY="-200000"/>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Gavel"/>
        </a:ext>
      </dgm:extLst>
    </dgm:pt>
    <dgm:pt modelId="{7DEEA9DD-B64E-438D-A5F6-462E97D45671}" type="pres">
      <dgm:prSet presAssocID="{39AE6A8E-AF59-49B4-86FE-DE91416BDEA3}" presName="spaceRect" presStyleCnt="0"/>
      <dgm:spPr/>
    </dgm:pt>
    <dgm:pt modelId="{611D9831-2DAC-4630-BA94-4AFAF77612B0}" type="pres">
      <dgm:prSet presAssocID="{39AE6A8E-AF59-49B4-86FE-DE91416BDEA3}" presName="textRect" presStyleLbl="revTx" presStyleIdx="6" presStyleCnt="9" custLinFactX="71345" custLinFactY="-100000" custLinFactNeighborX="100000" custLinFactNeighborY="-125475">
        <dgm:presLayoutVars>
          <dgm:chMax val="1"/>
          <dgm:chPref val="1"/>
        </dgm:presLayoutVars>
      </dgm:prSet>
      <dgm:spPr/>
    </dgm:pt>
    <dgm:pt modelId="{54CD7717-362F-4C51-B98C-D705F64854D2}" type="pres">
      <dgm:prSet presAssocID="{860C407F-5EBB-4983-9B3D-074779ED7A77}" presName="sibTrans" presStyleLbl="sibTrans2D1" presStyleIdx="0" presStyleCnt="0"/>
      <dgm:spPr/>
    </dgm:pt>
    <dgm:pt modelId="{9BF54CF4-398E-4D40-BB6A-451A1618DE50}" type="pres">
      <dgm:prSet presAssocID="{72EB5F7B-6952-4931-ADCB-EAE172A1ACC8}" presName="compNode" presStyleCnt="0"/>
      <dgm:spPr/>
    </dgm:pt>
    <dgm:pt modelId="{FEAA9518-7F52-4F3B-9900-07DAD91E92F4}" type="pres">
      <dgm:prSet presAssocID="{72EB5F7B-6952-4931-ADCB-EAE172A1ACC8}" presName="iconBgRect" presStyleLbl="bgShp" presStyleIdx="7" presStyleCnt="9" custLinFactY="-1790" custLinFactNeighborX="1183" custLinFactNeighborY="-100000"/>
      <dgm:spPr>
        <a:solidFill>
          <a:srgbClr val="FFFF00"/>
        </a:solidFill>
      </dgm:spPr>
    </dgm:pt>
    <dgm:pt modelId="{7E7D4557-4ECF-4F02-AD13-CB50AF126C59}" type="pres">
      <dgm:prSet presAssocID="{72EB5F7B-6952-4931-ADCB-EAE172A1ACC8}" presName="iconRect" presStyleLbl="node1" presStyleIdx="7" presStyleCnt="9" custLinFactX="-62576" custLinFactY="-100000" custLinFactNeighborX="-100000" custLinFactNeighborY="-116850"/>
      <dgm:spPr>
        <a:noFill/>
      </dgm:spPr>
    </dgm:pt>
    <dgm:pt modelId="{622D4351-243E-4DEB-AB81-7F69610AB355}" type="pres">
      <dgm:prSet presAssocID="{72EB5F7B-6952-4931-ADCB-EAE172A1ACC8}" presName="spaceRect" presStyleCnt="0"/>
      <dgm:spPr/>
    </dgm:pt>
    <dgm:pt modelId="{8C09CD84-2D9C-45D8-98DA-E3E81F487632}" type="pres">
      <dgm:prSet presAssocID="{72EB5F7B-6952-4931-ADCB-EAE172A1ACC8}" presName="textRect" presStyleLbl="revTx" presStyleIdx="7" presStyleCnt="9" custLinFactY="-842" custLinFactNeighborX="-49" custLinFactNeighborY="-100000">
        <dgm:presLayoutVars>
          <dgm:chMax val="1"/>
          <dgm:chPref val="1"/>
        </dgm:presLayoutVars>
      </dgm:prSet>
      <dgm:spPr/>
    </dgm:pt>
    <dgm:pt modelId="{453B476E-646E-4CD4-B249-2186AADFC370}" type="pres">
      <dgm:prSet presAssocID="{2C8C2A7B-5D77-42BA-B4D2-EE882336BF7A}" presName="sibTrans" presStyleLbl="sibTrans2D1" presStyleIdx="0" presStyleCnt="0"/>
      <dgm:spPr/>
    </dgm:pt>
    <dgm:pt modelId="{19EFFCE0-3ABE-46D3-991D-48EA756EC013}" type="pres">
      <dgm:prSet presAssocID="{E33902C8-8A20-4DA5-A822-FA965065D225}" presName="compNode" presStyleCnt="0"/>
      <dgm:spPr/>
    </dgm:pt>
    <dgm:pt modelId="{6D9C94F9-1AB7-4D28-A64C-0C08941ED9D8}" type="pres">
      <dgm:prSet presAssocID="{E33902C8-8A20-4DA5-A822-FA965065D225}" presName="iconBgRect" presStyleLbl="bgShp" presStyleIdx="8" presStyleCnt="9" custLinFactY="-1791" custLinFactNeighborX="-4324" custLinFactNeighborY="-100000"/>
      <dgm:spPr>
        <a:solidFill>
          <a:schemeClr val="accent2">
            <a:lumMod val="50000"/>
          </a:schemeClr>
        </a:solidFill>
      </dgm:spPr>
    </dgm:pt>
    <dgm:pt modelId="{F09DFEF7-445F-49BC-A40E-7E5B8F7DED78}" type="pres">
      <dgm:prSet presAssocID="{E33902C8-8A20-4DA5-A822-FA965065D225}" presName="iconRect" presStyleLbl="node1" presStyleIdx="8" presStyleCnt="9"/>
      <dgm:spPr>
        <a:noFill/>
      </dgm:spPr>
    </dgm:pt>
    <dgm:pt modelId="{8FF63064-7EB2-452C-9A14-A7321B1A0FE4}" type="pres">
      <dgm:prSet presAssocID="{E33902C8-8A20-4DA5-A822-FA965065D225}" presName="spaceRect" presStyleCnt="0"/>
      <dgm:spPr/>
    </dgm:pt>
    <dgm:pt modelId="{23E8E59B-174C-4A3E-BAF4-0484C93F2C9A}" type="pres">
      <dgm:prSet presAssocID="{E33902C8-8A20-4DA5-A822-FA965065D225}" presName="textRect" presStyleLbl="revTx" presStyleIdx="8" presStyleCnt="9" custLinFactY="-842" custLinFactNeighborX="-49" custLinFactNeighborY="-100000">
        <dgm:presLayoutVars>
          <dgm:chMax val="1"/>
          <dgm:chPref val="1"/>
        </dgm:presLayoutVars>
      </dgm:prSet>
      <dgm:spPr/>
    </dgm:pt>
  </dgm:ptLst>
  <dgm:cxnLst>
    <dgm:cxn modelId="{8EE9EE0F-3AF0-4B22-A7B0-53DA0FD36D62}" type="presOf" srcId="{83E3E9CE-2118-4754-933A-89A821D7A332}" destId="{6D426467-588C-4F35-8855-F53DA5A36495}" srcOrd="0" destOrd="0" presId="urn:microsoft.com/office/officeart/2018/2/layout/IconCircleList"/>
    <dgm:cxn modelId="{45F32812-83DC-4E0F-940B-FC13EB8DAD01}" srcId="{5989EBA0-2D5A-450F-86EB-2C11683ADAA7}" destId="{4162F58E-A43E-4C8F-9F80-C888B48F2EF2}" srcOrd="5" destOrd="0" parTransId="{6640FBE4-1D7C-464D-9BC7-157C8C0066ED}" sibTransId="{B85B6AFA-C2F5-4807-BD56-E8A41A85B76E}"/>
    <dgm:cxn modelId="{4510371D-B845-4F92-BB72-C462C3F2E601}" srcId="{5989EBA0-2D5A-450F-86EB-2C11683ADAA7}" destId="{A5FF7B16-A065-4EFB-90DC-B3DD6AD5D172}" srcOrd="1" destOrd="0" parTransId="{26DB9076-FA8D-45CF-8BB2-AD3E42C2E151}" sibTransId="{69B0E5DA-D272-4410-84BA-40B2074DDF47}"/>
    <dgm:cxn modelId="{8D522B25-8471-45EA-9E1B-1343AE4AA057}" srcId="{5989EBA0-2D5A-450F-86EB-2C11683ADAA7}" destId="{B9398B02-C22F-4173-9319-3C100F2D325A}" srcOrd="4" destOrd="0" parTransId="{401BEB94-F839-4E0A-AF80-0322739B6A84}" sibTransId="{2B5E215C-6BB1-4312-8400-98F9A698CD7B}"/>
    <dgm:cxn modelId="{8A6B1C2B-80F5-46B9-8D5D-F488055C10CD}" type="presOf" srcId="{5989EBA0-2D5A-450F-86EB-2C11683ADAA7}" destId="{D21CFA2D-0D85-4F30-B48A-1D081D402A67}" srcOrd="0" destOrd="0" presId="urn:microsoft.com/office/officeart/2018/2/layout/IconCircleList"/>
    <dgm:cxn modelId="{7E5B5D30-0AAB-43A4-B930-5FB848A228CA}" type="presOf" srcId="{4162F58E-A43E-4C8F-9F80-C888B48F2EF2}" destId="{C07E0CEC-F323-49B0-BCA4-B0A2363F0FB7}" srcOrd="0" destOrd="0" presId="urn:microsoft.com/office/officeart/2018/2/layout/IconCircleList"/>
    <dgm:cxn modelId="{C1608C40-A256-4B82-8D5E-18D60A43523F}" srcId="{5989EBA0-2D5A-450F-86EB-2C11683ADAA7}" destId="{39AE6A8E-AF59-49B4-86FE-DE91416BDEA3}" srcOrd="6" destOrd="0" parTransId="{5D74B5B9-14E1-420A-9A8C-BE8F5D850864}" sibTransId="{860C407F-5EBB-4983-9B3D-074779ED7A77}"/>
    <dgm:cxn modelId="{F2DA456A-0F01-4145-8CC6-5339AE417E2B}" srcId="{5989EBA0-2D5A-450F-86EB-2C11683ADAA7}" destId="{E33902C8-8A20-4DA5-A822-FA965065D225}" srcOrd="8" destOrd="0" parTransId="{E923D553-24E5-4772-81F1-89A1868EFEB1}" sibTransId="{997AD542-6339-43B5-A9B5-319375DAAB35}"/>
    <dgm:cxn modelId="{B03B4077-BB94-4158-B504-69EF78623C84}" type="presOf" srcId="{2C8C2A7B-5D77-42BA-B4D2-EE882336BF7A}" destId="{453B476E-646E-4CD4-B249-2186AADFC370}" srcOrd="0" destOrd="0" presId="urn:microsoft.com/office/officeart/2018/2/layout/IconCircleList"/>
    <dgm:cxn modelId="{0A450458-49C5-497D-85C1-8F6F9F2797D1}" type="presOf" srcId="{72EB5F7B-6952-4931-ADCB-EAE172A1ACC8}" destId="{8C09CD84-2D9C-45D8-98DA-E3E81F487632}" srcOrd="0" destOrd="0" presId="urn:microsoft.com/office/officeart/2018/2/layout/IconCircleList"/>
    <dgm:cxn modelId="{D845A481-0DD7-4AE9-939E-72992A19FA54}" type="presOf" srcId="{39AE6A8E-AF59-49B4-86FE-DE91416BDEA3}" destId="{611D9831-2DAC-4630-BA94-4AFAF77612B0}" srcOrd="0" destOrd="0" presId="urn:microsoft.com/office/officeart/2018/2/layout/IconCircleList"/>
    <dgm:cxn modelId="{E78B3F87-0025-4CE5-92D4-765F65E5787A}" type="presOf" srcId="{0604C0E1-7256-49E2-BBDA-C09E4093FC56}" destId="{8CC1FA47-D5F2-4661-8253-CBE506D8063C}" srcOrd="0" destOrd="0" presId="urn:microsoft.com/office/officeart/2018/2/layout/IconCircleList"/>
    <dgm:cxn modelId="{18FD2F94-6FD8-4586-8D9D-0685F52B9BAD}" type="presOf" srcId="{B9398B02-C22F-4173-9319-3C100F2D325A}" destId="{4087F8C7-22EF-47C2-A5AC-2A475952799F}" srcOrd="0" destOrd="0" presId="urn:microsoft.com/office/officeart/2018/2/layout/IconCircleList"/>
    <dgm:cxn modelId="{71026DA7-5F5B-43DF-B05F-4FD3BC166A0E}" type="presOf" srcId="{6986A294-EA09-450A-88B7-EC4C80091862}" destId="{874443F7-B76A-43AB-9EEE-72BD8DA31A8A}" srcOrd="0" destOrd="0" presId="urn:microsoft.com/office/officeart/2018/2/layout/IconCircleList"/>
    <dgm:cxn modelId="{189B1DB2-CABA-4352-94E3-0A9B90412D73}" srcId="{5989EBA0-2D5A-450F-86EB-2C11683ADAA7}" destId="{72EB5F7B-6952-4931-ADCB-EAE172A1ACC8}" srcOrd="7" destOrd="0" parTransId="{945222C3-A8C4-405C-9E7B-7BA88A32617C}" sibTransId="{2C8C2A7B-5D77-42BA-B4D2-EE882336BF7A}"/>
    <dgm:cxn modelId="{76E8CBB6-5452-4882-82A2-5C7C4D17586C}" type="presOf" srcId="{74D8F457-1EDB-4A2D-954B-81497092D7E8}" destId="{3D6D2A1A-E863-4088-84F4-44013D0E1C6B}" srcOrd="0" destOrd="0" presId="urn:microsoft.com/office/officeart/2018/2/layout/IconCircleList"/>
    <dgm:cxn modelId="{85DDDCB7-0814-49AA-9AEB-5FE3B2A74B5E}" type="presOf" srcId="{E33902C8-8A20-4DA5-A822-FA965065D225}" destId="{23E8E59B-174C-4A3E-BAF4-0484C93F2C9A}" srcOrd="0" destOrd="0" presId="urn:microsoft.com/office/officeart/2018/2/layout/IconCircleList"/>
    <dgm:cxn modelId="{31588FBA-6688-4EF4-AA90-EA63593CDCFF}" type="presOf" srcId="{0DE0351F-4D4F-4805-B912-C733B780E0C1}" destId="{D33C50F6-5225-4D69-BD37-FCAFACD86D0A}" srcOrd="0" destOrd="0" presId="urn:microsoft.com/office/officeart/2018/2/layout/IconCircleList"/>
    <dgm:cxn modelId="{BC6B3BCA-2E1E-42B1-86A2-8B9CC384FB78}" type="presOf" srcId="{B85B6AFA-C2F5-4807-BD56-E8A41A85B76E}" destId="{746A1061-59A2-4FAA-90AD-7C7C4898959C}" srcOrd="0" destOrd="0" presId="urn:microsoft.com/office/officeart/2018/2/layout/IconCircleList"/>
    <dgm:cxn modelId="{7B0CB5CE-1FCB-4677-989D-6894FE8B852A}" srcId="{5989EBA0-2D5A-450F-86EB-2C11683ADAA7}" destId="{6986A294-EA09-450A-88B7-EC4C80091862}" srcOrd="0" destOrd="0" parTransId="{A4F5D0B2-4F78-4DA6-B1F6-15F756234E47}" sibTransId="{0DE0351F-4D4F-4805-B912-C733B780E0C1}"/>
    <dgm:cxn modelId="{7416FBD2-847E-4A72-A10C-E2E12ACA7944}" type="presOf" srcId="{69B0E5DA-D272-4410-84BA-40B2074DDF47}" destId="{5A51F31C-9290-41C1-9D12-CEB920C6E09C}" srcOrd="0" destOrd="0" presId="urn:microsoft.com/office/officeart/2018/2/layout/IconCircleList"/>
    <dgm:cxn modelId="{C704BAD3-4AE9-4980-9FF7-B599DC688B5D}" type="presOf" srcId="{A5FF7B16-A065-4EFB-90DC-B3DD6AD5D172}" destId="{DE393870-6A0C-4C07-B2CC-39846D3C989A}" srcOrd="0" destOrd="0" presId="urn:microsoft.com/office/officeart/2018/2/layout/IconCircleList"/>
    <dgm:cxn modelId="{7494F3D9-0005-41F1-9706-670E9D9DCB78}" type="presOf" srcId="{CC0E8DF8-390D-4E92-8A7E-62FEC424FEC5}" destId="{0510518A-3F33-4705-A16F-DDB0C3DCC1BE}" srcOrd="0" destOrd="0" presId="urn:microsoft.com/office/officeart/2018/2/layout/IconCircleList"/>
    <dgm:cxn modelId="{52501ADB-B88D-407B-81DF-6A9625177AE5}" srcId="{5989EBA0-2D5A-450F-86EB-2C11683ADAA7}" destId="{74D8F457-1EDB-4A2D-954B-81497092D7E8}" srcOrd="3" destOrd="0" parTransId="{3DFBE6F4-0D76-4496-89B5-23054BD11379}" sibTransId="{0604C0E1-7256-49E2-BBDA-C09E4093FC56}"/>
    <dgm:cxn modelId="{84C9C3DD-C2A5-4B1A-8176-D4AF9C693195}" type="presOf" srcId="{860C407F-5EBB-4983-9B3D-074779ED7A77}" destId="{54CD7717-362F-4C51-B98C-D705F64854D2}" srcOrd="0" destOrd="0" presId="urn:microsoft.com/office/officeart/2018/2/layout/IconCircleList"/>
    <dgm:cxn modelId="{53D063E1-1DEF-4D56-A3E0-BB96360F69DD}" type="presOf" srcId="{2B5E215C-6BB1-4312-8400-98F9A698CD7B}" destId="{41DF56B4-442A-4235-BE22-777EDEBDA1B7}" srcOrd="0" destOrd="0" presId="urn:microsoft.com/office/officeart/2018/2/layout/IconCircleList"/>
    <dgm:cxn modelId="{2F0199E5-01D0-4865-974B-D87708618CDE}" srcId="{5989EBA0-2D5A-450F-86EB-2C11683ADAA7}" destId="{83E3E9CE-2118-4754-933A-89A821D7A332}" srcOrd="2" destOrd="0" parTransId="{208B0B29-83D3-4D13-8D33-F5F38E9B862E}" sibTransId="{CC0E8DF8-390D-4E92-8A7E-62FEC424FEC5}"/>
    <dgm:cxn modelId="{E0EB5142-0D1C-460F-A1FD-474773B41C8D}" type="presParOf" srcId="{D21CFA2D-0D85-4F30-B48A-1D081D402A67}" destId="{45C54033-EF21-4DE6-9A9F-CF2982C3A60D}" srcOrd="0" destOrd="0" presId="urn:microsoft.com/office/officeart/2018/2/layout/IconCircleList"/>
    <dgm:cxn modelId="{411F749F-A4D4-489E-9F8D-2A2FF40C0C3A}" type="presParOf" srcId="{45C54033-EF21-4DE6-9A9F-CF2982C3A60D}" destId="{DD68F35E-E967-4819-AE28-EE0C9384C3C3}" srcOrd="0" destOrd="0" presId="urn:microsoft.com/office/officeart/2018/2/layout/IconCircleList"/>
    <dgm:cxn modelId="{9A149ED2-0E0F-4561-B9DD-0400DBA60A2D}" type="presParOf" srcId="{DD68F35E-E967-4819-AE28-EE0C9384C3C3}" destId="{B4546F4D-D8E1-4966-8BAD-9CF222647AB7}" srcOrd="0" destOrd="0" presId="urn:microsoft.com/office/officeart/2018/2/layout/IconCircleList"/>
    <dgm:cxn modelId="{0A8328C9-1DE9-4EA1-978B-9EF0D8692EAE}" type="presParOf" srcId="{DD68F35E-E967-4819-AE28-EE0C9384C3C3}" destId="{455E2074-8F89-41A7-B324-4D6BF13A7729}" srcOrd="1" destOrd="0" presId="urn:microsoft.com/office/officeart/2018/2/layout/IconCircleList"/>
    <dgm:cxn modelId="{C0594D3B-B5AB-40C4-B726-EF66A930136A}" type="presParOf" srcId="{DD68F35E-E967-4819-AE28-EE0C9384C3C3}" destId="{3709FAB8-1269-4F11-AAF7-EF72ED9A1B1E}" srcOrd="2" destOrd="0" presId="urn:microsoft.com/office/officeart/2018/2/layout/IconCircleList"/>
    <dgm:cxn modelId="{B7487906-A231-4701-A145-9A191671F064}" type="presParOf" srcId="{DD68F35E-E967-4819-AE28-EE0C9384C3C3}" destId="{874443F7-B76A-43AB-9EEE-72BD8DA31A8A}" srcOrd="3" destOrd="0" presId="urn:microsoft.com/office/officeart/2018/2/layout/IconCircleList"/>
    <dgm:cxn modelId="{A40B8DAE-4110-4C93-8C94-EFE23ADEECC3}" type="presParOf" srcId="{45C54033-EF21-4DE6-9A9F-CF2982C3A60D}" destId="{D33C50F6-5225-4D69-BD37-FCAFACD86D0A}" srcOrd="1" destOrd="0" presId="urn:microsoft.com/office/officeart/2018/2/layout/IconCircleList"/>
    <dgm:cxn modelId="{46851524-A59F-4152-B0EC-2A3CC8963C78}" type="presParOf" srcId="{45C54033-EF21-4DE6-9A9F-CF2982C3A60D}" destId="{0550574F-3983-412C-93D4-471AC0D91C91}" srcOrd="2" destOrd="0" presId="urn:microsoft.com/office/officeart/2018/2/layout/IconCircleList"/>
    <dgm:cxn modelId="{8558ACD3-23AA-4E6E-B44B-8B49B5A51360}" type="presParOf" srcId="{0550574F-3983-412C-93D4-471AC0D91C91}" destId="{7A096FD8-44AA-4BB5-8DEA-E913CF2470BC}" srcOrd="0" destOrd="0" presId="urn:microsoft.com/office/officeart/2018/2/layout/IconCircleList"/>
    <dgm:cxn modelId="{3AE29F44-43AE-461F-B591-1C4241CD9559}" type="presParOf" srcId="{0550574F-3983-412C-93D4-471AC0D91C91}" destId="{BF9821B8-0962-4064-B163-005174305F81}" srcOrd="1" destOrd="0" presId="urn:microsoft.com/office/officeart/2018/2/layout/IconCircleList"/>
    <dgm:cxn modelId="{43B5CF94-FF0F-4A57-B0CF-494A05EEE99E}" type="presParOf" srcId="{0550574F-3983-412C-93D4-471AC0D91C91}" destId="{ACD4ED65-D9BC-4720-9BBF-A96F54022DC9}" srcOrd="2" destOrd="0" presId="urn:microsoft.com/office/officeart/2018/2/layout/IconCircleList"/>
    <dgm:cxn modelId="{3D8A475C-DA39-4070-BD47-42BD39191793}" type="presParOf" srcId="{0550574F-3983-412C-93D4-471AC0D91C91}" destId="{DE393870-6A0C-4C07-B2CC-39846D3C989A}" srcOrd="3" destOrd="0" presId="urn:microsoft.com/office/officeart/2018/2/layout/IconCircleList"/>
    <dgm:cxn modelId="{5B53361B-8ADD-4BC5-8657-280FCD94E098}" type="presParOf" srcId="{45C54033-EF21-4DE6-9A9F-CF2982C3A60D}" destId="{5A51F31C-9290-41C1-9D12-CEB920C6E09C}" srcOrd="3" destOrd="0" presId="urn:microsoft.com/office/officeart/2018/2/layout/IconCircleList"/>
    <dgm:cxn modelId="{857FB909-038C-400D-AC4F-0A181F42E516}" type="presParOf" srcId="{45C54033-EF21-4DE6-9A9F-CF2982C3A60D}" destId="{ED7DF687-16D8-4988-B256-2787A4DDACD5}" srcOrd="4" destOrd="0" presId="urn:microsoft.com/office/officeart/2018/2/layout/IconCircleList"/>
    <dgm:cxn modelId="{E46D63B7-36D4-4B0C-9C8C-C80DF4B544EF}" type="presParOf" srcId="{ED7DF687-16D8-4988-B256-2787A4DDACD5}" destId="{BD442535-E0D9-4986-8337-F7892FE149FA}" srcOrd="0" destOrd="0" presId="urn:microsoft.com/office/officeart/2018/2/layout/IconCircleList"/>
    <dgm:cxn modelId="{0689838C-D7E1-4A1E-99F0-31D03212CD84}" type="presParOf" srcId="{ED7DF687-16D8-4988-B256-2787A4DDACD5}" destId="{5F98A472-A1F8-4CB0-B5DC-04BAA1318D66}" srcOrd="1" destOrd="0" presId="urn:microsoft.com/office/officeart/2018/2/layout/IconCircleList"/>
    <dgm:cxn modelId="{9AF98E3C-E640-4F50-BE77-D2F8B452DAC6}" type="presParOf" srcId="{ED7DF687-16D8-4988-B256-2787A4DDACD5}" destId="{1EFDFA01-F39A-4133-8C71-925163612045}" srcOrd="2" destOrd="0" presId="urn:microsoft.com/office/officeart/2018/2/layout/IconCircleList"/>
    <dgm:cxn modelId="{B9825277-4690-4637-8BDF-34596DA29AC4}" type="presParOf" srcId="{ED7DF687-16D8-4988-B256-2787A4DDACD5}" destId="{6D426467-588C-4F35-8855-F53DA5A36495}" srcOrd="3" destOrd="0" presId="urn:microsoft.com/office/officeart/2018/2/layout/IconCircleList"/>
    <dgm:cxn modelId="{7F960356-16CB-4CE9-9777-06BBBDD41CDE}" type="presParOf" srcId="{45C54033-EF21-4DE6-9A9F-CF2982C3A60D}" destId="{0510518A-3F33-4705-A16F-DDB0C3DCC1BE}" srcOrd="5" destOrd="0" presId="urn:microsoft.com/office/officeart/2018/2/layout/IconCircleList"/>
    <dgm:cxn modelId="{0D977DAE-E3AB-48B7-8266-A2CCBB5141C0}" type="presParOf" srcId="{45C54033-EF21-4DE6-9A9F-CF2982C3A60D}" destId="{555B0B92-3EB0-4AA1-8C88-10A7BCA91991}" srcOrd="6" destOrd="0" presId="urn:microsoft.com/office/officeart/2018/2/layout/IconCircleList"/>
    <dgm:cxn modelId="{A55ED4EA-1C5C-453F-BF7B-5A97FF1B1A2A}" type="presParOf" srcId="{555B0B92-3EB0-4AA1-8C88-10A7BCA91991}" destId="{544042E4-47A7-4F76-B65B-783B968333F7}" srcOrd="0" destOrd="0" presId="urn:microsoft.com/office/officeart/2018/2/layout/IconCircleList"/>
    <dgm:cxn modelId="{E90785E5-86CB-412A-99E4-B842DAD7C7CC}" type="presParOf" srcId="{555B0B92-3EB0-4AA1-8C88-10A7BCA91991}" destId="{5833C7CC-C67C-47A8-8B90-62EA63DFEA70}" srcOrd="1" destOrd="0" presId="urn:microsoft.com/office/officeart/2018/2/layout/IconCircleList"/>
    <dgm:cxn modelId="{7A2EA57B-1872-4101-BB6F-C612DF18584D}" type="presParOf" srcId="{555B0B92-3EB0-4AA1-8C88-10A7BCA91991}" destId="{978411B0-2538-4F9B-A290-0D3CC02B6011}" srcOrd="2" destOrd="0" presId="urn:microsoft.com/office/officeart/2018/2/layout/IconCircleList"/>
    <dgm:cxn modelId="{B18CD1D4-A386-42E3-B47B-2BB41504686C}" type="presParOf" srcId="{555B0B92-3EB0-4AA1-8C88-10A7BCA91991}" destId="{3D6D2A1A-E863-4088-84F4-44013D0E1C6B}" srcOrd="3" destOrd="0" presId="urn:microsoft.com/office/officeart/2018/2/layout/IconCircleList"/>
    <dgm:cxn modelId="{479AD1BC-0F3E-4203-9DF9-A400C7ACB191}" type="presParOf" srcId="{45C54033-EF21-4DE6-9A9F-CF2982C3A60D}" destId="{8CC1FA47-D5F2-4661-8253-CBE506D8063C}" srcOrd="7" destOrd="0" presId="urn:microsoft.com/office/officeart/2018/2/layout/IconCircleList"/>
    <dgm:cxn modelId="{CB0D0842-AD71-4D24-8190-08602154F4BD}" type="presParOf" srcId="{45C54033-EF21-4DE6-9A9F-CF2982C3A60D}" destId="{5745DF4A-2400-420F-97B7-C328D29BD5B5}" srcOrd="8" destOrd="0" presId="urn:microsoft.com/office/officeart/2018/2/layout/IconCircleList"/>
    <dgm:cxn modelId="{45A32381-E2D6-4ACC-9DB7-794674611EBE}" type="presParOf" srcId="{5745DF4A-2400-420F-97B7-C328D29BD5B5}" destId="{1D7516C0-0E52-400B-AC0C-D0D71044DF7E}" srcOrd="0" destOrd="0" presId="urn:microsoft.com/office/officeart/2018/2/layout/IconCircleList"/>
    <dgm:cxn modelId="{1CA070D6-BDD3-4406-9D09-6CBB0FA0DF0F}" type="presParOf" srcId="{5745DF4A-2400-420F-97B7-C328D29BD5B5}" destId="{54932214-B475-4E22-B21D-D75CC13D2D4B}" srcOrd="1" destOrd="0" presId="urn:microsoft.com/office/officeart/2018/2/layout/IconCircleList"/>
    <dgm:cxn modelId="{912261EC-D084-4AB6-AC7A-44DE4E4F6EC7}" type="presParOf" srcId="{5745DF4A-2400-420F-97B7-C328D29BD5B5}" destId="{54736E54-C576-4A8C-B525-5C5B41095481}" srcOrd="2" destOrd="0" presId="urn:microsoft.com/office/officeart/2018/2/layout/IconCircleList"/>
    <dgm:cxn modelId="{38BB089C-8F01-4B25-BAFA-912E2E15688D}" type="presParOf" srcId="{5745DF4A-2400-420F-97B7-C328D29BD5B5}" destId="{4087F8C7-22EF-47C2-A5AC-2A475952799F}" srcOrd="3" destOrd="0" presId="urn:microsoft.com/office/officeart/2018/2/layout/IconCircleList"/>
    <dgm:cxn modelId="{911DC190-3D6F-4A51-812D-A74097902B45}" type="presParOf" srcId="{45C54033-EF21-4DE6-9A9F-CF2982C3A60D}" destId="{41DF56B4-442A-4235-BE22-777EDEBDA1B7}" srcOrd="9" destOrd="0" presId="urn:microsoft.com/office/officeart/2018/2/layout/IconCircleList"/>
    <dgm:cxn modelId="{5A31BCDE-8F7F-4F2E-886F-2A015F0C94B1}" type="presParOf" srcId="{45C54033-EF21-4DE6-9A9F-CF2982C3A60D}" destId="{8F64F341-24E0-4745-BB15-A7AA5FDDB696}" srcOrd="10" destOrd="0" presId="urn:microsoft.com/office/officeart/2018/2/layout/IconCircleList"/>
    <dgm:cxn modelId="{82B8E4CD-CA63-4ECD-A93A-C1161678600D}" type="presParOf" srcId="{8F64F341-24E0-4745-BB15-A7AA5FDDB696}" destId="{16B9A2F6-6CB1-478C-81B6-25E01E352496}" srcOrd="0" destOrd="0" presId="urn:microsoft.com/office/officeart/2018/2/layout/IconCircleList"/>
    <dgm:cxn modelId="{1CCC73FF-460E-499F-BEBB-8D5558922491}" type="presParOf" srcId="{8F64F341-24E0-4745-BB15-A7AA5FDDB696}" destId="{FEDFFD47-F1CB-4C06-B35E-2C69BDAF1297}" srcOrd="1" destOrd="0" presId="urn:microsoft.com/office/officeart/2018/2/layout/IconCircleList"/>
    <dgm:cxn modelId="{A23C8A8B-3FDF-4429-8ADB-636378479375}" type="presParOf" srcId="{8F64F341-24E0-4745-BB15-A7AA5FDDB696}" destId="{283C7495-2204-46B7-92DA-9618D2A3BC94}" srcOrd="2" destOrd="0" presId="urn:microsoft.com/office/officeart/2018/2/layout/IconCircleList"/>
    <dgm:cxn modelId="{53082345-86D1-46ED-A38B-2C12B56342BF}" type="presParOf" srcId="{8F64F341-24E0-4745-BB15-A7AA5FDDB696}" destId="{C07E0CEC-F323-49B0-BCA4-B0A2363F0FB7}" srcOrd="3" destOrd="0" presId="urn:microsoft.com/office/officeart/2018/2/layout/IconCircleList"/>
    <dgm:cxn modelId="{36CD64BE-F3FA-40CB-B8B6-2ABEECCFE0C2}" type="presParOf" srcId="{45C54033-EF21-4DE6-9A9F-CF2982C3A60D}" destId="{746A1061-59A2-4FAA-90AD-7C7C4898959C}" srcOrd="11" destOrd="0" presId="urn:microsoft.com/office/officeart/2018/2/layout/IconCircleList"/>
    <dgm:cxn modelId="{757BD19E-9D2B-4B1D-BACC-A92F0F90A735}" type="presParOf" srcId="{45C54033-EF21-4DE6-9A9F-CF2982C3A60D}" destId="{2E5CCD09-C550-4511-AC31-932C992486A1}" srcOrd="12" destOrd="0" presId="urn:microsoft.com/office/officeart/2018/2/layout/IconCircleList"/>
    <dgm:cxn modelId="{14592C06-364F-4413-BF90-262B54E86A30}" type="presParOf" srcId="{2E5CCD09-C550-4511-AC31-932C992486A1}" destId="{CB9F783E-DD3C-4364-8346-A191AD1C3888}" srcOrd="0" destOrd="0" presId="urn:microsoft.com/office/officeart/2018/2/layout/IconCircleList"/>
    <dgm:cxn modelId="{1BF9A701-FC5E-4EC5-BAE4-96A28A2D2A39}" type="presParOf" srcId="{2E5CCD09-C550-4511-AC31-932C992486A1}" destId="{82D0833D-B8FA-4B85-9F09-1C9E819D426D}" srcOrd="1" destOrd="0" presId="urn:microsoft.com/office/officeart/2018/2/layout/IconCircleList"/>
    <dgm:cxn modelId="{28CE8C90-D187-40F6-B534-D5B03DE6F8AC}" type="presParOf" srcId="{2E5CCD09-C550-4511-AC31-932C992486A1}" destId="{7DEEA9DD-B64E-438D-A5F6-462E97D45671}" srcOrd="2" destOrd="0" presId="urn:microsoft.com/office/officeart/2018/2/layout/IconCircleList"/>
    <dgm:cxn modelId="{07309B83-C6D3-49A3-9653-CACA0FB15662}" type="presParOf" srcId="{2E5CCD09-C550-4511-AC31-932C992486A1}" destId="{611D9831-2DAC-4630-BA94-4AFAF77612B0}" srcOrd="3" destOrd="0" presId="urn:microsoft.com/office/officeart/2018/2/layout/IconCircleList"/>
    <dgm:cxn modelId="{51922E63-AEDE-44FD-9995-00C9C85BD3BE}" type="presParOf" srcId="{45C54033-EF21-4DE6-9A9F-CF2982C3A60D}" destId="{54CD7717-362F-4C51-B98C-D705F64854D2}" srcOrd="13" destOrd="0" presId="urn:microsoft.com/office/officeart/2018/2/layout/IconCircleList"/>
    <dgm:cxn modelId="{598B9B83-5182-4013-85B7-4FE8C3D25CD0}" type="presParOf" srcId="{45C54033-EF21-4DE6-9A9F-CF2982C3A60D}" destId="{9BF54CF4-398E-4D40-BB6A-451A1618DE50}" srcOrd="14" destOrd="0" presId="urn:microsoft.com/office/officeart/2018/2/layout/IconCircleList"/>
    <dgm:cxn modelId="{FDF4212A-BE46-4F5A-9FD0-F88A1B2D83CC}" type="presParOf" srcId="{9BF54CF4-398E-4D40-BB6A-451A1618DE50}" destId="{FEAA9518-7F52-4F3B-9900-07DAD91E92F4}" srcOrd="0" destOrd="0" presId="urn:microsoft.com/office/officeart/2018/2/layout/IconCircleList"/>
    <dgm:cxn modelId="{96419139-58E9-470D-9B1B-20F9BB9C5AC3}" type="presParOf" srcId="{9BF54CF4-398E-4D40-BB6A-451A1618DE50}" destId="{7E7D4557-4ECF-4F02-AD13-CB50AF126C59}" srcOrd="1" destOrd="0" presId="urn:microsoft.com/office/officeart/2018/2/layout/IconCircleList"/>
    <dgm:cxn modelId="{127DACF1-365C-4C75-89DD-1055054890C7}" type="presParOf" srcId="{9BF54CF4-398E-4D40-BB6A-451A1618DE50}" destId="{622D4351-243E-4DEB-AB81-7F69610AB355}" srcOrd="2" destOrd="0" presId="urn:microsoft.com/office/officeart/2018/2/layout/IconCircleList"/>
    <dgm:cxn modelId="{EBDB7D03-E86D-4321-AB32-D112ADB4C7C3}" type="presParOf" srcId="{9BF54CF4-398E-4D40-BB6A-451A1618DE50}" destId="{8C09CD84-2D9C-45D8-98DA-E3E81F487632}" srcOrd="3" destOrd="0" presId="urn:microsoft.com/office/officeart/2018/2/layout/IconCircleList"/>
    <dgm:cxn modelId="{9F74007B-F5BF-490F-8011-A05D020F7929}" type="presParOf" srcId="{45C54033-EF21-4DE6-9A9F-CF2982C3A60D}" destId="{453B476E-646E-4CD4-B249-2186AADFC370}" srcOrd="15" destOrd="0" presId="urn:microsoft.com/office/officeart/2018/2/layout/IconCircleList"/>
    <dgm:cxn modelId="{721458C2-30AF-4889-B982-2F0515227275}" type="presParOf" srcId="{45C54033-EF21-4DE6-9A9F-CF2982C3A60D}" destId="{19EFFCE0-3ABE-46D3-991D-48EA756EC013}" srcOrd="16" destOrd="0" presId="urn:microsoft.com/office/officeart/2018/2/layout/IconCircleList"/>
    <dgm:cxn modelId="{FA105C21-9113-4D61-A74D-2917443BCB9F}" type="presParOf" srcId="{19EFFCE0-3ABE-46D3-991D-48EA756EC013}" destId="{6D9C94F9-1AB7-4D28-A64C-0C08941ED9D8}" srcOrd="0" destOrd="0" presId="urn:microsoft.com/office/officeart/2018/2/layout/IconCircleList"/>
    <dgm:cxn modelId="{5869CF2F-302D-4059-B42E-F3FF94CD8EEC}" type="presParOf" srcId="{19EFFCE0-3ABE-46D3-991D-48EA756EC013}" destId="{F09DFEF7-445F-49BC-A40E-7E5B8F7DED78}" srcOrd="1" destOrd="0" presId="urn:microsoft.com/office/officeart/2018/2/layout/IconCircleList"/>
    <dgm:cxn modelId="{2E6EC26D-9309-4A0E-996E-45E94AFEB580}" type="presParOf" srcId="{19EFFCE0-3ABE-46D3-991D-48EA756EC013}" destId="{8FF63064-7EB2-452C-9A14-A7321B1A0FE4}" srcOrd="2" destOrd="0" presId="urn:microsoft.com/office/officeart/2018/2/layout/IconCircleList"/>
    <dgm:cxn modelId="{D25C766D-0903-4058-9B22-0364337AC42A}" type="presParOf" srcId="{19EFFCE0-3ABE-46D3-991D-48EA756EC013}" destId="{23E8E59B-174C-4A3E-BAF4-0484C93F2C9A}" srcOrd="3" destOrd="0" presId="urn:microsoft.com/office/officeart/2018/2/layout/IconCircle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46F4D-D8E1-4966-8BAD-9CF222647AB7}">
      <dsp:nvSpPr>
        <dsp:cNvPr id="0" name=""/>
        <dsp:cNvSpPr/>
      </dsp:nvSpPr>
      <dsp:spPr>
        <a:xfrm>
          <a:off x="356556" y="181215"/>
          <a:ext cx="944505" cy="94450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5E2074-8F89-41A7-B324-4D6BF13A7729}">
      <dsp:nvSpPr>
        <dsp:cNvPr id="0" name=""/>
        <dsp:cNvSpPr/>
      </dsp:nvSpPr>
      <dsp:spPr>
        <a:xfrm>
          <a:off x="554902" y="379561"/>
          <a:ext cx="547813" cy="5478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74443F7-B76A-43AB-9EEE-72BD8DA31A8A}">
      <dsp:nvSpPr>
        <dsp:cNvPr id="0" name=""/>
        <dsp:cNvSpPr/>
      </dsp:nvSpPr>
      <dsp:spPr>
        <a:xfrm>
          <a:off x="1503455" y="181215"/>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t>S – Social</a:t>
          </a:r>
          <a:endParaRPr lang="en-US" sz="2400" kern="1200" dirty="0"/>
        </a:p>
      </dsp:txBody>
      <dsp:txXfrm>
        <a:off x="1503455" y="181215"/>
        <a:ext cx="2226333" cy="944505"/>
      </dsp:txXfrm>
    </dsp:sp>
    <dsp:sp modelId="{7A096FD8-44AA-4BB5-8DEA-E913CF2470BC}">
      <dsp:nvSpPr>
        <dsp:cNvPr id="0" name=""/>
        <dsp:cNvSpPr/>
      </dsp:nvSpPr>
      <dsp:spPr>
        <a:xfrm>
          <a:off x="4117711" y="136625"/>
          <a:ext cx="944505" cy="94450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9821B8-0962-4064-B163-005174305F81}">
      <dsp:nvSpPr>
        <dsp:cNvPr id="0" name=""/>
        <dsp:cNvSpPr/>
      </dsp:nvSpPr>
      <dsp:spPr>
        <a:xfrm>
          <a:off x="4316057" y="379561"/>
          <a:ext cx="547813" cy="5478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E393870-6A0C-4C07-B2CC-39846D3C989A}">
      <dsp:nvSpPr>
        <dsp:cNvPr id="0" name=""/>
        <dsp:cNvSpPr/>
      </dsp:nvSpPr>
      <dsp:spPr>
        <a:xfrm>
          <a:off x="5169412" y="181215"/>
          <a:ext cx="2416729"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t>T – Technological</a:t>
          </a:r>
          <a:endParaRPr lang="en-US" sz="2400" kern="1200" dirty="0"/>
        </a:p>
      </dsp:txBody>
      <dsp:txXfrm>
        <a:off x="5169412" y="181215"/>
        <a:ext cx="2416729" cy="944505"/>
      </dsp:txXfrm>
    </dsp:sp>
    <dsp:sp modelId="{BD442535-E0D9-4986-8337-F7892FE149FA}">
      <dsp:nvSpPr>
        <dsp:cNvPr id="0" name=""/>
        <dsp:cNvSpPr/>
      </dsp:nvSpPr>
      <dsp:spPr>
        <a:xfrm>
          <a:off x="7817314" y="156299"/>
          <a:ext cx="944505" cy="94450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98A472-A1F8-4CB0-B5DC-04BAA1318D66}">
      <dsp:nvSpPr>
        <dsp:cNvPr id="0" name=""/>
        <dsp:cNvSpPr/>
      </dsp:nvSpPr>
      <dsp:spPr>
        <a:xfrm>
          <a:off x="8015664" y="354641"/>
          <a:ext cx="547813" cy="5478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426467-588C-4F35-8855-F53DA5A36495}">
      <dsp:nvSpPr>
        <dsp:cNvPr id="0" name=""/>
        <dsp:cNvSpPr/>
      </dsp:nvSpPr>
      <dsp:spPr>
        <a:xfrm>
          <a:off x="8964207" y="156299"/>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t>E – Economic</a:t>
          </a:r>
          <a:endParaRPr lang="en-US" sz="2400" kern="1200" dirty="0"/>
        </a:p>
      </dsp:txBody>
      <dsp:txXfrm>
        <a:off x="8964207" y="156299"/>
        <a:ext cx="2226333" cy="944505"/>
      </dsp:txXfrm>
    </dsp:sp>
    <dsp:sp modelId="{544042E4-47A7-4F76-B65B-783B968333F7}">
      <dsp:nvSpPr>
        <dsp:cNvPr id="0" name=""/>
        <dsp:cNvSpPr/>
      </dsp:nvSpPr>
      <dsp:spPr>
        <a:xfrm>
          <a:off x="356556" y="1552661"/>
          <a:ext cx="944505" cy="94450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33C7CC-C67C-47A8-8B90-62EA63DFEA70}">
      <dsp:nvSpPr>
        <dsp:cNvPr id="0" name=""/>
        <dsp:cNvSpPr/>
      </dsp:nvSpPr>
      <dsp:spPr>
        <a:xfrm>
          <a:off x="579822" y="1700836"/>
          <a:ext cx="547813" cy="5478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D6D2A1A-E863-4088-84F4-44013D0E1C6B}">
      <dsp:nvSpPr>
        <dsp:cNvPr id="0" name=""/>
        <dsp:cNvSpPr/>
      </dsp:nvSpPr>
      <dsp:spPr>
        <a:xfrm>
          <a:off x="1466543" y="1595523"/>
          <a:ext cx="2740750"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t>E – Environmental</a:t>
          </a:r>
          <a:endParaRPr lang="en-US" sz="2400" kern="1200" dirty="0"/>
        </a:p>
      </dsp:txBody>
      <dsp:txXfrm>
        <a:off x="1466543" y="1595523"/>
        <a:ext cx="2740750" cy="944505"/>
      </dsp:txXfrm>
    </dsp:sp>
    <dsp:sp modelId="{1D7516C0-0E52-400B-AC0C-D0D71044DF7E}">
      <dsp:nvSpPr>
        <dsp:cNvPr id="0" name=""/>
        <dsp:cNvSpPr/>
      </dsp:nvSpPr>
      <dsp:spPr>
        <a:xfrm>
          <a:off x="366807" y="2778364"/>
          <a:ext cx="944505" cy="944505"/>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932214-B475-4E22-B21D-D75CC13D2D4B}">
      <dsp:nvSpPr>
        <dsp:cNvPr id="0" name=""/>
        <dsp:cNvSpPr/>
      </dsp:nvSpPr>
      <dsp:spPr>
        <a:xfrm>
          <a:off x="565147" y="2976714"/>
          <a:ext cx="547813" cy="54781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087F8C7-22EF-47C2-A5AC-2A475952799F}">
      <dsp:nvSpPr>
        <dsp:cNvPr id="0" name=""/>
        <dsp:cNvSpPr/>
      </dsp:nvSpPr>
      <dsp:spPr>
        <a:xfrm>
          <a:off x="1513683" y="2778364"/>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t>P – Political</a:t>
          </a:r>
          <a:endParaRPr lang="en-US" sz="2400" kern="1200" dirty="0"/>
        </a:p>
      </dsp:txBody>
      <dsp:txXfrm>
        <a:off x="1513683" y="2778364"/>
        <a:ext cx="2226333" cy="944505"/>
      </dsp:txXfrm>
    </dsp:sp>
    <dsp:sp modelId="{16B9A2F6-6CB1-478C-81B6-25E01E352496}">
      <dsp:nvSpPr>
        <dsp:cNvPr id="0" name=""/>
        <dsp:cNvSpPr/>
      </dsp:nvSpPr>
      <dsp:spPr>
        <a:xfrm>
          <a:off x="7887546" y="1493705"/>
          <a:ext cx="944505" cy="944505"/>
        </a:xfrm>
        <a:prstGeom prst="ellipse">
          <a:avLst/>
        </a:prstGeom>
        <a:solidFill>
          <a:srgbClr val="7030A0"/>
        </a:solidFill>
        <a:ln>
          <a:noFill/>
        </a:ln>
        <a:effectLst/>
      </dsp:spPr>
      <dsp:style>
        <a:lnRef idx="0">
          <a:scrgbClr r="0" g="0" b="0"/>
        </a:lnRef>
        <a:fillRef idx="1">
          <a:scrgbClr r="0" g="0" b="0"/>
        </a:fillRef>
        <a:effectRef idx="0">
          <a:scrgbClr r="0" g="0" b="0"/>
        </a:effectRef>
        <a:fontRef idx="minor"/>
      </dsp:style>
    </dsp:sp>
    <dsp:sp modelId="{FEDFFD47-F1CB-4C06-B35E-2C69BDAF1297}">
      <dsp:nvSpPr>
        <dsp:cNvPr id="0" name=""/>
        <dsp:cNvSpPr/>
      </dsp:nvSpPr>
      <dsp:spPr>
        <a:xfrm>
          <a:off x="8073924" y="1655838"/>
          <a:ext cx="547813" cy="54781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07E0CEC-F323-49B0-BCA4-B0A2363F0FB7}">
      <dsp:nvSpPr>
        <dsp:cNvPr id="0" name=""/>
        <dsp:cNvSpPr/>
      </dsp:nvSpPr>
      <dsp:spPr>
        <a:xfrm>
          <a:off x="9032355" y="1457493"/>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solidFill>
                <a:srgbClr val="7030A0"/>
              </a:solidFill>
            </a:rPr>
            <a:t>L – Legal</a:t>
          </a:r>
          <a:endParaRPr lang="en-US" sz="2400" kern="1200" dirty="0">
            <a:solidFill>
              <a:srgbClr val="7030A0"/>
            </a:solidFill>
          </a:endParaRPr>
        </a:p>
      </dsp:txBody>
      <dsp:txXfrm>
        <a:off x="9032355" y="1457493"/>
        <a:ext cx="2226333" cy="944505"/>
      </dsp:txXfrm>
    </dsp:sp>
    <dsp:sp modelId="{CB9F783E-DD3C-4364-8346-A191AD1C3888}">
      <dsp:nvSpPr>
        <dsp:cNvPr id="0" name=""/>
        <dsp:cNvSpPr/>
      </dsp:nvSpPr>
      <dsp:spPr>
        <a:xfrm>
          <a:off x="4171280" y="1586999"/>
          <a:ext cx="944505" cy="944505"/>
        </a:xfrm>
        <a:prstGeom prst="ellipse">
          <a:avLst/>
        </a:prstGeom>
        <a:solidFill>
          <a:srgbClr val="FF0000"/>
        </a:solidFill>
        <a:ln>
          <a:noFill/>
        </a:ln>
        <a:effectLst/>
      </dsp:spPr>
      <dsp:style>
        <a:lnRef idx="0">
          <a:scrgbClr r="0" g="0" b="0"/>
        </a:lnRef>
        <a:fillRef idx="1">
          <a:scrgbClr r="0" g="0" b="0"/>
        </a:fillRef>
        <a:effectRef idx="0">
          <a:scrgbClr r="0" g="0" b="0"/>
        </a:effectRef>
        <a:fontRef idx="minor"/>
      </dsp:style>
    </dsp:sp>
    <dsp:sp modelId="{82D0833D-B8FA-4B85-9F09-1C9E819D426D}">
      <dsp:nvSpPr>
        <dsp:cNvPr id="0" name=""/>
        <dsp:cNvSpPr/>
      </dsp:nvSpPr>
      <dsp:spPr>
        <a:xfrm>
          <a:off x="4378769" y="1785351"/>
          <a:ext cx="547813" cy="547813"/>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11D9831-2DAC-4630-BA94-4AFAF77612B0}">
      <dsp:nvSpPr>
        <dsp:cNvPr id="0" name=""/>
        <dsp:cNvSpPr/>
      </dsp:nvSpPr>
      <dsp:spPr>
        <a:xfrm>
          <a:off x="5318167" y="1586999"/>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solidFill>
                <a:srgbClr val="FF0000"/>
              </a:solidFill>
            </a:rPr>
            <a:t>E – Ethical</a:t>
          </a:r>
          <a:endParaRPr lang="en-US" sz="2400" kern="1200" dirty="0">
            <a:solidFill>
              <a:srgbClr val="FF0000"/>
            </a:solidFill>
          </a:endParaRPr>
        </a:p>
      </dsp:txBody>
      <dsp:txXfrm>
        <a:off x="5318167" y="1586999"/>
        <a:ext cx="2226333" cy="944505"/>
      </dsp:txXfrm>
    </dsp:sp>
    <dsp:sp modelId="{FEAA9518-7F52-4F3B-9900-07DAD91E92F4}">
      <dsp:nvSpPr>
        <dsp:cNvPr id="0" name=""/>
        <dsp:cNvSpPr/>
      </dsp:nvSpPr>
      <dsp:spPr>
        <a:xfrm>
          <a:off x="4128884" y="2755211"/>
          <a:ext cx="944505" cy="944505"/>
        </a:xfrm>
        <a:prstGeom prst="ellipse">
          <a:avLst/>
        </a:prstGeom>
        <a:solidFill>
          <a:srgbClr val="FFFF00"/>
        </a:solidFill>
        <a:ln>
          <a:noFill/>
        </a:ln>
        <a:effectLst/>
      </dsp:spPr>
      <dsp:style>
        <a:lnRef idx="0">
          <a:scrgbClr r="0" g="0" b="0"/>
        </a:lnRef>
        <a:fillRef idx="1">
          <a:scrgbClr r="0" g="0" b="0"/>
        </a:fillRef>
        <a:effectRef idx="0">
          <a:scrgbClr r="0" g="0" b="0"/>
        </a:effectRef>
        <a:fontRef idx="minor"/>
      </dsp:style>
    </dsp:sp>
    <dsp:sp modelId="{7E7D4557-4ECF-4F02-AD13-CB50AF126C59}">
      <dsp:nvSpPr>
        <dsp:cNvPr id="0" name=""/>
        <dsp:cNvSpPr/>
      </dsp:nvSpPr>
      <dsp:spPr>
        <a:xfrm>
          <a:off x="3425444" y="2727036"/>
          <a:ext cx="547813" cy="547813"/>
        </a:xfrm>
        <a:prstGeom prst="rect">
          <a:avLst/>
        </a:prstGeom>
        <a:no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09CD84-2D9C-45D8-98DA-E3E81F487632}">
      <dsp:nvSpPr>
        <dsp:cNvPr id="0" name=""/>
        <dsp:cNvSpPr/>
      </dsp:nvSpPr>
      <dsp:spPr>
        <a:xfrm>
          <a:off x="5263519" y="2764165"/>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solidFill>
                <a:srgbClr val="FFFF00"/>
              </a:solidFill>
            </a:rPr>
            <a:t>B – Biological</a:t>
          </a:r>
          <a:endParaRPr lang="en-US" sz="2400" kern="1200" dirty="0">
            <a:solidFill>
              <a:srgbClr val="FFFF00"/>
            </a:solidFill>
          </a:endParaRPr>
        </a:p>
      </dsp:txBody>
      <dsp:txXfrm>
        <a:off x="5263519" y="2764165"/>
        <a:ext cx="2226333" cy="944505"/>
      </dsp:txXfrm>
    </dsp:sp>
    <dsp:sp modelId="{6D9C94F9-1AB7-4D28-A64C-0C08941ED9D8}">
      <dsp:nvSpPr>
        <dsp:cNvPr id="0" name=""/>
        <dsp:cNvSpPr/>
      </dsp:nvSpPr>
      <dsp:spPr>
        <a:xfrm>
          <a:off x="7838025" y="2755201"/>
          <a:ext cx="944505" cy="944505"/>
        </a:xfrm>
        <a:prstGeom prst="ellipse">
          <a:avLst/>
        </a:prstGeom>
        <a:solidFill>
          <a:schemeClr val="accent2">
            <a:lumMod val="50000"/>
          </a:schemeClr>
        </a:solidFill>
        <a:ln>
          <a:noFill/>
        </a:ln>
        <a:effectLst/>
      </dsp:spPr>
      <dsp:style>
        <a:lnRef idx="0">
          <a:scrgbClr r="0" g="0" b="0"/>
        </a:lnRef>
        <a:fillRef idx="1">
          <a:scrgbClr r="0" g="0" b="0"/>
        </a:fillRef>
        <a:effectRef idx="0">
          <a:scrgbClr r="0" g="0" b="0"/>
        </a:effectRef>
        <a:fontRef idx="minor"/>
      </dsp:style>
    </dsp:sp>
    <dsp:sp modelId="{F09DFEF7-445F-49BC-A40E-7E5B8F7DED78}">
      <dsp:nvSpPr>
        <dsp:cNvPr id="0" name=""/>
        <dsp:cNvSpPr/>
      </dsp:nvSpPr>
      <dsp:spPr>
        <a:xfrm>
          <a:off x="8077212" y="3914969"/>
          <a:ext cx="547813" cy="547813"/>
        </a:xfrm>
        <a:prstGeom prst="rect">
          <a:avLst/>
        </a:prstGeom>
        <a:no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E8E59B-174C-4A3E-BAF4-0484C93F2C9A}">
      <dsp:nvSpPr>
        <dsp:cNvPr id="0" name=""/>
        <dsp:cNvSpPr/>
      </dsp:nvSpPr>
      <dsp:spPr>
        <a:xfrm>
          <a:off x="9024674" y="2764165"/>
          <a:ext cx="2226333" cy="94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NZ" sz="2400" kern="1200" dirty="0">
              <a:solidFill>
                <a:schemeClr val="accent2">
                  <a:lumMod val="50000"/>
                </a:schemeClr>
              </a:solidFill>
            </a:rPr>
            <a:t>S – Scientific</a:t>
          </a:r>
          <a:endParaRPr lang="en-US" sz="2400" kern="1200" dirty="0">
            <a:solidFill>
              <a:schemeClr val="accent2">
                <a:lumMod val="50000"/>
              </a:schemeClr>
            </a:solidFill>
          </a:endParaRPr>
        </a:p>
      </dsp:txBody>
      <dsp:txXfrm>
        <a:off x="9024674" y="2764165"/>
        <a:ext cx="2226333" cy="944505"/>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N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A0295068-755F-C591-A996-0DB507BA0487}"/>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53E78CC8-9A44-4ECE-62EA-3FDE9EF1109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8CFE0507-EFEE-AAD7-08F6-F5337C63AB0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5963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5B0FC76D-F307-8C33-EB7A-A907A3B1ABB2}"/>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F95C0FA8-DC4F-D78B-359C-CCF20ABA032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9379555B-92E2-E590-6B0E-A7CD11B2084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3034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7EF6E807-E3E1-C978-84DA-7B9F52E6AA0F}"/>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56F303DF-91B3-9AE4-1702-D3583F8C629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266B52DE-B9FE-87ED-2820-75463D516C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0655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725EC2B4-975D-2714-26D2-843AA5AF5BC4}"/>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CFC784AD-C25E-688E-0A9E-350389AD84C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C080AB98-0AAB-020D-42B2-B38F8953FFB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3748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B98C11C-9459-7592-3EB7-42D1FAE9F672}"/>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E8562568-4194-C100-C05A-54F1B0FC860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6633E214-633A-E26F-146E-EBA0A39237B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03899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52F27771-32F8-4C53-48A1-303E30EF4704}"/>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253A669E-19AC-355B-3806-36B557F77C2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86B2B9C3-3C7F-EB69-0AF9-E621080021F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45829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8454F124-A571-3EE1-6292-B53B33BB9242}"/>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33DF4AEC-EDB7-57FA-1A0E-24877C3B992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BAE2F874-01DC-F815-0501-BF0E660B282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66331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3EEE0456-3AA6-1D04-4EF0-4EB8CD9DAA18}"/>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46E1E6D4-DD5E-3F2B-A6FB-0ED2E337FCC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1F56F1E2-E2E0-A986-E952-63DD2CC220B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0735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CC35D10F-D57F-D7C9-70D3-7BB8E5F923DC}"/>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DB7FC9B3-EA3E-7700-1901-13D5FC70AFE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A1E26D51-5646-60E2-04E8-CA1E064542A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84666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EACDAE90-F302-D1F9-0F43-0339148900E2}"/>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30E3B466-3953-8AA6-7E0F-75DF1381D12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10D8BE29-9127-0863-3EEB-E9E8E393C7D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52778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4F37CBC5-01B0-F645-D12A-0AD72135A3EE}"/>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177E24CC-7096-BE33-F07B-D9EC4FF2457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FD27555D-E28E-3490-A94F-6D5FE75FADF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8893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D8D5F50A-222D-ED28-8F95-CECF7BBF422B}"/>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5AEF28CD-73E9-3AE6-8758-A8106B3E17B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0FC3B18A-5254-81DC-72D8-8A38352AAA5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1448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A8235AE-7A43-6F27-EE9C-DD66F9F895F8}"/>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9E4A8253-6526-5CB3-214F-6C6851D93C1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5A2EC1ED-F771-04E3-C981-AF18088B9BF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11855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978666D7-CBE0-8C9B-33E3-4BE4EB83F3EC}"/>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0BE9F096-13FD-6F72-F5B5-B3321AFD3DE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F5A1756A-244B-BE30-5A6F-F657D8CC40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84114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AF8DED12-0409-FDE4-F0D2-19BB81F4C90A}"/>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7CD44235-729D-F8E0-6C92-3B9A1759FA4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F2EB3E49-36DD-AFFF-EA2C-23FCF61FC3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7340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248C72AE-5BDD-9F9C-F0EE-ED06CFCB8E47}"/>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DED8BA71-7E1F-B6B0-B3F5-94106C538D4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FC9C0259-7A46-F9E3-DA61-10C56E3AA54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75739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ED3435FA-BEC8-2B28-0C5F-8991EA23E34D}"/>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A4B3720E-7974-1AE2-E85C-CAEAF9292EC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31132929-A199-390B-F128-FE7A0E65818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84462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08CF17D0-B158-88B4-B766-765212B2EAE4}"/>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32FEEA04-2311-0B72-4CD2-535A22A6ED4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22706A55-E88C-A08D-523C-2406D014515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5605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87914EE0-E247-0D76-0991-4EF805DE53FC}"/>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C282F49E-64B2-B1DF-46B9-CF60517DA94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5D6AFA90-6143-95E8-BF1C-D78A1079FD8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88620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9C46DFAB-DA27-03B7-7525-6C9CA05577F1}"/>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93249009-94A0-C905-09EA-A19074E1246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1A7DF84A-5BBA-F0BD-3594-66A66A64A30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82031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172C2083-B36F-91D2-8DB7-E496273249C9}"/>
            </a:ext>
          </a:extLst>
        </p:cNvPr>
        <p:cNvGrpSpPr/>
        <p:nvPr/>
      </p:nvGrpSpPr>
      <p:grpSpPr>
        <a:xfrm>
          <a:off x="0" y="0"/>
          <a:ext cx="0" cy="0"/>
          <a:chOff x="0" y="0"/>
          <a:chExt cx="0" cy="0"/>
        </a:xfrm>
      </p:grpSpPr>
      <p:sp>
        <p:nvSpPr>
          <p:cNvPr id="139" name="Google Shape;139;p9:notes">
            <a:extLst>
              <a:ext uri="{FF2B5EF4-FFF2-40B4-BE49-F238E27FC236}">
                <a16:creationId xmlns:a16="http://schemas.microsoft.com/office/drawing/2014/main" id="{B43526CD-6DA3-6503-D403-A35EF94A200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9:notes">
            <a:extLst>
              <a:ext uri="{FF2B5EF4-FFF2-40B4-BE49-F238E27FC236}">
                <a16:creationId xmlns:a16="http://schemas.microsoft.com/office/drawing/2014/main" id="{4C1C7A4B-0D2E-7C0A-7C16-EE7F4B58EBB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57794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16F4589F-C576-CEBF-EC58-13E7BCE31650}"/>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87DC48EC-82B8-07A6-C95C-F8B8827DA65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6ECC9422-1FD1-51CB-16E8-8931BCE7E2D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3679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38E92814-2E05-2C0D-4770-65E61308D009}"/>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11F1BB74-AAEE-5D6B-AAF3-975FD802292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91B8D3D1-2002-29C9-30B0-DE6E46CCB02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699869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C4D3B07-59C3-8F15-1080-74A2795E0C91}"/>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CD402262-8DDD-EE2A-CDE8-6493EAA3A98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768D81CC-A2AA-AD02-9DE4-B5308AFBF4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37742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89465D6D-2925-83B5-C25D-85DC9E9C1CF0}"/>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B4829608-DC4D-7405-3076-B2CBC703F4F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48687443-76CE-36DE-5506-11749EB0351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47445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644B596B-7B0F-15D7-21EC-557D7B71004E}"/>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95F1F751-51DC-0126-E6CF-662D4685AC1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E569B988-1724-7271-6255-F5A36E3453C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55987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90B23C0-0025-5E73-E7CD-19DBAB088618}"/>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2CBA6353-A239-71F0-18F5-37971218FBC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BA95A974-DC6E-2758-955E-B37802EC6CC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31249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5DE92A6-BB9D-DE84-F3F4-9946F0B3F3DE}"/>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CD20C7A7-AF20-6B6D-B6E8-EF84DE56FC4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244843C3-1BE3-A363-87FC-528AE2E3DAA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86985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ED410540-34C0-44C7-FD56-B181D443246D}"/>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9A653682-7F10-DEE8-10A9-E9074CB5802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1A6E05E5-63DE-7D6E-6FF4-613149AAF52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6409347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061BC117-F273-D0AF-247A-F1F45D4C3D39}"/>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1D348C06-08F8-A71F-95F4-CEE3272157C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A350038C-F864-C30B-CB99-149F9876733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6645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9376801E-005B-7999-8111-74AA100A5DC6}"/>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A422BBE2-5170-B557-151D-31F33AD8E55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20BADC93-E9C6-8D07-605C-528E7D0977E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301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F54DFF24-70D9-7C6B-BDCC-59B7133C43A0}"/>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7CD0143A-EB23-798F-CACF-5F48D1A5C2A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7EDD09B3-DE8F-17E0-9E13-E921E65FC15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1063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2D93AD9F-E33E-5983-8262-30672DF19514}"/>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A7224AE8-F61D-678A-F6BC-E35C017CA74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D1BE7C4C-42A0-4BFC-40C8-11342D82710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9284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84D0E2A4-9180-2FEE-894B-AFAECF8EAF4C}"/>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3DAB8FB9-400B-EDB0-A8C4-97C015B0530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B97B5E65-DD6B-8362-79DC-3A6C47808A3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0041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2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 name="Google Shape;24;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7"/>
          <p:cNvSpPr>
            <a:spLocks noGrp="1"/>
          </p:cNvSpPr>
          <p:nvPr>
            <p:ph type="pic" idx="2"/>
          </p:nvPr>
        </p:nvSpPr>
        <p:spPr>
          <a:xfrm>
            <a:off x="5183188" y="987425"/>
            <a:ext cx="6172200" cy="4873625"/>
          </a:xfrm>
          <a:prstGeom prst="rect">
            <a:avLst/>
          </a:prstGeom>
          <a:noFill/>
          <a:ln>
            <a:noFill/>
          </a:ln>
        </p:spPr>
      </p:sp>
      <p:sp>
        <p:nvSpPr>
          <p:cNvPr id="68" name="Google Shape;68;p2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N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NZ"/>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8.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9.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1.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3.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8.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8.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9.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9.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2.png"/><Relationship Id="rId7" Type="http://schemas.openxmlformats.org/officeDocument/2006/relationships/hyperlink" Target="https://vimeo.com/337946602?fl=pl&amp;fe=vl"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www.youtube.com/watch?v=Ws5yVSy-0GA" TargetMode="External"/><Relationship Id="rId5" Type="http://schemas.openxmlformats.org/officeDocument/2006/relationships/hyperlink" Target="https://www.youtube.com/watch?v=yPl3uAuAWmQ" TargetMode="External"/><Relationship Id="rId4" Type="http://schemas.openxmlformats.org/officeDocument/2006/relationships/hyperlink" Target="https://www.rockitapple.com/rockit-story/" TargetMode="External"/><Relationship Id="rId9"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1.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1.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2.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2.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33.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3.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4.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4.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12" Type="http://schemas.openxmlformats.org/officeDocument/2006/relationships/image" Target="../media/image23.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image" Target="../media/image22.png"/><Relationship Id="rId5" Type="http://schemas.openxmlformats.org/officeDocument/2006/relationships/diagramLayout" Target="../diagrams/layout1.xml"/><Relationship Id="rId10" Type="http://schemas.openxmlformats.org/officeDocument/2006/relationships/image" Target="../media/image21.svg"/><Relationship Id="rId4" Type="http://schemas.openxmlformats.org/officeDocument/2006/relationships/diagramData" Target="../diagrams/data1.xml"/><Relationship Id="rId9"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0" y="0"/>
            <a:ext cx="12192000" cy="68580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9" name="Google Shape;89;p1" descr="A picture containing text, clipart&#10;&#10;Description automatically generated"/>
          <p:cNvPicPr preferRelativeResize="0"/>
          <p:nvPr/>
        </p:nvPicPr>
        <p:blipFill rotWithShape="1">
          <a:blip r:embed="rId3">
            <a:alphaModFix/>
          </a:blip>
          <a:srcRect/>
          <a:stretch/>
        </p:blipFill>
        <p:spPr>
          <a:xfrm>
            <a:off x="2159255" y="1497732"/>
            <a:ext cx="8040117" cy="302393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16C3E199-0A64-98A3-261F-BC743CBAB81E}"/>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18394A30-8F32-5E99-D014-04FB365CBE5B}"/>
              </a:ext>
            </a:extLst>
          </p:cNvPr>
          <p:cNvSpPr/>
          <p:nvPr/>
        </p:nvSpPr>
        <p:spPr>
          <a:xfrm>
            <a:off x="0" y="-1"/>
            <a:ext cx="12192000" cy="6858000"/>
          </a:xfrm>
          <a:prstGeom prst="rect">
            <a:avLst/>
          </a:prstGeom>
          <a:solidFill>
            <a:srgbClr val="ABD2D6"/>
          </a:solidFill>
          <a:ln w="12700" cap="flat" cmpd="sng">
            <a:solidFill>
              <a:schemeClr val="bg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1F50493E-E3AF-6F3F-72C0-19F058060D5A}"/>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F34B19D-4949-9761-29D3-ACA6C7D6EB9A}"/>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23015D08-098B-C0A2-7BFF-12F47C5BAA87}"/>
              </a:ext>
            </a:extLst>
          </p:cNvPr>
          <p:cNvSpPr txBox="1">
            <a:spLocks/>
          </p:cNvSpPr>
          <p:nvPr/>
        </p:nvSpPr>
        <p:spPr>
          <a:xfrm>
            <a:off x="326136" y="2170196"/>
            <a:ext cx="9250483" cy="3000494"/>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1900" dirty="0">
                <a:latin typeface="Calibri" panose="020F0502020204030204" pitchFamily="34" charset="0"/>
                <a:ea typeface="Calibri" panose="020F0502020204030204" pitchFamily="34" charset="0"/>
                <a:cs typeface="Calibri" panose="020F0502020204030204" pitchFamily="34" charset="0"/>
              </a:rPr>
              <a:t>Understanding labour availability in Canterbury (e.g. Rolleston has a large labour pool).</a:t>
            </a:r>
          </a:p>
          <a:p>
            <a:pPr lvl="0"/>
            <a:r>
              <a:rPr lang="en-NZ" sz="1900" dirty="0">
                <a:latin typeface="Calibri" panose="020F0502020204030204" pitchFamily="34" charset="0"/>
                <a:ea typeface="Calibri" panose="020F0502020204030204" pitchFamily="34" charset="0"/>
                <a:cs typeface="Calibri" panose="020F0502020204030204" pitchFamily="34" charset="0"/>
              </a:rPr>
              <a:t>Consumer trends for snack-sized and organic apples.</a:t>
            </a:r>
          </a:p>
          <a:p>
            <a:pPr lvl="0"/>
            <a:r>
              <a:rPr lang="en-NZ" sz="1900" dirty="0">
                <a:latin typeface="Calibri" panose="020F0502020204030204" pitchFamily="34" charset="0"/>
                <a:ea typeface="Calibri" panose="020F0502020204030204" pitchFamily="34" charset="0"/>
                <a:cs typeface="Calibri" panose="020F0502020204030204" pitchFamily="34" charset="0"/>
              </a:rPr>
              <a:t>Supporting regional employment and rural community development.</a:t>
            </a:r>
          </a:p>
          <a:p>
            <a:pPr indent="-457200" eaLnBrk="0" fontAlgn="base" hangingPunct="0">
              <a:lnSpc>
                <a:spcPct val="150000"/>
              </a:lnSpc>
              <a:spcBef>
                <a:spcPct val="0"/>
              </a:spcBef>
              <a:spcAft>
                <a:spcPct val="0"/>
              </a:spcAft>
              <a:buClrTx/>
              <a:buSzTx/>
            </a:pPr>
            <a:r>
              <a:rPr lang="en-US" altLang="en-US" sz="1900" dirty="0">
                <a:solidFill>
                  <a:schemeClr val="tx1"/>
                </a:solidFill>
                <a:latin typeface="Calibri" panose="020F0502020204030204" pitchFamily="34" charset="0"/>
                <a:ea typeface="Calibri" panose="020F0502020204030204" pitchFamily="34" charset="0"/>
                <a:cs typeface="Calibri" panose="020F0502020204030204" pitchFamily="34" charset="0"/>
              </a:rPr>
              <a:t>Opportunity for family farm diversification.</a:t>
            </a:r>
          </a:p>
          <a:p>
            <a:pPr indent="-457200" eaLnBrk="0" fontAlgn="base" hangingPunct="0">
              <a:lnSpc>
                <a:spcPct val="150000"/>
              </a:lnSpc>
              <a:spcBef>
                <a:spcPct val="0"/>
              </a:spcBef>
              <a:spcAft>
                <a:spcPct val="0"/>
              </a:spcAft>
              <a:buClrTx/>
              <a:buSzTx/>
            </a:pPr>
            <a:r>
              <a:rPr lang="en-US" altLang="en-US" sz="1900" dirty="0">
                <a:solidFill>
                  <a:schemeClr val="tx1"/>
                </a:solidFill>
                <a:latin typeface="Calibri" panose="020F0502020204030204" pitchFamily="34" charset="0"/>
                <a:ea typeface="Calibri" panose="020F0502020204030204" pitchFamily="34" charset="0"/>
                <a:cs typeface="Calibri" panose="020F0502020204030204" pitchFamily="34" charset="0"/>
              </a:rPr>
              <a:t>Rising local interest due to tightening environmental laws.</a:t>
            </a:r>
          </a:p>
          <a:p>
            <a:pPr indent="-457200" eaLnBrk="0" fontAlgn="base" hangingPunct="0">
              <a:lnSpc>
                <a:spcPct val="150000"/>
              </a:lnSpc>
              <a:spcBef>
                <a:spcPct val="0"/>
              </a:spcBef>
              <a:spcAft>
                <a:spcPct val="0"/>
              </a:spcAft>
              <a:buClrTx/>
              <a:buSzTx/>
            </a:pPr>
            <a:endParaRPr lang="en-US" altLang="en-US" sz="2400" dirty="0">
              <a:solidFill>
                <a:schemeClr val="tx1"/>
              </a:solidFill>
              <a:latin typeface="Arial" panose="020B0604020202020204" pitchFamily="34" charset="0"/>
            </a:endParaRPr>
          </a:p>
          <a:p>
            <a:pPr indent="-457200" eaLnBrk="0" fontAlgn="base" hangingPunct="0">
              <a:lnSpc>
                <a:spcPct val="150000"/>
              </a:lnSpc>
              <a:spcBef>
                <a:spcPct val="0"/>
              </a:spcBef>
              <a:spcAft>
                <a:spcPct val="0"/>
              </a:spcAft>
              <a:buClrTx/>
              <a:buSzTx/>
            </a:pPr>
            <a:endParaRPr lang="en-US" altLang="en-US" sz="2400" dirty="0">
              <a:solidFill>
                <a:schemeClr val="tx1"/>
              </a:solidFill>
              <a:latin typeface="Arial" panose="020B0604020202020204" pitchFamily="34" charset="0"/>
            </a:endParaRPr>
          </a:p>
        </p:txBody>
      </p:sp>
      <p:sp>
        <p:nvSpPr>
          <p:cNvPr id="7" name="Title 1">
            <a:extLst>
              <a:ext uri="{FF2B5EF4-FFF2-40B4-BE49-F238E27FC236}">
                <a16:creationId xmlns:a16="http://schemas.microsoft.com/office/drawing/2014/main" id="{3133B5B5-B0AE-C2A6-3F3A-76BE983C3273}"/>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t>Social Influence</a:t>
            </a:r>
          </a:p>
        </p:txBody>
      </p:sp>
      <p:pic>
        <p:nvPicPr>
          <p:cNvPr id="10" name="Picture 9">
            <a:extLst>
              <a:ext uri="{FF2B5EF4-FFF2-40B4-BE49-F238E27FC236}">
                <a16:creationId xmlns:a16="http://schemas.microsoft.com/office/drawing/2014/main" id="{B5188110-67D4-BFF9-2C91-1418083563A3}"/>
              </a:ext>
            </a:extLst>
          </p:cNvPr>
          <p:cNvPicPr>
            <a:picLocks noChangeAspect="1"/>
          </p:cNvPicPr>
          <p:nvPr/>
        </p:nvPicPr>
        <p:blipFill>
          <a:blip r:embed="rId4"/>
          <a:stretch>
            <a:fillRect/>
          </a:stretch>
        </p:blipFill>
        <p:spPr>
          <a:xfrm>
            <a:off x="9113317" y="563803"/>
            <a:ext cx="2339543" cy="899238"/>
          </a:xfrm>
          <a:prstGeom prst="rect">
            <a:avLst/>
          </a:prstGeom>
        </p:spPr>
      </p:pic>
      <p:sp>
        <p:nvSpPr>
          <p:cNvPr id="5" name="Oval 4">
            <a:extLst>
              <a:ext uri="{FF2B5EF4-FFF2-40B4-BE49-F238E27FC236}">
                <a16:creationId xmlns:a16="http://schemas.microsoft.com/office/drawing/2014/main" id="{CB6765B0-9C8E-EA90-CE90-6473A53D727E}"/>
              </a:ext>
            </a:extLst>
          </p:cNvPr>
          <p:cNvSpPr/>
          <p:nvPr/>
        </p:nvSpPr>
        <p:spPr>
          <a:xfrm>
            <a:off x="9939804" y="3421018"/>
            <a:ext cx="944505" cy="944505"/>
          </a:xfrm>
          <a:prstGeom prst="ellipse">
            <a:avLst/>
          </a:prstGeom>
          <a:solidFill>
            <a:srgbClr val="002060"/>
          </a:solidFill>
        </p:spPr>
        <p:style>
          <a:lnRef idx="0">
            <a:schemeClr val="lt1">
              <a:alpha val="0"/>
              <a:hueOff val="0"/>
              <a:satOff val="0"/>
              <a:lumOff val="0"/>
              <a:alphaOff val="0"/>
            </a:schemeClr>
          </a:lnRef>
          <a:fillRef idx="1">
            <a:scrgbClr r="0" g="0" b="0"/>
          </a:fillRef>
          <a:effectRef idx="0">
            <a:schemeClr val="accent5">
              <a:hueOff val="0"/>
              <a:satOff val="0"/>
              <a:lumOff val="0"/>
              <a:alphaOff val="0"/>
            </a:schemeClr>
          </a:effectRef>
          <a:fontRef idx="minor"/>
        </p:style>
        <p:txBody>
          <a:bodyPr/>
          <a:lstStyle/>
          <a:p>
            <a:endParaRPr lang="en-NZ"/>
          </a:p>
        </p:txBody>
      </p:sp>
      <p:pic>
        <p:nvPicPr>
          <p:cNvPr id="9" name="Graphic 8" descr="Asian Temple outline">
            <a:extLst>
              <a:ext uri="{FF2B5EF4-FFF2-40B4-BE49-F238E27FC236}">
                <a16:creationId xmlns:a16="http://schemas.microsoft.com/office/drawing/2014/main" id="{50744E3B-97AD-B251-6698-111B153839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097424" y="3578638"/>
            <a:ext cx="629264" cy="629264"/>
          </a:xfrm>
          <a:prstGeom prst="rect">
            <a:avLst/>
          </a:prstGeom>
        </p:spPr>
      </p:pic>
    </p:spTree>
    <p:extLst>
      <p:ext uri="{BB962C8B-B14F-4D97-AF65-F5344CB8AC3E}">
        <p14:creationId xmlns:p14="http://schemas.microsoft.com/office/powerpoint/2010/main" val="2116918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6F66E599-A32F-0BB8-598E-2A00FEC6A68A}"/>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7C2A26BB-53FE-DB9A-6900-50301D9FE349}"/>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D574BE5D-A499-87CD-3E9A-2FDA9F268704}"/>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2F7D458C-4437-1BF7-9C99-7A0401852D9A}"/>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70CBD5DD-2350-84C7-7BFB-837BBA882F87}"/>
              </a:ext>
            </a:extLst>
          </p:cNvPr>
          <p:cNvSpPr txBox="1">
            <a:spLocks/>
          </p:cNvSpPr>
          <p:nvPr/>
        </p:nvSpPr>
        <p:spPr>
          <a:xfrm>
            <a:off x="326136" y="2185416"/>
            <a:ext cx="10317480" cy="3000494"/>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1800" dirty="0">
                <a:latin typeface="Calibri" panose="020F0502020204030204" pitchFamily="34" charset="0"/>
                <a:ea typeface="Calibri" panose="020F0502020204030204" pitchFamily="34" charset="0"/>
                <a:cs typeface="Calibri" panose="020F0502020204030204" pitchFamily="34" charset="0"/>
              </a:rPr>
              <a:t>Need for post-harvest infrastructure like packhouses and </a:t>
            </a:r>
            <a:r>
              <a:rPr lang="en-NZ" sz="1800" dirty="0" err="1">
                <a:latin typeface="Calibri" panose="020F0502020204030204" pitchFamily="34" charset="0"/>
                <a:ea typeface="Calibri" panose="020F0502020204030204" pitchFamily="34" charset="0"/>
                <a:cs typeface="Calibri" panose="020F0502020204030204" pitchFamily="34" charset="0"/>
              </a:rPr>
              <a:t>coolstores</a:t>
            </a:r>
            <a:r>
              <a:rPr lang="en-NZ" sz="1800" dirty="0">
                <a:latin typeface="Calibri" panose="020F0502020204030204" pitchFamily="34" charset="0"/>
                <a:ea typeface="Calibri" panose="020F0502020204030204" pitchFamily="34" charset="0"/>
                <a:cs typeface="Calibri" panose="020F0502020204030204" pitchFamily="34" charset="0"/>
              </a:rPr>
              <a:t>.</a:t>
            </a:r>
          </a:p>
          <a:p>
            <a:pPr lvl="0"/>
            <a:r>
              <a:rPr lang="en-NZ" sz="1800" dirty="0">
                <a:latin typeface="Calibri" panose="020F0502020204030204" pitchFamily="34" charset="0"/>
                <a:ea typeface="Calibri" panose="020F0502020204030204" pitchFamily="34" charset="0"/>
                <a:cs typeface="Calibri" panose="020F0502020204030204" pitchFamily="34" charset="0"/>
              </a:rPr>
              <a:t>Advanced logistics and storage </a:t>
            </a:r>
            <a:r>
              <a:rPr lang="en-NZ" sz="1800" dirty="0" err="1">
                <a:latin typeface="Calibri" panose="020F0502020204030204" pitchFamily="34" charset="0"/>
                <a:ea typeface="Calibri" panose="020F0502020204030204" pitchFamily="34" charset="0"/>
                <a:cs typeface="Calibri" panose="020F0502020204030204" pitchFamily="34" charset="0"/>
              </a:rPr>
              <a:t>techology</a:t>
            </a:r>
            <a:r>
              <a:rPr lang="en-NZ" sz="1800" dirty="0">
                <a:latin typeface="Calibri" panose="020F0502020204030204" pitchFamily="34" charset="0"/>
                <a:ea typeface="Calibri" panose="020F0502020204030204" pitchFamily="34" charset="0"/>
                <a:cs typeface="Calibri" panose="020F0502020204030204" pitchFamily="34" charset="0"/>
              </a:rPr>
              <a:t> for varieties like Honeycrisp and Rockit.</a:t>
            </a:r>
          </a:p>
          <a:p>
            <a:pPr lvl="0"/>
            <a:r>
              <a:rPr lang="en-NZ" sz="1800" dirty="0">
                <a:latin typeface="Calibri" panose="020F0502020204030204" pitchFamily="34" charset="0"/>
                <a:ea typeface="Calibri" panose="020F0502020204030204" pitchFamily="34" charset="0"/>
                <a:cs typeface="Calibri" panose="020F0502020204030204" pitchFamily="34" charset="0"/>
              </a:rPr>
              <a:t>Innovation in orchard management (e.g., in-house agronomists at Turley Farms).</a:t>
            </a:r>
          </a:p>
          <a:p>
            <a:r>
              <a:rPr lang="en-US" alt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Use of climate modeling to assess long-term viability.</a:t>
            </a:r>
          </a:p>
          <a:p>
            <a:pPr lvl="0"/>
            <a:endParaRPr lang="en-NZ" dirty="0"/>
          </a:p>
        </p:txBody>
      </p:sp>
      <p:sp>
        <p:nvSpPr>
          <p:cNvPr id="7" name="Title 1">
            <a:extLst>
              <a:ext uri="{FF2B5EF4-FFF2-40B4-BE49-F238E27FC236}">
                <a16:creationId xmlns:a16="http://schemas.microsoft.com/office/drawing/2014/main" id="{2235EB9F-36F6-A495-3685-FB4EFA13EC78}"/>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Technological Influence</a:t>
            </a:r>
            <a:endParaRPr lang="en-NZ" b="1" dirty="0"/>
          </a:p>
        </p:txBody>
      </p:sp>
      <p:pic>
        <p:nvPicPr>
          <p:cNvPr id="4" name="Picture 3">
            <a:extLst>
              <a:ext uri="{FF2B5EF4-FFF2-40B4-BE49-F238E27FC236}">
                <a16:creationId xmlns:a16="http://schemas.microsoft.com/office/drawing/2014/main" id="{9151326D-DE24-4D49-86AB-27FB8E31D8AD}"/>
              </a:ext>
            </a:extLst>
          </p:cNvPr>
          <p:cNvPicPr>
            <a:picLocks noChangeAspect="1"/>
          </p:cNvPicPr>
          <p:nvPr/>
        </p:nvPicPr>
        <p:blipFill>
          <a:blip r:embed="rId4"/>
          <a:stretch>
            <a:fillRect/>
          </a:stretch>
        </p:blipFill>
        <p:spPr>
          <a:xfrm>
            <a:off x="8405491" y="533319"/>
            <a:ext cx="3025402" cy="960203"/>
          </a:xfrm>
          <a:prstGeom prst="rect">
            <a:avLst/>
          </a:prstGeom>
        </p:spPr>
      </p:pic>
    </p:spTree>
    <p:extLst>
      <p:ext uri="{BB962C8B-B14F-4D97-AF65-F5344CB8AC3E}">
        <p14:creationId xmlns:p14="http://schemas.microsoft.com/office/powerpoint/2010/main" val="3066711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B82AB4B1-24D7-31BC-8C3E-5C8B02BC117F}"/>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2EBCFCD1-A4BD-5B20-C423-8A8F20C7F608}"/>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56789182-BC98-C966-47A8-9E23DF503ABE}"/>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AD66B68F-BFF4-9D79-A0FB-A9A2D89C653A}"/>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2291C42D-BCA2-8FB0-735C-B6ED953E9BFC}"/>
              </a:ext>
            </a:extLst>
          </p:cNvPr>
          <p:cNvSpPr txBox="1">
            <a:spLocks/>
          </p:cNvSpPr>
          <p:nvPr/>
        </p:nvSpPr>
        <p:spPr>
          <a:xfrm>
            <a:off x="326136" y="2185416"/>
            <a:ext cx="10317480" cy="208483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2000" dirty="0"/>
              <a:t>Rockit's high market value (US$7.79/kg) compared to other varieties.</a:t>
            </a:r>
          </a:p>
          <a:p>
            <a:pPr lvl="0"/>
            <a:r>
              <a:rPr lang="en-NZ" sz="2000" dirty="0"/>
              <a:t>Diversification from traditional dairy/arable farming to </a:t>
            </a:r>
            <a:r>
              <a:rPr lang="en-NZ" sz="2000" dirty="0" err="1"/>
              <a:t>pipfruit</a:t>
            </a:r>
            <a:r>
              <a:rPr lang="en-NZ" sz="2000" dirty="0"/>
              <a:t> as a high-return crop.</a:t>
            </a:r>
          </a:p>
          <a:p>
            <a:pPr lvl="0"/>
            <a:r>
              <a:rPr lang="en-NZ" sz="2000" dirty="0"/>
              <a:t>Attracting bank and private investment in a region historically cautious with apples.</a:t>
            </a:r>
          </a:p>
          <a:p>
            <a:r>
              <a:rPr lang="en-US" altLang="en-US" sz="2000" dirty="0"/>
              <a:t>Potential for job creation and economic resilience.</a:t>
            </a:r>
          </a:p>
          <a:p>
            <a:r>
              <a:rPr lang="en-US" altLang="en-US" sz="2000" dirty="0"/>
              <a:t>Export infrastructure expansion planned near Rolleston.</a:t>
            </a:r>
          </a:p>
        </p:txBody>
      </p:sp>
      <p:sp>
        <p:nvSpPr>
          <p:cNvPr id="7" name="Title 1">
            <a:extLst>
              <a:ext uri="{FF2B5EF4-FFF2-40B4-BE49-F238E27FC236}">
                <a16:creationId xmlns:a16="http://schemas.microsoft.com/office/drawing/2014/main" id="{4AFB073D-2C58-CF79-E626-865B0961889E}"/>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Economic Influence</a:t>
            </a:r>
            <a:endParaRPr lang="en-NZ" b="1" dirty="0"/>
          </a:p>
        </p:txBody>
      </p:sp>
      <p:pic>
        <p:nvPicPr>
          <p:cNvPr id="5" name="Picture 4">
            <a:extLst>
              <a:ext uri="{FF2B5EF4-FFF2-40B4-BE49-F238E27FC236}">
                <a16:creationId xmlns:a16="http://schemas.microsoft.com/office/drawing/2014/main" id="{127E8329-B9CB-9D86-D2B4-0054AAB51EBA}"/>
              </a:ext>
            </a:extLst>
          </p:cNvPr>
          <p:cNvPicPr>
            <a:picLocks noChangeAspect="1"/>
          </p:cNvPicPr>
          <p:nvPr/>
        </p:nvPicPr>
        <p:blipFill>
          <a:blip r:embed="rId4"/>
          <a:stretch>
            <a:fillRect/>
          </a:stretch>
        </p:blipFill>
        <p:spPr>
          <a:xfrm>
            <a:off x="8464173" y="552371"/>
            <a:ext cx="2834886" cy="922100"/>
          </a:xfrm>
          <a:prstGeom prst="rect">
            <a:avLst/>
          </a:prstGeom>
        </p:spPr>
      </p:pic>
    </p:spTree>
    <p:extLst>
      <p:ext uri="{BB962C8B-B14F-4D97-AF65-F5344CB8AC3E}">
        <p14:creationId xmlns:p14="http://schemas.microsoft.com/office/powerpoint/2010/main" val="3395567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C5D9303D-91AE-5232-95C3-9CE5C3EA5C04}"/>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D4CC6BAA-C55F-B2D4-01AE-6DD4BE1B5410}"/>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648DD33D-9017-7AB9-4523-CFD304E61624}"/>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FA68E8AC-EFC6-7021-81E4-50077647C229}"/>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AC54E279-0EAF-0E25-4469-1E44FCC88370}"/>
              </a:ext>
            </a:extLst>
          </p:cNvPr>
          <p:cNvSpPr txBox="1">
            <a:spLocks/>
          </p:cNvSpPr>
          <p:nvPr/>
        </p:nvSpPr>
        <p:spPr>
          <a:xfrm>
            <a:off x="425196" y="1873223"/>
            <a:ext cx="10317480" cy="3351316"/>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2000" dirty="0"/>
              <a:t>Apples use less water and nutrients than dairy or cropping.</a:t>
            </a:r>
          </a:p>
          <a:p>
            <a:pPr lvl="0"/>
            <a:r>
              <a:rPr lang="en-NZ" sz="2000" dirty="0"/>
              <a:t>Canterbury’s low rainfall and cool temperatures support organic and small-sized apple production.</a:t>
            </a:r>
          </a:p>
          <a:p>
            <a:pPr lvl="0"/>
            <a:r>
              <a:rPr lang="en-NZ" sz="2000" dirty="0"/>
              <a:t>Climate change modelling shows Canterbury may benefit agriculturally.</a:t>
            </a:r>
          </a:p>
        </p:txBody>
      </p:sp>
      <p:sp>
        <p:nvSpPr>
          <p:cNvPr id="7" name="Title 1">
            <a:extLst>
              <a:ext uri="{FF2B5EF4-FFF2-40B4-BE49-F238E27FC236}">
                <a16:creationId xmlns:a16="http://schemas.microsoft.com/office/drawing/2014/main" id="{45CD0A19-D540-2D08-37A1-A2F377587A15}"/>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Environmental Influence</a:t>
            </a:r>
            <a:endParaRPr lang="en-NZ" b="1" dirty="0"/>
          </a:p>
        </p:txBody>
      </p:sp>
      <p:pic>
        <p:nvPicPr>
          <p:cNvPr id="4" name="Picture 3">
            <a:extLst>
              <a:ext uri="{FF2B5EF4-FFF2-40B4-BE49-F238E27FC236}">
                <a16:creationId xmlns:a16="http://schemas.microsoft.com/office/drawing/2014/main" id="{C41F5347-32AF-3B5D-E02C-875EAC5DB495}"/>
              </a:ext>
            </a:extLst>
          </p:cNvPr>
          <p:cNvPicPr>
            <a:picLocks noChangeAspect="1"/>
          </p:cNvPicPr>
          <p:nvPr/>
        </p:nvPicPr>
        <p:blipFill>
          <a:blip r:embed="rId4"/>
          <a:stretch>
            <a:fillRect/>
          </a:stretch>
        </p:blipFill>
        <p:spPr>
          <a:xfrm>
            <a:off x="8227936" y="547660"/>
            <a:ext cx="3215919" cy="922100"/>
          </a:xfrm>
          <a:prstGeom prst="rect">
            <a:avLst/>
          </a:prstGeom>
        </p:spPr>
      </p:pic>
    </p:spTree>
    <p:extLst>
      <p:ext uri="{BB962C8B-B14F-4D97-AF65-F5344CB8AC3E}">
        <p14:creationId xmlns:p14="http://schemas.microsoft.com/office/powerpoint/2010/main" val="902863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B39A05CF-1313-98C1-1697-1E6A0B67ECB6}"/>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D4B43C82-9444-D859-B8CE-5A971441B77B}"/>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229B6FF6-CB69-0F2E-564D-F172AD59971B}"/>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77311897-9BDA-309C-56EC-30DA4EC40EF4}"/>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C1DEC76C-5F26-FCF9-4988-414754EC0933}"/>
              </a:ext>
            </a:extLst>
          </p:cNvPr>
          <p:cNvSpPr txBox="1">
            <a:spLocks/>
          </p:cNvSpPr>
          <p:nvPr/>
        </p:nvSpPr>
        <p:spPr>
          <a:xfrm>
            <a:off x="425196" y="2223863"/>
            <a:ext cx="10317480" cy="300067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1800" dirty="0"/>
              <a:t>New Zealand government support for horticultural diversification.</a:t>
            </a:r>
          </a:p>
          <a:p>
            <a:pPr lvl="0"/>
            <a:r>
              <a:rPr lang="en-NZ" sz="1800" dirty="0"/>
              <a:t>Post-Cyclone Gabrielle, there is policy interest in geographical risk-spreading.</a:t>
            </a:r>
          </a:p>
          <a:p>
            <a:pPr lvl="0"/>
            <a:r>
              <a:rPr lang="en-NZ" sz="1800" dirty="0"/>
              <a:t>Support from bodies like NZ Apples &amp; Pears and New Zealand Trade and Enterprise.</a:t>
            </a:r>
          </a:p>
          <a:p>
            <a:r>
              <a:rPr lang="en-US" altLang="en-US" sz="1800" dirty="0"/>
              <a:t>Encouragement of export-focused agribusinesses.</a:t>
            </a:r>
          </a:p>
          <a:p>
            <a:pPr lvl="0"/>
            <a:endParaRPr lang="en-NZ" dirty="0"/>
          </a:p>
        </p:txBody>
      </p:sp>
      <p:sp>
        <p:nvSpPr>
          <p:cNvPr id="7" name="Title 1">
            <a:extLst>
              <a:ext uri="{FF2B5EF4-FFF2-40B4-BE49-F238E27FC236}">
                <a16:creationId xmlns:a16="http://schemas.microsoft.com/office/drawing/2014/main" id="{26598A45-9280-949B-D7E4-906FE0789C62}"/>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Political Influence</a:t>
            </a:r>
            <a:endParaRPr lang="en-NZ" b="1" dirty="0"/>
          </a:p>
        </p:txBody>
      </p:sp>
      <p:pic>
        <p:nvPicPr>
          <p:cNvPr id="5" name="Picture 4">
            <a:extLst>
              <a:ext uri="{FF2B5EF4-FFF2-40B4-BE49-F238E27FC236}">
                <a16:creationId xmlns:a16="http://schemas.microsoft.com/office/drawing/2014/main" id="{3A121895-32DC-E582-951E-D4D5BAFEB9DE}"/>
              </a:ext>
            </a:extLst>
          </p:cNvPr>
          <p:cNvPicPr>
            <a:picLocks noChangeAspect="1"/>
          </p:cNvPicPr>
          <p:nvPr/>
        </p:nvPicPr>
        <p:blipFill>
          <a:blip r:embed="rId4"/>
          <a:stretch>
            <a:fillRect/>
          </a:stretch>
        </p:blipFill>
        <p:spPr>
          <a:xfrm>
            <a:off x="8506707" y="612608"/>
            <a:ext cx="3010161" cy="891617"/>
          </a:xfrm>
          <a:prstGeom prst="rect">
            <a:avLst/>
          </a:prstGeom>
        </p:spPr>
      </p:pic>
    </p:spTree>
    <p:extLst>
      <p:ext uri="{BB962C8B-B14F-4D97-AF65-F5344CB8AC3E}">
        <p14:creationId xmlns:p14="http://schemas.microsoft.com/office/powerpoint/2010/main" val="184395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B8298259-ADFC-B56B-E75F-68D2EE3EB7E0}"/>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23336108-E222-C28A-7E80-0816DBD1525F}"/>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0C9501DD-E270-B416-39E5-EF56BD5946EF}"/>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E4E9DC86-93E6-ABB3-E652-8A5DB46105D5}"/>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3458FADB-C27E-B27F-6C7E-EFEE71A3E10B}"/>
              </a:ext>
            </a:extLst>
          </p:cNvPr>
          <p:cNvSpPr txBox="1">
            <a:spLocks/>
          </p:cNvSpPr>
          <p:nvPr/>
        </p:nvSpPr>
        <p:spPr>
          <a:xfrm>
            <a:off x="425196" y="2223863"/>
            <a:ext cx="10515600" cy="300067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1800" dirty="0">
                <a:latin typeface="Calibri" panose="020F0502020204030204" pitchFamily="34" charset="0"/>
                <a:ea typeface="Calibri" panose="020F0502020204030204" pitchFamily="34" charset="0"/>
                <a:cs typeface="Calibri" panose="020F0502020204030204" pitchFamily="34" charset="0"/>
              </a:rPr>
              <a:t>Increasing environmental regulations affecting dairy/cropping.</a:t>
            </a:r>
          </a:p>
          <a:p>
            <a:pPr lvl="0"/>
            <a:r>
              <a:rPr lang="en-NZ" sz="1800" dirty="0">
                <a:latin typeface="Calibri" panose="020F0502020204030204" pitchFamily="34" charset="0"/>
                <a:ea typeface="Calibri" panose="020F0502020204030204" pitchFamily="34" charset="0"/>
                <a:cs typeface="Calibri" panose="020F0502020204030204" pitchFamily="34" charset="0"/>
              </a:rPr>
              <a:t>Compliance with biosecurity laws, especially using natural separation (e.g. Cook Strait).</a:t>
            </a:r>
          </a:p>
          <a:p>
            <a:pPr lvl="0"/>
            <a:r>
              <a:rPr lang="en-NZ" sz="1800" dirty="0">
                <a:latin typeface="Calibri" panose="020F0502020204030204" pitchFamily="34" charset="0"/>
                <a:ea typeface="Calibri" panose="020F0502020204030204" pitchFamily="34" charset="0"/>
                <a:cs typeface="Calibri" panose="020F0502020204030204" pitchFamily="34" charset="0"/>
              </a:rPr>
              <a:t>Zoning and land-use laws for new orchard developments and infrastructure.</a:t>
            </a:r>
          </a:p>
          <a:p>
            <a:r>
              <a:rPr lang="en-US" alt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Ongoing need to comply with export regulations and biosecurity standards.</a:t>
            </a:r>
          </a:p>
          <a:p>
            <a:pPr lvl="0"/>
            <a:endParaRPr lang="en-NZ" dirty="0"/>
          </a:p>
        </p:txBody>
      </p:sp>
      <p:sp>
        <p:nvSpPr>
          <p:cNvPr id="7" name="Title 1">
            <a:extLst>
              <a:ext uri="{FF2B5EF4-FFF2-40B4-BE49-F238E27FC236}">
                <a16:creationId xmlns:a16="http://schemas.microsoft.com/office/drawing/2014/main" id="{A8DD5B50-2AA2-616B-2D1C-640AA4D72BD0}"/>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Legal Influence</a:t>
            </a:r>
            <a:endParaRPr lang="en-NZ" b="1" dirty="0"/>
          </a:p>
        </p:txBody>
      </p:sp>
      <p:pic>
        <p:nvPicPr>
          <p:cNvPr id="4" name="Picture 3">
            <a:extLst>
              <a:ext uri="{FF2B5EF4-FFF2-40B4-BE49-F238E27FC236}">
                <a16:creationId xmlns:a16="http://schemas.microsoft.com/office/drawing/2014/main" id="{4F84A062-9246-D775-BA98-636A2A0E1E14}"/>
              </a:ext>
            </a:extLst>
          </p:cNvPr>
          <p:cNvPicPr>
            <a:picLocks noChangeAspect="1"/>
          </p:cNvPicPr>
          <p:nvPr/>
        </p:nvPicPr>
        <p:blipFill>
          <a:blip r:embed="rId4"/>
          <a:stretch>
            <a:fillRect/>
          </a:stretch>
        </p:blipFill>
        <p:spPr>
          <a:xfrm>
            <a:off x="9060612" y="378740"/>
            <a:ext cx="2537680" cy="967824"/>
          </a:xfrm>
          <a:prstGeom prst="rect">
            <a:avLst/>
          </a:prstGeom>
        </p:spPr>
      </p:pic>
    </p:spTree>
    <p:extLst>
      <p:ext uri="{BB962C8B-B14F-4D97-AF65-F5344CB8AC3E}">
        <p14:creationId xmlns:p14="http://schemas.microsoft.com/office/powerpoint/2010/main" val="3612557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17B726B6-ADF3-B252-0970-16976C28EE91}"/>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1C1A045-31A7-1FDA-6F84-EDCA6C9EB287}"/>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7DD93B68-E35D-3C55-4E1D-04B8A5D767F4}"/>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73AAF51-186E-9AF7-7343-4979C82E4ABE}"/>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1ED2F918-41E1-8F59-E69C-426E3D39A8F1}"/>
              </a:ext>
            </a:extLst>
          </p:cNvPr>
          <p:cNvSpPr txBox="1">
            <a:spLocks/>
          </p:cNvSpPr>
          <p:nvPr/>
        </p:nvSpPr>
        <p:spPr>
          <a:xfrm>
            <a:off x="461772" y="2202714"/>
            <a:ext cx="10515600" cy="300067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1800" dirty="0"/>
              <a:t>Sustainable use of land and water.</a:t>
            </a:r>
          </a:p>
          <a:p>
            <a:pPr lvl="0"/>
            <a:r>
              <a:rPr lang="en-NZ" sz="1800" dirty="0"/>
              <a:t>Providing family farming opportunities and regional economic development.</a:t>
            </a:r>
          </a:p>
          <a:p>
            <a:pPr lvl="0"/>
            <a:r>
              <a:rPr lang="en-NZ" sz="1800" dirty="0"/>
              <a:t>Ethical branding of organic or low-input apples to global consumers</a:t>
            </a:r>
            <a:r>
              <a:rPr lang="en-NZ" dirty="0"/>
              <a:t>.</a:t>
            </a:r>
          </a:p>
        </p:txBody>
      </p:sp>
      <p:sp>
        <p:nvSpPr>
          <p:cNvPr id="7" name="Title 1">
            <a:extLst>
              <a:ext uri="{FF2B5EF4-FFF2-40B4-BE49-F238E27FC236}">
                <a16:creationId xmlns:a16="http://schemas.microsoft.com/office/drawing/2014/main" id="{8885D356-0D81-EDCF-575F-4AD158606D4A}"/>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Ethical Influence</a:t>
            </a:r>
            <a:endParaRPr lang="en-NZ" b="1" dirty="0"/>
          </a:p>
        </p:txBody>
      </p:sp>
      <p:pic>
        <p:nvPicPr>
          <p:cNvPr id="6" name="Picture 5">
            <a:extLst>
              <a:ext uri="{FF2B5EF4-FFF2-40B4-BE49-F238E27FC236}">
                <a16:creationId xmlns:a16="http://schemas.microsoft.com/office/drawing/2014/main" id="{EF31C11F-59EC-4465-7AD0-B398C583D82C}"/>
              </a:ext>
            </a:extLst>
          </p:cNvPr>
          <p:cNvPicPr>
            <a:picLocks noChangeAspect="1"/>
          </p:cNvPicPr>
          <p:nvPr/>
        </p:nvPicPr>
        <p:blipFill>
          <a:blip r:embed="rId4"/>
          <a:stretch>
            <a:fillRect/>
          </a:stretch>
        </p:blipFill>
        <p:spPr>
          <a:xfrm>
            <a:off x="8855846" y="464004"/>
            <a:ext cx="2728196" cy="990686"/>
          </a:xfrm>
          <a:prstGeom prst="rect">
            <a:avLst/>
          </a:prstGeom>
        </p:spPr>
      </p:pic>
    </p:spTree>
    <p:extLst>
      <p:ext uri="{BB962C8B-B14F-4D97-AF65-F5344CB8AC3E}">
        <p14:creationId xmlns:p14="http://schemas.microsoft.com/office/powerpoint/2010/main" val="3252312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36810500-49D4-855E-A672-941B9BFC42DD}"/>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0B5EE8D2-056C-16AB-4FE3-D2D9F091E090}"/>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9CCEBEF0-5B6F-96C9-76F0-2EBE2F3986B6}"/>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1682D3E0-16E4-EDE6-4F64-3866363AFE7A}"/>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F4FF6403-7867-BE01-0EE7-7A099FC8CDD2}"/>
              </a:ext>
            </a:extLst>
          </p:cNvPr>
          <p:cNvSpPr txBox="1">
            <a:spLocks/>
          </p:cNvSpPr>
          <p:nvPr/>
        </p:nvSpPr>
        <p:spPr>
          <a:xfrm>
            <a:off x="425196" y="2233007"/>
            <a:ext cx="10515600" cy="300067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1800" dirty="0"/>
              <a:t>Selection of apple varieties suited to Canterbury’s cooler climate (Rockit, Honeycrisp).</a:t>
            </a:r>
          </a:p>
          <a:p>
            <a:pPr lvl="0"/>
            <a:r>
              <a:rPr lang="en-NZ" sz="1800" dirty="0"/>
              <a:t>Pest and disease pressures unique to the region.</a:t>
            </a:r>
          </a:p>
          <a:p>
            <a:pPr lvl="0"/>
            <a:r>
              <a:rPr lang="en-NZ" sz="1800" dirty="0"/>
              <a:t>Soil health and nutrient management.</a:t>
            </a:r>
          </a:p>
          <a:p>
            <a:pPr lvl="0"/>
            <a:r>
              <a:rPr lang="en-NZ" sz="1800" dirty="0"/>
              <a:t>Pollination requirements and orchard biodiversity.</a:t>
            </a:r>
          </a:p>
          <a:p>
            <a:pPr lvl="0"/>
            <a:r>
              <a:rPr lang="en-NZ" sz="1800" dirty="0"/>
              <a:t>Impact of perennial crop biology on water and nutrient use.</a:t>
            </a:r>
          </a:p>
        </p:txBody>
      </p:sp>
      <p:sp>
        <p:nvSpPr>
          <p:cNvPr id="7" name="Title 1">
            <a:extLst>
              <a:ext uri="{FF2B5EF4-FFF2-40B4-BE49-F238E27FC236}">
                <a16:creationId xmlns:a16="http://schemas.microsoft.com/office/drawing/2014/main" id="{007731BD-7DC4-6AB9-B752-7AA50002E1DB}"/>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Biological Influence</a:t>
            </a:r>
            <a:endParaRPr lang="en-NZ" b="1" dirty="0"/>
          </a:p>
        </p:txBody>
      </p:sp>
      <p:pic>
        <p:nvPicPr>
          <p:cNvPr id="4" name="Picture 3">
            <a:extLst>
              <a:ext uri="{FF2B5EF4-FFF2-40B4-BE49-F238E27FC236}">
                <a16:creationId xmlns:a16="http://schemas.microsoft.com/office/drawing/2014/main" id="{DF00F8BA-7582-9B58-ACBA-1A10404348EA}"/>
              </a:ext>
            </a:extLst>
          </p:cNvPr>
          <p:cNvPicPr>
            <a:picLocks noChangeAspect="1"/>
          </p:cNvPicPr>
          <p:nvPr/>
        </p:nvPicPr>
        <p:blipFill>
          <a:blip r:embed="rId4"/>
          <a:stretch>
            <a:fillRect/>
          </a:stretch>
        </p:blipFill>
        <p:spPr>
          <a:xfrm>
            <a:off x="8525898" y="350640"/>
            <a:ext cx="2766300" cy="861135"/>
          </a:xfrm>
          <a:prstGeom prst="rect">
            <a:avLst/>
          </a:prstGeom>
        </p:spPr>
      </p:pic>
    </p:spTree>
    <p:extLst>
      <p:ext uri="{BB962C8B-B14F-4D97-AF65-F5344CB8AC3E}">
        <p14:creationId xmlns:p14="http://schemas.microsoft.com/office/powerpoint/2010/main" val="2624231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DC92A53-E7E8-66B1-A7A9-DF153C00BB7E}"/>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C4DA724E-65A2-CB27-764D-8C9F5874888F}"/>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27CA9BCF-476D-C946-D4D8-17F675B48397}"/>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2DFCC50D-AF0F-1500-CCA7-1A3B544FF03D}"/>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E8E00AB8-BAF4-91B8-2253-55F080489110}"/>
              </a:ext>
            </a:extLst>
          </p:cNvPr>
          <p:cNvSpPr txBox="1">
            <a:spLocks/>
          </p:cNvSpPr>
          <p:nvPr/>
        </p:nvSpPr>
        <p:spPr>
          <a:xfrm>
            <a:off x="425196" y="2233007"/>
            <a:ext cx="10515600" cy="300067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r>
              <a:rPr lang="en-NZ" sz="1800" dirty="0"/>
              <a:t>Climate modelling supports Canterbury’s suitability for apples.</a:t>
            </a:r>
          </a:p>
          <a:p>
            <a:pPr lvl="0"/>
            <a:r>
              <a:rPr lang="en-NZ" sz="1800" dirty="0"/>
              <a:t>Research on apple varieties (Rockit, Honeycrisp) suited to region’s cooler climate.</a:t>
            </a:r>
          </a:p>
          <a:p>
            <a:pPr lvl="0"/>
            <a:r>
              <a:rPr lang="en-NZ" sz="1800" dirty="0"/>
              <a:t>Trials proving small fruit size benefits.</a:t>
            </a:r>
          </a:p>
          <a:p>
            <a:pPr lvl="0"/>
            <a:r>
              <a:rPr lang="en-NZ" sz="1800" dirty="0"/>
              <a:t>Agronomic data guiding irrigation and nutrient use.</a:t>
            </a:r>
          </a:p>
        </p:txBody>
      </p:sp>
      <p:sp>
        <p:nvSpPr>
          <p:cNvPr id="7" name="Title 1">
            <a:extLst>
              <a:ext uri="{FF2B5EF4-FFF2-40B4-BE49-F238E27FC236}">
                <a16:creationId xmlns:a16="http://schemas.microsoft.com/office/drawing/2014/main" id="{3890A3A9-E8F7-4BC0-2727-21141CF89BD0}"/>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Scientific Influence</a:t>
            </a:r>
            <a:endParaRPr lang="en-NZ" b="1" dirty="0"/>
          </a:p>
        </p:txBody>
      </p:sp>
      <p:pic>
        <p:nvPicPr>
          <p:cNvPr id="4" name="Picture 3">
            <a:extLst>
              <a:ext uri="{FF2B5EF4-FFF2-40B4-BE49-F238E27FC236}">
                <a16:creationId xmlns:a16="http://schemas.microsoft.com/office/drawing/2014/main" id="{4033ECB2-0A50-B620-1726-F51C62087BCC}"/>
              </a:ext>
            </a:extLst>
          </p:cNvPr>
          <p:cNvPicPr>
            <a:picLocks noChangeAspect="1"/>
          </p:cNvPicPr>
          <p:nvPr/>
        </p:nvPicPr>
        <p:blipFill>
          <a:blip r:embed="rId4"/>
          <a:stretch>
            <a:fillRect/>
          </a:stretch>
        </p:blipFill>
        <p:spPr>
          <a:xfrm>
            <a:off x="8105910" y="537129"/>
            <a:ext cx="2834886" cy="952583"/>
          </a:xfrm>
          <a:prstGeom prst="rect">
            <a:avLst/>
          </a:prstGeom>
        </p:spPr>
      </p:pic>
    </p:spTree>
    <p:extLst>
      <p:ext uri="{BB962C8B-B14F-4D97-AF65-F5344CB8AC3E}">
        <p14:creationId xmlns:p14="http://schemas.microsoft.com/office/powerpoint/2010/main" val="3190150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025A82B3-A59F-BAA0-3151-EFBAB0B31F4F}"/>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3E77431E-9675-DE8A-1935-246AAD5A2F21}"/>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lvl="1"/>
            <a:endParaRPr lang="en-NZ" sz="1800" dirty="0">
              <a:latin typeface="Aptos" panose="020B0004020202020204" pitchFamily="34" charset="0"/>
            </a:endParaRPr>
          </a:p>
        </p:txBody>
      </p:sp>
      <p:sp>
        <p:nvSpPr>
          <p:cNvPr id="123" name="Google Shape;123;p6">
            <a:extLst>
              <a:ext uri="{FF2B5EF4-FFF2-40B4-BE49-F238E27FC236}">
                <a16:creationId xmlns:a16="http://schemas.microsoft.com/office/drawing/2014/main" id="{66607457-BEAB-B946-3B90-EE6E864EEEAF}"/>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571A2CFD-68C1-147B-07FB-319E7EF56870}"/>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93FCC259-78DD-BF4C-CBE0-E138E2556427}"/>
              </a:ext>
            </a:extLst>
          </p:cNvPr>
          <p:cNvSpPr>
            <a:spLocks noGrp="1"/>
          </p:cNvSpPr>
          <p:nvPr>
            <p:ph type="title"/>
          </p:nvPr>
        </p:nvSpPr>
        <p:spPr>
          <a:xfrm>
            <a:off x="2340864" y="727146"/>
            <a:ext cx="7510272" cy="1325563"/>
          </a:xfrm>
        </p:spPr>
        <p:txBody>
          <a:bodyPr>
            <a:normAutofit/>
          </a:bodyPr>
          <a:lstStyle/>
          <a:p>
            <a:pPr lvl="0" algn="ctr"/>
            <a:br>
              <a:rPr lang="en-NZ" dirty="0">
                <a:solidFill>
                  <a:schemeClr val="tx1"/>
                </a:solidFill>
                <a:latin typeface="Aptos" panose="020B0004020202020204" pitchFamily="34" charset="0"/>
              </a:rPr>
            </a:br>
            <a:r>
              <a:rPr lang="en-NZ" dirty="0">
                <a:solidFill>
                  <a:schemeClr val="tx1"/>
                </a:solidFill>
                <a:latin typeface="Aptos" panose="020B0004020202020204" pitchFamily="34" charset="0"/>
              </a:rPr>
              <a:t>Answers to Questions 1-4</a:t>
            </a:r>
          </a:p>
        </p:txBody>
      </p:sp>
      <p:sp>
        <p:nvSpPr>
          <p:cNvPr id="3" name="Content Placeholder 2">
            <a:extLst>
              <a:ext uri="{FF2B5EF4-FFF2-40B4-BE49-F238E27FC236}">
                <a16:creationId xmlns:a16="http://schemas.microsoft.com/office/drawing/2014/main" id="{A15A5BB1-5C09-8AFF-8481-C7311D012E68}"/>
              </a:ext>
            </a:extLst>
          </p:cNvPr>
          <p:cNvSpPr txBox="1">
            <a:spLocks/>
          </p:cNvSpPr>
          <p:nvPr/>
        </p:nvSpPr>
        <p:spPr>
          <a:xfrm>
            <a:off x="582168" y="4524893"/>
            <a:ext cx="10515600" cy="82296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lvl="0" indent="0">
              <a:buNone/>
            </a:pPr>
            <a:r>
              <a:rPr lang="en-NZ" sz="2400" dirty="0">
                <a:solidFill>
                  <a:schemeClr val="tx1"/>
                </a:solidFill>
                <a:latin typeface="Aptos" panose="020B0004020202020204" pitchFamily="34" charset="0"/>
              </a:rPr>
              <a:t>NOTE:  Answers are a guide, there are other answers.</a:t>
            </a:r>
          </a:p>
        </p:txBody>
      </p:sp>
      <p:sp>
        <p:nvSpPr>
          <p:cNvPr id="4" name="Title 1">
            <a:extLst>
              <a:ext uri="{FF2B5EF4-FFF2-40B4-BE49-F238E27FC236}">
                <a16:creationId xmlns:a16="http://schemas.microsoft.com/office/drawing/2014/main" id="{7A140179-C7A9-D58D-7054-70BAE91EDD7F}"/>
              </a:ext>
            </a:extLst>
          </p:cNvPr>
          <p:cNvSpPr txBox="1">
            <a:spLocks/>
          </p:cNvSpPr>
          <p:nvPr/>
        </p:nvSpPr>
        <p:spPr>
          <a:xfrm>
            <a:off x="4349496" y="184584"/>
            <a:ext cx="2718816"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Activity 2</a:t>
            </a:r>
          </a:p>
        </p:txBody>
      </p:sp>
      <p:sp>
        <p:nvSpPr>
          <p:cNvPr id="5" name="Content Placeholder 2">
            <a:extLst>
              <a:ext uri="{FF2B5EF4-FFF2-40B4-BE49-F238E27FC236}">
                <a16:creationId xmlns:a16="http://schemas.microsoft.com/office/drawing/2014/main" id="{DB43B061-2EFE-E1C8-204A-CBC63A5CB139}"/>
              </a:ext>
            </a:extLst>
          </p:cNvPr>
          <p:cNvSpPr txBox="1">
            <a:spLocks/>
          </p:cNvSpPr>
          <p:nvPr/>
        </p:nvSpPr>
        <p:spPr>
          <a:xfrm>
            <a:off x="1057656" y="1956895"/>
            <a:ext cx="9564624" cy="2567998"/>
          </a:xfrm>
          <a:prstGeom prst="rect">
            <a:avLst/>
          </a:prstGeom>
          <a:noFill/>
          <a:ln>
            <a:noFill/>
          </a:ln>
        </p:spPr>
        <p:txBody>
          <a:bodyPr spcFirstLastPara="1" wrap="square" lIns="91425" tIns="45700" rIns="91425" bIns="45700" anchor="t" anchorCtr="0">
            <a:normAutofit lnSpcReduction="1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endParaRPr lang="en-NZ" sz="2400" dirty="0">
              <a:latin typeface="Aptos" panose="020B0004020202020204" pitchFamily="34" charset="0"/>
            </a:endParaRPr>
          </a:p>
          <a:p>
            <a:pPr marL="514350" lvl="0" indent="-514350">
              <a:buFont typeface="+mj-lt"/>
              <a:buAutoNum type="arabicPeriod"/>
            </a:pPr>
            <a:r>
              <a:rPr lang="en-NZ" sz="2000" dirty="0">
                <a:latin typeface="Aptos" panose="020B0004020202020204" pitchFamily="34" charset="0"/>
              </a:rPr>
              <a:t>Describe the short and long term impacts on Rockit.</a:t>
            </a:r>
          </a:p>
          <a:p>
            <a:pPr marL="514350" lvl="0" indent="-514350">
              <a:buFont typeface="+mj-lt"/>
              <a:buAutoNum type="arabicPeriod"/>
            </a:pPr>
            <a:r>
              <a:rPr lang="en-NZ" sz="2000" dirty="0">
                <a:latin typeface="Aptos" panose="020B0004020202020204" pitchFamily="34" charset="0"/>
              </a:rPr>
              <a:t>Using the influence you have discussed in your group, explain the impact beyond the business e.g. on the local community.</a:t>
            </a:r>
          </a:p>
          <a:p>
            <a:pPr marL="514350" lvl="0" indent="-514350">
              <a:buFont typeface="+mj-lt"/>
              <a:buAutoNum type="arabicPeriod"/>
            </a:pPr>
            <a:r>
              <a:rPr lang="en-NZ" sz="2000" dirty="0">
                <a:latin typeface="Aptos" panose="020B0004020202020204" pitchFamily="34" charset="0"/>
              </a:rPr>
              <a:t>What are the consequences of these impacts on the business?</a:t>
            </a:r>
          </a:p>
          <a:p>
            <a:pPr marL="514350" lvl="0" indent="-514350">
              <a:buFont typeface="+mj-lt"/>
              <a:buAutoNum type="arabicPeriod"/>
            </a:pPr>
            <a:r>
              <a:rPr lang="en-NZ" sz="2000" dirty="0">
                <a:latin typeface="Aptos" panose="020B0004020202020204" pitchFamily="34" charset="0"/>
              </a:rPr>
              <a:t>Using these consequences, explain how each consequence might affect the viability of the business.</a:t>
            </a:r>
          </a:p>
        </p:txBody>
      </p:sp>
    </p:spTree>
    <p:extLst>
      <p:ext uri="{BB962C8B-B14F-4D97-AF65-F5344CB8AC3E}">
        <p14:creationId xmlns:p14="http://schemas.microsoft.com/office/powerpoint/2010/main" val="644220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9"/>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3" name="TextBox 2">
            <a:extLst>
              <a:ext uri="{FF2B5EF4-FFF2-40B4-BE49-F238E27FC236}">
                <a16:creationId xmlns:a16="http://schemas.microsoft.com/office/drawing/2014/main" id="{5E18562C-319B-74B6-634A-AB9092778D9D}"/>
              </a:ext>
            </a:extLst>
          </p:cNvPr>
          <p:cNvSpPr txBox="1"/>
          <p:nvPr/>
        </p:nvSpPr>
        <p:spPr>
          <a:xfrm>
            <a:off x="2712881" y="458693"/>
            <a:ext cx="6375140" cy="4524315"/>
          </a:xfrm>
          <a:prstGeom prst="rect">
            <a:avLst/>
          </a:prstGeom>
          <a:noFill/>
        </p:spPr>
        <p:txBody>
          <a:bodyPr wrap="square">
            <a:spAutoFit/>
          </a:bodyPr>
          <a:lstStyle/>
          <a:p>
            <a:pPr algn="ctr"/>
            <a:r>
              <a:rPr lang="en-NZ" sz="3200" b="1" dirty="0"/>
              <a:t>STEEPLE plus Biological and Scientific ANALYSIS</a:t>
            </a:r>
          </a:p>
          <a:p>
            <a:pPr algn="ctr"/>
            <a:br>
              <a:rPr lang="en-NZ" sz="3200" dirty="0"/>
            </a:br>
            <a:r>
              <a:rPr lang="en-NZ" sz="3200" b="1" dirty="0"/>
              <a:t>Rockit</a:t>
            </a:r>
          </a:p>
          <a:p>
            <a:pPr algn="ctr"/>
            <a:r>
              <a:rPr lang="en-NZ" sz="3200" dirty="0"/>
              <a:t>A Burgeoning Apple Industry in Canterbury</a:t>
            </a:r>
          </a:p>
          <a:p>
            <a:pPr algn="ctr"/>
            <a:endParaRPr lang="en-NZ" sz="3200" dirty="0">
              <a:latin typeface="Aptos" panose="020B0004020202020204" pitchFamily="34" charset="0"/>
            </a:endParaRPr>
          </a:p>
          <a:p>
            <a:pPr algn="ctr"/>
            <a:r>
              <a:rPr lang="en-NZ" sz="3200" dirty="0"/>
              <a:t>Level 2 </a:t>
            </a:r>
          </a:p>
          <a:p>
            <a:pPr algn="ctr"/>
            <a:r>
              <a:rPr lang="en-NZ" sz="3200" dirty="0"/>
              <a:t>Future Proofing Influences</a:t>
            </a:r>
          </a:p>
        </p:txBody>
      </p:sp>
      <p:sp>
        <p:nvSpPr>
          <p:cNvPr id="4" name="Google Shape;123;p6">
            <a:extLst>
              <a:ext uri="{FF2B5EF4-FFF2-40B4-BE49-F238E27FC236}">
                <a16:creationId xmlns:a16="http://schemas.microsoft.com/office/drawing/2014/main" id="{8F1C2DD9-8369-BB3E-0B0A-63C43173D57C}"/>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124;p6" descr="A picture containing text, clipart&#10;&#10;Description automatically generated">
            <a:extLst>
              <a:ext uri="{FF2B5EF4-FFF2-40B4-BE49-F238E27FC236}">
                <a16:creationId xmlns:a16="http://schemas.microsoft.com/office/drawing/2014/main" id="{B7606CCF-580A-3002-FBF5-40ECAB700F0E}"/>
              </a:ext>
            </a:extLst>
          </p:cNvPr>
          <p:cNvPicPr preferRelativeResize="0"/>
          <p:nvPr/>
        </p:nvPicPr>
        <p:blipFill rotWithShape="1">
          <a:blip r:embed="rId4">
            <a:alphaModFix/>
          </a:blip>
          <a:srcRect/>
          <a:stretch/>
        </p:blipFill>
        <p:spPr>
          <a:xfrm>
            <a:off x="9292498" y="5656398"/>
            <a:ext cx="2374482" cy="893056"/>
          </a:xfrm>
          <a:prstGeom prst="rect">
            <a:avLst/>
          </a:prstGeom>
          <a:noFill/>
          <a:ln>
            <a:noFill/>
          </a:ln>
        </p:spPr>
      </p:pic>
      <p:pic>
        <p:nvPicPr>
          <p:cNvPr id="2" name="Picture 2" descr="Rockit Apple Review - Apple Rankings by ...">
            <a:extLst>
              <a:ext uri="{FF2B5EF4-FFF2-40B4-BE49-F238E27FC236}">
                <a16:creationId xmlns:a16="http://schemas.microsoft.com/office/drawing/2014/main" id="{CD8A47F6-1323-6026-3180-152472C4549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57777" y="15921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9F4150D1-78C1-FAD7-59F8-035943AA6904}"/>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6556AE3-D484-1985-431A-DF6F24037EA7}"/>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DB4D5A3D-145F-B27E-E429-DF41D7368947}"/>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ADAD9108-8BC4-94D9-3514-66BA8211DDCC}"/>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BA2FBED7-1E78-41DF-77B7-B6702674EE15}"/>
              </a:ext>
            </a:extLst>
          </p:cNvPr>
          <p:cNvSpPr txBox="1">
            <a:spLocks/>
          </p:cNvSpPr>
          <p:nvPr/>
        </p:nvSpPr>
        <p:spPr>
          <a:xfrm>
            <a:off x="286512" y="941832"/>
            <a:ext cx="11579352" cy="4541935"/>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spcBef>
                <a:spcPts val="0"/>
              </a:spcBef>
              <a:buNone/>
            </a:pPr>
            <a:r>
              <a:rPr lang="en-NZ" sz="1800" dirty="0">
                <a:latin typeface="Calibri" panose="020F0502020204030204" pitchFamily="34" charset="0"/>
                <a:ea typeface="Calibri" panose="020F0502020204030204" pitchFamily="34" charset="0"/>
                <a:cs typeface="Calibri" panose="020F0502020204030204" pitchFamily="34" charset="0"/>
              </a:rPr>
              <a:t>Short and Long Term Impacts on Rockit:</a:t>
            </a:r>
          </a:p>
          <a:p>
            <a:pPr marL="114300" lvl="0" indent="0">
              <a:spcBef>
                <a:spcPts val="0"/>
              </a:spcBef>
              <a:buNone/>
            </a:pPr>
            <a:endParaRPr lang="en-NZ" sz="1400" dirty="0">
              <a:latin typeface="Calibri" panose="020F0502020204030204" pitchFamily="34" charset="0"/>
              <a:ea typeface="Calibri" panose="020F0502020204030204" pitchFamily="34" charset="0"/>
              <a:cs typeface="Calibri" panose="020F0502020204030204" pitchFamily="34" charset="0"/>
            </a:endParaRPr>
          </a:p>
          <a:p>
            <a:pPr marL="114300" lvl="0" indent="0">
              <a:spcBef>
                <a:spcPts val="0"/>
              </a:spcBef>
              <a:buNone/>
            </a:pPr>
            <a:r>
              <a:rPr lang="en-NZ" sz="1400" dirty="0">
                <a:latin typeface="Calibri" panose="020F0502020204030204" pitchFamily="34" charset="0"/>
                <a:ea typeface="Calibri" panose="020F0502020204030204" pitchFamily="34" charset="0"/>
                <a:cs typeface="Calibri" panose="020F0502020204030204" pitchFamily="34" charset="0"/>
              </a:rPr>
              <a:t>Short term:</a:t>
            </a:r>
          </a:p>
          <a:p>
            <a:pPr>
              <a:spcBef>
                <a:spcPts val="0"/>
              </a:spcBef>
              <a:buFont typeface="Arial" panose="020B0604020202020204" pitchFamily="34" charset="0"/>
              <a:buChar char="•"/>
            </a:pPr>
            <a:r>
              <a:rPr lang="en-NZ" sz="1400" dirty="0">
                <a:latin typeface="Calibri" panose="020F0502020204030204" pitchFamily="34" charset="0"/>
                <a:ea typeface="Calibri" panose="020F0502020204030204" pitchFamily="34" charset="0"/>
                <a:cs typeface="Calibri" panose="020F0502020204030204" pitchFamily="34" charset="0"/>
              </a:rPr>
              <a:t>Rockit immediately benefits from access to a local labour pool, particularly in areas like Rolleston, which supports orchard establishment and operations such as pruning, and harvesting. </a:t>
            </a:r>
          </a:p>
          <a:p>
            <a:pPr>
              <a:spcBef>
                <a:spcPts val="0"/>
              </a:spcBef>
              <a:buFont typeface="Arial" panose="020B0604020202020204" pitchFamily="34" charset="0"/>
              <a:buChar char="•"/>
            </a:pPr>
            <a:r>
              <a:rPr lang="en-NZ" sz="1400" dirty="0">
                <a:latin typeface="Calibri" panose="020F0502020204030204" pitchFamily="34" charset="0"/>
                <a:ea typeface="Calibri" panose="020F0502020204030204" pitchFamily="34" charset="0"/>
                <a:cs typeface="Calibri" panose="020F0502020204030204" pitchFamily="34" charset="0"/>
              </a:rPr>
              <a:t>Consumer demand for snack-sized and organic apples gives Rockit a market edge. </a:t>
            </a:r>
          </a:p>
          <a:p>
            <a:pPr>
              <a:spcBef>
                <a:spcPts val="0"/>
              </a:spcBef>
              <a:buFont typeface="Arial" panose="020B0604020202020204" pitchFamily="34" charset="0"/>
              <a:buChar char="•"/>
            </a:pPr>
            <a:r>
              <a:rPr lang="en-NZ" sz="1400" dirty="0">
                <a:latin typeface="Calibri" panose="020F0502020204030204" pitchFamily="34" charset="0"/>
                <a:ea typeface="Calibri" panose="020F0502020204030204" pitchFamily="34" charset="0"/>
                <a:cs typeface="Calibri" panose="020F0502020204030204" pitchFamily="34" charset="0"/>
              </a:rPr>
              <a:t>The rise in interest from family farms looking to diversify due to tightening environmental laws creates new partnership opportunities.</a:t>
            </a:r>
          </a:p>
          <a:p>
            <a:pPr marL="114300" lvl="0" indent="0">
              <a:spcBef>
                <a:spcPts val="0"/>
              </a:spcBef>
              <a:buNone/>
            </a:pPr>
            <a:endParaRPr lang="en-NZ" sz="1400" dirty="0">
              <a:latin typeface="Calibri" panose="020F0502020204030204" pitchFamily="34" charset="0"/>
              <a:ea typeface="Calibri" panose="020F0502020204030204" pitchFamily="34" charset="0"/>
              <a:cs typeface="Calibri" panose="020F0502020204030204" pitchFamily="34" charset="0"/>
            </a:endParaRPr>
          </a:p>
          <a:p>
            <a:pPr marL="114300" lvl="0" indent="0">
              <a:spcBef>
                <a:spcPts val="0"/>
              </a:spcBef>
              <a:buNone/>
            </a:pPr>
            <a:r>
              <a:rPr lang="en-NZ" sz="1400" dirty="0">
                <a:latin typeface="Calibri" panose="020F0502020204030204" pitchFamily="34" charset="0"/>
                <a:ea typeface="Calibri" panose="020F0502020204030204" pitchFamily="34" charset="0"/>
                <a:cs typeface="Calibri" panose="020F0502020204030204" pitchFamily="34" charset="0"/>
              </a:rPr>
              <a:t>Long term:</a:t>
            </a:r>
          </a:p>
          <a:p>
            <a:pPr>
              <a:spcBef>
                <a:spcPts val="0"/>
              </a:spcBef>
            </a:pPr>
            <a:r>
              <a:rPr lang="en-NZ" sz="1400" dirty="0">
                <a:latin typeface="Calibri" panose="020F0502020204030204" pitchFamily="34" charset="0"/>
                <a:ea typeface="Calibri" panose="020F0502020204030204" pitchFamily="34" charset="0"/>
                <a:cs typeface="Calibri" panose="020F0502020204030204" pitchFamily="34" charset="0"/>
              </a:rPr>
              <a:t>Rockit can develop a stable, skilled, and loyal workforce from the region. </a:t>
            </a:r>
          </a:p>
          <a:p>
            <a:pPr>
              <a:spcBef>
                <a:spcPts val="0"/>
              </a:spcBef>
            </a:pPr>
            <a:r>
              <a:rPr lang="en-NZ" sz="1400" dirty="0">
                <a:latin typeface="Calibri" panose="020F0502020204030204" pitchFamily="34" charset="0"/>
                <a:ea typeface="Calibri" panose="020F0502020204030204" pitchFamily="34" charset="0"/>
                <a:cs typeface="Calibri" panose="020F0502020204030204" pitchFamily="34" charset="0"/>
              </a:rPr>
              <a:t>The growing awareness and preference for healthy, convenient fruit options like Rockit apples supports long-term brand loyalty and demand. </a:t>
            </a:r>
          </a:p>
          <a:p>
            <a:pPr>
              <a:spcBef>
                <a:spcPts val="0"/>
              </a:spcBef>
            </a:pPr>
            <a:r>
              <a:rPr lang="en-NZ" sz="1400" dirty="0">
                <a:latin typeface="Calibri" panose="020F0502020204030204" pitchFamily="34" charset="0"/>
                <a:ea typeface="Calibri" panose="020F0502020204030204" pitchFamily="34" charset="0"/>
                <a:cs typeface="Calibri" panose="020F0502020204030204" pitchFamily="34" charset="0"/>
              </a:rPr>
              <a:t>Collaborating with multi-generational family farms creates sustainable, locally integrated supply chains that strengthen Rockit’s establishment in the region.</a:t>
            </a:r>
          </a:p>
          <a:p>
            <a:pPr marL="114300" lvl="0" indent="0">
              <a:buNone/>
            </a:pPr>
            <a:r>
              <a:rPr lang="en-NZ" sz="1800" dirty="0">
                <a:latin typeface="Calibri" panose="020F0502020204030204" pitchFamily="34" charset="0"/>
                <a:ea typeface="Calibri" panose="020F0502020204030204" pitchFamily="34" charset="0"/>
                <a:cs typeface="Calibri" panose="020F0502020204030204" pitchFamily="34" charset="0"/>
              </a:rPr>
              <a:t>Impact beyond the business:</a:t>
            </a:r>
          </a:p>
          <a:p>
            <a:pPr lvl="0">
              <a:spcBef>
                <a:spcPts val="0"/>
              </a:spcBef>
            </a:pPr>
            <a:r>
              <a:rPr lang="en-NZ" sz="1400" dirty="0">
                <a:latin typeface="Calibri" panose="020F0502020204030204" pitchFamily="34" charset="0"/>
                <a:ea typeface="Calibri" panose="020F0502020204030204" pitchFamily="34" charset="0"/>
                <a:cs typeface="Calibri" panose="020F0502020204030204" pitchFamily="34" charset="0"/>
              </a:rPr>
              <a:t>The development of Rockit’s orchards creates employment opportunities in pruning, harvesting, and post-harvest operations, which contributes to rural economic development.</a:t>
            </a:r>
          </a:p>
          <a:p>
            <a:pPr lvl="0">
              <a:spcBef>
                <a:spcPts val="0"/>
              </a:spcBef>
            </a:pPr>
            <a:r>
              <a:rPr lang="en-NZ" sz="1400" dirty="0">
                <a:latin typeface="Calibri" panose="020F0502020204030204" pitchFamily="34" charset="0"/>
                <a:ea typeface="Calibri" panose="020F0502020204030204" pitchFamily="34" charset="0"/>
                <a:cs typeface="Calibri" panose="020F0502020204030204" pitchFamily="34" charset="0"/>
              </a:rPr>
              <a:t>By offering an alternative crop with lower environmental impact, Rockit supports sustainable farming transitions for Canterbury’s arable and pastoral farmers facing pressure from environmental regulations.</a:t>
            </a:r>
          </a:p>
          <a:p>
            <a:pPr lvl="0">
              <a:spcBef>
                <a:spcPts val="0"/>
              </a:spcBef>
            </a:pPr>
            <a:r>
              <a:rPr lang="en-NZ" sz="1400" dirty="0">
                <a:latin typeface="Calibri" panose="020F0502020204030204" pitchFamily="34" charset="0"/>
                <a:ea typeface="Calibri" panose="020F0502020204030204" pitchFamily="34" charset="0"/>
                <a:cs typeface="Calibri" panose="020F0502020204030204" pitchFamily="34" charset="0"/>
              </a:rPr>
              <a:t>The brand’s success could inspire other horticultural ventures, boosting the region’s reputation and strengthening community resilience through diversification.</a:t>
            </a:r>
          </a:p>
        </p:txBody>
      </p:sp>
      <p:sp>
        <p:nvSpPr>
          <p:cNvPr id="7" name="Title 1">
            <a:extLst>
              <a:ext uri="{FF2B5EF4-FFF2-40B4-BE49-F238E27FC236}">
                <a16:creationId xmlns:a16="http://schemas.microsoft.com/office/drawing/2014/main" id="{8A7871BA-4B6F-77DC-9D04-8BB5B8DB0790}"/>
              </a:ext>
            </a:extLst>
          </p:cNvPr>
          <p:cNvSpPr txBox="1">
            <a:spLocks/>
          </p:cNvSpPr>
          <p:nvPr/>
        </p:nvSpPr>
        <p:spPr>
          <a:xfrm>
            <a:off x="326136" y="228105"/>
            <a:ext cx="10515600" cy="899238"/>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t>Social Influence</a:t>
            </a:r>
          </a:p>
        </p:txBody>
      </p:sp>
      <p:pic>
        <p:nvPicPr>
          <p:cNvPr id="10" name="Picture 9">
            <a:extLst>
              <a:ext uri="{FF2B5EF4-FFF2-40B4-BE49-F238E27FC236}">
                <a16:creationId xmlns:a16="http://schemas.microsoft.com/office/drawing/2014/main" id="{5A2C01F0-52BC-BAE3-4C34-3185056098A0}"/>
              </a:ext>
            </a:extLst>
          </p:cNvPr>
          <p:cNvPicPr>
            <a:picLocks noChangeAspect="1"/>
          </p:cNvPicPr>
          <p:nvPr/>
        </p:nvPicPr>
        <p:blipFill>
          <a:blip r:embed="rId4"/>
          <a:stretch>
            <a:fillRect/>
          </a:stretch>
        </p:blipFill>
        <p:spPr>
          <a:xfrm>
            <a:off x="9040165" y="175320"/>
            <a:ext cx="2339543" cy="899238"/>
          </a:xfrm>
          <a:prstGeom prst="rect">
            <a:avLst/>
          </a:prstGeom>
        </p:spPr>
      </p:pic>
    </p:spTree>
    <p:extLst>
      <p:ext uri="{BB962C8B-B14F-4D97-AF65-F5344CB8AC3E}">
        <p14:creationId xmlns:p14="http://schemas.microsoft.com/office/powerpoint/2010/main" val="22332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4D25207-DF15-F0ED-5D16-2EB478473D9B}"/>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048DDA5A-DC58-8DF4-4158-55033FCE80E1}"/>
              </a:ext>
            </a:extLst>
          </p:cNvPr>
          <p:cNvSpPr/>
          <p:nvPr/>
        </p:nvSpPr>
        <p:spPr>
          <a:xfrm>
            <a:off x="0" y="-308546"/>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29F3CC9C-BE13-FDB4-27B5-C39E12650778}"/>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D3A2E78-4F71-AF7F-9760-ECE49891319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0E874F02-C0E6-7445-ADEC-AFC64410B70E}"/>
              </a:ext>
            </a:extLst>
          </p:cNvPr>
          <p:cNvSpPr txBox="1">
            <a:spLocks/>
          </p:cNvSpPr>
          <p:nvPr/>
        </p:nvSpPr>
        <p:spPr>
          <a:xfrm>
            <a:off x="306324" y="1299974"/>
            <a:ext cx="11579352" cy="388593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spcBef>
                <a:spcPts val="0"/>
              </a:spcBef>
              <a:buNone/>
            </a:pPr>
            <a:r>
              <a:rPr lang="en-NZ" sz="1800" dirty="0"/>
              <a:t>Consequences on the business:</a:t>
            </a:r>
          </a:p>
          <a:p>
            <a:pPr lvl="0">
              <a:spcBef>
                <a:spcPts val="0"/>
              </a:spcBef>
            </a:pPr>
            <a:r>
              <a:rPr lang="en-NZ" sz="1600" dirty="0"/>
              <a:t>A reliable local workforce reduces the risks of labour shortages and high turnover, which is especially important during peak harvest seasons.</a:t>
            </a:r>
          </a:p>
          <a:p>
            <a:pPr lvl="0">
              <a:spcBef>
                <a:spcPts val="0"/>
              </a:spcBef>
            </a:pPr>
            <a:r>
              <a:rPr lang="en-NZ" sz="1600" dirty="0"/>
              <a:t>Strong community ties and partnerships with local farms enhance operational flexibility and social licence to operate.</a:t>
            </a:r>
          </a:p>
          <a:p>
            <a:pPr lvl="0">
              <a:spcBef>
                <a:spcPts val="0"/>
              </a:spcBef>
            </a:pPr>
            <a:r>
              <a:rPr lang="en-NZ" sz="1600" dirty="0"/>
              <a:t>Meeting consumer trends around health, sustainability, and convenience improves Rockit’s ability to position itself as a premium product, especially in international markets.</a:t>
            </a:r>
          </a:p>
          <a:p>
            <a:pPr lvl="0">
              <a:spcBef>
                <a:spcPts val="0"/>
              </a:spcBef>
            </a:pPr>
            <a:r>
              <a:rPr lang="en-NZ" sz="1600" dirty="0"/>
              <a:t>Supporting rural development and diversification can lead to positive brand perception, not just in New Zealand but globally.</a:t>
            </a:r>
            <a:endParaRPr lang="en-NZ" sz="1600" b="1" dirty="0"/>
          </a:p>
          <a:p>
            <a:pPr marL="114300" indent="0">
              <a:spcBef>
                <a:spcPts val="0"/>
              </a:spcBef>
              <a:buNone/>
            </a:pPr>
            <a:endParaRPr lang="en-NZ" sz="1800" b="1" dirty="0"/>
          </a:p>
          <a:p>
            <a:pPr marL="114300" indent="0">
              <a:spcBef>
                <a:spcPts val="0"/>
              </a:spcBef>
              <a:buNone/>
            </a:pPr>
            <a:r>
              <a:rPr lang="en-NZ" sz="1800" dirty="0"/>
              <a:t>Effect on viability:</a:t>
            </a:r>
          </a:p>
          <a:p>
            <a:pPr lvl="0">
              <a:spcBef>
                <a:spcPts val="0"/>
              </a:spcBef>
            </a:pPr>
            <a:r>
              <a:rPr lang="en-NZ" sz="1600" dirty="0"/>
              <a:t>A dependable workforce and positive community relationships help ensure operational continuity, reducing the risk of labour disruption supporting long term viability.</a:t>
            </a:r>
          </a:p>
          <a:p>
            <a:pPr lvl="0">
              <a:spcBef>
                <a:spcPts val="0"/>
              </a:spcBef>
            </a:pPr>
            <a:r>
              <a:rPr lang="en-NZ" sz="1600" dirty="0"/>
              <a:t>Alignment with consumer trends increases market viability and demand stability, supporting a reliable cash flow.</a:t>
            </a:r>
          </a:p>
          <a:p>
            <a:pPr lvl="0">
              <a:spcBef>
                <a:spcPts val="0"/>
              </a:spcBef>
            </a:pPr>
            <a:r>
              <a:rPr lang="en-NZ" sz="1600" dirty="0"/>
              <a:t>Regional partnerships reduce capital investment pressure and make expansion more efficient and scalable, improving financial sustainability supporting long-term viability.</a:t>
            </a:r>
          </a:p>
          <a:p>
            <a:pPr lvl="0">
              <a:spcBef>
                <a:spcPts val="0"/>
              </a:spcBef>
            </a:pPr>
            <a:r>
              <a:rPr lang="en-NZ" sz="1600" dirty="0"/>
              <a:t>Rockit's image as a socially responsible, community-integrated company can attract ethical investors and strengthen its long-term brand equity, improving resilience in a competitive global market ensuring the long-term viability of the business.</a:t>
            </a:r>
          </a:p>
        </p:txBody>
      </p:sp>
      <p:sp>
        <p:nvSpPr>
          <p:cNvPr id="7" name="Title 1">
            <a:extLst>
              <a:ext uri="{FF2B5EF4-FFF2-40B4-BE49-F238E27FC236}">
                <a16:creationId xmlns:a16="http://schemas.microsoft.com/office/drawing/2014/main" id="{31B50BE3-B8C3-9965-ACE4-46DFB65C12D0}"/>
              </a:ext>
            </a:extLst>
          </p:cNvPr>
          <p:cNvSpPr txBox="1">
            <a:spLocks/>
          </p:cNvSpPr>
          <p:nvPr/>
        </p:nvSpPr>
        <p:spPr>
          <a:xfrm>
            <a:off x="445008" y="92191"/>
            <a:ext cx="10515600" cy="899238"/>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t>Social Influence</a:t>
            </a:r>
          </a:p>
        </p:txBody>
      </p:sp>
      <p:pic>
        <p:nvPicPr>
          <p:cNvPr id="10" name="Picture 9">
            <a:extLst>
              <a:ext uri="{FF2B5EF4-FFF2-40B4-BE49-F238E27FC236}">
                <a16:creationId xmlns:a16="http://schemas.microsoft.com/office/drawing/2014/main" id="{7EB84090-D9D9-B9B3-4130-88541ABEB99A}"/>
              </a:ext>
            </a:extLst>
          </p:cNvPr>
          <p:cNvPicPr>
            <a:picLocks noChangeAspect="1"/>
          </p:cNvPicPr>
          <p:nvPr/>
        </p:nvPicPr>
        <p:blipFill>
          <a:blip r:embed="rId4"/>
          <a:stretch>
            <a:fillRect/>
          </a:stretch>
        </p:blipFill>
        <p:spPr>
          <a:xfrm>
            <a:off x="9040165" y="175320"/>
            <a:ext cx="2339543" cy="899238"/>
          </a:xfrm>
          <a:prstGeom prst="rect">
            <a:avLst/>
          </a:prstGeom>
        </p:spPr>
      </p:pic>
    </p:spTree>
    <p:extLst>
      <p:ext uri="{BB962C8B-B14F-4D97-AF65-F5344CB8AC3E}">
        <p14:creationId xmlns:p14="http://schemas.microsoft.com/office/powerpoint/2010/main" val="3498558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4218B15E-3512-80E8-6475-D72588E7E70A}"/>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3A9B0EA7-AC17-6CFC-C927-7855FBE4A8C6}"/>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6D14C55D-47E4-1474-79C6-741C3EA9A25A}"/>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67EF3AB4-E1D7-DFF3-9BA9-60CAF2064440}"/>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E1236D4C-0FC5-4F4A-2F78-4F7C9EEF3B43}"/>
              </a:ext>
            </a:extLst>
          </p:cNvPr>
          <p:cNvSpPr txBox="1">
            <a:spLocks/>
          </p:cNvSpPr>
          <p:nvPr/>
        </p:nvSpPr>
        <p:spPr>
          <a:xfrm>
            <a:off x="163068" y="1592606"/>
            <a:ext cx="11570208" cy="4138894"/>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spcBef>
                <a:spcPts val="0"/>
              </a:spcBef>
              <a:buNone/>
            </a:pPr>
            <a:r>
              <a:rPr lang="en-NZ" sz="1800" dirty="0"/>
              <a:t>Short and Long Term Impacts on Rockit:</a:t>
            </a:r>
          </a:p>
          <a:p>
            <a:pPr marL="114300" indent="0">
              <a:spcBef>
                <a:spcPts val="0"/>
              </a:spcBef>
              <a:buNone/>
            </a:pPr>
            <a:r>
              <a:rPr lang="en-NZ" sz="1400" dirty="0"/>
              <a:t>Short-term</a:t>
            </a:r>
          </a:p>
          <a:p>
            <a:pPr>
              <a:spcBef>
                <a:spcPts val="0"/>
              </a:spcBef>
            </a:pPr>
            <a:r>
              <a:rPr lang="en-NZ" sz="1400" dirty="0"/>
              <a:t>Rockit faces a critical need for investment in post-harvest infrastructure, such as packhouses and </a:t>
            </a:r>
            <a:r>
              <a:rPr lang="en-NZ" sz="1400" dirty="0" err="1"/>
              <a:t>coolstores</a:t>
            </a:r>
            <a:r>
              <a:rPr lang="en-NZ" sz="1400" dirty="0"/>
              <a:t>. Without these facilities in Canterbury, fruit must be transported to Nelson, increasing logistical costs and complexity. </a:t>
            </a:r>
          </a:p>
          <a:p>
            <a:pPr>
              <a:spcBef>
                <a:spcPts val="0"/>
              </a:spcBef>
            </a:pPr>
            <a:r>
              <a:rPr lang="en-NZ" sz="1400" dirty="0"/>
              <a:t>There is a need to integrate advanced logistics and cold chain systems, particularly for sensitive apple varieties like Honeycrisp. </a:t>
            </a:r>
          </a:p>
          <a:p>
            <a:pPr>
              <a:spcBef>
                <a:spcPts val="0"/>
              </a:spcBef>
            </a:pPr>
            <a:r>
              <a:rPr lang="en-NZ" sz="1400" dirty="0"/>
              <a:t>In-house agronomy expertise and the use of climate modelling support site and variety selection, reduces risk in the early stages of expansion.</a:t>
            </a:r>
          </a:p>
          <a:p>
            <a:pPr marL="114300" indent="0">
              <a:spcBef>
                <a:spcPts val="0"/>
              </a:spcBef>
              <a:buNone/>
            </a:pPr>
            <a:endParaRPr lang="en-NZ" sz="1800" b="1" dirty="0"/>
          </a:p>
          <a:p>
            <a:pPr marL="114300" indent="0">
              <a:spcBef>
                <a:spcPts val="0"/>
              </a:spcBef>
              <a:buNone/>
            </a:pPr>
            <a:r>
              <a:rPr lang="en-NZ" sz="1800" dirty="0"/>
              <a:t>Long-term impact on Rockit:</a:t>
            </a:r>
          </a:p>
          <a:p>
            <a:pPr lvl="0">
              <a:spcBef>
                <a:spcPts val="0"/>
              </a:spcBef>
            </a:pPr>
            <a:r>
              <a:rPr lang="en-NZ" sz="1400" dirty="0"/>
              <a:t>When post-harvest facilities are established, Rockit will benefit from greater efficiency, reduced fruit loss, and higher product quality. </a:t>
            </a:r>
          </a:p>
          <a:p>
            <a:pPr lvl="0">
              <a:spcBef>
                <a:spcPts val="0"/>
              </a:spcBef>
            </a:pPr>
            <a:r>
              <a:rPr lang="en-NZ" sz="1400" dirty="0"/>
              <a:t>Continued innovation in orchard management, supported by data and technology will lead to improved yields and better use of resources.</a:t>
            </a:r>
          </a:p>
          <a:p>
            <a:pPr lvl="0">
              <a:spcBef>
                <a:spcPts val="0"/>
              </a:spcBef>
            </a:pPr>
            <a:r>
              <a:rPr lang="en-NZ" sz="1400" dirty="0"/>
              <a:t>Climate modelling enables long-term planning and helps future-proof operations against environmental changes.</a:t>
            </a:r>
            <a:endParaRPr lang="en-NZ" sz="1400" b="1" dirty="0"/>
          </a:p>
          <a:p>
            <a:pPr marL="114300" indent="0">
              <a:spcBef>
                <a:spcPts val="0"/>
              </a:spcBef>
              <a:buNone/>
            </a:pPr>
            <a:endParaRPr lang="en-NZ" sz="1400" b="1" dirty="0"/>
          </a:p>
          <a:p>
            <a:pPr marL="114300" indent="0">
              <a:spcBef>
                <a:spcPts val="0"/>
              </a:spcBef>
              <a:buNone/>
            </a:pPr>
            <a:r>
              <a:rPr lang="en-NZ" sz="1800" dirty="0"/>
              <a:t>Impact beyond the business:</a:t>
            </a:r>
          </a:p>
          <a:p>
            <a:pPr lvl="0">
              <a:spcBef>
                <a:spcPts val="0"/>
              </a:spcBef>
            </a:pPr>
            <a:r>
              <a:rPr lang="en-NZ" sz="1400" dirty="0"/>
              <a:t>Investment in infrastructure like packhouses and </a:t>
            </a:r>
            <a:r>
              <a:rPr lang="en-NZ" sz="1400" dirty="0" err="1"/>
              <a:t>coolstores</a:t>
            </a:r>
            <a:r>
              <a:rPr lang="en-NZ" sz="1400" dirty="0"/>
              <a:t> creates local employment in construction, operations and logistics.</a:t>
            </a:r>
          </a:p>
          <a:p>
            <a:pPr lvl="0">
              <a:spcBef>
                <a:spcPts val="0"/>
              </a:spcBef>
            </a:pPr>
            <a:r>
              <a:rPr lang="en-NZ" sz="1400" dirty="0"/>
              <a:t>Advanced agricultural technology and best practices can increase regional horticultural standards, encouraging innovation among other growers.</a:t>
            </a:r>
          </a:p>
          <a:p>
            <a:pPr lvl="0">
              <a:spcBef>
                <a:spcPts val="0"/>
              </a:spcBef>
            </a:pPr>
            <a:r>
              <a:rPr lang="en-NZ" sz="1400" dirty="0"/>
              <a:t>Establishing high-tech operations can attract talented professionals e.g., agronomists, logistics managers, engineers to the region, increasing skill levels and career opportunities in rural areas.</a:t>
            </a:r>
          </a:p>
          <a:p>
            <a:pPr marL="114300" indent="0">
              <a:buNone/>
            </a:pPr>
            <a:endParaRPr lang="en-NZ" sz="1400" dirty="0"/>
          </a:p>
        </p:txBody>
      </p:sp>
      <p:sp>
        <p:nvSpPr>
          <p:cNvPr id="7" name="Title 1">
            <a:extLst>
              <a:ext uri="{FF2B5EF4-FFF2-40B4-BE49-F238E27FC236}">
                <a16:creationId xmlns:a16="http://schemas.microsoft.com/office/drawing/2014/main" id="{ABA6C507-B96F-2440-DBA0-BA2A00ACF76E}"/>
              </a:ext>
            </a:extLst>
          </p:cNvPr>
          <p:cNvSpPr txBox="1">
            <a:spLocks/>
          </p:cNvSpPr>
          <p:nvPr/>
        </p:nvSpPr>
        <p:spPr>
          <a:xfrm>
            <a:off x="227076" y="84364"/>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Technological Influence</a:t>
            </a:r>
            <a:endParaRPr lang="en-NZ" b="1" dirty="0"/>
          </a:p>
        </p:txBody>
      </p:sp>
      <p:pic>
        <p:nvPicPr>
          <p:cNvPr id="4" name="Picture 3">
            <a:extLst>
              <a:ext uri="{FF2B5EF4-FFF2-40B4-BE49-F238E27FC236}">
                <a16:creationId xmlns:a16="http://schemas.microsoft.com/office/drawing/2014/main" id="{97662D51-B66C-8734-CAE3-8C90DD273FBD}"/>
              </a:ext>
            </a:extLst>
          </p:cNvPr>
          <p:cNvPicPr>
            <a:picLocks noChangeAspect="1"/>
          </p:cNvPicPr>
          <p:nvPr/>
        </p:nvPicPr>
        <p:blipFill>
          <a:blip r:embed="rId4"/>
          <a:stretch>
            <a:fillRect/>
          </a:stretch>
        </p:blipFill>
        <p:spPr>
          <a:xfrm>
            <a:off x="8378559" y="267043"/>
            <a:ext cx="3025402" cy="960203"/>
          </a:xfrm>
          <a:prstGeom prst="rect">
            <a:avLst/>
          </a:prstGeom>
        </p:spPr>
      </p:pic>
    </p:spTree>
    <p:extLst>
      <p:ext uri="{BB962C8B-B14F-4D97-AF65-F5344CB8AC3E}">
        <p14:creationId xmlns:p14="http://schemas.microsoft.com/office/powerpoint/2010/main" val="14802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955CC2DB-54E4-06DE-69C1-26CDC30F74DF}"/>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19E12F80-7A42-49B5-0CAA-20F0DEB14AB9}"/>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1E959C85-45DA-E3C0-51F1-D6395EF57B9F}"/>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D4967790-3BC9-C9E5-62DC-6EC5E4D4F1D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2BA8CC5E-6601-A2AD-757E-6A4778BD9486}"/>
              </a:ext>
            </a:extLst>
          </p:cNvPr>
          <p:cNvSpPr txBox="1">
            <a:spLocks/>
          </p:cNvSpPr>
          <p:nvPr/>
        </p:nvSpPr>
        <p:spPr>
          <a:xfrm>
            <a:off x="310896" y="913682"/>
            <a:ext cx="11570208" cy="434411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t>Consequences on the business:</a:t>
            </a:r>
          </a:p>
          <a:p>
            <a:pPr lvl="0"/>
            <a:r>
              <a:rPr lang="en-NZ" sz="1400" dirty="0"/>
              <a:t>The absence of immediate post-harvest facilities leads to higher operational costs and possible delays in getting fruit to market.</a:t>
            </a:r>
          </a:p>
          <a:p>
            <a:pPr lvl="0"/>
            <a:r>
              <a:rPr lang="en-NZ" sz="1400" dirty="0"/>
              <a:t>Developing infrastructure requires significant upfront capital investment, which may affect cash flow in the short term.</a:t>
            </a:r>
          </a:p>
          <a:p>
            <a:pPr lvl="0"/>
            <a:r>
              <a:rPr lang="en-NZ" sz="1400" dirty="0"/>
              <a:t>The integration of advanced tech will ensure high-quality, consistent product delivery, supporting Rockit’s premium market positioning.</a:t>
            </a:r>
          </a:p>
          <a:p>
            <a:pPr lvl="0"/>
            <a:r>
              <a:rPr lang="en-NZ" sz="1400" dirty="0"/>
              <a:t>Climate modelling reduces the risk of investing in unsuitable land or varieties, increasing the effectiveness of long-term decision-making.</a:t>
            </a:r>
          </a:p>
          <a:p>
            <a:pPr marL="114300" indent="0">
              <a:buNone/>
            </a:pPr>
            <a:r>
              <a:rPr lang="en-NZ" sz="1800" dirty="0"/>
              <a:t>Effect on viability:</a:t>
            </a:r>
          </a:p>
          <a:p>
            <a:pPr lvl="0"/>
            <a:r>
              <a:rPr lang="en-NZ" sz="1400" dirty="0"/>
              <a:t>High initial costs may strain resources or delay expansion if not carefully managed or funded through strong partnerships which could put the business at risk.</a:t>
            </a:r>
          </a:p>
          <a:p>
            <a:pPr lvl="0"/>
            <a:r>
              <a:rPr lang="en-NZ" sz="1400" dirty="0"/>
              <a:t>When the infrastructure is established, operational efficiency improves, reducing long-term costs and increasing profitability and viability.</a:t>
            </a:r>
          </a:p>
          <a:p>
            <a:pPr lvl="0"/>
            <a:r>
              <a:rPr lang="en-NZ" sz="1400" dirty="0"/>
              <a:t>Consistently high product quality, enabled by technological precision, strengthens Rockit’s global reputation, increasing customer loyalty and export opportunities increasing returns ensuring long term business viability.</a:t>
            </a:r>
          </a:p>
          <a:p>
            <a:pPr lvl="0"/>
            <a:r>
              <a:rPr lang="en-NZ" sz="1400" dirty="0"/>
              <a:t>Strategic use of technology e.g., climate modelling and agronomy improves Rockit’s ability to adapt to changing environmental and market conditions, which is key to long-term business viability.</a:t>
            </a:r>
          </a:p>
          <a:p>
            <a:pPr marL="114300" lvl="0" indent="0">
              <a:buNone/>
            </a:pPr>
            <a:endParaRPr lang="en-NZ" sz="3000" dirty="0">
              <a:latin typeface="Aptos" panose="020B0004020202020204" pitchFamily="34" charset="0"/>
            </a:endParaRPr>
          </a:p>
        </p:txBody>
      </p:sp>
      <p:sp>
        <p:nvSpPr>
          <p:cNvPr id="7" name="Title 1">
            <a:extLst>
              <a:ext uri="{FF2B5EF4-FFF2-40B4-BE49-F238E27FC236}">
                <a16:creationId xmlns:a16="http://schemas.microsoft.com/office/drawing/2014/main" id="{8852B94F-A686-1CC1-13B2-1F2FA0CAC7F8}"/>
              </a:ext>
            </a:extLst>
          </p:cNvPr>
          <p:cNvSpPr txBox="1">
            <a:spLocks/>
          </p:cNvSpPr>
          <p:nvPr/>
        </p:nvSpPr>
        <p:spPr>
          <a:xfrm>
            <a:off x="227076" y="84365"/>
            <a:ext cx="10515600" cy="960204"/>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Technological Influence</a:t>
            </a:r>
            <a:endParaRPr lang="en-NZ" b="1" dirty="0"/>
          </a:p>
        </p:txBody>
      </p:sp>
      <p:pic>
        <p:nvPicPr>
          <p:cNvPr id="4" name="Picture 3">
            <a:extLst>
              <a:ext uri="{FF2B5EF4-FFF2-40B4-BE49-F238E27FC236}">
                <a16:creationId xmlns:a16="http://schemas.microsoft.com/office/drawing/2014/main" id="{083D024A-D2DC-F63C-2736-9B4AE3C71E99}"/>
              </a:ext>
            </a:extLst>
          </p:cNvPr>
          <p:cNvPicPr>
            <a:picLocks noChangeAspect="1"/>
          </p:cNvPicPr>
          <p:nvPr/>
        </p:nvPicPr>
        <p:blipFill>
          <a:blip r:embed="rId4"/>
          <a:stretch>
            <a:fillRect/>
          </a:stretch>
        </p:blipFill>
        <p:spPr>
          <a:xfrm>
            <a:off x="8552295" y="125035"/>
            <a:ext cx="3025402" cy="960203"/>
          </a:xfrm>
          <a:prstGeom prst="rect">
            <a:avLst/>
          </a:prstGeom>
        </p:spPr>
      </p:pic>
    </p:spTree>
    <p:extLst>
      <p:ext uri="{BB962C8B-B14F-4D97-AF65-F5344CB8AC3E}">
        <p14:creationId xmlns:p14="http://schemas.microsoft.com/office/powerpoint/2010/main" val="3546192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7E47F5F1-19BA-4F5E-B84B-631AC0EF5441}"/>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00589529-7B60-E3DA-1589-4457E5A12236}"/>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8DE9940D-7117-0FEC-3D9A-4D57B1A635E8}"/>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ADFC17DC-6A1D-4607-CA5D-1964BDA893C0}"/>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26B91D95-2250-A845-480B-94C199212219}"/>
              </a:ext>
            </a:extLst>
          </p:cNvPr>
          <p:cNvSpPr txBox="1">
            <a:spLocks/>
          </p:cNvSpPr>
          <p:nvPr/>
        </p:nvSpPr>
        <p:spPr>
          <a:xfrm>
            <a:off x="214884" y="1324459"/>
            <a:ext cx="11762232" cy="410652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t>Short and Long Term Impacts on Rockit:</a:t>
            </a:r>
          </a:p>
          <a:p>
            <a:pPr marL="114300" lvl="0" indent="0">
              <a:buNone/>
            </a:pPr>
            <a:r>
              <a:rPr lang="en-NZ" sz="1700" dirty="0"/>
              <a:t>Short term:</a:t>
            </a:r>
          </a:p>
          <a:p>
            <a:pPr lvl="0">
              <a:spcBef>
                <a:spcPts val="0"/>
              </a:spcBef>
            </a:pPr>
            <a:r>
              <a:rPr lang="en-NZ" sz="1400" dirty="0"/>
              <a:t>Rockit’s premium market value (US$7.79/kg) allows it to generate strong  cash flow, attracting interest from banks and private investors even in a region historically cautious about apples. </a:t>
            </a:r>
          </a:p>
          <a:p>
            <a:pPr lvl="0">
              <a:spcBef>
                <a:spcPts val="0"/>
              </a:spcBef>
            </a:pPr>
            <a:r>
              <a:rPr lang="en-NZ" sz="1400" dirty="0"/>
              <a:t>The move into </a:t>
            </a:r>
            <a:r>
              <a:rPr lang="en-NZ" sz="1400" dirty="0" err="1"/>
              <a:t>pipfruit</a:t>
            </a:r>
            <a:r>
              <a:rPr lang="en-NZ" sz="1400" dirty="0"/>
              <a:t> enables diversification from traditional dairy and cropping, helping spread financial risk and bring in new income streams.</a:t>
            </a:r>
          </a:p>
          <a:p>
            <a:pPr marL="114300" indent="0">
              <a:spcBef>
                <a:spcPts val="0"/>
              </a:spcBef>
              <a:buNone/>
            </a:pPr>
            <a:endParaRPr lang="en-NZ" sz="1800" b="1" dirty="0"/>
          </a:p>
          <a:p>
            <a:pPr marL="114300" indent="0">
              <a:spcBef>
                <a:spcPts val="0"/>
              </a:spcBef>
              <a:buNone/>
            </a:pPr>
            <a:r>
              <a:rPr lang="en-NZ" sz="1800" dirty="0"/>
              <a:t>Long term:</a:t>
            </a:r>
          </a:p>
          <a:p>
            <a:pPr>
              <a:spcBef>
                <a:spcPts val="0"/>
              </a:spcBef>
            </a:pPr>
            <a:r>
              <a:rPr lang="en-NZ" sz="1400" dirty="0"/>
              <a:t>As operations grow and infrastructure is developed near Rolleston e.g. packhouses Rockit will contribute to building a stronger regional export economy. This creates ongoing economic resilience and positions Rockit as a long-term business in Canterbury.</a:t>
            </a:r>
            <a:endParaRPr lang="en-NZ" sz="1400" b="1" dirty="0"/>
          </a:p>
          <a:p>
            <a:pPr marL="114300" indent="0">
              <a:spcBef>
                <a:spcPts val="0"/>
              </a:spcBef>
              <a:buNone/>
            </a:pPr>
            <a:endParaRPr lang="en-NZ" sz="1800" b="1" dirty="0"/>
          </a:p>
          <a:p>
            <a:pPr marL="114300" indent="0">
              <a:spcBef>
                <a:spcPts val="0"/>
              </a:spcBef>
              <a:buNone/>
            </a:pPr>
            <a:r>
              <a:rPr lang="en-NZ" sz="1800" dirty="0"/>
              <a:t>Impact beyond the business:</a:t>
            </a:r>
          </a:p>
          <a:p>
            <a:pPr lvl="0">
              <a:spcBef>
                <a:spcPts val="0"/>
              </a:spcBef>
            </a:pPr>
            <a:r>
              <a:rPr lang="en-NZ" sz="1400" dirty="0"/>
              <a:t>The growth of a high-value crop like Rockit apples promotes job opportunities in orchards, post-harvest processing, logistics, and export services.</a:t>
            </a:r>
          </a:p>
          <a:p>
            <a:pPr lvl="0">
              <a:spcBef>
                <a:spcPts val="0"/>
              </a:spcBef>
            </a:pPr>
            <a:r>
              <a:rPr lang="en-NZ" sz="1400" dirty="0"/>
              <a:t>Diversification into </a:t>
            </a:r>
            <a:r>
              <a:rPr lang="en-NZ" sz="1400" dirty="0" err="1"/>
              <a:t>pipfruit</a:t>
            </a:r>
            <a:r>
              <a:rPr lang="en-NZ" sz="1400" dirty="0"/>
              <a:t> helps reduce regional reliance on dairy and arable farming, which are increasingly impacted by environmental regulations and global price fluctuations.</a:t>
            </a:r>
          </a:p>
          <a:p>
            <a:pPr lvl="0">
              <a:spcBef>
                <a:spcPts val="0"/>
              </a:spcBef>
            </a:pPr>
            <a:r>
              <a:rPr lang="en-NZ" sz="1400" dirty="0"/>
              <a:t>The establishment of export infrastructure boosts economic development in the region.</a:t>
            </a:r>
          </a:p>
          <a:p>
            <a:pPr lvl="0">
              <a:spcBef>
                <a:spcPts val="0"/>
              </a:spcBef>
            </a:pPr>
            <a:r>
              <a:rPr lang="en-NZ" sz="1400" dirty="0"/>
              <a:t>Investment confidence in apples may encourage other growers and agribusinesses to invest, expanding the overall economy.</a:t>
            </a:r>
          </a:p>
        </p:txBody>
      </p:sp>
      <p:sp>
        <p:nvSpPr>
          <p:cNvPr id="7" name="Title 1">
            <a:extLst>
              <a:ext uri="{FF2B5EF4-FFF2-40B4-BE49-F238E27FC236}">
                <a16:creationId xmlns:a16="http://schemas.microsoft.com/office/drawing/2014/main" id="{A724CADB-4715-5F1B-1846-D40C1CF1B805}"/>
              </a:ext>
            </a:extLst>
          </p:cNvPr>
          <p:cNvSpPr txBox="1">
            <a:spLocks/>
          </p:cNvSpPr>
          <p:nvPr/>
        </p:nvSpPr>
        <p:spPr>
          <a:xfrm>
            <a:off x="417576" y="148908"/>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Economic Influence</a:t>
            </a:r>
            <a:endParaRPr lang="en-NZ" b="1" dirty="0"/>
          </a:p>
        </p:txBody>
      </p:sp>
      <p:pic>
        <p:nvPicPr>
          <p:cNvPr id="5" name="Picture 4">
            <a:extLst>
              <a:ext uri="{FF2B5EF4-FFF2-40B4-BE49-F238E27FC236}">
                <a16:creationId xmlns:a16="http://schemas.microsoft.com/office/drawing/2014/main" id="{262AA89A-39B7-43AB-7AC3-60D953988713}"/>
              </a:ext>
            </a:extLst>
          </p:cNvPr>
          <p:cNvPicPr>
            <a:picLocks noChangeAspect="1"/>
          </p:cNvPicPr>
          <p:nvPr/>
        </p:nvPicPr>
        <p:blipFill>
          <a:blip r:embed="rId4"/>
          <a:stretch>
            <a:fillRect/>
          </a:stretch>
        </p:blipFill>
        <p:spPr>
          <a:xfrm>
            <a:off x="8464173" y="552371"/>
            <a:ext cx="2834886" cy="922100"/>
          </a:xfrm>
          <a:prstGeom prst="rect">
            <a:avLst/>
          </a:prstGeom>
        </p:spPr>
      </p:pic>
    </p:spTree>
    <p:extLst>
      <p:ext uri="{BB962C8B-B14F-4D97-AF65-F5344CB8AC3E}">
        <p14:creationId xmlns:p14="http://schemas.microsoft.com/office/powerpoint/2010/main" val="37584776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81127C3A-A325-97F4-D906-1DBC09EB3C33}"/>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D5C7BB86-7068-4F95-B8D7-09E64463D694}"/>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167EF054-F70C-8006-489B-A265EE0DCCBB}"/>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2721B178-8300-0E7A-3E3A-6A2100224424}"/>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EC8844A8-D6A0-50E3-341A-DAB31F8172E2}"/>
              </a:ext>
            </a:extLst>
          </p:cNvPr>
          <p:cNvSpPr txBox="1">
            <a:spLocks/>
          </p:cNvSpPr>
          <p:nvPr/>
        </p:nvSpPr>
        <p:spPr>
          <a:xfrm>
            <a:off x="326136" y="1474471"/>
            <a:ext cx="11762232" cy="375477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spcBef>
                <a:spcPts val="0"/>
              </a:spcBef>
              <a:buNone/>
            </a:pPr>
            <a:r>
              <a:rPr lang="en-NZ" sz="1800" b="1" dirty="0"/>
              <a:t>Consequences on the business:</a:t>
            </a:r>
            <a:endParaRPr lang="en-NZ" sz="1800" dirty="0"/>
          </a:p>
          <a:p>
            <a:pPr lvl="0">
              <a:spcBef>
                <a:spcPts val="0"/>
              </a:spcBef>
            </a:pPr>
            <a:r>
              <a:rPr lang="en-NZ" sz="1600" dirty="0"/>
              <a:t>Increased investor confidence and funding options support scaling up operations and developing required infrastructure.</a:t>
            </a:r>
          </a:p>
          <a:p>
            <a:pPr lvl="0">
              <a:spcBef>
                <a:spcPts val="0"/>
              </a:spcBef>
            </a:pPr>
            <a:r>
              <a:rPr lang="en-NZ" sz="1600" dirty="0"/>
              <a:t>Economic diversification creates a more stable and resilient business model that is less exposed to commodity volatility like milk or grain prices.</a:t>
            </a:r>
          </a:p>
          <a:p>
            <a:pPr lvl="0">
              <a:spcBef>
                <a:spcPts val="0"/>
              </a:spcBef>
            </a:pPr>
            <a:r>
              <a:rPr lang="en-NZ" sz="1600" dirty="0"/>
              <a:t>Job creation and regional growth strengthen Rockit’s local support base, reducing potential social or political pushback.</a:t>
            </a:r>
          </a:p>
          <a:p>
            <a:pPr lvl="0">
              <a:spcBef>
                <a:spcPts val="0"/>
              </a:spcBef>
            </a:pPr>
            <a:r>
              <a:rPr lang="en-NZ" sz="1600" dirty="0"/>
              <a:t>Infrastructure development around Rolleston supports faster, more cost-effective exports, improving competitiveness</a:t>
            </a:r>
            <a:r>
              <a:rPr lang="en-NZ" sz="1800" dirty="0"/>
              <a:t>.</a:t>
            </a:r>
          </a:p>
          <a:p>
            <a:pPr marL="114300" indent="0">
              <a:spcBef>
                <a:spcPts val="0"/>
              </a:spcBef>
              <a:buNone/>
            </a:pPr>
            <a:endParaRPr lang="en-NZ" sz="1800" b="1" dirty="0"/>
          </a:p>
          <a:p>
            <a:pPr marL="114300" indent="0">
              <a:spcBef>
                <a:spcPts val="0"/>
              </a:spcBef>
              <a:buNone/>
            </a:pPr>
            <a:r>
              <a:rPr lang="en-NZ" sz="1800" b="1" dirty="0"/>
              <a:t>Effect on viability:</a:t>
            </a:r>
            <a:endParaRPr lang="en-NZ" sz="1800" dirty="0"/>
          </a:p>
          <a:p>
            <a:pPr lvl="0">
              <a:spcBef>
                <a:spcPts val="0"/>
              </a:spcBef>
            </a:pPr>
            <a:r>
              <a:rPr lang="en-NZ" sz="1600" dirty="0"/>
              <a:t>Greater access to capital and investor support allows Rockit to expand more quickly and securely, improving long-term financial security and business viability.</a:t>
            </a:r>
          </a:p>
          <a:p>
            <a:pPr lvl="0">
              <a:spcBef>
                <a:spcPts val="0"/>
              </a:spcBef>
            </a:pPr>
            <a:r>
              <a:rPr lang="en-NZ" sz="1600" dirty="0"/>
              <a:t>A diversified business model is more resilient to economic shocks, making Rockit better positioned to adapt during downturns or global market changes, this resilience supports long term viability of the business.</a:t>
            </a:r>
          </a:p>
          <a:p>
            <a:pPr lvl="0">
              <a:spcBef>
                <a:spcPts val="0"/>
              </a:spcBef>
            </a:pPr>
            <a:r>
              <a:rPr lang="en-NZ" sz="1600" dirty="0"/>
              <a:t>Strong local economic contributions improve Rockit's social licence to operate, helping it maintain smooth operations without community resistance. This consumer and community support and trust ensures the long term viability of the business.</a:t>
            </a:r>
          </a:p>
          <a:p>
            <a:pPr lvl="0">
              <a:spcBef>
                <a:spcPts val="0"/>
              </a:spcBef>
            </a:pPr>
            <a:r>
              <a:rPr lang="en-NZ" sz="1600" dirty="0"/>
              <a:t>Efficient export systems enhance profit margins and supply chain reliability, boosting Rockit’s global viability and competitiveness in premium markets.</a:t>
            </a:r>
          </a:p>
        </p:txBody>
      </p:sp>
      <p:sp>
        <p:nvSpPr>
          <p:cNvPr id="7" name="Title 1">
            <a:extLst>
              <a:ext uri="{FF2B5EF4-FFF2-40B4-BE49-F238E27FC236}">
                <a16:creationId xmlns:a16="http://schemas.microsoft.com/office/drawing/2014/main" id="{E81EAA3F-D565-E895-8354-30DB100F6060}"/>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Economic Influence</a:t>
            </a:r>
            <a:endParaRPr lang="en-NZ" b="1" dirty="0"/>
          </a:p>
        </p:txBody>
      </p:sp>
      <p:pic>
        <p:nvPicPr>
          <p:cNvPr id="5" name="Picture 4">
            <a:extLst>
              <a:ext uri="{FF2B5EF4-FFF2-40B4-BE49-F238E27FC236}">
                <a16:creationId xmlns:a16="http://schemas.microsoft.com/office/drawing/2014/main" id="{F8A12C1C-2EE1-D27A-A9F0-8E4D33340CCF}"/>
              </a:ext>
            </a:extLst>
          </p:cNvPr>
          <p:cNvPicPr>
            <a:picLocks noChangeAspect="1"/>
          </p:cNvPicPr>
          <p:nvPr/>
        </p:nvPicPr>
        <p:blipFill>
          <a:blip r:embed="rId4"/>
          <a:stretch>
            <a:fillRect/>
          </a:stretch>
        </p:blipFill>
        <p:spPr>
          <a:xfrm>
            <a:off x="8464173" y="552371"/>
            <a:ext cx="2834886" cy="922100"/>
          </a:xfrm>
          <a:prstGeom prst="rect">
            <a:avLst/>
          </a:prstGeom>
        </p:spPr>
      </p:pic>
    </p:spTree>
    <p:extLst>
      <p:ext uri="{BB962C8B-B14F-4D97-AF65-F5344CB8AC3E}">
        <p14:creationId xmlns:p14="http://schemas.microsoft.com/office/powerpoint/2010/main" val="1099926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A60B02AB-AE4E-E618-B481-5559A2E6CF10}"/>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FC7B8344-E1E5-BEB7-7E1E-AC4D5AB7861E}"/>
              </a:ext>
            </a:extLst>
          </p:cNvPr>
          <p:cNvSpPr/>
          <p:nvPr/>
        </p:nvSpPr>
        <p:spPr>
          <a:xfrm>
            <a:off x="0" y="-37964"/>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3CB47327-325C-FB70-4FE6-91D10090BD7F}"/>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DC28DD78-3EE2-9D77-B4BE-92ED62FB3049}"/>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5164E3E7-C3CA-8321-9416-1D5B6B4D030F}"/>
              </a:ext>
            </a:extLst>
          </p:cNvPr>
          <p:cNvSpPr txBox="1">
            <a:spLocks/>
          </p:cNvSpPr>
          <p:nvPr/>
        </p:nvSpPr>
        <p:spPr>
          <a:xfrm>
            <a:off x="425196" y="1289304"/>
            <a:ext cx="11635740" cy="4058549"/>
          </a:xfrm>
          <a:prstGeom prst="rect">
            <a:avLst/>
          </a:prstGeom>
          <a:noFill/>
          <a:ln>
            <a:noFill/>
          </a:ln>
        </p:spPr>
        <p:txBody>
          <a:bodyPr spcFirstLastPara="1" wrap="square" lIns="91425" tIns="45700" rIns="91425" bIns="45700" anchor="t" anchorCtr="0">
            <a:normAutofit fontScale="55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spcBef>
                <a:spcPts val="0"/>
              </a:spcBef>
              <a:buNone/>
            </a:pPr>
            <a:r>
              <a:rPr lang="en-NZ" sz="3300" dirty="0"/>
              <a:t>Short and Long Term Impacts on Rockit:</a:t>
            </a:r>
          </a:p>
          <a:p>
            <a:pPr marL="114300" indent="0">
              <a:spcBef>
                <a:spcPts val="0"/>
              </a:spcBef>
              <a:buNone/>
            </a:pPr>
            <a:endParaRPr lang="en-NZ" dirty="0"/>
          </a:p>
          <a:p>
            <a:pPr marL="114300" indent="0">
              <a:spcBef>
                <a:spcPts val="0"/>
              </a:spcBef>
              <a:buNone/>
            </a:pPr>
            <a:r>
              <a:rPr lang="en-NZ" dirty="0"/>
              <a:t>Short term:</a:t>
            </a:r>
          </a:p>
          <a:p>
            <a:pPr>
              <a:spcBef>
                <a:spcPts val="0"/>
              </a:spcBef>
            </a:pPr>
            <a:r>
              <a:rPr lang="en-NZ" sz="2500" dirty="0"/>
              <a:t>Rockit benefits from the fact that the Rockit variety, require less water and nutrients than traditional dairy or arable farming. This reduces input costs and supports environmental compliance, especially as regulations tighten. </a:t>
            </a:r>
          </a:p>
          <a:p>
            <a:pPr marL="114300" indent="0">
              <a:spcBef>
                <a:spcPts val="0"/>
              </a:spcBef>
              <a:buNone/>
            </a:pPr>
            <a:endParaRPr lang="en-NZ" sz="2500" dirty="0"/>
          </a:p>
          <a:p>
            <a:pPr>
              <a:spcBef>
                <a:spcPts val="0"/>
              </a:spcBef>
            </a:pPr>
            <a:r>
              <a:rPr lang="en-NZ" sz="2500" dirty="0"/>
              <a:t>Canterbury’s low rainfall and cool temperatures also make it ideal for producing the small-sized apples Rockit is known for, helping the company meet quality and size standards.</a:t>
            </a:r>
          </a:p>
          <a:p>
            <a:pPr marL="114300" lvl="0" indent="0">
              <a:spcBef>
                <a:spcPts val="0"/>
              </a:spcBef>
              <a:buNone/>
            </a:pPr>
            <a:endParaRPr lang="en-NZ" dirty="0"/>
          </a:p>
          <a:p>
            <a:pPr marL="114300" indent="0">
              <a:spcBef>
                <a:spcPts val="0"/>
              </a:spcBef>
              <a:buNone/>
            </a:pPr>
            <a:r>
              <a:rPr lang="en-NZ" dirty="0"/>
              <a:t>Long term:</a:t>
            </a:r>
          </a:p>
          <a:p>
            <a:pPr>
              <a:spcBef>
                <a:spcPts val="0"/>
              </a:spcBef>
            </a:pPr>
            <a:r>
              <a:rPr lang="en-NZ" dirty="0"/>
              <a:t>Climate change modelling suggests Canterbury may become even more suitable for </a:t>
            </a:r>
            <a:r>
              <a:rPr lang="en-NZ" dirty="0" err="1"/>
              <a:t>pipfruit</a:t>
            </a:r>
            <a:r>
              <a:rPr lang="en-NZ" dirty="0"/>
              <a:t> in the future.</a:t>
            </a:r>
          </a:p>
          <a:p>
            <a:pPr marL="114300" indent="0">
              <a:spcBef>
                <a:spcPts val="0"/>
              </a:spcBef>
              <a:buNone/>
            </a:pPr>
            <a:endParaRPr lang="en-NZ" dirty="0"/>
          </a:p>
          <a:p>
            <a:pPr>
              <a:spcBef>
                <a:spcPts val="0"/>
              </a:spcBef>
            </a:pPr>
            <a:r>
              <a:rPr lang="en-NZ" dirty="0"/>
              <a:t>The region’s suitability for organic production opens up new markets and supports sustainable branding efforts, increasing future competitiveness.</a:t>
            </a:r>
          </a:p>
          <a:p>
            <a:pPr marL="114300" indent="0">
              <a:spcBef>
                <a:spcPts val="0"/>
              </a:spcBef>
              <a:buNone/>
            </a:pPr>
            <a:endParaRPr lang="en-NZ" sz="2300" b="1" dirty="0"/>
          </a:p>
          <a:p>
            <a:pPr marL="114300" indent="0">
              <a:spcBef>
                <a:spcPts val="0"/>
              </a:spcBef>
              <a:buNone/>
            </a:pPr>
            <a:r>
              <a:rPr lang="en-NZ" sz="3300" dirty="0"/>
              <a:t>Impact beyond the business:</a:t>
            </a:r>
          </a:p>
          <a:p>
            <a:pPr marL="114300" indent="0">
              <a:spcBef>
                <a:spcPts val="0"/>
              </a:spcBef>
              <a:buNone/>
            </a:pPr>
            <a:endParaRPr lang="en-NZ" sz="3300" dirty="0"/>
          </a:p>
          <a:p>
            <a:pPr lvl="0">
              <a:spcBef>
                <a:spcPts val="0"/>
              </a:spcBef>
            </a:pPr>
            <a:r>
              <a:rPr lang="en-NZ" sz="2500" dirty="0"/>
              <a:t>Encouraging crops that use less water and fewer nutrients helps protect regional water resources and reduce pressure on the environment.</a:t>
            </a:r>
          </a:p>
          <a:p>
            <a:pPr marL="114300" lvl="0" indent="0">
              <a:spcBef>
                <a:spcPts val="0"/>
              </a:spcBef>
              <a:buNone/>
            </a:pPr>
            <a:endParaRPr lang="en-NZ" sz="2500" dirty="0"/>
          </a:p>
          <a:p>
            <a:pPr lvl="0">
              <a:spcBef>
                <a:spcPts val="0"/>
              </a:spcBef>
            </a:pPr>
            <a:r>
              <a:rPr lang="en-NZ" sz="2500" dirty="0"/>
              <a:t>Transitioning land from intensive dairy or cropping to lower-impact apple production contributes to better environmental outcomes and helps the region meet government environmental goals.</a:t>
            </a:r>
          </a:p>
          <a:p>
            <a:pPr marL="114300" lvl="0" indent="0">
              <a:spcBef>
                <a:spcPts val="0"/>
              </a:spcBef>
              <a:buNone/>
            </a:pPr>
            <a:endParaRPr lang="en-NZ" sz="2500" dirty="0"/>
          </a:p>
          <a:p>
            <a:pPr lvl="0">
              <a:spcBef>
                <a:spcPts val="0"/>
              </a:spcBef>
            </a:pPr>
            <a:r>
              <a:rPr lang="en-NZ" sz="2500" dirty="0"/>
              <a:t>Organic apple production will support environmentally-conscious consumers.</a:t>
            </a:r>
          </a:p>
          <a:p>
            <a:pPr marL="114300" lvl="0" indent="0">
              <a:spcBef>
                <a:spcPts val="0"/>
              </a:spcBef>
              <a:buNone/>
            </a:pPr>
            <a:endParaRPr lang="en-NZ" sz="2500" dirty="0"/>
          </a:p>
          <a:p>
            <a:pPr lvl="0">
              <a:spcBef>
                <a:spcPts val="0"/>
              </a:spcBef>
            </a:pPr>
            <a:r>
              <a:rPr lang="en-NZ" sz="2500" dirty="0"/>
              <a:t>Success in sustainable horticulture could serve as a model for other farmers, driving wider land-use changes in Canterbury.</a:t>
            </a:r>
          </a:p>
          <a:p>
            <a:pPr indent="-457200" eaLnBrk="0" fontAlgn="base" hangingPunct="0">
              <a:lnSpc>
                <a:spcPct val="160000"/>
              </a:lnSpc>
              <a:spcBef>
                <a:spcPct val="0"/>
              </a:spcBef>
              <a:spcAft>
                <a:spcPct val="0"/>
              </a:spcAft>
              <a:buClrTx/>
              <a:buSzTx/>
            </a:pPr>
            <a:endParaRPr lang="en-US" altLang="en-US" sz="2400" dirty="0">
              <a:solidFill>
                <a:schemeClr val="tx1"/>
              </a:solidFill>
              <a:latin typeface="Aptos" panose="020B0004020202020204" pitchFamily="34" charset="0"/>
            </a:endParaRPr>
          </a:p>
        </p:txBody>
      </p:sp>
      <p:sp>
        <p:nvSpPr>
          <p:cNvPr id="7" name="Title 1">
            <a:extLst>
              <a:ext uri="{FF2B5EF4-FFF2-40B4-BE49-F238E27FC236}">
                <a16:creationId xmlns:a16="http://schemas.microsoft.com/office/drawing/2014/main" id="{48241BCB-8DD6-B134-DE37-3B7787030F29}"/>
              </a:ext>
            </a:extLst>
          </p:cNvPr>
          <p:cNvSpPr txBox="1">
            <a:spLocks/>
          </p:cNvSpPr>
          <p:nvPr/>
        </p:nvSpPr>
        <p:spPr>
          <a:xfrm>
            <a:off x="326136" y="350640"/>
            <a:ext cx="10515600" cy="103599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Environmental Influence</a:t>
            </a:r>
            <a:endParaRPr lang="en-NZ" b="1" dirty="0"/>
          </a:p>
        </p:txBody>
      </p:sp>
      <p:pic>
        <p:nvPicPr>
          <p:cNvPr id="4" name="Picture 3">
            <a:extLst>
              <a:ext uri="{FF2B5EF4-FFF2-40B4-BE49-F238E27FC236}">
                <a16:creationId xmlns:a16="http://schemas.microsoft.com/office/drawing/2014/main" id="{989688D2-5C1D-64E2-865D-153334DC72B3}"/>
              </a:ext>
            </a:extLst>
          </p:cNvPr>
          <p:cNvPicPr>
            <a:picLocks noChangeAspect="1"/>
          </p:cNvPicPr>
          <p:nvPr/>
        </p:nvPicPr>
        <p:blipFill>
          <a:blip r:embed="rId4"/>
          <a:stretch>
            <a:fillRect/>
          </a:stretch>
        </p:blipFill>
        <p:spPr>
          <a:xfrm>
            <a:off x="8227936" y="547660"/>
            <a:ext cx="3215919" cy="922100"/>
          </a:xfrm>
          <a:prstGeom prst="rect">
            <a:avLst/>
          </a:prstGeom>
        </p:spPr>
      </p:pic>
    </p:spTree>
    <p:extLst>
      <p:ext uri="{BB962C8B-B14F-4D97-AF65-F5344CB8AC3E}">
        <p14:creationId xmlns:p14="http://schemas.microsoft.com/office/powerpoint/2010/main" val="9472684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94C9E8AD-02B9-61E9-7E63-2B4DD4FD8819}"/>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8EA70219-AD42-F27C-D817-9ED3B90BDADC}"/>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E27C77AF-6E75-99A3-3760-CC99BA80CFAD}"/>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C31A7CBE-7654-2527-9D40-FD8CA3B20F20}"/>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1F655124-AE75-89C4-2578-6CE89BD3151B}"/>
              </a:ext>
            </a:extLst>
          </p:cNvPr>
          <p:cNvSpPr txBox="1">
            <a:spLocks/>
          </p:cNvSpPr>
          <p:nvPr/>
        </p:nvSpPr>
        <p:spPr>
          <a:xfrm>
            <a:off x="425196" y="1469760"/>
            <a:ext cx="11635740" cy="3899696"/>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lvl="0" indent="0">
              <a:spcBef>
                <a:spcPts val="0"/>
              </a:spcBef>
              <a:buNone/>
            </a:pPr>
            <a:r>
              <a:rPr lang="en-NZ" sz="1800" dirty="0"/>
              <a:t>Consequences on the business:</a:t>
            </a:r>
          </a:p>
          <a:p>
            <a:pPr lvl="0">
              <a:spcBef>
                <a:spcPts val="0"/>
              </a:spcBef>
            </a:pPr>
            <a:r>
              <a:rPr lang="en-NZ" sz="1600" dirty="0"/>
              <a:t>Reduced input requirements help lower costs and improve profit margins, especially under tightening environmental restrictions.</a:t>
            </a:r>
          </a:p>
          <a:p>
            <a:pPr lvl="0">
              <a:spcBef>
                <a:spcPts val="0"/>
              </a:spcBef>
            </a:pPr>
            <a:r>
              <a:rPr lang="en-NZ" sz="1600" dirty="0"/>
              <a:t>Rockit’s alignment with sustainability goals boosts its brand reputation among consumers and regulators.</a:t>
            </a:r>
          </a:p>
          <a:p>
            <a:pPr lvl="0">
              <a:spcBef>
                <a:spcPts val="0"/>
              </a:spcBef>
            </a:pPr>
            <a:r>
              <a:rPr lang="en-NZ" sz="1600" dirty="0"/>
              <a:t>Canterbury’s favourable climate reduces risk from pests, diseases, and extreme weather, supporting consistent yield and quality.</a:t>
            </a:r>
          </a:p>
          <a:p>
            <a:pPr lvl="0">
              <a:spcBef>
                <a:spcPts val="0"/>
              </a:spcBef>
            </a:pPr>
            <a:r>
              <a:rPr lang="en-NZ" sz="1600" dirty="0"/>
              <a:t>Environmental suitability improves opportunities for organic certification, which can lead to higher price premiums in key markets.</a:t>
            </a:r>
          </a:p>
          <a:p>
            <a:pPr marL="114300" indent="0">
              <a:spcBef>
                <a:spcPts val="0"/>
              </a:spcBef>
              <a:buNone/>
            </a:pPr>
            <a:endParaRPr lang="en-NZ" sz="1800" b="1" dirty="0"/>
          </a:p>
          <a:p>
            <a:pPr marL="114300" indent="0">
              <a:spcBef>
                <a:spcPts val="0"/>
              </a:spcBef>
              <a:buNone/>
            </a:pPr>
            <a:r>
              <a:rPr lang="en-NZ" sz="1800" dirty="0"/>
              <a:t>Effect on viability:</a:t>
            </a:r>
          </a:p>
          <a:p>
            <a:pPr lvl="0">
              <a:spcBef>
                <a:spcPts val="0"/>
              </a:spcBef>
            </a:pPr>
            <a:r>
              <a:rPr lang="en-NZ" sz="1600" dirty="0"/>
              <a:t>Lower environmental impact and input costs make Rockit’s business more financially and environmentally sustainable, increasing resilience and viability.</a:t>
            </a:r>
          </a:p>
          <a:p>
            <a:pPr lvl="0">
              <a:spcBef>
                <a:spcPts val="0"/>
              </a:spcBef>
            </a:pPr>
            <a:r>
              <a:rPr lang="en-NZ" sz="1600" dirty="0"/>
              <a:t>Strong environmental performance enhances Rockit’s appeal to investors, exporters, and environmentally conscious markets, supporting long-term consumer growth and viability.</a:t>
            </a:r>
          </a:p>
          <a:p>
            <a:pPr lvl="0">
              <a:spcBef>
                <a:spcPts val="0"/>
              </a:spcBef>
            </a:pPr>
            <a:r>
              <a:rPr lang="en-NZ" sz="1600" dirty="0"/>
              <a:t>Reduced climate risk and strong yields improve supply reliability, which is crucial for fulfilling export contracts and maintaining customer trust ensuring continued demand, revenue flow and therefore viability.</a:t>
            </a:r>
          </a:p>
          <a:p>
            <a:pPr lvl="0">
              <a:spcBef>
                <a:spcPts val="0"/>
              </a:spcBef>
            </a:pPr>
            <a:r>
              <a:rPr lang="en-NZ" sz="1600" dirty="0"/>
              <a:t>The ability to operate successfully in Canterbury under future climate conditions positions Rockit as a future-proof agribusiness, strengthening its long-term viability and competitive edge.</a:t>
            </a:r>
          </a:p>
          <a:p>
            <a:pPr indent="-457200" eaLnBrk="0" fontAlgn="base" hangingPunct="0">
              <a:lnSpc>
                <a:spcPct val="160000"/>
              </a:lnSpc>
              <a:spcBef>
                <a:spcPct val="0"/>
              </a:spcBef>
              <a:spcAft>
                <a:spcPct val="0"/>
              </a:spcAft>
              <a:buClrTx/>
              <a:buSzTx/>
            </a:pPr>
            <a:endParaRPr lang="en-US" altLang="en-US" sz="2400" dirty="0">
              <a:solidFill>
                <a:schemeClr val="tx1"/>
              </a:solidFill>
              <a:latin typeface="Aptos" panose="020B0004020202020204" pitchFamily="34" charset="0"/>
            </a:endParaRPr>
          </a:p>
        </p:txBody>
      </p:sp>
      <p:sp>
        <p:nvSpPr>
          <p:cNvPr id="7" name="Title 1">
            <a:extLst>
              <a:ext uri="{FF2B5EF4-FFF2-40B4-BE49-F238E27FC236}">
                <a16:creationId xmlns:a16="http://schemas.microsoft.com/office/drawing/2014/main" id="{56A1912F-B0A0-4721-611D-5592774E9FEA}"/>
              </a:ext>
            </a:extLst>
          </p:cNvPr>
          <p:cNvSpPr txBox="1">
            <a:spLocks/>
          </p:cNvSpPr>
          <p:nvPr/>
        </p:nvSpPr>
        <p:spPr>
          <a:xfrm>
            <a:off x="838200" y="205723"/>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Environmental Influence</a:t>
            </a:r>
            <a:endParaRPr lang="en-NZ" b="1" dirty="0"/>
          </a:p>
        </p:txBody>
      </p:sp>
      <p:pic>
        <p:nvPicPr>
          <p:cNvPr id="4" name="Picture 3">
            <a:extLst>
              <a:ext uri="{FF2B5EF4-FFF2-40B4-BE49-F238E27FC236}">
                <a16:creationId xmlns:a16="http://schemas.microsoft.com/office/drawing/2014/main" id="{96F7A0A7-F4C0-8317-3E63-1ECBC60925C3}"/>
              </a:ext>
            </a:extLst>
          </p:cNvPr>
          <p:cNvPicPr>
            <a:picLocks noChangeAspect="1"/>
          </p:cNvPicPr>
          <p:nvPr/>
        </p:nvPicPr>
        <p:blipFill>
          <a:blip r:embed="rId4"/>
          <a:stretch>
            <a:fillRect/>
          </a:stretch>
        </p:blipFill>
        <p:spPr>
          <a:xfrm>
            <a:off x="8227936" y="547660"/>
            <a:ext cx="3215919" cy="922100"/>
          </a:xfrm>
          <a:prstGeom prst="rect">
            <a:avLst/>
          </a:prstGeom>
        </p:spPr>
      </p:pic>
    </p:spTree>
    <p:extLst>
      <p:ext uri="{BB962C8B-B14F-4D97-AF65-F5344CB8AC3E}">
        <p14:creationId xmlns:p14="http://schemas.microsoft.com/office/powerpoint/2010/main" val="2901427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E06D199-80FD-0D66-3226-66454A28692B}"/>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1F35D67-18D7-917A-67C0-8AFABB8E2EC1}"/>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4C179169-6BF0-6B9F-91A3-013922C8D657}"/>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60B311D4-17BE-9162-9217-991B2EE7A1C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9112069D-D961-5D59-DB32-E856F6081538}"/>
              </a:ext>
            </a:extLst>
          </p:cNvPr>
          <p:cNvSpPr txBox="1">
            <a:spLocks/>
          </p:cNvSpPr>
          <p:nvPr/>
        </p:nvSpPr>
        <p:spPr>
          <a:xfrm>
            <a:off x="275084" y="1058416"/>
            <a:ext cx="11241784" cy="446734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t>Short and Long Term Impacts on Rockit:</a:t>
            </a:r>
          </a:p>
          <a:p>
            <a:pPr marL="114300" indent="0">
              <a:spcBef>
                <a:spcPts val="0"/>
              </a:spcBef>
              <a:buNone/>
            </a:pPr>
            <a:r>
              <a:rPr lang="en-NZ" sz="1400" dirty="0"/>
              <a:t>Short term:</a:t>
            </a:r>
          </a:p>
          <a:p>
            <a:pPr>
              <a:spcBef>
                <a:spcPts val="0"/>
              </a:spcBef>
            </a:pPr>
            <a:r>
              <a:rPr lang="en-NZ" sz="1400" dirty="0"/>
              <a:t>Rockit benefits from strong political support for horticultural diversification, particularly as the government looks to shift land use away from environmentally intensive practices like dairy. </a:t>
            </a:r>
          </a:p>
          <a:p>
            <a:pPr>
              <a:spcBef>
                <a:spcPts val="0"/>
              </a:spcBef>
            </a:pPr>
            <a:r>
              <a:rPr lang="en-NZ" sz="1400" dirty="0"/>
              <a:t>Agencies such as NZ Apples &amp; Pears and NZ Trade and Enterprise are actively supporting new </a:t>
            </a:r>
            <a:r>
              <a:rPr lang="en-NZ" sz="1400" dirty="0" err="1"/>
              <a:t>pipfruit</a:t>
            </a:r>
            <a:r>
              <a:rPr lang="en-NZ" sz="1400" dirty="0"/>
              <a:t> ventures, helping with access to market data, funding, and export guidance.</a:t>
            </a:r>
            <a:br>
              <a:rPr lang="en-NZ" sz="1400" dirty="0"/>
            </a:br>
            <a:r>
              <a:rPr lang="en-NZ" sz="1400" dirty="0"/>
              <a:t>Post-Cyclone Gabrielle, there’s a growing policy interest in geographical risk-spreading, which aligns with Rockit’s move to establish orchards in Canterbury.</a:t>
            </a:r>
          </a:p>
          <a:p>
            <a:pPr marL="114300" lvl="0" indent="0">
              <a:spcBef>
                <a:spcPts val="0"/>
              </a:spcBef>
              <a:buNone/>
            </a:pPr>
            <a:r>
              <a:rPr lang="en-NZ" sz="1400" dirty="0"/>
              <a:t>Long term:</a:t>
            </a:r>
          </a:p>
          <a:p>
            <a:pPr>
              <a:spcBef>
                <a:spcPts val="0"/>
              </a:spcBef>
            </a:pPr>
            <a:r>
              <a:rPr lang="en-NZ" sz="1400" dirty="0"/>
              <a:t>Long-term political backing may result in continued support through grants, infrastructure development, and trade agreements especially for export-focused agribusinesses. </a:t>
            </a:r>
          </a:p>
          <a:p>
            <a:pPr>
              <a:spcBef>
                <a:spcPts val="0"/>
              </a:spcBef>
            </a:pPr>
            <a:r>
              <a:rPr lang="en-NZ" sz="1400" dirty="0"/>
              <a:t>Government emphasis on regional diversification could mean more streamlined regulatory pathways for companies like Rockit.</a:t>
            </a:r>
            <a:endParaRPr lang="en-NZ" sz="1800" b="1" dirty="0"/>
          </a:p>
          <a:p>
            <a:pPr marL="114300" indent="0">
              <a:buNone/>
            </a:pPr>
            <a:r>
              <a:rPr lang="en-NZ" sz="1800" dirty="0"/>
              <a:t>Impact beyond the business:</a:t>
            </a:r>
          </a:p>
          <a:p>
            <a:pPr lvl="0">
              <a:spcBef>
                <a:spcPts val="0"/>
              </a:spcBef>
            </a:pPr>
            <a:r>
              <a:rPr lang="en-NZ" sz="1400" dirty="0"/>
              <a:t>Political support for horticultural diversification encourages economic development in rural areas, providing new income streams for Canterbury landowners.</a:t>
            </a:r>
          </a:p>
          <a:p>
            <a:pPr lvl="0">
              <a:spcBef>
                <a:spcPts val="0"/>
              </a:spcBef>
            </a:pPr>
            <a:r>
              <a:rPr lang="en-NZ" sz="1400" dirty="0"/>
              <a:t>Infrastructure and export-related investment benefits multiple stakeholders beyond Rockit, including other growers, transport providers, and port authorities.</a:t>
            </a:r>
          </a:p>
          <a:p>
            <a:pPr lvl="0">
              <a:spcBef>
                <a:spcPts val="0"/>
              </a:spcBef>
            </a:pPr>
            <a:r>
              <a:rPr lang="en-NZ" sz="1400" dirty="0"/>
              <a:t>Policy support for spreading risk geographically increases regional resilience, ensuring local economies are less vulnerable to events like Cyclone Gabrielle.</a:t>
            </a:r>
          </a:p>
          <a:p>
            <a:pPr lvl="0">
              <a:spcBef>
                <a:spcPts val="0"/>
              </a:spcBef>
            </a:pPr>
            <a:r>
              <a:rPr lang="en-NZ" sz="1400" dirty="0"/>
              <a:t>Government and industry body support help build long-term confidence in </a:t>
            </a:r>
            <a:r>
              <a:rPr lang="en-NZ" sz="1400" dirty="0" err="1"/>
              <a:t>pipfruit</a:t>
            </a:r>
            <a:r>
              <a:rPr lang="en-NZ" sz="1400" dirty="0"/>
              <a:t> as a viable alternative to traditional farming.</a:t>
            </a:r>
          </a:p>
          <a:p>
            <a:pPr marL="114300" indent="0">
              <a:buNone/>
            </a:pPr>
            <a:endParaRPr lang="en-NZ" sz="1800" dirty="0"/>
          </a:p>
        </p:txBody>
      </p:sp>
      <p:sp>
        <p:nvSpPr>
          <p:cNvPr id="7" name="Title 1">
            <a:extLst>
              <a:ext uri="{FF2B5EF4-FFF2-40B4-BE49-F238E27FC236}">
                <a16:creationId xmlns:a16="http://schemas.microsoft.com/office/drawing/2014/main" id="{6A0C9DC8-E583-E84E-99FE-D6A04DAF32EA}"/>
              </a:ext>
            </a:extLst>
          </p:cNvPr>
          <p:cNvSpPr txBox="1">
            <a:spLocks/>
          </p:cNvSpPr>
          <p:nvPr/>
        </p:nvSpPr>
        <p:spPr>
          <a:xfrm>
            <a:off x="326136" y="350640"/>
            <a:ext cx="10515600" cy="1026594"/>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Political Influence</a:t>
            </a:r>
            <a:endParaRPr lang="en-NZ" b="1" dirty="0"/>
          </a:p>
        </p:txBody>
      </p:sp>
      <p:pic>
        <p:nvPicPr>
          <p:cNvPr id="5" name="Picture 4">
            <a:extLst>
              <a:ext uri="{FF2B5EF4-FFF2-40B4-BE49-F238E27FC236}">
                <a16:creationId xmlns:a16="http://schemas.microsoft.com/office/drawing/2014/main" id="{2CF8055F-2917-1341-4B34-ADC6EEE7C6C1}"/>
              </a:ext>
            </a:extLst>
          </p:cNvPr>
          <p:cNvPicPr>
            <a:picLocks noChangeAspect="1"/>
          </p:cNvPicPr>
          <p:nvPr/>
        </p:nvPicPr>
        <p:blipFill>
          <a:blip r:embed="rId4"/>
          <a:stretch>
            <a:fillRect/>
          </a:stretch>
        </p:blipFill>
        <p:spPr>
          <a:xfrm>
            <a:off x="8506707" y="612608"/>
            <a:ext cx="3010161" cy="891617"/>
          </a:xfrm>
          <a:prstGeom prst="rect">
            <a:avLst/>
          </a:prstGeom>
        </p:spPr>
      </p:pic>
    </p:spTree>
    <p:extLst>
      <p:ext uri="{BB962C8B-B14F-4D97-AF65-F5344CB8AC3E}">
        <p14:creationId xmlns:p14="http://schemas.microsoft.com/office/powerpoint/2010/main" val="19204567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EF525AB6-F5C8-AED4-B411-713AE2B88F87}"/>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5B7B5575-5A24-5164-5C57-9B2D015649C4}"/>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0F22AB21-E867-FE9B-59E0-9DB8BDB282D2}"/>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D70A3343-DB5D-9055-4C76-F6E88B80F193}"/>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A0E98848-8D7C-CA37-83E6-CBA887D81D9E}"/>
              </a:ext>
            </a:extLst>
          </p:cNvPr>
          <p:cNvSpPr txBox="1">
            <a:spLocks/>
          </p:cNvSpPr>
          <p:nvPr/>
        </p:nvSpPr>
        <p:spPr>
          <a:xfrm>
            <a:off x="425196" y="1766193"/>
            <a:ext cx="11407140" cy="3458345"/>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b="1" dirty="0"/>
              <a:t>Consequences on the business:</a:t>
            </a:r>
            <a:endParaRPr lang="en-NZ" sz="1800" dirty="0"/>
          </a:p>
          <a:p>
            <a:pPr lvl="0"/>
            <a:r>
              <a:rPr lang="en-NZ" sz="1400" dirty="0"/>
              <a:t>With policy and institutional backing, Rockit can access funding, expertise, and networks that reduce the costs and risks of expansion.</a:t>
            </a:r>
          </a:p>
          <a:p>
            <a:pPr lvl="0"/>
            <a:r>
              <a:rPr lang="en-NZ" sz="1400" dirty="0"/>
              <a:t>Supportive regulations and diversification strategies improve market access and operational flexibility.</a:t>
            </a:r>
          </a:p>
          <a:p>
            <a:pPr lvl="0"/>
            <a:r>
              <a:rPr lang="en-NZ" sz="1400" dirty="0"/>
              <a:t>Government-endorsed diversification makes Rockit’s Canterbury expansion part of a national priority, potentially fast-tracking approvals and attracting strategic partners</a:t>
            </a:r>
            <a:r>
              <a:rPr lang="en-NZ" dirty="0"/>
              <a:t>.</a:t>
            </a:r>
          </a:p>
          <a:p>
            <a:pPr marL="114300" indent="0">
              <a:buNone/>
            </a:pPr>
            <a:r>
              <a:rPr lang="en-NZ" sz="1800" b="1" dirty="0"/>
              <a:t>Effect on viability:</a:t>
            </a:r>
            <a:endParaRPr lang="en-NZ" sz="1800" dirty="0"/>
          </a:p>
          <a:p>
            <a:pPr lvl="0"/>
            <a:r>
              <a:rPr lang="en-NZ" sz="1400" dirty="0"/>
              <a:t>Political support helps lower entry barriers and de-risk the investment, improving long-term sustainability and reducing vulnerability to setbacks.</a:t>
            </a:r>
          </a:p>
          <a:p>
            <a:pPr lvl="0"/>
            <a:r>
              <a:rPr lang="en-NZ" sz="1400" dirty="0"/>
              <a:t>Access to trade assistance and export development improves Rockit's international competitiveness and profitability.</a:t>
            </a:r>
          </a:p>
          <a:p>
            <a:pPr lvl="0"/>
            <a:r>
              <a:rPr lang="en-NZ" sz="1400" dirty="0"/>
              <a:t>Being aligned with national and regional policy goals improves Rockit’s social and regulatory licence to operate, securing ongoing community and government support.</a:t>
            </a:r>
          </a:p>
          <a:p>
            <a:pPr marL="571500" lvl="1" indent="0">
              <a:buNone/>
            </a:pPr>
            <a:endParaRPr lang="en-NZ" sz="1800" dirty="0">
              <a:latin typeface="Aptos" panose="020B0004020202020204" pitchFamily="34" charset="0"/>
            </a:endParaRPr>
          </a:p>
        </p:txBody>
      </p:sp>
      <p:sp>
        <p:nvSpPr>
          <p:cNvPr id="7" name="Title 1">
            <a:extLst>
              <a:ext uri="{FF2B5EF4-FFF2-40B4-BE49-F238E27FC236}">
                <a16:creationId xmlns:a16="http://schemas.microsoft.com/office/drawing/2014/main" id="{1064F3E1-E1CC-61B3-4C2A-B78DC3EBCBFF}"/>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Political Influence</a:t>
            </a:r>
            <a:endParaRPr lang="en-NZ" b="1" dirty="0"/>
          </a:p>
        </p:txBody>
      </p:sp>
      <p:pic>
        <p:nvPicPr>
          <p:cNvPr id="5" name="Picture 4">
            <a:extLst>
              <a:ext uri="{FF2B5EF4-FFF2-40B4-BE49-F238E27FC236}">
                <a16:creationId xmlns:a16="http://schemas.microsoft.com/office/drawing/2014/main" id="{D0D4DDB9-6C47-2D79-C099-B68A4CEB20FD}"/>
              </a:ext>
            </a:extLst>
          </p:cNvPr>
          <p:cNvPicPr>
            <a:picLocks noChangeAspect="1"/>
          </p:cNvPicPr>
          <p:nvPr/>
        </p:nvPicPr>
        <p:blipFill>
          <a:blip r:embed="rId4"/>
          <a:stretch>
            <a:fillRect/>
          </a:stretch>
        </p:blipFill>
        <p:spPr>
          <a:xfrm>
            <a:off x="8506707" y="612608"/>
            <a:ext cx="3010161" cy="891617"/>
          </a:xfrm>
          <a:prstGeom prst="rect">
            <a:avLst/>
          </a:prstGeom>
        </p:spPr>
      </p:pic>
    </p:spTree>
    <p:extLst>
      <p:ext uri="{BB962C8B-B14F-4D97-AF65-F5344CB8AC3E}">
        <p14:creationId xmlns:p14="http://schemas.microsoft.com/office/powerpoint/2010/main" val="1099063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3921FCD-2F1C-A66D-EDF9-28688A99EE6E}"/>
            </a:ext>
          </a:extLst>
        </p:cNvPr>
        <p:cNvGrpSpPr/>
        <p:nvPr/>
      </p:nvGrpSpPr>
      <p:grpSpPr>
        <a:xfrm>
          <a:off x="0" y="0"/>
          <a:ext cx="0" cy="0"/>
          <a:chOff x="0" y="0"/>
          <a:chExt cx="0" cy="0"/>
        </a:xfrm>
      </p:grpSpPr>
      <p:sp>
        <p:nvSpPr>
          <p:cNvPr id="142" name="Google Shape;142;p9">
            <a:extLst>
              <a:ext uri="{FF2B5EF4-FFF2-40B4-BE49-F238E27FC236}">
                <a16:creationId xmlns:a16="http://schemas.microsoft.com/office/drawing/2014/main" id="{C90FA46F-AE3D-5343-126C-A6FAE63629E5}"/>
              </a:ext>
            </a:extLst>
          </p:cNvPr>
          <p:cNvSpPr/>
          <p:nvPr/>
        </p:nvSpPr>
        <p:spPr>
          <a:xfrm>
            <a:off x="0" y="-130627"/>
            <a:ext cx="12192000" cy="5389418"/>
          </a:xfrm>
          <a:prstGeom prst="rect">
            <a:avLst/>
          </a:prstGeom>
          <a:solidFill>
            <a:srgbClr val="ABD2D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4" name="Google Shape;144;p9" descr="A black and grey background with circles with Solomon R. Guggenheim Museum in the background&#10;&#10;Description automatically generated">
            <a:extLst>
              <a:ext uri="{FF2B5EF4-FFF2-40B4-BE49-F238E27FC236}">
                <a16:creationId xmlns:a16="http://schemas.microsoft.com/office/drawing/2014/main" id="{A7F92987-6976-C5AD-D60A-772D078C9B43}"/>
              </a:ext>
            </a:extLst>
          </p:cNvPr>
          <p:cNvPicPr preferRelativeResize="0"/>
          <p:nvPr/>
        </p:nvPicPr>
        <p:blipFill rotWithShape="1">
          <a:blip r:embed="rId3">
            <a:alphaModFix amt="47000"/>
          </a:blip>
          <a:srcRect/>
          <a:stretch/>
        </p:blipFill>
        <p:spPr>
          <a:xfrm>
            <a:off x="3143530" y="797048"/>
            <a:ext cx="5513843" cy="4044704"/>
          </a:xfrm>
          <a:prstGeom prst="rect">
            <a:avLst/>
          </a:prstGeom>
          <a:noFill/>
          <a:ln>
            <a:noFill/>
          </a:ln>
        </p:spPr>
      </p:pic>
      <p:sp>
        <p:nvSpPr>
          <p:cNvPr id="4" name="TextBox 3">
            <a:extLst>
              <a:ext uri="{FF2B5EF4-FFF2-40B4-BE49-F238E27FC236}">
                <a16:creationId xmlns:a16="http://schemas.microsoft.com/office/drawing/2014/main" id="{99B8A6D0-C1CE-61BC-B578-0A8749DCA23F}"/>
              </a:ext>
            </a:extLst>
          </p:cNvPr>
          <p:cNvSpPr txBox="1"/>
          <p:nvPr/>
        </p:nvSpPr>
        <p:spPr>
          <a:xfrm>
            <a:off x="347472" y="137954"/>
            <a:ext cx="11771376" cy="5293757"/>
          </a:xfrm>
          <a:prstGeom prst="rect">
            <a:avLst/>
          </a:prstGeom>
          <a:noFill/>
        </p:spPr>
        <p:txBody>
          <a:bodyPr wrap="square">
            <a:spAutoFit/>
          </a:bodyPr>
          <a:lstStyle/>
          <a:p>
            <a:pPr marL="0" marR="0" lvl="0" indent="0" rtl="0">
              <a:spcBef>
                <a:spcPts val="0"/>
              </a:spcBef>
              <a:spcAft>
                <a:spcPts val="0"/>
              </a:spcAft>
              <a:buNone/>
            </a:pPr>
            <a:r>
              <a:rPr lang="en-NZ" sz="2800" b="1" i="0" u="none" strike="noStrike" cap="none" dirty="0">
                <a:solidFill>
                  <a:schemeClr val="tx1"/>
                </a:solidFill>
                <a:latin typeface="Calibri"/>
                <a:ea typeface="Calibri"/>
                <a:cs typeface="Calibri"/>
                <a:sym typeface="Calibri"/>
              </a:rPr>
              <a:t>Teachers Note:</a:t>
            </a:r>
            <a:endParaRPr lang="en-NZ" sz="2800" b="1" dirty="0">
              <a:solidFill>
                <a:schemeClr val="tx1"/>
              </a:solidFill>
              <a:latin typeface="Calibri"/>
              <a:ea typeface="Calibri"/>
              <a:cs typeface="Calibri"/>
              <a:sym typeface="Calibri"/>
            </a:endParaRPr>
          </a:p>
          <a:p>
            <a:pPr lvl="0"/>
            <a:endParaRPr lang="en-NZ" sz="1800" dirty="0">
              <a:solidFill>
                <a:schemeClr val="lt1"/>
              </a:solidFill>
              <a:latin typeface="Aptos" panose="020B0004020202020204" pitchFamily="34" charset="0"/>
            </a:endParaRPr>
          </a:p>
          <a:p>
            <a:pPr marL="0" marR="0" lvl="0" indent="0" rtl="0">
              <a:spcBef>
                <a:spcPts val="0"/>
              </a:spcBef>
              <a:spcAft>
                <a:spcPts val="0"/>
              </a:spcAft>
              <a:buNone/>
            </a:pPr>
            <a:r>
              <a:rPr lang="en-NZ" sz="1800" dirty="0">
                <a:solidFill>
                  <a:schemeClr val="tx1"/>
                </a:solidFill>
                <a:latin typeface="Calibri"/>
                <a:ea typeface="Calibri"/>
                <a:cs typeface="Calibri"/>
                <a:sym typeface="Calibri"/>
              </a:rPr>
              <a:t>Level 2: Future Proofing Influences</a:t>
            </a:r>
          </a:p>
          <a:p>
            <a:pPr marL="0" marR="0" lvl="0" indent="0" rtl="0">
              <a:spcBef>
                <a:spcPts val="0"/>
              </a:spcBef>
              <a:spcAft>
                <a:spcPts val="0"/>
              </a:spcAft>
              <a:buNone/>
            </a:pPr>
            <a:endParaRPr lang="en-NZ" sz="1800" dirty="0">
              <a:solidFill>
                <a:schemeClr val="tx1"/>
              </a:solidFill>
              <a:latin typeface="Calibri"/>
              <a:ea typeface="Calibri"/>
              <a:cs typeface="Calibri"/>
              <a:sym typeface="Calibri"/>
            </a:endParaRPr>
          </a:p>
          <a:p>
            <a:r>
              <a:rPr lang="en-NZ" sz="1800" dirty="0">
                <a:solidFill>
                  <a:schemeClr val="tx1"/>
                </a:solidFill>
                <a:latin typeface="Calibri"/>
                <a:ea typeface="Calibri"/>
                <a:cs typeface="Calibri"/>
                <a:sym typeface="Calibri"/>
              </a:rPr>
              <a:t>This power point is STEEPLE plus Biological and Scientific analysis activity based on Rockit “</a:t>
            </a:r>
            <a:r>
              <a:rPr lang="en-NZ" sz="1800" i="1" dirty="0"/>
              <a:t>A burgeoning apple industry in Canterbury”</a:t>
            </a:r>
          </a:p>
          <a:p>
            <a:endParaRPr lang="en-NZ" sz="1800" i="1" dirty="0"/>
          </a:p>
          <a:p>
            <a:r>
              <a:rPr lang="en-NZ" sz="1800" dirty="0"/>
              <a:t>Rockit Apples are a genetic mix between a Gala apple and a Gala Splendour cultivar apple to make a small-sized apple that you can snack on</a:t>
            </a:r>
            <a:r>
              <a:rPr lang="en-NZ" sz="1800" b="1" dirty="0"/>
              <a:t>.</a:t>
            </a:r>
            <a:endParaRPr lang="en-NZ" sz="1800" dirty="0"/>
          </a:p>
          <a:p>
            <a:pPr lvl="0"/>
            <a:endParaRPr lang="en-NZ" sz="1800" b="0" i="0" u="none" strike="noStrike" cap="none" dirty="0">
              <a:solidFill>
                <a:schemeClr val="lt1"/>
              </a:solidFill>
              <a:latin typeface="Calibri"/>
              <a:ea typeface="Calibri"/>
              <a:cs typeface="Calibri"/>
              <a:sym typeface="Calibri"/>
            </a:endParaRPr>
          </a:p>
          <a:p>
            <a:pPr lvl="0"/>
            <a:r>
              <a:rPr lang="en-NZ" sz="1800" b="1" i="0" u="none" strike="noStrike" cap="none" dirty="0">
                <a:solidFill>
                  <a:schemeClr val="tx1"/>
                </a:solidFill>
                <a:latin typeface="Calibri"/>
                <a:ea typeface="Calibri"/>
                <a:cs typeface="Calibri"/>
                <a:sym typeface="Calibri"/>
              </a:rPr>
              <a:t>Resources</a:t>
            </a:r>
          </a:p>
          <a:p>
            <a:r>
              <a:rPr lang="en-NZ" dirty="0">
                <a:hlinkClick r:id="rId4"/>
              </a:rPr>
              <a:t>Rockit Website </a:t>
            </a:r>
            <a:endParaRPr lang="en-NZ" dirty="0"/>
          </a:p>
          <a:p>
            <a:r>
              <a:rPr lang="en-NZ" dirty="0"/>
              <a:t>Article: </a:t>
            </a:r>
            <a:r>
              <a:rPr lang="en-NZ" i="1" dirty="0"/>
              <a:t>A burgeoning apple industry in Canterbury”</a:t>
            </a:r>
          </a:p>
          <a:p>
            <a:endParaRPr lang="en-NZ" i="1" dirty="0"/>
          </a:p>
          <a:p>
            <a:endParaRPr lang="en-NZ" dirty="0"/>
          </a:p>
          <a:p>
            <a:r>
              <a:rPr lang="en-NZ" dirty="0"/>
              <a:t>Watch</a:t>
            </a:r>
          </a:p>
          <a:p>
            <a:pPr marL="285750" indent="-285750">
              <a:buFont typeface="Arial" panose="020B0604020202020204" pitchFamily="34" charset="0"/>
              <a:buChar char="•"/>
            </a:pPr>
            <a:r>
              <a:rPr lang="en-NZ" dirty="0"/>
              <a:t>Rockit Apples Rural delivery -</a:t>
            </a:r>
            <a:r>
              <a:rPr lang="en-NZ" u="sng" dirty="0">
                <a:hlinkClick r:id="rId5"/>
              </a:rPr>
              <a:t>beginning of Rockit</a:t>
            </a:r>
            <a:r>
              <a:rPr lang="en-NZ" dirty="0"/>
              <a:t>.</a:t>
            </a:r>
          </a:p>
          <a:p>
            <a:pPr marL="285750" indent="-285750">
              <a:buFont typeface="Arial" panose="020B0604020202020204" pitchFamily="34" charset="0"/>
              <a:buChar char="•"/>
            </a:pPr>
            <a:r>
              <a:rPr lang="en-NZ" dirty="0"/>
              <a:t>Video Turley Farms/</a:t>
            </a:r>
            <a:r>
              <a:rPr lang="en-NZ" u="sng" dirty="0">
                <a:hlinkClick r:id="rId6"/>
              </a:rPr>
              <a:t>Rockit Apples</a:t>
            </a:r>
            <a:endParaRPr lang="en-NZ" dirty="0"/>
          </a:p>
          <a:p>
            <a:pPr marL="285750" indent="-285750">
              <a:buFont typeface="Arial" panose="020B0604020202020204" pitchFamily="34" charset="0"/>
              <a:buChar char="•"/>
            </a:pPr>
            <a:r>
              <a:rPr lang="en-NZ" dirty="0"/>
              <a:t>LEARNZ </a:t>
            </a:r>
            <a:r>
              <a:rPr lang="en-NZ" u="sng" dirty="0">
                <a:hlinkClick r:id="rId7"/>
              </a:rPr>
              <a:t>Rockit Apples</a:t>
            </a:r>
            <a:endParaRPr lang="en-NZ" dirty="0"/>
          </a:p>
          <a:p>
            <a:pPr lvl="0"/>
            <a:endParaRPr lang="en-NZ" sz="1800" dirty="0">
              <a:solidFill>
                <a:schemeClr val="tx1"/>
              </a:solidFill>
              <a:latin typeface="Aptos" panose="020B0004020202020204" pitchFamily="34" charset="0"/>
              <a:ea typeface="Calibri"/>
              <a:cs typeface="Calibri"/>
              <a:sym typeface="Calibri"/>
            </a:endParaRPr>
          </a:p>
        </p:txBody>
      </p:sp>
      <p:sp>
        <p:nvSpPr>
          <p:cNvPr id="6" name="Google Shape;123;p6">
            <a:extLst>
              <a:ext uri="{FF2B5EF4-FFF2-40B4-BE49-F238E27FC236}">
                <a16:creationId xmlns:a16="http://schemas.microsoft.com/office/drawing/2014/main" id="{AFDCFE99-8A63-529C-40D1-B3F971069628}"/>
              </a:ext>
            </a:extLst>
          </p:cNvPr>
          <p:cNvSpPr/>
          <p:nvPr/>
        </p:nvSpPr>
        <p:spPr>
          <a:xfrm>
            <a:off x="0" y="5258791"/>
            <a:ext cx="12192000" cy="159920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7" name="Google Shape;124;p6" descr="A picture containing text, clipart&#10;&#10;Description automatically generated">
            <a:extLst>
              <a:ext uri="{FF2B5EF4-FFF2-40B4-BE49-F238E27FC236}">
                <a16:creationId xmlns:a16="http://schemas.microsoft.com/office/drawing/2014/main" id="{AE4EA3D0-E0FC-526E-44FE-AE55A7FAAB03}"/>
              </a:ext>
            </a:extLst>
          </p:cNvPr>
          <p:cNvPicPr preferRelativeResize="0"/>
          <p:nvPr/>
        </p:nvPicPr>
        <p:blipFill rotWithShape="1">
          <a:blip r:embed="rId8">
            <a:alphaModFix/>
          </a:blip>
          <a:srcRect/>
          <a:stretch/>
        </p:blipFill>
        <p:spPr>
          <a:xfrm>
            <a:off x="9292498" y="5656398"/>
            <a:ext cx="2374482" cy="893056"/>
          </a:xfrm>
          <a:prstGeom prst="rect">
            <a:avLst/>
          </a:prstGeom>
          <a:noFill/>
          <a:ln>
            <a:noFill/>
          </a:ln>
        </p:spPr>
      </p:pic>
      <p:pic>
        <p:nvPicPr>
          <p:cNvPr id="1026" name="Picture 2" descr="Rockit Apple Review - Apple Rankings by ...">
            <a:extLst>
              <a:ext uri="{FF2B5EF4-FFF2-40B4-BE49-F238E27FC236}">
                <a16:creationId xmlns:a16="http://schemas.microsoft.com/office/drawing/2014/main" id="{1CA4AAD1-2D20-F814-B081-DBA481ED39A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111806" y="2564082"/>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3075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058D725D-7778-6D36-4404-02CAF66E22CE}"/>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961E0A3B-45F9-8531-29C0-BDDCF85A072A}"/>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F177D80D-D1BB-8734-DCB8-8EB825FEAD04}"/>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C2B78ADA-A85D-6C5F-295E-12682A7054F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CAF414FC-6637-6E93-0196-119F1AAB6A12}"/>
              </a:ext>
            </a:extLst>
          </p:cNvPr>
          <p:cNvSpPr txBox="1">
            <a:spLocks/>
          </p:cNvSpPr>
          <p:nvPr/>
        </p:nvSpPr>
        <p:spPr>
          <a:xfrm>
            <a:off x="429006" y="1374664"/>
            <a:ext cx="11333988" cy="3916796"/>
          </a:xfrm>
          <a:prstGeom prst="rect">
            <a:avLst/>
          </a:prstGeom>
          <a:noFill/>
          <a:ln>
            <a:noFill/>
          </a:ln>
        </p:spPr>
        <p:txBody>
          <a:bodyPr spcFirstLastPara="1" wrap="square" lIns="91425" tIns="45700" rIns="91425" bIns="45700" anchor="t" anchorCtr="0">
            <a:normAutofit fontScale="55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spcBef>
                <a:spcPts val="0"/>
              </a:spcBef>
              <a:buNone/>
            </a:pPr>
            <a:r>
              <a:rPr lang="en-NZ" sz="3300" dirty="0"/>
              <a:t>Short and Long Term Impacts on Rockit:</a:t>
            </a:r>
          </a:p>
          <a:p>
            <a:pPr marL="114300" lvl="0" indent="0">
              <a:spcBef>
                <a:spcPts val="0"/>
              </a:spcBef>
              <a:buNone/>
            </a:pPr>
            <a:endParaRPr lang="en-NZ" dirty="0"/>
          </a:p>
          <a:p>
            <a:pPr marL="114300" lvl="0" indent="0">
              <a:spcBef>
                <a:spcPts val="0"/>
              </a:spcBef>
              <a:buNone/>
            </a:pPr>
            <a:r>
              <a:rPr lang="en-NZ" dirty="0"/>
              <a:t>Short term:</a:t>
            </a:r>
          </a:p>
          <a:p>
            <a:pPr>
              <a:spcBef>
                <a:spcPts val="0"/>
              </a:spcBef>
            </a:pPr>
            <a:r>
              <a:rPr lang="en-NZ" dirty="0"/>
              <a:t>Rockit must ensure strict compliance with zoning and land-use laws when establishing new orchards and developing post-harvest facilities in Canterbury. </a:t>
            </a:r>
          </a:p>
          <a:p>
            <a:pPr>
              <a:spcBef>
                <a:spcPts val="0"/>
              </a:spcBef>
            </a:pPr>
            <a:r>
              <a:rPr lang="en-NZ" dirty="0"/>
              <a:t>They need to adhere to biosecurity laws.. </a:t>
            </a:r>
          </a:p>
          <a:p>
            <a:pPr>
              <a:spcBef>
                <a:spcPts val="0"/>
              </a:spcBef>
            </a:pPr>
            <a:r>
              <a:rPr lang="en-NZ" dirty="0"/>
              <a:t>The natural separation of the Cook Strait offers a legal and practical biosecurity advantage, but still requires careful planning and documentation.</a:t>
            </a:r>
          </a:p>
          <a:p>
            <a:pPr marL="114300" lvl="0" indent="0">
              <a:spcBef>
                <a:spcPts val="0"/>
              </a:spcBef>
              <a:buNone/>
            </a:pPr>
            <a:endParaRPr lang="en-NZ" dirty="0"/>
          </a:p>
          <a:p>
            <a:pPr marL="114300" lvl="0" indent="0">
              <a:spcBef>
                <a:spcPts val="0"/>
              </a:spcBef>
              <a:buNone/>
            </a:pPr>
            <a:r>
              <a:rPr lang="en-NZ" dirty="0"/>
              <a:t>Long term:</a:t>
            </a:r>
          </a:p>
          <a:p>
            <a:pPr>
              <a:spcBef>
                <a:spcPts val="0"/>
              </a:spcBef>
            </a:pPr>
            <a:r>
              <a:rPr lang="en-NZ" dirty="0"/>
              <a:t>Ongoing compliance with environmental regulations especially those affecting nutrient runoff and water use becomes a strategic advantage, as apples require fewer inputs than dairy or cropping.</a:t>
            </a:r>
          </a:p>
          <a:p>
            <a:pPr>
              <a:spcBef>
                <a:spcPts val="0"/>
              </a:spcBef>
            </a:pPr>
            <a:r>
              <a:rPr lang="en-NZ" dirty="0"/>
              <a:t>Rockit will need to maintain export compliance, including meeting biosecurity and traceability standards, to continue accessing premium overseas markets.</a:t>
            </a:r>
            <a:endParaRPr lang="en-NZ" sz="2600" b="1" dirty="0"/>
          </a:p>
          <a:p>
            <a:pPr marL="114300" indent="0">
              <a:buNone/>
            </a:pPr>
            <a:r>
              <a:rPr lang="en-NZ" sz="3300" dirty="0"/>
              <a:t>Impact beyond the business:</a:t>
            </a:r>
          </a:p>
          <a:p>
            <a:pPr lvl="0">
              <a:spcBef>
                <a:spcPts val="0"/>
              </a:spcBef>
            </a:pPr>
            <a:r>
              <a:rPr lang="en-NZ" dirty="0"/>
              <a:t>Legal pressure on dairy and cropping under new environmental regulations may encourage more farmers to transition to lower-impact crops like apples.</a:t>
            </a:r>
          </a:p>
          <a:p>
            <a:pPr lvl="0">
              <a:spcBef>
                <a:spcPts val="0"/>
              </a:spcBef>
            </a:pPr>
            <a:r>
              <a:rPr lang="en-NZ" dirty="0"/>
              <a:t>Strict biosecurity and zoning laws protect not just Rockit’s crops, but also local ecosystems and neighbouring farms, improving the region’s overall resilience.</a:t>
            </a:r>
          </a:p>
          <a:p>
            <a:pPr lvl="0">
              <a:spcBef>
                <a:spcPts val="0"/>
              </a:spcBef>
            </a:pPr>
            <a:r>
              <a:rPr lang="en-NZ" dirty="0"/>
              <a:t>Export compliance and strong legal standards help maintain New Zealand’s reputation for high-quality, safe produce.</a:t>
            </a:r>
          </a:p>
        </p:txBody>
      </p:sp>
      <p:sp>
        <p:nvSpPr>
          <p:cNvPr id="7" name="Title 1">
            <a:extLst>
              <a:ext uri="{FF2B5EF4-FFF2-40B4-BE49-F238E27FC236}">
                <a16:creationId xmlns:a16="http://schemas.microsoft.com/office/drawing/2014/main" id="{C575A135-E9C1-2D85-B50A-9886F831CFBD}"/>
              </a:ext>
            </a:extLst>
          </p:cNvPr>
          <p:cNvSpPr txBox="1">
            <a:spLocks/>
          </p:cNvSpPr>
          <p:nvPr/>
        </p:nvSpPr>
        <p:spPr>
          <a:xfrm>
            <a:off x="326136" y="350641"/>
            <a:ext cx="10515600" cy="967824"/>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Legal Influence</a:t>
            </a:r>
            <a:endParaRPr lang="en-NZ" b="1" dirty="0"/>
          </a:p>
        </p:txBody>
      </p:sp>
      <p:pic>
        <p:nvPicPr>
          <p:cNvPr id="4" name="Picture 3">
            <a:extLst>
              <a:ext uri="{FF2B5EF4-FFF2-40B4-BE49-F238E27FC236}">
                <a16:creationId xmlns:a16="http://schemas.microsoft.com/office/drawing/2014/main" id="{2647C471-608C-5C2C-F3D7-CCBD59D7862F}"/>
              </a:ext>
            </a:extLst>
          </p:cNvPr>
          <p:cNvPicPr>
            <a:picLocks noChangeAspect="1"/>
          </p:cNvPicPr>
          <p:nvPr/>
        </p:nvPicPr>
        <p:blipFill>
          <a:blip r:embed="rId4"/>
          <a:stretch>
            <a:fillRect/>
          </a:stretch>
        </p:blipFill>
        <p:spPr>
          <a:xfrm>
            <a:off x="9060612" y="378740"/>
            <a:ext cx="2537680" cy="967824"/>
          </a:xfrm>
          <a:prstGeom prst="rect">
            <a:avLst/>
          </a:prstGeom>
        </p:spPr>
      </p:pic>
    </p:spTree>
    <p:extLst>
      <p:ext uri="{BB962C8B-B14F-4D97-AF65-F5344CB8AC3E}">
        <p14:creationId xmlns:p14="http://schemas.microsoft.com/office/powerpoint/2010/main" val="35835813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1AA7A86-04FB-D52F-240B-03F7470F971A}"/>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3F1DC9A2-FFEF-4C4C-E574-4FB537A131CE}"/>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BEF6345D-C507-2922-8DD6-E9A9C97537D1}"/>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2151BFA-D8A3-CB58-F374-40C7BB77AC62}"/>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D65317DA-385D-4116-989D-EDC99C5E205D}"/>
              </a:ext>
            </a:extLst>
          </p:cNvPr>
          <p:cNvSpPr txBox="1">
            <a:spLocks/>
          </p:cNvSpPr>
          <p:nvPr/>
        </p:nvSpPr>
        <p:spPr>
          <a:xfrm>
            <a:off x="118000" y="1346563"/>
            <a:ext cx="11480292" cy="400128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2100" dirty="0"/>
              <a:t>Consequences on the business:</a:t>
            </a:r>
          </a:p>
          <a:p>
            <a:pPr lvl="0"/>
            <a:r>
              <a:rPr lang="en-NZ" sz="1500" dirty="0"/>
              <a:t>Legal compliance requires additional investment in legal advice, planning, and monitoring, increasing short-term setup costs.</a:t>
            </a:r>
          </a:p>
          <a:p>
            <a:pPr lvl="0"/>
            <a:r>
              <a:rPr lang="en-NZ" sz="1500" dirty="0"/>
              <a:t>By choosing apples over dairy or crops, Rockit benefits from a lower environmental impact, aligning with regulations and reducing the risk of penalties or legal pushback.</a:t>
            </a:r>
          </a:p>
          <a:p>
            <a:pPr lvl="0"/>
            <a:r>
              <a:rPr lang="en-NZ" sz="1500" dirty="0"/>
              <a:t>Legal adherence to export and biosecurity laws ensures continued market access and helps protect brand reputation in overseas markets.</a:t>
            </a:r>
          </a:p>
          <a:p>
            <a:pPr marL="114300" indent="0">
              <a:buNone/>
            </a:pPr>
            <a:r>
              <a:rPr lang="en-NZ" sz="2100" dirty="0"/>
              <a:t>Effect on viability:</a:t>
            </a:r>
          </a:p>
          <a:p>
            <a:pPr lvl="0"/>
            <a:r>
              <a:rPr lang="en-NZ" sz="1500" dirty="0"/>
              <a:t>Upfront legal compliance costs are outweighed by the long-term reduction in regulatory risk, supporting more stable operations.</a:t>
            </a:r>
          </a:p>
          <a:p>
            <a:pPr lvl="0"/>
            <a:r>
              <a:rPr lang="en-NZ" sz="1500" dirty="0"/>
              <a:t>Choosing a crop aligned with environmental laws ensures Rockit is future-proofed against tightening land and water use rules, protecting profitability therefore long-term business viability.</a:t>
            </a:r>
          </a:p>
          <a:p>
            <a:pPr lvl="0"/>
            <a:r>
              <a:rPr lang="en-NZ" sz="1500" dirty="0"/>
              <a:t>Strong legal standing in export and biosecurity builds trust with international buyers, strengthening Rockit’s position in global premium markets and ensuring long-term business viability.</a:t>
            </a:r>
          </a:p>
        </p:txBody>
      </p:sp>
      <p:sp>
        <p:nvSpPr>
          <p:cNvPr id="7" name="Title 1">
            <a:extLst>
              <a:ext uri="{FF2B5EF4-FFF2-40B4-BE49-F238E27FC236}">
                <a16:creationId xmlns:a16="http://schemas.microsoft.com/office/drawing/2014/main" id="{F58626BC-BE80-8B7F-477F-E2835FBFA2A6}"/>
              </a:ext>
            </a:extLst>
          </p:cNvPr>
          <p:cNvSpPr txBox="1">
            <a:spLocks/>
          </p:cNvSpPr>
          <p:nvPr/>
        </p:nvSpPr>
        <p:spPr>
          <a:xfrm>
            <a:off x="326136" y="350641"/>
            <a:ext cx="10515600" cy="1103256"/>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Legal Influence</a:t>
            </a:r>
            <a:endParaRPr lang="en-NZ" b="1" dirty="0"/>
          </a:p>
        </p:txBody>
      </p:sp>
      <p:pic>
        <p:nvPicPr>
          <p:cNvPr id="4" name="Picture 3">
            <a:extLst>
              <a:ext uri="{FF2B5EF4-FFF2-40B4-BE49-F238E27FC236}">
                <a16:creationId xmlns:a16="http://schemas.microsoft.com/office/drawing/2014/main" id="{F3AFF37D-31D3-518B-D66A-CDED3D5DD240}"/>
              </a:ext>
            </a:extLst>
          </p:cNvPr>
          <p:cNvPicPr>
            <a:picLocks noChangeAspect="1"/>
          </p:cNvPicPr>
          <p:nvPr/>
        </p:nvPicPr>
        <p:blipFill>
          <a:blip r:embed="rId4"/>
          <a:stretch>
            <a:fillRect/>
          </a:stretch>
        </p:blipFill>
        <p:spPr>
          <a:xfrm>
            <a:off x="9060612" y="378740"/>
            <a:ext cx="2537680" cy="967824"/>
          </a:xfrm>
          <a:prstGeom prst="rect">
            <a:avLst/>
          </a:prstGeom>
        </p:spPr>
      </p:pic>
    </p:spTree>
    <p:extLst>
      <p:ext uri="{BB962C8B-B14F-4D97-AF65-F5344CB8AC3E}">
        <p14:creationId xmlns:p14="http://schemas.microsoft.com/office/powerpoint/2010/main" val="25208177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0D79787E-CD05-1B94-3540-2AE3F695CFBC}"/>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5679A4C-5975-2D30-90FB-6798BAEF7524}"/>
              </a:ext>
            </a:extLst>
          </p:cNvPr>
          <p:cNvSpPr/>
          <p:nvPr/>
        </p:nvSpPr>
        <p:spPr>
          <a:xfrm>
            <a:off x="0" y="-64009"/>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6693EFB0-B15C-C12D-E113-B58E48D2541E}"/>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58BFFAA-4AB1-1460-9B75-2B736AD1C9F1}"/>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812FD50D-A210-C327-C0F5-ABD9A1F93552}"/>
              </a:ext>
            </a:extLst>
          </p:cNvPr>
          <p:cNvSpPr txBox="1">
            <a:spLocks/>
          </p:cNvSpPr>
          <p:nvPr/>
        </p:nvSpPr>
        <p:spPr>
          <a:xfrm>
            <a:off x="326136" y="1261871"/>
            <a:ext cx="10515600" cy="4169109"/>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t>Short and Long Term Impacts on Rockit:</a:t>
            </a:r>
          </a:p>
          <a:p>
            <a:pPr marL="114300" lvl="0" indent="0">
              <a:spcBef>
                <a:spcPts val="0"/>
              </a:spcBef>
              <a:buNone/>
            </a:pPr>
            <a:endParaRPr lang="en-NZ" sz="1400" dirty="0"/>
          </a:p>
          <a:p>
            <a:pPr marL="114300" lvl="0" indent="0">
              <a:spcBef>
                <a:spcPts val="0"/>
              </a:spcBef>
              <a:buNone/>
            </a:pPr>
            <a:r>
              <a:rPr lang="en-NZ" sz="1400" dirty="0"/>
              <a:t>Short term:</a:t>
            </a:r>
          </a:p>
          <a:p>
            <a:pPr>
              <a:spcBef>
                <a:spcPts val="0"/>
              </a:spcBef>
            </a:pPr>
            <a:r>
              <a:rPr lang="en-NZ" sz="1400" dirty="0"/>
              <a:t>Rockit’s focus on the sustainable use of land and water allows it to align with increasing public and industry expectations around ethical and responsible agriculture. This supports its image as a premium, low-impact brand, helping it stand out in both domestic and international markets.</a:t>
            </a:r>
          </a:p>
          <a:p>
            <a:pPr>
              <a:spcBef>
                <a:spcPts val="0"/>
              </a:spcBef>
            </a:pPr>
            <a:r>
              <a:rPr lang="en-NZ" sz="1400" dirty="0"/>
              <a:t>Working with local landowners and offering family farming opportunities, Rockit builds goodwill and partnerships that help with orchard establishment.</a:t>
            </a:r>
          </a:p>
          <a:p>
            <a:pPr marL="114300" indent="0">
              <a:spcBef>
                <a:spcPts val="0"/>
              </a:spcBef>
              <a:buNone/>
            </a:pPr>
            <a:endParaRPr lang="en-NZ" sz="1400" dirty="0"/>
          </a:p>
          <a:p>
            <a:pPr marL="114300" indent="0">
              <a:spcBef>
                <a:spcPts val="0"/>
              </a:spcBef>
              <a:buNone/>
            </a:pPr>
            <a:r>
              <a:rPr lang="en-NZ" sz="1400" dirty="0"/>
              <a:t>Long term:</a:t>
            </a:r>
          </a:p>
          <a:p>
            <a:pPr>
              <a:spcBef>
                <a:spcPts val="0"/>
              </a:spcBef>
            </a:pPr>
            <a:r>
              <a:rPr lang="en-NZ" sz="1400" dirty="0"/>
              <a:t>Rockit’s commitment to sustainability and regional development fosters an ethical brand identity, increasing appeal to environmentally -conscious global consumers. </a:t>
            </a:r>
          </a:p>
          <a:p>
            <a:pPr>
              <a:spcBef>
                <a:spcPts val="0"/>
              </a:spcBef>
            </a:pPr>
            <a:r>
              <a:rPr lang="en-NZ" sz="1400" dirty="0"/>
              <a:t>The promotion of low-input or organic apple production enhances Rockit's position in premium markets where ethics and environmental impact influence purchasing decisions.</a:t>
            </a:r>
          </a:p>
          <a:p>
            <a:pPr marL="114300" indent="0">
              <a:spcBef>
                <a:spcPts val="0"/>
              </a:spcBef>
              <a:buNone/>
            </a:pPr>
            <a:endParaRPr lang="en-NZ" sz="1400" b="1" dirty="0"/>
          </a:p>
          <a:p>
            <a:pPr marL="114300" indent="0">
              <a:spcBef>
                <a:spcPts val="0"/>
              </a:spcBef>
              <a:buNone/>
            </a:pPr>
            <a:r>
              <a:rPr lang="en-NZ" sz="1800" dirty="0"/>
              <a:t>Impact beyond the business:</a:t>
            </a:r>
          </a:p>
          <a:p>
            <a:pPr lvl="0">
              <a:spcBef>
                <a:spcPts val="0"/>
              </a:spcBef>
            </a:pPr>
            <a:r>
              <a:rPr lang="en-NZ" sz="1400" dirty="0"/>
              <a:t>Supporting sustainable practices supports long-term environmental goals in the Canterbury benefiting current and future generations.</a:t>
            </a:r>
          </a:p>
          <a:p>
            <a:pPr lvl="0">
              <a:spcBef>
                <a:spcPts val="0"/>
              </a:spcBef>
            </a:pPr>
            <a:r>
              <a:rPr lang="en-NZ" sz="1400" dirty="0"/>
              <a:t>Creating opportunities for local families to diversify into </a:t>
            </a:r>
            <a:r>
              <a:rPr lang="en-NZ" sz="1400" dirty="0" err="1"/>
              <a:t>pipfruit</a:t>
            </a:r>
            <a:r>
              <a:rPr lang="en-NZ" sz="1400" dirty="0"/>
              <a:t> supports intergenerational farming and rural livelihoods, strengthening regional economic and social stability.</a:t>
            </a:r>
          </a:p>
        </p:txBody>
      </p:sp>
      <p:sp>
        <p:nvSpPr>
          <p:cNvPr id="7" name="Title 1">
            <a:extLst>
              <a:ext uri="{FF2B5EF4-FFF2-40B4-BE49-F238E27FC236}">
                <a16:creationId xmlns:a16="http://schemas.microsoft.com/office/drawing/2014/main" id="{BBC8585B-D6E5-A063-07D2-981E67F7210C}"/>
              </a:ext>
            </a:extLst>
          </p:cNvPr>
          <p:cNvSpPr txBox="1">
            <a:spLocks/>
          </p:cNvSpPr>
          <p:nvPr/>
        </p:nvSpPr>
        <p:spPr>
          <a:xfrm>
            <a:off x="326136" y="350641"/>
            <a:ext cx="10515600" cy="11040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Ethical Influence</a:t>
            </a:r>
            <a:endParaRPr lang="en-NZ" b="1" dirty="0"/>
          </a:p>
        </p:txBody>
      </p:sp>
      <p:pic>
        <p:nvPicPr>
          <p:cNvPr id="6" name="Picture 5">
            <a:extLst>
              <a:ext uri="{FF2B5EF4-FFF2-40B4-BE49-F238E27FC236}">
                <a16:creationId xmlns:a16="http://schemas.microsoft.com/office/drawing/2014/main" id="{BEED018D-B00B-06E6-C849-A6BD5FF1DBED}"/>
              </a:ext>
            </a:extLst>
          </p:cNvPr>
          <p:cNvPicPr>
            <a:picLocks noChangeAspect="1"/>
          </p:cNvPicPr>
          <p:nvPr/>
        </p:nvPicPr>
        <p:blipFill>
          <a:blip r:embed="rId4"/>
          <a:stretch>
            <a:fillRect/>
          </a:stretch>
        </p:blipFill>
        <p:spPr>
          <a:xfrm>
            <a:off x="8855846" y="464004"/>
            <a:ext cx="2728196" cy="990686"/>
          </a:xfrm>
          <a:prstGeom prst="rect">
            <a:avLst/>
          </a:prstGeom>
        </p:spPr>
      </p:pic>
    </p:spTree>
    <p:extLst>
      <p:ext uri="{BB962C8B-B14F-4D97-AF65-F5344CB8AC3E}">
        <p14:creationId xmlns:p14="http://schemas.microsoft.com/office/powerpoint/2010/main" val="16393470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623A2939-A0E2-6F1F-5F65-64A5199E5C1E}"/>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C5D2DEE3-3648-70D6-4CCD-3FB2A50D0EC4}"/>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87AE7B52-B74B-0EE9-95DC-B7BE3A7A0B39}"/>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0EF45E4D-D5EF-82A1-16B9-AEDF67C1C5C5}"/>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E104958B-AED8-B6FB-FB73-1FE772FF0007}"/>
              </a:ext>
            </a:extLst>
          </p:cNvPr>
          <p:cNvSpPr txBox="1">
            <a:spLocks/>
          </p:cNvSpPr>
          <p:nvPr/>
        </p:nvSpPr>
        <p:spPr>
          <a:xfrm>
            <a:off x="489204" y="1454690"/>
            <a:ext cx="11260836" cy="397629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latin typeface="Aptos" panose="020B0004020202020204" pitchFamily="34" charset="0"/>
              </a:rPr>
              <a:t>Consequences on the business:</a:t>
            </a:r>
          </a:p>
          <a:p>
            <a:pPr lvl="0">
              <a:spcBef>
                <a:spcPts val="0"/>
              </a:spcBef>
            </a:pPr>
            <a:r>
              <a:rPr lang="en-NZ" sz="1400" dirty="0"/>
              <a:t>Rockit gains a positive reputation as an ethically responsible brand, which helps attract customers, investors, and partners who value sustainability.</a:t>
            </a:r>
          </a:p>
          <a:p>
            <a:pPr lvl="0">
              <a:spcBef>
                <a:spcPts val="0"/>
              </a:spcBef>
            </a:pPr>
            <a:r>
              <a:rPr lang="en-NZ" sz="1400" dirty="0"/>
              <a:t>Strong community relationships and partnerships with family farms result in more stable, locally supported operations.</a:t>
            </a:r>
          </a:p>
          <a:p>
            <a:pPr lvl="0">
              <a:spcBef>
                <a:spcPts val="0"/>
              </a:spcBef>
            </a:pPr>
            <a:r>
              <a:rPr lang="en-NZ" sz="1400" dirty="0"/>
              <a:t>Ethical branding of low-input or organic apples gives Rockit a competitive edge in export markets that prioritise environmental and social responsibility.</a:t>
            </a:r>
          </a:p>
          <a:p>
            <a:pPr marL="114300" indent="0">
              <a:spcBef>
                <a:spcPts val="0"/>
              </a:spcBef>
              <a:buNone/>
            </a:pPr>
            <a:endParaRPr lang="en-NZ" sz="1800" dirty="0">
              <a:latin typeface="Aptos" panose="020B0004020202020204" pitchFamily="34" charset="0"/>
            </a:endParaRPr>
          </a:p>
          <a:p>
            <a:pPr marL="114300" indent="0">
              <a:spcBef>
                <a:spcPts val="0"/>
              </a:spcBef>
              <a:buNone/>
            </a:pPr>
            <a:r>
              <a:rPr lang="en-NZ" sz="1800" dirty="0">
                <a:latin typeface="Aptos" panose="020B0004020202020204" pitchFamily="34" charset="0"/>
              </a:rPr>
              <a:t>Effect on viability:</a:t>
            </a:r>
          </a:p>
          <a:p>
            <a:pPr>
              <a:spcBef>
                <a:spcPts val="0"/>
              </a:spcBef>
            </a:pPr>
            <a:r>
              <a:rPr lang="en-NZ" sz="1400" dirty="0"/>
              <a:t>A strong ethical reputation increases consumer trust and loyalty, leading to long-term demand for Rockit's products.</a:t>
            </a:r>
          </a:p>
          <a:p>
            <a:pPr>
              <a:spcBef>
                <a:spcPts val="0"/>
              </a:spcBef>
            </a:pPr>
            <a:r>
              <a:rPr lang="en-NZ" sz="1400" dirty="0"/>
              <a:t>Community support enhances Rockit’s social licence to operate, reducing risks of opposition and improving collaboration.</a:t>
            </a:r>
          </a:p>
          <a:p>
            <a:pPr>
              <a:spcBef>
                <a:spcPts val="0"/>
              </a:spcBef>
            </a:pPr>
            <a:r>
              <a:rPr lang="en-NZ" sz="1400" dirty="0"/>
              <a:t>Positioning as a sustainable and ethical business opens access to premium markets and funding sources (e.g. ESG-focused investors), making Rockit more financially and reputationally resilient.</a:t>
            </a:r>
          </a:p>
          <a:p>
            <a:pPr>
              <a:spcBef>
                <a:spcPts val="0"/>
              </a:spcBef>
            </a:pPr>
            <a:r>
              <a:rPr lang="en-NZ" sz="1400" dirty="0"/>
              <a:t>Overall, these factors contribute to long-term business viability, especially in a global economy that increasingly favours ethical, transparent and sustainable businesses</a:t>
            </a:r>
            <a:endParaRPr lang="en-NZ" dirty="0"/>
          </a:p>
        </p:txBody>
      </p:sp>
      <p:sp>
        <p:nvSpPr>
          <p:cNvPr id="7" name="Title 1">
            <a:extLst>
              <a:ext uri="{FF2B5EF4-FFF2-40B4-BE49-F238E27FC236}">
                <a16:creationId xmlns:a16="http://schemas.microsoft.com/office/drawing/2014/main" id="{9E56BF6C-D9F3-2B8B-9D90-040CFDC0FCB0}"/>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Ethical Influence</a:t>
            </a:r>
            <a:endParaRPr lang="en-NZ" b="1" dirty="0"/>
          </a:p>
        </p:txBody>
      </p:sp>
      <p:pic>
        <p:nvPicPr>
          <p:cNvPr id="6" name="Picture 5">
            <a:extLst>
              <a:ext uri="{FF2B5EF4-FFF2-40B4-BE49-F238E27FC236}">
                <a16:creationId xmlns:a16="http://schemas.microsoft.com/office/drawing/2014/main" id="{EB9E67D3-5527-1456-C754-4E5DA0D4F719}"/>
              </a:ext>
            </a:extLst>
          </p:cNvPr>
          <p:cNvPicPr>
            <a:picLocks noChangeAspect="1"/>
          </p:cNvPicPr>
          <p:nvPr/>
        </p:nvPicPr>
        <p:blipFill>
          <a:blip r:embed="rId4"/>
          <a:stretch>
            <a:fillRect/>
          </a:stretch>
        </p:blipFill>
        <p:spPr>
          <a:xfrm>
            <a:off x="8855846" y="464004"/>
            <a:ext cx="2728196" cy="990686"/>
          </a:xfrm>
          <a:prstGeom prst="rect">
            <a:avLst/>
          </a:prstGeom>
        </p:spPr>
      </p:pic>
    </p:spTree>
    <p:extLst>
      <p:ext uri="{BB962C8B-B14F-4D97-AF65-F5344CB8AC3E}">
        <p14:creationId xmlns:p14="http://schemas.microsoft.com/office/powerpoint/2010/main" val="9281617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C17444F9-27E0-BE38-09FC-98EF1B1E6861}"/>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802D7BDC-B72D-2D5D-2A3C-789E47403370}"/>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67FB9C29-BF54-34CB-A1BE-F7E7DA2EFB2C}"/>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BE6B9B3A-F5C8-C750-6971-63C3B4B70E6E}"/>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138EEFFF-8CBB-8F19-BC1B-047E3FC49911}"/>
              </a:ext>
            </a:extLst>
          </p:cNvPr>
          <p:cNvSpPr txBox="1">
            <a:spLocks/>
          </p:cNvSpPr>
          <p:nvPr/>
        </p:nvSpPr>
        <p:spPr>
          <a:xfrm>
            <a:off x="489204" y="1234440"/>
            <a:ext cx="11260836" cy="419654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spcBef>
                <a:spcPts val="0"/>
              </a:spcBef>
              <a:buNone/>
            </a:pPr>
            <a:r>
              <a:rPr lang="en-NZ" sz="1800" dirty="0"/>
              <a:t>Short and Long Term Impacts on Rockit:</a:t>
            </a:r>
          </a:p>
          <a:p>
            <a:pPr marL="114300" lvl="0" indent="0">
              <a:spcBef>
                <a:spcPts val="0"/>
              </a:spcBef>
              <a:buNone/>
            </a:pPr>
            <a:endParaRPr lang="en-NZ" sz="1600" dirty="0"/>
          </a:p>
          <a:p>
            <a:pPr marL="114300" lvl="0" indent="0">
              <a:spcBef>
                <a:spcPts val="0"/>
              </a:spcBef>
              <a:buNone/>
            </a:pPr>
            <a:r>
              <a:rPr lang="en-NZ" sz="1600" dirty="0"/>
              <a:t>Short term:</a:t>
            </a:r>
          </a:p>
          <a:p>
            <a:pPr>
              <a:spcBef>
                <a:spcPts val="0"/>
              </a:spcBef>
            </a:pPr>
            <a:r>
              <a:rPr lang="en-NZ" sz="1400" dirty="0"/>
              <a:t>Rockit must carefully select apple varieties that perform well in Canterbury’s cooler climate, such as Rockit and Honeycrisp. </a:t>
            </a:r>
          </a:p>
          <a:p>
            <a:pPr>
              <a:spcBef>
                <a:spcPts val="0"/>
              </a:spcBef>
            </a:pPr>
            <a:r>
              <a:rPr lang="en-NZ" sz="1400" dirty="0"/>
              <a:t>Trial orchards are used to test pest and disease pressures, soil health, and pollination success. </a:t>
            </a:r>
          </a:p>
          <a:p>
            <a:pPr>
              <a:spcBef>
                <a:spcPts val="0"/>
              </a:spcBef>
            </a:pPr>
            <a:r>
              <a:rPr lang="en-NZ" sz="1400" dirty="0"/>
              <a:t>Rockit needs to address the biological needs of perennial crops, including nutrient and water management, which differ significantly from annual crops.</a:t>
            </a:r>
          </a:p>
          <a:p>
            <a:pPr marL="114300" lvl="0" indent="0">
              <a:spcBef>
                <a:spcPts val="0"/>
              </a:spcBef>
              <a:buNone/>
            </a:pPr>
            <a:endParaRPr lang="en-NZ" sz="1600" dirty="0"/>
          </a:p>
          <a:p>
            <a:pPr marL="114300" lvl="0" indent="0">
              <a:spcBef>
                <a:spcPts val="0"/>
              </a:spcBef>
              <a:buNone/>
            </a:pPr>
            <a:r>
              <a:rPr lang="en-NZ" sz="1600" dirty="0"/>
              <a:t>Long term:</a:t>
            </a:r>
          </a:p>
          <a:p>
            <a:pPr>
              <a:spcBef>
                <a:spcPts val="0"/>
              </a:spcBef>
            </a:pPr>
            <a:r>
              <a:rPr lang="en-NZ" sz="1400" dirty="0"/>
              <a:t>Investing in the right varieties and biological management practices leads to healthier orchards, better yields, and consistent fruit quality over time. </a:t>
            </a:r>
          </a:p>
          <a:p>
            <a:pPr>
              <a:spcBef>
                <a:spcPts val="0"/>
              </a:spcBef>
            </a:pPr>
            <a:r>
              <a:rPr lang="en-NZ" sz="1400" dirty="0"/>
              <a:t>Rockit can build long-term resilience by improving soil health, orchard biodiversity, and integrated pest management, all of which support sustainable production in a changing climate.</a:t>
            </a:r>
          </a:p>
          <a:p>
            <a:pPr marL="114300" indent="0">
              <a:buNone/>
            </a:pPr>
            <a:r>
              <a:rPr lang="en-NZ" sz="1800" dirty="0"/>
              <a:t>Impact beyond the business:</a:t>
            </a:r>
          </a:p>
          <a:p>
            <a:pPr lvl="0">
              <a:spcBef>
                <a:spcPts val="0"/>
              </a:spcBef>
            </a:pPr>
            <a:r>
              <a:rPr lang="en-NZ" sz="1400" dirty="0"/>
              <a:t>Local growers benefit from Rockit’s biological research and orchard trials, helping them select suitable varieties and adopt effective biological management practices.</a:t>
            </a:r>
          </a:p>
          <a:p>
            <a:pPr lvl="0">
              <a:spcBef>
                <a:spcPts val="0"/>
              </a:spcBef>
            </a:pPr>
            <a:r>
              <a:rPr lang="en-NZ" sz="1400" dirty="0"/>
              <a:t>Emphasising biodiversity and pollination improves ecosystem health, which benefits both orchards and the wider environment.</a:t>
            </a:r>
          </a:p>
          <a:p>
            <a:pPr lvl="0">
              <a:spcBef>
                <a:spcPts val="0"/>
              </a:spcBef>
            </a:pPr>
            <a:r>
              <a:rPr lang="en-NZ" sz="1400" dirty="0"/>
              <a:t>A focus on soil and water sustainability supports responsible land use across the region, helping meet community environmental goals.</a:t>
            </a:r>
            <a:endParaRPr lang="en-NZ" dirty="0"/>
          </a:p>
        </p:txBody>
      </p:sp>
      <p:sp>
        <p:nvSpPr>
          <p:cNvPr id="7" name="Title 1">
            <a:extLst>
              <a:ext uri="{FF2B5EF4-FFF2-40B4-BE49-F238E27FC236}">
                <a16:creationId xmlns:a16="http://schemas.microsoft.com/office/drawing/2014/main" id="{27F8DAB7-F6A4-7924-FC45-76BEB75FE302}"/>
              </a:ext>
            </a:extLst>
          </p:cNvPr>
          <p:cNvSpPr txBox="1">
            <a:spLocks/>
          </p:cNvSpPr>
          <p:nvPr/>
        </p:nvSpPr>
        <p:spPr>
          <a:xfrm>
            <a:off x="362712" y="304101"/>
            <a:ext cx="10515600" cy="93034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Biological Influence</a:t>
            </a:r>
            <a:endParaRPr lang="en-NZ" b="1" dirty="0"/>
          </a:p>
        </p:txBody>
      </p:sp>
      <p:pic>
        <p:nvPicPr>
          <p:cNvPr id="4" name="Picture 3">
            <a:extLst>
              <a:ext uri="{FF2B5EF4-FFF2-40B4-BE49-F238E27FC236}">
                <a16:creationId xmlns:a16="http://schemas.microsoft.com/office/drawing/2014/main" id="{600E02BD-2292-0F12-86BC-F1815AADBCAB}"/>
              </a:ext>
            </a:extLst>
          </p:cNvPr>
          <p:cNvPicPr>
            <a:picLocks noChangeAspect="1"/>
          </p:cNvPicPr>
          <p:nvPr/>
        </p:nvPicPr>
        <p:blipFill>
          <a:blip r:embed="rId4"/>
          <a:stretch>
            <a:fillRect/>
          </a:stretch>
        </p:blipFill>
        <p:spPr>
          <a:xfrm>
            <a:off x="8474724" y="338703"/>
            <a:ext cx="2766300" cy="861135"/>
          </a:xfrm>
          <a:prstGeom prst="rect">
            <a:avLst/>
          </a:prstGeom>
        </p:spPr>
      </p:pic>
    </p:spTree>
    <p:extLst>
      <p:ext uri="{BB962C8B-B14F-4D97-AF65-F5344CB8AC3E}">
        <p14:creationId xmlns:p14="http://schemas.microsoft.com/office/powerpoint/2010/main" val="39542524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66221302-65FF-4D0E-04FF-63B496078268}"/>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DEAC2A55-A230-2CBA-A2D6-7C7D74496A51}"/>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FAC3B14B-4A87-8CFB-DDCA-6988E791D2A2}"/>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8E3CCD8-4B52-4D57-2447-5464C3F62452}"/>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74FFF7A2-7525-7821-EB16-46F24F349A7E}"/>
              </a:ext>
            </a:extLst>
          </p:cNvPr>
          <p:cNvSpPr txBox="1">
            <a:spLocks/>
          </p:cNvSpPr>
          <p:nvPr/>
        </p:nvSpPr>
        <p:spPr>
          <a:xfrm>
            <a:off x="326136" y="1371561"/>
            <a:ext cx="11260836" cy="397629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t>Consequences on the business:</a:t>
            </a:r>
          </a:p>
          <a:p>
            <a:pPr lvl="0"/>
            <a:r>
              <a:rPr lang="en-NZ" sz="1400" dirty="0"/>
              <a:t>Choosing climate-appropriate varieties like Rockit and Honeycrisp improves yield reliability and fruit quality, especially in cooler seasons.</a:t>
            </a:r>
          </a:p>
          <a:p>
            <a:pPr lvl="0"/>
            <a:r>
              <a:rPr lang="en-NZ" sz="1400" dirty="0"/>
              <a:t>Understanding local pest and disease challenges leads to better control strategies and fewer crop losses.</a:t>
            </a:r>
          </a:p>
          <a:p>
            <a:pPr lvl="0"/>
            <a:r>
              <a:rPr lang="en-NZ" sz="1400" dirty="0"/>
              <a:t>Managing pollination and biodiversity ensures long-term orchard productivity, reducing dependence on synthetic inputs.</a:t>
            </a:r>
          </a:p>
          <a:p>
            <a:r>
              <a:rPr lang="en-NZ" sz="1400" dirty="0"/>
              <a:t>Improved soil health and lower water use make the business more environmentally efficient and compliant with regulations.</a:t>
            </a:r>
          </a:p>
          <a:p>
            <a:pPr marL="114300" indent="0">
              <a:buNone/>
            </a:pPr>
            <a:r>
              <a:rPr lang="en-NZ" sz="1800" dirty="0"/>
              <a:t>Effect on viability:</a:t>
            </a:r>
          </a:p>
          <a:p>
            <a:pPr lvl="0"/>
            <a:r>
              <a:rPr lang="en-NZ" sz="1400" dirty="0"/>
              <a:t>Higher and more consistent yields make the business more predictable and profitable, supporting long-term success.</a:t>
            </a:r>
          </a:p>
          <a:p>
            <a:pPr lvl="0"/>
            <a:r>
              <a:rPr lang="en-NZ" sz="1400" dirty="0"/>
              <a:t>Reduced crop loss and better pest management decrease operational costs and increase sustainability, strengthening Rockit’s market competitiveness ensuring Rockit’s long-term viability.</a:t>
            </a:r>
          </a:p>
          <a:p>
            <a:pPr lvl="0"/>
            <a:r>
              <a:rPr lang="en-NZ" sz="1400" dirty="0"/>
              <a:t>Enhanced biodiversity and soil health improve orchard resilience, ensuring that Rockit can adapt to climate change and environmental events which contribute to a sustainable, efficient, and future-ready business model, increasing Rockit’s long-term viability.</a:t>
            </a:r>
          </a:p>
        </p:txBody>
      </p:sp>
      <p:sp>
        <p:nvSpPr>
          <p:cNvPr id="7" name="Title 1">
            <a:extLst>
              <a:ext uri="{FF2B5EF4-FFF2-40B4-BE49-F238E27FC236}">
                <a16:creationId xmlns:a16="http://schemas.microsoft.com/office/drawing/2014/main" id="{D5E0F8D3-2817-1DF9-9BD8-7FFABFCE5AA9}"/>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Biological Influence</a:t>
            </a:r>
            <a:endParaRPr lang="en-NZ" b="1" dirty="0"/>
          </a:p>
        </p:txBody>
      </p:sp>
      <p:pic>
        <p:nvPicPr>
          <p:cNvPr id="4" name="Picture 3">
            <a:extLst>
              <a:ext uri="{FF2B5EF4-FFF2-40B4-BE49-F238E27FC236}">
                <a16:creationId xmlns:a16="http://schemas.microsoft.com/office/drawing/2014/main" id="{2E8E394C-83AC-624D-9A8F-337C6058BED1}"/>
              </a:ext>
            </a:extLst>
          </p:cNvPr>
          <p:cNvPicPr>
            <a:picLocks noChangeAspect="1"/>
          </p:cNvPicPr>
          <p:nvPr/>
        </p:nvPicPr>
        <p:blipFill>
          <a:blip r:embed="rId4"/>
          <a:stretch>
            <a:fillRect/>
          </a:stretch>
        </p:blipFill>
        <p:spPr>
          <a:xfrm>
            <a:off x="8377950" y="430533"/>
            <a:ext cx="2766300" cy="861135"/>
          </a:xfrm>
          <a:prstGeom prst="rect">
            <a:avLst/>
          </a:prstGeom>
        </p:spPr>
      </p:pic>
    </p:spTree>
    <p:extLst>
      <p:ext uri="{BB962C8B-B14F-4D97-AF65-F5344CB8AC3E}">
        <p14:creationId xmlns:p14="http://schemas.microsoft.com/office/powerpoint/2010/main" val="3252722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51B39735-098A-D724-0F66-432A0C6DEA50}"/>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5F93D0AC-DF1D-7BED-4AA3-AF64E9119A6B}"/>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5ED7BCF0-A5D6-E06C-F1AF-D94580BD5AC1}"/>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6D8AD024-96DD-9BF4-FC87-A7121AF31B07}"/>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D299BCED-9CD5-52FC-C2C7-085EC42E0829}"/>
              </a:ext>
            </a:extLst>
          </p:cNvPr>
          <p:cNvSpPr txBox="1">
            <a:spLocks/>
          </p:cNvSpPr>
          <p:nvPr/>
        </p:nvSpPr>
        <p:spPr>
          <a:xfrm>
            <a:off x="465582" y="1271016"/>
            <a:ext cx="11260836" cy="407683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t>Short and Long Term Impacts on Rockit:</a:t>
            </a:r>
          </a:p>
          <a:p>
            <a:pPr marL="114300" lvl="0" indent="0">
              <a:spcBef>
                <a:spcPts val="0"/>
              </a:spcBef>
              <a:buNone/>
            </a:pPr>
            <a:endParaRPr lang="en-NZ" sz="1400" dirty="0"/>
          </a:p>
          <a:p>
            <a:pPr marL="114300" lvl="0" indent="0">
              <a:spcBef>
                <a:spcPts val="0"/>
              </a:spcBef>
              <a:buNone/>
            </a:pPr>
            <a:r>
              <a:rPr lang="en-NZ" sz="1400" dirty="0"/>
              <a:t>Short term:</a:t>
            </a:r>
          </a:p>
          <a:p>
            <a:pPr>
              <a:spcBef>
                <a:spcPts val="0"/>
              </a:spcBef>
            </a:pPr>
            <a:r>
              <a:rPr lang="en-NZ" sz="1400" dirty="0"/>
              <a:t>Scientific tools like climate modelling help Rockit make evidence-based decisions on site selection and variety choice, reducing risks. </a:t>
            </a:r>
          </a:p>
          <a:p>
            <a:pPr>
              <a:spcBef>
                <a:spcPts val="0"/>
              </a:spcBef>
            </a:pPr>
            <a:r>
              <a:rPr lang="en-NZ" sz="1400" dirty="0"/>
              <a:t>Initial variety trials show that Canterbury’s cooler climate is well-suited to growing small-sized apples, which is a key market requirement. </a:t>
            </a:r>
          </a:p>
          <a:p>
            <a:pPr>
              <a:spcBef>
                <a:spcPts val="0"/>
              </a:spcBef>
            </a:pPr>
            <a:r>
              <a:rPr lang="en-NZ" sz="1400" dirty="0"/>
              <a:t>Access to agronomic data allows precise management of irrigation and nutrient inputs, improving efficiency and reducing waste.</a:t>
            </a:r>
          </a:p>
          <a:p>
            <a:pPr marL="114300" lvl="0" indent="0">
              <a:spcBef>
                <a:spcPts val="0"/>
              </a:spcBef>
              <a:buNone/>
            </a:pPr>
            <a:endParaRPr lang="en-NZ" sz="1400" dirty="0"/>
          </a:p>
          <a:p>
            <a:pPr marL="114300" lvl="0" indent="0">
              <a:spcBef>
                <a:spcPts val="0"/>
              </a:spcBef>
              <a:buNone/>
            </a:pPr>
            <a:r>
              <a:rPr lang="en-NZ" sz="1400" dirty="0"/>
              <a:t>Long term:</a:t>
            </a:r>
          </a:p>
          <a:p>
            <a:pPr>
              <a:spcBef>
                <a:spcPts val="0"/>
              </a:spcBef>
            </a:pPr>
            <a:r>
              <a:rPr lang="en-NZ" sz="1400" dirty="0"/>
              <a:t>Ongoing scientific research supports continuous improvement in orchard management, helping optimise yield, fruit quality, and sustainability. </a:t>
            </a:r>
          </a:p>
          <a:p>
            <a:pPr>
              <a:spcBef>
                <a:spcPts val="0"/>
              </a:spcBef>
            </a:pPr>
            <a:r>
              <a:rPr lang="en-NZ" sz="1400" dirty="0"/>
              <a:t>As new data becomes available, Rockit can further refine its practices and stay ahead of climate or soil-related challenges. This long-term use of science helps future-proof the business against environmental change.</a:t>
            </a:r>
          </a:p>
          <a:p>
            <a:pPr marL="114300" indent="0">
              <a:buNone/>
            </a:pPr>
            <a:r>
              <a:rPr lang="en-NZ" sz="1800" dirty="0"/>
              <a:t>Impact beyond the business </a:t>
            </a:r>
          </a:p>
          <a:p>
            <a:pPr lvl="0"/>
            <a:r>
              <a:rPr lang="en-NZ" sz="1400" dirty="0"/>
              <a:t>Sharing trial data and agronomic insights contributes to regional knowledge, helping other farms improve productivity and sustainability.</a:t>
            </a:r>
          </a:p>
          <a:p>
            <a:pPr lvl="0"/>
            <a:r>
              <a:rPr lang="en-NZ" sz="1400" dirty="0"/>
              <a:t>Scientific validation of Canterbury’s potential for apples strengthens the region’s horticultural identity, leading to new opportunities for landowners and rural communities.</a:t>
            </a:r>
          </a:p>
          <a:p>
            <a:pPr lvl="0"/>
            <a:r>
              <a:rPr lang="en-NZ" sz="1400" dirty="0"/>
              <a:t>Reduced water and nutrient use, guided by science, benefits environmental outcomes for the region.</a:t>
            </a:r>
          </a:p>
          <a:p>
            <a:endParaRPr lang="en-NZ" sz="1800" dirty="0">
              <a:latin typeface="Aptos" panose="020B0004020202020204" pitchFamily="34" charset="0"/>
            </a:endParaRPr>
          </a:p>
        </p:txBody>
      </p:sp>
      <p:sp>
        <p:nvSpPr>
          <p:cNvPr id="7" name="Title 1">
            <a:extLst>
              <a:ext uri="{FF2B5EF4-FFF2-40B4-BE49-F238E27FC236}">
                <a16:creationId xmlns:a16="http://schemas.microsoft.com/office/drawing/2014/main" id="{ABAC9FE8-AB0F-D6D1-D38B-BF2C650570D1}"/>
              </a:ext>
            </a:extLst>
          </p:cNvPr>
          <p:cNvSpPr txBox="1">
            <a:spLocks/>
          </p:cNvSpPr>
          <p:nvPr/>
        </p:nvSpPr>
        <p:spPr>
          <a:xfrm>
            <a:off x="326136" y="350641"/>
            <a:ext cx="10515600" cy="920376"/>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Scientific Influence</a:t>
            </a:r>
            <a:endParaRPr lang="en-NZ" b="1" dirty="0"/>
          </a:p>
        </p:txBody>
      </p:sp>
      <p:pic>
        <p:nvPicPr>
          <p:cNvPr id="4" name="Picture 3">
            <a:extLst>
              <a:ext uri="{FF2B5EF4-FFF2-40B4-BE49-F238E27FC236}">
                <a16:creationId xmlns:a16="http://schemas.microsoft.com/office/drawing/2014/main" id="{B8E44C5C-13FF-3B88-94E5-255A7042FF31}"/>
              </a:ext>
            </a:extLst>
          </p:cNvPr>
          <p:cNvPicPr>
            <a:picLocks noChangeAspect="1"/>
          </p:cNvPicPr>
          <p:nvPr/>
        </p:nvPicPr>
        <p:blipFill>
          <a:blip r:embed="rId4"/>
          <a:stretch>
            <a:fillRect/>
          </a:stretch>
        </p:blipFill>
        <p:spPr>
          <a:xfrm>
            <a:off x="8614803" y="401563"/>
            <a:ext cx="2834886" cy="952583"/>
          </a:xfrm>
          <a:prstGeom prst="rect">
            <a:avLst/>
          </a:prstGeom>
        </p:spPr>
      </p:pic>
    </p:spTree>
    <p:extLst>
      <p:ext uri="{BB962C8B-B14F-4D97-AF65-F5344CB8AC3E}">
        <p14:creationId xmlns:p14="http://schemas.microsoft.com/office/powerpoint/2010/main" val="14223106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FA7C883-A031-5915-387D-E319B4BA83F0}"/>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E0B192D0-D94E-40A8-574F-4B8872DEF7E6}"/>
              </a:ext>
            </a:extLst>
          </p:cNvPr>
          <p:cNvSpPr/>
          <p:nvPr/>
        </p:nvSpPr>
        <p:spPr>
          <a:xfrm>
            <a:off x="0" y="0"/>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71934870-8E24-7891-344B-0F193786B750}"/>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99DEE74B-1471-90C1-3C7C-2E38A71BD8F3}"/>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3" name="Content Placeholder 2">
            <a:extLst>
              <a:ext uri="{FF2B5EF4-FFF2-40B4-BE49-F238E27FC236}">
                <a16:creationId xmlns:a16="http://schemas.microsoft.com/office/drawing/2014/main" id="{37EF1608-586F-9FC1-21D9-A5E492ABF2AC}"/>
              </a:ext>
            </a:extLst>
          </p:cNvPr>
          <p:cNvSpPr txBox="1">
            <a:spLocks/>
          </p:cNvSpPr>
          <p:nvPr/>
        </p:nvSpPr>
        <p:spPr>
          <a:xfrm>
            <a:off x="233172" y="1215153"/>
            <a:ext cx="11260836" cy="413270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sz="1800" dirty="0">
                <a:latin typeface="Aptos" panose="020B0004020202020204" pitchFamily="34" charset="0"/>
              </a:rPr>
              <a:t>Consequences on the business:</a:t>
            </a:r>
          </a:p>
          <a:p>
            <a:pPr lvl="0"/>
            <a:r>
              <a:rPr lang="en-NZ" sz="1400" dirty="0"/>
              <a:t>Improved crop selection and orchard practices reduce the risk of crop failure or poor-quality yields, ensuring reliable supply.</a:t>
            </a:r>
          </a:p>
          <a:p>
            <a:pPr lvl="0"/>
            <a:r>
              <a:rPr lang="en-NZ" sz="1400" dirty="0"/>
              <a:t>Efficient resource use guided by science results in cost savings, particularly in water and fertiliser inputs.</a:t>
            </a:r>
          </a:p>
          <a:p>
            <a:pPr lvl="0"/>
            <a:r>
              <a:rPr lang="en-NZ" sz="1400" dirty="0"/>
              <a:t>Strong scientific foundations enhance Rockit’s credibility and brand reputation in both local and export markets.</a:t>
            </a:r>
          </a:p>
          <a:p>
            <a:pPr lvl="0"/>
            <a:r>
              <a:rPr lang="en-NZ" sz="1400" dirty="0"/>
              <a:t>Ongoing scientific research supports innovation and adaptability, giving Rockit an edge </a:t>
            </a:r>
            <a:r>
              <a:rPr lang="en-NZ" sz="1400"/>
              <a:t>over competitors.</a:t>
            </a:r>
            <a:endParaRPr lang="en-NZ" dirty="0"/>
          </a:p>
          <a:p>
            <a:pPr marL="114300" indent="0">
              <a:buNone/>
            </a:pPr>
            <a:r>
              <a:rPr lang="en-NZ" sz="1800" dirty="0">
                <a:latin typeface="Aptos" panose="020B0004020202020204" pitchFamily="34" charset="0"/>
              </a:rPr>
              <a:t>Effect on viability:</a:t>
            </a:r>
          </a:p>
          <a:p>
            <a:pPr lvl="0"/>
            <a:r>
              <a:rPr lang="en-NZ" sz="1400" dirty="0"/>
              <a:t>Reliable yields and quality support stable cash flow, essential for long-term business sustainability.</a:t>
            </a:r>
          </a:p>
          <a:p>
            <a:pPr lvl="0"/>
            <a:r>
              <a:rPr lang="en-NZ" sz="1400" dirty="0"/>
              <a:t>Cost efficiencies and reduced environmental impact improve Rockit’s profit margins and regulatory compliance, increasing financial and operational viability.</a:t>
            </a:r>
          </a:p>
          <a:p>
            <a:pPr lvl="0"/>
            <a:r>
              <a:rPr lang="en-NZ" sz="1400" dirty="0"/>
              <a:t>A reputation for science-led innovation makes Rockit more attractive to investors, partners, and premium consumers, boosting market confidence and enhancing Rockit’s resilience, adaptability, and long-term competitiveness and viability.</a:t>
            </a:r>
          </a:p>
        </p:txBody>
      </p:sp>
      <p:sp>
        <p:nvSpPr>
          <p:cNvPr id="7" name="Title 1">
            <a:extLst>
              <a:ext uri="{FF2B5EF4-FFF2-40B4-BE49-F238E27FC236}">
                <a16:creationId xmlns:a16="http://schemas.microsoft.com/office/drawing/2014/main" id="{DC31C8FE-431C-85A5-9BC8-C1213CF9DC61}"/>
              </a:ext>
            </a:extLst>
          </p:cNvPr>
          <p:cNvSpPr txBox="1">
            <a:spLocks/>
          </p:cNvSpPr>
          <p:nvPr/>
        </p:nvSpPr>
        <p:spPr>
          <a:xfrm>
            <a:off x="326136" y="350640"/>
            <a:ext cx="105156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Scientific Influence</a:t>
            </a:r>
            <a:endParaRPr lang="en-NZ" b="1" dirty="0"/>
          </a:p>
        </p:txBody>
      </p:sp>
      <p:pic>
        <p:nvPicPr>
          <p:cNvPr id="4" name="Picture 3">
            <a:extLst>
              <a:ext uri="{FF2B5EF4-FFF2-40B4-BE49-F238E27FC236}">
                <a16:creationId xmlns:a16="http://schemas.microsoft.com/office/drawing/2014/main" id="{A81A0C8D-59A5-BED4-026E-57AAF6CA03B5}"/>
              </a:ext>
            </a:extLst>
          </p:cNvPr>
          <p:cNvPicPr>
            <a:picLocks noChangeAspect="1"/>
          </p:cNvPicPr>
          <p:nvPr/>
        </p:nvPicPr>
        <p:blipFill>
          <a:blip r:embed="rId4"/>
          <a:stretch>
            <a:fillRect/>
          </a:stretch>
        </p:blipFill>
        <p:spPr>
          <a:xfrm>
            <a:off x="8752086" y="430316"/>
            <a:ext cx="2834886" cy="952583"/>
          </a:xfrm>
          <a:prstGeom prst="rect">
            <a:avLst/>
          </a:prstGeom>
        </p:spPr>
      </p:pic>
    </p:spTree>
    <p:extLst>
      <p:ext uri="{BB962C8B-B14F-4D97-AF65-F5344CB8AC3E}">
        <p14:creationId xmlns:p14="http://schemas.microsoft.com/office/powerpoint/2010/main" val="33057079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endParaRPr/>
          </a:p>
        </p:txBody>
      </p:sp>
      <p:sp>
        <p:nvSpPr>
          <p:cNvPr id="100" name="Google Shape;100;p3"/>
          <p:cNvSpPr/>
          <p:nvPr/>
        </p:nvSpPr>
        <p:spPr>
          <a:xfrm>
            <a:off x="0" y="0"/>
            <a:ext cx="12192000" cy="19203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01" name="Google Shape;101;p3" descr="A picture containing text, clipart&#10;&#10;Description automatically generated"/>
          <p:cNvPicPr preferRelativeResize="0"/>
          <p:nvPr/>
        </p:nvPicPr>
        <p:blipFill rotWithShape="1">
          <a:blip r:embed="rId3">
            <a:alphaModFix/>
          </a:blip>
          <a:srcRect/>
          <a:stretch/>
        </p:blipFill>
        <p:spPr>
          <a:xfrm>
            <a:off x="4464173" y="286746"/>
            <a:ext cx="3524441" cy="1325561"/>
          </a:xfrm>
          <a:prstGeom prst="rect">
            <a:avLst/>
          </a:prstGeom>
          <a:noFill/>
          <a:ln>
            <a:noFill/>
          </a:ln>
        </p:spPr>
      </p:pic>
      <p:sp>
        <p:nvSpPr>
          <p:cNvPr id="102" name="Google Shape;102;p3"/>
          <p:cNvSpPr/>
          <p:nvPr/>
        </p:nvSpPr>
        <p:spPr>
          <a:xfrm>
            <a:off x="0" y="1904359"/>
            <a:ext cx="12192000" cy="577500"/>
          </a:xfrm>
          <a:prstGeom prst="rect">
            <a:avLst/>
          </a:prstGeom>
          <a:solidFill>
            <a:srgbClr val="8FC8C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NZ" sz="1800" b="0" i="0" u="none" strike="noStrike" cap="none">
                <a:solidFill>
                  <a:schemeClr val="lt1"/>
                </a:solidFill>
                <a:latin typeface="Arial"/>
                <a:ea typeface="Arial"/>
                <a:cs typeface="Arial"/>
                <a:sym typeface="Arial"/>
              </a:rPr>
              <a:t>PARTNERS IN THE DELIVERY OF THE NATIONAL AGRIBUSINESS IN SCHOOLS PROGRAMME</a:t>
            </a:r>
            <a:endParaRPr/>
          </a:p>
        </p:txBody>
      </p:sp>
      <p:pic>
        <p:nvPicPr>
          <p:cNvPr id="103" name="Google Shape;103;p3"/>
          <p:cNvPicPr preferRelativeResize="0"/>
          <p:nvPr/>
        </p:nvPicPr>
        <p:blipFill rotWithShape="1">
          <a:blip r:embed="rId4">
            <a:alphaModFix/>
          </a:blip>
          <a:srcRect t="24460" b="20915"/>
          <a:stretch/>
        </p:blipFill>
        <p:spPr>
          <a:xfrm>
            <a:off x="838200" y="2695375"/>
            <a:ext cx="10515600" cy="40610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6"/>
          <p:cNvSpPr/>
          <p:nvPr/>
        </p:nvSpPr>
        <p:spPr>
          <a:xfrm>
            <a:off x="0" y="0"/>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E5F45F4B-99C2-8378-B9B6-47A128733D6A}"/>
              </a:ext>
            </a:extLst>
          </p:cNvPr>
          <p:cNvSpPr>
            <a:spLocks noGrp="1"/>
          </p:cNvSpPr>
          <p:nvPr>
            <p:ph type="title"/>
          </p:nvPr>
        </p:nvSpPr>
        <p:spPr>
          <a:xfrm>
            <a:off x="417576" y="200533"/>
            <a:ext cx="2718816" cy="1325563"/>
          </a:xfrm>
        </p:spPr>
        <p:txBody>
          <a:bodyPr/>
          <a:lstStyle/>
          <a:p>
            <a:r>
              <a:rPr lang="en-NZ" b="1" dirty="0">
                <a:latin typeface="Aptos" panose="020B0004020202020204" pitchFamily="34" charset="0"/>
              </a:rPr>
              <a:t>Activity 1</a:t>
            </a:r>
          </a:p>
        </p:txBody>
      </p:sp>
      <p:sp>
        <p:nvSpPr>
          <p:cNvPr id="3" name="Content Placeholder 2">
            <a:extLst>
              <a:ext uri="{FF2B5EF4-FFF2-40B4-BE49-F238E27FC236}">
                <a16:creationId xmlns:a16="http://schemas.microsoft.com/office/drawing/2014/main" id="{535C0F3B-230A-F6ED-9E9C-FFD86B8E6D89}"/>
              </a:ext>
            </a:extLst>
          </p:cNvPr>
          <p:cNvSpPr txBox="1">
            <a:spLocks/>
          </p:cNvSpPr>
          <p:nvPr/>
        </p:nvSpPr>
        <p:spPr>
          <a:xfrm>
            <a:off x="557784" y="1079643"/>
            <a:ext cx="11109196" cy="435133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indent="-457200"/>
            <a:r>
              <a:rPr lang="en-NZ" sz="2400" dirty="0">
                <a:latin typeface="Aptos" panose="020B0004020202020204" pitchFamily="34" charset="0"/>
              </a:rPr>
              <a:t>Read the article  “</a:t>
            </a:r>
            <a:r>
              <a:rPr lang="en-NZ" sz="2400" i="1" dirty="0"/>
              <a:t>A burgeoning apple industry in Canterbury</a:t>
            </a:r>
            <a:r>
              <a:rPr lang="en-NZ" sz="2400" dirty="0">
                <a:latin typeface="Aptos" panose="020B0004020202020204" pitchFamily="34" charset="0"/>
              </a:rPr>
              <a:t>”. </a:t>
            </a:r>
          </a:p>
          <a:p>
            <a:pPr indent="-457200"/>
            <a:r>
              <a:rPr lang="en-NZ" sz="2400" dirty="0">
                <a:latin typeface="Aptos" panose="020B0004020202020204" pitchFamily="34" charset="0"/>
              </a:rPr>
              <a:t>Watch the videos</a:t>
            </a:r>
          </a:p>
          <a:p>
            <a:pPr indent="-457200"/>
            <a:r>
              <a:rPr lang="en-NZ" sz="2400" dirty="0">
                <a:latin typeface="Aptos" panose="020B0004020202020204" pitchFamily="34" charset="0"/>
              </a:rPr>
              <a:t>Use these resources to help you answer the questions</a:t>
            </a:r>
            <a:r>
              <a:rPr lang="en-NZ" dirty="0">
                <a:latin typeface="Aptos" panose="020B0004020202020204" pitchFamily="34" charset="0"/>
              </a:rPr>
              <a:t>.</a:t>
            </a:r>
          </a:p>
          <a:p>
            <a:pPr marL="0" indent="0">
              <a:buFont typeface="Arial"/>
              <a:buNone/>
            </a:pPr>
            <a:endParaRPr lang="en-NZ" dirty="0">
              <a:latin typeface="Aptos" panose="020B0004020202020204" pitchFamily="34" charset="0"/>
            </a:endParaRPr>
          </a:p>
          <a:p>
            <a:pPr marL="514350" indent="-514350">
              <a:buFont typeface="+mj-lt"/>
              <a:buAutoNum type="arabicPeriod"/>
            </a:pPr>
            <a:r>
              <a:rPr lang="en-NZ" sz="2000" dirty="0">
                <a:latin typeface="Aptos" panose="020B0004020202020204" pitchFamily="34" charset="0"/>
              </a:rPr>
              <a:t>What is a </a:t>
            </a:r>
            <a:r>
              <a:rPr lang="en-NZ" sz="2000" b="1" dirty="0">
                <a:latin typeface="Aptos" panose="020B0004020202020204" pitchFamily="34" charset="0"/>
              </a:rPr>
              <a:t>STEEPLE</a:t>
            </a:r>
            <a:r>
              <a:rPr lang="en-NZ" sz="2000" dirty="0">
                <a:latin typeface="Aptos" panose="020B0004020202020204" pitchFamily="34" charset="0"/>
              </a:rPr>
              <a:t>  PLUS </a:t>
            </a:r>
            <a:r>
              <a:rPr lang="en-NZ" sz="2000" b="1" dirty="0">
                <a:latin typeface="Aptos" panose="020B0004020202020204" pitchFamily="34" charset="0"/>
              </a:rPr>
              <a:t>Biological and Scientific </a:t>
            </a:r>
            <a:r>
              <a:rPr lang="en-NZ" sz="2000" dirty="0">
                <a:latin typeface="Aptos" panose="020B0004020202020204" pitchFamily="34" charset="0"/>
              </a:rPr>
              <a:t>Analysis?</a:t>
            </a:r>
          </a:p>
          <a:p>
            <a:pPr marL="514350" indent="-514350">
              <a:buFont typeface="+mj-lt"/>
              <a:buAutoNum type="arabicPeriod"/>
            </a:pPr>
            <a:r>
              <a:rPr lang="en-NZ" sz="2000" dirty="0">
                <a:latin typeface="Aptos" panose="020B0004020202020204" pitchFamily="34" charset="0"/>
              </a:rPr>
              <a:t>Why would an agribusiness like Conscious Valley carryout a </a:t>
            </a:r>
            <a:r>
              <a:rPr lang="en-NZ" sz="2000" b="1" dirty="0">
                <a:latin typeface="Aptos" panose="020B0004020202020204" pitchFamily="34" charset="0"/>
              </a:rPr>
              <a:t>STEEPLE </a:t>
            </a:r>
            <a:r>
              <a:rPr lang="en-NZ" sz="2000" dirty="0">
                <a:latin typeface="Aptos" panose="020B0004020202020204" pitchFamily="34" charset="0"/>
              </a:rPr>
              <a:t>plus</a:t>
            </a:r>
            <a:r>
              <a:rPr lang="en-NZ" sz="2000" b="1" dirty="0">
                <a:latin typeface="Aptos" panose="020B0004020202020204" pitchFamily="34" charset="0"/>
              </a:rPr>
              <a:t> Biological and Scientific </a:t>
            </a:r>
            <a:r>
              <a:rPr lang="en-NZ" sz="2000" dirty="0">
                <a:latin typeface="Aptos" panose="020B0004020202020204" pitchFamily="34" charset="0"/>
              </a:rPr>
              <a:t>Analysis?</a:t>
            </a:r>
            <a:r>
              <a:rPr lang="en-NZ" sz="2000" b="1" dirty="0">
                <a:latin typeface="Aptos" panose="020B0004020202020204" pitchFamily="34" charset="0"/>
              </a:rPr>
              <a:t> </a:t>
            </a:r>
            <a:endParaRPr lang="en-NZ" sz="2000" dirty="0">
              <a:latin typeface="Aptos" panose="020B0004020202020204" pitchFamily="34" charset="0"/>
            </a:endParaRPr>
          </a:p>
          <a:p>
            <a:pPr marL="514350" indent="-514350">
              <a:buFont typeface="+mj-lt"/>
              <a:buAutoNum type="arabicPeriod"/>
            </a:pPr>
            <a:r>
              <a:rPr lang="en-NZ" sz="2000" dirty="0">
                <a:latin typeface="Aptos" panose="020B0004020202020204" pitchFamily="34" charset="0"/>
              </a:rPr>
              <a:t>Divide the class into 9 groups. Give each an influence. Using the article, “</a:t>
            </a:r>
            <a:r>
              <a:rPr lang="en-NZ" sz="2000" i="1" dirty="0"/>
              <a:t>A burgeoning apple industry in Canterbury”</a:t>
            </a:r>
            <a:r>
              <a:rPr lang="en-NZ" sz="2000" i="1" dirty="0">
                <a:latin typeface="Aptos" panose="020B0004020202020204" pitchFamily="34" charset="0"/>
              </a:rPr>
              <a:t> e</a:t>
            </a:r>
            <a:r>
              <a:rPr lang="en-NZ" sz="2000" dirty="0">
                <a:latin typeface="Aptos" panose="020B0004020202020204" pitchFamily="34" charset="0"/>
              </a:rPr>
              <a:t>ach group identifies and describes the influence impacting Rockit.</a:t>
            </a:r>
          </a:p>
          <a:p>
            <a:pPr marL="514350" indent="-514350">
              <a:buFont typeface="+mj-lt"/>
              <a:buAutoNum type="arabicPeriod"/>
            </a:pPr>
            <a:r>
              <a:rPr lang="en-NZ" sz="2000" dirty="0">
                <a:latin typeface="Aptos" panose="020B0004020202020204" pitchFamily="34" charset="0"/>
              </a:rPr>
              <a:t>Then; bring the class back together to discuss the influences impacting </a:t>
            </a:r>
            <a:r>
              <a:rPr lang="en-NZ" sz="2000" dirty="0"/>
              <a:t>Rockit.</a:t>
            </a:r>
          </a:p>
          <a:p>
            <a:pPr marL="514350" indent="-514350">
              <a:buFont typeface="+mj-lt"/>
              <a:buAutoNum type="arabicPeriod"/>
            </a:pPr>
            <a:endParaRPr lang="en-NZ" sz="2000" dirty="0">
              <a:latin typeface="Aptos" panose="020B0004020202020204" pitchFamily="34" charset="0"/>
            </a:endParaRPr>
          </a:p>
        </p:txBody>
      </p:sp>
      <p:pic>
        <p:nvPicPr>
          <p:cNvPr id="4" name="Google Shape;144;p9" descr="A black and grey background with circles with Solomon R. Guggenheim Museum in the background&#10;&#10;Description automatically generated">
            <a:extLst>
              <a:ext uri="{FF2B5EF4-FFF2-40B4-BE49-F238E27FC236}">
                <a16:creationId xmlns:a16="http://schemas.microsoft.com/office/drawing/2014/main" id="{BC51FF66-CF3C-1855-27C5-97AA31951A82}"/>
              </a:ext>
            </a:extLst>
          </p:cNvPr>
          <p:cNvPicPr preferRelativeResize="0"/>
          <p:nvPr/>
        </p:nvPicPr>
        <p:blipFill rotWithShape="1">
          <a:blip r:embed="rId4">
            <a:alphaModFix amt="47000"/>
          </a:blip>
          <a:srcRect/>
          <a:stretch/>
        </p:blipFill>
        <p:spPr>
          <a:xfrm>
            <a:off x="2883848" y="1165066"/>
            <a:ext cx="5513843" cy="404470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3ACFDFAF-330E-5320-94AB-67638A76B278}"/>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F4702666-A146-5BCF-891C-98790FA5460F}"/>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86921896-330F-6E61-91CF-D9CE387B6356}"/>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CE2C5A2C-31DD-C508-5F5B-3050E2FFD788}"/>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37594E89-CC07-DB78-9DF4-F795669100B9}"/>
              </a:ext>
            </a:extLst>
          </p:cNvPr>
          <p:cNvSpPr>
            <a:spLocks noGrp="1"/>
          </p:cNvSpPr>
          <p:nvPr>
            <p:ph type="title"/>
          </p:nvPr>
        </p:nvSpPr>
        <p:spPr>
          <a:xfrm>
            <a:off x="417576" y="200533"/>
            <a:ext cx="2718816" cy="1325563"/>
          </a:xfrm>
        </p:spPr>
        <p:txBody>
          <a:bodyPr/>
          <a:lstStyle/>
          <a:p>
            <a:r>
              <a:rPr lang="en-NZ" b="1" dirty="0">
                <a:latin typeface="Aptos" panose="020B0004020202020204" pitchFamily="34" charset="0"/>
              </a:rPr>
              <a:t>Activity 2</a:t>
            </a:r>
          </a:p>
        </p:txBody>
      </p:sp>
      <p:sp>
        <p:nvSpPr>
          <p:cNvPr id="3" name="Content Placeholder 2">
            <a:extLst>
              <a:ext uri="{FF2B5EF4-FFF2-40B4-BE49-F238E27FC236}">
                <a16:creationId xmlns:a16="http://schemas.microsoft.com/office/drawing/2014/main" id="{D8100FB9-4B2F-9DA8-26D2-21AF48C8548A}"/>
              </a:ext>
            </a:extLst>
          </p:cNvPr>
          <p:cNvSpPr txBox="1">
            <a:spLocks/>
          </p:cNvSpPr>
          <p:nvPr/>
        </p:nvSpPr>
        <p:spPr>
          <a:xfrm>
            <a:off x="499872" y="1192352"/>
            <a:ext cx="10515600" cy="4056304"/>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buNone/>
            </a:pPr>
            <a:r>
              <a:rPr lang="en-NZ" sz="2400" dirty="0">
                <a:latin typeface="Aptos" panose="020B0004020202020204" pitchFamily="34" charset="0"/>
              </a:rPr>
              <a:t>Divide the class into groups. Allocate each group one STEEPLE plus Biological and Scientific influence. Each group is to use their influence to answer the questions below. </a:t>
            </a:r>
          </a:p>
          <a:p>
            <a:pPr marL="0" indent="0">
              <a:spcBef>
                <a:spcPts val="0"/>
              </a:spcBef>
              <a:buNone/>
            </a:pPr>
            <a:r>
              <a:rPr lang="en-NZ" sz="2400" dirty="0">
                <a:latin typeface="Aptos" panose="020B0004020202020204" pitchFamily="34" charset="0"/>
              </a:rPr>
              <a:t>Then, bring the class back together to discuss their answers.</a:t>
            </a:r>
          </a:p>
          <a:p>
            <a:pPr marL="0" indent="0">
              <a:buNone/>
            </a:pPr>
            <a:endParaRPr lang="en-NZ" sz="2400" dirty="0">
              <a:latin typeface="Aptos" panose="020B0004020202020204" pitchFamily="34" charset="0"/>
            </a:endParaRPr>
          </a:p>
          <a:p>
            <a:pPr marL="514350" indent="-514350">
              <a:buFont typeface="+mj-lt"/>
              <a:buAutoNum type="arabicPeriod"/>
            </a:pPr>
            <a:r>
              <a:rPr lang="en-NZ" sz="2000" dirty="0">
                <a:latin typeface="Aptos" panose="020B0004020202020204" pitchFamily="34" charset="0"/>
              </a:rPr>
              <a:t>Describe the short and long term impacts on </a:t>
            </a:r>
            <a:r>
              <a:rPr lang="en-NZ" sz="2200" dirty="0"/>
              <a:t>the Rockit.</a:t>
            </a:r>
            <a:endParaRPr lang="en-NZ" sz="2000" dirty="0">
              <a:latin typeface="Aptos" panose="020B0004020202020204" pitchFamily="34" charset="0"/>
            </a:endParaRPr>
          </a:p>
          <a:p>
            <a:pPr marL="514350" lvl="0" indent="-514350">
              <a:buFont typeface="+mj-lt"/>
              <a:buAutoNum type="arabicPeriod"/>
            </a:pPr>
            <a:r>
              <a:rPr lang="en-NZ" sz="2000" dirty="0">
                <a:latin typeface="Aptos" panose="020B0004020202020204" pitchFamily="34" charset="0"/>
              </a:rPr>
              <a:t>Using the influence you have discussed in your group, explain the impact beyond the business e.g. on the local community.</a:t>
            </a:r>
          </a:p>
          <a:p>
            <a:pPr marL="514350" lvl="0" indent="-514350">
              <a:buFont typeface="+mj-lt"/>
              <a:buAutoNum type="arabicPeriod"/>
            </a:pPr>
            <a:r>
              <a:rPr lang="en-NZ" sz="2000" dirty="0">
                <a:latin typeface="Aptos" panose="020B0004020202020204" pitchFamily="34" charset="0"/>
              </a:rPr>
              <a:t>What are the consequences of these impacts on the business?</a:t>
            </a:r>
          </a:p>
          <a:p>
            <a:pPr marL="514350" lvl="0" indent="-514350">
              <a:buFont typeface="+mj-lt"/>
              <a:buAutoNum type="arabicPeriod"/>
            </a:pPr>
            <a:r>
              <a:rPr lang="en-NZ" sz="2000" dirty="0">
                <a:latin typeface="Aptos" panose="020B0004020202020204" pitchFamily="34" charset="0"/>
              </a:rPr>
              <a:t>Using these consequences, explain how each consequence might affect the viability of the business.</a:t>
            </a:r>
          </a:p>
        </p:txBody>
      </p:sp>
      <p:pic>
        <p:nvPicPr>
          <p:cNvPr id="4" name="Google Shape;144;p9" descr="A black and grey background with circles with Solomon R. Guggenheim Museum in the background&#10;&#10;Description automatically generated">
            <a:extLst>
              <a:ext uri="{FF2B5EF4-FFF2-40B4-BE49-F238E27FC236}">
                <a16:creationId xmlns:a16="http://schemas.microsoft.com/office/drawing/2014/main" id="{C281C349-637B-1BEB-BB82-A0042FCA858C}"/>
              </a:ext>
            </a:extLst>
          </p:cNvPr>
          <p:cNvPicPr preferRelativeResize="0"/>
          <p:nvPr/>
        </p:nvPicPr>
        <p:blipFill rotWithShape="1">
          <a:blip r:embed="rId4">
            <a:alphaModFix amt="47000"/>
          </a:blip>
          <a:srcRect/>
          <a:stretch/>
        </p:blipFill>
        <p:spPr>
          <a:xfrm>
            <a:off x="3339078" y="1295115"/>
            <a:ext cx="5513843" cy="4044704"/>
          </a:xfrm>
          <a:prstGeom prst="rect">
            <a:avLst/>
          </a:prstGeom>
          <a:noFill/>
          <a:ln>
            <a:noFill/>
          </a:ln>
        </p:spPr>
      </p:pic>
    </p:spTree>
    <p:extLst>
      <p:ext uri="{BB962C8B-B14F-4D97-AF65-F5344CB8AC3E}">
        <p14:creationId xmlns:p14="http://schemas.microsoft.com/office/powerpoint/2010/main" val="524398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25733EF7-13FB-359A-F86D-3C7E9C97FE12}"/>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5BC5838D-F947-3752-7C18-BBE75B05A832}"/>
              </a:ext>
            </a:extLst>
          </p:cNvPr>
          <p:cNvSpPr/>
          <p:nvPr/>
        </p:nvSpPr>
        <p:spPr>
          <a:xfrm>
            <a:off x="0" y="0"/>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3D74ABD2-9B8C-4B21-4AE9-3A6C2765C4F5}"/>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C4435494-2F49-B42D-F85E-7EF062251BA6}"/>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DE2E4858-9246-95C3-367B-EED52743EFCC}"/>
              </a:ext>
            </a:extLst>
          </p:cNvPr>
          <p:cNvSpPr>
            <a:spLocks noGrp="1"/>
          </p:cNvSpPr>
          <p:nvPr>
            <p:ph type="title"/>
          </p:nvPr>
        </p:nvSpPr>
        <p:spPr>
          <a:xfrm>
            <a:off x="2340864" y="727146"/>
            <a:ext cx="7510272" cy="1325563"/>
          </a:xfrm>
        </p:spPr>
        <p:txBody>
          <a:bodyPr>
            <a:normAutofit/>
          </a:bodyPr>
          <a:lstStyle/>
          <a:p>
            <a:pPr lvl="0" algn="ctr"/>
            <a:br>
              <a:rPr lang="en-NZ" dirty="0">
                <a:solidFill>
                  <a:schemeClr val="tx1"/>
                </a:solidFill>
                <a:latin typeface="Aptos" panose="020B0004020202020204" pitchFamily="34" charset="0"/>
              </a:rPr>
            </a:br>
            <a:r>
              <a:rPr lang="en-NZ" dirty="0">
                <a:solidFill>
                  <a:schemeClr val="tx1"/>
                </a:solidFill>
                <a:latin typeface="Aptos" panose="020B0004020202020204" pitchFamily="34" charset="0"/>
              </a:rPr>
              <a:t>Answers to Questions 1-3</a:t>
            </a:r>
          </a:p>
        </p:txBody>
      </p:sp>
      <p:sp>
        <p:nvSpPr>
          <p:cNvPr id="3" name="Content Placeholder 2">
            <a:extLst>
              <a:ext uri="{FF2B5EF4-FFF2-40B4-BE49-F238E27FC236}">
                <a16:creationId xmlns:a16="http://schemas.microsoft.com/office/drawing/2014/main" id="{043DC3CF-8998-864A-73FB-2A866A3F341C}"/>
              </a:ext>
            </a:extLst>
          </p:cNvPr>
          <p:cNvSpPr txBox="1">
            <a:spLocks/>
          </p:cNvSpPr>
          <p:nvPr/>
        </p:nvSpPr>
        <p:spPr>
          <a:xfrm>
            <a:off x="582168" y="4524893"/>
            <a:ext cx="10515600" cy="82296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lvl="0" indent="0">
              <a:buNone/>
            </a:pPr>
            <a:r>
              <a:rPr lang="en-NZ" sz="2400" dirty="0">
                <a:solidFill>
                  <a:schemeClr val="tx1"/>
                </a:solidFill>
                <a:latin typeface="Aptos" panose="020B0004020202020204" pitchFamily="34" charset="0"/>
              </a:rPr>
              <a:t>NOTE:  Answers are a guide, there are other answers.</a:t>
            </a:r>
          </a:p>
        </p:txBody>
      </p:sp>
      <p:sp>
        <p:nvSpPr>
          <p:cNvPr id="4" name="Title 1">
            <a:extLst>
              <a:ext uri="{FF2B5EF4-FFF2-40B4-BE49-F238E27FC236}">
                <a16:creationId xmlns:a16="http://schemas.microsoft.com/office/drawing/2014/main" id="{5D6B295C-1ED3-A568-013F-8AE7F08D96AC}"/>
              </a:ext>
            </a:extLst>
          </p:cNvPr>
          <p:cNvSpPr txBox="1">
            <a:spLocks/>
          </p:cNvSpPr>
          <p:nvPr/>
        </p:nvSpPr>
        <p:spPr>
          <a:xfrm>
            <a:off x="4349496" y="184584"/>
            <a:ext cx="2718816"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NZ" b="1" dirty="0">
                <a:latin typeface="Aptos" panose="020B0004020202020204" pitchFamily="34" charset="0"/>
              </a:rPr>
              <a:t>Activity 1</a:t>
            </a:r>
          </a:p>
        </p:txBody>
      </p:sp>
    </p:spTree>
    <p:extLst>
      <p:ext uri="{BB962C8B-B14F-4D97-AF65-F5344CB8AC3E}">
        <p14:creationId xmlns:p14="http://schemas.microsoft.com/office/powerpoint/2010/main" val="1554861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3E167F82-207E-37B5-1BE3-A37F49ADB23F}"/>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986B8DFE-BBA2-9EF3-7D3B-342DE19E3600}"/>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78913087-0AA1-62AB-A7FC-11C082BB9125}"/>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4BEAC812-8EC5-F091-6A31-6AC4902508D7}"/>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75997341-7C6B-8FDD-653F-2F122D8F4A25}"/>
              </a:ext>
            </a:extLst>
          </p:cNvPr>
          <p:cNvSpPr>
            <a:spLocks noGrp="1"/>
          </p:cNvSpPr>
          <p:nvPr>
            <p:ph type="title"/>
          </p:nvPr>
        </p:nvSpPr>
        <p:spPr>
          <a:xfrm>
            <a:off x="228600" y="274102"/>
            <a:ext cx="8452104" cy="1325563"/>
          </a:xfrm>
        </p:spPr>
        <p:txBody>
          <a:bodyPr>
            <a:normAutofit/>
          </a:bodyPr>
          <a:lstStyle/>
          <a:p>
            <a:pPr lvl="0"/>
            <a:r>
              <a:rPr lang="en-NZ" sz="3200" dirty="0">
                <a:latin typeface="Aptos" panose="020B0004020202020204" pitchFamily="34" charset="0"/>
              </a:rPr>
              <a:t>1. What is a STEEPLE Analysis?</a:t>
            </a:r>
            <a:endParaRPr lang="en-NZ" sz="3200"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2D4607A2-1902-5119-63F1-41AD42E95655}"/>
              </a:ext>
            </a:extLst>
          </p:cNvPr>
          <p:cNvSpPr txBox="1">
            <a:spLocks/>
          </p:cNvSpPr>
          <p:nvPr/>
        </p:nvSpPr>
        <p:spPr>
          <a:xfrm>
            <a:off x="228600" y="1217203"/>
            <a:ext cx="7409688" cy="4022309"/>
          </a:xfrm>
          <a:prstGeom prst="rect">
            <a:avLst/>
          </a:prstGeom>
          <a:noFill/>
          <a:ln>
            <a:noFill/>
          </a:ln>
        </p:spPr>
        <p:txBody>
          <a:bodyPr spcFirstLastPara="1" wrap="square" lIns="91425" tIns="45700" rIns="91425" bIns="45700" anchor="t" anchorCtr="0">
            <a:normAutofit fontScale="700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r>
              <a:rPr lang="en-NZ" sz="2400" dirty="0">
                <a:latin typeface="Aptos" panose="020B0004020202020204" pitchFamily="34" charset="0"/>
              </a:rPr>
              <a:t>A STEEPLE Analysis is a strategic planning tool used by businesses to analyse external factors that can impact their business. </a:t>
            </a:r>
          </a:p>
          <a:p>
            <a:pPr marL="0" indent="0">
              <a:buNone/>
            </a:pPr>
            <a:r>
              <a:rPr lang="en-NZ" sz="2400" dirty="0">
                <a:latin typeface="Aptos" panose="020B0004020202020204" pitchFamily="34" charset="0"/>
              </a:rPr>
              <a:t>It helps businesses identify opportunities and threats in their environment and prepare strategies to stay competitive and sustainable</a:t>
            </a:r>
          </a:p>
          <a:p>
            <a:pPr marL="0" indent="0">
              <a:buNone/>
            </a:pPr>
            <a:r>
              <a:rPr lang="en-NZ" sz="2400" dirty="0">
                <a:latin typeface="Aptos" panose="020B0004020202020204" pitchFamily="34" charset="0"/>
              </a:rPr>
              <a:t> The acronym stands for:</a:t>
            </a:r>
          </a:p>
          <a:p>
            <a:pPr lvl="0"/>
            <a:r>
              <a:rPr lang="en-NZ" sz="2400" dirty="0">
                <a:latin typeface="Aptos" panose="020B0004020202020204" pitchFamily="34" charset="0"/>
              </a:rPr>
              <a:t>S – Social</a:t>
            </a:r>
          </a:p>
          <a:p>
            <a:pPr lvl="0"/>
            <a:r>
              <a:rPr lang="en-NZ" sz="2400" dirty="0">
                <a:latin typeface="Aptos" panose="020B0004020202020204" pitchFamily="34" charset="0"/>
              </a:rPr>
              <a:t>T – Technological</a:t>
            </a:r>
          </a:p>
          <a:p>
            <a:pPr lvl="0"/>
            <a:r>
              <a:rPr lang="en-NZ" sz="2400" dirty="0">
                <a:latin typeface="Aptos" panose="020B0004020202020204" pitchFamily="34" charset="0"/>
              </a:rPr>
              <a:t>E – Economic</a:t>
            </a:r>
          </a:p>
          <a:p>
            <a:pPr lvl="0"/>
            <a:r>
              <a:rPr lang="en-NZ" sz="2400" dirty="0">
                <a:latin typeface="Aptos" panose="020B0004020202020204" pitchFamily="34" charset="0"/>
              </a:rPr>
              <a:t>E – Environmental</a:t>
            </a:r>
          </a:p>
          <a:p>
            <a:pPr lvl="0"/>
            <a:r>
              <a:rPr lang="en-NZ" sz="2400" dirty="0">
                <a:latin typeface="Aptos" panose="020B0004020202020204" pitchFamily="34" charset="0"/>
              </a:rPr>
              <a:t>P – Political</a:t>
            </a:r>
          </a:p>
          <a:p>
            <a:pPr lvl="0"/>
            <a:r>
              <a:rPr lang="en-NZ" sz="2400" dirty="0">
                <a:latin typeface="Aptos" panose="020B0004020202020204" pitchFamily="34" charset="0"/>
              </a:rPr>
              <a:t>L – Legal</a:t>
            </a:r>
          </a:p>
          <a:p>
            <a:pPr lvl="0"/>
            <a:r>
              <a:rPr lang="en-NZ" sz="2400" dirty="0">
                <a:latin typeface="Aptos" panose="020B0004020202020204" pitchFamily="34" charset="0"/>
              </a:rPr>
              <a:t>E – Ethical</a:t>
            </a:r>
          </a:p>
          <a:p>
            <a:pPr lvl="0"/>
            <a:r>
              <a:rPr lang="en-NZ" sz="2400" dirty="0">
                <a:latin typeface="Aptos" panose="020B0004020202020204" pitchFamily="34" charset="0"/>
              </a:rPr>
              <a:t>In addition other external influences  are </a:t>
            </a:r>
            <a:r>
              <a:rPr lang="en-NZ" sz="2400" b="1" dirty="0">
                <a:latin typeface="Aptos" panose="020B0004020202020204" pitchFamily="34" charset="0"/>
              </a:rPr>
              <a:t>B -</a:t>
            </a:r>
            <a:r>
              <a:rPr lang="en-NZ" sz="2400" dirty="0">
                <a:latin typeface="Aptos" panose="020B0004020202020204" pitchFamily="34" charset="0"/>
              </a:rPr>
              <a:t> Biological and </a:t>
            </a:r>
            <a:r>
              <a:rPr lang="en-NZ" sz="2400" b="1" dirty="0">
                <a:latin typeface="Aptos" panose="020B0004020202020204" pitchFamily="34" charset="0"/>
              </a:rPr>
              <a:t>S </a:t>
            </a:r>
            <a:r>
              <a:rPr lang="en-NZ" sz="2400" dirty="0">
                <a:latin typeface="Aptos" panose="020B0004020202020204" pitchFamily="34" charset="0"/>
              </a:rPr>
              <a:t>- Scientific</a:t>
            </a:r>
          </a:p>
        </p:txBody>
      </p:sp>
      <p:pic>
        <p:nvPicPr>
          <p:cNvPr id="4" name="Picture 4" descr="STEEPLE Analysis - Definition, Importance &amp; Factors | Marketing | MBA Skool">
            <a:extLst>
              <a:ext uri="{FF2B5EF4-FFF2-40B4-BE49-F238E27FC236}">
                <a16:creationId xmlns:a16="http://schemas.microsoft.com/office/drawing/2014/main" id="{7D3386D8-6673-4BAF-7EA9-09EF9F94BB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08264" y="1175869"/>
            <a:ext cx="3511296" cy="3245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1036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DDB1C2D3-F278-A4CA-B3D9-1C1BF6C67E50}"/>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A8639FBC-BCB0-0104-8CB3-0ADD89A2873E}"/>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E1F217C5-F678-20E9-2AD0-6EFA9769BBB7}"/>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68530FB7-C596-D794-FDF0-9A2F51957D28}"/>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7C08CA0B-41A0-E25D-E047-448C41987909}"/>
              </a:ext>
            </a:extLst>
          </p:cNvPr>
          <p:cNvSpPr>
            <a:spLocks noGrp="1"/>
          </p:cNvSpPr>
          <p:nvPr>
            <p:ph type="title"/>
          </p:nvPr>
        </p:nvSpPr>
        <p:spPr>
          <a:xfrm>
            <a:off x="228600" y="274102"/>
            <a:ext cx="11637264" cy="1325563"/>
          </a:xfrm>
        </p:spPr>
        <p:txBody>
          <a:bodyPr>
            <a:normAutofit/>
          </a:bodyPr>
          <a:lstStyle/>
          <a:p>
            <a:pPr lvl="0"/>
            <a:r>
              <a:rPr lang="en-NZ" sz="3200" dirty="0"/>
              <a:t>2. </a:t>
            </a:r>
            <a:r>
              <a:rPr lang="en-NZ" sz="3200" dirty="0">
                <a:latin typeface="Aptos" panose="020B0004020202020204" pitchFamily="34" charset="0"/>
              </a:rPr>
              <a:t>Why would an agribusiness like Rockit carryout a STEEPLE plus   </a:t>
            </a:r>
            <a:br>
              <a:rPr lang="en-NZ" sz="3200" dirty="0">
                <a:latin typeface="Aptos" panose="020B0004020202020204" pitchFamily="34" charset="0"/>
              </a:rPr>
            </a:br>
            <a:r>
              <a:rPr lang="en-NZ" sz="3200" dirty="0">
                <a:latin typeface="Aptos" panose="020B0004020202020204" pitchFamily="34" charset="0"/>
              </a:rPr>
              <a:t> Biological and Scientific Analysis?</a:t>
            </a:r>
            <a:endParaRPr lang="en-NZ" sz="3200"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5F79031B-89DA-40A6-B4DF-196FBDB01507}"/>
              </a:ext>
            </a:extLst>
          </p:cNvPr>
          <p:cNvSpPr txBox="1">
            <a:spLocks/>
          </p:cNvSpPr>
          <p:nvPr/>
        </p:nvSpPr>
        <p:spPr>
          <a:xfrm>
            <a:off x="326136" y="1599665"/>
            <a:ext cx="11539728" cy="3586245"/>
          </a:xfrm>
          <a:prstGeom prst="rect">
            <a:avLst/>
          </a:prstGeom>
          <a:noFill/>
          <a:ln>
            <a:noFill/>
          </a:ln>
        </p:spPr>
        <p:txBody>
          <a:bodyPr spcFirstLastPara="1" wrap="square" lIns="91425" tIns="45700" rIns="91425" bIns="45700" anchor="t" anchorCtr="0">
            <a:normAutofit fontScale="77500" lnSpcReduction="20000"/>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en-NZ" dirty="0"/>
              <a:t>Rockit would carry out a STEEPLE + </a:t>
            </a:r>
            <a:r>
              <a:rPr lang="en-NZ" dirty="0">
                <a:latin typeface="Aptos" panose="020B0004020202020204" pitchFamily="34" charset="0"/>
              </a:rPr>
              <a:t>Biological and Scientific</a:t>
            </a:r>
            <a:r>
              <a:rPr lang="en-NZ" dirty="0"/>
              <a:t> analysis to:</a:t>
            </a:r>
          </a:p>
          <a:p>
            <a:pPr lvl="0"/>
            <a:r>
              <a:rPr lang="en-NZ" dirty="0"/>
              <a:t>Strategically evaluate opportunities, risks, and success factors for expanding into Canterbury.</a:t>
            </a:r>
          </a:p>
          <a:p>
            <a:pPr lvl="0"/>
            <a:r>
              <a:rPr lang="en-NZ" dirty="0"/>
              <a:t>Future-proof its operations against potential challenges.</a:t>
            </a:r>
          </a:p>
          <a:p>
            <a:pPr marL="114300" indent="0">
              <a:buNone/>
            </a:pPr>
            <a:endParaRPr lang="en-NZ" dirty="0"/>
          </a:p>
          <a:p>
            <a:pPr marL="114300" indent="0">
              <a:buNone/>
            </a:pPr>
            <a:r>
              <a:rPr lang="en-NZ" dirty="0"/>
              <a:t>This analysis helps Rockit to:</a:t>
            </a:r>
          </a:p>
          <a:p>
            <a:pPr lvl="0"/>
            <a:r>
              <a:rPr lang="en-NZ" dirty="0"/>
              <a:t>Make informed, data-driven decisions.</a:t>
            </a:r>
          </a:p>
          <a:p>
            <a:pPr lvl="0"/>
            <a:r>
              <a:rPr lang="en-NZ" dirty="0"/>
              <a:t>Assess external macro-environmental factors such as social, technological, economic, environmental, political, legal, and ethical influences.</a:t>
            </a:r>
          </a:p>
          <a:p>
            <a:pPr lvl="0"/>
            <a:r>
              <a:rPr lang="en-NZ" dirty="0"/>
              <a:t>Understand internal business capabilities and dynamics.</a:t>
            </a:r>
          </a:p>
          <a:p>
            <a:pPr lvl="0"/>
            <a:r>
              <a:rPr lang="en-NZ" dirty="0"/>
              <a:t>Evaluate stakeholder relationships including partners, investors, customers, and regulators.</a:t>
            </a:r>
          </a:p>
          <a:p>
            <a:pPr lvl="0"/>
            <a:endParaRPr lang="en-NZ" sz="2400" dirty="0">
              <a:latin typeface="Aptos" panose="020B0004020202020204" pitchFamily="34" charset="0"/>
            </a:endParaRPr>
          </a:p>
        </p:txBody>
      </p:sp>
    </p:spTree>
    <p:extLst>
      <p:ext uri="{BB962C8B-B14F-4D97-AF65-F5344CB8AC3E}">
        <p14:creationId xmlns:p14="http://schemas.microsoft.com/office/powerpoint/2010/main" val="702073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9D9F3579-F808-9CBB-EB43-95BDB4886562}"/>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62D85EA4-8728-0A17-C89D-0C6E8719BB98}"/>
              </a:ext>
            </a:extLst>
          </p:cNvPr>
          <p:cNvSpPr/>
          <p:nvPr/>
        </p:nvSpPr>
        <p:spPr>
          <a:xfrm>
            <a:off x="0" y="-1"/>
            <a:ext cx="12192000" cy="6858000"/>
          </a:xfrm>
          <a:prstGeom prst="rect">
            <a:avLst/>
          </a:prstGeom>
          <a:solidFill>
            <a:srgbClr val="ABD2D6"/>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3" name="Google Shape;123;p6">
            <a:extLst>
              <a:ext uri="{FF2B5EF4-FFF2-40B4-BE49-F238E27FC236}">
                <a16:creationId xmlns:a16="http://schemas.microsoft.com/office/drawing/2014/main" id="{1F444BC6-D2BA-BAD8-7222-374285F30BEB}"/>
              </a:ext>
            </a:extLst>
          </p:cNvPr>
          <p:cNvSpPr/>
          <p:nvPr/>
        </p:nvSpPr>
        <p:spPr>
          <a:xfrm>
            <a:off x="0" y="5430982"/>
            <a:ext cx="12192000" cy="142701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4" name="Google Shape;124;p6" descr="A picture containing text, clipart&#10;&#10;Description automatically generated">
            <a:extLst>
              <a:ext uri="{FF2B5EF4-FFF2-40B4-BE49-F238E27FC236}">
                <a16:creationId xmlns:a16="http://schemas.microsoft.com/office/drawing/2014/main" id="{23A66DA9-B208-EE3B-F8A9-00376B1BD0AD}"/>
              </a:ext>
            </a:extLst>
          </p:cNvPr>
          <p:cNvPicPr preferRelativeResize="0"/>
          <p:nvPr/>
        </p:nvPicPr>
        <p:blipFill rotWithShape="1">
          <a:blip r:embed="rId3">
            <a:alphaModFix/>
          </a:blip>
          <a:srcRect/>
          <a:stretch/>
        </p:blipFill>
        <p:spPr>
          <a:xfrm>
            <a:off x="9292498" y="5656398"/>
            <a:ext cx="2374482" cy="893056"/>
          </a:xfrm>
          <a:prstGeom prst="rect">
            <a:avLst/>
          </a:prstGeom>
          <a:noFill/>
          <a:ln>
            <a:noFill/>
          </a:ln>
        </p:spPr>
      </p:pic>
      <p:sp>
        <p:nvSpPr>
          <p:cNvPr id="2" name="Title 1">
            <a:extLst>
              <a:ext uri="{FF2B5EF4-FFF2-40B4-BE49-F238E27FC236}">
                <a16:creationId xmlns:a16="http://schemas.microsoft.com/office/drawing/2014/main" id="{CA2C3575-0C55-FE1B-B026-06DBC5141E1B}"/>
              </a:ext>
            </a:extLst>
          </p:cNvPr>
          <p:cNvSpPr>
            <a:spLocks noGrp="1"/>
          </p:cNvSpPr>
          <p:nvPr>
            <p:ph type="title"/>
          </p:nvPr>
        </p:nvSpPr>
        <p:spPr>
          <a:xfrm>
            <a:off x="228600" y="274102"/>
            <a:ext cx="11637264" cy="1188939"/>
          </a:xfrm>
        </p:spPr>
        <p:txBody>
          <a:bodyPr>
            <a:normAutofit/>
          </a:bodyPr>
          <a:lstStyle/>
          <a:p>
            <a:pPr lvl="0"/>
            <a:r>
              <a:rPr lang="en-NZ" sz="3200" dirty="0">
                <a:solidFill>
                  <a:schemeClr val="tx1"/>
                </a:solidFill>
                <a:latin typeface="Aptos" panose="020B0004020202020204" pitchFamily="34" charset="0"/>
              </a:rPr>
              <a:t>3. Make a list of the future proofing influences impacting Rockit  </a:t>
            </a:r>
            <a:br>
              <a:rPr lang="en-NZ" sz="3200" dirty="0">
                <a:solidFill>
                  <a:schemeClr val="tx1"/>
                </a:solidFill>
                <a:latin typeface="Aptos" panose="020B0004020202020204" pitchFamily="34" charset="0"/>
              </a:rPr>
            </a:br>
            <a:r>
              <a:rPr lang="en-NZ" sz="3200" dirty="0">
                <a:solidFill>
                  <a:schemeClr val="tx1"/>
                </a:solidFill>
                <a:latin typeface="Aptos" panose="020B0004020202020204" pitchFamily="34" charset="0"/>
              </a:rPr>
              <a:t>     using </a:t>
            </a:r>
            <a:r>
              <a:rPr lang="en-NZ" sz="3200" b="1" dirty="0">
                <a:solidFill>
                  <a:schemeClr val="tx1"/>
                </a:solidFill>
                <a:latin typeface="Aptos" panose="020B0004020202020204" pitchFamily="34" charset="0"/>
              </a:rPr>
              <a:t>STEEPLE </a:t>
            </a:r>
            <a:r>
              <a:rPr lang="en-NZ" sz="3200" dirty="0">
                <a:solidFill>
                  <a:schemeClr val="tx1"/>
                </a:solidFill>
                <a:latin typeface="Aptos" panose="020B0004020202020204" pitchFamily="34" charset="0"/>
              </a:rPr>
              <a:t>plus</a:t>
            </a:r>
            <a:r>
              <a:rPr lang="en-NZ" sz="3200" b="1" dirty="0">
                <a:solidFill>
                  <a:schemeClr val="tx1"/>
                </a:solidFill>
                <a:latin typeface="Aptos" panose="020B0004020202020204" pitchFamily="34" charset="0"/>
              </a:rPr>
              <a:t> </a:t>
            </a:r>
            <a:r>
              <a:rPr lang="en-NZ" sz="3200" b="1" dirty="0">
                <a:latin typeface="Aptos" panose="020B0004020202020204" pitchFamily="34" charset="0"/>
              </a:rPr>
              <a:t>Biological and Scientific.</a:t>
            </a:r>
            <a:endParaRPr lang="en-NZ" sz="3200"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AC9C6CD2-4386-C7EE-C779-45BDF2A359C0}"/>
              </a:ext>
            </a:extLst>
          </p:cNvPr>
          <p:cNvSpPr txBox="1">
            <a:spLocks/>
          </p:cNvSpPr>
          <p:nvPr/>
        </p:nvSpPr>
        <p:spPr>
          <a:xfrm>
            <a:off x="326136" y="1599665"/>
            <a:ext cx="11539728" cy="358624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lvl="0"/>
            <a:endParaRPr lang="en-NZ" sz="2400" dirty="0">
              <a:latin typeface="Aptos" panose="020B0004020202020204" pitchFamily="34" charset="0"/>
            </a:endParaRPr>
          </a:p>
        </p:txBody>
      </p:sp>
      <p:graphicFrame>
        <p:nvGraphicFramePr>
          <p:cNvPr id="4" name="Content Placeholder 2">
            <a:extLst>
              <a:ext uri="{FF2B5EF4-FFF2-40B4-BE49-F238E27FC236}">
                <a16:creationId xmlns:a16="http://schemas.microsoft.com/office/drawing/2014/main" id="{E073A55B-0E05-A674-E969-B8C5BB6A72DF}"/>
              </a:ext>
            </a:extLst>
          </p:cNvPr>
          <p:cNvGraphicFramePr>
            <a:graphicFrameLocks/>
          </p:cNvGraphicFramePr>
          <p:nvPr>
            <p:extLst>
              <p:ext uri="{D42A27DB-BD31-4B8C-83A1-F6EECF244321}">
                <p14:modId xmlns:p14="http://schemas.microsoft.com/office/powerpoint/2010/main" val="2714574952"/>
              </p:ext>
            </p:extLst>
          </p:nvPr>
        </p:nvGraphicFramePr>
        <p:xfrm>
          <a:off x="326136" y="1463041"/>
          <a:ext cx="11865864" cy="484234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 name="Graphic 9" descr="Apple with solid fill">
            <a:extLst>
              <a:ext uri="{FF2B5EF4-FFF2-40B4-BE49-F238E27FC236}">
                <a16:creationId xmlns:a16="http://schemas.microsoft.com/office/drawing/2014/main" id="{FDFA6DB4-1DE9-FB8C-BF42-99789C7FF7C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655820" y="4416086"/>
            <a:ext cx="548827" cy="548827"/>
          </a:xfrm>
          <a:prstGeom prst="rect">
            <a:avLst/>
          </a:prstGeom>
        </p:spPr>
      </p:pic>
      <p:pic>
        <p:nvPicPr>
          <p:cNvPr id="14" name="Graphic 13" descr="Flask with solid fill">
            <a:extLst>
              <a:ext uri="{FF2B5EF4-FFF2-40B4-BE49-F238E27FC236}">
                <a16:creationId xmlns:a16="http://schemas.microsoft.com/office/drawing/2014/main" id="{1A466F1A-B19C-4E6A-A22A-724D7264384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257652" y="4311740"/>
            <a:ext cx="757521" cy="757521"/>
          </a:xfrm>
          <a:prstGeom prst="rect">
            <a:avLst/>
          </a:prstGeom>
        </p:spPr>
      </p:pic>
    </p:spTree>
    <p:extLst>
      <p:ext uri="{BB962C8B-B14F-4D97-AF65-F5344CB8AC3E}">
        <p14:creationId xmlns:p14="http://schemas.microsoft.com/office/powerpoint/2010/main" val="238588898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932</TotalTime>
  <Words>4382</Words>
  <Application>Microsoft Office PowerPoint</Application>
  <PresentationFormat>Widescreen</PresentationFormat>
  <Paragraphs>366</Paragraphs>
  <Slides>38</Slides>
  <Notes>38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Aptos</vt:lpstr>
      <vt:lpstr>Arial</vt:lpstr>
      <vt:lpstr>Calibri</vt:lpstr>
      <vt:lpstr>Office Theme</vt:lpstr>
      <vt:lpstr>PowerPoint Presentation</vt:lpstr>
      <vt:lpstr>PowerPoint Presentation</vt:lpstr>
      <vt:lpstr>PowerPoint Presentation</vt:lpstr>
      <vt:lpstr>Activity 1</vt:lpstr>
      <vt:lpstr>Activity 2</vt:lpstr>
      <vt:lpstr> Answers to Questions 1-3</vt:lpstr>
      <vt:lpstr>1. What is a STEEPLE Analysis?</vt:lpstr>
      <vt:lpstr>2. Why would an agribusiness like Rockit carryout a STEEPLE plus     Biological and Scientific Analysis?</vt:lpstr>
      <vt:lpstr>3. Make a list of the future proofing influences impacting Rockit        using STEEPLE plus Biological and Scientific.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Answers to Questions 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Michelle Smith</dc:creator>
  <cp:lastModifiedBy>Kerry Allen</cp:lastModifiedBy>
  <cp:revision>33</cp:revision>
  <dcterms:created xsi:type="dcterms:W3CDTF">2014-11-27T05:26:09Z</dcterms:created>
  <dcterms:modified xsi:type="dcterms:W3CDTF">2025-10-12T20:09:48Z</dcterms:modified>
</cp:coreProperties>
</file>