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0"/>
  </p:notesMasterIdLst>
  <p:handoutMasterIdLst>
    <p:handoutMasterId r:id="rId11"/>
  </p:handoutMasterIdLst>
  <p:sldIdLst>
    <p:sldId id="260" r:id="rId2"/>
    <p:sldId id="277" r:id="rId3"/>
    <p:sldId id="276" r:id="rId4"/>
    <p:sldId id="278" r:id="rId5"/>
    <p:sldId id="279" r:id="rId6"/>
    <p:sldId id="280" r:id="rId7"/>
    <p:sldId id="281" r:id="rId8"/>
    <p:sldId id="275" r:id="rId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79195" autoAdjust="0"/>
  </p:normalViewPr>
  <p:slideViewPr>
    <p:cSldViewPr>
      <p:cViewPr varScale="1">
        <p:scale>
          <a:sx n="54" d="100"/>
          <a:sy n="54" d="100"/>
        </p:scale>
        <p:origin x="1640" y="56"/>
      </p:cViewPr>
      <p:guideLst>
        <p:guide orient="horz" pos="2160"/>
        <p:guide pos="2880"/>
      </p:guideLst>
    </p:cSldViewPr>
  </p:slideViewPr>
  <p:notesTextViewPr>
    <p:cViewPr>
      <p:scale>
        <a:sx n="1" d="1"/>
        <a:sy n="1" d="1"/>
      </p:scale>
      <p:origin x="0" y="0"/>
    </p:cViewPr>
  </p:notesTextViewPr>
  <p:notesViewPr>
    <p:cSldViewPr>
      <p:cViewPr varScale="1">
        <p:scale>
          <a:sx n="80" d="100"/>
          <a:sy n="80" d="100"/>
        </p:scale>
        <p:origin x="-1974" y="-78"/>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6FA3A13A-A6D9-4F1F-83DC-B9F598614FD0}" type="datetimeFigureOut">
              <a:rPr lang="en-US" smtClean="0"/>
              <a:t>4/30/2017</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58F31B20-DD5C-4626-8990-48BA586CB7E0}" type="slidenum">
              <a:rPr lang="en-US" smtClean="0"/>
              <a:t>‹#›</a:t>
            </a:fld>
            <a:endParaRPr lang="en-US"/>
          </a:p>
        </p:txBody>
      </p:sp>
    </p:spTree>
    <p:extLst>
      <p:ext uri="{BB962C8B-B14F-4D97-AF65-F5344CB8AC3E}">
        <p14:creationId xmlns:p14="http://schemas.microsoft.com/office/powerpoint/2010/main" val="10293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DDA0647-9C73-4633-B2E4-13ED391450C6}" type="datetimeFigureOut">
              <a:rPr lang="en-US" smtClean="0"/>
              <a:t>4/30/2017</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964ADC6-1740-4CFD-B5F4-8937ABA67757}" type="slidenum">
              <a:rPr lang="en-US" smtClean="0"/>
              <a:t>‹#›</a:t>
            </a:fld>
            <a:endParaRPr lang="en-US"/>
          </a:p>
        </p:txBody>
      </p:sp>
    </p:spTree>
    <p:extLst>
      <p:ext uri="{BB962C8B-B14F-4D97-AF65-F5344CB8AC3E}">
        <p14:creationId xmlns:p14="http://schemas.microsoft.com/office/powerpoint/2010/main" val="265674067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Now that you have learned the basics of using computer spreadsheet</a:t>
            </a:r>
            <a:r>
              <a:rPr lang="en-US" baseline="0" dirty="0" smtClean="0"/>
              <a:t> software to develop financial models, you can use your model to analyze the effect of a new innovation and prepare a three year income projection (a “pro forma”) income statement that financial institutions and other lenders will frequently request as part of a loan application or business plan. </a:t>
            </a:r>
            <a:endParaRPr lang="en-US" dirty="0"/>
          </a:p>
        </p:txBody>
      </p:sp>
      <p:sp>
        <p:nvSpPr>
          <p:cNvPr id="4" name="Slide Number Placeholder 3"/>
          <p:cNvSpPr>
            <a:spLocks noGrp="1"/>
          </p:cNvSpPr>
          <p:nvPr>
            <p:ph type="sldNum" sz="quarter" idx="10"/>
          </p:nvPr>
        </p:nvSpPr>
        <p:spPr/>
        <p:txBody>
          <a:bodyPr/>
          <a:lstStyle/>
          <a:p>
            <a:fld id="{E964ADC6-1740-4CFD-B5F4-8937ABA67757}" type="slidenum">
              <a:rPr lang="en-US" smtClean="0"/>
              <a:t>1</a:t>
            </a:fld>
            <a:endParaRPr lang="en-US"/>
          </a:p>
        </p:txBody>
      </p:sp>
    </p:spTree>
    <p:extLst>
      <p:ext uri="{BB962C8B-B14F-4D97-AF65-F5344CB8AC3E}">
        <p14:creationId xmlns:p14="http://schemas.microsoft.com/office/powerpoint/2010/main" val="140996462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 pro-form</a:t>
            </a:r>
            <a:r>
              <a:rPr lang="en-US" baseline="0" dirty="0" smtClean="0"/>
              <a:t> statement is a business owner’s best guess of what the business will look like over the next three to five years based on actions taken in the present.  For example, if Piedmont Farm decides to invest in the Solar Panels, it will have an effect on both the revenue and the costs of the farm.  In order for the farmer to get a complete picture of how the farm’s actual operations in the future if certain assumptions are achieved, a farmer should always prepare a pro-forma statement before making a decision about an investment or new venture.    Using Piedmont Farm’s Net Earnings Statement from the case study, this lesson will help you create a three-year pro-forma income projection for the farm – something that Martha might be able to use in her business plan or in her loan application.  The pro forma will also enable the farmer to look at different scenarios – increasing or decreasing variables - like product pricing or the number of cattle harvested – to choose the most appropriate path for the future.</a:t>
            </a:r>
            <a:endParaRPr lang="en-US" dirty="0"/>
          </a:p>
        </p:txBody>
      </p:sp>
      <p:sp>
        <p:nvSpPr>
          <p:cNvPr id="4" name="Slide Number Placeholder 3"/>
          <p:cNvSpPr>
            <a:spLocks noGrp="1"/>
          </p:cNvSpPr>
          <p:nvPr>
            <p:ph type="sldNum" sz="quarter" idx="10"/>
          </p:nvPr>
        </p:nvSpPr>
        <p:spPr/>
        <p:txBody>
          <a:bodyPr/>
          <a:lstStyle/>
          <a:p>
            <a:fld id="{E964ADC6-1740-4CFD-B5F4-8937ABA67757}" type="slidenum">
              <a:rPr lang="en-US" smtClean="0"/>
              <a:t>2</a:t>
            </a:fld>
            <a:endParaRPr lang="en-US"/>
          </a:p>
        </p:txBody>
      </p:sp>
    </p:spTree>
    <p:extLst>
      <p:ext uri="{BB962C8B-B14F-4D97-AF65-F5344CB8AC3E}">
        <p14:creationId xmlns:p14="http://schemas.microsoft.com/office/powerpoint/2010/main" val="1212767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Using the same student groups as in the last lesson, ask the students to open up the “Piedmont Farm Pro Forma” worksheet.  They might also want to have either a print or computer version of the “Cash Flow Worksheet” that they developed in Lesson 7 and</a:t>
            </a:r>
            <a:r>
              <a:rPr lang="en-US" baseline="0" dirty="0" smtClean="0"/>
              <a:t> the “Cost Benefit Worksheet” from Lesson 6.  Although a template for the pro forma statements has been provided, the students will need to use information from the case study and the other lessons to project (or estimate) the revenue and cost assumptions for the farm over the next three years.</a:t>
            </a:r>
            <a:endParaRPr lang="en-US" dirty="0" smtClean="0"/>
          </a:p>
          <a:p>
            <a:endParaRPr lang="en-US" dirty="0"/>
          </a:p>
        </p:txBody>
      </p:sp>
      <p:sp>
        <p:nvSpPr>
          <p:cNvPr id="4" name="Slide Number Placeholder 3"/>
          <p:cNvSpPr>
            <a:spLocks noGrp="1"/>
          </p:cNvSpPr>
          <p:nvPr>
            <p:ph type="sldNum" sz="quarter" idx="10"/>
          </p:nvPr>
        </p:nvSpPr>
        <p:spPr/>
        <p:txBody>
          <a:bodyPr/>
          <a:lstStyle/>
          <a:p>
            <a:fld id="{E964ADC6-1740-4CFD-B5F4-8937ABA67757}" type="slidenum">
              <a:rPr lang="en-US" smtClean="0"/>
              <a:t>3</a:t>
            </a:fld>
            <a:endParaRPr lang="en-US"/>
          </a:p>
        </p:txBody>
      </p:sp>
    </p:spTree>
    <p:extLst>
      <p:ext uri="{BB962C8B-B14F-4D97-AF65-F5344CB8AC3E}">
        <p14:creationId xmlns:p14="http://schemas.microsoft.com/office/powerpoint/2010/main" val="250554967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Once the students have been able to pul</a:t>
            </a:r>
            <a:r>
              <a:rPr lang="en-US" baseline="0" dirty="0" smtClean="0"/>
              <a:t>l up the file, ask them to look through it.  It should look a little familiar.  The General Information/Inputs section is the same as what was found in the Piedmont Farm Case Study.  And, the “Actual” financials for 2014 (our base year) have also been added.  You will notice that three additional columns have been added.  These are the three pro forma years.  These are the cells (in green) that the students will use to input different scenarios.</a:t>
            </a:r>
          </a:p>
          <a:p>
            <a:endParaRPr lang="en-US" baseline="0" dirty="0" smtClean="0"/>
          </a:p>
          <a:p>
            <a:r>
              <a:rPr lang="en-US" baseline="0" dirty="0" smtClean="0"/>
              <a:t>Give the students 5-10 minutes to go through the spreadsheet and become comfortable with the numbers provided in the “Actual” column (Column C).  Also, point out that the revenue and expenses (the cost and benefit) of the solar panel investment has also been added in so the farmer has a complete picture of farm operations.  </a:t>
            </a:r>
          </a:p>
          <a:p>
            <a:endParaRPr lang="en-US" baseline="0" dirty="0" smtClean="0"/>
          </a:p>
          <a:p>
            <a:r>
              <a:rPr lang="en-US" baseline="0" dirty="0" smtClean="0"/>
              <a:t>Answer any questions for the students</a:t>
            </a:r>
            <a:endParaRPr lang="en-US" dirty="0"/>
          </a:p>
        </p:txBody>
      </p:sp>
      <p:sp>
        <p:nvSpPr>
          <p:cNvPr id="4" name="Slide Number Placeholder 3"/>
          <p:cNvSpPr>
            <a:spLocks noGrp="1"/>
          </p:cNvSpPr>
          <p:nvPr>
            <p:ph type="sldNum" sz="quarter" idx="10"/>
          </p:nvPr>
        </p:nvSpPr>
        <p:spPr/>
        <p:txBody>
          <a:bodyPr/>
          <a:lstStyle/>
          <a:p>
            <a:fld id="{E964ADC6-1740-4CFD-B5F4-8937ABA67757}" type="slidenum">
              <a:rPr lang="en-US" smtClean="0"/>
              <a:t>4</a:t>
            </a:fld>
            <a:endParaRPr lang="en-US"/>
          </a:p>
        </p:txBody>
      </p:sp>
    </p:spTree>
    <p:extLst>
      <p:ext uri="{BB962C8B-B14F-4D97-AF65-F5344CB8AC3E}">
        <p14:creationId xmlns:p14="http://schemas.microsoft.com/office/powerpoint/2010/main" val="29967705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Ask the students to scroll down to the second half of the spreadsheet (Rows 24 through 48).  These are the farm’s operating costs.  Again, the numbers for 2014 have already been input as have the fixed costs for 2015 – 2017.  However, sometimes fixed costs change, so these are numbers that the students can change to see the impact on Net Earnings.  For example, if the farmer wants to increase the price of her product, she may need to do additional marketing about it’s high quality attributes.   The student might consider increasing marketing in year 2015 and beyond.</a:t>
            </a:r>
          </a:p>
          <a:p>
            <a:endParaRPr lang="en-US" baseline="0" dirty="0" smtClean="0"/>
          </a:p>
          <a:p>
            <a:r>
              <a:rPr lang="en-US" baseline="0" dirty="0" smtClean="0"/>
              <a:t>Give the students 5-10 minutes to go through the spreadsheet and become comfortable with the numbers provided in the “Actual” column (Column C).  Also, point out that the revenue and expenses (the cost and benefit) of the solar panel investment has also been added in so the farmer has a complete picture of farm operations.  </a:t>
            </a:r>
          </a:p>
          <a:p>
            <a:endParaRPr lang="en-US" baseline="0" dirty="0" smtClean="0"/>
          </a:p>
          <a:p>
            <a:r>
              <a:rPr lang="en-US" baseline="0" dirty="0" smtClean="0"/>
              <a:t>Answer any questions for the students.  Point out that they can see the underlying formulas for some of the calculations by clicking on the cell and looking at the formula in the ribbon bar above.  These cells have been protected so they cannot be changed by the student, but it will be useful to know the formulas when the students begin to develop their own financial statements for their capstone project.</a:t>
            </a:r>
            <a:endParaRPr lang="en-US" dirty="0" smtClean="0"/>
          </a:p>
          <a:p>
            <a:endParaRPr lang="en-US" dirty="0"/>
          </a:p>
        </p:txBody>
      </p:sp>
      <p:sp>
        <p:nvSpPr>
          <p:cNvPr id="4" name="Slide Number Placeholder 3"/>
          <p:cNvSpPr>
            <a:spLocks noGrp="1"/>
          </p:cNvSpPr>
          <p:nvPr>
            <p:ph type="sldNum" sz="quarter" idx="10"/>
          </p:nvPr>
        </p:nvSpPr>
        <p:spPr/>
        <p:txBody>
          <a:bodyPr/>
          <a:lstStyle/>
          <a:p>
            <a:fld id="{E964ADC6-1740-4CFD-B5F4-8937ABA67757}" type="slidenum">
              <a:rPr lang="en-US" smtClean="0"/>
              <a:t>5</a:t>
            </a:fld>
            <a:endParaRPr lang="en-US"/>
          </a:p>
        </p:txBody>
      </p:sp>
    </p:spTree>
    <p:extLst>
      <p:ext uri="{BB962C8B-B14F-4D97-AF65-F5344CB8AC3E}">
        <p14:creationId xmlns:p14="http://schemas.microsoft.com/office/powerpoint/2010/main" val="235372028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Give the students 45 minutes to input their own scenarios and come up with the scenario that they think</a:t>
            </a:r>
            <a:r>
              <a:rPr lang="en-US" baseline="0" dirty="0" smtClean="0"/>
              <a:t> will be best for Piedmont farm.  Ask them to enter and change only the numbers in the green input boxes.  As they change these numbers, they will see the calculations in the spreadsheet change.  The number they will want to keep an eye on is the “Net Earnings” calculation in Row 48 of the spreadsheet.</a:t>
            </a:r>
          </a:p>
          <a:p>
            <a:endParaRPr lang="en-US" baseline="0" dirty="0" smtClean="0"/>
          </a:p>
          <a:p>
            <a:r>
              <a:rPr lang="en-US" baseline="0" dirty="0" smtClean="0"/>
              <a:t>I’ve listed a few considerations for the students to think about.   There are many different combinations that they can use and they should try all of them.  Once the students are comfortable with their projections, bring the class together for a final class discussion.</a:t>
            </a:r>
            <a:endParaRPr lang="en-US" dirty="0"/>
          </a:p>
        </p:txBody>
      </p:sp>
      <p:sp>
        <p:nvSpPr>
          <p:cNvPr id="4" name="Slide Number Placeholder 3"/>
          <p:cNvSpPr>
            <a:spLocks noGrp="1"/>
          </p:cNvSpPr>
          <p:nvPr>
            <p:ph type="sldNum" sz="quarter" idx="10"/>
          </p:nvPr>
        </p:nvSpPr>
        <p:spPr/>
        <p:txBody>
          <a:bodyPr/>
          <a:lstStyle/>
          <a:p>
            <a:fld id="{E964ADC6-1740-4CFD-B5F4-8937ABA67757}" type="slidenum">
              <a:rPr lang="en-US" smtClean="0"/>
              <a:t>6</a:t>
            </a:fld>
            <a:endParaRPr lang="en-US"/>
          </a:p>
        </p:txBody>
      </p:sp>
    </p:spTree>
    <p:extLst>
      <p:ext uri="{BB962C8B-B14F-4D97-AF65-F5344CB8AC3E}">
        <p14:creationId xmlns:p14="http://schemas.microsoft.com/office/powerpoint/2010/main" val="416566335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Guide the students through a discussion of their results.  Again,</a:t>
            </a:r>
            <a:r>
              <a:rPr lang="en-US" baseline="0" dirty="0" smtClean="0"/>
              <a:t> there are not right or wrong answers in this discussion.  It is an exercise designed to help them feel comfortable with financial statements and using scenarios to guide their decision making process.  </a:t>
            </a:r>
          </a:p>
          <a:p>
            <a:endParaRPr lang="en-US" baseline="0" dirty="0" smtClean="0"/>
          </a:p>
          <a:p>
            <a:r>
              <a:rPr lang="en-US" baseline="0" dirty="0" smtClean="0"/>
              <a:t>For their capstone project, they might wish to consider developing a similar spreadsheet to analyze their own farms’ operations.</a:t>
            </a:r>
          </a:p>
          <a:p>
            <a:endParaRPr lang="en-US" baseline="0" dirty="0" smtClean="0"/>
          </a:p>
          <a:p>
            <a:r>
              <a:rPr lang="en-US" i="1" baseline="0" dirty="0" smtClean="0"/>
              <a:t>NOTE TO TEACHER:  Much of this spreadsheet has been protected so the formulas can not be accidentally changed.  If you wish to make a change to the spreadsheet, click on the “Unprotect Sheet” button on the “Review” tab and type “</a:t>
            </a:r>
            <a:r>
              <a:rPr lang="en-US" i="1" baseline="0" dirty="0" err="1" smtClean="0"/>
              <a:t>microag</a:t>
            </a:r>
            <a:r>
              <a:rPr lang="en-US" i="1" baseline="0" dirty="0" smtClean="0"/>
              <a:t>” in the password box.  This will unlock the spreadsheet and you can make changes.  It is recommended to “Protect” the sheet again once you have made the changes. </a:t>
            </a:r>
            <a:endParaRPr lang="en-US" i="1" dirty="0"/>
          </a:p>
        </p:txBody>
      </p:sp>
      <p:sp>
        <p:nvSpPr>
          <p:cNvPr id="4" name="Slide Number Placeholder 3"/>
          <p:cNvSpPr>
            <a:spLocks noGrp="1"/>
          </p:cNvSpPr>
          <p:nvPr>
            <p:ph type="sldNum" sz="quarter" idx="10"/>
          </p:nvPr>
        </p:nvSpPr>
        <p:spPr/>
        <p:txBody>
          <a:bodyPr/>
          <a:lstStyle/>
          <a:p>
            <a:fld id="{E964ADC6-1740-4CFD-B5F4-8937ABA67757}" type="slidenum">
              <a:rPr lang="en-US" smtClean="0"/>
              <a:t>7</a:t>
            </a:fld>
            <a:endParaRPr lang="en-US"/>
          </a:p>
        </p:txBody>
      </p:sp>
    </p:spTree>
    <p:extLst>
      <p:ext uri="{BB962C8B-B14F-4D97-AF65-F5344CB8AC3E}">
        <p14:creationId xmlns:p14="http://schemas.microsoft.com/office/powerpoint/2010/main" val="226122744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 the next class, we will start</a:t>
            </a:r>
            <a:r>
              <a:rPr lang="en-US" baseline="0" dirty="0" smtClean="0"/>
              <a:t> discussing the key components that are needed to develop a business plan </a:t>
            </a:r>
            <a:r>
              <a:rPr lang="en-US" baseline="0" smtClean="0"/>
              <a:t>for your farm.</a:t>
            </a:r>
            <a:endParaRPr lang="en-US" dirty="0"/>
          </a:p>
        </p:txBody>
      </p:sp>
      <p:sp>
        <p:nvSpPr>
          <p:cNvPr id="4" name="Slide Number Placeholder 3"/>
          <p:cNvSpPr>
            <a:spLocks noGrp="1"/>
          </p:cNvSpPr>
          <p:nvPr>
            <p:ph type="sldNum" sz="quarter" idx="10"/>
          </p:nvPr>
        </p:nvSpPr>
        <p:spPr/>
        <p:txBody>
          <a:bodyPr/>
          <a:lstStyle/>
          <a:p>
            <a:fld id="{C3256D0A-58F9-4744-A2BA-153CAB98BD90}" type="slidenum">
              <a:rPr lang="en-US" smtClean="0"/>
              <a:t>8</a:t>
            </a:fld>
            <a:endParaRPr lang="en-US"/>
          </a:p>
        </p:txBody>
      </p:sp>
    </p:spTree>
    <p:extLst>
      <p:ext uri="{BB962C8B-B14F-4D97-AF65-F5344CB8AC3E}">
        <p14:creationId xmlns:p14="http://schemas.microsoft.com/office/powerpoint/2010/main" val="370062454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hyperlink" Target="http://creativecommons.org/licenses/by-nc-sa/3.0/deed.en_US" TargetMode="External"/><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image" Target="../media/image2.png"/><Relationship Id="rId1" Type="http://schemas.openxmlformats.org/officeDocument/2006/relationships/slideMaster" Target="../slideMasters/slideMaster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Layouts/_rels/slideLayout3.xml.rels><?xml version="1.0" encoding="UTF-8" standalone="yes"?>
<Relationships xmlns="http://schemas.openxmlformats.org/package/2006/relationships"><Relationship Id="rId3" Type="http://schemas.openxmlformats.org/officeDocument/2006/relationships/hyperlink" Target="http://creativecommons.org/licenses/by-nc-sa/3.0/deed.en_US" TargetMode="External"/><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600249AD-3C34-42BC-800C-2D633B57DA6D}" type="datetimeFigureOut">
              <a:rPr lang="en-US" smtClean="0"/>
              <a:t>4/30/2017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71DE3A9-5FF8-40A8-B92B-2E89BBD8F24E}" type="slidenum">
              <a:rPr lang="en-US" smtClean="0"/>
              <a:t>‹#›</a:t>
            </a:fld>
            <a:endParaRPr lang="en-US"/>
          </a:p>
        </p:txBody>
      </p:sp>
      <p:pic>
        <p:nvPicPr>
          <p:cNvPr id="10" name="Picture 2"/>
          <p:cNvPicPr>
            <a:picLocks noChangeAspect="1" noChangeArrowheads="1"/>
          </p:cNvPicPr>
          <p:nvPr userDrawn="1"/>
        </p:nvPicPr>
        <p:blipFill rotWithShape="1">
          <a:blip r:embed="rId2">
            <a:extLst>
              <a:ext uri="{28A0092B-C50C-407E-A947-70E740481C1C}">
                <a14:useLocalDpi xmlns:a14="http://schemas.microsoft.com/office/drawing/2010/main" val="0"/>
              </a:ext>
            </a:extLst>
          </a:blip>
          <a:srcRect r="11435"/>
          <a:stretch/>
        </p:blipFill>
        <p:spPr bwMode="auto">
          <a:xfrm>
            <a:off x="0" y="-7884"/>
            <a:ext cx="9144000" cy="686588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1" name="Title 1"/>
          <p:cNvSpPr txBox="1">
            <a:spLocks/>
          </p:cNvSpPr>
          <p:nvPr userDrawn="1"/>
        </p:nvSpPr>
        <p:spPr>
          <a:xfrm>
            <a:off x="685800" y="228600"/>
            <a:ext cx="7772400" cy="1470025"/>
          </a:xfrm>
          <a:prstGeom prst="rect">
            <a:avLst/>
          </a:prstGeom>
          <a:solidFill>
            <a:schemeClr val="bg1">
              <a:lumMod val="95000"/>
              <a:alpha val="68000"/>
            </a:schemeClr>
          </a:solidFill>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mtClean="0"/>
              <a:t>Presentation Title</a:t>
            </a:r>
            <a:endParaRPr lang="en-US" dirty="0"/>
          </a:p>
        </p:txBody>
      </p:sp>
      <p:sp>
        <p:nvSpPr>
          <p:cNvPr id="12" name="Subtitle 2"/>
          <p:cNvSpPr txBox="1">
            <a:spLocks/>
          </p:cNvSpPr>
          <p:nvPr userDrawn="1"/>
        </p:nvSpPr>
        <p:spPr>
          <a:xfrm>
            <a:off x="0" y="6400800"/>
            <a:ext cx="9144000" cy="457200"/>
          </a:xfrm>
          <a:prstGeom prst="rect">
            <a:avLst/>
          </a:prstGeom>
          <a:solidFill>
            <a:schemeClr val="tx1">
              <a:lumMod val="65000"/>
              <a:lumOff val="35000"/>
            </a:schemeClr>
          </a:solidFill>
        </p:spPr>
        <p:txBody>
          <a:bodyPr vert="horz" lIns="91440" tIns="45720" rIns="91440" bIns="45720" rtlCol="0">
            <a:normAutofit fontScale="85000" lnSpcReduction="10000"/>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en-US" sz="1400" dirty="0" smtClean="0">
                <a:solidFill>
                  <a:schemeClr val="bg1"/>
                </a:solidFill>
              </a:rPr>
              <a:t>This course developed by The Environmental Finance Center at UNC Chapel Hill for The North Carolina School of Science and Math and NCDPI </a:t>
            </a:r>
            <a:br>
              <a:rPr lang="en-US" sz="1400" dirty="0" smtClean="0">
                <a:solidFill>
                  <a:schemeClr val="bg1"/>
                </a:solidFill>
              </a:rPr>
            </a:br>
            <a:r>
              <a:rPr lang="en-US" sz="1400" dirty="0" smtClean="0">
                <a:solidFill>
                  <a:schemeClr val="bg1"/>
                </a:solidFill>
              </a:rPr>
              <a:t>is licensed under a </a:t>
            </a:r>
            <a:r>
              <a:rPr lang="en-US" sz="1400" u="sng" dirty="0" smtClean="0">
                <a:solidFill>
                  <a:schemeClr val="bg1"/>
                </a:solidFill>
                <a:hlinkClick r:id="rId3"/>
              </a:rPr>
              <a:t>Creative Commons Attribution-</a:t>
            </a:r>
            <a:r>
              <a:rPr lang="en-US" sz="1400" u="sng" dirty="0" err="1" smtClean="0">
                <a:solidFill>
                  <a:schemeClr val="bg1"/>
                </a:solidFill>
                <a:hlinkClick r:id="rId3"/>
              </a:rPr>
              <a:t>NonCommercial</a:t>
            </a:r>
            <a:r>
              <a:rPr lang="en-US" sz="1400" u="sng" dirty="0" smtClean="0">
                <a:solidFill>
                  <a:schemeClr val="bg1"/>
                </a:solidFill>
                <a:hlinkClick r:id="rId3"/>
              </a:rPr>
              <a:t>-</a:t>
            </a:r>
            <a:r>
              <a:rPr lang="en-US" sz="1400" u="sng" dirty="0" err="1" smtClean="0">
                <a:solidFill>
                  <a:schemeClr val="bg1"/>
                </a:solidFill>
                <a:hlinkClick r:id="rId3"/>
              </a:rPr>
              <a:t>ShareAlike</a:t>
            </a:r>
            <a:r>
              <a:rPr lang="en-US" sz="1400" u="sng" dirty="0" smtClean="0">
                <a:solidFill>
                  <a:schemeClr val="bg1"/>
                </a:solidFill>
                <a:hlinkClick r:id="rId3"/>
              </a:rPr>
              <a:t> 3.0 </a:t>
            </a:r>
            <a:r>
              <a:rPr lang="en-US" sz="1400" u="sng" dirty="0" err="1" smtClean="0">
                <a:solidFill>
                  <a:schemeClr val="bg1"/>
                </a:solidFill>
                <a:hlinkClick r:id="rId3"/>
              </a:rPr>
              <a:t>Unported</a:t>
            </a:r>
            <a:r>
              <a:rPr lang="en-US" sz="1400" u="sng" dirty="0" smtClean="0">
                <a:solidFill>
                  <a:schemeClr val="bg1"/>
                </a:solidFill>
                <a:hlinkClick r:id="rId3"/>
              </a:rPr>
              <a:t> License</a:t>
            </a:r>
            <a:endParaRPr lang="en-US" sz="1400" dirty="0" smtClean="0">
              <a:solidFill>
                <a:schemeClr val="bg1"/>
              </a:solidFill>
            </a:endParaRPr>
          </a:p>
          <a:p>
            <a:endParaRPr lang="en-US" sz="1400" dirty="0">
              <a:solidFill>
                <a:schemeClr val="bg1"/>
              </a:solidFill>
            </a:endParaRPr>
          </a:p>
        </p:txBody>
      </p:sp>
      <p:sp>
        <p:nvSpPr>
          <p:cNvPr id="13" name="TextBox 12"/>
          <p:cNvSpPr txBox="1"/>
          <p:nvPr userDrawn="1"/>
        </p:nvSpPr>
        <p:spPr>
          <a:xfrm>
            <a:off x="0" y="6019800"/>
            <a:ext cx="9144000" cy="338554"/>
          </a:xfrm>
          <a:prstGeom prst="rect">
            <a:avLst/>
          </a:prstGeom>
          <a:noFill/>
        </p:spPr>
        <p:txBody>
          <a:bodyPr wrap="square" rtlCol="0">
            <a:spAutoFit/>
          </a:bodyPr>
          <a:lstStyle/>
          <a:p>
            <a:pPr algn="r"/>
            <a:r>
              <a:rPr lang="en-US" sz="800" dirty="0" smtClean="0">
                <a:solidFill>
                  <a:schemeClr val="bg1"/>
                </a:solidFill>
              </a:rPr>
              <a:t>“Cattle at Sunset” by Andrew S. Gray Photography, Creative Commons CC BY-NC-SA</a:t>
            </a:r>
          </a:p>
          <a:p>
            <a:pPr algn="r"/>
            <a:r>
              <a:rPr lang="en-US" sz="800" dirty="0">
                <a:solidFill>
                  <a:schemeClr val="bg1"/>
                </a:solidFill>
              </a:rPr>
              <a:t>http://</a:t>
            </a:r>
            <a:r>
              <a:rPr lang="en-US" sz="800" dirty="0" err="1">
                <a:solidFill>
                  <a:schemeClr val="bg1"/>
                </a:solidFill>
              </a:rPr>
              <a:t>www.andrewsgray.com</a:t>
            </a:r>
            <a:r>
              <a:rPr lang="en-US" sz="800" dirty="0">
                <a:solidFill>
                  <a:schemeClr val="bg1"/>
                </a:solidFill>
              </a:rPr>
              <a:t>/2012/07/cattle-at-sunset/</a:t>
            </a:r>
          </a:p>
        </p:txBody>
      </p:sp>
    </p:spTree>
    <p:extLst>
      <p:ext uri="{BB962C8B-B14F-4D97-AF65-F5344CB8AC3E}">
        <p14:creationId xmlns:p14="http://schemas.microsoft.com/office/powerpoint/2010/main" val="3191225376"/>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5" name="Rectangle 4"/>
          <p:cNvSpPr/>
          <p:nvPr userDrawn="1"/>
        </p:nvSpPr>
        <p:spPr>
          <a:xfrm>
            <a:off x="-23650" y="0"/>
            <a:ext cx="1700050" cy="6858000"/>
          </a:xfrm>
          <a:prstGeom prst="rect">
            <a:avLst/>
          </a:prstGeom>
          <a:solidFill>
            <a:schemeClr val="accent3">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1828800" y="274638"/>
            <a:ext cx="6858000" cy="1143000"/>
          </a:xfrm>
        </p:spPr>
        <p:txBody>
          <a:bodyPr/>
          <a:lstStyle/>
          <a:p>
            <a:r>
              <a:rPr lang="en-US" smtClean="0"/>
              <a:t>Click to edit Master title style</a:t>
            </a:r>
            <a:endParaRPr lang="en-US"/>
          </a:p>
        </p:txBody>
      </p:sp>
      <p:sp>
        <p:nvSpPr>
          <p:cNvPr id="3" name="Content Placeholder 2"/>
          <p:cNvSpPr>
            <a:spLocks noGrp="1"/>
          </p:cNvSpPr>
          <p:nvPr>
            <p:ph idx="1"/>
          </p:nvPr>
        </p:nvSpPr>
        <p:spPr>
          <a:xfrm>
            <a:off x="1828800" y="1600200"/>
            <a:ext cx="68580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grpSp>
        <p:nvGrpSpPr>
          <p:cNvPr id="6" name="Group 5"/>
          <p:cNvGrpSpPr/>
          <p:nvPr userDrawn="1"/>
        </p:nvGrpSpPr>
        <p:grpSpPr>
          <a:xfrm>
            <a:off x="75687" y="109914"/>
            <a:ext cx="1501376" cy="6638172"/>
            <a:chOff x="22624" y="111930"/>
            <a:chExt cx="1501376" cy="6638172"/>
          </a:xfrm>
        </p:grpSpPr>
        <p:pic>
          <p:nvPicPr>
            <p:cNvPr id="1028" name="Picture 4" descr="https://docs.google.com/file/d/0B3Rt9CLiFjJgVy1abFU4Y1piaXc/image?pagenumber=4&amp;w=138"/>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6710" y="111930"/>
              <a:ext cx="1497290" cy="1128393"/>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https://docs.google.com/file/d/0B3Rt9CLiFjJgVy1abFU4Y1piaXc/image?pagenumber=6&amp;w=722"/>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29544" y="1240323"/>
              <a:ext cx="1494456" cy="1121877"/>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https://docs.google.com/file/d/0B3Rt9CLiFjJgVy1abFU4Y1piaXc/image?pagenumber=18&amp;w=722"/>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26710" y="2362200"/>
              <a:ext cx="1497289" cy="1115947"/>
            </a:xfrm>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12" descr="https://docs.google.com/file/d/0B3Rt9CLiFjJgNFNiU2hrblIxOVk/image?pagenumber=4&amp;w=722"/>
            <p:cNvPicPr>
              <a:picLocks noChangeAspect="1" noChangeArrowheads="1"/>
            </p:cNvPicPr>
            <p:nvPr userDrawn="1"/>
          </p:nvPicPr>
          <p:blipFill>
            <a:blip r:embed="rId5" cstate="print">
              <a:extLst>
                <a:ext uri="{28A0092B-C50C-407E-A947-70E740481C1C}">
                  <a14:useLocalDpi xmlns:a14="http://schemas.microsoft.com/office/drawing/2010/main" val="0"/>
                </a:ext>
              </a:extLst>
            </a:blip>
            <a:srcRect/>
            <a:stretch>
              <a:fillRect/>
            </a:stretch>
          </p:blipFill>
          <p:spPr bwMode="auto">
            <a:xfrm>
              <a:off x="26712" y="3429000"/>
              <a:ext cx="1497288" cy="1124003"/>
            </a:xfrm>
            <a:prstGeom prst="rect">
              <a:avLst/>
            </a:prstGeom>
            <a:noFill/>
            <a:extLst>
              <a:ext uri="{909E8E84-426E-40DD-AFC4-6F175D3DCCD1}">
                <a14:hiddenFill xmlns:a14="http://schemas.microsoft.com/office/drawing/2010/main">
                  <a:solidFill>
                    <a:srgbClr val="FFFFFF"/>
                  </a:solidFill>
                </a14:hiddenFill>
              </a:ext>
            </a:extLst>
          </p:spPr>
        </p:pic>
        <p:pic>
          <p:nvPicPr>
            <p:cNvPr id="1038" name="Picture 14" descr="https://docs.google.com/file/d/0B3Rt9CLiFjJgNFNiU2hrblIxOVk/image?pagenumber=7&amp;w=722"/>
            <p:cNvPicPr>
              <a:picLocks noChangeAspect="1" noChangeArrowheads="1"/>
            </p:cNvPicPr>
            <p:nvPr userDrawn="1"/>
          </p:nvPicPr>
          <p:blipFill>
            <a:blip r:embed="rId6" cstate="print">
              <a:extLst>
                <a:ext uri="{28A0092B-C50C-407E-A947-70E740481C1C}">
                  <a14:useLocalDpi xmlns:a14="http://schemas.microsoft.com/office/drawing/2010/main" val="0"/>
                </a:ext>
              </a:extLst>
            </a:blip>
            <a:srcRect/>
            <a:stretch>
              <a:fillRect/>
            </a:stretch>
          </p:blipFill>
          <p:spPr bwMode="auto">
            <a:xfrm>
              <a:off x="22624" y="4511729"/>
              <a:ext cx="1501375" cy="1127071"/>
            </a:xfrm>
            <a:prstGeom prst="rect">
              <a:avLst/>
            </a:prstGeom>
            <a:noFill/>
            <a:extLst>
              <a:ext uri="{909E8E84-426E-40DD-AFC4-6F175D3DCCD1}">
                <a14:hiddenFill xmlns:a14="http://schemas.microsoft.com/office/drawing/2010/main">
                  <a:solidFill>
                    <a:srgbClr val="FFFFFF"/>
                  </a:solidFill>
                </a14:hiddenFill>
              </a:ext>
            </a:extLst>
          </p:spPr>
        </p:pic>
        <p:pic>
          <p:nvPicPr>
            <p:cNvPr id="1040" name="Picture 16" descr="https://docs.google.com/file/d/0B3Rt9CLiFjJgVEZla2MzREZUSTQ/image?pagenumber=4&amp;w=722"/>
            <p:cNvPicPr>
              <a:picLocks noChangeAspect="1" noChangeArrowheads="1"/>
            </p:cNvPicPr>
            <p:nvPr userDrawn="1"/>
          </p:nvPicPr>
          <p:blipFill>
            <a:blip r:embed="rId7" cstate="print">
              <a:extLst>
                <a:ext uri="{28A0092B-C50C-407E-A947-70E740481C1C}">
                  <a14:useLocalDpi xmlns:a14="http://schemas.microsoft.com/office/drawing/2010/main" val="0"/>
                </a:ext>
              </a:extLst>
            </a:blip>
            <a:srcRect/>
            <a:stretch>
              <a:fillRect/>
            </a:stretch>
          </p:blipFill>
          <p:spPr bwMode="auto">
            <a:xfrm>
              <a:off x="26711" y="5626100"/>
              <a:ext cx="1497287" cy="1124002"/>
            </a:xfrm>
            <a:prstGeom prst="rect">
              <a:avLst/>
            </a:prstGeom>
            <a:noFill/>
            <a:extLst>
              <a:ext uri="{909E8E84-426E-40DD-AFC4-6F175D3DCCD1}">
                <a14:hiddenFill xmlns:a14="http://schemas.microsoft.com/office/drawing/2010/main">
                  <a:solidFill>
                    <a:srgbClr val="FFFFFF"/>
                  </a:solidFill>
                </a14:hiddenFill>
              </a:ext>
            </a:extLst>
          </p:spPr>
        </p:pic>
      </p:grpSp>
      <p:sp>
        <p:nvSpPr>
          <p:cNvPr id="7" name="Rectangle 6"/>
          <p:cNvSpPr/>
          <p:nvPr userDrawn="1"/>
        </p:nvSpPr>
        <p:spPr>
          <a:xfrm>
            <a:off x="5638800" y="6596390"/>
            <a:ext cx="4572000" cy="246221"/>
          </a:xfrm>
          <a:prstGeom prst="rect">
            <a:avLst/>
          </a:prstGeom>
        </p:spPr>
        <p:txBody>
          <a:bodyPr>
            <a:spAutoFit/>
          </a:bodyPr>
          <a:lstStyle/>
          <a:p>
            <a:r>
              <a:rPr lang="en-US" sz="1000" kern="1200" dirty="0" smtClean="0">
                <a:solidFill>
                  <a:schemeClr val="tx1"/>
                </a:solidFill>
                <a:effectLst/>
                <a:latin typeface="+mn-lt"/>
                <a:ea typeface="+mn-ea"/>
                <a:cs typeface="+mn-cs"/>
              </a:rPr>
              <a:t>Photos by: Nancy </a:t>
            </a:r>
            <a:r>
              <a:rPr lang="en-US" sz="1000" kern="1200" dirty="0" err="1" smtClean="0">
                <a:solidFill>
                  <a:schemeClr val="tx1"/>
                </a:solidFill>
                <a:effectLst/>
                <a:latin typeface="+mn-lt"/>
                <a:ea typeface="+mn-ea"/>
                <a:cs typeface="+mn-cs"/>
              </a:rPr>
              <a:t>Ranney</a:t>
            </a:r>
            <a:r>
              <a:rPr lang="en-US" sz="1000" kern="1200" dirty="0" smtClean="0">
                <a:solidFill>
                  <a:schemeClr val="tx1"/>
                </a:solidFill>
                <a:effectLst/>
                <a:latin typeface="+mn-lt"/>
                <a:ea typeface="+mn-ea"/>
                <a:cs typeface="+mn-cs"/>
              </a:rPr>
              <a:t>,  </a:t>
            </a:r>
            <a:r>
              <a:rPr lang="en-US" sz="1000" kern="1200" dirty="0" err="1" smtClean="0">
                <a:solidFill>
                  <a:schemeClr val="tx1"/>
                </a:solidFill>
                <a:effectLst/>
                <a:latin typeface="+mn-lt"/>
                <a:ea typeface="+mn-ea"/>
                <a:cs typeface="+mn-cs"/>
              </a:rPr>
              <a:t>Ranney</a:t>
            </a:r>
            <a:r>
              <a:rPr lang="en-US" sz="1000" kern="1200" dirty="0" smtClean="0">
                <a:solidFill>
                  <a:schemeClr val="tx1"/>
                </a:solidFill>
                <a:effectLst/>
                <a:latin typeface="+mn-lt"/>
                <a:ea typeface="+mn-ea"/>
                <a:cs typeface="+mn-cs"/>
              </a:rPr>
              <a:t> Ranch. Used with permission</a:t>
            </a:r>
            <a:endParaRPr lang="en-US" sz="1000" dirty="0"/>
          </a:p>
        </p:txBody>
      </p:sp>
    </p:spTree>
    <p:extLst>
      <p:ext uri="{BB962C8B-B14F-4D97-AF65-F5344CB8AC3E}">
        <p14:creationId xmlns:p14="http://schemas.microsoft.com/office/powerpoint/2010/main" val="1411571898"/>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pic>
        <p:nvPicPr>
          <p:cNvPr id="3076" name="Picture 4" descr="C:\Users\akay\Desktop\5809572707_2bda805139_o.jpg"/>
          <p:cNvPicPr>
            <a:picLocks noChangeAspect="1" noChangeArrowheads="1"/>
          </p:cNvPicPr>
          <p:nvPr userDrawn="1"/>
        </p:nvPicPr>
        <p:blipFill rotWithShape="1">
          <a:blip r:embed="rId2" cstate="print">
            <a:extLst>
              <a:ext uri="{28A0092B-C50C-407E-A947-70E740481C1C}">
                <a14:useLocalDpi xmlns:a14="http://schemas.microsoft.com/office/drawing/2010/main" val="0"/>
              </a:ext>
            </a:extLst>
          </a:blip>
          <a:srcRect r="6907"/>
          <a:stretch/>
        </p:blipFill>
        <p:spPr bwMode="auto">
          <a:xfrm>
            <a:off x="-19050" y="-112127"/>
            <a:ext cx="9163050" cy="6589127"/>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600249AD-3C34-42BC-800C-2D633B57DA6D}" type="datetimeFigureOut">
              <a:rPr lang="en-US" smtClean="0"/>
              <a:t>4/30/2017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71DE3A9-5FF8-40A8-B92B-2E89BBD8F24E}" type="slidenum">
              <a:rPr lang="en-US" smtClean="0"/>
              <a:t>‹#›</a:t>
            </a:fld>
            <a:endParaRPr lang="en-US"/>
          </a:p>
        </p:txBody>
      </p:sp>
      <p:sp>
        <p:nvSpPr>
          <p:cNvPr id="7" name="Title 1"/>
          <p:cNvSpPr txBox="1">
            <a:spLocks/>
          </p:cNvSpPr>
          <p:nvPr userDrawn="1"/>
        </p:nvSpPr>
        <p:spPr>
          <a:xfrm>
            <a:off x="685800" y="228600"/>
            <a:ext cx="7772400" cy="1470025"/>
          </a:xfrm>
          <a:prstGeom prst="rect">
            <a:avLst/>
          </a:prstGeom>
          <a:solidFill>
            <a:schemeClr val="bg1">
              <a:lumMod val="95000"/>
              <a:alpha val="68000"/>
            </a:schemeClr>
          </a:solidFill>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mtClean="0"/>
              <a:t>Questions?</a:t>
            </a:r>
            <a:endParaRPr lang="en-US" dirty="0"/>
          </a:p>
        </p:txBody>
      </p:sp>
      <p:sp>
        <p:nvSpPr>
          <p:cNvPr id="8" name="Subtitle 2"/>
          <p:cNvSpPr>
            <a:spLocks noGrp="1"/>
          </p:cNvSpPr>
          <p:nvPr>
            <p:ph type="subTitle" idx="1" hasCustomPrompt="1"/>
          </p:nvPr>
        </p:nvSpPr>
        <p:spPr>
          <a:xfrm>
            <a:off x="0" y="6400800"/>
            <a:ext cx="9144000" cy="457200"/>
          </a:xfrm>
          <a:solidFill>
            <a:schemeClr val="tx1">
              <a:lumMod val="65000"/>
              <a:lumOff val="35000"/>
            </a:schemeClr>
          </a:solidFill>
        </p:spPr>
        <p:txBody>
          <a:bodyPr>
            <a:normAutofit fontScale="85000" lnSpcReduction="10000"/>
          </a:bodyPr>
          <a:lstStyle/>
          <a:p>
            <a:pPr algn="l"/>
            <a:r>
              <a:rPr lang="en-US" sz="1400" dirty="0" smtClean="0">
                <a:solidFill>
                  <a:schemeClr val="bg1"/>
                </a:solidFill>
              </a:rPr>
              <a:t>This </a:t>
            </a:r>
            <a:r>
              <a:rPr lang="en-US" sz="1400" dirty="0">
                <a:solidFill>
                  <a:schemeClr val="bg1"/>
                </a:solidFill>
              </a:rPr>
              <a:t>course developed by </a:t>
            </a:r>
            <a:r>
              <a:rPr lang="en-US" sz="1400" dirty="0" smtClean="0">
                <a:solidFill>
                  <a:schemeClr val="bg1"/>
                </a:solidFill>
              </a:rPr>
              <a:t>The Environmental Finance Center at UNC Chapel Hill for The </a:t>
            </a:r>
            <a:r>
              <a:rPr lang="en-US" sz="1400" dirty="0">
                <a:solidFill>
                  <a:schemeClr val="bg1"/>
                </a:solidFill>
              </a:rPr>
              <a:t>North Carolina School of Science and Math </a:t>
            </a:r>
            <a:r>
              <a:rPr lang="en-US" sz="1400" dirty="0" smtClean="0">
                <a:solidFill>
                  <a:schemeClr val="bg1"/>
                </a:solidFill>
              </a:rPr>
              <a:t>and NCDPI is </a:t>
            </a:r>
            <a:r>
              <a:rPr lang="en-US" sz="1400" dirty="0">
                <a:solidFill>
                  <a:schemeClr val="bg1"/>
                </a:solidFill>
              </a:rPr>
              <a:t>licensed under a </a:t>
            </a:r>
            <a:r>
              <a:rPr lang="en-US" sz="1400" u="sng" dirty="0">
                <a:solidFill>
                  <a:schemeClr val="bg1"/>
                </a:solidFill>
                <a:hlinkClick r:id="rId3"/>
              </a:rPr>
              <a:t>Creative Commons Attribution-</a:t>
            </a:r>
            <a:r>
              <a:rPr lang="en-US" sz="1400" u="sng" dirty="0" err="1">
                <a:solidFill>
                  <a:schemeClr val="bg1"/>
                </a:solidFill>
                <a:hlinkClick r:id="rId3"/>
              </a:rPr>
              <a:t>NonCommercial</a:t>
            </a:r>
            <a:r>
              <a:rPr lang="en-US" sz="1400" u="sng" dirty="0">
                <a:solidFill>
                  <a:schemeClr val="bg1"/>
                </a:solidFill>
                <a:hlinkClick r:id="rId3"/>
              </a:rPr>
              <a:t>-</a:t>
            </a:r>
            <a:r>
              <a:rPr lang="en-US" sz="1400" u="sng" dirty="0" err="1">
                <a:solidFill>
                  <a:schemeClr val="bg1"/>
                </a:solidFill>
                <a:hlinkClick r:id="rId3"/>
              </a:rPr>
              <a:t>ShareAlike</a:t>
            </a:r>
            <a:r>
              <a:rPr lang="en-US" sz="1400" u="sng" dirty="0">
                <a:solidFill>
                  <a:schemeClr val="bg1"/>
                </a:solidFill>
                <a:hlinkClick r:id="rId3"/>
              </a:rPr>
              <a:t> 3.0 </a:t>
            </a:r>
            <a:r>
              <a:rPr lang="en-US" sz="1400" u="sng" dirty="0" err="1">
                <a:solidFill>
                  <a:schemeClr val="bg1"/>
                </a:solidFill>
                <a:hlinkClick r:id="rId3"/>
              </a:rPr>
              <a:t>Unported</a:t>
            </a:r>
            <a:r>
              <a:rPr lang="en-US" sz="1400" u="sng" dirty="0">
                <a:solidFill>
                  <a:schemeClr val="bg1"/>
                </a:solidFill>
                <a:hlinkClick r:id="rId3"/>
              </a:rPr>
              <a:t> License</a:t>
            </a:r>
            <a:endParaRPr lang="en-US" sz="1400" dirty="0">
              <a:solidFill>
                <a:schemeClr val="bg1"/>
              </a:solidFill>
            </a:endParaRPr>
          </a:p>
          <a:p>
            <a:pPr algn="l"/>
            <a:endParaRPr lang="en-US" sz="1400" dirty="0">
              <a:solidFill>
                <a:schemeClr val="bg1"/>
              </a:solidFill>
            </a:endParaRPr>
          </a:p>
        </p:txBody>
      </p:sp>
      <p:sp>
        <p:nvSpPr>
          <p:cNvPr id="10" name="TextBox 9"/>
          <p:cNvSpPr txBox="1"/>
          <p:nvPr userDrawn="1"/>
        </p:nvSpPr>
        <p:spPr>
          <a:xfrm>
            <a:off x="0" y="6019800"/>
            <a:ext cx="9144000" cy="338554"/>
          </a:xfrm>
          <a:prstGeom prst="rect">
            <a:avLst/>
          </a:prstGeom>
          <a:noFill/>
        </p:spPr>
        <p:txBody>
          <a:bodyPr wrap="square" rtlCol="0">
            <a:spAutoFit/>
          </a:bodyPr>
          <a:lstStyle/>
          <a:p>
            <a:pPr algn="r"/>
            <a:r>
              <a:rPr lang="en-US" sz="800" dirty="0" smtClean="0">
                <a:solidFill>
                  <a:schemeClr val="bg1"/>
                </a:solidFill>
              </a:rPr>
              <a:t>Photo</a:t>
            </a:r>
            <a:r>
              <a:rPr lang="en-US" sz="800" baseline="0" dirty="0" smtClean="0">
                <a:solidFill>
                  <a:schemeClr val="bg1"/>
                </a:solidFill>
              </a:rPr>
              <a:t> </a:t>
            </a:r>
            <a:r>
              <a:rPr lang="en-US" sz="800" dirty="0" smtClean="0">
                <a:solidFill>
                  <a:schemeClr val="bg1"/>
                </a:solidFill>
              </a:rPr>
              <a:t>by </a:t>
            </a:r>
            <a:r>
              <a:rPr lang="en-US" sz="800" dirty="0" err="1" smtClean="0">
                <a:solidFill>
                  <a:schemeClr val="bg1"/>
                </a:solidFill>
              </a:rPr>
              <a:t>theaucitron</a:t>
            </a:r>
            <a:r>
              <a:rPr lang="en-US" sz="800" dirty="0" smtClean="0">
                <a:solidFill>
                  <a:schemeClr val="bg1"/>
                </a:solidFill>
              </a:rPr>
              <a:t>, Creative Commons CC BY-NC-SA</a:t>
            </a:r>
          </a:p>
          <a:p>
            <a:pPr algn="r"/>
            <a:r>
              <a:rPr lang="en-US" sz="800" dirty="0" smtClean="0">
                <a:solidFill>
                  <a:schemeClr val="bg1"/>
                </a:solidFill>
              </a:rPr>
              <a:t>http://www.flickr.com/photos/theaucitron/5809572707/</a:t>
            </a:r>
            <a:endParaRPr lang="en-US" sz="800" dirty="0">
              <a:solidFill>
                <a:schemeClr val="bg1"/>
              </a:solidFill>
            </a:endParaRPr>
          </a:p>
        </p:txBody>
      </p:sp>
    </p:spTree>
    <p:extLst>
      <p:ext uri="{BB962C8B-B14F-4D97-AF65-F5344CB8AC3E}">
        <p14:creationId xmlns:p14="http://schemas.microsoft.com/office/powerpoint/2010/main" val="2878106667"/>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00249AD-3C34-42BC-800C-2D633B57DA6D}" type="datetimeFigureOut">
              <a:rPr lang="en-US" smtClean="0"/>
              <a:t>4/30/2017</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71DE3A9-5FF8-40A8-B92B-2E89BBD8F24E}" type="slidenum">
              <a:rPr lang="en-US" smtClean="0"/>
              <a:t>‹#›</a:t>
            </a:fld>
            <a:endParaRPr lang="en-US"/>
          </a:p>
        </p:txBody>
      </p:sp>
    </p:spTree>
    <p:extLst>
      <p:ext uri="{BB962C8B-B14F-4D97-AF65-F5344CB8AC3E}">
        <p14:creationId xmlns:p14="http://schemas.microsoft.com/office/powerpoint/2010/main" val="225897172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72" r:id="rId3"/>
  </p:sldLayoutIdLst>
  <p:timing>
    <p:tnLst>
      <p:par>
        <p:cTn id="1" dur="indefinite" restart="never" nodeType="tmRoot"/>
      </p:par>
    </p:tnLst>
  </p:timing>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hyperlink" Target="http://creativecommons.org/licenses/by-nc-sa/3.0/deed.en_US" TargetMode="Externa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8.xml"/><Relationship Id="rId1" Type="http://schemas.openxmlformats.org/officeDocument/2006/relationships/slideLayout" Target="../slideLayouts/slideLayout1.xml"/><Relationship Id="rId4" Type="http://schemas.openxmlformats.org/officeDocument/2006/relationships/hyperlink" Target="http://creativecommons.org/licenses/by-nc-sa/3.0/deed.en_US"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r="11435"/>
          <a:stretch/>
        </p:blipFill>
        <p:spPr bwMode="auto">
          <a:xfrm>
            <a:off x="0" y="-7883"/>
            <a:ext cx="9144000" cy="686588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p:cNvSpPr>
            <a:spLocks noGrp="1"/>
          </p:cNvSpPr>
          <p:nvPr>
            <p:ph type="ctrTitle"/>
          </p:nvPr>
        </p:nvSpPr>
        <p:spPr>
          <a:xfrm>
            <a:off x="685800" y="228600"/>
            <a:ext cx="7772400" cy="1470025"/>
          </a:xfrm>
          <a:solidFill>
            <a:schemeClr val="bg1">
              <a:lumMod val="95000"/>
              <a:alpha val="68000"/>
            </a:schemeClr>
          </a:solidFill>
        </p:spPr>
        <p:txBody>
          <a:bodyPr/>
          <a:lstStyle/>
          <a:p>
            <a:r>
              <a:rPr lang="en-US" dirty="0" smtClean="0"/>
              <a:t>Agricultural Microeconomics</a:t>
            </a:r>
            <a:br>
              <a:rPr lang="en-US" dirty="0" smtClean="0"/>
            </a:br>
            <a:r>
              <a:rPr lang="en-US" sz="2800" dirty="0" smtClean="0"/>
              <a:t>Lesson 8:  Advanced Spreadsheet Modeling</a:t>
            </a:r>
            <a:endParaRPr lang="en-US" dirty="0"/>
          </a:p>
        </p:txBody>
      </p:sp>
      <p:sp>
        <p:nvSpPr>
          <p:cNvPr id="3" name="Subtitle 2"/>
          <p:cNvSpPr>
            <a:spLocks noGrp="1"/>
          </p:cNvSpPr>
          <p:nvPr>
            <p:ph type="subTitle" idx="1"/>
          </p:nvPr>
        </p:nvSpPr>
        <p:spPr>
          <a:xfrm>
            <a:off x="0" y="6324600"/>
            <a:ext cx="9144000" cy="609600"/>
          </a:xfrm>
          <a:solidFill>
            <a:schemeClr val="tx1">
              <a:lumMod val="65000"/>
              <a:lumOff val="35000"/>
            </a:schemeClr>
          </a:solidFill>
        </p:spPr>
        <p:txBody>
          <a:bodyPr>
            <a:normAutofit/>
          </a:bodyPr>
          <a:lstStyle/>
          <a:p>
            <a:pPr algn="l"/>
            <a:r>
              <a:rPr lang="en-US" sz="1400" dirty="0" smtClean="0">
                <a:solidFill>
                  <a:schemeClr val="bg1"/>
                </a:solidFill>
              </a:rPr>
              <a:t>This </a:t>
            </a:r>
            <a:r>
              <a:rPr lang="en-US" sz="1400" dirty="0">
                <a:solidFill>
                  <a:schemeClr val="bg1"/>
                </a:solidFill>
              </a:rPr>
              <a:t>course developed by </a:t>
            </a:r>
            <a:r>
              <a:rPr lang="en-US" sz="1400" dirty="0" smtClean="0">
                <a:solidFill>
                  <a:schemeClr val="bg1"/>
                </a:solidFill>
              </a:rPr>
              <a:t>The Environmental Finance Center at UNC Chapel Hill for The </a:t>
            </a:r>
            <a:r>
              <a:rPr lang="en-US" sz="1400" dirty="0">
                <a:solidFill>
                  <a:schemeClr val="bg1"/>
                </a:solidFill>
              </a:rPr>
              <a:t>North Carolina School of Science and Math </a:t>
            </a:r>
            <a:r>
              <a:rPr lang="en-US" sz="1400" dirty="0" smtClean="0">
                <a:solidFill>
                  <a:schemeClr val="bg1"/>
                </a:solidFill>
              </a:rPr>
              <a:t>and NCDPI is </a:t>
            </a:r>
            <a:r>
              <a:rPr lang="en-US" sz="1400" dirty="0">
                <a:solidFill>
                  <a:schemeClr val="bg1"/>
                </a:solidFill>
              </a:rPr>
              <a:t>licensed under a </a:t>
            </a:r>
            <a:r>
              <a:rPr lang="en-US" sz="1400" u="sng" dirty="0">
                <a:solidFill>
                  <a:schemeClr val="bg1"/>
                </a:solidFill>
                <a:hlinkClick r:id="rId4"/>
              </a:rPr>
              <a:t>Creative Commons Attribution-</a:t>
            </a:r>
            <a:r>
              <a:rPr lang="en-US" sz="1400" u="sng" dirty="0" err="1">
                <a:solidFill>
                  <a:schemeClr val="bg1"/>
                </a:solidFill>
                <a:hlinkClick r:id="rId4"/>
              </a:rPr>
              <a:t>NonCommercial</a:t>
            </a:r>
            <a:r>
              <a:rPr lang="en-US" sz="1400" u="sng" dirty="0">
                <a:solidFill>
                  <a:schemeClr val="bg1"/>
                </a:solidFill>
                <a:hlinkClick r:id="rId4"/>
              </a:rPr>
              <a:t>-</a:t>
            </a:r>
            <a:r>
              <a:rPr lang="en-US" sz="1400" u="sng" dirty="0" err="1">
                <a:solidFill>
                  <a:schemeClr val="bg1"/>
                </a:solidFill>
                <a:hlinkClick r:id="rId4"/>
              </a:rPr>
              <a:t>ShareAlike</a:t>
            </a:r>
            <a:r>
              <a:rPr lang="en-US" sz="1400" u="sng" dirty="0">
                <a:solidFill>
                  <a:schemeClr val="bg1"/>
                </a:solidFill>
                <a:hlinkClick r:id="rId4"/>
              </a:rPr>
              <a:t> 3.0 </a:t>
            </a:r>
            <a:r>
              <a:rPr lang="en-US" sz="1400" u="sng" dirty="0" err="1">
                <a:solidFill>
                  <a:schemeClr val="bg1"/>
                </a:solidFill>
                <a:hlinkClick r:id="rId4"/>
              </a:rPr>
              <a:t>Unported</a:t>
            </a:r>
            <a:r>
              <a:rPr lang="en-US" sz="1400" u="sng" dirty="0">
                <a:solidFill>
                  <a:schemeClr val="bg1"/>
                </a:solidFill>
                <a:hlinkClick r:id="rId4"/>
              </a:rPr>
              <a:t> License</a:t>
            </a:r>
            <a:endParaRPr lang="en-US" sz="1400" dirty="0">
              <a:solidFill>
                <a:schemeClr val="bg1"/>
              </a:solidFill>
            </a:endParaRPr>
          </a:p>
          <a:p>
            <a:pPr algn="l"/>
            <a:endParaRPr lang="en-US" sz="1400" dirty="0">
              <a:solidFill>
                <a:schemeClr val="bg1"/>
              </a:solidFill>
            </a:endParaRPr>
          </a:p>
        </p:txBody>
      </p:sp>
    </p:spTree>
    <p:extLst>
      <p:ext uri="{BB962C8B-B14F-4D97-AF65-F5344CB8AC3E}">
        <p14:creationId xmlns:p14="http://schemas.microsoft.com/office/powerpoint/2010/main" val="320559377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is a “Pro-Forma”?</a:t>
            </a:r>
            <a:endParaRPr lang="en-US" dirty="0"/>
          </a:p>
        </p:txBody>
      </p:sp>
      <p:sp>
        <p:nvSpPr>
          <p:cNvPr id="3" name="Content Placeholder 2"/>
          <p:cNvSpPr>
            <a:spLocks noGrp="1"/>
          </p:cNvSpPr>
          <p:nvPr>
            <p:ph idx="1"/>
          </p:nvPr>
        </p:nvSpPr>
        <p:spPr/>
        <p:txBody>
          <a:bodyPr/>
          <a:lstStyle/>
          <a:p>
            <a:r>
              <a:rPr lang="en-US" dirty="0" smtClean="0"/>
              <a:t>A projection or estimate of what a business might look like in the future.</a:t>
            </a:r>
          </a:p>
          <a:p>
            <a:r>
              <a:rPr lang="en-US" dirty="0" smtClean="0"/>
              <a:t>It is based on assumptions for how a business might operate.</a:t>
            </a:r>
          </a:p>
          <a:p>
            <a:r>
              <a:rPr lang="en-US" dirty="0" smtClean="0"/>
              <a:t>When a new innovation or product is added to the business operation, a farmer will prepare a 3 or 5 year “pro-forma” income statement.</a:t>
            </a:r>
            <a:endParaRPr lang="en-US" dirty="0"/>
          </a:p>
        </p:txBody>
      </p:sp>
    </p:spTree>
    <p:extLst>
      <p:ext uri="{BB962C8B-B14F-4D97-AF65-F5344CB8AC3E}">
        <p14:creationId xmlns:p14="http://schemas.microsoft.com/office/powerpoint/2010/main" val="316536764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05000" y="2514600"/>
            <a:ext cx="6858000" cy="1143000"/>
          </a:xfrm>
        </p:spPr>
        <p:txBody>
          <a:bodyPr>
            <a:normAutofit fontScale="90000"/>
          </a:bodyPr>
          <a:lstStyle/>
          <a:p>
            <a:r>
              <a:rPr lang="en-US" dirty="0" smtClean="0"/>
              <a:t>Developing a Three-Year Income Projection for Piedmont Farm</a:t>
            </a:r>
            <a:endParaRPr lang="en-US" dirty="0"/>
          </a:p>
        </p:txBody>
      </p:sp>
    </p:spTree>
    <p:extLst>
      <p:ext uri="{BB962C8B-B14F-4D97-AF65-F5344CB8AC3E}">
        <p14:creationId xmlns:p14="http://schemas.microsoft.com/office/powerpoint/2010/main" val="303025536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609600" y="533400"/>
            <a:ext cx="7881937" cy="5685165"/>
          </a:xfrm>
          <a:prstGeom prst="rect">
            <a:avLst/>
          </a:prstGeom>
        </p:spPr>
      </p:pic>
      <p:sp>
        <p:nvSpPr>
          <p:cNvPr id="5" name="Left Arrow 4"/>
          <p:cNvSpPr/>
          <p:nvPr/>
        </p:nvSpPr>
        <p:spPr>
          <a:xfrm>
            <a:off x="7543800" y="4419600"/>
            <a:ext cx="1143000" cy="838200"/>
          </a:xfrm>
          <a:prstGeom prst="lef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7807702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7" name="Picture 6"/>
          <p:cNvPicPr>
            <a:picLocks noChangeAspect="1"/>
          </p:cNvPicPr>
          <p:nvPr/>
        </p:nvPicPr>
        <p:blipFill>
          <a:blip r:embed="rId3"/>
          <a:stretch>
            <a:fillRect/>
          </a:stretch>
        </p:blipFill>
        <p:spPr>
          <a:xfrm>
            <a:off x="457200" y="437990"/>
            <a:ext cx="7993511" cy="5810410"/>
          </a:xfrm>
          <a:prstGeom prst="rect">
            <a:avLst/>
          </a:prstGeom>
        </p:spPr>
      </p:pic>
      <p:sp>
        <p:nvSpPr>
          <p:cNvPr id="5" name="Left Arrow 4"/>
          <p:cNvSpPr/>
          <p:nvPr/>
        </p:nvSpPr>
        <p:spPr>
          <a:xfrm>
            <a:off x="8153400" y="3505200"/>
            <a:ext cx="838200" cy="685800"/>
          </a:xfrm>
          <a:prstGeom prst="lef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a:off x="3200400" y="416219"/>
            <a:ext cx="1371600" cy="574381"/>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p:nvPr/>
        </p:nvSpPr>
        <p:spPr>
          <a:xfrm>
            <a:off x="4038600" y="4953000"/>
            <a:ext cx="1371600" cy="574381"/>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3" name="Elbow Connector 12"/>
          <p:cNvCxnSpPr>
            <a:endCxn id="9" idx="2"/>
          </p:cNvCxnSpPr>
          <p:nvPr/>
        </p:nvCxnSpPr>
        <p:spPr>
          <a:xfrm rot="16200000" flipH="1">
            <a:off x="1826077" y="3027668"/>
            <a:ext cx="4272646" cy="152400"/>
          </a:xfrm>
          <a:prstGeom prst="bentConnector2">
            <a:avLst/>
          </a:prstGeom>
          <a:ln>
            <a:solidFill>
              <a:srgbClr val="FF0000"/>
            </a:solidFill>
            <a:headEnd type="triangle"/>
            <a:tailEnd type="triangle"/>
          </a:ln>
        </p:spPr>
        <p:style>
          <a:lnRef idx="3">
            <a:schemeClr val="accent5"/>
          </a:lnRef>
          <a:fillRef idx="0">
            <a:schemeClr val="accent5"/>
          </a:fillRef>
          <a:effectRef idx="2">
            <a:schemeClr val="accent5"/>
          </a:effectRef>
          <a:fontRef idx="minor">
            <a:schemeClr val="tx1"/>
          </a:fontRef>
        </p:style>
      </p:cxnSp>
    </p:spTree>
    <p:extLst>
      <p:ext uri="{BB962C8B-B14F-4D97-AF65-F5344CB8AC3E}">
        <p14:creationId xmlns:p14="http://schemas.microsoft.com/office/powerpoint/2010/main" val="199470647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Projecting Revenue and Expense</a:t>
            </a:r>
            <a:endParaRPr lang="en-US" dirty="0"/>
          </a:p>
        </p:txBody>
      </p:sp>
      <p:sp>
        <p:nvSpPr>
          <p:cNvPr id="3" name="Content Placeholder 2"/>
          <p:cNvSpPr>
            <a:spLocks noGrp="1"/>
          </p:cNvSpPr>
          <p:nvPr>
            <p:ph idx="1"/>
          </p:nvPr>
        </p:nvSpPr>
        <p:spPr>
          <a:xfrm>
            <a:off x="1828800" y="1600200"/>
            <a:ext cx="6858000" cy="5029200"/>
          </a:xfrm>
        </p:spPr>
        <p:txBody>
          <a:bodyPr>
            <a:normAutofit fontScale="92500"/>
          </a:bodyPr>
          <a:lstStyle/>
          <a:p>
            <a:r>
              <a:rPr lang="en-US" dirty="0" smtClean="0"/>
              <a:t>Amount of “harvest” (# of cattle sold)</a:t>
            </a:r>
          </a:p>
          <a:p>
            <a:r>
              <a:rPr lang="en-US" dirty="0" smtClean="0"/>
              <a:t>Pricing considerations</a:t>
            </a:r>
          </a:p>
          <a:p>
            <a:r>
              <a:rPr lang="en-US" dirty="0" smtClean="0"/>
              <a:t>Percentage of sales to grocery stores vs. local sales.</a:t>
            </a:r>
          </a:p>
          <a:p>
            <a:r>
              <a:rPr lang="en-US" dirty="0" smtClean="0"/>
              <a:t>Amount of electricity produced declines</a:t>
            </a:r>
          </a:p>
          <a:p>
            <a:r>
              <a:rPr lang="en-US" dirty="0" smtClean="0"/>
              <a:t>Labor cost increase </a:t>
            </a:r>
          </a:p>
          <a:p>
            <a:r>
              <a:rPr lang="en-US" dirty="0" smtClean="0"/>
              <a:t>Marketing cost increase</a:t>
            </a:r>
          </a:p>
          <a:p>
            <a:r>
              <a:rPr lang="en-US" dirty="0" smtClean="0"/>
              <a:t>Increase in equipment repair or maintenance</a:t>
            </a:r>
          </a:p>
          <a:p>
            <a:pPr marL="0" indent="0">
              <a:buNone/>
            </a:pPr>
            <a:endParaRPr lang="en-US" dirty="0" smtClean="0"/>
          </a:p>
          <a:p>
            <a:endParaRPr lang="en-US" dirty="0"/>
          </a:p>
        </p:txBody>
      </p:sp>
    </p:spTree>
    <p:extLst>
      <p:ext uri="{BB962C8B-B14F-4D97-AF65-F5344CB8AC3E}">
        <p14:creationId xmlns:p14="http://schemas.microsoft.com/office/powerpoint/2010/main" val="277851086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Discussion Questions</a:t>
            </a:r>
            <a:endParaRPr lang="en-US" dirty="0"/>
          </a:p>
        </p:txBody>
      </p:sp>
      <p:sp>
        <p:nvSpPr>
          <p:cNvPr id="3" name="Content Placeholder 2"/>
          <p:cNvSpPr>
            <a:spLocks noGrp="1"/>
          </p:cNvSpPr>
          <p:nvPr>
            <p:ph idx="1"/>
          </p:nvPr>
        </p:nvSpPr>
        <p:spPr/>
        <p:txBody>
          <a:bodyPr>
            <a:normAutofit lnSpcReduction="10000"/>
          </a:bodyPr>
          <a:lstStyle/>
          <a:p>
            <a:r>
              <a:rPr lang="en-US" dirty="0" smtClean="0"/>
              <a:t>How much did changing the price of the product impact net earnings?</a:t>
            </a:r>
          </a:p>
          <a:p>
            <a:r>
              <a:rPr lang="en-US" dirty="0" smtClean="0"/>
              <a:t>Did the amount of cattle harvested change net earnings?</a:t>
            </a:r>
          </a:p>
          <a:p>
            <a:r>
              <a:rPr lang="en-US" dirty="0" smtClean="0"/>
              <a:t>What types of expenses seems to have the largest impact?</a:t>
            </a:r>
          </a:p>
          <a:p>
            <a:r>
              <a:rPr lang="en-US" dirty="0" smtClean="0"/>
              <a:t>Did you change anything that resulted in a Net Loss (negative earnings)?</a:t>
            </a:r>
          </a:p>
          <a:p>
            <a:r>
              <a:rPr lang="en-US" dirty="0" smtClean="0"/>
              <a:t>What other factors did you change?</a:t>
            </a:r>
            <a:endParaRPr lang="en-US" dirty="0"/>
          </a:p>
        </p:txBody>
      </p:sp>
    </p:spTree>
    <p:extLst>
      <p:ext uri="{BB962C8B-B14F-4D97-AF65-F5344CB8AC3E}">
        <p14:creationId xmlns:p14="http://schemas.microsoft.com/office/powerpoint/2010/main" val="295232609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8" name="Picture 6" descr="http://farm8.staticflickr.com/7186/7037523021_1bcfe81885_z.jpg"/>
          <p:cNvPicPr>
            <a:picLocks noChangeAspect="1" noChangeArrowheads="1"/>
          </p:cNvPicPr>
          <p:nvPr/>
        </p:nvPicPr>
        <p:blipFill rotWithShape="1">
          <a:blip r:embed="rId3">
            <a:extLst>
              <a:ext uri="{28A0092B-C50C-407E-A947-70E740481C1C}">
                <a14:useLocalDpi xmlns:a14="http://schemas.microsoft.com/office/drawing/2010/main" val="0"/>
              </a:ext>
            </a:extLst>
          </a:blip>
          <a:srcRect l="783" r="5236"/>
          <a:stretch/>
        </p:blipFill>
        <p:spPr bwMode="auto">
          <a:xfrm>
            <a:off x="-1" y="-29688"/>
            <a:ext cx="9144001" cy="6506688"/>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ctrTitle"/>
          </p:nvPr>
        </p:nvSpPr>
        <p:spPr>
          <a:xfrm>
            <a:off x="685800" y="228600"/>
            <a:ext cx="7772400" cy="1470025"/>
          </a:xfrm>
          <a:solidFill>
            <a:schemeClr val="bg1">
              <a:lumMod val="95000"/>
              <a:alpha val="68000"/>
            </a:schemeClr>
          </a:solidFill>
        </p:spPr>
        <p:txBody>
          <a:bodyPr/>
          <a:lstStyle/>
          <a:p>
            <a:r>
              <a:rPr lang="en-US" dirty="0" smtClean="0"/>
              <a:t>Next Class:  </a:t>
            </a:r>
            <a:br>
              <a:rPr lang="en-US" dirty="0" smtClean="0"/>
            </a:br>
            <a:r>
              <a:rPr lang="en-US" dirty="0" smtClean="0"/>
              <a:t>Developing a Business Plan</a:t>
            </a:r>
            <a:endParaRPr lang="en-US" dirty="0"/>
          </a:p>
        </p:txBody>
      </p:sp>
      <p:sp>
        <p:nvSpPr>
          <p:cNvPr id="3" name="Subtitle 2"/>
          <p:cNvSpPr>
            <a:spLocks noGrp="1"/>
          </p:cNvSpPr>
          <p:nvPr>
            <p:ph type="subTitle" idx="1"/>
          </p:nvPr>
        </p:nvSpPr>
        <p:spPr>
          <a:xfrm>
            <a:off x="0" y="6400800"/>
            <a:ext cx="9144000" cy="457200"/>
          </a:xfrm>
          <a:solidFill>
            <a:schemeClr val="tx1">
              <a:lumMod val="65000"/>
              <a:lumOff val="35000"/>
            </a:schemeClr>
          </a:solidFill>
        </p:spPr>
        <p:txBody>
          <a:bodyPr>
            <a:normAutofit fontScale="85000" lnSpcReduction="10000"/>
          </a:bodyPr>
          <a:lstStyle/>
          <a:p>
            <a:pPr algn="l"/>
            <a:r>
              <a:rPr lang="en-US" sz="1400" dirty="0" smtClean="0">
                <a:solidFill>
                  <a:schemeClr val="bg1"/>
                </a:solidFill>
              </a:rPr>
              <a:t>This </a:t>
            </a:r>
            <a:r>
              <a:rPr lang="en-US" sz="1400" dirty="0">
                <a:solidFill>
                  <a:schemeClr val="bg1"/>
                </a:solidFill>
              </a:rPr>
              <a:t>course developed by </a:t>
            </a:r>
            <a:r>
              <a:rPr lang="en-US" sz="1400" dirty="0" smtClean="0">
                <a:solidFill>
                  <a:schemeClr val="bg1"/>
                </a:solidFill>
              </a:rPr>
              <a:t>The Environmental Finance Center at UNC Chapel Hill for The </a:t>
            </a:r>
            <a:r>
              <a:rPr lang="en-US" sz="1400" dirty="0">
                <a:solidFill>
                  <a:schemeClr val="bg1"/>
                </a:solidFill>
              </a:rPr>
              <a:t>North Carolina School of Science and Math </a:t>
            </a:r>
            <a:r>
              <a:rPr lang="en-US" sz="1400" dirty="0" smtClean="0">
                <a:solidFill>
                  <a:schemeClr val="bg1"/>
                </a:solidFill>
              </a:rPr>
              <a:t>and NCDPI </a:t>
            </a:r>
            <a:r>
              <a:rPr lang="en-US" sz="1400" dirty="0">
                <a:solidFill>
                  <a:schemeClr val="bg1"/>
                </a:solidFill>
              </a:rPr>
              <a:t/>
            </a:r>
            <a:br>
              <a:rPr lang="en-US" sz="1400" dirty="0">
                <a:solidFill>
                  <a:schemeClr val="bg1"/>
                </a:solidFill>
              </a:rPr>
            </a:br>
            <a:r>
              <a:rPr lang="en-US" sz="1400" dirty="0">
                <a:solidFill>
                  <a:schemeClr val="bg1"/>
                </a:solidFill>
              </a:rPr>
              <a:t>is licensed under a </a:t>
            </a:r>
            <a:r>
              <a:rPr lang="en-US" sz="1400" u="sng" dirty="0">
                <a:solidFill>
                  <a:schemeClr val="bg1"/>
                </a:solidFill>
                <a:hlinkClick r:id="rId4"/>
              </a:rPr>
              <a:t>Creative Commons Attribution-</a:t>
            </a:r>
            <a:r>
              <a:rPr lang="en-US" sz="1400" u="sng" dirty="0" err="1">
                <a:solidFill>
                  <a:schemeClr val="bg1"/>
                </a:solidFill>
                <a:hlinkClick r:id="rId4"/>
              </a:rPr>
              <a:t>NonCommercial</a:t>
            </a:r>
            <a:r>
              <a:rPr lang="en-US" sz="1400" u="sng" dirty="0">
                <a:solidFill>
                  <a:schemeClr val="bg1"/>
                </a:solidFill>
                <a:hlinkClick r:id="rId4"/>
              </a:rPr>
              <a:t>-</a:t>
            </a:r>
            <a:r>
              <a:rPr lang="en-US" sz="1400" u="sng" dirty="0" err="1">
                <a:solidFill>
                  <a:schemeClr val="bg1"/>
                </a:solidFill>
                <a:hlinkClick r:id="rId4"/>
              </a:rPr>
              <a:t>ShareAlike</a:t>
            </a:r>
            <a:r>
              <a:rPr lang="en-US" sz="1400" u="sng" dirty="0">
                <a:solidFill>
                  <a:schemeClr val="bg1"/>
                </a:solidFill>
                <a:hlinkClick r:id="rId4"/>
              </a:rPr>
              <a:t> 3.0 </a:t>
            </a:r>
            <a:r>
              <a:rPr lang="en-US" sz="1400" u="sng" dirty="0" err="1">
                <a:solidFill>
                  <a:schemeClr val="bg1"/>
                </a:solidFill>
                <a:hlinkClick r:id="rId4"/>
              </a:rPr>
              <a:t>Unported</a:t>
            </a:r>
            <a:r>
              <a:rPr lang="en-US" sz="1400" u="sng" dirty="0">
                <a:solidFill>
                  <a:schemeClr val="bg1"/>
                </a:solidFill>
                <a:hlinkClick r:id="rId4"/>
              </a:rPr>
              <a:t> License</a:t>
            </a:r>
            <a:endParaRPr lang="en-US" sz="1400" dirty="0">
              <a:solidFill>
                <a:schemeClr val="bg1"/>
              </a:solidFill>
            </a:endParaRPr>
          </a:p>
          <a:p>
            <a:pPr algn="l"/>
            <a:endParaRPr lang="en-US" sz="1400" dirty="0">
              <a:solidFill>
                <a:schemeClr val="bg1"/>
              </a:solidFill>
            </a:endParaRPr>
          </a:p>
        </p:txBody>
      </p:sp>
    </p:spTree>
    <p:extLst>
      <p:ext uri="{BB962C8B-B14F-4D97-AF65-F5344CB8AC3E}">
        <p14:creationId xmlns:p14="http://schemas.microsoft.com/office/powerpoint/2010/main" val="2617581241"/>
      </p:ext>
    </p:extLst>
  </p:cSld>
  <p:clrMapOvr>
    <a:masterClrMapping/>
  </p:clrMapOvr>
  <p:timing>
    <p:tnLst>
      <p:par>
        <p:cTn id="1" dur="indefinite" restart="never" nodeType="tmRoot"/>
      </p:par>
    </p:tnLst>
  </p:timing>
</p:sld>
</file>

<file path=ppt/theme/theme1.xml><?xml version="1.0" encoding="utf-8"?>
<a:theme xmlns:a="http://schemas.openxmlformats.org/drawingml/2006/main" name="NCSSM Powerpoint Templat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NCSSM Powerpoint Template Photo</Template>
  <TotalTime>1489</TotalTime>
  <Words>1321</Words>
  <Application>Microsoft Office PowerPoint</Application>
  <PresentationFormat>On-screen Show (4:3)</PresentationFormat>
  <Paragraphs>53</Paragraphs>
  <Slides>8</Slides>
  <Notes>8</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8</vt:i4>
      </vt:variant>
    </vt:vector>
  </HeadingPairs>
  <TitlesOfParts>
    <vt:vector size="11" baseType="lpstr">
      <vt:lpstr>Arial</vt:lpstr>
      <vt:lpstr>Calibri</vt:lpstr>
      <vt:lpstr>NCSSM Powerpoint Template</vt:lpstr>
      <vt:lpstr>Agricultural Microeconomics Lesson 8:  Advanced Spreadsheet Modeling</vt:lpstr>
      <vt:lpstr>What is a “Pro-Forma”?</vt:lpstr>
      <vt:lpstr>Developing a Three-Year Income Projection for Piedmont Farm</vt:lpstr>
      <vt:lpstr>PowerPoint Presentation</vt:lpstr>
      <vt:lpstr>PowerPoint Presentation</vt:lpstr>
      <vt:lpstr>Projecting Revenue and Expense</vt:lpstr>
      <vt:lpstr>Discussion Questions</vt:lpstr>
      <vt:lpstr>Next Class:   Developing a Business Plan</vt:lpstr>
    </vt:vector>
  </TitlesOfParts>
  <Company>The University of North Carolina at Chapel Hill</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Agricultural Microeconomics Lesson 1:  Unit Overview</dc:title>
  <dc:creator>Jen</dc:creator>
  <cp:lastModifiedBy>Kerry Allen</cp:lastModifiedBy>
  <cp:revision>96</cp:revision>
  <dcterms:created xsi:type="dcterms:W3CDTF">2014-04-24T20:38:33Z</dcterms:created>
  <dcterms:modified xsi:type="dcterms:W3CDTF">2017-04-30T09:55:47Z</dcterms:modified>
</cp:coreProperties>
</file>