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0" r:id="rId2"/>
    <p:sldId id="276" r:id="rId3"/>
    <p:sldId id="277" r:id="rId4"/>
    <p:sldId id="278" r:id="rId5"/>
    <p:sldId id="280" r:id="rId6"/>
    <p:sldId id="279" r:id="rId7"/>
    <p:sldId id="281" r:id="rId8"/>
    <p:sldId id="282" r:id="rId9"/>
    <p:sldId id="283" r:id="rId10"/>
    <p:sldId id="284"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95" autoAdjust="0"/>
  </p:normalViewPr>
  <p:slideViewPr>
    <p:cSldViewPr>
      <p:cViewPr varScale="1">
        <p:scale>
          <a:sx n="58" d="100"/>
          <a:sy n="58" d="100"/>
        </p:scale>
        <p:origin x="1746" y="66"/>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A3A13A-A6D9-4F1F-83DC-B9F598614FD0}" type="datetimeFigureOut">
              <a:rPr lang="en-US" smtClean="0"/>
              <a:t>4/29/2017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F31B20-DD5C-4626-8990-48BA586CB7E0}" type="slidenum">
              <a:rPr lang="en-US" smtClean="0"/>
              <a:t>‹#›</a:t>
            </a:fld>
            <a:endParaRPr lang="en-US"/>
          </a:p>
        </p:txBody>
      </p:sp>
    </p:spTree>
    <p:extLst>
      <p:ext uri="{BB962C8B-B14F-4D97-AF65-F5344CB8AC3E}">
        <p14:creationId xmlns:p14="http://schemas.microsoft.com/office/powerpoint/2010/main" val="10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A0647-9C73-4633-B2E4-13ED391450C6}" type="datetimeFigureOut">
              <a:rPr lang="en-US" smtClean="0"/>
              <a:t>4/29/2017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64ADC6-1740-4CFD-B5F4-8937ABA67757}" type="slidenum">
              <a:rPr lang="en-US" smtClean="0"/>
              <a:t>‹#›</a:t>
            </a:fld>
            <a:endParaRPr lang="en-US"/>
          </a:p>
        </p:txBody>
      </p:sp>
    </p:spTree>
    <p:extLst>
      <p:ext uri="{BB962C8B-B14F-4D97-AF65-F5344CB8AC3E}">
        <p14:creationId xmlns:p14="http://schemas.microsoft.com/office/powerpoint/2010/main" val="265674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a:t>
            </a:r>
            <a:r>
              <a:rPr lang="en-US" baseline="0" dirty="0" smtClean="0"/>
              <a:t> lesson</a:t>
            </a:r>
            <a:r>
              <a:rPr lang="en-US" dirty="0" smtClean="0"/>
              <a:t>, we will start</a:t>
            </a:r>
            <a:r>
              <a:rPr lang="en-US" baseline="0" dirty="0" smtClean="0"/>
              <a:t> discussing a new innovation for </a:t>
            </a:r>
            <a:r>
              <a:rPr lang="en-US" dirty="0" smtClean="0"/>
              <a:t>Piedmont</a:t>
            </a:r>
            <a:r>
              <a:rPr lang="en-US" baseline="0" dirty="0" smtClean="0"/>
              <a:t> Farm – a solar panel installation – and begin to look at how to prepare a cost-benefit analysis to determine if the farm should move forward with the investment.  This is the type of analysis the students will want to do when considering the innovation for their capstone project.  </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a:t>
            </a:fld>
            <a:endParaRPr lang="en-US"/>
          </a:p>
        </p:txBody>
      </p:sp>
    </p:spTree>
    <p:extLst>
      <p:ext uri="{BB962C8B-B14F-4D97-AF65-F5344CB8AC3E}">
        <p14:creationId xmlns:p14="http://schemas.microsoft.com/office/powerpoint/2010/main" val="140996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time allows, the students can input different scenarios and see how the results change.  For example, what happens if the amount of the loan increases to $50,000?  What happens if the Purchased Power Agreement provides the Farm with only $0.06 per kilowatt-hour?  What happens if the Farm only invests in a 10</a:t>
            </a:r>
            <a:r>
              <a:rPr lang="en-US" sz="1200" kern="1200" baseline="0" dirty="0" smtClean="0">
                <a:solidFill>
                  <a:schemeClr val="tx1"/>
                </a:solidFill>
                <a:effectLst/>
                <a:latin typeface="+mn-lt"/>
                <a:ea typeface="+mn-ea"/>
                <a:cs typeface="+mn-cs"/>
              </a:rPr>
              <a:t> kilowatt project</a:t>
            </a:r>
            <a:r>
              <a:rPr lang="en-US" sz="1200" kern="1200" dirty="0" smtClean="0">
                <a:solidFill>
                  <a:schemeClr val="tx1"/>
                </a:solidFill>
                <a:effectLst/>
                <a:latin typeface="+mn-lt"/>
                <a:ea typeface="+mn-ea"/>
                <a:cs typeface="+mn-cs"/>
              </a:rPr>
              <a:t>?  What happens if the farm doesn’t get the USDA grant or doesn’t have enough cash on hand?</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10</a:t>
            </a:fld>
            <a:endParaRPr lang="en-US"/>
          </a:p>
        </p:txBody>
      </p:sp>
    </p:spTree>
    <p:extLst>
      <p:ext uri="{BB962C8B-B14F-4D97-AF65-F5344CB8AC3E}">
        <p14:creationId xmlns:p14="http://schemas.microsoft.com/office/powerpoint/2010/main" val="3067776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class,</a:t>
            </a:r>
            <a:r>
              <a:rPr lang="en-US" baseline="0" dirty="0" smtClean="0"/>
              <a:t> you learned how to use a spreadsheet model that was created to prepare a cost-benefit analysis of a proposed solar panel installation.  In the next class, you will learn how to create your own spreadsheet to analyze your own project.</a:t>
            </a:r>
            <a:endParaRPr lang="en-US" dirty="0"/>
          </a:p>
        </p:txBody>
      </p:sp>
      <p:sp>
        <p:nvSpPr>
          <p:cNvPr id="4" name="Slide Number Placeholder 3"/>
          <p:cNvSpPr>
            <a:spLocks noGrp="1"/>
          </p:cNvSpPr>
          <p:nvPr>
            <p:ph type="sldNum" sz="quarter" idx="10"/>
          </p:nvPr>
        </p:nvSpPr>
        <p:spPr/>
        <p:txBody>
          <a:bodyPr/>
          <a:lstStyle/>
          <a:p>
            <a:fld id="{C3256D0A-58F9-4744-A2BA-153CAB98BD90}" type="slidenum">
              <a:rPr lang="en-US" smtClean="0"/>
              <a:t>11</a:t>
            </a:fld>
            <a:endParaRPr lang="en-US"/>
          </a:p>
        </p:txBody>
      </p:sp>
    </p:spTree>
    <p:extLst>
      <p:ext uri="{BB962C8B-B14F-4D97-AF65-F5344CB8AC3E}">
        <p14:creationId xmlns:p14="http://schemas.microsoft.com/office/powerpoint/2010/main" val="3700624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a cost-benefit analysis is to examine both</a:t>
            </a:r>
            <a:r>
              <a:rPr lang="en-US" baseline="0" dirty="0" smtClean="0"/>
              <a:t> the costs and the financial benefits of a project to determine if it is beneficial to actually do the project.  If the benefits (or the return) outweighs the costs, then it is a profitable project to invest in.  In addition to helping with the decision to move forward with a project, there are a number of other reasons that a farm might want to do a cost-benefit analysis for a new investment including:</a:t>
            </a:r>
          </a:p>
          <a:p>
            <a:endParaRPr lang="en-US" baseline="0" dirty="0" smtClean="0"/>
          </a:p>
          <a:p>
            <a:pPr marL="228600" indent="-228600">
              <a:buAutoNum type="arabicParenR"/>
            </a:pPr>
            <a:r>
              <a:rPr lang="en-US" baseline="0" dirty="0" smtClean="0"/>
              <a:t>Help defining project objectives.  By considering all the estimated costs and revenues associated with a project, the farmer can ensure that all objectives are being met (for example, if an investment into a Solar High Tunnel is going to help with the farm’s objectives of being a year-round farming operation, then the seasonal increase in annual revenue will be included in the analysis.)</a:t>
            </a:r>
          </a:p>
          <a:p>
            <a:pPr marL="228600" indent="-228600">
              <a:buAutoNum type="arabicParenR"/>
            </a:pPr>
            <a:r>
              <a:rPr lang="en-US" baseline="0" dirty="0" smtClean="0"/>
              <a:t>By establishing a “budget” of estimated costs and benefits, the farmer can track the success of a project.  For example, if actual costs end up being higher than estimated, the farmer can re-evaluate the project and make changes for future project investments.</a:t>
            </a:r>
          </a:p>
          <a:p>
            <a:pPr marL="228600" indent="-228600">
              <a:buAutoNum type="arabicParenR"/>
            </a:pPr>
            <a:r>
              <a:rPr lang="en-US" baseline="0" dirty="0" smtClean="0"/>
              <a:t>A cost benefit analysis can also help the farmer to estimate all associated costs of a project.  Is additional labor needed to operate and maintain the system?  Will the new solution (perhaps a more efficient tractor) reduce costs (fuel expense)?</a:t>
            </a:r>
          </a:p>
          <a:p>
            <a:pPr marL="0" indent="0">
              <a:buNone/>
            </a:pPr>
            <a:endParaRPr lang="en-US" baseline="0" dirty="0" smtClean="0"/>
          </a:p>
          <a:p>
            <a:pPr marL="0" indent="0">
              <a:buNone/>
            </a:pPr>
            <a:r>
              <a:rPr lang="en-US" baseline="0" dirty="0" smtClean="0"/>
              <a:t>For large capital expenditures and new ventures, a cost-benefit analysis is a critical piece of the decision process.</a:t>
            </a:r>
          </a:p>
          <a:p>
            <a:endParaRPr lang="en-US" baseline="0" dirty="0" smtClean="0"/>
          </a:p>
        </p:txBody>
      </p:sp>
      <p:sp>
        <p:nvSpPr>
          <p:cNvPr id="4" name="Slide Number Placeholder 3"/>
          <p:cNvSpPr>
            <a:spLocks noGrp="1"/>
          </p:cNvSpPr>
          <p:nvPr>
            <p:ph type="sldNum" sz="quarter" idx="10"/>
          </p:nvPr>
        </p:nvSpPr>
        <p:spPr/>
        <p:txBody>
          <a:bodyPr/>
          <a:lstStyle/>
          <a:p>
            <a:fld id="{E964ADC6-1740-4CFD-B5F4-8937ABA67757}" type="slidenum">
              <a:rPr lang="en-US" smtClean="0"/>
              <a:t>2</a:t>
            </a:fld>
            <a:endParaRPr lang="en-US"/>
          </a:p>
        </p:txBody>
      </p:sp>
    </p:spTree>
    <p:extLst>
      <p:ext uri="{BB962C8B-B14F-4D97-AF65-F5344CB8AC3E}">
        <p14:creationId xmlns:p14="http://schemas.microsoft.com/office/powerpoint/2010/main" val="56819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consider an example using the Piedmont Farm case study.  Although the farm is profitable from an operational perspective, the owners would like to continue to invest in making the farm more environmentally sustainable.  The owners are considering the installation of Solar Photovoltaic (PV) panels on the land and would like your help in assessing whether this type of investment makes financial sense.  Read the “Solar Panel Analysis” companion piece to the case study.</a:t>
            </a:r>
          </a:p>
          <a:p>
            <a:endParaRPr lang="en-US" baseline="0" dirty="0" smtClean="0"/>
          </a:p>
          <a:p>
            <a:r>
              <a:rPr lang="en-US" baseline="0" dirty="0" smtClean="0"/>
              <a:t>Distribute the “Solar Panel Analysis” case study to the students.  Give them 10 minutes to read through the material (it describes PV panels and sets up the costs associated with the investment).  When the students are done reading, continue to the next slide.</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Important Note:  This is an overly simplistic example of how a renewable project like solar PV might work.  It is designed to help the students think through the components of a cost-benefit analysis and it does not represent exactly how a solar PV analysis should be done for an actual project</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3</a:t>
            </a:fld>
            <a:endParaRPr lang="en-US"/>
          </a:p>
        </p:txBody>
      </p:sp>
    </p:spTree>
    <p:extLst>
      <p:ext uri="{BB962C8B-B14F-4D97-AF65-F5344CB8AC3E}">
        <p14:creationId xmlns:p14="http://schemas.microsoft.com/office/powerpoint/2010/main" val="1240795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Using the case</a:t>
            </a:r>
            <a:r>
              <a:rPr lang="en-US" baseline="0" dirty="0" smtClean="0"/>
              <a:t> study, discuss the basics of solar photovoltaic systems.  The electric energy generated from the solar panels will be the “benefit” of the investment. The farm has the ability to sign an agreement with the local utility (called a Purchased Power Agreement) to sell all the electricity generated from the solar panels for a fixed $ per kilowatt hour. This is considered revenue to the farm and is the investment’s “benefit.”</a:t>
            </a:r>
          </a:p>
          <a:p>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Renewable energy projects are complicated.  The information provided in the case study is simplified and some assumptions are made for the amount of sun that the panels will receive and the amount of electricity they will produce.  The number of kilowatt hours produced annually by the solar PV system will be used to calculate the farm’s expected revenue (benefit) from installing the panels.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case study provides an estimate of the amount of energy produced each month by one panel (37.5 kilowatt hours each month).  Ask the students to calculate how much energy 100 panels would produce in a year.  Note:  This slide has animation so you can ask the question without showing the answer.  Once the students have shared the correct answer, click to the response.</a:t>
            </a:r>
          </a:p>
          <a:p>
            <a:endParaRPr lang="en-US" baseline="0" dirty="0" smtClean="0"/>
          </a:p>
        </p:txBody>
      </p:sp>
      <p:sp>
        <p:nvSpPr>
          <p:cNvPr id="4" name="Slide Number Placeholder 3"/>
          <p:cNvSpPr>
            <a:spLocks noGrp="1"/>
          </p:cNvSpPr>
          <p:nvPr>
            <p:ph type="sldNum" sz="quarter" idx="10"/>
          </p:nvPr>
        </p:nvSpPr>
        <p:spPr/>
        <p:txBody>
          <a:bodyPr/>
          <a:lstStyle/>
          <a:p>
            <a:fld id="{E964ADC6-1740-4CFD-B5F4-8937ABA67757}" type="slidenum">
              <a:rPr lang="en-US" smtClean="0"/>
              <a:t>4</a:t>
            </a:fld>
            <a:endParaRPr lang="en-US"/>
          </a:p>
        </p:txBody>
      </p:sp>
    </p:spTree>
    <p:extLst>
      <p:ext uri="{BB962C8B-B14F-4D97-AF65-F5344CB8AC3E}">
        <p14:creationId xmlns:p14="http://schemas.microsoft.com/office/powerpoint/2010/main" val="74311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 good estimate</a:t>
            </a:r>
            <a:r>
              <a:rPr lang="en-US" baseline="0" dirty="0" smtClean="0"/>
              <a:t> of </a:t>
            </a:r>
            <a:r>
              <a:rPr lang="en-US" dirty="0" smtClean="0"/>
              <a:t>how much electricity will be generated from</a:t>
            </a:r>
            <a:r>
              <a:rPr lang="en-US" baseline="0" dirty="0" smtClean="0"/>
              <a:t> the solar panels, we can estimate the total amount of revenue the farm might expect to receive from the local electric utility.  The utility has offered to purchase (or buy) the electricity from the farm at a rate of $0.07 per kilowatt hour.  Therefore, the 45,625 kilowatt-hours that the solar panels expect to generate will be worth approximately $3,194 to the farm each year.</a:t>
            </a:r>
          </a:p>
          <a:p>
            <a:endParaRPr lang="en-US" baseline="0" dirty="0" smtClean="0"/>
          </a:p>
          <a:p>
            <a:r>
              <a:rPr lang="en-US" baseline="0" dirty="0" smtClean="0"/>
              <a:t>Note:  This slide has animation built in, so you can ask the question without showing the answer.  Let the students find the information in the mini case study before moving on to the answers.</a:t>
            </a:r>
          </a:p>
          <a:p>
            <a:endParaRPr lang="en-US" baseline="0" dirty="0" smtClean="0"/>
          </a:p>
        </p:txBody>
      </p:sp>
      <p:sp>
        <p:nvSpPr>
          <p:cNvPr id="4" name="Slide Number Placeholder 3"/>
          <p:cNvSpPr>
            <a:spLocks noGrp="1"/>
          </p:cNvSpPr>
          <p:nvPr>
            <p:ph type="sldNum" sz="quarter" idx="10"/>
          </p:nvPr>
        </p:nvSpPr>
        <p:spPr/>
        <p:txBody>
          <a:bodyPr/>
          <a:lstStyle/>
          <a:p>
            <a:fld id="{E964ADC6-1740-4CFD-B5F4-8937ABA67757}" type="slidenum">
              <a:rPr lang="en-US" smtClean="0"/>
              <a:t>5</a:t>
            </a:fld>
            <a:endParaRPr lang="en-US"/>
          </a:p>
        </p:txBody>
      </p:sp>
    </p:spTree>
    <p:extLst>
      <p:ext uri="{BB962C8B-B14F-4D97-AF65-F5344CB8AC3E}">
        <p14:creationId xmlns:p14="http://schemas.microsoft.com/office/powerpoint/2010/main" val="9558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calculated the benefit piece of the analysis, let’s look at the cost side.  What types of costs might the farm have for this new type of investment?  What information has been provided in the case study?</a:t>
            </a:r>
          </a:p>
          <a:p>
            <a:endParaRPr lang="en-US" baseline="0" dirty="0" smtClean="0"/>
          </a:p>
          <a:p>
            <a:r>
              <a:rPr lang="en-US" baseline="0" dirty="0" smtClean="0"/>
              <a:t>1)  Cost of loan repayment (also called a Principal and Interest or P&amp;I payment) – This is the amount that will be repaid to the bank for the $37,500 loan.  It includes an amount to pay the interest on the loan as well as an amount to reduce the loan amount (the principal).  Using any basic loan calculator (https://www.vlender.com/cgi-bin/calc/simple.cgi is a good example), you can calculate that the monthly payment on this loan is $173 a month (or $2,148 annually).</a:t>
            </a:r>
          </a:p>
          <a:p>
            <a:endParaRPr lang="en-US" baseline="0" dirty="0" smtClean="0"/>
          </a:p>
          <a:p>
            <a:r>
              <a:rPr lang="en-US" baseline="0" dirty="0" smtClean="0"/>
              <a:t>2) The panels will also have operating and maintenance costs associated with them.  This is an estimated cost to maintain the panels in working condition.  From the case, this amount is estimated to be $250.</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This slide has animation built in, so you can ask the question without showing the answer.  Let the students find the information in the mini case study before moving on to the answers.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Can you think of any other costs that the farmers might encounter?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6</a:t>
            </a:fld>
            <a:endParaRPr lang="en-US"/>
          </a:p>
        </p:txBody>
      </p:sp>
    </p:spTree>
    <p:extLst>
      <p:ext uri="{BB962C8B-B14F-4D97-AF65-F5344CB8AC3E}">
        <p14:creationId xmlns:p14="http://schemas.microsoft.com/office/powerpoint/2010/main" val="178571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 the class, the students will use the information</a:t>
            </a:r>
            <a:r>
              <a:rPr lang="en-US" baseline="0" dirty="0" smtClean="0"/>
              <a:t> found in the Piedmont Farm Solar Panel Analysis to do their own Cost-Benefit Analysis.  They will need a computer to do this work and use the spreadsheet found in the “Piedmont Farm Cost-Benefit Analysis Worksheet.”  This is an excel file and the input values will be blank when the students open it.</a:t>
            </a:r>
          </a:p>
          <a:p>
            <a:endParaRPr lang="en-US" baseline="0" dirty="0" smtClean="0"/>
          </a:p>
          <a:p>
            <a:r>
              <a:rPr lang="en-US" baseline="0" dirty="0" smtClean="0"/>
              <a:t>Depending on the number of computers in class, divide the students into groups (or individually) so that each student has a computer to work on.  Ask the students to open the worksheet and use the information in the case study to input the costs and benefits into the GREEN input boxes.   Please note that the worksheet will automatically calculate certain numbers for the students, so the only numbers that need to be input are the GREEN INPUT numbers.</a:t>
            </a:r>
          </a:p>
          <a:p>
            <a:endParaRPr lang="en-US" baseline="0" dirty="0" smtClean="0"/>
          </a:p>
          <a:p>
            <a:r>
              <a:rPr lang="en-US" baseline="0" dirty="0" smtClean="0"/>
              <a:t>Give the students 20-30 minutes to work through the spreadsheet and enter the numbers.  Once they have entered the information, they should review the actual cost-benefit analysis (found in the second part of the spreadsheet) and be ready to discuss with the class</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7</a:t>
            </a:fld>
            <a:endParaRPr lang="en-US"/>
          </a:p>
        </p:txBody>
      </p:sp>
    </p:spTree>
    <p:extLst>
      <p:ext uri="{BB962C8B-B14F-4D97-AF65-F5344CB8AC3E}">
        <p14:creationId xmlns:p14="http://schemas.microsoft.com/office/powerpoint/2010/main" val="404616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Piedmont Farm cost-benefit a</a:t>
            </a:r>
            <a:r>
              <a:rPr lang="en-US" baseline="0" dirty="0" smtClean="0"/>
              <a:t>nalysis offers a quick summary of the revenue (benefits) and costs of the solar project.  It calculates the costs and benefits for each year.  Each column represents one type of cost or benefit and the year that it occurs.  The project cost (the cash amount the farm will pay for the solar panels) is listed in Year Zero (before the project is actually implemented) because it is an upfront cost that must occur before any revenue is received.  In the following years, both revenue from the electricity generated ($3,194) and the costs (loan repayment of $2,148 and operating costs of $250).</a:t>
            </a:r>
          </a:p>
          <a:p>
            <a:endParaRPr lang="en-US" baseline="0" dirty="0" smtClean="0"/>
          </a:p>
          <a:p>
            <a:r>
              <a:rPr lang="en-US" baseline="0" dirty="0" smtClean="0"/>
              <a:t>The Net Benefit column is a summary of benefits less costs that occur each year.  The Cumulative Net Benefit column adds up all the net benefits from each year (it cumulates the total).  As you can see in this example, the solar project starts to have a positive cumulative net benefit in year 24.</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8</a:t>
            </a:fld>
            <a:endParaRPr lang="en-US"/>
          </a:p>
        </p:txBody>
      </p:sp>
    </p:spTree>
    <p:extLst>
      <p:ext uri="{BB962C8B-B14F-4D97-AF65-F5344CB8AC3E}">
        <p14:creationId xmlns:p14="http://schemas.microsoft.com/office/powerpoint/2010/main" val="1951995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questions have no right or wrong answer – they are intended to prompt</a:t>
            </a:r>
            <a:r>
              <a:rPr lang="en-US" baseline="0" dirty="0" smtClean="0"/>
              <a:t> a discussion with the students about how a cost-benefit analysis might be used.</a:t>
            </a:r>
          </a:p>
          <a:p>
            <a:endParaRPr lang="en-US" baseline="0" dirty="0" smtClean="0"/>
          </a:p>
          <a:p>
            <a:pPr marL="228600" indent="-228600">
              <a:buFont typeface="+mj-lt"/>
              <a:buAutoNum type="arabicPeriod"/>
            </a:pPr>
            <a:r>
              <a:rPr lang="en-US" baseline="0" dirty="0" smtClean="0"/>
              <a:t>Should Piedmont Farm invest in Solar Panels?  Depending on the student’s perspective, the answer could be yes or no.  On the one hand, the project actually has a positive cost-benefit ($5,111 at the end of Year 30).  On the other hand, it requires a large amount of upfront cash ($18,750) and does not have a positive cost-benefit until Year 24 which is quite a long way away!  Does it make sense for the farm to invest in such a long term project?  </a:t>
            </a:r>
          </a:p>
          <a:p>
            <a:pPr marL="228600" indent="-228600">
              <a:buFont typeface="+mj-lt"/>
              <a:buAutoNum type="arabicPeriod"/>
            </a:pPr>
            <a:endParaRPr lang="en-US" baseline="0" dirty="0" smtClean="0"/>
          </a:p>
          <a:p>
            <a:pPr marL="228600" indent="-228600">
              <a:buFont typeface="+mj-lt"/>
              <a:buAutoNum type="arabicPeriod"/>
            </a:pPr>
            <a:r>
              <a:rPr lang="en-US" baseline="0" dirty="0" smtClean="0"/>
              <a:t>Are there other costs that the farmers should consider?  Since this is a basic cost-benefit analysis, it only takes the debt repayment (principal and interest) and operating costs into consideration.  There might be other costs (or reduced revenue considerations) associated with the project.  For example, since the solar panels are on part of the cattle pasture land, the number of cattle the farm might harvest each year might be reduced.  This is not a new cost to the farm, but a reduction in revenue from the sale of beef.  Other costs might include labor (for someone to check on the solar panels) and the opportunity cost of putting something else (like a food crop) on the land.</a:t>
            </a:r>
          </a:p>
          <a:p>
            <a:pPr marL="228600" indent="-228600">
              <a:buFont typeface="+mj-lt"/>
              <a:buAutoNum type="arabicPeriod"/>
            </a:pPr>
            <a:endParaRPr lang="en-US" baseline="0" dirty="0" smtClean="0"/>
          </a:p>
          <a:p>
            <a:pPr marL="228600" indent="-228600">
              <a:buFont typeface="+mj-lt"/>
              <a:buAutoNum type="arabicPeriod"/>
            </a:pPr>
            <a:r>
              <a:rPr lang="en-US" baseline="0" dirty="0" smtClean="0"/>
              <a:t>Other types of projects might include investing in additional head of cattle, investing in a piece of equipment to improve temporary fencing transition, or perhaps investing in equipment and materials to start a food crop on part of the land.</a:t>
            </a:r>
            <a:endParaRPr lang="en-US" dirty="0"/>
          </a:p>
        </p:txBody>
      </p:sp>
      <p:sp>
        <p:nvSpPr>
          <p:cNvPr id="4" name="Slide Number Placeholder 3"/>
          <p:cNvSpPr>
            <a:spLocks noGrp="1"/>
          </p:cNvSpPr>
          <p:nvPr>
            <p:ph type="sldNum" sz="quarter" idx="10"/>
          </p:nvPr>
        </p:nvSpPr>
        <p:spPr/>
        <p:txBody>
          <a:bodyPr/>
          <a:lstStyle/>
          <a:p>
            <a:fld id="{E964ADC6-1740-4CFD-B5F4-8937ABA67757}" type="slidenum">
              <a:rPr lang="en-US" smtClean="0"/>
              <a:t>9</a:t>
            </a:fld>
            <a:endParaRPr lang="en-US"/>
          </a:p>
        </p:txBody>
      </p:sp>
    </p:spTree>
    <p:extLst>
      <p:ext uri="{BB962C8B-B14F-4D97-AF65-F5344CB8AC3E}">
        <p14:creationId xmlns:p14="http://schemas.microsoft.com/office/powerpoint/2010/main" val="3627243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3.0/deed.en_US"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creativecommons.org/licenses/by-nc-sa/3.0/deed.en_US" TargetMode="External"/><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0249AD-3C34-42BC-800C-2D633B57DA6D}"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1DE3A9-5FF8-40A8-B92B-2E89BBD8F24E}" type="slidenum">
              <a:rPr lang="en-US" smtClean="0"/>
              <a:t>‹#›</a:t>
            </a:fld>
            <a:endParaRPr lang="en-US"/>
          </a:p>
        </p:txBody>
      </p:sp>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1435"/>
          <a:stretch/>
        </p:blipFill>
        <p:spPr bwMode="auto">
          <a:xfrm>
            <a:off x="0" y="-7884"/>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Presentation Title</a:t>
            </a:r>
            <a:endParaRPr lang="en-US" dirty="0"/>
          </a:p>
        </p:txBody>
      </p:sp>
      <p:sp>
        <p:nvSpPr>
          <p:cNvPr id="12" name="Subtitle 2"/>
          <p:cNvSpPr txBox="1">
            <a:spLocks/>
          </p:cNvSpPr>
          <p:nvPr userDrawn="1"/>
        </p:nvSpPr>
        <p:spPr>
          <a:xfrm>
            <a:off x="0" y="6400800"/>
            <a:ext cx="9144000" cy="457200"/>
          </a:xfrm>
          <a:prstGeom prst="rect">
            <a:avLst/>
          </a:prstGeom>
          <a:solidFill>
            <a:schemeClr val="tx1">
              <a:lumMod val="65000"/>
              <a:lumOff val="35000"/>
            </a:schemeClr>
          </a:solidFill>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dirty="0" smtClean="0">
                <a:solidFill>
                  <a:schemeClr val="bg1"/>
                </a:solidFill>
              </a:rPr>
              <a:t>This course developed by The Environmental Finance Center at UNC Chapel Hill for The North Carolina School of Science and Math and NCDPI </a:t>
            </a:r>
            <a:br>
              <a:rPr lang="en-US" sz="1400" dirty="0" smtClean="0">
                <a:solidFill>
                  <a:schemeClr val="bg1"/>
                </a:solidFill>
              </a:rPr>
            </a:br>
            <a:r>
              <a:rPr lang="en-US" sz="1400" dirty="0" smtClean="0">
                <a:solidFill>
                  <a:schemeClr val="bg1"/>
                </a:solidFill>
              </a:rPr>
              <a:t>is licensed under a </a:t>
            </a:r>
            <a:r>
              <a:rPr lang="en-US" sz="1400" u="sng" dirty="0" smtClean="0">
                <a:solidFill>
                  <a:schemeClr val="bg1"/>
                </a:solidFill>
                <a:hlinkClick r:id="rId3"/>
              </a:rPr>
              <a:t>Creative Commons Attribution-</a:t>
            </a:r>
            <a:r>
              <a:rPr lang="en-US" sz="1400" u="sng" dirty="0" err="1" smtClean="0">
                <a:solidFill>
                  <a:schemeClr val="bg1"/>
                </a:solidFill>
                <a:hlinkClick r:id="rId3"/>
              </a:rPr>
              <a:t>NonCommercial</a:t>
            </a:r>
            <a:r>
              <a:rPr lang="en-US" sz="1400" u="sng" dirty="0" smtClean="0">
                <a:solidFill>
                  <a:schemeClr val="bg1"/>
                </a:solidFill>
                <a:hlinkClick r:id="rId3"/>
              </a:rPr>
              <a:t>-</a:t>
            </a:r>
            <a:r>
              <a:rPr lang="en-US" sz="1400" u="sng" dirty="0" err="1" smtClean="0">
                <a:solidFill>
                  <a:schemeClr val="bg1"/>
                </a:solidFill>
                <a:hlinkClick r:id="rId3"/>
              </a:rPr>
              <a:t>ShareAlike</a:t>
            </a:r>
            <a:r>
              <a:rPr lang="en-US" sz="1400" u="sng" dirty="0" smtClean="0">
                <a:solidFill>
                  <a:schemeClr val="bg1"/>
                </a:solidFill>
                <a:hlinkClick r:id="rId3"/>
              </a:rPr>
              <a:t> 3.0 </a:t>
            </a:r>
            <a:r>
              <a:rPr lang="en-US" sz="1400" u="sng" dirty="0" err="1" smtClean="0">
                <a:solidFill>
                  <a:schemeClr val="bg1"/>
                </a:solidFill>
                <a:hlinkClick r:id="rId3"/>
              </a:rPr>
              <a:t>Unported</a:t>
            </a:r>
            <a:r>
              <a:rPr lang="en-US" sz="1400" u="sng" dirty="0" smtClean="0">
                <a:solidFill>
                  <a:schemeClr val="bg1"/>
                </a:solidFill>
                <a:hlinkClick r:id="rId3"/>
              </a:rPr>
              <a:t> License</a:t>
            </a:r>
            <a:endParaRPr lang="en-US" sz="1400" dirty="0" smtClean="0">
              <a:solidFill>
                <a:schemeClr val="bg1"/>
              </a:solidFill>
            </a:endParaRPr>
          </a:p>
          <a:p>
            <a:endParaRPr lang="en-US" sz="1400" dirty="0">
              <a:solidFill>
                <a:schemeClr val="bg1"/>
              </a:solidFill>
            </a:endParaRPr>
          </a:p>
        </p:txBody>
      </p:sp>
      <p:sp>
        <p:nvSpPr>
          <p:cNvPr id="13" name="TextBox 12"/>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“Cattle at Sunset” by Andrew S. Gray Photography, Creative Commons CC BY-NC-SA</a:t>
            </a:r>
          </a:p>
          <a:p>
            <a:pPr algn="r"/>
            <a:r>
              <a:rPr lang="en-US" sz="800" dirty="0">
                <a:solidFill>
                  <a:schemeClr val="bg1"/>
                </a:solidFill>
              </a:rPr>
              <a:t>http://</a:t>
            </a:r>
            <a:r>
              <a:rPr lang="en-US" sz="800" dirty="0" err="1">
                <a:solidFill>
                  <a:schemeClr val="bg1"/>
                </a:solidFill>
              </a:rPr>
              <a:t>www.andrewsgray.com</a:t>
            </a:r>
            <a:r>
              <a:rPr lang="en-US" sz="800" dirty="0">
                <a:solidFill>
                  <a:schemeClr val="bg1"/>
                </a:solidFill>
              </a:rPr>
              <a:t>/2012/07/cattle-at-sunset/</a:t>
            </a:r>
          </a:p>
        </p:txBody>
      </p:sp>
    </p:spTree>
    <p:extLst>
      <p:ext uri="{BB962C8B-B14F-4D97-AF65-F5344CB8AC3E}">
        <p14:creationId xmlns:p14="http://schemas.microsoft.com/office/powerpoint/2010/main" val="31912253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23650" y="0"/>
            <a:ext cx="1700050" cy="68580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28800" y="274638"/>
            <a:ext cx="68580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828800" y="1600200"/>
            <a:ext cx="6858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6" name="Group 5"/>
          <p:cNvGrpSpPr/>
          <p:nvPr userDrawn="1"/>
        </p:nvGrpSpPr>
        <p:grpSpPr>
          <a:xfrm>
            <a:off x="75687" y="109914"/>
            <a:ext cx="1501376" cy="6638172"/>
            <a:chOff x="22624" y="111930"/>
            <a:chExt cx="1501376" cy="6638172"/>
          </a:xfrm>
        </p:grpSpPr>
        <p:pic>
          <p:nvPicPr>
            <p:cNvPr id="1028" name="Picture 4" descr="https://docs.google.com/file/d/0B3Rt9CLiFjJgVy1abFU4Y1piaXc/image?pagenumber=4&amp;w=1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10" y="111930"/>
              <a:ext cx="1497290" cy="11283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docs.google.com/file/d/0B3Rt9CLiFjJgVy1abFU4Y1piaXc/image?pagenumber=6&amp;w=72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544" y="1240323"/>
              <a:ext cx="1494456" cy="112187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ocs.google.com/file/d/0B3Rt9CLiFjJgVy1abFU4Y1piaXc/image?pagenumber=18&amp;w=72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710" y="2362200"/>
              <a:ext cx="1497289" cy="11159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docs.google.com/file/d/0B3Rt9CLiFjJgNFNiU2hrblIxOVk/image?pagenumber=4&amp;w=72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712" y="3429000"/>
              <a:ext cx="1497288" cy="11240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ocs.google.com/file/d/0B3Rt9CLiFjJgNFNiU2hrblIxOVk/image?pagenumber=7&amp;w=722"/>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624" y="4511729"/>
              <a:ext cx="1501375" cy="112707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docs.google.com/file/d/0B3Rt9CLiFjJgVEZla2MzREZUSTQ/image?pagenumber=4&amp;w=72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6711" y="5626100"/>
              <a:ext cx="1497287" cy="112400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userDrawn="1"/>
        </p:nvSpPr>
        <p:spPr>
          <a:xfrm>
            <a:off x="5638800" y="6596390"/>
            <a:ext cx="4572000" cy="246221"/>
          </a:xfrm>
          <a:prstGeom prst="rect">
            <a:avLst/>
          </a:prstGeom>
        </p:spPr>
        <p:txBody>
          <a:bodyPr>
            <a:spAutoFit/>
          </a:bodyPr>
          <a:lstStyle/>
          <a:p>
            <a:r>
              <a:rPr lang="en-US" sz="1000" kern="1200" dirty="0" smtClean="0">
                <a:solidFill>
                  <a:schemeClr val="tx1"/>
                </a:solidFill>
                <a:effectLst/>
                <a:latin typeface="+mn-lt"/>
                <a:ea typeface="+mn-ea"/>
                <a:cs typeface="+mn-cs"/>
              </a:rPr>
              <a:t>Photos by: Nancy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a:t>
            </a:r>
            <a:r>
              <a:rPr lang="en-US" sz="1000" kern="1200" dirty="0" err="1" smtClean="0">
                <a:solidFill>
                  <a:schemeClr val="tx1"/>
                </a:solidFill>
                <a:effectLst/>
                <a:latin typeface="+mn-lt"/>
                <a:ea typeface="+mn-ea"/>
                <a:cs typeface="+mn-cs"/>
              </a:rPr>
              <a:t>Ranney</a:t>
            </a:r>
            <a:r>
              <a:rPr lang="en-US" sz="1000" kern="1200" dirty="0" smtClean="0">
                <a:solidFill>
                  <a:schemeClr val="tx1"/>
                </a:solidFill>
                <a:effectLst/>
                <a:latin typeface="+mn-lt"/>
                <a:ea typeface="+mn-ea"/>
                <a:cs typeface="+mn-cs"/>
              </a:rPr>
              <a:t> Ranch. Used with permission</a:t>
            </a:r>
            <a:endParaRPr lang="en-US" sz="1000" dirty="0"/>
          </a:p>
        </p:txBody>
      </p:sp>
    </p:spTree>
    <p:extLst>
      <p:ext uri="{BB962C8B-B14F-4D97-AF65-F5344CB8AC3E}">
        <p14:creationId xmlns:p14="http://schemas.microsoft.com/office/powerpoint/2010/main" val="1411571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6" name="Picture 4" descr="C:\Users\akay\Desktop\5809572707_2bda805139_o.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907"/>
          <a:stretch/>
        </p:blipFill>
        <p:spPr bwMode="auto">
          <a:xfrm>
            <a:off x="-19050" y="-112127"/>
            <a:ext cx="9163050" cy="658912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0249AD-3C34-42BC-800C-2D633B57DA6D}"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1DE3A9-5FF8-40A8-B92B-2E89BBD8F24E}" type="slidenum">
              <a:rPr lang="en-US" smtClean="0"/>
              <a:t>‹#›</a:t>
            </a:fld>
            <a:endParaRPr lang="en-US"/>
          </a:p>
        </p:txBody>
      </p:sp>
      <p:sp>
        <p:nvSpPr>
          <p:cNvPr id="7" name="Title 1"/>
          <p:cNvSpPr txBox="1">
            <a:spLocks/>
          </p:cNvSpPr>
          <p:nvPr userDrawn="1"/>
        </p:nvSpPr>
        <p:spPr>
          <a:xfrm>
            <a:off x="685800" y="228600"/>
            <a:ext cx="7772400" cy="1470025"/>
          </a:xfrm>
          <a:prstGeom prst="rect">
            <a:avLst/>
          </a:prstGeom>
          <a:solidFill>
            <a:schemeClr val="bg1">
              <a:lumMod val="95000"/>
              <a:alpha val="68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Questions?</a:t>
            </a:r>
            <a:endParaRPr lang="en-US" dirty="0"/>
          </a:p>
        </p:txBody>
      </p:sp>
      <p:sp>
        <p:nvSpPr>
          <p:cNvPr id="8" name="Subtitle 2"/>
          <p:cNvSpPr>
            <a:spLocks noGrp="1"/>
          </p:cNvSpPr>
          <p:nvPr>
            <p:ph type="subTitle" idx="1" hasCustomPrompt="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3"/>
              </a:rPr>
              <a:t>Creative Commons Attribution-</a:t>
            </a:r>
            <a:r>
              <a:rPr lang="en-US" sz="1400" u="sng" dirty="0" err="1">
                <a:solidFill>
                  <a:schemeClr val="bg1"/>
                </a:solidFill>
                <a:hlinkClick r:id="rId3"/>
              </a:rPr>
              <a:t>NonCommercial</a:t>
            </a:r>
            <a:r>
              <a:rPr lang="en-US" sz="1400" u="sng" dirty="0">
                <a:solidFill>
                  <a:schemeClr val="bg1"/>
                </a:solidFill>
                <a:hlinkClick r:id="rId3"/>
              </a:rPr>
              <a:t>-</a:t>
            </a:r>
            <a:r>
              <a:rPr lang="en-US" sz="1400" u="sng" dirty="0" err="1">
                <a:solidFill>
                  <a:schemeClr val="bg1"/>
                </a:solidFill>
                <a:hlinkClick r:id="rId3"/>
              </a:rPr>
              <a:t>ShareAlike</a:t>
            </a:r>
            <a:r>
              <a:rPr lang="en-US" sz="1400" u="sng" dirty="0">
                <a:solidFill>
                  <a:schemeClr val="bg1"/>
                </a:solidFill>
                <a:hlinkClick r:id="rId3"/>
              </a:rPr>
              <a:t> 3.0 </a:t>
            </a:r>
            <a:r>
              <a:rPr lang="en-US" sz="1400" u="sng" dirty="0" err="1">
                <a:solidFill>
                  <a:schemeClr val="bg1"/>
                </a:solidFill>
                <a:hlinkClick r:id="rId3"/>
              </a:rPr>
              <a:t>Unported</a:t>
            </a:r>
            <a:r>
              <a:rPr lang="en-US" sz="1400" u="sng" dirty="0">
                <a:solidFill>
                  <a:schemeClr val="bg1"/>
                </a:solidFill>
                <a:hlinkClick r:id="rId3"/>
              </a:rPr>
              <a:t> License</a:t>
            </a:r>
            <a:endParaRPr lang="en-US" sz="1400" dirty="0">
              <a:solidFill>
                <a:schemeClr val="bg1"/>
              </a:solidFill>
            </a:endParaRPr>
          </a:p>
          <a:p>
            <a:pPr algn="l"/>
            <a:endParaRPr lang="en-US" sz="1400" dirty="0">
              <a:solidFill>
                <a:schemeClr val="bg1"/>
              </a:solidFill>
            </a:endParaRPr>
          </a:p>
        </p:txBody>
      </p:sp>
      <p:sp>
        <p:nvSpPr>
          <p:cNvPr id="10" name="TextBox 9"/>
          <p:cNvSpPr txBox="1"/>
          <p:nvPr userDrawn="1"/>
        </p:nvSpPr>
        <p:spPr>
          <a:xfrm>
            <a:off x="0" y="6019800"/>
            <a:ext cx="9144000" cy="338554"/>
          </a:xfrm>
          <a:prstGeom prst="rect">
            <a:avLst/>
          </a:prstGeom>
          <a:noFill/>
        </p:spPr>
        <p:txBody>
          <a:bodyPr wrap="square" rtlCol="0">
            <a:spAutoFit/>
          </a:bodyPr>
          <a:lstStyle/>
          <a:p>
            <a:pPr algn="r"/>
            <a:r>
              <a:rPr lang="en-US" sz="800" dirty="0" smtClean="0">
                <a:solidFill>
                  <a:schemeClr val="bg1"/>
                </a:solidFill>
              </a:rPr>
              <a:t>Photo</a:t>
            </a:r>
            <a:r>
              <a:rPr lang="en-US" sz="800" baseline="0" dirty="0" smtClean="0">
                <a:solidFill>
                  <a:schemeClr val="bg1"/>
                </a:solidFill>
              </a:rPr>
              <a:t> </a:t>
            </a:r>
            <a:r>
              <a:rPr lang="en-US" sz="800" dirty="0" smtClean="0">
                <a:solidFill>
                  <a:schemeClr val="bg1"/>
                </a:solidFill>
              </a:rPr>
              <a:t>by </a:t>
            </a:r>
            <a:r>
              <a:rPr lang="en-US" sz="800" dirty="0" err="1" smtClean="0">
                <a:solidFill>
                  <a:schemeClr val="bg1"/>
                </a:solidFill>
              </a:rPr>
              <a:t>theaucitron</a:t>
            </a:r>
            <a:r>
              <a:rPr lang="en-US" sz="800" dirty="0" smtClean="0">
                <a:solidFill>
                  <a:schemeClr val="bg1"/>
                </a:solidFill>
              </a:rPr>
              <a:t>, Creative Commons CC BY-NC-SA</a:t>
            </a:r>
          </a:p>
          <a:p>
            <a:pPr algn="r"/>
            <a:r>
              <a:rPr lang="en-US" sz="800" dirty="0" smtClean="0">
                <a:solidFill>
                  <a:schemeClr val="bg1"/>
                </a:solidFill>
              </a:rPr>
              <a:t>http://www.flickr.com/photos/theaucitron/5809572707/</a:t>
            </a:r>
            <a:endParaRPr lang="en-US" sz="800" dirty="0">
              <a:solidFill>
                <a:schemeClr val="bg1"/>
              </a:solidFill>
            </a:endParaRPr>
          </a:p>
        </p:txBody>
      </p:sp>
    </p:spTree>
    <p:extLst>
      <p:ext uri="{BB962C8B-B14F-4D97-AF65-F5344CB8AC3E}">
        <p14:creationId xmlns:p14="http://schemas.microsoft.com/office/powerpoint/2010/main" val="2878106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0249AD-3C34-42BC-800C-2D633B57DA6D}" type="datetimeFigureOut">
              <a:rPr lang="en-US" smtClean="0"/>
              <a:t>4/29/2017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DE3A9-5FF8-40A8-B92B-2E89BBD8F24E}" type="slidenum">
              <a:rPr lang="en-US" smtClean="0"/>
              <a:t>‹#›</a:t>
            </a:fld>
            <a:endParaRPr lang="en-US"/>
          </a:p>
        </p:txBody>
      </p:sp>
    </p:spTree>
    <p:extLst>
      <p:ext uri="{BB962C8B-B14F-4D97-AF65-F5344CB8AC3E}">
        <p14:creationId xmlns:p14="http://schemas.microsoft.com/office/powerpoint/2010/main" val="225897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creativecommons.org/licenses/by-nc-sa/3.0/deed.en_U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creativecommons.org/licenses/by-nc-sa/3.0/deed.en_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1435"/>
          <a:stretch/>
        </p:blipFill>
        <p:spPr bwMode="auto">
          <a:xfrm>
            <a:off x="0" y="-7883"/>
            <a:ext cx="9144000" cy="6865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lstStyle/>
          <a:p>
            <a:r>
              <a:rPr lang="en-US" dirty="0" smtClean="0"/>
              <a:t>Agricultural Microeconomics</a:t>
            </a:r>
            <a:br>
              <a:rPr lang="en-US" dirty="0" smtClean="0"/>
            </a:br>
            <a:r>
              <a:rPr lang="en-US" sz="2800" dirty="0" smtClean="0"/>
              <a:t>Lesson 6:  Cost - Benefit Analysis</a:t>
            </a:r>
            <a:endParaRPr lang="en-US" dirty="0"/>
          </a:p>
        </p:txBody>
      </p:sp>
      <p:sp>
        <p:nvSpPr>
          <p:cNvPr id="3" name="Subtitle 2"/>
          <p:cNvSpPr>
            <a:spLocks noGrp="1"/>
          </p:cNvSpPr>
          <p:nvPr>
            <p:ph type="subTitle" idx="1"/>
          </p:nvPr>
        </p:nvSpPr>
        <p:spPr>
          <a:xfrm>
            <a:off x="0" y="6324600"/>
            <a:ext cx="9144000" cy="609600"/>
          </a:xfrm>
          <a:solidFill>
            <a:schemeClr val="tx1">
              <a:lumMod val="65000"/>
              <a:lumOff val="35000"/>
            </a:schemeClr>
          </a:solidFill>
        </p:spPr>
        <p:txBody>
          <a:bodyPr>
            <a:normAutofit/>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is </a:t>
            </a:r>
            <a:r>
              <a:rPr lang="en-US" sz="1400" dirty="0">
                <a:solidFill>
                  <a:schemeClr val="bg1"/>
                </a:solidFill>
              </a:rPr>
              <a:t>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3205593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3200"/>
            <a:ext cx="6858000" cy="1143000"/>
          </a:xfrm>
        </p:spPr>
        <p:txBody>
          <a:bodyPr/>
          <a:lstStyle/>
          <a:p>
            <a:r>
              <a:rPr lang="en-US" dirty="0" smtClean="0"/>
              <a:t>Other Scenarios</a:t>
            </a:r>
            <a:endParaRPr lang="en-US" dirty="0"/>
          </a:p>
        </p:txBody>
      </p:sp>
    </p:spTree>
    <p:extLst>
      <p:ext uri="{BB962C8B-B14F-4D97-AF65-F5344CB8AC3E}">
        <p14:creationId xmlns:p14="http://schemas.microsoft.com/office/powerpoint/2010/main" val="2910154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farm8.staticflickr.com/7186/7037523021_1bcfe81885_z.jpg"/>
          <p:cNvPicPr>
            <a:picLocks noChangeAspect="1" noChangeArrowheads="1"/>
          </p:cNvPicPr>
          <p:nvPr/>
        </p:nvPicPr>
        <p:blipFill rotWithShape="1">
          <a:blip r:embed="rId3">
            <a:extLst>
              <a:ext uri="{28A0092B-C50C-407E-A947-70E740481C1C}">
                <a14:useLocalDpi xmlns:a14="http://schemas.microsoft.com/office/drawing/2010/main" val="0"/>
              </a:ext>
            </a:extLst>
          </a:blip>
          <a:srcRect l="783" r="5236"/>
          <a:stretch/>
        </p:blipFill>
        <p:spPr bwMode="auto">
          <a:xfrm>
            <a:off x="-1" y="-29688"/>
            <a:ext cx="9144001" cy="65066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8600"/>
            <a:ext cx="7772400" cy="1470025"/>
          </a:xfrm>
          <a:solidFill>
            <a:schemeClr val="bg1">
              <a:lumMod val="95000"/>
              <a:alpha val="68000"/>
            </a:schemeClr>
          </a:solidFill>
        </p:spPr>
        <p:txBody>
          <a:bodyPr/>
          <a:lstStyle/>
          <a:p>
            <a:r>
              <a:rPr lang="en-US" dirty="0" smtClean="0"/>
              <a:t>Next Class:  </a:t>
            </a:r>
            <a:br>
              <a:rPr lang="en-US" dirty="0" smtClean="0"/>
            </a:br>
            <a:r>
              <a:rPr lang="en-US" dirty="0" smtClean="0"/>
              <a:t>Intro to Spreadsheet Modeling</a:t>
            </a:r>
            <a:endParaRPr lang="en-US" dirty="0"/>
          </a:p>
        </p:txBody>
      </p:sp>
      <p:sp>
        <p:nvSpPr>
          <p:cNvPr id="3" name="Subtitle 2"/>
          <p:cNvSpPr>
            <a:spLocks noGrp="1"/>
          </p:cNvSpPr>
          <p:nvPr>
            <p:ph type="subTitle" idx="1"/>
          </p:nvPr>
        </p:nvSpPr>
        <p:spPr>
          <a:xfrm>
            <a:off x="0" y="6400800"/>
            <a:ext cx="9144000" cy="457200"/>
          </a:xfrm>
          <a:solidFill>
            <a:schemeClr val="tx1">
              <a:lumMod val="65000"/>
              <a:lumOff val="35000"/>
            </a:schemeClr>
          </a:solidFill>
        </p:spPr>
        <p:txBody>
          <a:bodyPr>
            <a:normAutofit fontScale="85000" lnSpcReduction="10000"/>
          </a:bodyPr>
          <a:lstStyle/>
          <a:p>
            <a:pPr algn="l"/>
            <a:r>
              <a:rPr lang="en-US" sz="1400" dirty="0" smtClean="0">
                <a:solidFill>
                  <a:schemeClr val="bg1"/>
                </a:solidFill>
              </a:rPr>
              <a:t>This </a:t>
            </a:r>
            <a:r>
              <a:rPr lang="en-US" sz="1400" dirty="0">
                <a:solidFill>
                  <a:schemeClr val="bg1"/>
                </a:solidFill>
              </a:rPr>
              <a:t>course developed by </a:t>
            </a:r>
            <a:r>
              <a:rPr lang="en-US" sz="1400" dirty="0" smtClean="0">
                <a:solidFill>
                  <a:schemeClr val="bg1"/>
                </a:solidFill>
              </a:rPr>
              <a:t>The Environmental Finance Center at UNC Chapel Hill for The </a:t>
            </a:r>
            <a:r>
              <a:rPr lang="en-US" sz="1400" dirty="0">
                <a:solidFill>
                  <a:schemeClr val="bg1"/>
                </a:solidFill>
              </a:rPr>
              <a:t>North Carolina School of Science and Math </a:t>
            </a:r>
            <a:r>
              <a:rPr lang="en-US" sz="1400" dirty="0" smtClean="0">
                <a:solidFill>
                  <a:schemeClr val="bg1"/>
                </a:solidFill>
              </a:rPr>
              <a:t>and NCDPI </a:t>
            </a:r>
            <a:r>
              <a:rPr lang="en-US" sz="1400" dirty="0">
                <a:solidFill>
                  <a:schemeClr val="bg1"/>
                </a:solidFill>
              </a:rPr>
              <a:t/>
            </a:r>
            <a:br>
              <a:rPr lang="en-US" sz="1400" dirty="0">
                <a:solidFill>
                  <a:schemeClr val="bg1"/>
                </a:solidFill>
              </a:rPr>
            </a:br>
            <a:r>
              <a:rPr lang="en-US" sz="1400" dirty="0">
                <a:solidFill>
                  <a:schemeClr val="bg1"/>
                </a:solidFill>
              </a:rPr>
              <a:t>is licensed under a </a:t>
            </a:r>
            <a:r>
              <a:rPr lang="en-US" sz="1400" u="sng" dirty="0">
                <a:solidFill>
                  <a:schemeClr val="bg1"/>
                </a:solidFill>
                <a:hlinkClick r:id="rId4"/>
              </a:rPr>
              <a:t>Creative Commons Attribution-</a:t>
            </a:r>
            <a:r>
              <a:rPr lang="en-US" sz="1400" u="sng" dirty="0" err="1">
                <a:solidFill>
                  <a:schemeClr val="bg1"/>
                </a:solidFill>
                <a:hlinkClick r:id="rId4"/>
              </a:rPr>
              <a:t>NonCommercial</a:t>
            </a:r>
            <a:r>
              <a:rPr lang="en-US" sz="1400" u="sng" dirty="0">
                <a:solidFill>
                  <a:schemeClr val="bg1"/>
                </a:solidFill>
                <a:hlinkClick r:id="rId4"/>
              </a:rPr>
              <a:t>-</a:t>
            </a:r>
            <a:r>
              <a:rPr lang="en-US" sz="1400" u="sng" dirty="0" err="1">
                <a:solidFill>
                  <a:schemeClr val="bg1"/>
                </a:solidFill>
                <a:hlinkClick r:id="rId4"/>
              </a:rPr>
              <a:t>ShareAlike</a:t>
            </a:r>
            <a:r>
              <a:rPr lang="en-US" sz="1400" u="sng" dirty="0">
                <a:solidFill>
                  <a:schemeClr val="bg1"/>
                </a:solidFill>
                <a:hlinkClick r:id="rId4"/>
              </a:rPr>
              <a:t> 3.0 </a:t>
            </a:r>
            <a:r>
              <a:rPr lang="en-US" sz="1400" u="sng" dirty="0" err="1">
                <a:solidFill>
                  <a:schemeClr val="bg1"/>
                </a:solidFill>
                <a:hlinkClick r:id="rId4"/>
              </a:rPr>
              <a:t>Unported</a:t>
            </a:r>
            <a:r>
              <a:rPr lang="en-US" sz="1400" u="sng" dirty="0">
                <a:solidFill>
                  <a:schemeClr val="bg1"/>
                </a:solidFill>
                <a:hlinkClick r:id="rId4"/>
              </a:rPr>
              <a:t> License</a:t>
            </a:r>
            <a:endParaRPr lang="en-US" sz="1400" dirty="0">
              <a:solidFill>
                <a:schemeClr val="bg1"/>
              </a:solidFill>
            </a:endParaRPr>
          </a:p>
          <a:p>
            <a:pPr algn="l"/>
            <a:endParaRPr lang="en-US" sz="1400" dirty="0">
              <a:solidFill>
                <a:schemeClr val="bg1"/>
              </a:solidFill>
            </a:endParaRPr>
          </a:p>
        </p:txBody>
      </p:sp>
    </p:spTree>
    <p:extLst>
      <p:ext uri="{BB962C8B-B14F-4D97-AF65-F5344CB8AC3E}">
        <p14:creationId xmlns:p14="http://schemas.microsoft.com/office/powerpoint/2010/main" val="2617581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a Cost-Benefit Analysis?</a:t>
            </a:r>
            <a:endParaRPr lang="en-US" dirty="0"/>
          </a:p>
        </p:txBody>
      </p:sp>
      <p:sp>
        <p:nvSpPr>
          <p:cNvPr id="3" name="Content Placeholder 2"/>
          <p:cNvSpPr>
            <a:spLocks noGrp="1"/>
          </p:cNvSpPr>
          <p:nvPr>
            <p:ph idx="1"/>
          </p:nvPr>
        </p:nvSpPr>
        <p:spPr/>
        <p:txBody>
          <a:bodyPr/>
          <a:lstStyle/>
          <a:p>
            <a:r>
              <a:rPr lang="en-US" dirty="0"/>
              <a:t>Decide whether to undertake a </a:t>
            </a:r>
            <a:r>
              <a:rPr lang="en-US" dirty="0" smtClean="0"/>
              <a:t>project.</a:t>
            </a:r>
            <a:endParaRPr lang="en-US" dirty="0"/>
          </a:p>
          <a:p>
            <a:r>
              <a:rPr lang="en-US" dirty="0" smtClean="0"/>
              <a:t>Define project </a:t>
            </a:r>
            <a:r>
              <a:rPr lang="en-US" dirty="0"/>
              <a:t>objectives.</a:t>
            </a:r>
          </a:p>
          <a:p>
            <a:r>
              <a:rPr lang="en-US" dirty="0"/>
              <a:t>Develop appropriate before and after measures of project success.</a:t>
            </a:r>
          </a:p>
          <a:p>
            <a:r>
              <a:rPr lang="en-US" dirty="0"/>
              <a:t>Prepare estimates of the resources required to perform the project work.</a:t>
            </a:r>
          </a:p>
          <a:p>
            <a:endParaRPr lang="en-US" dirty="0"/>
          </a:p>
        </p:txBody>
      </p:sp>
    </p:spTree>
    <p:extLst>
      <p:ext uri="{BB962C8B-B14F-4D97-AF65-F5344CB8AC3E}">
        <p14:creationId xmlns:p14="http://schemas.microsoft.com/office/powerpoint/2010/main" val="3030255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Piedmont Farm</a:t>
            </a:r>
            <a:endParaRPr lang="en-US" dirty="0"/>
          </a:p>
        </p:txBody>
      </p:sp>
      <p:sp>
        <p:nvSpPr>
          <p:cNvPr id="3" name="Content Placeholder 2"/>
          <p:cNvSpPr>
            <a:spLocks noGrp="1"/>
          </p:cNvSpPr>
          <p:nvPr>
            <p:ph idx="1"/>
          </p:nvPr>
        </p:nvSpPr>
        <p:spPr/>
        <p:txBody>
          <a:bodyPr/>
          <a:lstStyle/>
          <a:p>
            <a:r>
              <a:rPr lang="en-US" dirty="0" smtClean="0"/>
              <a:t>100 panel solar PV system</a:t>
            </a:r>
          </a:p>
          <a:p>
            <a:r>
              <a:rPr lang="en-US" dirty="0" smtClean="0"/>
              <a:t>$75,000 estimated cost</a:t>
            </a:r>
          </a:p>
          <a:p>
            <a:r>
              <a:rPr lang="en-US" dirty="0" smtClean="0"/>
              <a:t>Sale of electricity generated</a:t>
            </a:r>
          </a:p>
          <a:p>
            <a:r>
              <a:rPr lang="en-US" dirty="0" smtClean="0"/>
              <a:t>Availability of federal grants and loan guarantees to assist with financing.</a:t>
            </a:r>
            <a:endParaRPr lang="en-US" dirty="0"/>
          </a:p>
        </p:txBody>
      </p:sp>
    </p:spTree>
    <p:extLst>
      <p:ext uri="{BB962C8B-B14F-4D97-AF65-F5344CB8AC3E}">
        <p14:creationId xmlns:p14="http://schemas.microsoft.com/office/powerpoint/2010/main" val="244319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Benefits</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How much electrical </a:t>
            </a:r>
            <a:r>
              <a:rPr lang="en-US" dirty="0"/>
              <a:t>e</a:t>
            </a:r>
            <a:r>
              <a:rPr lang="en-US" dirty="0" smtClean="0"/>
              <a:t>nergy would a 100 panel solar PV system produce </a:t>
            </a:r>
          </a:p>
          <a:p>
            <a:pPr marL="0" indent="0" algn="ctr">
              <a:buNone/>
            </a:pPr>
            <a:r>
              <a:rPr lang="en-US" dirty="0" smtClean="0"/>
              <a:t>each year?</a:t>
            </a:r>
          </a:p>
          <a:p>
            <a:pPr marL="0" indent="0" algn="ctr">
              <a:buNone/>
            </a:pPr>
            <a:endParaRPr lang="en-US" dirty="0"/>
          </a:p>
          <a:p>
            <a:pPr marL="0" indent="0" algn="ctr">
              <a:buNone/>
            </a:pPr>
            <a:r>
              <a:rPr lang="en-US" dirty="0" smtClean="0"/>
              <a:t>100 panels x 0.25 kilowatts x 5 hours </a:t>
            </a:r>
          </a:p>
          <a:p>
            <a:pPr marL="0" indent="0" algn="ctr">
              <a:buNone/>
            </a:pPr>
            <a:r>
              <a:rPr lang="en-US" dirty="0"/>
              <a:t>x</a:t>
            </a:r>
            <a:r>
              <a:rPr lang="en-US" dirty="0" smtClean="0"/>
              <a:t> 365 days</a:t>
            </a:r>
          </a:p>
          <a:p>
            <a:pPr marL="0" indent="0" algn="ctr">
              <a:buNone/>
            </a:pPr>
            <a:r>
              <a:rPr lang="en-US" dirty="0" smtClean="0"/>
              <a:t>=</a:t>
            </a:r>
            <a:endParaRPr lang="en-US" dirty="0"/>
          </a:p>
          <a:p>
            <a:pPr marL="0" indent="0" algn="ctr">
              <a:buNone/>
            </a:pPr>
            <a:r>
              <a:rPr lang="en-US" dirty="0" smtClean="0"/>
              <a:t>45,625 kilowatt hours annually</a:t>
            </a:r>
            <a:endParaRPr lang="en-US" dirty="0"/>
          </a:p>
        </p:txBody>
      </p:sp>
    </p:spTree>
    <p:extLst>
      <p:ext uri="{BB962C8B-B14F-4D97-AF65-F5344CB8AC3E}">
        <p14:creationId xmlns:p14="http://schemas.microsoft.com/office/powerpoint/2010/main" val="637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Benefits</a:t>
            </a:r>
            <a:endParaRPr lang="en-US" dirty="0"/>
          </a:p>
        </p:txBody>
      </p:sp>
      <p:sp>
        <p:nvSpPr>
          <p:cNvPr id="3" name="Content Placeholder 2"/>
          <p:cNvSpPr>
            <a:spLocks noGrp="1"/>
          </p:cNvSpPr>
          <p:nvPr>
            <p:ph idx="1"/>
          </p:nvPr>
        </p:nvSpPr>
        <p:spPr>
          <a:xfrm>
            <a:off x="1828800" y="1600200"/>
            <a:ext cx="6705600" cy="4525963"/>
          </a:xfrm>
        </p:spPr>
        <p:txBody>
          <a:bodyPr/>
          <a:lstStyle/>
          <a:p>
            <a:pPr marL="0" indent="0" algn="ctr">
              <a:buNone/>
            </a:pPr>
            <a:r>
              <a:rPr lang="en-US" dirty="0" smtClean="0"/>
              <a:t>How much estimated revenue will the Farm receive each year?</a:t>
            </a:r>
          </a:p>
          <a:p>
            <a:pPr marL="0" indent="0">
              <a:buNone/>
            </a:pPr>
            <a:endParaRPr lang="en-US" dirty="0"/>
          </a:p>
          <a:p>
            <a:pPr marL="0" indent="0" algn="ctr">
              <a:buNone/>
            </a:pPr>
            <a:r>
              <a:rPr lang="en-US" dirty="0" smtClean="0"/>
              <a:t>45,625 kilowatt-hour </a:t>
            </a:r>
          </a:p>
          <a:p>
            <a:pPr marL="0" indent="0" algn="ctr">
              <a:buNone/>
            </a:pPr>
            <a:r>
              <a:rPr lang="en-US" dirty="0" smtClean="0"/>
              <a:t>x $0.07 per kilowatt-hour</a:t>
            </a:r>
          </a:p>
          <a:p>
            <a:pPr marL="0" indent="0" algn="ctr">
              <a:buNone/>
            </a:pPr>
            <a:r>
              <a:rPr lang="en-US" dirty="0" smtClean="0"/>
              <a:t>=</a:t>
            </a:r>
          </a:p>
          <a:p>
            <a:pPr marL="0" indent="0" algn="ctr">
              <a:buNone/>
            </a:pPr>
            <a:r>
              <a:rPr lang="en-US" dirty="0" smtClean="0"/>
              <a:t>$3,194 </a:t>
            </a:r>
            <a:endParaRPr lang="en-US" dirty="0"/>
          </a:p>
        </p:txBody>
      </p:sp>
    </p:spTree>
    <p:extLst>
      <p:ext uri="{BB962C8B-B14F-4D97-AF65-F5344CB8AC3E}">
        <p14:creationId xmlns:p14="http://schemas.microsoft.com/office/powerpoint/2010/main" val="5579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Costs</a:t>
            </a:r>
            <a:endParaRPr lang="en-US" dirty="0"/>
          </a:p>
        </p:txBody>
      </p:sp>
      <p:sp>
        <p:nvSpPr>
          <p:cNvPr id="3" name="Content Placeholder 2"/>
          <p:cNvSpPr>
            <a:spLocks noGrp="1"/>
          </p:cNvSpPr>
          <p:nvPr>
            <p:ph idx="1"/>
          </p:nvPr>
        </p:nvSpPr>
        <p:spPr/>
        <p:txBody>
          <a:bodyPr/>
          <a:lstStyle/>
          <a:p>
            <a:pPr marL="0" indent="0">
              <a:buNone/>
            </a:pPr>
            <a:r>
              <a:rPr lang="en-US" dirty="0" smtClean="0"/>
              <a:t>Costs of loan repayment:</a:t>
            </a:r>
          </a:p>
          <a:p>
            <a:pPr lvl="1"/>
            <a:r>
              <a:rPr lang="en-US" dirty="0" smtClean="0"/>
              <a:t>$37,500 REAP Guaranteed Loan</a:t>
            </a:r>
          </a:p>
          <a:p>
            <a:pPr lvl="1"/>
            <a:r>
              <a:rPr lang="en-US" dirty="0" smtClean="0"/>
              <a:t>4.0% interest rate</a:t>
            </a:r>
          </a:p>
          <a:p>
            <a:pPr lvl="1"/>
            <a:r>
              <a:rPr lang="en-US" dirty="0" smtClean="0"/>
              <a:t>30 year repayment term</a:t>
            </a:r>
          </a:p>
          <a:p>
            <a:pPr lvl="1"/>
            <a:r>
              <a:rPr lang="en-US" dirty="0" smtClean="0"/>
              <a:t>$173 monthly ($2,148 annually)</a:t>
            </a:r>
          </a:p>
          <a:p>
            <a:pPr marL="0" indent="0">
              <a:buNone/>
            </a:pPr>
            <a:r>
              <a:rPr lang="en-US" dirty="0" smtClean="0"/>
              <a:t>Operating costs:</a:t>
            </a:r>
          </a:p>
          <a:p>
            <a:pPr lvl="1"/>
            <a:r>
              <a:rPr lang="en-US" dirty="0" smtClean="0"/>
              <a:t>$250 each year</a:t>
            </a:r>
          </a:p>
          <a:p>
            <a:pPr marL="0" indent="0">
              <a:buNone/>
            </a:pPr>
            <a:endParaRPr lang="en-US" dirty="0"/>
          </a:p>
        </p:txBody>
      </p:sp>
    </p:spTree>
    <p:extLst>
      <p:ext uri="{BB962C8B-B14F-4D97-AF65-F5344CB8AC3E}">
        <p14:creationId xmlns:p14="http://schemas.microsoft.com/office/powerpoint/2010/main" val="17880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514600"/>
            <a:ext cx="6858000" cy="1143000"/>
          </a:xfrm>
        </p:spPr>
        <p:txBody>
          <a:bodyPr>
            <a:normAutofit fontScale="90000"/>
          </a:bodyPr>
          <a:lstStyle/>
          <a:p>
            <a:r>
              <a:rPr lang="en-US" dirty="0" smtClean="0"/>
              <a:t>Preparing Your Own Cost-Benefit Analysis</a:t>
            </a:r>
            <a:endParaRPr lang="en-US" dirty="0"/>
          </a:p>
        </p:txBody>
      </p:sp>
    </p:spTree>
    <p:extLst>
      <p:ext uri="{BB962C8B-B14F-4D97-AF65-F5344CB8AC3E}">
        <p14:creationId xmlns:p14="http://schemas.microsoft.com/office/powerpoint/2010/main" val="3548564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your results?</a:t>
            </a:r>
            <a:endParaRPr lang="en-US" dirty="0"/>
          </a:p>
        </p:txBody>
      </p:sp>
      <p:pic>
        <p:nvPicPr>
          <p:cNvPr id="3" name="Picture 2"/>
          <p:cNvPicPr>
            <a:picLocks noChangeAspect="1"/>
          </p:cNvPicPr>
          <p:nvPr/>
        </p:nvPicPr>
        <p:blipFill>
          <a:blip r:embed="rId3"/>
          <a:stretch>
            <a:fillRect/>
          </a:stretch>
        </p:blipFill>
        <p:spPr>
          <a:xfrm>
            <a:off x="2174159" y="1208690"/>
            <a:ext cx="6131641" cy="5295988"/>
          </a:xfrm>
          <a:prstGeom prst="rect">
            <a:avLst/>
          </a:prstGeom>
        </p:spPr>
      </p:pic>
    </p:spTree>
    <p:extLst>
      <p:ext uri="{BB962C8B-B14F-4D97-AF65-F5344CB8AC3E}">
        <p14:creationId xmlns:p14="http://schemas.microsoft.com/office/powerpoint/2010/main" val="2068205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smtClean="0"/>
              <a:t>Should Piedmont Farm invest in the solar panels?  Why or Why Not?</a:t>
            </a:r>
          </a:p>
          <a:p>
            <a:r>
              <a:rPr lang="en-US" dirty="0" smtClean="0"/>
              <a:t>Are there any other costs that the farm owners might want to take into consideration?</a:t>
            </a:r>
          </a:p>
          <a:p>
            <a:r>
              <a:rPr lang="en-US" dirty="0" smtClean="0"/>
              <a:t>Are there other types of projects that the farm might consider instead of solar?</a:t>
            </a:r>
          </a:p>
          <a:p>
            <a:endParaRPr lang="en-US" dirty="0" smtClean="0"/>
          </a:p>
          <a:p>
            <a:endParaRPr lang="en-US" dirty="0"/>
          </a:p>
        </p:txBody>
      </p:sp>
    </p:spTree>
    <p:extLst>
      <p:ext uri="{BB962C8B-B14F-4D97-AF65-F5344CB8AC3E}">
        <p14:creationId xmlns:p14="http://schemas.microsoft.com/office/powerpoint/2010/main" val="428498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S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NCSSM Powerpoint Template Photo</Template>
  <TotalTime>1799</TotalTime>
  <Words>2202</Words>
  <Application>Microsoft Office PowerPoint</Application>
  <PresentationFormat>On-screen Show (4:3)</PresentationFormat>
  <Paragraphs>103</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NCSSM Powerpoint Template</vt:lpstr>
      <vt:lpstr>Agricultural Microeconomics Lesson 6:  Cost - Benefit Analysis</vt:lpstr>
      <vt:lpstr>Why Do a Cost-Benefit Analysis?</vt:lpstr>
      <vt:lpstr>Piedmont Farm</vt:lpstr>
      <vt:lpstr>Calculating Benefits</vt:lpstr>
      <vt:lpstr>Calculating Benefits</vt:lpstr>
      <vt:lpstr>Calculating Costs</vt:lpstr>
      <vt:lpstr>Preparing Your Own Cost-Benefit Analysis</vt:lpstr>
      <vt:lpstr>What are your results?</vt:lpstr>
      <vt:lpstr>Discussion Questions</vt:lpstr>
      <vt:lpstr>Other Scenarios</vt:lpstr>
      <vt:lpstr>Next Class:   Intro to Spreadsheet Modeling</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Microeconomics Lesson 1:  Unit Overview</dc:title>
  <dc:creator>Jen</dc:creator>
  <cp:lastModifiedBy>Kerry Allen</cp:lastModifiedBy>
  <cp:revision>102</cp:revision>
  <dcterms:created xsi:type="dcterms:W3CDTF">2014-04-24T20:38:33Z</dcterms:created>
  <dcterms:modified xsi:type="dcterms:W3CDTF">2017-04-29T09:31:43Z</dcterms:modified>
</cp:coreProperties>
</file>