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60" r:id="rId2"/>
    <p:sldId id="276" r:id="rId3"/>
    <p:sldId id="278" r:id="rId4"/>
    <p:sldId id="279" r:id="rId5"/>
    <p:sldId id="281" r:id="rId6"/>
    <p:sldId id="282" r:id="rId7"/>
    <p:sldId id="283" r:id="rId8"/>
    <p:sldId id="284" r:id="rId9"/>
    <p:sldId id="285" r:id="rId10"/>
    <p:sldId id="287" r:id="rId11"/>
    <p:sldId id="288" r:id="rId12"/>
    <p:sldId id="286" r:id="rId13"/>
    <p:sldId id="290" r:id="rId14"/>
    <p:sldId id="280" r:id="rId15"/>
    <p:sldId id="289" r:id="rId16"/>
    <p:sldId id="291" r:id="rId17"/>
    <p:sldId id="292"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354" autoAdjust="0"/>
  </p:normalViewPr>
  <p:slideViewPr>
    <p:cSldViewPr>
      <p:cViewPr varScale="1">
        <p:scale>
          <a:sx n="54" d="100"/>
          <a:sy n="54" d="100"/>
        </p:scale>
        <p:origin x="1640" y="56"/>
      </p:cViewPr>
      <p:guideLst>
        <p:guide orient="horz" pos="2160"/>
        <p:guide pos="2880"/>
      </p:guideLst>
    </p:cSldViewPr>
  </p:slideViewPr>
  <p:notesTextViewPr>
    <p:cViewPr>
      <p:scale>
        <a:sx n="1" d="1"/>
        <a:sy n="1" d="1"/>
      </p:scale>
      <p:origin x="0" y="0"/>
    </p:cViewPr>
  </p:notesTextViewPr>
  <p:notesViewPr>
    <p:cSldViewPr>
      <p:cViewPr varScale="1">
        <p:scale>
          <a:sx n="80" d="100"/>
          <a:sy n="80" d="100"/>
        </p:scale>
        <p:origin x="-197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A3A13A-A6D9-4F1F-83DC-B9F598614FD0}" type="datetimeFigureOut">
              <a:rPr lang="en-US" smtClean="0"/>
              <a:t>4/30/2017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F31B20-DD5C-4626-8990-48BA586CB7E0}" type="slidenum">
              <a:rPr lang="en-US" smtClean="0"/>
              <a:t>‹#›</a:t>
            </a:fld>
            <a:endParaRPr lang="en-US"/>
          </a:p>
        </p:txBody>
      </p:sp>
    </p:spTree>
    <p:extLst>
      <p:ext uri="{BB962C8B-B14F-4D97-AF65-F5344CB8AC3E}">
        <p14:creationId xmlns:p14="http://schemas.microsoft.com/office/powerpoint/2010/main" val="102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DA0647-9C73-4633-B2E4-13ED391450C6}" type="datetimeFigureOut">
              <a:rPr lang="en-US" smtClean="0"/>
              <a:t>4/30/2017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64ADC6-1740-4CFD-B5F4-8937ABA67757}" type="slidenum">
              <a:rPr lang="en-US" smtClean="0"/>
              <a:t>‹#›</a:t>
            </a:fld>
            <a:endParaRPr lang="en-US"/>
          </a:p>
        </p:txBody>
      </p:sp>
    </p:spTree>
    <p:extLst>
      <p:ext uri="{BB962C8B-B14F-4D97-AF65-F5344CB8AC3E}">
        <p14:creationId xmlns:p14="http://schemas.microsoft.com/office/powerpoint/2010/main" val="2656740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64ADC6-1740-4CFD-B5F4-8937ABA67757}" type="slidenum">
              <a:rPr lang="en-US" smtClean="0"/>
              <a:t>1</a:t>
            </a:fld>
            <a:endParaRPr lang="en-US"/>
          </a:p>
        </p:txBody>
      </p:sp>
    </p:spTree>
    <p:extLst>
      <p:ext uri="{BB962C8B-B14F-4D97-AF65-F5344CB8AC3E}">
        <p14:creationId xmlns:p14="http://schemas.microsoft.com/office/powerpoint/2010/main" val="1409964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the students will add rows to the spreadsheet (to improve the look and formatting).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Play the “Get More</a:t>
            </a:r>
            <a:r>
              <a:rPr lang="en-US" baseline="0" dirty="0" smtClean="0"/>
              <a:t> (or less) Columns, Rows and Spreadsheets” video:  http://office.microsoft.com/en-us/excel-help/do-basic-math-in-excel-RZ101773335.aspx?section=6</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the video is done, ask the students to enter a row above Row 9 (above “Pasture Costs”) and another row above “Net Earnings”.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Also, ask the students to change the name of the spreadsheet to “Cash Flow.”</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the students are done, their spreadsheet should look similar to the one on the next slide.</a:t>
            </a:r>
          </a:p>
          <a:p>
            <a:endParaRPr lang="en-US" dirty="0"/>
          </a:p>
        </p:txBody>
      </p:sp>
      <p:sp>
        <p:nvSpPr>
          <p:cNvPr id="4" name="Slide Number Placeholder 3"/>
          <p:cNvSpPr>
            <a:spLocks noGrp="1"/>
          </p:cNvSpPr>
          <p:nvPr>
            <p:ph type="sldNum" sz="quarter" idx="10"/>
          </p:nvPr>
        </p:nvSpPr>
        <p:spPr/>
        <p:txBody>
          <a:bodyPr/>
          <a:lstStyle/>
          <a:p>
            <a:fld id="{E964ADC6-1740-4CFD-B5F4-8937ABA67757}" type="slidenum">
              <a:rPr lang="en-US" smtClean="0"/>
              <a:t>10</a:t>
            </a:fld>
            <a:endParaRPr lang="en-US"/>
          </a:p>
        </p:txBody>
      </p:sp>
    </p:spTree>
    <p:extLst>
      <p:ext uri="{BB962C8B-B14F-4D97-AF65-F5344CB8AC3E}">
        <p14:creationId xmlns:p14="http://schemas.microsoft.com/office/powerpoint/2010/main" val="2562124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Each student should now have something that looks a bit like this.  Now, it is time to add some financial data to the spreadsheet.</a:t>
            </a:r>
            <a:endParaRPr lang="en-US" dirty="0"/>
          </a:p>
        </p:txBody>
      </p:sp>
      <p:sp>
        <p:nvSpPr>
          <p:cNvPr id="4" name="Slide Number Placeholder 3"/>
          <p:cNvSpPr>
            <a:spLocks noGrp="1"/>
          </p:cNvSpPr>
          <p:nvPr>
            <p:ph type="sldNum" sz="quarter" idx="10"/>
          </p:nvPr>
        </p:nvSpPr>
        <p:spPr/>
        <p:txBody>
          <a:bodyPr/>
          <a:lstStyle/>
          <a:p>
            <a:fld id="{E964ADC6-1740-4CFD-B5F4-8937ABA67757}" type="slidenum">
              <a:rPr lang="en-US" smtClean="0"/>
              <a:t>11</a:t>
            </a:fld>
            <a:endParaRPr lang="en-US"/>
          </a:p>
        </p:txBody>
      </p:sp>
    </p:spTree>
    <p:extLst>
      <p:ext uri="{BB962C8B-B14F-4D97-AF65-F5344CB8AC3E}">
        <p14:creationId xmlns:p14="http://schemas.microsoft.com/office/powerpoint/2010/main" val="2596505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comes the fun part!  Using the information provided in the Piedmont Farm Case Study (or the students</a:t>
            </a:r>
            <a:r>
              <a:rPr lang="en-US" baseline="0" dirty="0" smtClean="0"/>
              <a:t> can make up their own), enter financial data into the spreadsheet.  Since the data is annual in the case study, the students will need to consider whether a revenue or expense item is fixed (the same) in all months or if will vary by  month.  For the purposes of this example, it doesn’t matter if they choose a fixed or different amount in the month (it also doesn’t matter if the numbers they enter result in the same amounts as in the case study).  They just need to have some numbers that they can use for the next Excel lesson.</a:t>
            </a:r>
          </a:p>
          <a:p>
            <a:endParaRPr lang="en-US" baseline="0" dirty="0" smtClean="0"/>
          </a:p>
          <a:p>
            <a:r>
              <a:rPr lang="en-US" baseline="0" dirty="0" smtClean="0"/>
              <a:t>For now, just enter the numbers (don’t add or subtract anything).  They will not need to input a number for “Total Revenue” (Row 8), “Total Operating Costs”, (Row 22) or “Net Earnings” (Row  24).  We’ll let Excel do this for us in the next step.</a:t>
            </a:r>
          </a:p>
          <a:p>
            <a:endParaRPr lang="en-US" baseline="0" dirty="0" smtClean="0"/>
          </a:p>
          <a:p>
            <a:r>
              <a:rPr lang="en-US" baseline="0" dirty="0" smtClean="0"/>
              <a:t>Give the students 10-15 minutes to enter data and then go on to the next slide.</a:t>
            </a:r>
            <a:endParaRPr lang="en-US" dirty="0"/>
          </a:p>
        </p:txBody>
      </p:sp>
      <p:sp>
        <p:nvSpPr>
          <p:cNvPr id="4" name="Slide Number Placeholder 3"/>
          <p:cNvSpPr>
            <a:spLocks noGrp="1"/>
          </p:cNvSpPr>
          <p:nvPr>
            <p:ph type="sldNum" sz="quarter" idx="10"/>
          </p:nvPr>
        </p:nvSpPr>
        <p:spPr/>
        <p:txBody>
          <a:bodyPr/>
          <a:lstStyle/>
          <a:p>
            <a:fld id="{E964ADC6-1740-4CFD-B5F4-8937ABA67757}" type="slidenum">
              <a:rPr lang="en-US" smtClean="0"/>
              <a:t>12</a:t>
            </a:fld>
            <a:endParaRPr lang="en-US"/>
          </a:p>
        </p:txBody>
      </p:sp>
    </p:spTree>
    <p:extLst>
      <p:ext uri="{BB962C8B-B14F-4D97-AF65-F5344CB8AC3E}">
        <p14:creationId xmlns:p14="http://schemas.microsoft.com/office/powerpoint/2010/main" val="2282221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how the data might look once it is input.  Each</a:t>
            </a:r>
            <a:r>
              <a:rPr lang="en-US" baseline="0" dirty="0" smtClean="0"/>
              <a:t> student’s spreadsheet might look different and that is okay!  The purpose of this exercise is to learn how to build the spreadsheet, so the numbers do not have to match.  Next, let’s look at how to use Excel to add up the totals.</a:t>
            </a:r>
            <a:endParaRPr lang="en-US" dirty="0"/>
          </a:p>
        </p:txBody>
      </p:sp>
      <p:sp>
        <p:nvSpPr>
          <p:cNvPr id="4" name="Slide Number Placeholder 3"/>
          <p:cNvSpPr>
            <a:spLocks noGrp="1"/>
          </p:cNvSpPr>
          <p:nvPr>
            <p:ph type="sldNum" sz="quarter" idx="10"/>
          </p:nvPr>
        </p:nvSpPr>
        <p:spPr/>
        <p:txBody>
          <a:bodyPr/>
          <a:lstStyle/>
          <a:p>
            <a:fld id="{E964ADC6-1740-4CFD-B5F4-8937ABA67757}" type="slidenum">
              <a:rPr lang="en-US" smtClean="0"/>
              <a:t>13</a:t>
            </a:fld>
            <a:endParaRPr lang="en-US"/>
          </a:p>
        </p:txBody>
      </p:sp>
    </p:spTree>
    <p:extLst>
      <p:ext uri="{BB962C8B-B14F-4D97-AF65-F5344CB8AC3E}">
        <p14:creationId xmlns:p14="http://schemas.microsoft.com/office/powerpoint/2010/main" val="3343170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Play the “Do Basic</a:t>
            </a:r>
            <a:r>
              <a:rPr lang="en-US" baseline="0" dirty="0" smtClean="0"/>
              <a:t> Math in Excel” video:  http://office.microsoft.com/en-us/excel-help/do-basic-math-in-excel-RZ101773335.aspx?section=3</a:t>
            </a:r>
          </a:p>
          <a:p>
            <a:endParaRPr lang="en-US" baseline="0" dirty="0" smtClean="0"/>
          </a:p>
          <a:p>
            <a:r>
              <a:rPr lang="en-US" baseline="0" dirty="0" smtClean="0"/>
              <a:t>After the video, ask the students to add up the information in the columns using the “Addition,” “Subtraction,” and “Sum” formulas they just learned in the video.  Their formulas should do the following:</a:t>
            </a:r>
          </a:p>
          <a:p>
            <a:endParaRPr lang="en-US" baseline="0" dirty="0" smtClean="0"/>
          </a:p>
          <a:p>
            <a:pPr marL="228600" indent="-228600">
              <a:buAutoNum type="arabicParenR"/>
            </a:pPr>
            <a:r>
              <a:rPr lang="en-US" baseline="0" dirty="0" smtClean="0"/>
              <a:t>Add up (sum) Total Revenue in each month (Row 8).</a:t>
            </a:r>
          </a:p>
          <a:p>
            <a:pPr marL="228600" indent="-228600">
              <a:buAutoNum type="arabicParenR"/>
            </a:pPr>
            <a:r>
              <a:rPr lang="en-US" baseline="0" dirty="0" smtClean="0"/>
              <a:t>Add up (sum) Total Operating Costs in each month (Row 22).</a:t>
            </a:r>
          </a:p>
          <a:p>
            <a:pPr marL="228600" indent="-228600">
              <a:buAutoNum type="arabicParenR"/>
            </a:pPr>
            <a:r>
              <a:rPr lang="en-US" baseline="0" dirty="0" smtClean="0"/>
              <a:t>Calculate Net Earnings (Total Revenue minus Total Operating Costs) – Row 24</a:t>
            </a:r>
          </a:p>
          <a:p>
            <a:pPr marL="0" indent="0">
              <a:buNone/>
            </a:pPr>
            <a:endParaRPr lang="en-US" baseline="0" dirty="0" smtClean="0"/>
          </a:p>
          <a:p>
            <a:pPr marL="0" indent="0">
              <a:buNone/>
            </a:pPr>
            <a:r>
              <a:rPr lang="en-US" baseline="0" dirty="0" smtClean="0"/>
              <a:t>They should calculate this for each month (either re-entering the formula or dragging a formula as explained in the video).</a:t>
            </a:r>
          </a:p>
          <a:p>
            <a:pPr marL="0" indent="0">
              <a:buNone/>
            </a:pPr>
            <a:endParaRPr lang="en-US" baseline="0" dirty="0" smtClean="0"/>
          </a:p>
          <a:p>
            <a:pPr marL="0" indent="0">
              <a:buNone/>
            </a:pPr>
            <a:r>
              <a:rPr lang="en-US" baseline="0" dirty="0" smtClean="0"/>
              <a:t>Next, they should add up (sum) the information for each row in the “12-Month Total” column (Column N).</a:t>
            </a:r>
          </a:p>
          <a:p>
            <a:pPr marL="0" indent="0">
              <a:buNone/>
            </a:pPr>
            <a:endParaRPr lang="en-US" baseline="0" dirty="0" smtClean="0"/>
          </a:p>
          <a:p>
            <a:pPr marL="0" indent="0">
              <a:buNone/>
            </a:pPr>
            <a:r>
              <a:rPr lang="en-US" baseline="0" dirty="0" smtClean="0"/>
              <a:t>Give them 15 minutes to complete this part of the lesson and then go to the next slide.</a:t>
            </a:r>
          </a:p>
          <a:p>
            <a:endParaRPr lang="en-US" dirty="0"/>
          </a:p>
        </p:txBody>
      </p:sp>
      <p:sp>
        <p:nvSpPr>
          <p:cNvPr id="4" name="Slide Number Placeholder 3"/>
          <p:cNvSpPr>
            <a:spLocks noGrp="1"/>
          </p:cNvSpPr>
          <p:nvPr>
            <p:ph type="sldNum" sz="quarter" idx="10"/>
          </p:nvPr>
        </p:nvSpPr>
        <p:spPr/>
        <p:txBody>
          <a:bodyPr/>
          <a:lstStyle/>
          <a:p>
            <a:fld id="{E964ADC6-1740-4CFD-B5F4-8937ABA67757}" type="slidenum">
              <a:rPr lang="en-US" smtClean="0"/>
              <a:t>14</a:t>
            </a:fld>
            <a:endParaRPr lang="en-US"/>
          </a:p>
        </p:txBody>
      </p:sp>
    </p:spTree>
    <p:extLst>
      <p:ext uri="{BB962C8B-B14F-4D97-AF65-F5344CB8AC3E}">
        <p14:creationId xmlns:p14="http://schemas.microsoft.com/office/powerpoint/2010/main" val="3174489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Each student should now have something that looks a bit like this.  This is also the spreadsheet provided in the “Student Worksheet” excel file.  If there are questions on any formulas used, you can highlight the cell and see what the formula should be.</a:t>
            </a:r>
          </a:p>
          <a:p>
            <a:endParaRPr lang="en-US" baseline="0" dirty="0" smtClean="0"/>
          </a:p>
          <a:p>
            <a:r>
              <a:rPr lang="en-US" baseline="0" dirty="0" smtClean="0"/>
              <a:t>One more step …</a:t>
            </a:r>
            <a:endParaRPr lang="en-US" dirty="0"/>
          </a:p>
        </p:txBody>
      </p:sp>
      <p:sp>
        <p:nvSpPr>
          <p:cNvPr id="4" name="Slide Number Placeholder 3"/>
          <p:cNvSpPr>
            <a:spLocks noGrp="1"/>
          </p:cNvSpPr>
          <p:nvPr>
            <p:ph type="sldNum" sz="quarter" idx="10"/>
          </p:nvPr>
        </p:nvSpPr>
        <p:spPr/>
        <p:txBody>
          <a:bodyPr/>
          <a:lstStyle/>
          <a:p>
            <a:fld id="{E964ADC6-1740-4CFD-B5F4-8937ABA67757}" type="slidenum">
              <a:rPr lang="en-US" smtClean="0"/>
              <a:t>15</a:t>
            </a:fld>
            <a:endParaRPr lang="en-US"/>
          </a:p>
        </p:txBody>
      </p:sp>
    </p:spTree>
    <p:extLst>
      <p:ext uri="{BB962C8B-B14F-4D97-AF65-F5344CB8AC3E}">
        <p14:creationId xmlns:p14="http://schemas.microsoft.com/office/powerpoint/2010/main" val="153752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final step for this financial model will be to add a few final formatting details to make it easier to read.</a:t>
            </a:r>
          </a:p>
          <a:p>
            <a:endParaRPr lang="en-US" dirty="0" smtClean="0"/>
          </a:p>
          <a:p>
            <a:r>
              <a:rPr lang="en-US" dirty="0" smtClean="0"/>
              <a:t>Since this is a financial worksheet, we want to have all numbers in a currency format.  In order to do this, highlight the cells that need to be</a:t>
            </a:r>
            <a:r>
              <a:rPr lang="en-US" baseline="0" dirty="0" smtClean="0"/>
              <a:t> formatted and then click on the “$” symbol in the ribbon above.</a:t>
            </a:r>
          </a:p>
          <a:p>
            <a:endParaRPr lang="en-US" baseline="0" dirty="0" smtClean="0"/>
          </a:p>
          <a:p>
            <a:r>
              <a:rPr lang="en-US" baseline="0" dirty="0" smtClean="0"/>
              <a:t>To indicate that numbers are calculated, it is often nice to add an underline in columns.  Ask the students to add an underline before the “Total Revenue,” “Total Operating Costs,” and “Net Earnings” rows.  </a:t>
            </a:r>
          </a:p>
          <a:p>
            <a:endParaRPr lang="en-US" baseline="0" dirty="0" smtClean="0"/>
          </a:p>
          <a:p>
            <a:r>
              <a:rPr lang="en-US" baseline="0" dirty="0" smtClean="0"/>
              <a:t>Continue to the next slide to see the end result.</a:t>
            </a:r>
            <a:endParaRPr lang="en-US" dirty="0"/>
          </a:p>
        </p:txBody>
      </p:sp>
      <p:sp>
        <p:nvSpPr>
          <p:cNvPr id="4" name="Slide Number Placeholder 3"/>
          <p:cNvSpPr>
            <a:spLocks noGrp="1"/>
          </p:cNvSpPr>
          <p:nvPr>
            <p:ph type="sldNum" sz="quarter" idx="10"/>
          </p:nvPr>
        </p:nvSpPr>
        <p:spPr/>
        <p:txBody>
          <a:bodyPr/>
          <a:lstStyle/>
          <a:p>
            <a:fld id="{E964ADC6-1740-4CFD-B5F4-8937ABA67757}" type="slidenum">
              <a:rPr lang="en-US" smtClean="0"/>
              <a:t>16</a:t>
            </a:fld>
            <a:endParaRPr lang="en-US"/>
          </a:p>
        </p:txBody>
      </p:sp>
    </p:spTree>
    <p:extLst>
      <p:ext uri="{BB962C8B-B14F-4D97-AF65-F5344CB8AC3E}">
        <p14:creationId xmlns:p14="http://schemas.microsoft.com/office/powerpoint/2010/main" val="491509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Congratulations</a:t>
            </a:r>
            <a:r>
              <a:rPr lang="en-US" baseline="0" dirty="0" smtClean="0"/>
              <a:t> - y</a:t>
            </a:r>
            <a:r>
              <a:rPr lang="en-US" dirty="0" smtClean="0"/>
              <a:t>ou have successfully designed your own financial cash</a:t>
            </a:r>
            <a:r>
              <a:rPr lang="en-US" baseline="0" dirty="0" smtClean="0"/>
              <a:t> flow</a:t>
            </a:r>
            <a:r>
              <a:rPr lang="en-US" dirty="0" smtClean="0"/>
              <a:t> model!</a:t>
            </a:r>
          </a:p>
          <a:p>
            <a:endParaRPr lang="en-US" dirty="0" smtClean="0"/>
          </a:p>
          <a:p>
            <a:r>
              <a:rPr lang="en-US" dirty="0" smtClean="0"/>
              <a:t>Ask the students to save the spreadsheet to either</a:t>
            </a:r>
            <a:r>
              <a:rPr lang="en-US" baseline="0" dirty="0" smtClean="0"/>
              <a:t> a local or shared drive.  They will be using this spreadsheet in the </a:t>
            </a:r>
            <a:r>
              <a:rPr lang="en-US" baseline="0" smtClean="0"/>
              <a:t>next lesson.</a:t>
            </a:r>
            <a:endParaRPr lang="en-US" dirty="0"/>
          </a:p>
        </p:txBody>
      </p:sp>
      <p:sp>
        <p:nvSpPr>
          <p:cNvPr id="4" name="Slide Number Placeholder 3"/>
          <p:cNvSpPr>
            <a:spLocks noGrp="1"/>
          </p:cNvSpPr>
          <p:nvPr>
            <p:ph type="sldNum" sz="quarter" idx="10"/>
          </p:nvPr>
        </p:nvSpPr>
        <p:spPr/>
        <p:txBody>
          <a:bodyPr/>
          <a:lstStyle/>
          <a:p>
            <a:fld id="{E964ADC6-1740-4CFD-B5F4-8937ABA67757}" type="slidenum">
              <a:rPr lang="en-US" smtClean="0"/>
              <a:t>17</a:t>
            </a:fld>
            <a:endParaRPr lang="en-US"/>
          </a:p>
        </p:txBody>
      </p:sp>
    </p:spTree>
    <p:extLst>
      <p:ext uri="{BB962C8B-B14F-4D97-AF65-F5344CB8AC3E}">
        <p14:creationId xmlns:p14="http://schemas.microsoft.com/office/powerpoint/2010/main" val="4254141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next class, we will continue to discuss using a computer</a:t>
            </a:r>
            <a:r>
              <a:rPr lang="en-US" baseline="0" dirty="0" smtClean="0"/>
              <a:t> spreadsheet to help a farmer run her business, looking at advanced modeling techniques like pro-forma income statements and </a:t>
            </a:r>
            <a:r>
              <a:rPr lang="en-US" baseline="0" smtClean="0"/>
              <a:t>scenario analysis.</a:t>
            </a:r>
            <a:endParaRPr lang="en-US" dirty="0"/>
          </a:p>
        </p:txBody>
      </p:sp>
      <p:sp>
        <p:nvSpPr>
          <p:cNvPr id="4" name="Slide Number Placeholder 3"/>
          <p:cNvSpPr>
            <a:spLocks noGrp="1"/>
          </p:cNvSpPr>
          <p:nvPr>
            <p:ph type="sldNum" sz="quarter" idx="10"/>
          </p:nvPr>
        </p:nvSpPr>
        <p:spPr/>
        <p:txBody>
          <a:bodyPr/>
          <a:lstStyle/>
          <a:p>
            <a:fld id="{C3256D0A-58F9-4744-A2BA-153CAB98BD90}" type="slidenum">
              <a:rPr lang="en-US" smtClean="0"/>
              <a:t>18</a:t>
            </a:fld>
            <a:endParaRPr lang="en-US"/>
          </a:p>
        </p:txBody>
      </p:sp>
    </p:spTree>
    <p:extLst>
      <p:ext uri="{BB962C8B-B14F-4D97-AF65-F5344CB8AC3E}">
        <p14:creationId xmlns:p14="http://schemas.microsoft.com/office/powerpoint/2010/main" val="3700624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Computer</a:t>
            </a:r>
            <a:r>
              <a:rPr lang="en-US" baseline="0" dirty="0" smtClean="0"/>
              <a:t> s</a:t>
            </a:r>
            <a:r>
              <a:rPr lang="en-US" dirty="0" smtClean="0"/>
              <a:t>preadsheet tools can be used by farmers to</a:t>
            </a:r>
            <a:r>
              <a:rPr lang="en-US" baseline="0" dirty="0" smtClean="0"/>
              <a:t> perform a variety of financial analysis for their operations. Successful farmers use spreadsheets to keep a record of the revenue and expenses of the operation as well as estimate or project earnings in future years. In Lessons 2 and 3 we used a spreadsheet to analyze Piedmont Farm’s Net Earnings Statement (Revenue less costs).  In Lesson 6, we looked at a Cost-Benefit analysis of a new innovation.  In the next two lessons, we will build a cash flow statement for Piedmont Farm and examine different types of tools that can do scenario analysis and graphing.  All of these tools can be used by a farmer to gain a complete understanding of her farm operations.</a:t>
            </a:r>
            <a:endParaRPr lang="en-US" dirty="0"/>
          </a:p>
        </p:txBody>
      </p:sp>
      <p:sp>
        <p:nvSpPr>
          <p:cNvPr id="4" name="Slide Number Placeholder 3"/>
          <p:cNvSpPr>
            <a:spLocks noGrp="1"/>
          </p:cNvSpPr>
          <p:nvPr>
            <p:ph type="sldNum" sz="quarter" idx="10"/>
          </p:nvPr>
        </p:nvSpPr>
        <p:spPr/>
        <p:txBody>
          <a:bodyPr/>
          <a:lstStyle/>
          <a:p>
            <a:fld id="{E964ADC6-1740-4CFD-B5F4-8937ABA67757}" type="slidenum">
              <a:rPr lang="en-US" smtClean="0"/>
              <a:t>2</a:t>
            </a:fld>
            <a:endParaRPr lang="en-US"/>
          </a:p>
        </p:txBody>
      </p:sp>
    </p:spTree>
    <p:extLst>
      <p:ext uri="{BB962C8B-B14F-4D97-AF65-F5344CB8AC3E}">
        <p14:creationId xmlns:p14="http://schemas.microsoft.com/office/powerpoint/2010/main" val="644921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this lesson,</a:t>
            </a:r>
            <a:r>
              <a:rPr lang="en-US" baseline="0" dirty="0" smtClean="0"/>
              <a:t> students must know a few spreadsheet basics.  Many students have probably already used spreadsheets in other classes, but to ensure that the entire class has basic spreadsheet skills, this lesson will walk through some basics using training videos on Microsoft Excel’s website.  If your school uses a different type of spreadsheet software or if the spreadsheet skills of the students are more advanced, please adjust the lesson accordingly.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Depending on the number of computers in class, divide the students into groups (or individually) so that each student has a computer to work 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Play the “Meet the Spreadsheet” video:  http://office.microsoft.com/en-us/excel-help/meet-the-spreadsheet-RZ101773335.aspx?section=2</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Ask the students to create a new spreadsheet and give it a title (any title is fine) in Cell “A1”.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students are going to be preparing a Basic Cash Flow Analysis (an analysis of monthly cash coming into the farm and cash being paid out).  In Cell “A2”, ask the students to type “Cash Flow Analysis.”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It should look something like the example on the next slide.  Please note that all cells can be formatted using the tools in the ribbon bar (just like word processing software).</a:t>
            </a:r>
          </a:p>
          <a:p>
            <a:endParaRPr lang="en-US" dirty="0"/>
          </a:p>
        </p:txBody>
      </p:sp>
      <p:sp>
        <p:nvSpPr>
          <p:cNvPr id="4" name="Slide Number Placeholder 3"/>
          <p:cNvSpPr>
            <a:spLocks noGrp="1"/>
          </p:cNvSpPr>
          <p:nvPr>
            <p:ph type="sldNum" sz="quarter" idx="10"/>
          </p:nvPr>
        </p:nvSpPr>
        <p:spPr/>
        <p:txBody>
          <a:bodyPr/>
          <a:lstStyle/>
          <a:p>
            <a:fld id="{E964ADC6-1740-4CFD-B5F4-8937ABA67757}" type="slidenum">
              <a:rPr lang="en-US" smtClean="0"/>
              <a:t>3</a:t>
            </a:fld>
            <a:endParaRPr lang="en-US"/>
          </a:p>
        </p:txBody>
      </p:sp>
    </p:spTree>
    <p:extLst>
      <p:ext uri="{BB962C8B-B14F-4D97-AF65-F5344CB8AC3E}">
        <p14:creationId xmlns:p14="http://schemas.microsoft.com/office/powerpoint/2010/main" val="1414866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student’s spreadsheet does not have to look exactly like this, but each student should have a black worksheet open with some sort of title.  Once all students have done this, proceed to the next slide.</a:t>
            </a:r>
            <a:endParaRPr lang="en-US" dirty="0"/>
          </a:p>
        </p:txBody>
      </p:sp>
      <p:sp>
        <p:nvSpPr>
          <p:cNvPr id="4" name="Slide Number Placeholder 3"/>
          <p:cNvSpPr>
            <a:spLocks noGrp="1"/>
          </p:cNvSpPr>
          <p:nvPr>
            <p:ph type="sldNum" sz="quarter" idx="10"/>
          </p:nvPr>
        </p:nvSpPr>
        <p:spPr/>
        <p:txBody>
          <a:bodyPr/>
          <a:lstStyle/>
          <a:p>
            <a:fld id="{E964ADC6-1740-4CFD-B5F4-8937ABA67757}" type="slidenum">
              <a:rPr lang="en-US" smtClean="0"/>
              <a:t>4</a:t>
            </a:fld>
            <a:endParaRPr lang="en-US"/>
          </a:p>
        </p:txBody>
      </p:sp>
    </p:spTree>
    <p:extLst>
      <p:ext uri="{BB962C8B-B14F-4D97-AF65-F5344CB8AC3E}">
        <p14:creationId xmlns:p14="http://schemas.microsoft.com/office/powerpoint/2010/main" val="4062093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the students will add column titles to the spreadsheet for each month of the year.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Play the “Create</a:t>
            </a:r>
            <a:r>
              <a:rPr lang="en-US" baseline="0" dirty="0" smtClean="0"/>
              <a:t> Column Titles” video:  http://office.microsoft.com/en-us/excel-help/do-basic-math-in-excel-RZ101773335.aspx?section=4</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the video is done, go to the next slide</a:t>
            </a:r>
          </a:p>
          <a:p>
            <a:endParaRPr lang="en-US" dirty="0"/>
          </a:p>
        </p:txBody>
      </p:sp>
      <p:sp>
        <p:nvSpPr>
          <p:cNvPr id="4" name="Slide Number Placeholder 3"/>
          <p:cNvSpPr>
            <a:spLocks noGrp="1"/>
          </p:cNvSpPr>
          <p:nvPr>
            <p:ph type="sldNum" sz="quarter" idx="10"/>
          </p:nvPr>
        </p:nvSpPr>
        <p:spPr/>
        <p:txBody>
          <a:bodyPr/>
          <a:lstStyle/>
          <a:p>
            <a:fld id="{E964ADC6-1740-4CFD-B5F4-8937ABA67757}" type="slidenum">
              <a:rPr lang="en-US" smtClean="0"/>
              <a:t>5</a:t>
            </a:fld>
            <a:endParaRPr lang="en-US"/>
          </a:p>
        </p:txBody>
      </p:sp>
    </p:spTree>
    <p:extLst>
      <p:ext uri="{BB962C8B-B14F-4D97-AF65-F5344CB8AC3E}">
        <p14:creationId xmlns:p14="http://schemas.microsoft.com/office/powerpoint/2010/main" val="2319383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the students to add column</a:t>
            </a:r>
            <a:r>
              <a:rPr lang="en-US" baseline="0" dirty="0" smtClean="0"/>
              <a:t> titles to their spreadsheet s</a:t>
            </a:r>
            <a:r>
              <a:rPr lang="en-US" dirty="0" smtClean="0"/>
              <a:t>tarting</a:t>
            </a:r>
            <a:r>
              <a:rPr lang="en-US" baseline="0" dirty="0" smtClean="0"/>
              <a:t> in Cell “A4.”  Since we will be looking at monthly financial data, they will need to add all 12 months to the spreadsheet and a “12-Month Total” column at the end.  </a:t>
            </a:r>
          </a:p>
          <a:p>
            <a:endParaRPr lang="en-US" baseline="0" dirty="0" smtClean="0"/>
          </a:p>
          <a:p>
            <a:r>
              <a:rPr lang="en-US" baseline="0" dirty="0" smtClean="0"/>
              <a:t>They can apply any formatting or column widths that they would like to the columns.  When they are done, it should look something like the screen shot on the next slide.  </a:t>
            </a:r>
            <a:endParaRPr lang="en-US" dirty="0"/>
          </a:p>
        </p:txBody>
      </p:sp>
      <p:sp>
        <p:nvSpPr>
          <p:cNvPr id="4" name="Slide Number Placeholder 3"/>
          <p:cNvSpPr>
            <a:spLocks noGrp="1"/>
          </p:cNvSpPr>
          <p:nvPr>
            <p:ph type="sldNum" sz="quarter" idx="10"/>
          </p:nvPr>
        </p:nvSpPr>
        <p:spPr/>
        <p:txBody>
          <a:bodyPr/>
          <a:lstStyle/>
          <a:p>
            <a:fld id="{E964ADC6-1740-4CFD-B5F4-8937ABA67757}" type="slidenum">
              <a:rPr lang="en-US" smtClean="0"/>
              <a:t>6</a:t>
            </a:fld>
            <a:endParaRPr lang="en-US"/>
          </a:p>
        </p:txBody>
      </p:sp>
    </p:spTree>
    <p:extLst>
      <p:ext uri="{BB962C8B-B14F-4D97-AF65-F5344CB8AC3E}">
        <p14:creationId xmlns:p14="http://schemas.microsoft.com/office/powerpoint/2010/main" val="2647462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student’s spreadsheet does not have to look exactly like this, but each student should have something that looks a bit like this.  The students may want to increase (or decrease) the width of some of the columns or format the cells as described in the video.   Once all students have done this, proceed to the next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E964ADC6-1740-4CFD-B5F4-8937ABA67757}" type="slidenum">
              <a:rPr lang="en-US" smtClean="0"/>
              <a:t>7</a:t>
            </a:fld>
            <a:endParaRPr lang="en-US"/>
          </a:p>
        </p:txBody>
      </p:sp>
    </p:spTree>
    <p:extLst>
      <p:ext uri="{BB962C8B-B14F-4D97-AF65-F5344CB8AC3E}">
        <p14:creationId xmlns:p14="http://schemas.microsoft.com/office/powerpoint/2010/main" val="3063215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the students to now add row titles.  This can be done in a similar way to adding column titles.  Use the descriptions from the Piedmont Farm case study’s “Revenue and Expense Statement” to create the titles (or refer to the list above).  For now, don’t worry about the formatting or spacing between rows.  </a:t>
            </a:r>
          </a:p>
          <a:p>
            <a:endParaRPr lang="en-US" baseline="0" dirty="0" smtClean="0"/>
          </a:p>
          <a:p>
            <a:r>
              <a:rPr lang="en-US" baseline="0" dirty="0" smtClean="0"/>
              <a:t>Please note that because this is a cash flow statement (actual money coming in and going out), depreciation expense is not included (remember that depreciation is just a way for the farm to account for the deterioration of assets over time – it is not an actual cash expense).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the students are done, it should look something like the screen shot on the next slide.  </a:t>
            </a:r>
            <a:endParaRPr lang="en-US" dirty="0" smtClean="0"/>
          </a:p>
          <a:p>
            <a:endParaRPr lang="en-US" dirty="0"/>
          </a:p>
        </p:txBody>
      </p:sp>
      <p:sp>
        <p:nvSpPr>
          <p:cNvPr id="4" name="Slide Number Placeholder 3"/>
          <p:cNvSpPr>
            <a:spLocks noGrp="1"/>
          </p:cNvSpPr>
          <p:nvPr>
            <p:ph type="sldNum" sz="quarter" idx="10"/>
          </p:nvPr>
        </p:nvSpPr>
        <p:spPr/>
        <p:txBody>
          <a:bodyPr/>
          <a:lstStyle/>
          <a:p>
            <a:fld id="{E964ADC6-1740-4CFD-B5F4-8937ABA67757}" type="slidenum">
              <a:rPr lang="en-US" smtClean="0"/>
              <a:t>8</a:t>
            </a:fld>
            <a:endParaRPr lang="en-US"/>
          </a:p>
        </p:txBody>
      </p:sp>
    </p:spTree>
    <p:extLst>
      <p:ext uri="{BB962C8B-B14F-4D97-AF65-F5344CB8AC3E}">
        <p14:creationId xmlns:p14="http://schemas.microsoft.com/office/powerpoint/2010/main" val="1669765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student’s spreadsheet does not have to look exactly like this, but each student should have something that looks a bit like this.   If they want to left justify the “Total Revenue” and “Total Operating Cost” cells, they can use the formatting tools in the ribbon bar above (similar to how they would have centered the cell content.</a:t>
            </a:r>
            <a:endParaRPr lang="en-US" dirty="0"/>
          </a:p>
        </p:txBody>
      </p:sp>
      <p:sp>
        <p:nvSpPr>
          <p:cNvPr id="4" name="Slide Number Placeholder 3"/>
          <p:cNvSpPr>
            <a:spLocks noGrp="1"/>
          </p:cNvSpPr>
          <p:nvPr>
            <p:ph type="sldNum" sz="quarter" idx="10"/>
          </p:nvPr>
        </p:nvSpPr>
        <p:spPr/>
        <p:txBody>
          <a:bodyPr/>
          <a:lstStyle/>
          <a:p>
            <a:fld id="{E964ADC6-1740-4CFD-B5F4-8937ABA67757}" type="slidenum">
              <a:rPr lang="en-US" smtClean="0"/>
              <a:t>9</a:t>
            </a:fld>
            <a:endParaRPr lang="en-US"/>
          </a:p>
        </p:txBody>
      </p:sp>
    </p:spTree>
    <p:extLst>
      <p:ext uri="{BB962C8B-B14F-4D97-AF65-F5344CB8AC3E}">
        <p14:creationId xmlns:p14="http://schemas.microsoft.com/office/powerpoint/2010/main" val="24103618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creativecommons.org/licenses/by-nc-sa/3.0/deed.en_US"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creativecommons.org/licenses/by-nc-sa/3.0/deed.en_US" TargetMode="External"/><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0249AD-3C34-42BC-800C-2D633B57DA6D}"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DE3A9-5FF8-40A8-B92B-2E89BBD8F24E}" type="slidenum">
              <a:rPr lang="en-US" smtClean="0"/>
              <a:t>‹#›</a:t>
            </a:fld>
            <a:endParaRPr lang="en-US"/>
          </a:p>
        </p:txBody>
      </p:sp>
      <p:pic>
        <p:nvPicPr>
          <p:cNvPr id="1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11435"/>
          <a:stretch/>
        </p:blipFill>
        <p:spPr bwMode="auto">
          <a:xfrm>
            <a:off x="0" y="-7884"/>
            <a:ext cx="9144000" cy="6865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txBox="1">
            <a:spLocks/>
          </p:cNvSpPr>
          <p:nvPr userDrawn="1"/>
        </p:nvSpPr>
        <p:spPr>
          <a:xfrm>
            <a:off x="685800" y="228600"/>
            <a:ext cx="7772400" cy="1470025"/>
          </a:xfrm>
          <a:prstGeom prst="rect">
            <a:avLst/>
          </a:prstGeom>
          <a:solidFill>
            <a:schemeClr val="bg1">
              <a:lumMod val="95000"/>
              <a:alpha val="68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Presentation Title</a:t>
            </a:r>
            <a:endParaRPr lang="en-US" dirty="0"/>
          </a:p>
        </p:txBody>
      </p:sp>
      <p:sp>
        <p:nvSpPr>
          <p:cNvPr id="12" name="Subtitle 2"/>
          <p:cNvSpPr txBox="1">
            <a:spLocks/>
          </p:cNvSpPr>
          <p:nvPr userDrawn="1"/>
        </p:nvSpPr>
        <p:spPr>
          <a:xfrm>
            <a:off x="0" y="6400800"/>
            <a:ext cx="9144000" cy="457200"/>
          </a:xfrm>
          <a:prstGeom prst="rect">
            <a:avLst/>
          </a:prstGeom>
          <a:solidFill>
            <a:schemeClr val="tx1">
              <a:lumMod val="65000"/>
              <a:lumOff val="35000"/>
            </a:schemeClr>
          </a:solidFill>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dirty="0" smtClean="0">
                <a:solidFill>
                  <a:schemeClr val="bg1"/>
                </a:solidFill>
              </a:rPr>
              <a:t>This course developed by The Environmental Finance Center at UNC Chapel Hill for The North Carolina School of Science and Math and NCDPI </a:t>
            </a:r>
            <a:br>
              <a:rPr lang="en-US" sz="1400" dirty="0" smtClean="0">
                <a:solidFill>
                  <a:schemeClr val="bg1"/>
                </a:solidFill>
              </a:rPr>
            </a:br>
            <a:r>
              <a:rPr lang="en-US" sz="1400" dirty="0" smtClean="0">
                <a:solidFill>
                  <a:schemeClr val="bg1"/>
                </a:solidFill>
              </a:rPr>
              <a:t>is licensed under a </a:t>
            </a:r>
            <a:r>
              <a:rPr lang="en-US" sz="1400" u="sng" dirty="0" smtClean="0">
                <a:solidFill>
                  <a:schemeClr val="bg1"/>
                </a:solidFill>
                <a:hlinkClick r:id="rId3"/>
              </a:rPr>
              <a:t>Creative Commons Attribution-</a:t>
            </a:r>
            <a:r>
              <a:rPr lang="en-US" sz="1400" u="sng" dirty="0" err="1" smtClean="0">
                <a:solidFill>
                  <a:schemeClr val="bg1"/>
                </a:solidFill>
                <a:hlinkClick r:id="rId3"/>
              </a:rPr>
              <a:t>NonCommercial</a:t>
            </a:r>
            <a:r>
              <a:rPr lang="en-US" sz="1400" u="sng" dirty="0" smtClean="0">
                <a:solidFill>
                  <a:schemeClr val="bg1"/>
                </a:solidFill>
                <a:hlinkClick r:id="rId3"/>
              </a:rPr>
              <a:t>-</a:t>
            </a:r>
            <a:r>
              <a:rPr lang="en-US" sz="1400" u="sng" dirty="0" err="1" smtClean="0">
                <a:solidFill>
                  <a:schemeClr val="bg1"/>
                </a:solidFill>
                <a:hlinkClick r:id="rId3"/>
              </a:rPr>
              <a:t>ShareAlike</a:t>
            </a:r>
            <a:r>
              <a:rPr lang="en-US" sz="1400" u="sng" dirty="0" smtClean="0">
                <a:solidFill>
                  <a:schemeClr val="bg1"/>
                </a:solidFill>
                <a:hlinkClick r:id="rId3"/>
              </a:rPr>
              <a:t> 3.0 </a:t>
            </a:r>
            <a:r>
              <a:rPr lang="en-US" sz="1400" u="sng" dirty="0" err="1" smtClean="0">
                <a:solidFill>
                  <a:schemeClr val="bg1"/>
                </a:solidFill>
                <a:hlinkClick r:id="rId3"/>
              </a:rPr>
              <a:t>Unported</a:t>
            </a:r>
            <a:r>
              <a:rPr lang="en-US" sz="1400" u="sng" dirty="0" smtClean="0">
                <a:solidFill>
                  <a:schemeClr val="bg1"/>
                </a:solidFill>
                <a:hlinkClick r:id="rId3"/>
              </a:rPr>
              <a:t> License</a:t>
            </a:r>
            <a:endParaRPr lang="en-US" sz="1400" dirty="0" smtClean="0">
              <a:solidFill>
                <a:schemeClr val="bg1"/>
              </a:solidFill>
            </a:endParaRPr>
          </a:p>
          <a:p>
            <a:endParaRPr lang="en-US" sz="1400" dirty="0">
              <a:solidFill>
                <a:schemeClr val="bg1"/>
              </a:solidFill>
            </a:endParaRPr>
          </a:p>
        </p:txBody>
      </p:sp>
      <p:sp>
        <p:nvSpPr>
          <p:cNvPr id="13" name="TextBox 12"/>
          <p:cNvSpPr txBox="1"/>
          <p:nvPr userDrawn="1"/>
        </p:nvSpPr>
        <p:spPr>
          <a:xfrm>
            <a:off x="0" y="6019800"/>
            <a:ext cx="9144000" cy="338554"/>
          </a:xfrm>
          <a:prstGeom prst="rect">
            <a:avLst/>
          </a:prstGeom>
          <a:noFill/>
        </p:spPr>
        <p:txBody>
          <a:bodyPr wrap="square" rtlCol="0">
            <a:spAutoFit/>
          </a:bodyPr>
          <a:lstStyle/>
          <a:p>
            <a:pPr algn="r"/>
            <a:r>
              <a:rPr lang="en-US" sz="800" dirty="0" smtClean="0">
                <a:solidFill>
                  <a:schemeClr val="bg1"/>
                </a:solidFill>
              </a:rPr>
              <a:t>“Cattle at Sunset” by Andrew S. Gray Photography, Creative Commons CC BY-NC-SA</a:t>
            </a:r>
          </a:p>
          <a:p>
            <a:pPr algn="r"/>
            <a:r>
              <a:rPr lang="en-US" sz="800" dirty="0">
                <a:solidFill>
                  <a:schemeClr val="bg1"/>
                </a:solidFill>
              </a:rPr>
              <a:t>http://</a:t>
            </a:r>
            <a:r>
              <a:rPr lang="en-US" sz="800" dirty="0" err="1">
                <a:solidFill>
                  <a:schemeClr val="bg1"/>
                </a:solidFill>
              </a:rPr>
              <a:t>www.andrewsgray.com</a:t>
            </a:r>
            <a:r>
              <a:rPr lang="en-US" sz="800" dirty="0">
                <a:solidFill>
                  <a:schemeClr val="bg1"/>
                </a:solidFill>
              </a:rPr>
              <a:t>/2012/07/cattle-at-sunset/</a:t>
            </a:r>
          </a:p>
        </p:txBody>
      </p:sp>
    </p:spTree>
    <p:extLst>
      <p:ext uri="{BB962C8B-B14F-4D97-AF65-F5344CB8AC3E}">
        <p14:creationId xmlns:p14="http://schemas.microsoft.com/office/powerpoint/2010/main" val="31912253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23650" y="0"/>
            <a:ext cx="1700050" cy="6858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28800" y="274638"/>
            <a:ext cx="68580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1828800" y="1600200"/>
            <a:ext cx="685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6" name="Group 5"/>
          <p:cNvGrpSpPr/>
          <p:nvPr userDrawn="1"/>
        </p:nvGrpSpPr>
        <p:grpSpPr>
          <a:xfrm>
            <a:off x="75687" y="109914"/>
            <a:ext cx="1501376" cy="6638172"/>
            <a:chOff x="22624" y="111930"/>
            <a:chExt cx="1501376" cy="6638172"/>
          </a:xfrm>
        </p:grpSpPr>
        <p:pic>
          <p:nvPicPr>
            <p:cNvPr id="1028" name="Picture 4" descr="https://docs.google.com/file/d/0B3Rt9CLiFjJgVy1abFU4Y1piaXc/image?pagenumber=4&amp;w=13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710" y="111930"/>
              <a:ext cx="1497290" cy="11283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docs.google.com/file/d/0B3Rt9CLiFjJgVy1abFU4Y1piaXc/image?pagenumber=6&amp;w=72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544" y="1240323"/>
              <a:ext cx="1494456" cy="112187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docs.google.com/file/d/0B3Rt9CLiFjJgVy1abFU4Y1piaXc/image?pagenumber=18&amp;w=72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6710" y="2362200"/>
              <a:ext cx="1497289" cy="111594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docs.google.com/file/d/0B3Rt9CLiFjJgNFNiU2hrblIxOVk/image?pagenumber=4&amp;w=72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6712" y="3429000"/>
              <a:ext cx="1497288" cy="112400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docs.google.com/file/d/0B3Rt9CLiFjJgNFNiU2hrblIxOVk/image?pagenumber=7&amp;w=72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2624" y="4511729"/>
              <a:ext cx="1501375" cy="112707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docs.google.com/file/d/0B3Rt9CLiFjJgVEZla2MzREZUSTQ/image?pagenumber=4&amp;w=722"/>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6711" y="5626100"/>
              <a:ext cx="1497287" cy="1124002"/>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p:cNvSpPr/>
          <p:nvPr userDrawn="1"/>
        </p:nvSpPr>
        <p:spPr>
          <a:xfrm>
            <a:off x="5638800" y="6596390"/>
            <a:ext cx="4572000" cy="246221"/>
          </a:xfrm>
          <a:prstGeom prst="rect">
            <a:avLst/>
          </a:prstGeom>
        </p:spPr>
        <p:txBody>
          <a:bodyPr>
            <a:spAutoFit/>
          </a:bodyPr>
          <a:lstStyle/>
          <a:p>
            <a:r>
              <a:rPr lang="en-US" sz="1000" kern="1200" dirty="0" smtClean="0">
                <a:solidFill>
                  <a:schemeClr val="tx1"/>
                </a:solidFill>
                <a:effectLst/>
                <a:latin typeface="+mn-lt"/>
                <a:ea typeface="+mn-ea"/>
                <a:cs typeface="+mn-cs"/>
              </a:rPr>
              <a:t>Photos by: Nancy </a:t>
            </a:r>
            <a:r>
              <a:rPr lang="en-US" sz="1000" kern="1200" dirty="0" err="1" smtClean="0">
                <a:solidFill>
                  <a:schemeClr val="tx1"/>
                </a:solidFill>
                <a:effectLst/>
                <a:latin typeface="+mn-lt"/>
                <a:ea typeface="+mn-ea"/>
                <a:cs typeface="+mn-cs"/>
              </a:rPr>
              <a:t>Ranney</a:t>
            </a:r>
            <a:r>
              <a:rPr lang="en-US" sz="1000" kern="1200" dirty="0" smtClean="0">
                <a:solidFill>
                  <a:schemeClr val="tx1"/>
                </a:solidFill>
                <a:effectLst/>
                <a:latin typeface="+mn-lt"/>
                <a:ea typeface="+mn-ea"/>
                <a:cs typeface="+mn-cs"/>
              </a:rPr>
              <a:t>,  </a:t>
            </a:r>
            <a:r>
              <a:rPr lang="en-US" sz="1000" kern="1200" dirty="0" err="1" smtClean="0">
                <a:solidFill>
                  <a:schemeClr val="tx1"/>
                </a:solidFill>
                <a:effectLst/>
                <a:latin typeface="+mn-lt"/>
                <a:ea typeface="+mn-ea"/>
                <a:cs typeface="+mn-cs"/>
              </a:rPr>
              <a:t>Ranney</a:t>
            </a:r>
            <a:r>
              <a:rPr lang="en-US" sz="1000" kern="1200" dirty="0" smtClean="0">
                <a:solidFill>
                  <a:schemeClr val="tx1"/>
                </a:solidFill>
                <a:effectLst/>
                <a:latin typeface="+mn-lt"/>
                <a:ea typeface="+mn-ea"/>
                <a:cs typeface="+mn-cs"/>
              </a:rPr>
              <a:t> Ranch. Used with permission</a:t>
            </a:r>
            <a:endParaRPr lang="en-US" sz="1000" dirty="0"/>
          </a:p>
        </p:txBody>
      </p:sp>
    </p:spTree>
    <p:extLst>
      <p:ext uri="{BB962C8B-B14F-4D97-AF65-F5344CB8AC3E}">
        <p14:creationId xmlns:p14="http://schemas.microsoft.com/office/powerpoint/2010/main" val="14115718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6" name="Picture 4" descr="C:\Users\akay\Desktop\5809572707_2bda805139_o.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907"/>
          <a:stretch/>
        </p:blipFill>
        <p:spPr bwMode="auto">
          <a:xfrm>
            <a:off x="-19050" y="-112127"/>
            <a:ext cx="9163050" cy="65891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0249AD-3C34-42BC-800C-2D633B57DA6D}" type="datetimeFigureOut">
              <a:rPr lang="en-US" smtClean="0"/>
              <a:t>4/30/2017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1DE3A9-5FF8-40A8-B92B-2E89BBD8F24E}" type="slidenum">
              <a:rPr lang="en-US" smtClean="0"/>
              <a:t>‹#›</a:t>
            </a:fld>
            <a:endParaRPr lang="en-US"/>
          </a:p>
        </p:txBody>
      </p:sp>
      <p:sp>
        <p:nvSpPr>
          <p:cNvPr id="7" name="Title 1"/>
          <p:cNvSpPr txBox="1">
            <a:spLocks/>
          </p:cNvSpPr>
          <p:nvPr userDrawn="1"/>
        </p:nvSpPr>
        <p:spPr>
          <a:xfrm>
            <a:off x="685800" y="228600"/>
            <a:ext cx="7772400" cy="1470025"/>
          </a:xfrm>
          <a:prstGeom prst="rect">
            <a:avLst/>
          </a:prstGeom>
          <a:solidFill>
            <a:schemeClr val="bg1">
              <a:lumMod val="95000"/>
              <a:alpha val="68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Questions?</a:t>
            </a:r>
            <a:endParaRPr lang="en-US" dirty="0"/>
          </a:p>
        </p:txBody>
      </p:sp>
      <p:sp>
        <p:nvSpPr>
          <p:cNvPr id="8" name="Subtitle 2"/>
          <p:cNvSpPr>
            <a:spLocks noGrp="1"/>
          </p:cNvSpPr>
          <p:nvPr>
            <p:ph type="subTitle" idx="1" hasCustomPrompt="1"/>
          </p:nvPr>
        </p:nvSpPr>
        <p:spPr>
          <a:xfrm>
            <a:off x="0" y="6400800"/>
            <a:ext cx="9144000" cy="457200"/>
          </a:xfrm>
          <a:solidFill>
            <a:schemeClr val="tx1">
              <a:lumMod val="65000"/>
              <a:lumOff val="35000"/>
            </a:schemeClr>
          </a:solidFill>
        </p:spPr>
        <p:txBody>
          <a:bodyPr>
            <a:normAutofit fontScale="85000" lnSpcReduction="10000"/>
          </a:bodyPr>
          <a:lstStyle/>
          <a:p>
            <a:pPr algn="l"/>
            <a:r>
              <a:rPr lang="en-US" sz="1400" dirty="0" smtClean="0">
                <a:solidFill>
                  <a:schemeClr val="bg1"/>
                </a:solidFill>
              </a:rPr>
              <a:t>This </a:t>
            </a:r>
            <a:r>
              <a:rPr lang="en-US" sz="1400" dirty="0">
                <a:solidFill>
                  <a:schemeClr val="bg1"/>
                </a:solidFill>
              </a:rPr>
              <a:t>course developed by </a:t>
            </a:r>
            <a:r>
              <a:rPr lang="en-US" sz="1400" dirty="0" smtClean="0">
                <a:solidFill>
                  <a:schemeClr val="bg1"/>
                </a:solidFill>
              </a:rPr>
              <a:t>The Environmental Finance Center at UNC Chapel Hill for The </a:t>
            </a:r>
            <a:r>
              <a:rPr lang="en-US" sz="1400" dirty="0">
                <a:solidFill>
                  <a:schemeClr val="bg1"/>
                </a:solidFill>
              </a:rPr>
              <a:t>North Carolina School of Science and Math </a:t>
            </a:r>
            <a:r>
              <a:rPr lang="en-US" sz="1400" dirty="0" smtClean="0">
                <a:solidFill>
                  <a:schemeClr val="bg1"/>
                </a:solidFill>
              </a:rPr>
              <a:t>and NCDPI is </a:t>
            </a:r>
            <a:r>
              <a:rPr lang="en-US" sz="1400" dirty="0">
                <a:solidFill>
                  <a:schemeClr val="bg1"/>
                </a:solidFill>
              </a:rPr>
              <a:t>licensed under a </a:t>
            </a:r>
            <a:r>
              <a:rPr lang="en-US" sz="1400" u="sng" dirty="0">
                <a:solidFill>
                  <a:schemeClr val="bg1"/>
                </a:solidFill>
                <a:hlinkClick r:id="rId3"/>
              </a:rPr>
              <a:t>Creative Commons Attribution-</a:t>
            </a:r>
            <a:r>
              <a:rPr lang="en-US" sz="1400" u="sng" dirty="0" err="1">
                <a:solidFill>
                  <a:schemeClr val="bg1"/>
                </a:solidFill>
                <a:hlinkClick r:id="rId3"/>
              </a:rPr>
              <a:t>NonCommercial</a:t>
            </a:r>
            <a:r>
              <a:rPr lang="en-US" sz="1400" u="sng" dirty="0">
                <a:solidFill>
                  <a:schemeClr val="bg1"/>
                </a:solidFill>
                <a:hlinkClick r:id="rId3"/>
              </a:rPr>
              <a:t>-</a:t>
            </a:r>
            <a:r>
              <a:rPr lang="en-US" sz="1400" u="sng" dirty="0" err="1">
                <a:solidFill>
                  <a:schemeClr val="bg1"/>
                </a:solidFill>
                <a:hlinkClick r:id="rId3"/>
              </a:rPr>
              <a:t>ShareAlike</a:t>
            </a:r>
            <a:r>
              <a:rPr lang="en-US" sz="1400" u="sng" dirty="0">
                <a:solidFill>
                  <a:schemeClr val="bg1"/>
                </a:solidFill>
                <a:hlinkClick r:id="rId3"/>
              </a:rPr>
              <a:t> 3.0 </a:t>
            </a:r>
            <a:r>
              <a:rPr lang="en-US" sz="1400" u="sng" dirty="0" err="1">
                <a:solidFill>
                  <a:schemeClr val="bg1"/>
                </a:solidFill>
                <a:hlinkClick r:id="rId3"/>
              </a:rPr>
              <a:t>Unported</a:t>
            </a:r>
            <a:r>
              <a:rPr lang="en-US" sz="1400" u="sng" dirty="0">
                <a:solidFill>
                  <a:schemeClr val="bg1"/>
                </a:solidFill>
                <a:hlinkClick r:id="rId3"/>
              </a:rPr>
              <a:t> License</a:t>
            </a:r>
            <a:endParaRPr lang="en-US" sz="1400" dirty="0">
              <a:solidFill>
                <a:schemeClr val="bg1"/>
              </a:solidFill>
            </a:endParaRPr>
          </a:p>
          <a:p>
            <a:pPr algn="l"/>
            <a:endParaRPr lang="en-US" sz="1400" dirty="0">
              <a:solidFill>
                <a:schemeClr val="bg1"/>
              </a:solidFill>
            </a:endParaRPr>
          </a:p>
        </p:txBody>
      </p:sp>
      <p:sp>
        <p:nvSpPr>
          <p:cNvPr id="10" name="TextBox 9"/>
          <p:cNvSpPr txBox="1"/>
          <p:nvPr userDrawn="1"/>
        </p:nvSpPr>
        <p:spPr>
          <a:xfrm>
            <a:off x="0" y="6019800"/>
            <a:ext cx="9144000" cy="338554"/>
          </a:xfrm>
          <a:prstGeom prst="rect">
            <a:avLst/>
          </a:prstGeom>
          <a:noFill/>
        </p:spPr>
        <p:txBody>
          <a:bodyPr wrap="square" rtlCol="0">
            <a:spAutoFit/>
          </a:bodyPr>
          <a:lstStyle/>
          <a:p>
            <a:pPr algn="r"/>
            <a:r>
              <a:rPr lang="en-US" sz="800" dirty="0" smtClean="0">
                <a:solidFill>
                  <a:schemeClr val="bg1"/>
                </a:solidFill>
              </a:rPr>
              <a:t>Photo</a:t>
            </a:r>
            <a:r>
              <a:rPr lang="en-US" sz="800" baseline="0" dirty="0" smtClean="0">
                <a:solidFill>
                  <a:schemeClr val="bg1"/>
                </a:solidFill>
              </a:rPr>
              <a:t> </a:t>
            </a:r>
            <a:r>
              <a:rPr lang="en-US" sz="800" dirty="0" smtClean="0">
                <a:solidFill>
                  <a:schemeClr val="bg1"/>
                </a:solidFill>
              </a:rPr>
              <a:t>by </a:t>
            </a:r>
            <a:r>
              <a:rPr lang="en-US" sz="800" dirty="0" err="1" smtClean="0">
                <a:solidFill>
                  <a:schemeClr val="bg1"/>
                </a:solidFill>
              </a:rPr>
              <a:t>theaucitron</a:t>
            </a:r>
            <a:r>
              <a:rPr lang="en-US" sz="800" dirty="0" smtClean="0">
                <a:solidFill>
                  <a:schemeClr val="bg1"/>
                </a:solidFill>
              </a:rPr>
              <a:t>, Creative Commons CC BY-NC-SA</a:t>
            </a:r>
          </a:p>
          <a:p>
            <a:pPr algn="r"/>
            <a:r>
              <a:rPr lang="en-US" sz="800" dirty="0" smtClean="0">
                <a:solidFill>
                  <a:schemeClr val="bg1"/>
                </a:solidFill>
              </a:rPr>
              <a:t>http://www.flickr.com/photos/theaucitron/5809572707/</a:t>
            </a:r>
            <a:endParaRPr lang="en-US" sz="800" dirty="0">
              <a:solidFill>
                <a:schemeClr val="bg1"/>
              </a:solidFill>
            </a:endParaRPr>
          </a:p>
        </p:txBody>
      </p:sp>
    </p:spTree>
    <p:extLst>
      <p:ext uri="{BB962C8B-B14F-4D97-AF65-F5344CB8AC3E}">
        <p14:creationId xmlns:p14="http://schemas.microsoft.com/office/powerpoint/2010/main" val="28781066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0249AD-3C34-42BC-800C-2D633B57DA6D}" type="datetimeFigureOut">
              <a:rPr lang="en-US" smtClean="0"/>
              <a:t>4/30/2017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1DE3A9-5FF8-40A8-B92B-2E89BBD8F24E}" type="slidenum">
              <a:rPr lang="en-US" smtClean="0"/>
              <a:t>‹#›</a:t>
            </a:fld>
            <a:endParaRPr lang="en-US"/>
          </a:p>
        </p:txBody>
      </p:sp>
    </p:spTree>
    <p:extLst>
      <p:ext uri="{BB962C8B-B14F-4D97-AF65-F5344CB8AC3E}">
        <p14:creationId xmlns:p14="http://schemas.microsoft.com/office/powerpoint/2010/main" val="2258971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creativecommons.org/licenses/by-nc-sa/3.0/deed.en_US"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office.microsoft.com/en-us/excel-help/do-basic-math-in-excel-RZ101773335.aspx?section=3"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office.microsoft.com/en-us/excel-help/get-more-or-less-columns-rows-and-spreadsheets-RZ101773335.aspx?section=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office.microsoft.com/en-us/excel-help/do-basic-math-in-excel-RZ101773335.aspx?section=3"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creativecommons.org/licenses/by-nc-sa/3.0/deed.en_U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office.microsoft.com/en-us/excel-help/do-basic-math-in-excel-RZ101773335.aspx?section=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office.microsoft.com/en-us/excel-help/meet-the-spreadsheet-RZ101773335.aspx?section=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office.microsoft.com/en-us/excel-help/do-basic-math-in-excel-RZ101773335.aspx?section=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office.microsoft.com/en-us/excel-help/create-column-titles-be-kind-to-your-readers-RZ101773335.aspx?section=4"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1435"/>
          <a:stretch/>
        </p:blipFill>
        <p:spPr bwMode="auto">
          <a:xfrm>
            <a:off x="0" y="-7883"/>
            <a:ext cx="9144000" cy="6865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85800" y="228600"/>
            <a:ext cx="7772400" cy="1470025"/>
          </a:xfrm>
          <a:solidFill>
            <a:schemeClr val="bg1">
              <a:lumMod val="95000"/>
              <a:alpha val="68000"/>
            </a:schemeClr>
          </a:solidFill>
        </p:spPr>
        <p:txBody>
          <a:bodyPr/>
          <a:lstStyle/>
          <a:p>
            <a:r>
              <a:rPr lang="en-US" dirty="0" smtClean="0"/>
              <a:t>Agricultural Microeconomics</a:t>
            </a:r>
            <a:br>
              <a:rPr lang="en-US" dirty="0" smtClean="0"/>
            </a:br>
            <a:r>
              <a:rPr lang="en-US" sz="2800" dirty="0" smtClean="0"/>
              <a:t>Lesson </a:t>
            </a:r>
            <a:r>
              <a:rPr lang="en-US" sz="2800" dirty="0"/>
              <a:t>7</a:t>
            </a:r>
            <a:r>
              <a:rPr lang="en-US" sz="2800" dirty="0" smtClean="0"/>
              <a:t>:  Intro to Spreadsheet Modeling</a:t>
            </a:r>
            <a:endParaRPr lang="en-US" dirty="0"/>
          </a:p>
        </p:txBody>
      </p:sp>
      <p:sp>
        <p:nvSpPr>
          <p:cNvPr id="3" name="Subtitle 2"/>
          <p:cNvSpPr>
            <a:spLocks noGrp="1"/>
          </p:cNvSpPr>
          <p:nvPr>
            <p:ph type="subTitle" idx="1"/>
          </p:nvPr>
        </p:nvSpPr>
        <p:spPr>
          <a:xfrm>
            <a:off x="0" y="6324600"/>
            <a:ext cx="9144000" cy="609600"/>
          </a:xfrm>
          <a:solidFill>
            <a:schemeClr val="tx1">
              <a:lumMod val="65000"/>
              <a:lumOff val="35000"/>
            </a:schemeClr>
          </a:solidFill>
        </p:spPr>
        <p:txBody>
          <a:bodyPr>
            <a:normAutofit/>
          </a:bodyPr>
          <a:lstStyle/>
          <a:p>
            <a:pPr algn="l"/>
            <a:r>
              <a:rPr lang="en-US" sz="1400" dirty="0" smtClean="0">
                <a:solidFill>
                  <a:schemeClr val="bg1"/>
                </a:solidFill>
              </a:rPr>
              <a:t>This </a:t>
            </a:r>
            <a:r>
              <a:rPr lang="en-US" sz="1400" dirty="0">
                <a:solidFill>
                  <a:schemeClr val="bg1"/>
                </a:solidFill>
              </a:rPr>
              <a:t>course developed by </a:t>
            </a:r>
            <a:r>
              <a:rPr lang="en-US" sz="1400" dirty="0" smtClean="0">
                <a:solidFill>
                  <a:schemeClr val="bg1"/>
                </a:solidFill>
              </a:rPr>
              <a:t>The Environmental Finance Center at UNC Chapel Hill for The </a:t>
            </a:r>
            <a:r>
              <a:rPr lang="en-US" sz="1400" dirty="0">
                <a:solidFill>
                  <a:schemeClr val="bg1"/>
                </a:solidFill>
              </a:rPr>
              <a:t>North Carolina School of Science and Math </a:t>
            </a:r>
            <a:r>
              <a:rPr lang="en-US" sz="1400" dirty="0" smtClean="0">
                <a:solidFill>
                  <a:schemeClr val="bg1"/>
                </a:solidFill>
              </a:rPr>
              <a:t>and NCDPI is </a:t>
            </a:r>
            <a:r>
              <a:rPr lang="en-US" sz="1400" dirty="0">
                <a:solidFill>
                  <a:schemeClr val="bg1"/>
                </a:solidFill>
              </a:rPr>
              <a:t>licensed under a </a:t>
            </a:r>
            <a:r>
              <a:rPr lang="en-US" sz="1400" u="sng" dirty="0">
                <a:solidFill>
                  <a:schemeClr val="bg1"/>
                </a:solidFill>
                <a:hlinkClick r:id="rId4"/>
              </a:rPr>
              <a:t>Creative Commons Attribution-</a:t>
            </a:r>
            <a:r>
              <a:rPr lang="en-US" sz="1400" u="sng" dirty="0" err="1">
                <a:solidFill>
                  <a:schemeClr val="bg1"/>
                </a:solidFill>
                <a:hlinkClick r:id="rId4"/>
              </a:rPr>
              <a:t>NonCommercial</a:t>
            </a:r>
            <a:r>
              <a:rPr lang="en-US" sz="1400" u="sng" dirty="0">
                <a:solidFill>
                  <a:schemeClr val="bg1"/>
                </a:solidFill>
                <a:hlinkClick r:id="rId4"/>
              </a:rPr>
              <a:t>-</a:t>
            </a:r>
            <a:r>
              <a:rPr lang="en-US" sz="1400" u="sng" dirty="0" err="1">
                <a:solidFill>
                  <a:schemeClr val="bg1"/>
                </a:solidFill>
                <a:hlinkClick r:id="rId4"/>
              </a:rPr>
              <a:t>ShareAlike</a:t>
            </a:r>
            <a:r>
              <a:rPr lang="en-US" sz="1400" u="sng" dirty="0">
                <a:solidFill>
                  <a:schemeClr val="bg1"/>
                </a:solidFill>
                <a:hlinkClick r:id="rId4"/>
              </a:rPr>
              <a:t> 3.0 </a:t>
            </a:r>
            <a:r>
              <a:rPr lang="en-US" sz="1400" u="sng" dirty="0" err="1">
                <a:solidFill>
                  <a:schemeClr val="bg1"/>
                </a:solidFill>
                <a:hlinkClick r:id="rId4"/>
              </a:rPr>
              <a:t>Unported</a:t>
            </a:r>
            <a:r>
              <a:rPr lang="en-US" sz="1400" u="sng" dirty="0">
                <a:solidFill>
                  <a:schemeClr val="bg1"/>
                </a:solidFill>
                <a:hlinkClick r:id="rId4"/>
              </a:rPr>
              <a:t> License</a:t>
            </a:r>
            <a:endParaRPr lang="en-US" sz="1400" dirty="0">
              <a:solidFill>
                <a:schemeClr val="bg1"/>
              </a:solidFill>
            </a:endParaRPr>
          </a:p>
          <a:p>
            <a:pPr algn="l"/>
            <a:endParaRPr lang="en-US" sz="1400" dirty="0">
              <a:solidFill>
                <a:schemeClr val="bg1"/>
              </a:solidFill>
            </a:endParaRPr>
          </a:p>
        </p:txBody>
      </p:sp>
    </p:spTree>
    <p:extLst>
      <p:ext uri="{BB962C8B-B14F-4D97-AF65-F5344CB8AC3E}">
        <p14:creationId xmlns:p14="http://schemas.microsoft.com/office/powerpoint/2010/main" val="3205593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Rows and Columns</a:t>
            </a:r>
            <a:endParaRPr lang="en-US" dirty="0"/>
          </a:p>
        </p:txBody>
      </p:sp>
      <p:sp>
        <p:nvSpPr>
          <p:cNvPr id="4" name="Content Placeholder 2"/>
          <p:cNvSpPr txBox="1">
            <a:spLocks/>
          </p:cNvSpPr>
          <p:nvPr/>
        </p:nvSpPr>
        <p:spPr>
          <a:xfrm>
            <a:off x="1981200" y="1752600"/>
            <a:ext cx="6858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dirty="0" smtClean="0">
              <a:hlinkClick r:id="rId3"/>
            </a:endParaRPr>
          </a:p>
          <a:p>
            <a:pPr marL="0" indent="0">
              <a:buFont typeface="Arial" panose="020B0604020202020204" pitchFamily="34" charset="0"/>
              <a:buNone/>
            </a:pPr>
            <a:endParaRPr lang="en-US" dirty="0" smtClean="0">
              <a:hlinkClick r:id="rId3"/>
            </a:endParaRPr>
          </a:p>
          <a:p>
            <a:pPr marL="0" indent="0" algn="ctr">
              <a:buFont typeface="Arial" panose="020B0604020202020204" pitchFamily="34" charset="0"/>
              <a:buNone/>
            </a:pPr>
            <a:r>
              <a:rPr lang="en-US" dirty="0" smtClean="0">
                <a:hlinkClick r:id="rId4"/>
              </a:rPr>
              <a:t>Get to Know Excel 2010:  </a:t>
            </a:r>
          </a:p>
          <a:p>
            <a:pPr marL="0" indent="0" algn="ctr">
              <a:buFont typeface="Arial" panose="020B0604020202020204" pitchFamily="34" charset="0"/>
              <a:buNone/>
            </a:pPr>
            <a:r>
              <a:rPr lang="en-US" dirty="0" smtClean="0">
                <a:hlinkClick r:id="rId4"/>
              </a:rPr>
              <a:t>Get More (or Less) Columns, Rows and Spreadsheets</a:t>
            </a:r>
            <a:endParaRPr lang="en-US" dirty="0" smtClean="0"/>
          </a:p>
          <a:p>
            <a:pPr marL="0" indent="0">
              <a:buFont typeface="Arial" panose="020B0604020202020204" pitchFamily="34" charset="0"/>
              <a:buNone/>
            </a:pPr>
            <a:endParaRPr lang="en-US" dirty="0" smtClean="0"/>
          </a:p>
          <a:p>
            <a:endParaRPr lang="en-US" dirty="0"/>
          </a:p>
        </p:txBody>
      </p:sp>
    </p:spTree>
    <p:extLst>
      <p:ext uri="{BB962C8B-B14F-4D97-AF65-F5344CB8AC3E}">
        <p14:creationId xmlns:p14="http://schemas.microsoft.com/office/powerpoint/2010/main" val="449501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32056" y="609600"/>
            <a:ext cx="8365295" cy="5562600"/>
          </a:xfrm>
          <a:prstGeom prst="rect">
            <a:avLst/>
          </a:prstGeom>
        </p:spPr>
      </p:pic>
    </p:spTree>
    <p:extLst>
      <p:ext uri="{BB962C8B-B14F-4D97-AF65-F5344CB8AC3E}">
        <p14:creationId xmlns:p14="http://schemas.microsoft.com/office/powerpoint/2010/main" val="14393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Data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Use data from Piedmont Farm Case Study (or make up your own).</a:t>
            </a:r>
          </a:p>
          <a:p>
            <a:r>
              <a:rPr lang="en-US" dirty="0" smtClean="0"/>
              <a:t>Think about seasonality of revenue and expenses:</a:t>
            </a:r>
          </a:p>
          <a:p>
            <a:pPr lvl="1"/>
            <a:r>
              <a:rPr lang="en-US" dirty="0" smtClean="0"/>
              <a:t>Does all revenue come in equally during the year or is it different in some months?</a:t>
            </a:r>
          </a:p>
          <a:p>
            <a:pPr lvl="1"/>
            <a:r>
              <a:rPr lang="en-US" dirty="0" smtClean="0"/>
              <a:t>Do some expenses only occur during certain times of the year?</a:t>
            </a:r>
          </a:p>
          <a:p>
            <a:r>
              <a:rPr lang="en-US" dirty="0" smtClean="0"/>
              <a:t>Don’t worry about adding up the numbers (for now).</a:t>
            </a:r>
            <a:endParaRPr lang="en-US" dirty="0"/>
          </a:p>
        </p:txBody>
      </p:sp>
    </p:spTree>
    <p:extLst>
      <p:ext uri="{BB962C8B-B14F-4D97-AF65-F5344CB8AC3E}">
        <p14:creationId xmlns:p14="http://schemas.microsoft.com/office/powerpoint/2010/main" val="963935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1143000"/>
            <a:ext cx="9218197" cy="4397995"/>
          </a:xfrm>
          <a:prstGeom prst="rect">
            <a:avLst/>
          </a:prstGeom>
        </p:spPr>
      </p:pic>
    </p:spTree>
    <p:extLst>
      <p:ext uri="{BB962C8B-B14F-4D97-AF65-F5344CB8AC3E}">
        <p14:creationId xmlns:p14="http://schemas.microsoft.com/office/powerpoint/2010/main" val="16017353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Basic Math</a:t>
            </a:r>
            <a:endParaRPr lang="en-US" dirty="0"/>
          </a:p>
        </p:txBody>
      </p:sp>
      <p:sp>
        <p:nvSpPr>
          <p:cNvPr id="4" name="Content Placeholder 2"/>
          <p:cNvSpPr txBox="1">
            <a:spLocks/>
          </p:cNvSpPr>
          <p:nvPr/>
        </p:nvSpPr>
        <p:spPr>
          <a:xfrm>
            <a:off x="1981200" y="1752600"/>
            <a:ext cx="6858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dirty="0" smtClean="0">
              <a:hlinkClick r:id="rId3"/>
            </a:endParaRPr>
          </a:p>
          <a:p>
            <a:pPr marL="0" indent="0">
              <a:buFont typeface="Arial" panose="020B0604020202020204" pitchFamily="34" charset="0"/>
              <a:buNone/>
            </a:pPr>
            <a:endParaRPr lang="en-US" dirty="0" smtClean="0">
              <a:hlinkClick r:id="rId3"/>
            </a:endParaRPr>
          </a:p>
          <a:p>
            <a:pPr marL="0" indent="0" algn="ctr">
              <a:buFont typeface="Arial" panose="020B0604020202020204" pitchFamily="34" charset="0"/>
              <a:buNone/>
            </a:pPr>
            <a:r>
              <a:rPr lang="en-US" dirty="0" smtClean="0">
                <a:hlinkClick r:id="rId3"/>
              </a:rPr>
              <a:t>Get to Know Excel 2010:  </a:t>
            </a:r>
          </a:p>
          <a:p>
            <a:pPr marL="0" indent="0" algn="ctr">
              <a:buFont typeface="Arial" panose="020B0604020202020204" pitchFamily="34" charset="0"/>
              <a:buNone/>
            </a:pPr>
            <a:r>
              <a:rPr lang="en-US" dirty="0" smtClean="0">
                <a:hlinkClick r:id="rId3"/>
              </a:rPr>
              <a:t>Do Basic Math in Excel</a:t>
            </a:r>
            <a:endParaRPr lang="en-US" dirty="0" smtClean="0"/>
          </a:p>
          <a:p>
            <a:pPr marL="0" indent="0">
              <a:buFont typeface="Arial" panose="020B0604020202020204" pitchFamily="34" charset="0"/>
              <a:buNone/>
            </a:pPr>
            <a:endParaRPr lang="en-US" dirty="0" smtClean="0"/>
          </a:p>
          <a:p>
            <a:endParaRPr lang="en-US" dirty="0"/>
          </a:p>
        </p:txBody>
      </p:sp>
    </p:spTree>
    <p:extLst>
      <p:ext uri="{BB962C8B-B14F-4D97-AF65-F5344CB8AC3E}">
        <p14:creationId xmlns:p14="http://schemas.microsoft.com/office/powerpoint/2010/main" val="399719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1143001"/>
            <a:ext cx="9041639" cy="4038599"/>
          </a:xfrm>
          <a:prstGeom prst="rect">
            <a:avLst/>
          </a:prstGeom>
        </p:spPr>
      </p:pic>
    </p:spTree>
    <p:extLst>
      <p:ext uri="{BB962C8B-B14F-4D97-AF65-F5344CB8AC3E}">
        <p14:creationId xmlns:p14="http://schemas.microsoft.com/office/powerpoint/2010/main" val="26826501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Formatting</a:t>
            </a:r>
            <a:endParaRPr lang="en-US" dirty="0"/>
          </a:p>
        </p:txBody>
      </p:sp>
      <p:sp>
        <p:nvSpPr>
          <p:cNvPr id="3" name="Content Placeholder 2"/>
          <p:cNvSpPr>
            <a:spLocks noGrp="1"/>
          </p:cNvSpPr>
          <p:nvPr>
            <p:ph idx="1"/>
          </p:nvPr>
        </p:nvSpPr>
        <p:spPr/>
        <p:txBody>
          <a:bodyPr/>
          <a:lstStyle/>
          <a:p>
            <a:pPr marL="0" indent="0">
              <a:buNone/>
            </a:pPr>
            <a:r>
              <a:rPr lang="en-US" dirty="0" smtClean="0"/>
              <a:t>Currency Formatting</a:t>
            </a:r>
          </a:p>
          <a:p>
            <a:pPr marL="0" indent="0">
              <a:buNone/>
            </a:pPr>
            <a:endParaRPr lang="en-US" dirty="0"/>
          </a:p>
          <a:p>
            <a:endParaRPr lang="en-US" dirty="0" smtClean="0"/>
          </a:p>
          <a:p>
            <a:endParaRPr lang="en-US" dirty="0"/>
          </a:p>
          <a:p>
            <a:pPr marL="0" indent="0">
              <a:buNone/>
            </a:pPr>
            <a:r>
              <a:rPr lang="en-US" dirty="0" smtClean="0"/>
              <a:t>Underline Formatting</a:t>
            </a:r>
          </a:p>
          <a:p>
            <a:endParaRPr lang="en-US" dirty="0"/>
          </a:p>
        </p:txBody>
      </p:sp>
      <p:pic>
        <p:nvPicPr>
          <p:cNvPr id="4" name="Picture 3"/>
          <p:cNvPicPr>
            <a:picLocks noChangeAspect="1"/>
          </p:cNvPicPr>
          <p:nvPr/>
        </p:nvPicPr>
        <p:blipFill>
          <a:blip r:embed="rId3"/>
          <a:stretch>
            <a:fillRect/>
          </a:stretch>
        </p:blipFill>
        <p:spPr>
          <a:xfrm>
            <a:off x="1733550" y="2209800"/>
            <a:ext cx="7410450" cy="1485900"/>
          </a:xfrm>
          <a:prstGeom prst="rect">
            <a:avLst/>
          </a:prstGeom>
        </p:spPr>
      </p:pic>
      <p:pic>
        <p:nvPicPr>
          <p:cNvPr id="5" name="Picture 4"/>
          <p:cNvPicPr>
            <a:picLocks noChangeAspect="1"/>
          </p:cNvPicPr>
          <p:nvPr/>
        </p:nvPicPr>
        <p:blipFill>
          <a:blip r:embed="rId4"/>
          <a:stretch>
            <a:fillRect/>
          </a:stretch>
        </p:blipFill>
        <p:spPr>
          <a:xfrm>
            <a:off x="1733550" y="4716463"/>
            <a:ext cx="7391400" cy="1409700"/>
          </a:xfrm>
          <a:prstGeom prst="rect">
            <a:avLst/>
          </a:prstGeom>
        </p:spPr>
      </p:pic>
    </p:spTree>
    <p:extLst>
      <p:ext uri="{BB962C8B-B14F-4D97-AF65-F5344CB8AC3E}">
        <p14:creationId xmlns:p14="http://schemas.microsoft.com/office/powerpoint/2010/main" val="1040407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 y="990600"/>
            <a:ext cx="9173862" cy="4495800"/>
          </a:xfrm>
          <a:prstGeom prst="rect">
            <a:avLst/>
          </a:prstGeom>
        </p:spPr>
      </p:pic>
    </p:spTree>
    <p:extLst>
      <p:ext uri="{BB962C8B-B14F-4D97-AF65-F5344CB8AC3E}">
        <p14:creationId xmlns:p14="http://schemas.microsoft.com/office/powerpoint/2010/main" val="24634140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farm8.staticflickr.com/7186/7037523021_1bcfe81885_z.jpg"/>
          <p:cNvPicPr>
            <a:picLocks noChangeAspect="1" noChangeArrowheads="1"/>
          </p:cNvPicPr>
          <p:nvPr/>
        </p:nvPicPr>
        <p:blipFill rotWithShape="1">
          <a:blip r:embed="rId3">
            <a:extLst>
              <a:ext uri="{28A0092B-C50C-407E-A947-70E740481C1C}">
                <a14:useLocalDpi xmlns:a14="http://schemas.microsoft.com/office/drawing/2010/main" val="0"/>
              </a:ext>
            </a:extLst>
          </a:blip>
          <a:srcRect l="783" r="5236"/>
          <a:stretch/>
        </p:blipFill>
        <p:spPr bwMode="auto">
          <a:xfrm>
            <a:off x="-1" y="-29688"/>
            <a:ext cx="9144001" cy="65066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28600"/>
            <a:ext cx="7772400" cy="1470025"/>
          </a:xfrm>
          <a:solidFill>
            <a:schemeClr val="bg1">
              <a:lumMod val="95000"/>
              <a:alpha val="68000"/>
            </a:schemeClr>
          </a:solidFill>
        </p:spPr>
        <p:txBody>
          <a:bodyPr>
            <a:normAutofit/>
          </a:bodyPr>
          <a:lstStyle/>
          <a:p>
            <a:r>
              <a:rPr lang="en-US" dirty="0" smtClean="0"/>
              <a:t>Next Class:  </a:t>
            </a:r>
            <a:br>
              <a:rPr lang="en-US" dirty="0" smtClean="0"/>
            </a:br>
            <a:r>
              <a:rPr lang="en-US" dirty="0" smtClean="0"/>
              <a:t>Advanced Spreadsheet Modeling</a:t>
            </a:r>
            <a:endParaRPr lang="en-US" dirty="0"/>
          </a:p>
        </p:txBody>
      </p:sp>
      <p:sp>
        <p:nvSpPr>
          <p:cNvPr id="3" name="Subtitle 2"/>
          <p:cNvSpPr>
            <a:spLocks noGrp="1"/>
          </p:cNvSpPr>
          <p:nvPr>
            <p:ph type="subTitle" idx="1"/>
          </p:nvPr>
        </p:nvSpPr>
        <p:spPr>
          <a:xfrm>
            <a:off x="0" y="6400800"/>
            <a:ext cx="9144000" cy="457200"/>
          </a:xfrm>
          <a:solidFill>
            <a:schemeClr val="tx1">
              <a:lumMod val="65000"/>
              <a:lumOff val="35000"/>
            </a:schemeClr>
          </a:solidFill>
        </p:spPr>
        <p:txBody>
          <a:bodyPr>
            <a:normAutofit fontScale="85000" lnSpcReduction="10000"/>
          </a:bodyPr>
          <a:lstStyle/>
          <a:p>
            <a:pPr algn="l"/>
            <a:r>
              <a:rPr lang="en-US" sz="1400" dirty="0" smtClean="0">
                <a:solidFill>
                  <a:schemeClr val="bg1"/>
                </a:solidFill>
              </a:rPr>
              <a:t>This </a:t>
            </a:r>
            <a:r>
              <a:rPr lang="en-US" sz="1400" dirty="0">
                <a:solidFill>
                  <a:schemeClr val="bg1"/>
                </a:solidFill>
              </a:rPr>
              <a:t>course developed by </a:t>
            </a:r>
            <a:r>
              <a:rPr lang="en-US" sz="1400" dirty="0" smtClean="0">
                <a:solidFill>
                  <a:schemeClr val="bg1"/>
                </a:solidFill>
              </a:rPr>
              <a:t>The Environmental Finance Center at UNC Chapel Hill for The </a:t>
            </a:r>
            <a:r>
              <a:rPr lang="en-US" sz="1400" dirty="0">
                <a:solidFill>
                  <a:schemeClr val="bg1"/>
                </a:solidFill>
              </a:rPr>
              <a:t>North Carolina School of Science and Math </a:t>
            </a:r>
            <a:r>
              <a:rPr lang="en-US" sz="1400" dirty="0" smtClean="0">
                <a:solidFill>
                  <a:schemeClr val="bg1"/>
                </a:solidFill>
              </a:rPr>
              <a:t>and NCDPI </a:t>
            </a:r>
            <a:r>
              <a:rPr lang="en-US" sz="1400" dirty="0">
                <a:solidFill>
                  <a:schemeClr val="bg1"/>
                </a:solidFill>
              </a:rPr>
              <a:t/>
            </a:r>
            <a:br>
              <a:rPr lang="en-US" sz="1400" dirty="0">
                <a:solidFill>
                  <a:schemeClr val="bg1"/>
                </a:solidFill>
              </a:rPr>
            </a:br>
            <a:r>
              <a:rPr lang="en-US" sz="1400" dirty="0">
                <a:solidFill>
                  <a:schemeClr val="bg1"/>
                </a:solidFill>
              </a:rPr>
              <a:t>is licensed under a </a:t>
            </a:r>
            <a:r>
              <a:rPr lang="en-US" sz="1400" u="sng" dirty="0">
                <a:solidFill>
                  <a:schemeClr val="bg1"/>
                </a:solidFill>
                <a:hlinkClick r:id="rId4"/>
              </a:rPr>
              <a:t>Creative Commons Attribution-</a:t>
            </a:r>
            <a:r>
              <a:rPr lang="en-US" sz="1400" u="sng" dirty="0" err="1">
                <a:solidFill>
                  <a:schemeClr val="bg1"/>
                </a:solidFill>
                <a:hlinkClick r:id="rId4"/>
              </a:rPr>
              <a:t>NonCommercial</a:t>
            </a:r>
            <a:r>
              <a:rPr lang="en-US" sz="1400" u="sng" dirty="0">
                <a:solidFill>
                  <a:schemeClr val="bg1"/>
                </a:solidFill>
                <a:hlinkClick r:id="rId4"/>
              </a:rPr>
              <a:t>-</a:t>
            </a:r>
            <a:r>
              <a:rPr lang="en-US" sz="1400" u="sng" dirty="0" err="1">
                <a:solidFill>
                  <a:schemeClr val="bg1"/>
                </a:solidFill>
                <a:hlinkClick r:id="rId4"/>
              </a:rPr>
              <a:t>ShareAlike</a:t>
            </a:r>
            <a:r>
              <a:rPr lang="en-US" sz="1400" u="sng" dirty="0">
                <a:solidFill>
                  <a:schemeClr val="bg1"/>
                </a:solidFill>
                <a:hlinkClick r:id="rId4"/>
              </a:rPr>
              <a:t> 3.0 </a:t>
            </a:r>
            <a:r>
              <a:rPr lang="en-US" sz="1400" u="sng" dirty="0" err="1">
                <a:solidFill>
                  <a:schemeClr val="bg1"/>
                </a:solidFill>
                <a:hlinkClick r:id="rId4"/>
              </a:rPr>
              <a:t>Unported</a:t>
            </a:r>
            <a:r>
              <a:rPr lang="en-US" sz="1400" u="sng" dirty="0">
                <a:solidFill>
                  <a:schemeClr val="bg1"/>
                </a:solidFill>
                <a:hlinkClick r:id="rId4"/>
              </a:rPr>
              <a:t> License</a:t>
            </a:r>
            <a:endParaRPr lang="en-US" sz="1400" dirty="0">
              <a:solidFill>
                <a:schemeClr val="bg1"/>
              </a:solidFill>
            </a:endParaRPr>
          </a:p>
          <a:p>
            <a:pPr algn="l"/>
            <a:endParaRPr lang="en-US" sz="1400" dirty="0">
              <a:solidFill>
                <a:schemeClr val="bg1"/>
              </a:solidFill>
            </a:endParaRPr>
          </a:p>
        </p:txBody>
      </p:sp>
    </p:spTree>
    <p:extLst>
      <p:ext uri="{BB962C8B-B14F-4D97-AF65-F5344CB8AC3E}">
        <p14:creationId xmlns:p14="http://schemas.microsoft.com/office/powerpoint/2010/main" val="2617581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Spreadsheets</a:t>
            </a:r>
            <a:endParaRPr lang="en-US" dirty="0"/>
          </a:p>
        </p:txBody>
      </p:sp>
      <p:sp>
        <p:nvSpPr>
          <p:cNvPr id="3" name="Content Placeholder 2"/>
          <p:cNvSpPr>
            <a:spLocks noGrp="1"/>
          </p:cNvSpPr>
          <p:nvPr>
            <p:ph idx="1"/>
          </p:nvPr>
        </p:nvSpPr>
        <p:spPr/>
        <p:txBody>
          <a:bodyPr/>
          <a:lstStyle/>
          <a:p>
            <a:r>
              <a:rPr lang="en-US" dirty="0" smtClean="0"/>
              <a:t>Net Earnings Statement</a:t>
            </a:r>
          </a:p>
          <a:p>
            <a:r>
              <a:rPr lang="en-US" dirty="0" smtClean="0"/>
              <a:t>Cost-Benefit Analysis</a:t>
            </a:r>
          </a:p>
          <a:p>
            <a:r>
              <a:rPr lang="en-US" dirty="0" smtClean="0"/>
              <a:t>Cash Flow Analysis</a:t>
            </a:r>
          </a:p>
          <a:p>
            <a:r>
              <a:rPr lang="en-US" dirty="0" smtClean="0"/>
              <a:t>Pro-forma (future) statements</a:t>
            </a:r>
          </a:p>
          <a:p>
            <a:r>
              <a:rPr lang="en-US" dirty="0" smtClean="0"/>
              <a:t>Scenario Analysis</a:t>
            </a:r>
          </a:p>
          <a:p>
            <a:r>
              <a:rPr lang="en-US" dirty="0" smtClean="0"/>
              <a:t>Graphing</a:t>
            </a:r>
            <a:endParaRPr lang="en-US" dirty="0"/>
          </a:p>
        </p:txBody>
      </p:sp>
    </p:spTree>
    <p:extLst>
      <p:ext uri="{BB962C8B-B14F-4D97-AF65-F5344CB8AC3E}">
        <p14:creationId xmlns:p14="http://schemas.microsoft.com/office/powerpoint/2010/main" val="3030255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the Spreadsheet</a:t>
            </a:r>
            <a:endParaRPr lang="en-US" dirty="0"/>
          </a:p>
        </p:txBody>
      </p:sp>
      <p:sp>
        <p:nvSpPr>
          <p:cNvPr id="3" name="Content Placeholder 2"/>
          <p:cNvSpPr>
            <a:spLocks noGrp="1"/>
          </p:cNvSpPr>
          <p:nvPr>
            <p:ph idx="1"/>
          </p:nvPr>
        </p:nvSpPr>
        <p:spPr/>
        <p:txBody>
          <a:bodyPr/>
          <a:lstStyle/>
          <a:p>
            <a:pPr marL="0" indent="0">
              <a:buNone/>
            </a:pPr>
            <a:endParaRPr lang="en-US" dirty="0" smtClean="0">
              <a:hlinkClick r:id="rId3"/>
            </a:endParaRPr>
          </a:p>
          <a:p>
            <a:pPr marL="0" indent="0">
              <a:buNone/>
            </a:pPr>
            <a:endParaRPr lang="en-US" dirty="0">
              <a:hlinkClick r:id="rId3"/>
            </a:endParaRPr>
          </a:p>
          <a:p>
            <a:pPr marL="0" indent="0" algn="ctr">
              <a:buNone/>
            </a:pPr>
            <a:r>
              <a:rPr lang="en-US" dirty="0" smtClean="0">
                <a:hlinkClick r:id="rId4"/>
              </a:rPr>
              <a:t>Get to Know Excel 2010:  </a:t>
            </a:r>
          </a:p>
          <a:p>
            <a:pPr marL="0" indent="0" algn="ctr">
              <a:buNone/>
            </a:pPr>
            <a:r>
              <a:rPr lang="en-US" dirty="0" smtClean="0">
                <a:hlinkClick r:id="rId4"/>
              </a:rPr>
              <a:t>Meet the Spreadsheet</a:t>
            </a:r>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1022821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66800" y="762000"/>
            <a:ext cx="6845909" cy="5257800"/>
          </a:xfrm>
          <a:prstGeom prst="rect">
            <a:avLst/>
          </a:prstGeom>
        </p:spPr>
      </p:pic>
    </p:spTree>
    <p:extLst>
      <p:ext uri="{BB962C8B-B14F-4D97-AF65-F5344CB8AC3E}">
        <p14:creationId xmlns:p14="http://schemas.microsoft.com/office/powerpoint/2010/main" val="2987109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Column Titles</a:t>
            </a:r>
            <a:endParaRPr lang="en-US" dirty="0"/>
          </a:p>
        </p:txBody>
      </p:sp>
      <p:sp>
        <p:nvSpPr>
          <p:cNvPr id="4" name="Content Placeholder 2"/>
          <p:cNvSpPr>
            <a:spLocks noGrp="1"/>
          </p:cNvSpPr>
          <p:nvPr>
            <p:ph idx="1"/>
          </p:nvPr>
        </p:nvSpPr>
        <p:spPr>
          <a:xfrm>
            <a:off x="1828800" y="1600200"/>
            <a:ext cx="6858000" cy="4525963"/>
          </a:xfrm>
        </p:spPr>
        <p:txBody>
          <a:bodyPr/>
          <a:lstStyle/>
          <a:p>
            <a:pPr marL="0" indent="0">
              <a:buNone/>
            </a:pPr>
            <a:endParaRPr lang="en-US" dirty="0" smtClean="0">
              <a:hlinkClick r:id="rId3"/>
            </a:endParaRPr>
          </a:p>
          <a:p>
            <a:pPr marL="0" indent="0">
              <a:buNone/>
            </a:pPr>
            <a:endParaRPr lang="en-US" dirty="0">
              <a:hlinkClick r:id="rId3"/>
            </a:endParaRPr>
          </a:p>
          <a:p>
            <a:pPr marL="0" indent="0" algn="ctr">
              <a:buNone/>
            </a:pPr>
            <a:r>
              <a:rPr lang="en-US" dirty="0" smtClean="0">
                <a:hlinkClick r:id="rId4"/>
              </a:rPr>
              <a:t>Get to Know Excel 2010:  </a:t>
            </a:r>
          </a:p>
          <a:p>
            <a:pPr marL="0" indent="0" algn="ctr">
              <a:buNone/>
            </a:pPr>
            <a:r>
              <a:rPr lang="en-US" dirty="0" smtClean="0">
                <a:hlinkClick r:id="rId4"/>
              </a:rPr>
              <a:t>Create Column Titles</a:t>
            </a:r>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51099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Column Titles</a:t>
            </a:r>
            <a:endParaRPr lang="en-US" dirty="0"/>
          </a:p>
        </p:txBody>
      </p:sp>
      <p:sp>
        <p:nvSpPr>
          <p:cNvPr id="3" name="Content Placeholder 2"/>
          <p:cNvSpPr>
            <a:spLocks noGrp="1"/>
          </p:cNvSpPr>
          <p:nvPr>
            <p:ph idx="1"/>
          </p:nvPr>
        </p:nvSpPr>
        <p:spPr/>
        <p:txBody>
          <a:bodyPr/>
          <a:lstStyle/>
          <a:p>
            <a:r>
              <a:rPr lang="en-US" dirty="0" smtClean="0"/>
              <a:t>Item Description</a:t>
            </a:r>
          </a:p>
          <a:p>
            <a:r>
              <a:rPr lang="en-US" dirty="0" smtClean="0"/>
              <a:t>Months </a:t>
            </a:r>
          </a:p>
          <a:p>
            <a:pPr lvl="1"/>
            <a:r>
              <a:rPr lang="en-US" dirty="0" smtClean="0"/>
              <a:t>January</a:t>
            </a:r>
          </a:p>
          <a:p>
            <a:pPr lvl="1"/>
            <a:r>
              <a:rPr lang="en-US" dirty="0" smtClean="0"/>
              <a:t>February</a:t>
            </a:r>
          </a:p>
          <a:p>
            <a:pPr lvl="1"/>
            <a:r>
              <a:rPr lang="en-US" dirty="0" smtClean="0"/>
              <a:t>March</a:t>
            </a:r>
          </a:p>
          <a:p>
            <a:pPr lvl="1"/>
            <a:r>
              <a:rPr lang="en-US" dirty="0" smtClean="0"/>
              <a:t>etc</a:t>
            </a:r>
            <a:r>
              <a:rPr lang="en-US" dirty="0"/>
              <a:t>.</a:t>
            </a:r>
            <a:endParaRPr lang="en-US" dirty="0" smtClean="0"/>
          </a:p>
          <a:p>
            <a:r>
              <a:rPr lang="en-US" dirty="0" smtClean="0"/>
              <a:t>12-Month Total</a:t>
            </a:r>
          </a:p>
          <a:p>
            <a:endParaRPr lang="en-US" dirty="0"/>
          </a:p>
        </p:txBody>
      </p:sp>
    </p:spTree>
    <p:extLst>
      <p:ext uri="{BB962C8B-B14F-4D97-AF65-F5344CB8AC3E}">
        <p14:creationId xmlns:p14="http://schemas.microsoft.com/office/powerpoint/2010/main" val="2824996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 y="1219200"/>
            <a:ext cx="8876404" cy="4114800"/>
          </a:xfrm>
          <a:prstGeom prst="rect">
            <a:avLst/>
          </a:prstGeom>
        </p:spPr>
      </p:pic>
    </p:spTree>
    <p:extLst>
      <p:ext uri="{BB962C8B-B14F-4D97-AF65-F5344CB8AC3E}">
        <p14:creationId xmlns:p14="http://schemas.microsoft.com/office/powerpoint/2010/main" val="4050555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Row Titles</a:t>
            </a:r>
            <a:endParaRPr lang="en-US" dirty="0"/>
          </a:p>
        </p:txBody>
      </p:sp>
      <p:sp>
        <p:nvSpPr>
          <p:cNvPr id="3" name="Content Placeholder 2"/>
          <p:cNvSpPr>
            <a:spLocks noGrp="1"/>
          </p:cNvSpPr>
          <p:nvPr>
            <p:ph idx="1"/>
          </p:nvPr>
        </p:nvSpPr>
        <p:spPr/>
        <p:txBody>
          <a:bodyPr numCol="2">
            <a:normAutofit fontScale="85000" lnSpcReduction="20000"/>
          </a:bodyPr>
          <a:lstStyle/>
          <a:p>
            <a:r>
              <a:rPr lang="en-US" dirty="0"/>
              <a:t>Revenue from Bulk Beef Sales</a:t>
            </a:r>
          </a:p>
          <a:p>
            <a:r>
              <a:rPr lang="en-US" dirty="0"/>
              <a:t>Revenue from Packaged Beef Sales</a:t>
            </a:r>
          </a:p>
          <a:p>
            <a:r>
              <a:rPr lang="en-US" dirty="0"/>
              <a:t>Total Revenue</a:t>
            </a:r>
          </a:p>
          <a:p>
            <a:r>
              <a:rPr lang="en-US" dirty="0"/>
              <a:t>Pasture Costs</a:t>
            </a:r>
          </a:p>
          <a:p>
            <a:r>
              <a:rPr lang="en-US" dirty="0"/>
              <a:t>Supplemental Feed</a:t>
            </a:r>
          </a:p>
          <a:p>
            <a:r>
              <a:rPr lang="en-US" dirty="0"/>
              <a:t>Mineral Supplement</a:t>
            </a:r>
          </a:p>
          <a:p>
            <a:r>
              <a:rPr lang="en-US" dirty="0"/>
              <a:t>Vaccinations</a:t>
            </a:r>
          </a:p>
          <a:p>
            <a:r>
              <a:rPr lang="en-US" dirty="0"/>
              <a:t>Processing Charge</a:t>
            </a:r>
          </a:p>
          <a:p>
            <a:r>
              <a:rPr lang="en-US" dirty="0"/>
              <a:t>Packaging Charge</a:t>
            </a:r>
          </a:p>
          <a:p>
            <a:r>
              <a:rPr lang="en-US" dirty="0" smtClean="0"/>
              <a:t>Labor</a:t>
            </a:r>
            <a:endParaRPr lang="en-US" dirty="0"/>
          </a:p>
          <a:p>
            <a:r>
              <a:rPr lang="en-US" dirty="0"/>
              <a:t>Machinery and Equipment</a:t>
            </a:r>
          </a:p>
          <a:p>
            <a:r>
              <a:rPr lang="en-US" dirty="0"/>
              <a:t>Marketing</a:t>
            </a:r>
          </a:p>
          <a:p>
            <a:r>
              <a:rPr lang="en-US" dirty="0"/>
              <a:t>Certification Fees</a:t>
            </a:r>
          </a:p>
          <a:p>
            <a:r>
              <a:rPr lang="en-US" dirty="0" smtClean="0"/>
              <a:t>Property</a:t>
            </a:r>
            <a:r>
              <a:rPr lang="en-US" dirty="0"/>
              <a:t>, Taxes and Insurance</a:t>
            </a:r>
          </a:p>
          <a:p>
            <a:r>
              <a:rPr lang="en-US" dirty="0" smtClean="0"/>
              <a:t>Debt Repayment</a:t>
            </a:r>
            <a:endParaRPr lang="en-US" dirty="0"/>
          </a:p>
          <a:p>
            <a:r>
              <a:rPr lang="en-US" dirty="0" smtClean="0"/>
              <a:t>Total </a:t>
            </a:r>
            <a:r>
              <a:rPr lang="en-US" dirty="0"/>
              <a:t>Operating Costs</a:t>
            </a:r>
          </a:p>
          <a:p>
            <a:r>
              <a:rPr lang="en-US" dirty="0"/>
              <a:t>Net </a:t>
            </a:r>
            <a:r>
              <a:rPr lang="en-US" dirty="0" smtClean="0"/>
              <a:t>Earnings</a:t>
            </a:r>
            <a:endParaRPr lang="en-US" dirty="0"/>
          </a:p>
        </p:txBody>
      </p:sp>
    </p:spTree>
    <p:extLst>
      <p:ext uri="{BB962C8B-B14F-4D97-AF65-F5344CB8AC3E}">
        <p14:creationId xmlns:p14="http://schemas.microsoft.com/office/powerpoint/2010/main" val="4051864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33400" y="604110"/>
            <a:ext cx="7960412" cy="5568089"/>
          </a:xfrm>
          <a:prstGeom prst="rect">
            <a:avLst/>
          </a:prstGeom>
        </p:spPr>
      </p:pic>
    </p:spTree>
    <p:extLst>
      <p:ext uri="{BB962C8B-B14F-4D97-AF65-F5344CB8AC3E}">
        <p14:creationId xmlns:p14="http://schemas.microsoft.com/office/powerpoint/2010/main" val="3011393560"/>
      </p:ext>
    </p:extLst>
  </p:cSld>
  <p:clrMapOvr>
    <a:masterClrMapping/>
  </p:clrMapOvr>
</p:sld>
</file>

<file path=ppt/theme/theme1.xml><?xml version="1.0" encoding="utf-8"?>
<a:theme xmlns:a="http://schemas.openxmlformats.org/drawingml/2006/main" name="NCSSM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NCSSM Powerpoint Template Photo</Template>
  <TotalTime>1689</TotalTime>
  <Words>1882</Words>
  <Application>Microsoft Office PowerPoint</Application>
  <PresentationFormat>On-screen Show (4:3)</PresentationFormat>
  <Paragraphs>157</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NCSSM Powerpoint Template</vt:lpstr>
      <vt:lpstr>Agricultural Microeconomics Lesson 7:  Intro to Spreadsheet Modeling</vt:lpstr>
      <vt:lpstr>Using Spreadsheets</vt:lpstr>
      <vt:lpstr>Meet the Spreadsheet</vt:lpstr>
      <vt:lpstr>PowerPoint Presentation</vt:lpstr>
      <vt:lpstr>Adding Column Titles</vt:lpstr>
      <vt:lpstr>Adding Column Titles</vt:lpstr>
      <vt:lpstr>PowerPoint Presentation</vt:lpstr>
      <vt:lpstr>Adding Row Titles</vt:lpstr>
      <vt:lpstr>PowerPoint Presentation</vt:lpstr>
      <vt:lpstr>Adding Rows and Columns</vt:lpstr>
      <vt:lpstr>PowerPoint Presentation</vt:lpstr>
      <vt:lpstr>Entering Data</vt:lpstr>
      <vt:lpstr>PowerPoint Presentation</vt:lpstr>
      <vt:lpstr>Do Basic Math</vt:lpstr>
      <vt:lpstr>PowerPoint Presentation</vt:lpstr>
      <vt:lpstr>Formatting</vt:lpstr>
      <vt:lpstr>PowerPoint Presentation</vt:lpstr>
      <vt:lpstr>Next Class:   Advanced Spreadsheet Modeling</vt:lpstr>
    </vt:vector>
  </TitlesOfParts>
  <Company>The University of North Carolina at Chapel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Agricultural Microeconomics Lesson 1:  Unit Overview</dc:title>
  <dc:creator>Jen</dc:creator>
  <cp:lastModifiedBy>Kerry Allen</cp:lastModifiedBy>
  <cp:revision>102</cp:revision>
  <dcterms:created xsi:type="dcterms:W3CDTF">2014-04-24T20:38:33Z</dcterms:created>
  <dcterms:modified xsi:type="dcterms:W3CDTF">2017-04-30T09:55:28Z</dcterms:modified>
</cp:coreProperties>
</file>