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3660" r:id="rId6"/>
  </p:sldMasterIdLst>
  <p:sldIdLst>
    <p:sldId id="256" r:id="rId7"/>
    <p:sldId id="261" r:id="rId8"/>
    <p:sldId id="284" r:id="rId9"/>
    <p:sldId id="257" r:id="rId10"/>
    <p:sldId id="259" r:id="rId11"/>
    <p:sldId id="262" r:id="rId12"/>
    <p:sldId id="264" r:id="rId13"/>
    <p:sldId id="263" r:id="rId14"/>
    <p:sldId id="275" r:id="rId15"/>
    <p:sldId id="279" r:id="rId16"/>
    <p:sldId id="272" r:id="rId17"/>
    <p:sldId id="273" r:id="rId18"/>
    <p:sldId id="280" r:id="rId19"/>
    <p:sldId id="281" r:id="rId20"/>
    <p:sldId id="282" r:id="rId21"/>
    <p:sldId id="283" r:id="rId22"/>
    <p:sldId id="258" r:id="rId23"/>
    <p:sldId id="260" r:id="rId24"/>
    <p:sldId id="265" r:id="rId25"/>
    <p:sldId id="267" r:id="rId26"/>
    <p:sldId id="268" r:id="rId27"/>
    <p:sldId id="269" r:id="rId28"/>
    <p:sldId id="270" r:id="rId29"/>
    <p:sldId id="274" r:id="rId30"/>
    <p:sldId id="278" r:id="rId31"/>
    <p:sldId id="276" r:id="rId32"/>
    <p:sldId id="271" r:id="rId33"/>
    <p:sldId id="277" r:id="rId34"/>
    <p:sldId id="285" r:id="rId35"/>
    <p:sldId id="266" r:id="rId36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780" y="-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403648" y="4077072"/>
            <a:ext cx="61310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087193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43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543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43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0464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34407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28800"/>
            <a:ext cx="2057400" cy="4497363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26652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76637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80268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4183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88804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65481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1502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2038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556792"/>
            <a:ext cx="5111750" cy="456937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7277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gier\AppData\Local\Microsoft\Windows\Temporary Internet Files\Content.Outlook\BS8IVP6R\Powerpoint 2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16"/>
            <a:ext cx="9144000" cy="685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403648" y="4077072"/>
            <a:ext cx="61310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986079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gier\AppData\Local\Microsoft\Windows\Temporary Internet Files\Content.Outlook\BS8IVP6R\Powerpoint 2012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7"/>
            <a:ext cx="9144000" cy="685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310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160982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google.co.nz/url?sa=i&amp;rct=j&amp;q=Synlait&amp;source=images&amp;cd=&amp;cad=rja&amp;docid=pvsVEmLUiy1bEM&amp;tbnid=d2SiB0dT5bd2hM:&amp;ved=0CAUQjRw&amp;url=http://www.odt.co.nz/news/business/48089/synlait-raise-100-million&amp;ei=gpwuUebSI-r3mAXk4YDwBg&amp;bvm=bv.42965579,d.dGY&amp;psig=AFQjCNEwESlssnt5mb3zv7vPFjTmWkj3TA&amp;ust=1362095543692562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hyperlink" Target="http://www.google.co.nz/url?sa=i&amp;rct=j&amp;q=Seeka+fruit+packging&amp;source=images&amp;cd=&amp;cad=rja&amp;docid=pIlcimzQ4Ul0mM&amp;tbnid=wtnvdxQeqRaRpM:&amp;ved=0CAUQjRw&amp;url=http://www.sunlive.co.nz/news/9374-kiwifruit-threat-suspends-trading.html&amp;ei=2JwuUdGjF4WLmwXQ2oHwBg&amp;bvm=bv.42965579,d.dGY&amp;psig=AFQjCNE6jS1EilsNyMCNuTrlJEgRdD9Hyg&amp;ust=1362095683073177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google.co.nz/url?sa=i&amp;rct=j&amp;q=anlene&amp;source=images&amp;cd=&amp;cad=rja&amp;docid=8OpExaz-50H-kM&amp;tbnid=L0OLLlhHMpPPuM:&amp;ved=0CAUQjRw&amp;url=http://lifestyle.inquirer.net/16753/how-to-prevent-osteoporosis%E2%80%93at-any-age&amp;ei=DZouUeyUE4mpkQXrioCYDw&amp;bvm=bv.42965579,d.dGY&amp;psig=AFQjCNEI2Dj52SKlx_3BByzpKxcLY6mGzg&amp;ust=1362094973877344" TargetMode="Externa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nz/url?sa=i&amp;rct=j&amp;q=fonterra+hub&amp;source=images&amp;cd=&amp;cad=rja&amp;docid=ndy4X8BIkMx0BM&amp;tbnid=Kyvsizmc-34EQM:&amp;ved=0CAUQjRw&amp;url=http://www.theglobaldairy.com/noticias/two-more-china-farms-for-fonterra-13788/&amp;ei=cZ4uUYy-NaXwmAXTh4GABA&amp;bvm=bv.42965579,d.dGY&amp;psig=AFQjCNHpl6EVj_SR76R8yJJLvfzslWPbPQ&amp;ust=1362096089229394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hyperlink" Target="http://www.google.co.nz/url?sa=i&amp;rct=j&amp;q=port+of+tauranga&amp;source=images&amp;cd=&amp;cad=rja&amp;docid=_csJ242SrnjW-M&amp;tbnid=bENxM9Zln31VaM:&amp;ved=0CAUQjRw&amp;url=http://www.teara.govt.nz/en/photograph/5697/port-of-tauranga&amp;ei=rZ4uUYuJEMHKkgWku4GIAg&amp;bvm=bv.42965579,d.dGY&amp;psig=AFQjCNFSC-MIyvSeHMcrczEyvQX6HVkx2Q&amp;ust=1362096154638229" TargetMode="Externa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hyperlink" Target="http://www.google.co.nz/url?sa=i&amp;rct=j&amp;q=environmental+planning&amp;source=images&amp;cd=&amp;cad=rja&amp;docid=4icw3ohMmBXDoM&amp;tbnid=YNH7slVTye4G3M:&amp;ved=0CAUQjRw&amp;url=http://www.gisdevelopment.net/application/environment/overview/envo0002pf.htm&amp;ei=rJ8uUd27IM-ZlQXX7YFg&amp;bvm=bv.42965579,d.dGY&amp;psig=AFQjCNFXCo9XRAko5edBwQ7iDawBpOX_Og&amp;ust=1362096394332726" TargetMode="Externa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hyperlink" Target="http://www.google.co.nz/url?sa=i&amp;rct=j&amp;q=hidcote+manor&amp;source=images&amp;cd=&amp;cad=rja&amp;docid=jn4vbWWvSlmP5M&amp;tbnid=Mzz1lZNMI6R3QM:&amp;ved=0CAUQjRw&amp;url=http://en.wikipedia.org/wiki/File:Hidcote_Manor_Garden_02.jpg&amp;ei=9qUuUY3cGo6ZkAXn5oHwDw&amp;bvm=bv.42965579,d.dGY&amp;psig=AFQjCNGyX2wmbxMogu2354vhpkj0rxYXxg&amp;ust=1362097982293876" TargetMode="Externa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google.co.nz/url?sa=i&amp;rct=j&amp;q=drought&amp;source=images&amp;cd=&amp;cad=rja&amp;docid=v1fOUYo68_EJzM&amp;tbnid=4OBYbcwNwF-13M:&amp;ved=0CAUQjRw&amp;url=http://www.telegraph.co.uk/earth/environment/climatechange/9677724/Droughts-steady-since-1950s.html&amp;ei=WqQuUZyrGqvvmAXizYHgBQ&amp;bvm=bv.42965579,d.dGY&amp;psig=AFQjCNFMJdsFjoMLSuN3a07wd2yNYaLhfg&amp;ust=1362097595709310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hyperlink" Target="http://www.google.co.nz/url?sa=i&amp;rct=j&amp;q=crowds&amp;source=images&amp;cd=&amp;cad=rja&amp;docid=ZAxVvRlsZahMdM&amp;tbnid=gAr4S3ii07bSVM:&amp;ved=0CAUQjRw&amp;url=http://englishdictionaryfree.com/crowds&amp;ei=haQuUZTLHK72mAWmsIDgCw&amp;bvm=bv.42965579,d.dGY&amp;psig=AFQjCNFkj_rnnhtfcUHVYwK03AEPhSek4g&amp;ust=1362097659690161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eg"/><Relationship Id="rId5" Type="http://schemas.openxmlformats.org/officeDocument/2006/relationships/hyperlink" Target="http://www.google.co.nz/url?sa=i&amp;rct=j&amp;q=wine+maker&amp;source=images&amp;cd=&amp;cad=rja&amp;docid=CeHa6tTZrdGrAM&amp;tbnid=cf52mnsnbPMRsM:&amp;ved=0CAUQjRw&amp;url=http://professionallysound.blogspot.com/2012/04/winemaker-wizard-of-vineyard.html&amp;ei=b6suUfSsLqyhmQXVtoCADA&amp;bvm=bv.42965579,bs.1,d.dGY&amp;psig=AFQjCNEcUeeJdwqFiQr6JPZs8oILnJZiNA&amp;ust=1362099421326288" TargetMode="Externa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nz/url?sa=i&amp;rct=j&amp;q=Lincoln+horticulture&amp;source=images&amp;cd=&amp;cad=rja&amp;docid=EYtyFoyP7_AB4M&amp;tbnid=Idl-mUFqceZuzM:&amp;ved=0CAUQjRw&amp;url=http://www.lincoln.ac.nz/News--Events/News/Archive/2009/Greening-Waipara-Leader-and-Team-Win-Achievement-Award/&amp;ei=I5suUearMI3UkQWaxYAI&amp;bvm=bv.42965579,d.dGY&amp;psig=AFQjCNG6QMSiwgwHY1qVvuETbvhb9OxXzw&amp;ust=1362095229223754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17032"/>
            <a:ext cx="9144000" cy="1647056"/>
          </a:xfrm>
        </p:spPr>
        <p:txBody>
          <a:bodyPr>
            <a:noAutofit/>
          </a:bodyPr>
          <a:lstStyle/>
          <a:p>
            <a:r>
              <a:rPr lang="en-NZ" dirty="0" smtClean="0"/>
              <a:t>The land-based </a:t>
            </a:r>
            <a:r>
              <a:rPr lang="en-NZ" dirty="0"/>
              <a:t>e</a:t>
            </a:r>
            <a:r>
              <a:rPr lang="en-NZ" dirty="0" smtClean="0"/>
              <a:t>conomy: </a:t>
            </a:r>
            <a:br>
              <a:rPr lang="en-NZ" dirty="0" smtClean="0"/>
            </a:br>
            <a:r>
              <a:rPr lang="en-NZ" dirty="0" smtClean="0"/>
              <a:t>New Zealand’s future</a:t>
            </a:r>
            <a:endParaRPr lang="en-NZ" dirty="0"/>
          </a:p>
        </p:txBody>
      </p:sp>
      <p:sp>
        <p:nvSpPr>
          <p:cNvPr id="3" name="Rectangle 2"/>
          <p:cNvSpPr/>
          <p:nvPr/>
        </p:nvSpPr>
        <p:spPr>
          <a:xfrm>
            <a:off x="0" y="5214653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Ross Hyland, Principal Advisor, Lincoln University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4449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8" y="0"/>
            <a:ext cx="686753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NZ" dirty="0" smtClean="0"/>
              <a:t>Careers e.g., professional advice</a:t>
            </a:r>
            <a:endParaRPr lang="en-N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6204181" cy="465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08304" y="2348880"/>
            <a:ext cx="14416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How to grow </a:t>
            </a:r>
          </a:p>
          <a:p>
            <a:r>
              <a:rPr lang="en-NZ" i="1" dirty="0" smtClean="0"/>
              <a:t>Brassica </a:t>
            </a:r>
            <a:r>
              <a:rPr lang="en-NZ" dirty="0" smtClean="0"/>
              <a:t>in </a:t>
            </a:r>
          </a:p>
          <a:p>
            <a:r>
              <a:rPr lang="en-NZ" dirty="0" smtClean="0"/>
              <a:t>Southland</a:t>
            </a:r>
            <a:endParaRPr lang="en-NZ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80111" y="1556792"/>
            <a:ext cx="3563887" cy="4677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094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8" y="0"/>
            <a:ext cx="6723522" cy="1143000"/>
          </a:xfrm>
        </p:spPr>
        <p:txBody>
          <a:bodyPr>
            <a:normAutofit/>
          </a:bodyPr>
          <a:lstStyle/>
          <a:p>
            <a:pPr algn="l"/>
            <a:r>
              <a:rPr lang="en-NZ" dirty="0" smtClean="0"/>
              <a:t>Careers e.g., food processing</a:t>
            </a:r>
            <a:endParaRPr lang="en-NZ" dirty="0"/>
          </a:p>
        </p:txBody>
      </p:sp>
      <p:sp>
        <p:nvSpPr>
          <p:cNvPr id="3" name="AutoShape 4" descr="data:image/jpeg;base64,/9j/4AAQSkZJRgABAQAAAQABAAD/2wCEAAkGBhQSERUTExMWFRUWGSAaGBgYGB0cHhwdHRobHxwfGx8aHSYeGxsnHh0cHy8hJCcpLCwsICAyNTAqNSYrLCkBCQoKDgwOGg8PGiwkHyQtLCwsLC8sKSwsLCwsLCwsLCksLCwsLCwsLCwsLCwsLCwsLCwsKSwpLCwsLCwsLCwsLP/AABEIALkBEAMBIgACEQEDEQH/xAAcAAACAwEBAQEAAAAAAAAAAAAFBgMEBwIBCAD/xABREAACAgAEAwUDBwgHBQUIAwABAgMRAAQSIQUxQQYTIlFhMnGBBxRCUpGhsSMzYnLB0eHwFRaCkrLC0iRTc5OjNEODorM1RFWktMPT8RdUZP/EABoBAAMBAQEBAAAAAAAAAAAAAAECAwAEBQb/xAAzEQACAgEDAgMGBQMFAAAAAAAAAQIRAxIhMQRBE1HBYXGRsdHwBSIyoeGBwvEUM5Ky0v/aAAwDAQACEQMRAD8AWI+2zOVXvGJItbRN69dPPY9bx0/FDl2kTYKshG4vy62MLu0SCSY29bLQJB99Xfx2wwcaysUz5tSSZY5GKqTsQzACvj16GvPDqbZzOKXYhn7QFwwAAIF7daIxoy+LJPXWWQf9VsZNwmMCQqVYMARueW24I0g3fr8MapwZB/RqD4n3t4j95w0ZN8i7djJ1I8vxx2WFdft/hiBT+OJHPhPuxkc75CDnn/P41jlZGJtkAHWm3/w1zx7e/wAcdN1xhQFnGhDvqSUmzdSKBy6fkycHu0FfOSxhDm7/ADjHqTZVKYee+Fjif52T+fojB3tUP9pFG7VT7rvb9vxxNdzrfCJ1XezHBGOdlJ35+h1jFuXMhY4qlWrf2MunO05Bwmnpfnt5YX3embevEetdTgo0zGGGiTvJe5PVP44cV9iwOJaQamzA2+hUfQ/Vc4t5SNJS35NpGKneSQNyFnmm3U6icCFy0r7LGzbHkhPQ+mG6fhITMFY1IjESjVQYau6TVdne31A/HANsTngE0aoe5iKvuhEmoHny0yKvQ9OlYnk4FmO7QiG/a2Xu757V3mquR/bgVxjj0yuixQyGOElipWwbbW1jxaVsWBWw+zFbhPayaR5YxaKil9IvSpZ1IA5UN/jvg2uAU6sJJFKfCY5FZWIK1uDsN9CL79ttxj2Xhs7OoZZiGRgFbvDbWlUG99fH1w2di+2LRQv3oZ7e0ojYaRfM+eLHFO03fSxSCOu73ALXfjRvLb2K+ONuC41uxRn4JJGqgwshZ9dFaJVI5Cx9wGLMXZPNsARAxBAINjy9+CnaXtI0zRtoCmnjAsmw8bqT038WHXJ9oYVhjstsig+EgeyPOsZ2NHS+5mX9FSQ5zJJKlMJrIJB2YrXK+dYh4T8nE8uXDgxqjNagtvXekcqr78EO33HA2ZiliYg649J2saXW9t/P1xLN2iMMaqJGSO6AANWTYGw87OBTYrkovzCY+TNwLbMRgdTpP7TgX2g7F/N5Yz3utgoNaaFd6gYGyem49R9nL9pWcUZJXB6FufwZhjvhGSlZpXlnLxqqHU7uWXX9EKzEULA1c/TBS35BKVqqoHNl0bI56QM3eqFQoRsVYxUw6ndGU+VHAzgHC1aGdgSskbM+k8njD6GZT5qeYPQg9cMGfiCRyprUiRnpiSANRsAirv0615YVOKTQZdCJXZZiNSKEDI6EnSe8D2DVggrsQR64nJU7srB2qo0z5O1PzXMVz1be/u8Zh2qSslllsao4m5eTE6T7zo/HEOQ43BRPzx4m1KdPdyeIAg80ah1G4wR7U5XVk8s2wLQeI9K0wsPsLk+4tidVbKb7Iz3NnXH3g5nZ/wBauf8AaG/vBwIwYy/gDK+ynwv6b8/eDvgZmICjFTzB/kj0wyKLyHb5Fkvi0W10kp6f7tvPbrjRfn7BuKhFVaKHc8tMRA5A31PwxmnyXTTQZ1JY4tWpGSzsKI3Yegrc8h19W/LzzHK56dgsbzt4Uc0Tp1K212K9a6YOm0TySoZfkWmLKS3P5tH/APUZv9gGNQ04yb5GZAqte35CKvd32aIxqySYR7Me7Plpsoj2XXW3QnVXIHocGeK5ILm3OtNcj2CNe2o2qsQtWAdRUE/E7YG5SdXYKp1ljQVbYtQFgBQSeRwwSZdnzjeAkqUNsdIWkj3JIq9mAHmPTFESnwVczNG7F1FlW8baNJINgN1sEb8+VeWHPhX/ALMFXQY19uEeDLGxyEYDFm7wCyaBvx7Uaq/jzJDpwzPRf0Ysfex6wTaa01e1tYvFI8ivgzlMsx5Qs36q6v8ADePXyRreJgPVWGCOVzYjZu8R2ut9D9B1pK618MW345Apsq6+ocr+KY1ieHYtuoUs3Vudk9PfyxFl80XkUMfCXANGti1HcG+WGLMcYy7DbMTxn9GRGB/s94MCGyUbNqSU7GwzK673d2msA364VySCsQWHA8u7EmIEn1c9PfjzP5zLxvciqzcgdGrYbcyOh2+GAskRNkzk/wDit/mrHmTjyoBM6yMb5qCR6Ub3wNfkg+F5sMxcfhs6IzfOwi3+N4mTtKBusbsdwaIHUEbi/XasQnN5BCoGUmNkDonP9Z/xr348yELyM6rl3VmZu7PfqoC/R1rba65kgb1jKbM8UQrwTiEuYlCiLSg3dixNDyGw3PIfE9MHeMdoFypjCxozHxbhbFUAQSLu/wADjtMlHl8uQWpVGp3J3Pmf3D3DGecUefONJJHHI1mvAhbQvRTXWvvJOKSehbkscVOXsH/tB2tgmgy8jQwy94tlWjU6TfiYk3WonltuOvRSGYVZ52CBFnRRQ+jSqV5dNiPs9cTcJy3+ySNKkgaIqtOpW1JsaQKoAm/MmsDM8ykqQ+ghQN7NjfmOh388C9rKU7aKfHuIziT8lMypQ2ViBe98jzw3fJ52Tz07wSO6GCTUxLtrbQtA0psXbAC/XClPkS4Fyqdx7QYUKPkD59Cce5fKS0FGYKhRQAmcDne3IC9ttuWEd2UjSW5sXaLslCc1lMrqeNJBIzmPTGSVQ17K1XvBwTPZXhuXj8bLpRdy8oulG5NEE+uMkgEGiFJYDIAWMoGYJLtpAVwTYTqCu426YOQx8Lj01k2VCamto3LJpNBSGBvvBGxJrZTjbmWlhjPpwuSclpIfm4gYxP3ukCQNGCUYtesH7D0wg8R7QKGypGjTFpZzJEXDuVfWXB3cCwoFgdfUNuc4lwyNwe4RoTERAsi2FkMiBmPtaRzJIvYHBPspFlc1lIV7qCTuwmtdCnS3UNa3dWPUY27FVJ/fmLnDe0ndtJXzcd8BFS5eUaqBAZBpOhqJO1DlYFYl4RwrPKQJY2WFnLs5YEMFIoL4iwWwtbAUcOnE/k3ycayZmKJ43jHeIqMQgKLdKtUAaP27VeFrP9to445VjkVzKLtaIBJ2vyY77c68sGHmDLeySFbMZaR30IA35PUQFZjs4FgIjcrF3XPngjks7locjmIsykff7CJ3Qs3teJRqS09kyDkCHB57Yp8H40RNcbLr0EA1yGoE8yfQe68Xc3x9mcfOFWUAHSDtz2O4391VRGNJWCMq2o57M9qMrFBmsuyqROjd0wi3WRl06L02FOzAj2ablYxQ49xIfNhl6ox5VSD9bXFHY/s19hHliWHtFLNw85ZMlLIpnDiUB238I0ioyNR5c+tVihx7KlqBU60jisMCL/JKCDyO5DKare+RxKrLN0KWZ3jZj7Q8L+tbA/ECj6j1xUdtcYP0o9j6r0PwO3urDJDwsfNp8y11qFKK3V2o+oIJ29QMC8krRHMuDTJGCpA+tLEAfsOCqdjvagz2W7RnQIgUDlTFpOoB0rw8vCTu4N0fZo88Wsz2hfNxlW0hRqayACKDaTYHPT4SdtqHIYF9kuOSvnIQ7alskgqvRGPOr6XjnKKzZWST1jUkbe2TsK25Kbw64JzW9mn/ACQx2rfVEMI+Iacn77xqsJOMz+R1KifbmkP398f241GJMTk9xkj5OmJTKLIihdbUTQPLUdtudUPd78Nmdy+viDgiJEikRkNBTuACLA3rQaB5VQ54YmOXMYRuHRaFNhdJABrc8gMD8tp+d6zHrXvpEYC/q+A2DtRB60ftw62Enuhb4VkdGYRtaNrWbZatdLEC/SuvmDhl4BwpZfm5Y6FCSlmAFhVnlsiwRyYrfqKs4l4BlMqJZWfJyPQXQUaXbUh77k1Nqe29OW3LFXtT3caomXheOMg0pLlh4g7km7PLlyoemHQkuBUzfGUklYQRqkZPh1KrMBQAZ2ZSdwuogbD7cR5jizAKy7htiKUFSOQ2A200ffq8t6z8McXRYHy0CvtqtNeuJoci7IQNLaiCy2F8IXa6ogkmx1AF9cI2VSQb4PxOWSKmdgA7V4j1VLHPlty5WT54kbKrd7N+sL/aMUOEZUxK6nq1j3aVFeR942/DFzVhlwSlzsfpMvFXsKD6Rp/mUnHECoqldIDEghgFBBF/VVSQbG19MfnOOAuMa2TrmZBykYe5pP8AWMOfDlkSMB2csaNMWNeQ8TNv57+XLCTG1EHoCDXuOHPjXHUhhMop7HgH1ibr9/us9MPCuSeRyewt9u+P8sup5U0nv5qv+Yj9XALs/wBoDlZlkQ1Iu3iGpAGrxadQJYcunxvYIcy0supiSWa2PmSd/wCfdiWSEidgQQR+7CSWsvjfhdrNRl7SZjO5Z5JJYmkWSNY9C0Et0IL3z3o9aG2+BTdt86zkPmNEetiSI8uSQWJNWCbN2LIHTpivw8dzw2U0NcrjRRG7fRJ91ajfSuhsoTRiNyrx6uR8L7VXQqaIII3xKalFJWdnTPFPJJyW3lb8vczW2zUE+7RoWIDEsqNVixZUFRQ23I323vADinColzKJC03evIn5EDwUzb6K5LQJKmqBFWASESOcBWVo38VFd2FCzyF0b5WQfTfDZ2H44RnVkjv8nCFAbqBpUg+hG3pjQnJupA6jDjgtWP538Bmh7M5aVgjidjGpMwkaispVBSkD82KNKPfe63W4fw9I8/PGqBVRx4a5aUXz62xNm+vvw9cVKSwHMxXek6qXU2w3tQN3Xy6jz2tG4Zno3zc8kZ8DM5QkGyoXLgXfIUTjppHmNt2D+JLE5cFrZRIADLGoVw7GqkU3a0dIIJ6b4scKheXJaSURjNQNiNR+s1UBtz93mMD4MlrGYbQr/l2Gki75eE+8kaTtTUDs5qWJK4Y47pSDLsi7BxQF+YJIO3MEVzGJNyTflR1xjjnGNc2l/PAYj7N5iJ9LZuNLFARzFzfVSAFHKzW/u3xQzfZOew2qFvPVELC9DQ5jkCOli9rpQinJtWylEigU1IVoA+Hei23Mgk3g5me2Q7l4O6eMBdKksSwKsopjQtq5sK36DniMMt7SX38Tqz9I4bwf7P6IG/03JDKyRxQaiShZUAum93KxeOszxxtQj3bqfFsD6WCcVco6l9bFiPEWqtVmzt0518Lwzds+xgys+VljowZlEIIOwel1geYN6h7yOmKu06OOk9yxwHiueh1x5bLiWOTMpp1V+dQFlqpFrUFs3ttzF4p9r87MmZTvUAULsRW4ajJyJupLA/V688WOBycQkBGVmgVFzZChiusSUdLMCjHTp26jY7Yq/KFlswM2quyFWoRegL6TdL/vNTddq92F7h7AbiMmiKVBuklMPRgQT8GX7wPPAzKyM8U8axs7UAukWdPfK1UNzuOnngokTlGEnR2UMvKwFZgNhRGoEfHywDdWjExBIJ07g19LflgpLlGt8PsFOw+SkTOhmjddMU53UjllpfMYkyyVkGvYloxVjkASLHO9+fI23liDsbxGQztcjkDL5g0WNbZaWuuCaAPwoyMAXM6gt9IjugNzz9ffhogyGmfI8gELnbdYft7tjf3/AHY1GMYyb5KuFSLMZC9xrBGumzu8iRyXXKguw8uQ5nGtRcsQk9yqPlDIcU7vLo1MTqI2bSQfyhu/SsMea4rMZc1GJZR3TOEqV9vESBV8gFYAfpHCzGozEXh8DXenoWAbl8CcF+Iylc1m9N7zNZF7UZSPTej9mOivIjKu5Z4fncxNEImk7zVIQFdrWu71/VsHwEX1vlihwrKgMpZWplagBuTok5UQKBGoG7OkbDbF7ssdiPXavMwy17uWCPCeGZmVVcTPRG1zyD8CcageaAMvC8wCTG8xTpbFSfgrEAe47+mOEys/USt79RH24eBwCUc8wfX8rIf24kbswx5yg+dlz+JxqDaFWHLzkW6Oa66Xah796x5oP1T9hwT7R9lCIvbq2AsaurDb4i8B5cn3LpzIZ1Gx8264yFaXJ6UPkR8MdrESLrYcz0HvxP2jyjjMy+JiC5OxrmffgKkzK4YSOrLdeLrWw9rqSBXKrwWvaBBMJj3UUDEPo8J8VsCb2q1FgnA2TOTFL1zaT18ZB+O+I8vmZJbiLtTDbUDz1AXy9cLQyCXDoo27lpWV5HnQqS1sVGkEXzIFaSpo3V3thi4d2ZgzMszS6lYzHxg9BQry0ncHryIIrCFF2g7rMKHAeOKXUQAAdS0upTtRpQK5Ec7w6dn+KDMoWVaTvCzb7lrBA8hQ3P8AZo88Ui1wSyRcdy12xjKxTFRpWOMaCNgTrCgjzqiAfIAjnjOeMcPkUiWYvcm5J3IauTeVjcenuxpXa/Oa8nLuKRFUVzoOCLHpdfDFVuFLLlo0I8JjWq5ilBoX1G7L8V5aQdkjY3T5vDdmXxMu/wCVYeXhv9uL/DOKtHKric0prxC9uRsXy9MXM5weWOVj3sLEbgvpGq/JX2JpvLnfljr+jJ9GomBmO5tlZhvQ8W4s77A7VZ5jHA5pff8AB78cU32bT99fMc8t2pIyeYZHUh1KkK16S1KD5hgG8hfwFe5bsi8MGXmBoSLqPTSzmIqNqNFE/vbGw2EdeHZtNSaR+UUMwDpuBuLs7HrXPGy9lM8DEuXkp0ZAENgg7C1v3jw+u3ljrxZFJVZ5HV9NLC7Sde5r5gPs3whHyskili7uzurURROnahyoAEHlflgXxqRYoG1LqUuCRsCxIIs6gV1cjZFEiyLJwZfKycPlVFJ7tR4GIHjBJ8JHoDR87HngF2/dHQd37LOho70SDY9R+zFexwr9SFWThylyTFOpuygIWgKDC+SiyOgqxW2K0+VV43ZfnRok+JSwWz4ASD4ixu2oC+hwb7RcMdX0hmCg0FUXfUDfma3UmyVGnmhGBiyZjmuYRbBXSQqHcMCGAFbiwN736Y82cZRfJ9XhyQzY7hF/t9UCMtPpNb/EEWMNHCspLK8SKrN3f5WrNhAFY0LqtgQAN7PmMBZsrmZCAe7JArcIukVdEkAAUL5kb9CcO3YbNNl86zspruYxyI8JWPxLYF8h7/iMdeLJGWzZ5HV4JYnaTr3V6sTxnCmaKx5h4UZxqkQk14j4hWgtV305n4mO1OTd+Iunfe1PoHh9ndBqA1bWfFh57ZdgclJCZgRl/FreVAWB1A1sWCqpJB25H34zvtXwiaTPSyxsFty196q6SvKvHq1beQ3+3Gez3OeLTWx0OByDInNmU6e+pF07NW2snVsbteV0OeAfE/EpPK9iPUHl8CMQy5LNaBGTIUU7JrtQfMAMQD61jjLZSZG9j2trfYb+ZJAHvwI2uRpJbNF7sjARJMfLK5j74WX9uGTPxFOHMh3KzxqdzzGWjBI+OKXZ3hrgZotJlwfmsoAWZTuwAs6WIUC+ZwXbJR/MCjSKQZAS4shCIEFk8jVXzNhhh0Tnbof/AJLmuJjd/md6q6ysVbY0WJsZj2Q4vp1/N4mzALJutqBogjj56WJvRfIbEYc8txbMmv8AZNPq0p//ABY558lo8HzAqgZZRf0wefnr/hjQsxxWEa9cNAuQxZYgCwLVqJfc8+e/P1xZl+TSMwRQKUDpbPJ3sQL7nSGVXc0AasC8X8tDlchLNM0nfSyMSAVGlLJPgBvxbkajvV0BZvrjZy5GmBv6Ekz0JXIQUwcbpoQbBrOpWqt653vyw9dmvk/zEWXjSVo0ZUAbxFt/gKPnzwqf/wAoyRuTGAFoivLe9hinnPlAzcu4D0eRA5+6+eA2r5DG6qh4z3C4427tswu2/s+f9r0qscz5WMVUiNq6ixW/UEmx7q+/GQz8ZkndmPiZRvqNHbUdvdRxe7LTyTTGONHdmXkoLUA6sSR05V8fK8a0bTKx57TRAQCiD41uj+kK+3CjxNCWh/4qf4xhs7QcBlhg8a6Quk7dPEB063/PXC5H45YvSRT9hv8AZjLcMrRS4vJ+Vl/4j/4jgPmEB6DBHid99LX12/xHAzMXgsEeAbnTXLavLBLgBZ2AZ306WNa2+iQejeW2BmaawcE+ySl5giozuwalUWTdcvTzJoDCLko/0i1nJGZyWJJurY2dvU74J9l+NvlZSdJaNtnUdfIg1zH4XgnNwPL5cl80/eSEkiCM7Lud5ZBY8vCvPffFLinG9QZEUJGapI7AoXzFnck6ueBw7Hf5lQ+Z+MDKsSwfvGRiR7Lanj5X9GqAvoN+uHLN5KOSLXGoUDZkXbSRyK1yGwI8iPTGLcB4y7KmUvwtIunaz7YOnfoWo/b542zhs6QRuwyubkLCr1Q6TyFKO+Hle4vn1xaMr3OKWNp0JPGsgGViY1kkUHT9HchhsQNla28PIMK25lLTKR6QWyjAWb/KBZDQNAKdwKG5Kmz7wBoc3FIzrd45B3Ztoj7ZUsLGxI0k0BR2pSKoYB5vNgzCKZYIRINdgSEIQfZvXqY0ByIvmQcc2bFb1J/M9ToOq0Lw5q122XqL2UycaSb5KU6AC4d9vDVlhpUBSSAbNAHBjs/x5I6i0S2ZAAGO0d6RzO9XZC0PIHBRo0d7GZy8hIrxPLVVdhTITf0jYoN54mh4awCxpNGFY6h+VmBNDnoa9r8VkbG6qzjljcXd/P6HpZVDJDTp/wCvpJDtE652AxSfnFF6vuDffTD19RhA4vw7xRwZjUtTAPpq6AJBFijYF3W4wcyGblU60kypdCQFMr2QKDckOryNeddMWOI8NzWeWOYRwaorPgldWNBvCQ0R+tY3+O+O9TUlsfPZMMsctyh2g4ZvR8QYWrDaxYI36GwCD9Fh5WCn5jKvqrTE3TxpsAQV1hVU39TTvpYEdAcOfAeLide6kQIjfmzq1aWs+ajwtsb9QQOeB3HOCkEqdjfP30DyI2IAUjmQFI3QXsuNZI7Fej6qXS5N+HyhTn4WgJrKDQPDqErbWPCbZgFJq9767DFnhplRi0EGYJoliTrVgp3KkmnG29C/aogCsFeGcM+cFtAiTu5GTQNYWl9nWe9W+p8RJ515C+nY/Y28VAjxEy2PIKe8IAJJ5b7DHnNaXTl8z6SM1NKccez9kH6oZezPGg8YWRSElXdXFaSw3BBOytfLpfqcLnans00ErMH/ACbklSRy66SfMb0eZA9DjvILNeiMKyk0C5mHL2mHeeI7nxEnT0GDyNPKvcGXKOpFA6pLJ6aW08x0O/L7e2ORSifPZsEscrrZ+70bMyzAbowP9n95BxCMozA2jMR9UAV8fF+GD3aFzkJjFmICw0hl0S8xZFKTGCdxvquq+OIm7G8QmQSxQaoXAZZCYx4W67spNDqALw25NUBuGoU+dFoWRPmrqWJLUS0dE7DYmhsOuJ5M07ZIpJrVmltmZdtJiUfRFGvCCP0l9cVuAcGmaTOZcx6ZTl9AU0NzPB1uqre+WDuezLxcPZlcqyyNup5EeH9mCjS7UEuxPFMzldSxQmcN3NpRBDGBGZrVSeqjflt8XpO1/EP/AIafgWP4LhO4PJm5nCw5toAJGQ349lghINN+kG/vemG3K9l89sP6VcAeUCfvxLJXcpB2Kmcy6oj9yY1fSdNCNSfSwBV8ufXCNnXcAs1k8q636+X2c8C+FdppI3BZmZTsw1Hl+jZoMOYOD3FYn7/MmyqmWTQ1Ei1YBhQsg0b/AH1inKEcaYDXNMDqKtQ5aQdiCDzIOC0fai1Cd2durMCd9+iL5nkMEVZnWCNpmeMwKxFN4m7yQBiTvsNtzinxDha/OI441ILoxo7b6WI3JPUA4GkKYLTOgGQ7HWD1G1mz/PpjWo514RwZJIqGZzAVmf1bcA39FQarzs9cIPHYV+Y8OYDdoHBPnUjVf2n7cH+1WYk1ZPSDIR7KF6B8J8/CPPl0wyj3E8UTc72gnnPjnLknq+r3fC99tuRrbHnZLOF8/ApA9o9f0W6YucVycup3kKgjTaRjwi9hbHdvuF40GLIpCsKxRIoPPwjV7AJOo73053uOlg5QC57GXcazxTMSgD6Z3+OKPz53IAFk7V1P388NXF+FFtbSaIoQ7flSg1MbNhSKeXnyuhQsjoHPHEgBGVtL273/AL0j0flGD5JR6FmwHyNHgki7PpF489KYeogQAzN71O0Q9X3/AEcE+Edog8ghy8KwRsVsIbJCuv5xz4n8qut+XPCtDDJKLjjeTY3pRn3J9Ad/vwY7K8LzAzILQTLQ5mJwLDKfq+mCuQS4Yvz5zxE3vZo3yH/62388V52vcbCtvd5bk7Yvf0HmemXn/wCS/wDpwf7G9kpMxmSk8ckad07anh21KtqPGtWdxhR0wP2O4fNNnIRDG0jI6sQoOwDDdiAdKjzxsc/GMwkci9yjLHR8MjbklbAJj6Xv7jgJkOxqZTJrmIJ5fnMmXRpIjoCqWUMVJOnSwN0pJbb2TinwHiz/ADCaIgaSGbUW+sU2quW53vFMbIZlbsGJnDJNMHVhqACqTdMWUpVDkXUXX1jgfmM0s2dUo/gRq7w3pLfWPRVOkLdeyLOwxd4fGJc0X6x2yEb+K/CfXTdj1wycS4U80sEmXy8QjLCR3RgDqVdLhkPMqd7HRhY3JweRU63XYV+JJmFbwiLSLPiFMpWrBJHMcrBs3Z3JxBns1mSVKtDICA10EBF7gK4XUmwHs9K8xhj4nwhZF7uQEgDbzpR0P1kFkXzSx9A2k8Q4fGh0tBIps6SrlgdyR5kUBsKurJxwZcWiW3Hu/k+h6Lq3nhTe69tf2v8AyFDxbNklxHCHjIWlKF6/RUeLTuSeni9+GV+2k8MSlUVTNGystgmypA5fSU+IXzHPY3hCEEB0juZ01UuolmANeIgALZ35XyxfhMcOpWE2raOzGeYpmWwxF2Oe5o4XHNQden8hz9P48b1K1xuvhskaRxvs0IIYpYRcfdoHHlSgauvPkfI+hOAnFOPBgolcKERje+pgos+9gKUffhq7J8dDxhHBEcotNXQtzU/onf4+80u8X7OtlM00t2j7Rkj2FG7IfM3uSeYr1A9JcWj5mUdMqkJfC5HleZgGGoBlQC9gSAEJ5MOSgc6ZRRIBkmkJdkSfegQxAoigRd+dWOQ5bCzh+OTjli1xoq0AkiKK01emq3C8yPI378KnEsjp1Gl352KF2KJrkhYjUB7LEEUHoc+fDa1Lk9f8N6945eFJ1F+/YoxcUn7sxLmR3SUSGAsbV5kFdj59NiTWCvCe0jhWWWXL7Ad2Y/DRG2lRVmjRH4+QkcGbuiwiLMQzAXtQNOQXjWmB/dueUcPDpKBOWjcK2lhC8YZmJ2FaWsAi6qgPK8cMcii7+h7PUYFlTi7fuv6P0G7gXZv5/FmVzDgzoFjRiCzR6UNb3ug7zSy+Yvyx+ykxy0E0WZb8tHIfB3rDwaEKBQDQUtek1v8Adin2T4jOkrak0vfehtSktdKQQhIqgL9+/MYfeJZFc7CJYgO9WtupqzoJ8tyVPn8a9THJTVo+Xz4pYZuEvX1ozvh8uXaeQFmMjroCx2bVJVkvUu92le0Nsdcbz6JkGGXXXpcl5XjBtmcWNMi6VVRS9Sb9+BXB6+ectLrrNVyG6kHyOonbzBxYzX/snMfr/wD3FwGL3oIdieKTByUykkoBZiRpTdkiXSS1LqWjYG5sGhjRct2gzP8A8Om/50P+rC32EEi94pVRDqLKQTq1lISwYHYCySKPn0Aw95abHNmkuDpxrufKCDYfHD+vEB85zUErARNK7Xdsj94AGA56eV7V9+EJBsvx/HBrtLLWcnokHvX6/pnF1shJbsZs9lmhmi5DRlwpNWo8cjeYocuZrfFHPcSdsxHIo5ISrFCgIEZulYliRZonYnFXPOVXKAkaZYlbWzGxTMnU6QBQ5CyAN8SZ7Id24AcMrKWDaeZCggDxbk2PhhyZY4xwyspkXeR5NcTEIxGhAGNKqjnvuSbvDlxLh7yS5Tu0dygN6UJAGhhvXIk7AYR8vGosqwJSLW1+Cmq2VCCS1Lv0+l5Y0nO/KGeHxRxBQNaFtdMWugBpUKVYjY0zJ0354PEWIkpTSftF7tVAe72U2VSxRvV3jiiOd3Qrnywfzmfi72OHx96qgWEtaKgnc7HdNOoWAQw58lCLMNmRJmFYrJ4lW6DLqDEstEapSqPqb6OoUbIIg7EuWE6CVgskTCt1KlFDqykNtVgUK5+mITm1HV5M64Yo69C7r4P/ACCOOZx5JZWdi7ByBqN7aiAB9UDcADYYENEBzOP2cvWdR1tVkkk8gdiT7sSnhu5Fjby+Ffj9xw1pbkqfAxcL7aPDEsaPekfTjV9+u40tXvJNe7BAfKM5BDQwHbYgFSPXcnCPLwwjexzr+d8cQRHfxkUfXy/dg6xPBTNFl+UKCVabLha3GliNwDW6FWr0wR4R28h0JGUUEKAzv6AWWYmzZ8zjN8h2WzWZ1GCKSbT7RRSdyNt+XwwydkOwubTMq0+Vk0AGw62LII3s4aMmxJYklyEflU2EZHTcVtXUaa5fD+OAPAJo5EaIPIZKLG30LSizZKV67nfDD2t7KZuT8kmWleNTUZUXpQ9Oe+k3XpW+K/ZDsPnos2ZHy0ix6ZF1EDfUpC0ASdzWGf6gRX5BUHGWy0z6KIda3Iaj0IIAv3cj8MM3YTtKyO6s1BmWQ0ORA0l1HUgVa/SUsPKhvH+wefaZmGUnYeeg4i4f2S4hCwYZSfUpBH5NiCN7Br+aOB3oZpab7mrcY4aGHeLtdG1PstswKny5Mp6ivUYVM7wV5yiIdL66IFAWd9i2wVqtSfZIYG6JwzcCzrrEe+ilRQt06MDp3LLuPaU+If2q2IrzjPBnVvzMkmxrTGxBBo0dqqwp9CL6YMoqapiYsssM1OD+/IR89wXMiX8pno1ZkBJeRFbVV0TqDadW2re6vfEMHDpac/Osvq5KWeAroPthvGWAFAirqjXO8NWUyEmcSbK5qCTvFUPl8xNG6lwtM0RZxzA5AcvFzo3VTs5MCrfM7bTYURgVY35qAzHoL2r1x5uSEYOq+X0Pp+lzTzwb1pf8v/QK4DHOkjd9NlQhG2iWM7jl9LVpoHYnrh7y/GIMxCYMzLGCBQfvEN1yN6jTD15/E4WT2ckWKQyZFW3J0rGrG2PiCjTZFDZh1qq2xbyuRXUC/DwhRQRqgB5iqPh8ZA2N/tBxbBlp6UvkcHX9K2vFlNN/19SrlZWy8tqySLZU6WBV15Ec+R5j+GLvGeGKRrQgqfca23VqO+xII+kpPvxz2mgyc2XVYsskeYllWIoqBWBcU1WPZoAhtgD6lrg7IZgKZIRHUd1IoQgq3IMordhVEfDHapI8R432AKcPUsYyt95SKSdxuu1k1ag3dpqWmJtSuK39GRKCDJAWI2IzAND2Stu46WLG9gUQBu3ZvgDF9SpqA3AKlbINj2gBsdx5Wd9zY3h3YudUAaOO0Y6fEpUktfeNe/KqjqtieeOPNhS/Mrd+R7v4f1s2vDk4qu7X8oXYMhEF/PhS2wKZpfB7PQsQVPiobnb1oOfCO1EULau+jH1laWOmHPmrn3gn9+Ki9mcxUneaGaQgXrQFUAPI17QPXz3xabhE0aABYg4QBdZjYbLQG7Wa1VyGw8mxOE5Y3sn9/wBDp6nDDPFN5IX8P7miPtC2QfMjNw5mESFSsi6wNd1TeQccj57dRuvPkVbIPlknheV3BA76MX4weZasaDwfILHQkgidfa3EZ0sasqLoUNtvL3YRe2vZ6Y5mVoIkEZkRVQe1pFnWvQRFy18iLqqx2t2rPAUalQ9dnss8YlV1ZT3zEBgQStKAwvmprng3FLjOuz3E2y0IafMBX1EtC7c0NaQmoakYKQQAa6EXRDTB2kyx/wDeIrq/bHl6n+dsefl3do7ILajBhk2VQDVA+d8zi72glRc9mC6ax3r7aiv026gE49mYEHcblRt+sPXEPaOPVnZ91H5V/aNfTb7cd7WxzrdjSQj/ADMGMaTlDSsS1DvX25gn34BZ1O7k7vVcau2nbcEhQfX6tG+XqTg7EKbJ7g1k+fncj4qce0BFEfIu97HqEPUDmVI/deGYiLHD+yxlXJIToM7SOzjciNQRfvpWr9YXjSc42XoAwLJoFDVpJPvLfwGM3zmWmyvzdhIzxSQ95CTzjZxqKNvstgnbY++7vwcTfMLaRTMDzK6jv1HgVmJ9NveBvjhzuTdLg9LoYwUdTVvcJ8T7TxZfV3OWy6Ox+qm21G69NqAwuZ3jk76oYkjWk1v3axigUurX2bG2m9ROx32xS4pGdWquR8Qs7cr1beA3tVk7jDl2S7PRqzBQGSNgSxHieQCqY1yVgXobWyj6Jw2LEmtw9RmlF/l2ErieVRcvaSBgwJNKQdZBLBttmXlXp7sRzZ+NSCSaI+o29fxOC3ylZQJmmKgL3iamA5E1RY/pevXCnFJbAbilrmfrYu4Lg4tfLLUmdjY3rIW/qHnvW3W7J9MRpoMu0g0t9LSfaHxsc+d4gzPlj2WNlsUVKfA2OfuI3xtCBrNB+TXOELmNDMB3ibg1YCnmP2Y6yXZeLMSSM+rWzO5YlTzlkUc1J5Ld31xT+Tb81MB1da/u4O8MzmqWVlGwNLd7APIAPsAxePCRxze8mRf1Ch9Qfcp/y4t8G7OLlZllRmsAgbAcxXQYLrnDXIffiOSYmrrFKRHU/MVO31yOzszExpGBZJ9p5b/AYSGYjqftP78O3a2rlvqIR/65wlTKRthXRWL2CXCu0ma1lRK2kiiAsf0qUVqWvpYa4MnmJ47kzmYBb2lBAAo0R4a6jCNwufuy0lXsRX2b/b+GHZO0TCM1CTKBqKFgBpCqxdj0uwAOZJ25YVUGd8ItZPg8uWYTx5iZ3i8ao7Eq1A+Ei+RFj44iZhOTmIvnwRyW7qPM+zR8SqSwIB3oEbDTXlg/xSYrlIHA0trQPX6wBBI5+RwrrnG4fPJHo1RMdSi628warb2SPQYZxViqbqglHlxI4He8UgS6LtmLA3oN42DVVE0Di92YM0Ts3zqaZWHh1u7AC/aAZ2FkeWBWV7aapo1EWlSwBs213tVA9fQ+7EadtIdO0MqeIJtPGCCSSPairTQYEnl6Y2yM3J7E/aThL53OOzyA93GigMCwFgtt5bnf4YE8T4JJl1W5CVJPskgDl0PLDIOJxtJKYoJdRKAsZU0+wCKtAT4SOV78jj9mJC7KHXQCau1bTy3bZSV5crO99KwG0ZavMBdmeGPOJNMjDSQd2Nb9ORwbk7NT/wC8B/tt+7BjgOX0CRSKIej7wKwxcLyOs6j7K/efLE8uWGLG8kuENHXKWlCGnZ/Mj/vP+ox/HFXiPY+aau8CSabrU3K6ut+tDDT2z7Qw5ORTIWAk3FKSLrxUB8Dte5x7FnRIRoYMoYhyG3Uod0YcwxbnfIA+YwMGTHmgpx7jT8SDpsz/AI1wGaNS8imhQ1aweew5NeB3DcjM8zpGzkrVAMRtpUnqBW+NA7YuO4A+s4+4E/uwG7Fxf7TmG8iB9qx/uOKeHG+ALLKuQRFw+ZnKt3jsCbWyxFc9t8dt2ceyTAzX9ZT+wDDDwKbXmpHv6x+1hWGLVgrFHyA881wz58yy/k4vVv8AMMddp/8Ats//ABn/AMZxYg4dIvcqy14x5dXHKvTEPFszIuamdSR+UfxV5setYk1sdae41NOix5Yn2vmahd9vE8t31P0dvfihmFDyKpYjSgr9ckGvIWSq30w8t2dVppi80kUWVyqamG7HS0x3sgUQh/vAAb4Cdn+xozelMxL3Akjedn02QDJAFXcjmTY58xgVbsC4r2lntaT81yoI3OTU7bb0Dt5csWM1wiBDoCxhQoOkkg77mqIJ33osbvptix8ouSiE6ZeBmeUqIRqakVSEOssdtNGrvYk3WwZO7R9o51lcadGlyLUhwasDxWVPwHQYaEYu9SE1ThWl1yF+0mZjWIJGdwCAKGgjTQFBvCwvZgL9RjReEZQLFGAABpH3i+fXGI/0sW8bKWNfSJIJ5E+Siups2TXTS/5T5TkjggRcuzOkaq5sAalABoDkPTphnCMd47BeScv1bgH5Vm/2wjygv7SBhHyEhs8jpH3X0w98a7WZbMSGSfIhn0hSTK6+EbgUrAfdgSnFcpG5ZcioJFaTNJQseV2D63hdr5Nq2qmAStt7vu/jiwBgr/TmVHs8PiH/AIsv+rHJ7TRHlkICPPVIf82DaF38g38nO0U/o4A+K0Pxv4YM8HNGWurn/G+BXYdD3DtWlXlJAsnYAAbnc14hgjwWInvTYrvH/wARw0fMhk5oOpLiZhyxUGXa9ip9NSj8Ti019aH9oH8DiiItCl2rHik/8L8JsAP6PbSGOkA7DUwF35AncXtfLnvhk7REd6bIAJiU+m0++GTszxDJBXeZVeRmIqVVPdqtoqJYsLp3r1wrKrgzhJDoHdxOxYEKUeXw6TRNJ6nEnDeItJK7OdLSKiVWxGtE5tvsNyeu940Ns7lpcwqsipFbsyqihGCNojVvTZnoDmQegwcHCuGZlwGy0BJoWBR29RRwEhrQt8RzAk4V3imwWJB9LJBxR4jnBmGlRERxGSpMt6ddXSafEOfiYG+Q5YYu0/DVjgzMKKFRH8CjkFKKQPdvjJOHcblKiKHVqtmdlFsSWN9PCAAu/wB+C3wKo7v2DasL9+iLkssjgGRZFeUBQGNFqPiINAXf0fI4Dns475qVAwOhlDMR9fckD6oNmruq5nFIZiUSKxZxItAXeoegvp6dbwz9lJGdp5H3ZmWzVbgNew8rGMkaUtgbxrjs8GZeO0J0p4tAH/drVAGttud8sXk4tK2gyrpRhSmqBPU7/AfZirmI1bi7BwpGhbDCx+aHn1usG+0+WLIoAJJDaaHlpr92B2A+w05JreX17s/3olP7cN3D67pa8vv64SOCMWDGjvHB0/8A80RPx3w48O2gHuP4nHg/jTcemj7/AEZ3dN/uyEj5R1UKJClmAGZTYG6kKQpo0QAHFgiwBQsnCH2Uz8ayosaSjU4B1TBhZ2tgIgTz88aD8puUd8pmAtgxkSbdYyoLX6A2f7PrjLeCagVbcUQQeV0bw34LJvE43ww9WlyO3aadyY1YKBTHZib5De1FdfPnj92XQRjMyG/aU3ROwhRuQBPW+WO+0OQkZROasL4kH0Rudj1574s8OUKM0p/3ir/8vAP249887sC+zefghLmSdLYACu8PmT/3fuwb/rJlf9+v2N/pxeTsllf91/53/wBWOv6o5X/cj+8/+rEtbK+HFmP8Iz5eSBKFB0Uatid1G2Of6Royg2PE1VuT4ieRHLEXZvhsozMBKFVEqE6iF21A8mon4YrR5MyMWEkQBN+KQAgEnmBdfHAclRenfA4cR4tIyCDUKzcWWDliNVI0jknblyBx1xHjHzecd1sApjZVvxNqjYqS6goAYwSwsAD1ANDtZ/2lTECxkjCRKo6X0rppI9AL6YqNwWWPWZANUUReTxAhQZFVdNHb2hy6G8Bgi3RNkssNE6tJUleJkZZC7O/h6DQo9rSX3qzveKU3DzPPl8spvvHRel6TVsf7O+2GvO9gJstAuZcRLEB3jBSzSOzRk23gC0OQUcrO5JJK5wiBszJOYToeOAhbYINcrrGgBsBT4yb2G3mbxscqi9x5xuSJ+0fBQmY/JkFK1HbbwsRt/ZC7HBDs7xaTh0MbzU+WzaWJVHiidgToetypJvf1I6jFLtNwqXLSmOZCTIqBPECXCKkTG7sEuh8ruzYOKnD8pmWaPLyZuFY9LEQzT6YoaZl0yhtru6jGonYmhhpSuCBGFSZZ7bZkRZx5mZJJe5i7tdmVQI0Id9yDX0UPM+IjSAHTJJWd/ESxPiYk2Sx3JJPM+eCvHOFSQS92ZYcyXpu8gbvAWJ9nUBZayNvUYr5vhmZhK/OIZIdQ8HeRGPVXOrUaqsXz54mtxnsjgGsRkadxuDzA8/THeJslIA4b6ni/u7j/AM1DDskh47Mv4XTmI3EYrzVBqPLq5Y/HBfgOWHduysHDSMbHSzyPVW9DR943wA7A7QSbk3JZv9VeXvwPhz/dPqgLtIWcbWqsveGgV9pgKIrlYv1w6dJEZLVJmhQNpO62Oo8x+/1x1KQGIu6NX5jofsrChFx3O2SIXsm91Yjc+q39+J+y3HXzMsjPQGn2VJ0gmRuSnka3uya92G1CaHV2Ue2w8TEH6UQ/6Uxv78Jc2ZZSaNen339+HbtluX/4kf8A6Mn78JecjB3sX5YnNFsb2JF4qzDdjq3rc1Zqz92L+R7QS5eSNzfMGtV2CAb9xB29xwChnKnwmtiDXkQQfuOLBo1Y+w/z1JOEVlWlwzbxxIZqGaQGw6oR/wAsD9mETsvB+dRI2L6tTFVLWOQuhtVH7T64M/JbLry06H6JFD0rav553j92P7bRZJ8zG2xaUb+gRR/i1H44teyZy002iqeHOM6khRwBHZtW57qOYq6IPwweyzc/h+3B6H5S4GI8YwcHbjK9SMbVQNKl3o+fu2WXSbMTSktHp0gq0ZJvu1As7AAkUDv58jhRVyOTV7jWPq89r8meZX7scHj2QbmkR96qf2Yk43udUZpKr+/gfOXbOU95l2DEasnluvlCqn71ONr+TXiITgsZZhqSKRq1AtQeQ3V35YLPNw8SGR4oGDooQFENKhZSBY2F3sPPE0ec4bpKiCDSeaiNKPvFUccPV9H/AKmCjdU7+ZZZ4xYI4bnTO/5bcSwK2kkHwksCp5X4X32rfGFdqEzOUzEuUaaXRE2lR3jVp5oQLoWpB2HXH0rHmuHhgwSIMBpBCqCABVDyFbVitxLgvC8w+uaCF3oDUy70Nhv6DbE+k6GfTzk9Wz7e0MuojJHzTB2rzikVmp/+a37Thw45xyaPi7QJI6xyTxa0BGk2IgbHwxr39RuD3/2WDz5H9+POI9jeFySNP3SmceJX1NepQNJrVWxA549KnRFuLdniyV7/ACxOXxFKuwr+f5rHPXqf4XhBQfn/AJRsvLG8aNOzMjUO7obKSbJbyBOFjhnbDLLk8vGUzOqOJFbQYgLCi61gmsMa/J9Cp1CJ7oj84w2YEEezXIkYrr8nUC0Vyz/81/2457VVv+x173YsrDCczI81m4003XhVyOpVhfmQvK+W2AXEliZpNAKRlBpOgGvH4jQ0DcDn6jGnf1NO9RNW217bctgPvGIW7Dtue6blXPp8cbXvdMVQ2oSeG5+KTUkngCo4K6NB3jcdZXBrndc6wudhcukudVWWQ26bpppVBty2oXQA+jvscasexEnMR1YIvw9dvtxS7P8Ayd5nLPmO6VGimQIGcqrAUVc0LF6SQASVvcjGgOzL+P50vJJIVkVpSzHXVgs2qhpJrnyNdMVMrxGJYwCWZ+ZBghcWbvxSWxxpXEewUJPdSTrHIRsqCNiBfXTQUD3LjjJfJ3lAyZcZ9S7iwncsxojUCxikBUadxqI2xWxTOc5xAGNWjXSwYEONCNYVOSxqqrTbhtzuBZq8Dszm5jvJIzsSTbMX58+d7nr51jWm+TnKlS39I5YqraSTG9atiVDNOw1VW25GKa9jsgrEycQy1fowOx+3VRwNdA0mVHMv/IxN35CXXtGvgNz95X7Mal/V7hitXztn/Uygo+4nEUkXDga7zOEeSRwIBtvVsSPM+pwfEZtKBvYIHuJNQorNuCa5Ivpv7v3biOC9o/m9HZgdWsWAd3YiieR6+Rs/Bzi4xkUuos/IT1aWMfZp/nYeWB2TgyoUhMpnmX1zmnboKSMYp4uyoksKcnfAM4p26WSMxwjQWFFmZbAPPSATZ9Tyxb7EogEgRwzBFYhQTXtWP0iNuWLE6ZP6fCpWr6+elrb3KMWeEccgy5ZoeGQRahR/KyuTRvqfjtjLLvbA8Cqog3tPIbffxd6l/wDI/jihlcjO8RkWcqqMi0JGDFnNKEA8uZPQAnfkWrNcTjlYyNw/IljzLodW3L85IpqhzqsRntDWy5bIJXll4zy5bktgPKn2NHC13F/NdgM9mis0cSspUafykaHTvuweTUCee+9H4YC8Y4BNlDpnVVNjYSRsRYsWEYkAjqcPsfayZNkfKgfoQwr+KYjn7a5tmNTonIWEhF7DkQhb8MbxK4Q3h3yyH5JpwBmDd7L4Qd+vO9q+OAmY7PTS5mWRMtLKqv49C70RyGknp1wa/rVmf/7rj+2fwRb+7HqdrZ6OrOTH3SyeXrQHxxnlvsBYqd2AspwOaRKTLyK5atTBwgXptpJJ3qwOnTBWTsVnY3jR0nbUWDlIWoALYo7g2dt8SzdpZOuZnbrvNL+/+fPFVuNOx8Uswr6QkckfDVv9uEcr7DaPaV+J9j+IrKyxZXMOoNKxjO4oG+g52MRw9iOLNyyco/WKr/iYYsyZ0Fb72Vj1BJr7dRv7PsxF3iX9M+Y0j4C9V/d/EX7BqQV/qVxFskUeDRLFNrjBliGpJFAkF6/osiNv5nAtOyXErru478jmoAf/AFMc/OkJI0uzVdBV9+5Lmh647SdF+gxPIm1UDzAFX5izz9BtgWw0jpez2d6tl1/WzkH7HOLeV4Fm9S3mcnzGxzkZ+4HfAibxksU3oXXoAB69Px5Ylyp0NqYaQOosnax959+CbSvIY24dOSF+eZRTepv9oJGnkBSKbFCug54JZDh4R11Z7LUrKTpMjGgwvfTW+F6Nbpuu+kDYFSeRLEkMD8K5eQnghHMeo+jtRBIO1j3AUN66DBtg0ryHzM8byii/nK16RyG/dS4ry9o8mP8A3n/oy/6cIWaBrn+HQN5r5+Xr8KffWL9rqdgABvQNLvfoRQxrYNERpk+WOcnaOJRZ20sTXTfUAD61ijJ8q2ebnJEg8lhuvi0mEI8x7/348bmPj+zA0oaxyk+UjOk387cD9FIwPsOrFc9v8xqDGaaSjuruug9KKrELHWr3wsryx6eXwxtKMOvDu30rQ/N1CxgNrBWRldbN7MWFJ9GiDtte4wT7N9sMxms3Ks08scUcRLqypt4lCm6tdjern7ueMzT23/VX/EcO/wAlvtTf2PxbGlsrMuQ3nu1iyssOWiWXV4FOi9YYAEAD03LEg8z4ce5iGLLxSjMToZ5R4o4tNJZs0GB1sSKtuVAD1r9jPzuZ/Uf8ThWzvsJ/w1/A4R80MjrPcYLGlJKjlrCityToRRpjX9FdvMnnikM093sCOlAV9gxA/L7MSRfz9+HFJW4hK30z9p/fjlcy45MRflY++/ux5l+Q9x/DHnRfdjGOnzMjD22+J/jjhlN8z9uO2+j7z+3Ej8h8fwwTERjurO38/wAccLl9z4R7vhfTfFiHr78ex8j7/wDKMYxD3A50N+f87+6zj0x8tvL47/zeLS/txSk9r4j8cYxMqe6/3fxx4oU8yPfY2/bgjk+f2fjjT8rzT9UfhgPYxkCRXy39OfU+/EvzR9qRv7h/YN8fRWR5YtYFho+cV4NOW2gl5f7p/P0GLI7O5kjbKzn17p/9OPoJscHE3lrsNpMGTsZnWr/ZJef1a2+JH8cSf1A4ix/7MyKPVCx9wLbD3/wxtMvX4YUuMc/twvjewGkSE+TnPhaXLEe949z5k69z78WD8nOcNkxovP2plH+EnAXjv5w+79uAMnI+8fgMU1MFD2Pk3zPV8uvvmv8Ay4/f1CcDxZvJr0/PepP1PXGfJzHu/ZifLc/gMa2E0KHsiorVxHKBQK0iS/2j7cTvwfKoo1cRgGk1spbmNgPFeM78scPyPvH4tg7mHSeDh52biZ9yZaX9pOIzBwxRtnpjdEn5sTyv6y7b/hhQf2PjimP342/mY//Z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4" name="AutoShape 8" descr="data:image/jpeg;base64,/9j/4AAQSkZJRgABAQAAAQABAAD/2wCEAAkGBhQSERUUEhQVFRQVFxUXFhQWFhYYFRgVFBcWFxUVFxUYHCceFxojGRUVHy8gJCcpLCwsGB4xNTAqNSYrLCkBCQoKDgwOGg8PGiwkHSQsLCwsLCktLCwsKiwsLCwsLCwsLCwsLCksLCwsLCkpKSwqLCwsLCwsLCksKSksLCksLP/AABEIAIEBhgMBIgACEQEDEQH/xAAbAAABBQEBAAAAAAAAAAAAAAABAAIDBAUGB//EAD8QAAEDAgQDBQUFBwQCAwAAAAEAAhEDIQQSMUEFUWEGEyJxgTKRodHwQlKxweEHFBUjYnKSM4Ky8UNTFqLC/8QAGQEBAQEBAQEAAAAAAAAAAAAAAQACAwQF/8QAKREAAgIABgMAAQMFAAAAAAAAAAECEQMSEyExUQRBYSIjMqEUUnGB8P/aAAwDAQACEQMRAD8A2RUQNVV8yUr10ebMWRVRFVVw5EORRWWu9R75Vc6XeIobLXfIGoq2ZIPVQ2WM6aXqPOgXKKyTOlnUQcnFRD86MqIFOQISoynoEKIhc1ROarDmqNwWkzLRDCRUkIZU2FESSeWoQqwGpQjCUKEACKKUKISSMIgIEEogownBqBQQEYRATgECABEBEBOAUQIRDUQE4BAghEBGEYUQQpGpgCe0KIdKUpJQgQykEkUEJJJFBARBShKFCOBSQCCBsyZSUacF6qPKOSShKEEKUpShINSQMyWZHKmwoiQoSmlBpRRqyZoUwuq9KUjUIWGjSZI9yaaia+pPmoi5KQORYD0Q5VmFPlTQqRKSmFDMjKKKxsJIlBJAKbCfCEIIZCUKTKllVZEcIwn5UsqrIZCITsqIaggAJwCIanAKNAARTg1KEEBOCEJzWpIITghCcAgRIhKEQgggJ7QmhPaohQjCKICCBCSdCUIEainQkAohsJQnwjCCGQkn5UVEc7Kc1yakvYeYmDwhmUUJwRREqSaCnNRQhQKclChGEIZU+EoUA2UCE+EQ1REWVLKpciWVVlREEZT8qGVQgCUowlCyIEoTgEcqiGhGEQE8NQxQzKiGqUMShZNEeRHKii1hOgJ8lEMLUIUrKRJga8lOOF1D9gotDTKgCeArY4NWiRTcR0gqKpg3tjM0idFWmVNEYCOVOaw8lJSpkuDRdxMRvP5KEiDE4MWnV4I5sAuZJ6n5JVOCVRcNkdPlqsZ12ayszsqOVPqNy+1aOdlDVxTG+0QBpO0+lytLcyPhObRJuASBqQCoMLinYiq2nh2mD7VRwmB94N26Su0w5pYOkA58f1H2qjjyaNT0AWZtx299DFZt/Ry9LBPdoxx8gU00yCQQQRqDqujfx8F+XIWiJJdEtHVoMDa0ytSrw6m+C9oceZsY8xqFz1WuUb00+GcU1hOgJ8rpQu0rsDdAG72t+C5nGNLnkm15/wC+QGqY4lg4UUkVacQXBrWjMbxpAgCTHv8AVXWcIa+Q1xDhz9k+R2S5L2GVmTCUK+3g9QkjLBGxMT/adCgOFvibAedxBgmBy3TmRZWUoRV93CjEtc10QLa381XdhHAkFpkahFplTRDCSeKR5H3JKI5zKllUmVVcRjmtMAFzvutv7+S9qVnkexNlU9HBPd7LXHyBj3qLA8ExFcgvY5lOR4YILhvJ1A6+5ehVqOWnlaNA2wsLajyXHFxVDZbnbDw827OJp8GrEwKT/crP/wAbrj/x/EfNdHjOImm0AMJJ0kxrvufRXWYZ5AcahgQQ0NbHUE3J9IXF48jssGJydLszXP2Y8yp6XZZzvttG2h1811LcZYkiwJGsWGpI2Vc4pjWi+km9pssa02a0omBiOybmie8afQhUMXwKtTEuZI5t8Q+FwunrYpw0GYDpYRvKsYPE5/F9kiABzGpSsaa5B4UXwcBCcGru+JYdoA8DbyScom0QJjefgqWK7OMqMDmfy3f/AFJ6jb0XVY6fJzeC1wcnCMKxi8A+kYe2Np1b6FScN4a6s6G6AjM7YfM9F1bVX6OSTuikQmwt/EdlKgPhLXDrYqqez1aJyfFs/isrEi/Zpwl0ZOVLKrz+G1Bqx3uQfw2oNWOH+0pzLszlZTARDVdpcPcQTZrRq5xAaPMlQVK1IeFuaq7QBstb7zc/BV3wNVyRhtwOae1pzZWgud91tz6xorGG4RUqOAeBTb91p8RjWSuxwPDqdFsU2hvONT5nVcp4iidYYbZg8N7PGzq1v6Bt/cfktatg2NHstH+0KTiGMDGydTZo1JPIDfz2VY1pjvJiPZ+0RzMaLzNyluzuklsQ/wAhrgMjXOP9IsoqlYveadDI1zRfNaAeQAutZnCqYMttBvpqjh8HSMiPEDJmdec+YRmQ0zOwfBhS8TzncLyRYE6wPzKuuAeRGkSR629LFO4iGwPMrMwVRzar3uvTMST9mItygSTzVvLdl+3Y2qLDGyy8SWhxMXgyTsPyU+Ir5XiHQHCekc1z/aDijcsMcw3Et1kC4OtxITCDboJySR0QbmoNc+0eIEdCcs+YspcHTa1ubKGucJMD0idSOU3hcfhe1eIBl7mFvJwDY8stz8UeKdrn1BlpnumyfEPaI5AagdV00J3Rz1oVZv8AE67G+24N6Hdup6gdUjx+nTpjMYA0LrT0aPadry9Vwn8QDJNOS4/bfB9YOp6nRUqtUuJc4lxOpJkn1Xoj4t8s4vya4NfjfaU1neAFsGziZMDSBo3nv5rLo12DxPaajr+FxIaOpIu49LDzVe5Wlwjs9UxBhghu7zoPmvVlhhx6R5s0py7Zb4NicTVflw/8saHKAGAa+ImSV0Qw4pONR7jUqxAe7Wf6Ro1oUWI4izDAUMKBUeBBI0B3LiNXE3XPY2pUc6HvLnbtbZo6EheWniPpfyem1Bdv+C/ieJBvgZ4nuOguS4nc+ey7zhznNot76A5ogmbW0uuN7O8N7mHlmapsSIaPKfxXTU3vcIeQN8sD0uVwxq4R2wr5ZZr1wb3I6LmcTjXVKvdUmHPvmsBvJXRU6UiHuMEezNkRRpUnZmjxOsSPz+C5xaidJJsZwzgTKQm73mC5xO42A2Cq8SpOc6Acjd49o+R0Hndbwf7lznGOO0GDOagLScoLbguGsEct0RzSZOkjW4ZiZbl+7YE3MRa53T8VSsbC+vmf+lT4cCaTXFpZmgwfahxtI2Oltlkdpe1D6EU6cGo4iBlzOyX52knT1UoOUqROSjG2bWBwDBznlt+v6BRY2jLwBdx0nprfZY/ZdlapWNau8wJimD4GnlbUgLq6lImw366evuKpLKyTzIrUcK1ogvEzJkj8NkFjHGF9VzGGQ3MXQDJdNrAaAW9QirKxTRiN4Kx1PO6uO7Ps92AHPMTll2h6RKdwvAhgcGNAa2Mzzbqc7jadBvHJeZ1cY6ZLnDexMydTOyR4jVLcoe4MBkNkxPNfVfjzapyPmLHgnsj0R/HHtz5HFjA7/UPtE6ZKLTzsbz6Sup4Njqj6QdUBbDZGc3IG55DqvEH1XOMuc4nmST/0rtHi9UsNA1HBlQsBkmzWk+HyJN/ILnieLa2Nw8mnue14umHgPF7ai8C5sN1Y4U+xHL89l5lie2NSlSDQXExAMjw5Q3KZjTWear8G/aFWpVHvqZqofENzZQ2NwIjTeJXmXjTcdj0vHgnTPTMe8A5Bcklx5XOip8LwhqVC+obNIAG0lc/gO2/79VbSbScxxBl0hwhokgwBHn10WzxpwOEqYelUyVnCYJylx1IzGwkWXNwcHllszakpK1ubPEK+Ww9px8I3OXl5qPC1c8jZpiRpO4C8wGPbVxRq1a7g2nlDQ0uNQ5GicpizcwMnfYLvcR2gospsFMghwGQj2TIJcfTedJCZ4ThSKGIpWzcqMkQb89/VShsBZeE4g1lHvKjg1v3tfQDU+66x8Z22cZFHDPeNnPOSYvOWCR6x5LkoN8G3JI2OIYruvCQCHGRIOUAxOa23iPorWDqsFNuUta0aNEATvEa7rznHdq8RVfFbKxgk92zcDm7kOSdQ7Q3bc6jqP0O28rq8GVGVNWej1+JMa0uOgE/XVY+J4wyo7DEEj+ZmINiB3VSJbuuW4l2kc1rwGlzhEti8g7DXfkq3AOPPruyvpBppuJnxZiSx4c2Xb3mFRwXlzA8RZsp3Di6o4TpJIaOl4PNUOLcVL6hZSBeQAI+yHbzsdtVFR45h68taSHNMGQQeUkASROukSrGE4eQSDDaektyga2hwi/QhZX48o01fDMytwOtWINRwAt4RJj005q9w7gOQ+BsnQ1HEeH01J6BN41XGDpd+/PUbnaPCRnzGcup0sfesDB/tJdXFTuqAy5QMzj4i+0OLQ4DLIdaZ0vqumacltwcssIv6dLxOliGmMO3NAjvJbmB1cA2bG4uZPJZeEqY0nxVKjBuX6+gIuq3Ev2j0u6rUak06xa9gLZhstFyRJkAgzfotLhPbMZqdCrTsAym12YOcXyGy4GABF9ylZlH9qJ05cs120QPE6XOtd13GPw8gj3RjMfaeY9BeB8FZxDmm7RLpiORJ1PK03Sdms5rc8CNYgzrGpGmnJeeztRoM/ISqb8S2lUhxguEjmb3jqox37tSG9G8vW6yeNYOrBOenTYPaqOeS+DtMSBOyoxTdNlKVK6J+LdoKUhrTmcCRYGx9d/wWY2gRDqropNkhrjYzc+H7XrKh4dRp0m94Jc4+y5zYbG5bmu7zhT8T4C+v/Mp1GkRIa9146u0HlAC7pRi6uvpxbk1df6E7tRRYQAHOAkQ0ADoLrG4z2g78NDWBobuYmfPYdAmUOCSSH1GMjUBwc6OgBj4rfwvBqNIgiDze6HOH9oPhHuXX9LDe27Of6s9nsjmcLwirVu1py/fd4W/5HX0W7gOyTAJqPLz91gsOpLtfX4pY3tDQbWFMvJJItcuJPstzHT/pbBqscBJI8nQRyjYnUSVmeNOuhhhR/wAlF3ZLDls+ORJytIL3cgZEN9AFn0eyffOJBZSY0wWtcaj/APcdJ8rK1xrtJQp0HspOmsGnLTdmF5gkgauiXAHWFgVP2gEYem5jW0amcteGAZXNLRNTL96Z3tKYPFa2Kaw09zpqfZvC0INQ5jtnOvkxup6XVmpgK1dpY0jD0TqP/I4AaZRZjeizeznatmIfemJDYFYxPQE/e0JiwlQ8c7auoF2QNLpJc2SHgCxzNMEGS2CJBHJYrEcqfP03+Cja4+Gw7ssKbMrXFo3yjxu83a+ghPw/ZsMgUwGE6vdd08m/Necv/aVigRkLGbutmn/LQKLH/tAxVaxqZRlykMGUG85rXDha4K66GM+Wc9bC9HqdXLQpOcSLSL9B+P4khY+O7UOw9IFwa17wDSp6EM0L6jjz2C8sr8cxDrOq1CJm7jckASTqbAKqaznHM9xc7Ykkn4rpHxPcmc5eV/aeo8O7d06Tc1fvKrnGfCBlYLyG5jfb5raoduMDUBiqG6Zg9jgTmgaR4iOi8WxGNcQGzMfUSmUD70y8SLVgvKadHrnaztTRFDI2pmzgyG6QDEE+Y031XN8N4pRztqV/EGx3bGj+WwC4J6DWPeuQq0Hm7rE7HXzI28yr3DOGOqiJMhrjAg6Dr0lSwYwhVjqSnK6PVMZ2tYzDd8XNdJhg0JdyI1EC56ea87p8Ta+rnqVsuY+J8+O5ubXHpfksSq91SGB7ixsgTp1gK1TZRYw5WFxgeIkG++unomGDHDX1hPEliO/SPV6XanB02UyyoO7aA1pAPrLYzA2vIGuquUe0FHMGGoBcAaw4PYHtyu09mCvHhXG2h1hrZtztcSr/ABnFU6YotpAms1rZgkhpF8oBtqSeQled+Mm6O+vSs7NnEaeHdle+C0Q6PacXEvDpnkfVJedUsRVe5z3h1VzupDepzbn9Ul0fjx9s5rGl6RxmJ7QOzgtAgTI1DpG/krb+0zcvhYc3U21E9earP4PBIMyOrT+BhRnhnIfgnWlfJz04VwX6HaJmUl4Mg+Fo5HSTzCcO0TILgDmEEA+cEegus3+F3/6TzwcR7XvFvenXl2GnAsjte9094xpmPZ8O+saGyrjtI/NdoLeW8f3JjOEydYTzwgfe+H6oU5embqL3aN/sx+0MYWoaho5paWGHRAJBO3IH3LqcR+1DC1sP3lSjFbvG0zSzX7sn/UzReGztrHNec/wUffHlBUJ4XfWfILnKpStvc6RllVLg6mh2zoNmpUpuc85gGsjI5hzQXE3kwAbDVaPCcXSxgDaWemadMF5cc8STmDWD7Ite+q4UcO0mfd+qsMwuQksL2yIgTMHXxAhdFJ3yYdNHRcO7f06LgCazhJDiSCAL+JomSSY1MrrcH+0zCffcSYbdpHtEjQnS0k+S8sbhAIlpPiBIjURcSpKVCmxwIph0E2cXEeomLLEoqT3NRxMq2PWKvE6BLSAAQDJDpFz9BZfFuP4fDBtUUsrs3hyiZMa8hv71542kxujZM6kkz111lDEUTUNiAAJuTr6kpUYr2ac3R29f9pWGqGe5qNfbxNMXnz+K2+EY2maoLBUBbmcBcucCIcTsTJufgvKqXDHay2BfUSegC6avxvvKDmkFjnCDlcLtGUhs+0Dmk26pyrgznb5O4PEadXEF5plhbdr5u4RAGsG063iFLV40e6cW1HQw+INy3vOUF3tEDkTG8rytuGa8uJdU1MS/b1T8JggKjHAyGH7TwCATFgTzKMkbHUdHova3i9KtgWtovdepScGEQcrc2YgHW9jdc12RpEd6CCDmbY2sQSLKvxbENFOgCWyGVGkBzSZLjGh06rWp9oMOx5dJOdrJcIN2NyxAMiyqUVlRXmdnW/w6Xs/kUnsc0949zW5wYGWxHinRMa0NxAcTla2oCXbABwv8FwXEv2hY0VX/ALuW91P8sGkwnLtO6o1e3GLJOYsu0E/yhqQCdOsoqys9V4h2pzSzDMNR0GahGSmOsG7t+Spt4nUIipUJkT4fC3WIAFz6ry13anEBkwwnMAJYYywZ/JWOG9pKzqtMVBTDHOAcQwyGncXTpwqkWpLlnoFTEVGE5KtSnIkCSWO5iDukztDVpyKrQ4GPHEiBpbTzWV+94f8A97evT0myixOPoZC04kAHYEzY7QZVkgOeRX412yrVnDRrW2AIEnzi3ks4doMQIioYAjKIDY3sqHFMFIcaGJc4tuWPLGnLuQ4xJH3bkrBdiq4+0fguylhpVR53Gbd2d/gOLtqWJyPJ3gMn+l32Z5XCrcaxNcEh5dHh3MW5QYIJXDnG1vvf8Uv36ubCo7yBWc0U7RpqTVM6nhdHPVGZ+QaucTeBrB5ldVjeIju4pS6k4m41gWLR+S8rZg8S7TOd7GfVSs/e2+IFwtM2059EzkpO2UIuKo9IOOpPBZXPeZB4XGziYEAO1asbEcLpu9ipH9Lpyz/d8wuTfi8W4hxLiZ1ht45xruoW8VxAM5z5WI9yozUeClFy5O97OY4UHOzWBaQ6+vKLodouK9+/ZwGhOonYkalcF/EK5DgXEh0zMGJ5clAw1WkkOcCQBM6gaKzRzZq3Knly+jpHUSkGwuYeyobFziBf2vjqn0zVbYOO9pB11XXX+HHQ+nTg9EHWXOUq9YGQ920yQdOhT6eKrtfmkknUG49ytZdFovs3S3kFZwzQLzdYT+K1XfZA/wBp/MoM4vVA0B6wtPFTMrCaZ0NSv6H4egVtnEXlj2NLQ1zYLjAIEyWtJ2PRcq3i9TdgPvUn8dqiPBTt/Rr5mVhzibUZG1SdlFvwUYfDp1/BZdXjz3RFJrSNxmMjyRw/H6jTPdtOtoP5ynUiThI1+9cZyge6T5hXcBwx1nuAubOe6WnoWrnanH3nSk0HctzAHmMug9FZZ2uxAADWgg6hwLpjZZlPbY1GO/5HT0aTu8eS4G58EQRO4JItb4pLnqXbWtEPpUnj7Ic1xy9AZmPXZJcmdcyRzuG41BGei5zR7QaS0+hgge5WncWo5GnLVDpfmZGaAB4PFbU6/QWz3A+/Poh3LY9szzj8F8rV+Gtujmm8Wc4Ehl/UDUWFuvNGpxc2hp0EzIhx1iNRoujdTAE5yfIKWrhg1xbnM2MZbwQCDHKCCjU+Ft0crT4yR7TD0yzHxVqlxVuWe7qOsD4SLbXkc49Cugbhhu53+Ka+i3Z/4fNa1Pg7dHMO4y4H2dzoXXHO4UreMty/6dQukRB8MbzaV0lai1pguMiNhuAfzUWRo+073D36q1PhbdHPDipDofTeIJBi5HS+pUuJ4tTzeAVS2PtBubNytt8VtZG/ePw+aLQzdOp8Lbowm8TJaSGulouOpMROvuCdSxeYubFw2RGhIjwy4Dy3WyQ3mfNONNn3is6vwtujDxWPDSZY4gEtBADc28keZj3JlbiIafZqach+R0W5kbzPuQIb/UnV+Ft0YmFxjqjw1oyiCZcHEW2tpKGJx8NabkmZblLSI8xBnoVt5Wcz9eqsVsAGsY8kw/NEXPhMGRtdWpfotujlaHECTdjiT90fNS/vUtJAMgaEX1gefpzW93Levu/VA0RsT7v1VqfCtdHOMxbswDmkTFwOfopW4p1y5jg0WmCZOzbBbxpN5n3flKBpt5/XvRq/AtdGMMVYGHif6DbrPyQq4kgwGucTcRp71s5Wcz7kTSETsVapKujnqnEXiPAbid9Pckzih3a6ei3sreqaGDkU6vwbXRh/xF3/AKz9a7K2zFgtzeLeZB/Aea08g+ghkRqha6MPFcQIgBs2B8p2PIoYbHAyXAiATbc7C63e780e7HVOqVrowqOLc4iWhoJguJgRaeqdVxhaXAtmLCDbWBqNIWyWdD9eiAb09xlWsNroyGcSAOjmiSJPTUWVd/FTaG69broQ3ofr0Tu7G4+vcrVC10c67HVGkywW1ifxBT28TEHwkECenM+S3gwdfgk6i3klYqvcbXRhM4ic0OYWz0PpPSd1IcY6GHJqSCJvbkPIjVdLhMQxhkMa4jQuzW5bhVe4bvf/AGj5peKvQtx9GG3ijD9k+4K1gKzatQMaBcPJtcZGOfEb+zHqtPuG/TVJh2hjszSZhw9kGMwLT8CVLGM/iYB4gNck+EOcRBiTp6fipcTxCmLjxZoiGxM668jI9FrjDsFvyCDsPTOv/EFWsOxgnjFP7p5aD5qX+I0o0kzGUN8Xu01tqtU4Sn0/wHzThhmbEf4iZ96NYvxM2jWY+SBEWMgSFA7iNOAYselx5j0lbH7uzaL6+EX+KBwjf6f8B81awbGfRr03gkEW5yPQTv03UP7+1riA1wLbGfCQdCFr/uTOkf2DX3oDBtExH+OvxVriqMfD44OdlIy2JnNItc/BSVsbSY6JmwMtuBP5rUGBadm/4JDhbPus/wAPdurXYtxM398p5i0yIEzaCDHzSWt/DGkXDI28BKCf6h/TGw/pZIiOXxUUoEBeIySONvnPPkrVVxLnHQydz5WVHvYtOqke8nUnqq9qG9qLMO5k+p/Mpvivtzn5yqwsdSnNq/ULW5I08bUfnkHZmnLI1ValR50Lvjson4lzrk8tuQgfgmmqeaXJ2Le5IC61z8UHPjU+UyozUPrzS707/gi2A/bVCJKAreXuThiRyHuRZDSwdfRJrz9R70TW6D0lF2IKrZBDjz+A+S0eI4n+Th2g3DXzYamobX6QssVI2+JKNXESAB9mdd5Mrak6ZDjX9fINT21T+hA+ShdUGzRKPeyLiPis2yJRWM3geg+Sea55/AfJVqdQbypMzeZ+uirfZDhiTrIt/brPkhTeDTG8vf52N0nhuxM26b/gm4UQ2LWe/WNDBBv9WTbpm48MFtAE2B9FWC8TcifIFR2B2J6N+CxbM0MDWz+qJaOSeGnp5QUTSvZonrJCrCiMUx196lNId00nUvqX3gZIHpf3ppbGob6SFbFMGk232qnoPAlPZmkiiQOZ94QGXmZ5Kc0huD9fipBSaLlrvOFmwoqQ3mR6p3h+8fdZXBSaRoehAv8AqmswzJ3t0+Vk5ioqAA6Ep+Ucz5WVgYZlzp5BMfSbIF/rnKsxURw3mfgiI5p/cjz68vKAnMpsm8+gMqsqI8g2lLKOqe+lSH3hzP6JCgzY/n+CbChjWjmllH0PgicO0nUH0uicMI8LgOkfmrMVDTRkfXyTS2NCFKzDW1P5JdwNyfryWcw0R0mAva0/amTa0Cd000wrOGpDvKcGZJ/4ulQ9z56bLbapDWxGGDofrySDY5JOw3MkTvH1Clbh7RmKzYUR5B0T20weXvTXYeLk+qcKYP2otsqyJG0x096SmoYW3tesJIzGKMZu3qgkkr2ITqpNkklENKG4SSWyQT+aO6SShCdQm1EklAJF2iCSGQP1TnJJIIW6TvmkkkRH5JOQSSQRoEmpJLLIk3Ubtkkk+hJGp7dEElMhHUKd/wCY/JJJYAhr+2Fbo+y3+5//AOEkk+maiLcpH5/kkkj2Qyl7R9VHT9o+v5JJIItP9n0CFbT66pJJRD26KQaJJJIFb8j+Cgb+SSSERDS1P1zTn6D0QSUAB7JUrdB5JJIEbgf9Vn9zv+JUztGpJLcv2r/vYvgbi9ProodvQJJLADT7fp+aY3/UPkkkoDTwug8kUkkGT//Z"/>
          <p:cNvSpPr>
            <a:spLocks noChangeAspect="1" noChangeArrowheads="1"/>
          </p:cNvSpPr>
          <p:nvPr/>
        </p:nvSpPr>
        <p:spPr bwMode="auto">
          <a:xfrm>
            <a:off x="215900" y="-47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pic>
        <p:nvPicPr>
          <p:cNvPr id="13324" name="Picture 12" descr="http://www.odt.co.nz/files/story/2009/03/synlait_is_seeking_funding_to_extend_its_dunsandel_1384844123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053386"/>
            <a:ext cx="5527241" cy="375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http://www.sunlive.co.nz/assets/images/site/101108-packhouse--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255" y="2053386"/>
            <a:ext cx="3293232" cy="15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8" name="Picture 16" descr="http://t2.gstatic.com/images?q=tbn:ANd9GcQqRSdfq4M7KjGnCjBkUt5LBWAuOHS2BrPmfsWyLOeeNcnfacVx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45" y="3601488"/>
            <a:ext cx="3288268" cy="218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95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8" y="0"/>
            <a:ext cx="6579506" cy="1143000"/>
          </a:xfrm>
        </p:spPr>
        <p:txBody>
          <a:bodyPr>
            <a:normAutofit/>
          </a:bodyPr>
          <a:lstStyle/>
          <a:p>
            <a:pPr algn="l"/>
            <a:r>
              <a:rPr lang="en-NZ" dirty="0" smtClean="0"/>
              <a:t>Careers e.g., marketing</a:t>
            </a:r>
            <a:endParaRPr lang="en-NZ" dirty="0"/>
          </a:p>
        </p:txBody>
      </p:sp>
      <p:pic>
        <p:nvPicPr>
          <p:cNvPr id="12290" name="Picture 2" descr="http://t1.gstatic.com/images?q=tbn:ANd9GcTSrJyQV4YFytOX5mZfC3nd2xv346-wFy81HOk7TnhpoeJ1fpD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5064"/>
            <a:ext cx="2533650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t3.gstatic.com/images?q=tbn:ANd9GcQVletqjh9eoxWEmQ5HgMMTaS56PWGjW7Hl5jymncJP1dLghQuna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240" y="2420888"/>
            <a:ext cx="25527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t3.gstatic.com/images?q=tbn:ANd9GcQVoZV53GrBn1mwR5ziBHNEL1XX0abcM_ZO-QUyNS2ueVJ4MWx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940" y="4186038"/>
            <a:ext cx="3152775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t3.gstatic.com/images?q=tbn:ANd9GcRKeHyqFfLT6MPZzFbXYxtDxdfF0UqxkEeNawB_yaciOFPM7hW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37" y="1282650"/>
            <a:ext cx="1981200" cy="227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0" descr="data:image/jpeg;base64,/9j/4AAQSkZJRgABAQAAAQABAAD/2wCEAAkGBhMSERUSEhMUFRQUFRYVGBQWFxcYFRQXFBQVFhgUFRUXGyYeFxojGRQWHy8gJScpLCwsFR4xNTAqNSYrLCkBCQoKDgwOGg8PGi4kHyQuKiwsLC8sLywsLiwpLy0sLDQsLS0sKSwpLCwsLCkpLCwsLCkpLCwvLCwsKSwsKSwsLP/AABEIAPsAyQMBIgACEQEDEQH/xAAbAAEAAwADAQAAAAAAAAAAAAAABAUGAgMHAf/EAEoQAAEDAQQFBwgGCQMDBQAAAAEAAgMRBBIhMQUGQVGREyJhcYGhsQcyUnKywdHwFEJTYoKSFRYjJDM0osLhc9LxQ6PDNURUY4P/xAAaAQEAAwEBAQAAAAAAAAAAAAAAAgMEAQUG/8QAMhEAAgECBAEKBgMBAQAAAAAAAAECAxEEEiExQQUTFCJRYXGRsdEyQoGhwfAjM+GCBv/aAAwDAQACEQMRAD8A9xREQBERAEREAREQBERAEREAREQBERAEREAREQBERAEREAREQBERAERQ7ZpiGI0kka07q48BigJiKndrZZh9cnqa73hcf1sg++fw/wCVy6OXRdIqtusUR9LgPiuz9OR9Pd8UudLBFVnWKLf3j4r5+sUfyQl0C1RVY1gZuK7Bplu4roLBFAGl27ivp0uzpQE5FWu07GF1O1jZu70Bboqr9YWbu8Lk3TrDs7wgLNFFZb2ndxC7RaPmoQHai6nWimw93xUf9LxVALqE4YgjPpyQE1ERAEREAREQBee672YNtYIrz42uO6oJb4NC9CWG8oEDhLFJSrSws6i0l3eHdxUZbEZ7FBHAD8lTIrM3cFGsUhLgKcM8/hVXEWlA4ENgmIAON0HLpLs1KMLmdzSdjnZIW+iOAV3ZoG+i3gFk2aXLInTOFGMvBxAriyQxmnRUEqZoXWR9pYXwC8GuumraEGgO/pR6OxrhTm6fOpPLtc07oW080cAodoYNwUdtptO1ncvrnv8ArA8AhC51PXOMr4XN2h/cs/pbXaGzSmNzH1AB7CKpmS3LaNCpWllpq77jSgqQx2CjRTRlrSbwLgDSo27l2fSIwM3cW9e9TKj5Pmo5XOSYHK8e0e5Rnv3eO/JdOXO5oU6ytG5VYc5SoHybC3tXTlzQQRDcOAUnkhuHBVVmkm/+v57VMDptzO9QaJpn21MAGAHBZcsDrVE0jAvxG+gJHeAry2zygYtbxKodFtdJbGVAFy889QFPFwXVsQk9TaIiKBYEREAREQBY/Xy1i9FF1yH2R/ctgsJr6394j/0v73LjIz2KuB7QpMEMQyYa77xw6sFDsymxhVuEZNNrYqsmUGu1tPJx2OEYv5xaPRbW60doJ7FH8mFodWeJrqEhjxj6JcD7TVL0cWzaUe80uwMIBJ2mjP7ncFR6Ll+h6UArzeULOi5IcD1CoPYuccx9nSpp4KWDS1yKf1vf0yo9Ftk7oqcrLdrlV2dF0SaWjDb7p23TtvYYKp8rg/YQn759kqh1S1Lba4OUlkeGhxaxraYUzOIO3wU3J3skeVRwFF4ZYmrNpXttfyNxYtKRS/w5WupnQ+5eda9yNNtfUnBrBUAej0qvZG6x24NDqmOUCowvNqMx0tOXSpOvYpbZOpvshVSndfU9vk/ARwuLThK8ZQbXmj1i1QWWVkZlLhycbm1FAKSAB1ag7AMRSippbRom9dMnO5wJvCpvANocMMBhSm1Y/XvTbrzbO0kNa1pdTaSK0VhZ9VbEbIAZBy5Zev3zg8trdu1pSuGVelX89K9o8DxocmUo0o1cQ319lFX07WbO0WCxGCg/h1bIXA0rcjEYJc0Y80calVzbPYJDUS1LI2t84YMYLoJqMTQ0r01FDisPqppJ3IWqzkkt5B72jcW0BA6w4flUHVHQv0mYxlzmsDC593NwDmgN4kb8lzn5aW4l75DpwVV1Z2ULa23T18+B6DYXaOLnRxy1L23C2/mLwNGkioNRsPuVn+rlmDOdeoNpIqACw0Dqb2A9pXmmuWrbbI+MxF1x4ODiCWuaccQBhQjvVjrXrDI6zWaK8avhY+Q7XGlMeuhKkq8le5F8i0qvNSw8rxnfdbW3/JtLNZ7BK642XHKjXAHiBUGuNRQ4di2EDxXkw51WgZ7QAMa0xzC87j0DZIoIzC+srbt83q365mlcKHKi9F0PJehY453cT1YI5tuzPNxGHpU+tSvbbVWen4Oi3WdxGaodFSGO2Nr9cOYe3nDvaFqbZkVlmfzcXr/2uU1qjz5bo2SIigWBERAEREAWF19/mIv9M+0VulkdfrKKRS/WDizrBBd3FveuMjLYzdmUzlLrXOOTQXcBVQYmHYV2WiwukifHepfbdqchiM6dSi+4jSyuaUtr6mX0PqlJaw6cTcmHSOAwJvAUxqCMKkjsVfrTqw+xuZekD74qHAEUI2YleiaF0RJDBHEHg3AQSMASXudUVx+sujWTVea1xhlReaatcchsINMclHJ1e8+oo8tzWLtJ/wAd2tuHDhco9ddJ/SNG2WXaTQ+sGkHvBV35Of5Fvrv9oqrPk8tZs30cuZRsl9uLqCoIcMt9D2lXurOg5rLByTyDRzjza0ocdtOldjfNdmfF16HROZpyvaba8Nbep51rX/6hJ67fBq56/D9+k6m+ytDpzUWWa0uma9gDnA0N6uAG4dC5awakS2qd0rXtaHACjg6uApsCrdNu/j7nq0OUsNGVFuW0Gn49X2ZltdrOW2ok5PYxwPRdAPeCtboTUiw2iFkrTIbzQTR4wdTnNOGw1V7pvViK1QMjeHCRgwkaK40xwOYNBwWUg8n1ujJEUrQ07avH9N0qfN2k3a6M0MfCvho01V5uUdONmi2n1Ws1nitD4bxeIXtNX1oHA7Bvu9yz3kz/AJiX/R/8jFoLBqTLEya9M50k0ZjJINwV2mtSadmZwXHVfU6SySPe54deZdo0EU5wO31V3K8ydil4yksNWpyq527WbT1K/wAp3mwdb/7VQax2ciOyP2PszQOthII7xxW21n1VktfJ0eGBl7ME1LqbupTJ9SuWskdmc7+G1oa8DJwFCabjjh8F1wbk2TwfKlHD0KMW9U5Zl2J3/wAJWr2qtgMLJoy4Nc0O8/Koy9y2lgia2NoZ5tMO3FeYaM8llrabptdyKtaMLqn8JoB3r0Ow6JdFG2NsriGANBJqTTedqklrtY8vHuLl1arnr36L68SXbMisq3+ch9f3FXFvszwP4hVPoCz3rZVxrcY5w68G+DirdkeU9WjZoiKssCIiAIiIAsX5Q7TdMIJA84jCuPNFeinvK2iwHlP8+D1ZPFirqu0GzNim1Sdinsdta7ml1x+52LHdTsxxIU90UjfOjdTeznDrpmFmbPM3zXgkbHDzm9W8dB7lbWF07f4Egkb6IIqP/wA3+6qy0699H9t/L2PPp1ZL9/Bb2S2Mri+nXUeKt4bhykH5lQnTUwwls9etjv8Ahcf0xGc7LwqPALQqse01RxFt/wAr3NP9GHp966ZYKfW71Qi2td5tjkP51xe+T/4sbBvkcB3Ocpc4v2/sS6T2L19i6M7W5uHEKdZtMxgADHqFfBY59tLfOmhZ0Qxhx40A71Fm0szdJKd8jyG/kbTxUHiIx/f1/YreLsbyTWeFpoc92AP5a17k/WVufJvpvIuji+6vOzpiTJlIxujaG94xKjPlJxJJ6yqXi1wRW8bLgegT6zRV5zmD8V4/0g+Kju1mg2Pb2hw/tKwpC+uYRmKKPTJdhB4yobtmly7zBE/qefexdjNMSD/27nDex7XeCwDXUyOO8K0senpG0vUfT0vO7HjnDirIYpP4tDscVJ7s2cOs4yMMtfw/FSv068jmwP8AxGipbBrKx3nFzeh4D2/mFHeKu4bfERUPh407itSafG5rhUcvm9CstclqkyutH3RXiTULo0O8stMbTJec4nADDI1x28Ni7NN6aaBdDr59FuDPxHM9Sp9W5C62Rk4kuPsFHJJ2M8p/yJJ31R6UiIunqBERAEREAWA8qAN6DdSTHpqxb9Y3ymPbyETfrGSo6gwh3e5qoxH9bM+JX8TPPGrmwrhcXMRleMeKTrPpCVvmyPHU4qSdM2j7V/5iq1kBXI2Y71cqk+/zJqUkSJtJTOzkefxFcoLJysZIJ5RtSQTWo2KEbO5fIXOY4OaaEGv+OpRc5P4iUJJS66uv3Y6yvoCsdI2GoE7Gnk5D2Nftaqm021seYJO4bEVNtiVKSnkWpIDV2iNdVktIe2+AaVpiNop8fnBcnBx2KeVRK5Jx0Z2Qi89rRtIHEqVp+AtlJpzXUp2AA9/ipGq2h3yzVGAjF41yrk1vXjXsUXTLZeULHtu3XOoKb3E3q7arjUst2jUorozct21b98yCF2NXUICuYsxUVcyJE2BysYZmgYkcVTx2Cu1SmaLbTF63UnNcCcW+w7bROCcwpmqmNripji49gY7FVbrG0K+1Ikay00IxexzQekUd4NKujdvUlS1qK/aehIiLQe6EREAREQBYDynnnwerJ4sW/WB8qGcHVJ4xrPif62ZsV/UzFBy7GSLqC5sXj3PGJsb12F3QuiJdpWiL0Jo4PeFHc9dj11AKD1Is1GqbhNHLZXnBwvM6DtI6jdKyVm0G42t7Jmuuc+pByIGAJGVD4K00Pa+RmZINhx6QcCO89q9Hs7YZKTNa0kjB9BiDT4BbqSzwsnqj0sJK9u70MBbY2EtZZmXqNoQwElpbgasGVSc9pVtozVlxZftH7JoNaYXyKbfR8eha3k2xhxYxra4mgAr10zWV0Rpae02wDKNl4ubsAoW4/eqQpc2oNZne5Oqo85mlx0saOCSKKC80XIw29iMaZ1O0kjHtXnWl9MunkLyKDJrfRA2e/tWm8omlOThDBm7nEfdb/mnArEwQyGISPbdq4gDoo0g9tVXipP4VsinE55K0dludolU+zw1hc/bewHQBj4rp0ZoiWd12Ntd7j5res+7NanS+gYoLLS/RzR532jiQSLtdtKdAVFOnKScinDwveUlpZmahepTHdCi2dqkRhaqexSjjKVM1ZP73F6x9lyhTKXqx/NxesfZcrVuI/HHxR6ciIrz3giIgCIiALFeU2xkxxSjJjnNP4wCD/R3rarBeVvS5hghZSofIScaeY34u7lVWjmg0OjzxP8VNXk9vUw4K7GFU8Wn2HNrh1UPwUqPTEJzcR1g+5eQ6U1wMlTkTlCnvRl9NfS5bxEb12lw3hV0WkoD/ANVvbUeIUtlxwq17SOgqxQmlsZZYHFQ+KlJf8v2DyuIC+mzVxBBRlnp3eKilK+qMkotOzR9kNGnhx/x4LTaiaUNTA7Khc3o9Id9eKzM7TQdvd/yvlkmdG9sjc2kEdmzty7VOM8lRMlTqOnNM9dcyooq7Quh22cSGtXSPLiaUoNje8ntUjR9s5RrXg1aR88Fx0nbBGxz3ZAfIC9fR9bsPZdn1iutVls9sc+KTF0bthoQC0ZbwUOqMGF8vcxowYSA0UFMLoByG9YyxaUfHaOX3uJcN7XHEeHBelBweyrTUFtQRtBGBCz03CrdtalVGqqqkv1rgQNFWyNwLYm3YYjdBpQOcM6bwNp3lYzWTTgnmwP7NlWt6d7u3wC1GnHiz2MsZhUXB1vOJ68SVgG2RVYicklBGbEzaSh5ljHI0DEr4y3sG3uXL6E0srjjQfPBdsWjmU80lSSlpaxktIhy21pyqrjUqz8pagchG0v6/qgf1V7FXS2cDZRWWqM121sA+teaeq6T4gKcU76naf9kb9p6OiItB7oREQBERAF5l5bv4dm9eT2WL01eY+W8/s7N68nssUZbHocmVI08VCU3Zdr8GeYaKJ5eK7SvKMpXKt4Ur0VWytVnvCr7HES8PobwY4m64t5rmhwriKZi7XDArC2WVt9tS2l4VriKVxqNo6FpIbSLxDC2lPqzyR1pQigJIGJp2FULQ+zxNqslOm76cPdNEOLVyUzRNewxMmkDGuwcG1OWeNBvzovVrFZRAGQw3WsY03mDzjXJxO0k4leZst0sNphkncXxCZr6XxIaNdjtqSASMc16FZrS2O84PBDmh0ZOLXmgIcHYc2hFB17looqNnfuPnP/QVMQ3SWji09tr6/dLjw1KbT1qcH3y1uJDXXc8CGBx3GpaD0U3CsTlPnrKtNa9KRCxVJHLPMYAGNXMex76fdFMdmI3hZGxaZq66+grkQuYjDyqdeC4arifGYmHVTvd669ytb8/TwLe0vwB6T35eC6BIpBFQR8/8YU6gVEpTBeLO6dzAzc6jaSLo3xH6hDh1OrUcR3r5rtaC2Ng2uccOho+JCqdR5aWm76THDhR3uKm+UF3OhHQ897VuU28Pf6G9VG8M39DLOnqttqRpO/E6InGM1HS13wNeIWEWl1ClpaHD0oz3OaVnw82qi7zNhptVEfdc9IudMI9jADTpcK+FOKoGylTdZJa2qY/epwAHuUSzR1NTkuzbnUZGrJyqMm8ubrW9FeOXd4qQy0OpmoDH1NVLatNOVziZxmdVS9Vv5uLrPslQpVN1W/m4us+yVYviOw+OPij05ERaD3giIgCIiALE+VyzsdYLzvOZKws31dVpH5ST+FbZYPytQcpDCy8W/tHHDEVDKCo/EUzqHWlsVVmlBtnjLY2ml6hFcaiuCvHaqxZgAVyoZGd/OHz1qFJoaUZBruo0PB3xU6O2yNzjnb1VeNnommxaoV6FT5l9f9PPVRrWL+51x6rtINHOBqRTlWmtKY86m8fOC7YtISwDkm2h4DHOAa6OKQNrnS8Dtrhku0aeoKFzqjCjmgdnPad/DBcP0o12YbmTWjXEVz2iu3NaY0qb1SRbLF1pLLOcmuxvQgWy3mR1+R951LoNA0BoyDWtADRtoNpKiukByKvJJInCvJRg448m3A45YnfTH3KrnspfIRGKFxJDR5rR0nY0LsupG70SKs6ZotHuPJs6h89w4DcpL4r3X80y+d1dkWyQFjGtrWgzpSvZ7lJbX5+fnpXys5RnOT4Nsxvcs9U4nC1sNMg/HZ5hGfWQrPX+PGF3rj2CurUz+YNfsz7TfnIK31ys96FppW68btoI29NFpjTToNI2QjfDtHn60+oDf20h3R+LmqkdFTcOynerbVjSLIJXOfWhYRgKmtQcuoFZ6UVGabZRh1arEi6xxAWuWu1wPFoKr32gUpvU/WC2xTzGSMmhaAaimIw8KKvZZwk31mokals7t2iO1AbF3t0huauyGzN3KzhhbTJo61bSpz7Tii2Uzp3nZRaHUNo+k87zrjrvXhXtu1VbaSN47FK1Vf8AvkVN7vYcr4K0tyVPSpHxPTERFpPdCIiAIiIAsT5TRzIfXf7IW2WJ8qtlcbMyRuUb+dTMBwoDxpxXHTVXqN7lGIV6bsYFdrFQR2yapugupuFc8sl2R6dcMHNFe0FZZcmVE+q0/t++Z5HNy4GljcUkYDmAesBU8WsA2sPYf8KR+nGHY4dn+VzoOIS+H7r3FmuB3vgb6DPyj4Lrjja2t1rW1zoAKrqOlYztPAridIR+kO9Uzw+J2yy8mQdyQXlfWylRTb4/TC+ttsfphUdHrr5H5M4XGh7e6OVpa4ivNNNx+QuOkNKSPeQ97nAEihNRgTsVfZ9IxtcHVBpsrRR32ppeXGUUJJpursVqo17Wyy8mX51zOW+t/tYncsV8Ex2FRDb4/THeuJ0nH6Xcfgo9GxD+SXkzPeV9CUCu2OpIA24cVXHS8e88F3WLS7DIwAONXt2feHSrYYKu94v0OqMuw1MOrkmF5zRU02lc9IaL5EA3r1TTKmyu9SbXp2R77kANMxdAvkbHEvaQAdgw6yatbw0haXvYyv7QhzgbxuGMjZNQDZQi6BWtNzneosIktNzbKlFJpblPKrDVUfvcXWfZcqS32kjLAZjfQio7irDUNjpLYwjG7ecTuF0jxIHarFg3FZpMzU9ai8UesIiKg94IiIAiIgCy3lHtwjsTmkV5VzWf3k8Gd61KyHlLiDrPGDlytP8AtvXVJReZ8Cmu7U5M8ssNuay9V5ZWmFLzXUrnhsqdql15Um6YiKFhDOYS28KAYOrXjSmVFWT6Hf8AUeD0PGP5h8FFdYZRnET0tLXfArRDF0Z/NbxPNg420Zf2iyC8TyFC+oDWhjxUuLjdo5p+6DdFMF85Gzg86GbF2DWA3mgOiaa5ihq/EVoHbwAaMWt7RR3KtG5weB8FMg0uSQeVFRlUtqK037cBitkbSXVkvMk5W3IcjCM2kdan6I0THPHOXPe2SKN0jWAAtcGja6u85UyX212gyNDXuqAajEYYU2dC7NBWplnfI5weQ+GSOgocXgUJqRhguyUrCM0z7YdT2SRw3piyS03+SaGXmcyuD31wJpsGCzr7MWEtdg5pII3EGhC1eren2WZgvy2g3XF3INDOTfhhz3c5uNa0z4qqtGnZ5GPjJZce5ziOTZWrnl5AfS9S8d6qSdyy+hN0xqq2zxXzM4uLWODeQeGm/Q3eVrdqATwXZJqWGscOWH0hkIndFcN0M9G/Xzh1fFSH6XiZZZomTTzPna1oEoo2KmZrU1PVuClWnWOFwlmF/l5rOICwtFxhyc8PriMqCmxctIGNbZH0rddQCtbppTfXdiOK5u0dKKkxvoK1N0gC7nWuVFMi0pKxoYCC1oAFRWlJDINvpO6sBuSTTUzhi8ZEea36wIccsyDiVbaQuyoFoGSvtF2YMc1zqnHHFrWsBBvGpNXkCuAAF4UvYKm5NgzI4hXFi0k1t5wmiAdGGm+S50b23Wl7IwDevMb0CrjU4Y8fiS0L2W1uEkkgvMa8lwBBZGxuAFHFpLwAQcQBWoxrjy+myPiDmm+CHMNAaAg3bzQKcp5ubjQ0PQpNs0G+W69xlc14a4XbxY8Oq+9RrH3cXVxApeIANKm1tkzYmNjuuyrdbQXRkAccDT3VxwUZTikm2QbsmzDyaPkrV9aAAAE1NGgAV7AtV5O7TydqDdkgLTwvDvaoFsBfkA3vPuVhqbZw21x5k1OJ9U8FTUxNJrKtWzLTk+cXiepoiLGe6EREAREQBZPygWN8jIrpN1rnE+iSQAK9l6hWsXx7ARQioOw5LjSejIVIZ4uLPFZbG9ubT1jEcQuti9an1bicatqw/dOHA+6ir59UQfs3es2h4iqxywa+VnmvBSWzPO2rrlhac2tPWAfFb2TU1v2P5HnwJ9yiSams3Tt7A7waq3hZrYh0aojAv0dEf+mz8oXWdDw/ZjvHgVuH6ls2TOHrM/yF1HUg7J29rT8VDmK629SDo1uHqYh+gofQ4Od8Vx/QEO5353fFbY6jybJYz+b4L6NRpftI/wCv/au83iO/zO5K/f5mHOr0Pou/M74r63QMO535nfFbc6hS/aRf1/7V9GoUv2sX9f8AtXMmJ7/M7kr95iv0FD6H9Tvivo0JB9m3vPiVtf1Dk+1j4P8AgubdRDtnHYw+9wTmsQ+3zOc1X7/MxjNFxDKNn5R71IjgaMmtHUAFsY9RmbZnHqYB/cVNs+pEAz5Z/ADuapLDVXv6jo9V7+pmrFpyVjLgII2XhUjoGOXQuoylxLiak55eAW6s+qUDcoK+u8nur7lZwaKDfNZEz1WivGgWuNOdrSkXrCzekmeeQaJml8yN5G+lB+Y4K70Jq0WStLnAvBButxDaGtXOWwNhB84ud0VoOAXdFC1oo0ADoFFZGCjqXQwkYu7OaIimbQiIgCIiAIiIAiIgCIiALiWDcFyRAdZgb6LeAT6O30RwXYiA6/o7fRCCBvojguxEBw5FvojgF9EY3DguSIBRERAEREAREQBERAEREAREQBERAEREAREQBERAEREAREQBERAEREAREQBERAEREAREQH//2Q==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4" name="AutoShape 12" descr="data:image/jpeg;base64,/9j/4AAQSkZJRgABAQAAAQABAAD/2wCEAAkGBhMSERUSEhMUFRQUFRYVGBQWFxcYFRQXFBQVFhgUFRUXGyYeFxojGRQWHy8gJScpLCwsFR4xNTAqNSYrLCkBCQoKDgwOGg8PGi4kHyQuKiwsLC8sLywsLiwpLy0sLDQsLS0sKSwpLCwsLCkpLCwsLCkpLCwvLCwsKSwsKSwsLP/AABEIAPsAyQMBIgACEQEDEQH/xAAbAAEAAwADAQAAAAAAAAAAAAAABAUGAgMHAf/EAEoQAAEDAQQFBwgGCQMDBQAAAAEAAgMRBBIhMQUGQVGREyJhcYGhsQcyUnKywdHwFEJTYoKSFRYjJDM0osLhc9LxQ6PDNURUY4P/xAAaAQEAAwEBAQAAAAAAAAAAAAAAAgMEAQUG/8QAMhEAAgECBAEKBgMBAQAAAAAAAAECAxEEEiExQQUTFCJRYXGRsdEyQoGhwfAjM+GCBv/aAAwDAQACEQMRAD8A9xREQBERAEREAREQBERAEREAREQBERAEREAREQBERAEREAREQBERAERQ7ZpiGI0kka07q48BigJiKndrZZh9cnqa73hcf1sg++fw/wCVy6OXRdIqtusUR9LgPiuz9OR9Pd8UudLBFVnWKLf3j4r5+sUfyQl0C1RVY1gZuK7Bplu4roLBFAGl27ivp0uzpQE5FWu07GF1O1jZu70Bboqr9YWbu8Lk3TrDs7wgLNFFZb2ndxC7RaPmoQHai6nWimw93xUf9LxVALqE4YgjPpyQE1ERAEREAREQBee672YNtYIrz42uO6oJb4NC9CWG8oEDhLFJSrSws6i0l3eHdxUZbEZ7FBHAD8lTIrM3cFGsUhLgKcM8/hVXEWlA4ENgmIAON0HLpLs1KMLmdzSdjnZIW+iOAV3ZoG+i3gFk2aXLInTOFGMvBxAriyQxmnRUEqZoXWR9pYXwC8GuumraEGgO/pR6OxrhTm6fOpPLtc07oW080cAodoYNwUdtptO1ncvrnv8ArA8AhC51PXOMr4XN2h/cs/pbXaGzSmNzH1AB7CKpmS3LaNCpWllpq77jSgqQx2CjRTRlrSbwLgDSo27l2fSIwM3cW9e9TKj5Pmo5XOSYHK8e0e5Rnv3eO/JdOXO5oU6ytG5VYc5SoHybC3tXTlzQQRDcOAUnkhuHBVVmkm/+v57VMDptzO9QaJpn21MAGAHBZcsDrVE0jAvxG+gJHeAry2zygYtbxKodFtdJbGVAFy889QFPFwXVsQk9TaIiKBYEREAREQBY/Xy1i9FF1yH2R/ctgsJr6394j/0v73LjIz2KuB7QpMEMQyYa77xw6sFDsymxhVuEZNNrYqsmUGu1tPJx2OEYv5xaPRbW60doJ7FH8mFodWeJrqEhjxj6JcD7TVL0cWzaUe80uwMIBJ2mjP7ncFR6Ll+h6UArzeULOi5IcD1CoPYuccx9nSpp4KWDS1yKf1vf0yo9Ftk7oqcrLdrlV2dF0SaWjDb7p23TtvYYKp8rg/YQn759kqh1S1Lba4OUlkeGhxaxraYUzOIO3wU3J3skeVRwFF4ZYmrNpXttfyNxYtKRS/w5WupnQ+5eda9yNNtfUnBrBUAej0qvZG6x24NDqmOUCowvNqMx0tOXSpOvYpbZOpvshVSndfU9vk/ARwuLThK8ZQbXmj1i1QWWVkZlLhycbm1FAKSAB1ag7AMRSippbRom9dMnO5wJvCpvANocMMBhSm1Y/XvTbrzbO0kNa1pdTaSK0VhZ9VbEbIAZBy5Zev3zg8trdu1pSuGVelX89K9o8DxocmUo0o1cQ319lFX07WbO0WCxGCg/h1bIXA0rcjEYJc0Y80calVzbPYJDUS1LI2t84YMYLoJqMTQ0r01FDisPqppJ3IWqzkkt5B72jcW0BA6w4flUHVHQv0mYxlzmsDC593NwDmgN4kb8lzn5aW4l75DpwVV1Z2ULa23T18+B6DYXaOLnRxy1L23C2/mLwNGkioNRsPuVn+rlmDOdeoNpIqACw0Dqb2A9pXmmuWrbbI+MxF1x4ODiCWuaccQBhQjvVjrXrDI6zWaK8avhY+Q7XGlMeuhKkq8le5F8i0qvNSw8rxnfdbW3/JtLNZ7BK642XHKjXAHiBUGuNRQ4di2EDxXkw51WgZ7QAMa0xzC87j0DZIoIzC+srbt83q365mlcKHKi9F0PJehY453cT1YI5tuzPNxGHpU+tSvbbVWen4Oi3WdxGaodFSGO2Nr9cOYe3nDvaFqbZkVlmfzcXr/2uU1qjz5bo2SIigWBERAEREAWF19/mIv9M+0VulkdfrKKRS/WDizrBBd3FveuMjLYzdmUzlLrXOOTQXcBVQYmHYV2WiwukifHepfbdqchiM6dSi+4jSyuaUtr6mX0PqlJaw6cTcmHSOAwJvAUxqCMKkjsVfrTqw+xuZekD74qHAEUI2YleiaF0RJDBHEHg3AQSMASXudUVx+sujWTVea1xhlReaatcchsINMclHJ1e8+oo8tzWLtJ/wAd2tuHDhco9ddJ/SNG2WXaTQ+sGkHvBV35Of5Fvrv9oqrPk8tZs30cuZRsl9uLqCoIcMt9D2lXurOg5rLByTyDRzjza0ocdtOldjfNdmfF16HROZpyvaba8Nbep51rX/6hJ67fBq56/D9+k6m+ytDpzUWWa0uma9gDnA0N6uAG4dC5awakS2qd0rXtaHACjg6uApsCrdNu/j7nq0OUsNGVFuW0Gn49X2ZltdrOW2ok5PYxwPRdAPeCtboTUiw2iFkrTIbzQTR4wdTnNOGw1V7pvViK1QMjeHCRgwkaK40xwOYNBwWUg8n1ujJEUrQ07avH9N0qfN2k3a6M0MfCvho01V5uUdONmi2n1Ws1nitD4bxeIXtNX1oHA7Bvu9yz3kz/AJiX/R/8jFoLBqTLEya9M50k0ZjJINwV2mtSadmZwXHVfU6SySPe54deZdo0EU5wO31V3K8ydil4yksNWpyq527WbT1K/wAp3mwdb/7VQax2ciOyP2PszQOthII7xxW21n1VktfJ0eGBl7ME1LqbupTJ9SuWskdmc7+G1oa8DJwFCabjjh8F1wbk2TwfKlHD0KMW9U5Zl2J3/wAJWr2qtgMLJoy4Nc0O8/Koy9y2lgia2NoZ5tMO3FeYaM8llrabptdyKtaMLqn8JoB3r0Ow6JdFG2NsriGANBJqTTedqklrtY8vHuLl1arnr36L68SXbMisq3+ch9f3FXFvszwP4hVPoCz3rZVxrcY5w68G+DirdkeU9WjZoiKssCIiAIiIAsX5Q7TdMIJA84jCuPNFeinvK2iwHlP8+D1ZPFirqu0GzNim1Sdinsdta7ml1x+52LHdTsxxIU90UjfOjdTeznDrpmFmbPM3zXgkbHDzm9W8dB7lbWF07f4Egkb6IIqP/wA3+6qy0699H9t/L2PPp1ZL9/Bb2S2Mri+nXUeKt4bhykH5lQnTUwwls9etjv8Ahcf0xGc7LwqPALQqse01RxFt/wAr3NP9GHp966ZYKfW71Qi2td5tjkP51xe+T/4sbBvkcB3Ocpc4v2/sS6T2L19i6M7W5uHEKdZtMxgADHqFfBY59tLfOmhZ0Qxhx40A71Fm0szdJKd8jyG/kbTxUHiIx/f1/YreLsbyTWeFpoc92AP5a17k/WVufJvpvIuji+6vOzpiTJlIxujaG94xKjPlJxJJ6yqXi1wRW8bLgegT6zRV5zmD8V4/0g+Kju1mg2Pb2hw/tKwpC+uYRmKKPTJdhB4yobtmly7zBE/qefexdjNMSD/27nDex7XeCwDXUyOO8K0senpG0vUfT0vO7HjnDirIYpP4tDscVJ7s2cOs4yMMtfw/FSv068jmwP8AxGipbBrKx3nFzeh4D2/mFHeKu4bfERUPh407itSafG5rhUcvm9CstclqkyutH3RXiTULo0O8stMbTJec4nADDI1x28Ni7NN6aaBdDr59FuDPxHM9Sp9W5C62Rk4kuPsFHJJ2M8p/yJJ31R6UiIunqBERAEREAWA8qAN6DdSTHpqxb9Y3ymPbyETfrGSo6gwh3e5qoxH9bM+JX8TPPGrmwrhcXMRleMeKTrPpCVvmyPHU4qSdM2j7V/5iq1kBXI2Y71cqk+/zJqUkSJtJTOzkefxFcoLJysZIJ5RtSQTWo2KEbO5fIXOY4OaaEGv+OpRc5P4iUJJS66uv3Y6yvoCsdI2GoE7Gnk5D2Nftaqm021seYJO4bEVNtiVKSnkWpIDV2iNdVktIe2+AaVpiNop8fnBcnBx2KeVRK5Jx0Z2Qi89rRtIHEqVp+AtlJpzXUp2AA9/ipGq2h3yzVGAjF41yrk1vXjXsUXTLZeULHtu3XOoKb3E3q7arjUst2jUorozct21b98yCF2NXUICuYsxUVcyJE2BysYZmgYkcVTx2Cu1SmaLbTF63UnNcCcW+w7bROCcwpmqmNripji49gY7FVbrG0K+1Ikay00IxexzQekUd4NKujdvUlS1qK/aehIiLQe6EREAREQBYDynnnwerJ4sW/WB8qGcHVJ4xrPif62ZsV/UzFBy7GSLqC5sXj3PGJsb12F3QuiJdpWiL0Jo4PeFHc9dj11AKD1Is1GqbhNHLZXnBwvM6DtI6jdKyVm0G42t7Jmuuc+pByIGAJGVD4K00Pa+RmZINhx6QcCO89q9Hs7YZKTNa0kjB9BiDT4BbqSzwsnqj0sJK9u70MBbY2EtZZmXqNoQwElpbgasGVSc9pVtozVlxZftH7JoNaYXyKbfR8eha3k2xhxYxra4mgAr10zWV0Rpae02wDKNl4ubsAoW4/eqQpc2oNZne5Oqo85mlx0saOCSKKC80XIw29iMaZ1O0kjHtXnWl9MunkLyKDJrfRA2e/tWm8omlOThDBm7nEfdb/mnArEwQyGISPbdq4gDoo0g9tVXipP4VsinE55K0dludolU+zw1hc/bewHQBj4rp0ZoiWd12Ntd7j5res+7NanS+gYoLLS/RzR532jiQSLtdtKdAVFOnKScinDwveUlpZmahepTHdCi2dqkRhaqexSjjKVM1ZP73F6x9lyhTKXqx/NxesfZcrVuI/HHxR6ciIrz3giIgCIiALFeU2xkxxSjJjnNP4wCD/R3rarBeVvS5hghZSofIScaeY34u7lVWjmg0OjzxP8VNXk9vUw4K7GFU8Wn2HNrh1UPwUqPTEJzcR1g+5eQ6U1wMlTkTlCnvRl9NfS5bxEb12lw3hV0WkoD/ANVvbUeIUtlxwq17SOgqxQmlsZZYHFQ+KlJf8v2DyuIC+mzVxBBRlnp3eKilK+qMkotOzR9kNGnhx/x4LTaiaUNTA7Khc3o9Id9eKzM7TQdvd/yvlkmdG9sjc2kEdmzty7VOM8lRMlTqOnNM9dcyooq7Quh22cSGtXSPLiaUoNje8ntUjR9s5RrXg1aR88Fx0nbBGxz3ZAfIC9fR9bsPZdn1iutVls9sc+KTF0bthoQC0ZbwUOqMGF8vcxowYSA0UFMLoByG9YyxaUfHaOX3uJcN7XHEeHBelBweyrTUFtQRtBGBCz03CrdtalVGqqqkv1rgQNFWyNwLYm3YYjdBpQOcM6bwNp3lYzWTTgnmwP7NlWt6d7u3wC1GnHiz2MsZhUXB1vOJ68SVgG2RVYicklBGbEzaSh5ljHI0DEr4y3sG3uXL6E0srjjQfPBdsWjmU80lSSlpaxktIhy21pyqrjUqz8pagchG0v6/qgf1V7FXS2cDZRWWqM121sA+teaeq6T4gKcU76naf9kb9p6OiItB7oREQBERAF5l5bv4dm9eT2WL01eY+W8/s7N68nssUZbHocmVI08VCU3Zdr8GeYaKJ5eK7SvKMpXKt4Ur0VWytVnvCr7HES8PobwY4m64t5rmhwriKZi7XDArC2WVt9tS2l4VriKVxqNo6FpIbSLxDC2lPqzyR1pQigJIGJp2FULQ+zxNqslOm76cPdNEOLVyUzRNewxMmkDGuwcG1OWeNBvzovVrFZRAGQw3WsY03mDzjXJxO0k4leZst0sNphkncXxCZr6XxIaNdjtqSASMc16FZrS2O84PBDmh0ZOLXmgIcHYc2hFB17looqNnfuPnP/QVMQ3SWji09tr6/dLjw1KbT1qcH3y1uJDXXc8CGBx3GpaD0U3CsTlPnrKtNa9KRCxVJHLPMYAGNXMex76fdFMdmI3hZGxaZq66+grkQuYjDyqdeC4arifGYmHVTvd669ytb8/TwLe0vwB6T35eC6BIpBFQR8/8YU6gVEpTBeLO6dzAzc6jaSLo3xH6hDh1OrUcR3r5rtaC2Ng2uccOho+JCqdR5aWm76THDhR3uKm+UF3OhHQ897VuU28Pf6G9VG8M39DLOnqttqRpO/E6InGM1HS13wNeIWEWl1ClpaHD0oz3OaVnw82qi7zNhptVEfdc9IudMI9jADTpcK+FOKoGylTdZJa2qY/epwAHuUSzR1NTkuzbnUZGrJyqMm8ubrW9FeOXd4qQy0OpmoDH1NVLatNOVziZxmdVS9Vv5uLrPslQpVN1W/m4us+yVYviOw+OPij05ERaD3giIgCIiALE+VyzsdYLzvOZKws31dVpH5ST+FbZYPytQcpDCy8W/tHHDEVDKCo/EUzqHWlsVVmlBtnjLY2ml6hFcaiuCvHaqxZgAVyoZGd/OHz1qFJoaUZBruo0PB3xU6O2yNzjnb1VeNnommxaoV6FT5l9f9PPVRrWL+51x6rtINHOBqRTlWmtKY86m8fOC7YtISwDkm2h4DHOAa6OKQNrnS8Dtrhku0aeoKFzqjCjmgdnPad/DBcP0o12YbmTWjXEVz2iu3NaY0qb1SRbLF1pLLOcmuxvQgWy3mR1+R951LoNA0BoyDWtADRtoNpKiukByKvJJInCvJRg448m3A45YnfTH3KrnspfIRGKFxJDR5rR0nY0LsupG70SKs6ZotHuPJs6h89w4DcpL4r3X80y+d1dkWyQFjGtrWgzpSvZ7lJbX5+fnpXys5RnOT4Nsxvcs9U4nC1sNMg/HZ5hGfWQrPX+PGF3rj2CurUz+YNfsz7TfnIK31ys96FppW68btoI29NFpjTToNI2QjfDtHn60+oDf20h3R+LmqkdFTcOynerbVjSLIJXOfWhYRgKmtQcuoFZ6UVGabZRh1arEi6xxAWuWu1wPFoKr32gUpvU/WC2xTzGSMmhaAaimIw8KKvZZwk31mokals7t2iO1AbF3t0huauyGzN3KzhhbTJo61bSpz7Tii2Uzp3nZRaHUNo+k87zrjrvXhXtu1VbaSN47FK1Vf8AvkVN7vYcr4K0tyVPSpHxPTERFpPdCIiAIiIAsT5TRzIfXf7IW2WJ8qtlcbMyRuUb+dTMBwoDxpxXHTVXqN7lGIV6bsYFdrFQR2yapugupuFc8sl2R6dcMHNFe0FZZcmVE+q0/t++Z5HNy4GljcUkYDmAesBU8WsA2sPYf8KR+nGHY4dn+VzoOIS+H7r3FmuB3vgb6DPyj4Lrjja2t1rW1zoAKrqOlYztPAridIR+kO9Uzw+J2yy8mQdyQXlfWylRTb4/TC+ttsfphUdHrr5H5M4XGh7e6OVpa4ivNNNx+QuOkNKSPeQ97nAEihNRgTsVfZ9IxtcHVBpsrRR32ppeXGUUJJpursVqo17Wyy8mX51zOW+t/tYncsV8Ex2FRDb4/THeuJ0nH6Xcfgo9GxD+SXkzPeV9CUCu2OpIA24cVXHS8e88F3WLS7DIwAONXt2feHSrYYKu94v0OqMuw1MOrkmF5zRU02lc9IaL5EA3r1TTKmyu9SbXp2R77kANMxdAvkbHEvaQAdgw6yatbw0haXvYyv7QhzgbxuGMjZNQDZQi6BWtNzneosIktNzbKlFJpblPKrDVUfvcXWfZcqS32kjLAZjfQio7irDUNjpLYwjG7ecTuF0jxIHarFg3FZpMzU9ai8UesIiKg94IiIAiIgCy3lHtwjsTmkV5VzWf3k8Gd61KyHlLiDrPGDlytP8AtvXVJReZ8Cmu7U5M8ssNuay9V5ZWmFLzXUrnhsqdql15Um6YiKFhDOYS28KAYOrXjSmVFWT6Hf8AUeD0PGP5h8FFdYZRnET0tLXfArRDF0Z/NbxPNg420Zf2iyC8TyFC+oDWhjxUuLjdo5p+6DdFMF85Gzg86GbF2DWA3mgOiaa5ihq/EVoHbwAaMWt7RR3KtG5weB8FMg0uSQeVFRlUtqK037cBitkbSXVkvMk5W3IcjCM2kdan6I0THPHOXPe2SKN0jWAAtcGja6u85UyX212gyNDXuqAajEYYU2dC7NBWplnfI5weQ+GSOgocXgUJqRhguyUrCM0z7YdT2SRw3piyS03+SaGXmcyuD31wJpsGCzr7MWEtdg5pII3EGhC1eren2WZgvy2g3XF3INDOTfhhz3c5uNa0z4qqtGnZ5GPjJZce5ziOTZWrnl5AfS9S8d6qSdyy+hN0xqq2zxXzM4uLWODeQeGm/Q3eVrdqATwXZJqWGscOWH0hkIndFcN0M9G/Xzh1fFSH6XiZZZomTTzPna1oEoo2KmZrU1PVuClWnWOFwlmF/l5rOICwtFxhyc8PriMqCmxctIGNbZH0rddQCtbppTfXdiOK5u0dKKkxvoK1N0gC7nWuVFMi0pKxoYCC1oAFRWlJDINvpO6sBuSTTUzhi8ZEea36wIccsyDiVbaQuyoFoGSvtF2YMc1zqnHHFrWsBBvGpNXkCuAAF4UvYKm5NgzI4hXFi0k1t5wmiAdGGm+S50b23Wl7IwDevMb0CrjU4Y8fiS0L2W1uEkkgvMa8lwBBZGxuAFHFpLwAQcQBWoxrjy+myPiDmm+CHMNAaAg3bzQKcp5ubjQ0PQpNs0G+W69xlc14a4XbxY8Oq+9RrH3cXVxApeIANKm1tkzYmNjuuyrdbQXRkAccDT3VxwUZTikm2QbsmzDyaPkrV9aAAAE1NGgAV7AtV5O7TydqDdkgLTwvDvaoFsBfkA3vPuVhqbZw21x5k1OJ9U8FTUxNJrKtWzLTk+cXiepoiLGe6EREAREQBZPygWN8jIrpN1rnE+iSQAK9l6hWsXx7ARQioOw5LjSejIVIZ4uLPFZbG9ubT1jEcQuti9an1bicatqw/dOHA+6ir59UQfs3es2h4iqxywa+VnmvBSWzPO2rrlhac2tPWAfFb2TU1v2P5HnwJ9yiSams3Tt7A7waq3hZrYh0aojAv0dEf+mz8oXWdDw/ZjvHgVuH6ls2TOHrM/yF1HUg7J29rT8VDmK629SDo1uHqYh+gofQ4Od8Vx/QEO5353fFbY6jybJYz+b4L6NRpftI/wCv/au83iO/zO5K/f5mHOr0Pou/M74r63QMO535nfFbc6hS/aRf1/7V9GoUv2sX9f8AtXMmJ7/M7kr95iv0FD6H9Tvivo0JB9m3vPiVtf1Dk+1j4P8AgubdRDtnHYw+9wTmsQ+3zOc1X7/MxjNFxDKNn5R71IjgaMmtHUAFsY9RmbZnHqYB/cVNs+pEAz5Z/ADuapLDVXv6jo9V7+pmrFpyVjLgII2XhUjoGOXQuoylxLiak55eAW6s+qUDcoK+u8nur7lZwaKDfNZEz1WivGgWuNOdrSkXrCzekmeeQaJml8yN5G+lB+Y4K70Jq0WStLnAvBButxDaGtXOWwNhB84ud0VoOAXdFC1oo0ADoFFZGCjqXQwkYu7OaIimbQiIgCIiAIiIAiIgCIiALiWDcFyRAdZgb6LeAT6O30RwXYiA6/o7fRCCBvojguxEBw5FvojgF9EY3DguSIBRERAEREAREQBERAEREAREQBERAEREAREQBERAEREAREQBERAEREAREQBERAEREAREQH//2Q=="/>
          <p:cNvSpPr>
            <a:spLocks noChangeAspect="1" noChangeArrowheads="1"/>
          </p:cNvSpPr>
          <p:nvPr/>
        </p:nvSpPr>
        <p:spPr bwMode="auto">
          <a:xfrm>
            <a:off x="215900" y="-47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pic>
        <p:nvPicPr>
          <p:cNvPr id="12302" name="Picture 14" descr="http://lifestyle.inquirer.net/files/2011/10/t1004irene-anlene_feat1_3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84784"/>
            <a:ext cx="1877491" cy="234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95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8" y="0"/>
            <a:ext cx="6867538" cy="1143000"/>
          </a:xfrm>
        </p:spPr>
        <p:txBody>
          <a:bodyPr>
            <a:normAutofit/>
          </a:bodyPr>
          <a:lstStyle/>
          <a:p>
            <a:pPr algn="l"/>
            <a:r>
              <a:rPr lang="en-NZ" dirty="0" smtClean="0"/>
              <a:t>Careers e.g., logistics</a:t>
            </a:r>
            <a:endParaRPr lang="en-NZ" dirty="0"/>
          </a:p>
        </p:txBody>
      </p:sp>
      <p:pic>
        <p:nvPicPr>
          <p:cNvPr id="9220" name="Picture 4" descr="http://t2.gstatic.com/images?q=tbn:ANd9GcSz8P-tE24W8LzWI8w2LLb-23umew2Y2WUpwFJ0GBGkmwZHRLo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3700114"/>
            <a:ext cx="3779912" cy="246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data:image/jpeg;base64,/9j/4AAQSkZJRgABAQAAAQABAAD/2wCEAAkGBhQSERQUExMVFBQUFBUXFxcXGBUYFRQUFRQVFBUXFBQXHCYfFxkjGRQUHy8gJCcpLCwsFR4xNTAqNSYrLCkBCQoKDgwOFA8PGikcHBgpKSkpKSkpKSkpKSkpKSkpKSkpKSkpKSkpKSkpKSwpKSkpKSkpKSwpKSkpKSkpKSkpKf/AABEIALcBEwMBIgACEQEDEQH/xAAbAAABBQEBAAAAAAAAAAAAAAAEAAECAwUGB//EAEkQAAEDAQQFCQUFBgMHBQAAAAEAAhEDBBIhMQVBUWFxBhMigZGhscHRFDJCUpJicoLh8BUzQ1Oi0hYjwjRUY4OT4vEkc6Oys//EABgBAAMBAQAAAAAAAAAAAAAAAAABAgME/8QAJhEBAAICAQQBBQADAAAAAAAAAAERAhIhAxMxUUEEFCJhgUJScf/aAAwDAQACEQMRAD8AAZYWQJLwYHzK5liHw1iOJ9UQNHUxGNQcHzq3hEM0KC0kWh06g5gyjIwc94UBVSsFU+7Va7jdPmj6FO2NyAdwvjwMKFn0ETF6uzf/AJZ7iSjG6De2CyuwYa7zTOoYFMpgLVtVoGBpDqMduSHdpKo34KjeDiVda9M2uibj72WDmm8HDc7WEEeUdSTeJynpMHAZhNNCWaeeM31NWeIyVzeUf2+0BZ408Dnc+mPApzpBjtTD1keKdihVTS17MtKHfVafhb3Kl/Nn4R1FvmqHUKZwgjh+RSs6WPpsOUtO7ZrQzrDsc76ikbEM77h1GPBMbMRlV7Y80lR4P7M4ZPPcVFwqD4h1hPdqantP64qD3VNjSN0z2JBB1WprAPCe9V+0PHwDtUhaHj4O8Kft51sd3FAQFtd8jhw/JSGkNod2FL21uth+lSbamHCMeBCATba0mBnvA81I2puQIM57+w5blA2qnkHjHPHPdjqUahbEy07BdDiTsEJkZ9eCTew2ASQQMoOJlVBxcbz4kZDCG78M3b1C58TgAdgGDdw370do/RRqYuBuahrd6BCfKFisRqmYPN7s3bh6rpbFYBECk5oAnOABtJVFOg1sTfAEDURGoCQjrJVpA9Ko5sEYFkjIk3rsboQBdmuNxPOtHArTsulaLc65bxvDxhA1LfTu9GrTc6Bg4VBjH3sgs19V7njo0Hm6TzofUAEn3GtvGXb4ATsnWv0jzgBFanUukHmb7QH4iDUdMgDOI1IprHXucc5lR+Qx6LBrFNur72Z3LhhQDBApA7TzgJcdriW4qk1Y/hO6rvknZPQXWmoPgHU71R+j6V9suBbjgJ2cF5pSt905VAdgnyK6rRXLVjKYY4EluEg568ZCoRxLQ09V5nbdIJmJcccQBrK5K1aXa49IOaBk0tkn7zhnwGCL5Q8rW1SIIaGzGsmYz7FzdbSoPxBKTkXW0jROpv0x3whKtpo7W9pCHfbAdhVDqrTqHcoVAroHId5SWe6i07U6By2hZWO1wYykhS9lIwDst4OtQLnHOAdqf2iMxsSaCDROEPHXj5hFCyPdg19HEx0i4RxOKoZbG67smM8JPFXWitRAktGr4rvfxRBBa9qq0b1J4YHF4yLXSBg4tc0YCCMArbLa6jRiHHGMCTEblzml9IA22jzRAY1jxnegyJxnFdDo6q1wB5wNOw4Y54K58E06FrDhqw1OYPMKTrJTOPNUD+BuJ6gmph5xBY/hGKka9RudJ0YZY+CgAmcnrM732BpOwuaBwuAYdSzNJcmKDBDKtQEHpSbzQNswCBszXS2XSgAm7Va4HLmg4dRnyXPcudOB9B8MLXBhN8U3MJwHRcIgqiX6CsliktqdOCBfvPMgjMgZdQW3adD6PAkf01Kg7QRgszkyecALTTbLWe/GBug7ZOtdDWsciHVLPhsDZ6yMSnIc9adEWMzBcM8ng6oESs2ryfp3jDy0faAJ7IC6CrZQJ/d9/mhLTSpjMMcSMwXEwdsKQ53SGi+bbLCKkZiHNOEkwcvBZHtm1ju4rpLTaWgOaxpBLHQL0tJDSYM5SucFudh/ljqLUUZNtjSYuuk7vRRdb2CRe7j3TqUn2wCRzZ2EjI8McvFU+154HcCB5zggkn2gRLSxx1NLZJPUqw0DpGJOwYDc31SGEkxJ2COoDUEZYBRxNXpE5C9du92JQk1ksgdi/LUJg8StFlkZ8zh+I+iQpWQ6njPJ7Tw1BW0tFWV38d1P7wcR/TKRk6ygZVnjrBVbmEZV+0D1T1tAt/h2proEmL4gb7zRCEZop4AJrNLsd4HCdca0wTKFUzecyJ1H3t+GQU7tQfCzqMeSg+y1R8TT1BQdSrfK08AfJI0zVePg7CExt7h8Lh1+hQ7nVZILLvaJ4T4qTa7hmw/UPNMqFU9JOGd7sVzdKN4dRCC9s+w7+kqIt4+U9njCqJKh1TSLD8QQ76zDnHWR4Kk2xmufpd6qt1elu6x6hKwvdTpnhswjsVZsNP8AQ9CqS+j9nu9ETQ0QXi8ykXAawCB2yElKvYm/N4+qSv8A2M//AHd31H1SQBbHtBxJIMbj/wCEXTLDrI61TTtTXGLsHYcPFE+zE5NPUWlJoso0GAyKjwfwEdhRb3Puuh9N3FkGcsIkBZ7GFrhevMA13GnuOCttJpuH+0XSdRpgd4QTA0u8e3U7wbedSqSWgREtu5DE9EjrWzY6Q/lnPcPELAtljItTGtqB3+U8h8Gf3kHM966GwOqAAc5I34duKqSa9lptGHNuAJmG1BA6iiBY2mY53qIPgVXZXOODjwh9JwPUYIVz7Jewlg4gjvYVAJrKZ981gAc7rhB3xErn+XVqDLPUuWg1XFjmhhDg5si6DmRABW9T0dUaCG0+db9io9/9N6VyHLNtNtGrNF9J9wwTzjZyEAOzxVQVNPko1rWtPOVYNOmeiGEQWicC0xC3bWx9S7cc3ozN6lTl3W2Fg8k7RaGYU2C6QwwalNmNwDiAtvSenLQID6I1yW1WPG4QAnJKKmjKpnBvVI80NVpVGFoJALbsbSBOvWq61ue7+GOz0QtFjy43qeOBBEwdR60j5Stbjrgy7rGMrDqV6mGDCd7SJO5blUgu91wJiMxOMLn7S4t6MkuB+YG7BiThnuTgpNUrkGHU6ZJxwJw3mMgqWUsYGLnd/oFZZ6D3uIHSccSSe8ncum0ZoY0xgAScSS2cB14BE8JZ2i9HBol9Kq521t2ANwla7bFSOdO0N/5c+AWxZ9Fv102x/wC24eC07Ixo+CkcYwc5uOUZo8lblzomyfE97fvUXY9ylY+TVgcA59WAZyhowMRM4u2xltXYUdGggXmubD3TDnYwYAZBwbvOKjaLPRpNaz3Qei3MQBsniihblavJGzlgZRtYLbxddc8YuOE9E44diAPIyHQa5/AXO4xMLp7XZiILG4ZXngCB1YuJ24BAOqQTHSM8AOxB2CZoxlGLgLnSJe8hxERlqGvIKh1ZxBcJO6cB3Iq312iA95vO6N1sCDE65QOj2tA99wjY0nPbglKseVdmqvYTDAATOevyRjLf8zR1xn1qunbgDEtjVLJ80Q1hcRdqt+gqWlANIVabjHNwYOIaBjGExvjNZTLHXI/cNPCpT9V0dWs6lJ5xpGLT0TkROsY5aln0pERVbJx1d+9V8Irlm+wVzh7M7qcyO28tCycnJI54tZPwtcHPPkEZTc8jME7j+SgKRGJJ7EokTiLsuh7PSginfftME+gVlrquiXOYxo+HMnsyWdbrSYbJm66djuoqtmkmuvBrMIdfc4ySB97PHYFSaTpW8QIrMAjK4kr6NXojChkNdNJJbJgn3XExGqcMseirKdYjW3jEeSx+ru8wmBjV4+qKTs6ez6SxANQAb8vFX2i2y0gc1VBjAPYDhOpy5VlscNfefVXt0jtntB8QnQ2Z1exVnW3nCx4AY0Q1sN6V6Wi7hsy2robHSEC9QeDrxdGrXCEZa2fJ/TT9ETStlPZHBhH/ANXBE2ezUoUxEtaQNzmEzwJlSrVKrR0QTuNMO8EC220xk944Orj/AFlXU7WD7tocOLnebCpobL7Ja6gkPNFhJJBNOoCB1EBc/wAta9V9B81RUYPgaKga0y0XocYXSMfWMRaWkbHCk6fqpiE1q5NVLSLsUHAiDdFNkj7XNvbPYmLhkcmbRdaznaD63QbF28CNTSYGxdFX0kyP9hqR9oHHsCvs/Jm1MDbtOkboAHSeDAGGN8oS3WW0twfQbuMg9hcwokArRphgn/0ob9YWXV0vecC2mxgBxN509hWo9tQY81mMIczHVsCgXPIxouPAU3eFRI7gM57nEEEHpA4E6jKyXaJe+vVbTYXdMv1ZP6QxOvHLctxl28CWOGM4M1/hJV9S2bCWnD4HicDONw7gqiUyFsej69MQLGXb5BJ3npI6jbKjPfsNQcGz4IT20tJIrR1uHiAps03VIN20f1gHsci7KYa55ZUGNDDSr03PByFRpdGd3CNfUs8coLMDjzoAMsa4YUxG/wB50ybxk44Qmdp+o85xdLmgy114Q2XNdqB8lWLVVcYIv44SJKLoqSq8paByqOHEBH6NtbarL7XBwvloJAkG6MgNfSCzTZL5F6hG5ocCYBJgHAnCVdZqLKlBrqbTcdfcJhoMEAF2Ag4HsRYqmpb9MU5uMJccvmeSMDgMGDrWe0OcTPRGwYu4YZIgsp0mB7yakdFlNgLWOcRIaD7z98DrVFXn4JmnTAHuXCIk4AEOlx3lJVB9KNLWi4KbXXcC6b0gzqBxWbY69UDpNZPGD1RkoWx7r94kOIBAhzhE5wC3qWbV0iXSAXNjgR1ZJTKsXSWa2tgX2kHHBt3LViT5KR0gRgA4giD0wMNmC5qnTrHFrifw+jiqaOkXum65roJB98YgwRi1Spv8yxx6dKoRiei4yIGBBxTWCs66AaQneZKxRpGoNTfqA8YUxpV/yE8CD4FOyborZgsGexvkraT2wQabXSZE5Dq4rnzpkj3mPHFrk37dYcyR2hINTTDBcnm2DYWGDMYyAVj0azRULbxxJOGfSEgEjLPNWVdJU3ghznR953qp0rQwzdOJAGOIwEAkCCrsqGss1OBDah/E70SVlKiQ0D2oZDVU2cUkgzOa3eKXM7lIHeE44q0KHUuKjcRQaVdSgJkC5hO2itRjxsHcrmhuwdyAym0T+iVLmT+ithlJmwIhtmpHYgMDmXfqFJoeNZXSUdG0nZQeEq1miKTsiMM4dlxhKiuHONtdUZPd2n1SFvrD43dpXXU+TTXZOH1hXDki352/W1BuOGla2sz1CfBP+0X5w07Ddg92RXZf4TZrqs7WqH+EWAyKtMjWJhAck7SDnZsb1jPrCoNafgA6yF345G0iP3jMf1tVf+DqYd+9Z24phwRe7UCPxH0VZe/evRXckKY/iM7VW7ktS+dnaVMm88JJ1dw8wmI+yPpau/PJ6iPiaou0PRHynq/NFFbg2ujVHCR4FWMrkCAXDg54/wBS7R1hojUP1+JUPsdH7Pd/cihblKVpIcHhzw4ZG8ZHWrfb3/O7rIPi1dA6yUvs/UP71WaNIah2/wDcihbm3tnN3cPKE9NoAAFyBqLf+5brm0v1e9FU5lH9E/2JTCtmPTp3ci0bMxHDFU1LC043W57du4tK2XNo7e8/2Kt4p7f6h5wlqNmG/R2xvY4egVf7Odra88II/wD0W0abP06n/cm5tm2Otn9yeo2YhsNQO6N5o6wZ1i6JBG9FNs9OOnR5x0+86QYnAYM1BaALRk49o9U4rjaewFGp7M7SWjbLcmm0tdOIPODDcYAXPUoDgAXB8SWmcANYOzJdr7WNY7neSRtNE+8xp43/ADTmBsxKdpwGKS1+Ysh+AfUf7UlOo2Z/MnYpCgdi69ugmbO9WDk6DqHaFom3Gcwm5k713A5LT8PeE/8AhLd3hLkXDiAw71NrTtXZnkidh7Qof4SOw9yC4cmA5HVXMpEtg1HtMEuwYDrAaMXdZXQDkm75SsrSWiH867DOJ4gQe8LXp4xM8serOUY/izK1ue/AnD5Rg0fhCrp1y0ggkEZELSp6BqOyb15DtRtn5M/PJ3CQOs5rqnPp4w4o6XUym2PpW3VGUmV2Rdc65UpuEsvZB7NbJjGChbPyipvwJdRdvJdTn7wxb1g8V0untFF9mexrY92ABlD2nDvXHO5NVB8JUYRh1Im+HZMZY02DXeNZykEEEEHItIzG9P7W+Ikojk7oZ7qYYQZpvfH3HgOw3Xp7UTpjQVZlJ5pghzQTlOAxOe6Vy5RrNNo5gA3SL7o6WWBz1fkl+03/ADHtQGi7Jaqzaly4SCz3m5zenIaxHYtehoOs2nNZkESXEYMAnAyRhgkYUaXf8zu1M7S1T5irbPZmPd0XNM4CHNMxGWOOauq6FIzBHGBJ2CVMgEdLVPmKb9q1PmRL9CumLpnZGPZmg7dQFFt6pfAJgdBxxgmMNwKYOdKP+ZQdpJ51ohujLzQ4TDgCDddiCJGpVu0YRt7D6JGHNud+im9sd+oU3WE/oFR9i39x9EWKR9pOxNz52Kz2DeO2E37PO1v1N9UWFRrHYVA1jsKuNiO0do9VD2Q7e8eqLNSau7uUTURAsTuPX+am3Rj9TXHhiixQMvTXuCMNhePhcOr8k3srt/YErFBL3BPfO3vRYsZ/8tUhYHfKPpRYBc6dvekj/YHfIPpKSA65lR6tbVeuh9ts/wAirfpGz/IVVlTF9ocn9tcNS0amkaH8s9qFqW+j8nejYahTpNwSGlHKFW20/lCHNtZsCWw1aLNLPGtZdot0vNRx6Ia5x3m+QAp+3N3diztKG+0tZE3gYwEgZgb5hE5zEFOPCY5UvnCANn5rQsfKe9heLXbzgeBXGufGBwIzlR51c/dm+WNzDu9I6YqClUIcZDHEdWPkuRfyzqn4lZYdOFouv6Tct4B1bws608mg4zQqsLTk17rrm7p1jjC7vpuph/krKZnw6LkxyufzjzIkMnLVeAPiF0dTlk4gghpBBGR1iFwmhtDPoONR76cFhbAJfiSCNUESFpG0b6Z/CfRHVyx24XhE1yyeTuli6rF5zDcPuEiSMDr1ea6XlPyhFWy1Q4QIvDpOgFpDgInEThG9YWj9DsZVL2gA9KekYAcZddaVZVawggyQcCCAQRszWWy9TWepQfYweah4Y7p3jIqjEl3ZEbIQ9s5TmvYg195zqFWnddJm49rmwd4wx4IQ8nqRvXaj2B0SMxgZ8oxnNTfo2nzTqTXEB2JOZmQZ7kbDUqrG1KBtJfUdXkvLi7O66CAYkQBMyrNI6S9qsvOvdUdVotuE3iWvDXXrzmn4rj89yro2MNpc3ekEPExj05nDrUbFYRTpGmelevXjlevC71QAEbCmjyd09zFnfUvVngBwuXyGg0zgWfL0SFV/juqWF/PAVJMUocWloyBf70kfF3LK0fo19MkXw6kZlpAl2F0TOWGcbFKlo+pSnmKgg/BUEicsHNxRY1FaS5cVS6lVpPqMbD2vpuIc2+wyfhBILXDsV1s01a6dme51oPOB9NwutYAGOF17TI1EtI61l2/R9WrSaHFheHkyJDbpBEZZ5diLq2dzqJYfeNO6dl4DPtCLFC9GadtNUuqOq3abmPawANN17QAHkEYi8HTigK/KmvTg+00a2OLAxoJ4GPNNo2xPbRdTcYkvxaZwePUlBUdFVmsNK7Tuu/iTiBAkbZw70ok6dZR0o2oxr21DDgDBptw2gxsMhRNf7TP+mPRZWg7FUbSuvbBD3QMD0XdLVvJWjzB2dyUyNU3OaddP/plQhu2n9Dk/NHYlc+z4osan6O2l9Lx5KJoj/gnrI8YUwW62eKtbVpjNh7PzRY1BGl9lnU4+Tk7RGUD/AJj0abXT1Uh3qItrP5bez80Weoa+75//AJHpIz26n/LHYfVOgatZtZp+PuKd13+Z/SVy4tR2qXte9c/5e3dE4em9Ve35+4oWpUHzdyyXWreqnWvenFlOnppOfvVZn9ELLdat6gbRvVXKJjFpmsVHnt6zPaEuf3po1hq1HNeIeJ2OHvDr1jcVn2mwubiOk3aNX3hqVXtJ2qTLc5pkEyoyxtOXTxlXRpF5hok7vPYtWhosNF5117tkgNHGTLvBAv0i44YAfZAE8YVftCmMKTh0cY8tGq9xIkjdEQOAGATOpn9QgBX3qxttcMnuHAkK7lvGGI2hWIOvqMYa9SetZXDeCARBBEHgs01t6uqVTOae0iMMVv671WaX6xVVW2kjEg9Q27QFWa6e0onCFxClCFNpU26RI19wRY0gS1wTtq4qtmm3AR0etrfFDOthJlFyc4Q0W2jcpstsbOxZXtZ2phajtRZaNttvEzdB6lbT0i2CLjc5nYsA2rel7Wnae26xnKACP8qn2FFUuVYGdCkeo+q4sW07Qps0mRqaeLQfFKVRg7Opyub/ALtS7D6oOtyoByoUh1fmuZfpInUwcGAKBtR2hIaN9/KD/hUx+FUnThPwM+kLGbUJyx4CfBXU7HUdk09keKdpnFoHS8/Cz6QonSf2W9gQj7Fd/eVKdP7zh4IZ+krKzOs6odjGnxiO9axjlPiETUfLU/aP2W9g9EyxTyns+qjVI23mjulJX2ep6Ttil7QmNoQspi5c+rWxBrqBrKglRL96dC1prJc8hXWgfMO0JhVnLHgnQsXz6XPIaDsPYU8HYewpUdiOeTc8qObd8ruw+iXNu+V3YfROi2XmskKyoLXfK7sPolcd8ruwooWJFZI1kGHTgMT39ivZY6hxDHR+tqVHstNb9dasqWhUVLFUaLzmwBE4jaNUqZ0XV2D6gihsg+sl7SnfoipgDd6RgYzqLtQ3K0aAfrc0fV6J6jcNz6bn0Q7RbG+9XYOtvm5VllmGdpB4QfCVUYT6LuQrFZOKqZ1rsbf4lV3AH0CgdNWUZUqjuJj/AFK46Oc/Bd2FoqpCtvQ55TUx7tmZ+J0+Sg7ldV+FlJnBpPmqj6bMu9DQYHHJrjwBVzNHVTkw9cDxWBV5UWg/xY4BrfJCv0hVfnUqP/E49wV/aT8ynveodadGOHvvps+84Kl7qDfetTODAXHulczT0ZVdlSqH8J8SiafJ20H+HH3nNHmqj6fpx5yT3spbDtM2RuXO1OoNHeQqn8rGD93Zmje90+A80K3knU+J9NvWT5BWN5O0h79oH4QPUqtfp8f2mc85NV5ZWg5FjB9lo8XSgLRpqs/3qtQ7rxA7BAWq3R1kbmaj+sgdwCsZWszPds7TvdB8ZT+46OPiETM/Muba6csTuxKNo6Krv92k87yLo7XQt0aecPcYxnAekKmppiqfjI4QFnl9dEeIK8QY5K2n5Gji9qSuNtd87u0pLP7/AC9DbFlusZ/RTOouGtw6yta+lzixdNsulYb3vVGtG8uPcAtCjo+yN96o553NeB3NnvVnOJjVVcELo26y0/cEcKTp7bkq/wDxJSGup1U3+iyjVUHVUcehy1jynpbKv0H1UDyqp/JW+n81lGqoc8nePouWseVjP5dXsb6qs8rhqpVO0DyWWaia8qicfRVPtpHledVF31f9qgeWL9VHtc7+1Z95K8q/H0X9FO5VVJkUWAzMw4mds4KDuVFoPwtH4CfEqouSaqjKP9Sn/pO05aHghxwiYDAMRiNW1QOlLU746nUAPIK9oUiwK4y/UIymI+QjxaHe855Oq9UA45uVf7IqHM0+uqw+ZReGKi6EdzKPg+FLdAu/mUB+OfAK4cnxrtFIcJPiQoEqJcju5nwJGgqQztI6mj1Kl+yrMM6tQ8AB/pQV9I1FM9TOfkcDxZrIPhqO4kjzCk19mGVnB+8Z8SVSwQMs85CEvKZ39lExLWbpNjfdoUx1D0Uv2+/VdHALGlOFlOOU/I/rUdpiofjPUAPJUvtzjm9x6ygoSAU9qRUexBqJucVICe7vS7MlrHtYaqYVE9npycMSEq7pOOpHY4stcboucS51DuUZUdqF9uBPOpIaUku1B9qBvOpc6hhUSLytohYg1VE1UOaiiXogLzVUS9D31E1FUQLEX0ryGvpjUTorG0xOtXCiFmNrwrxpIjUEpifgC6lMBUOMKmppAu1Ko1yqx/aJFsM61bEDWgBaCMkz7W44K7hExIlloPeB2laulIa4ADUfFY1npyQOs9UEo7TlsBc0tIIg+K04iGfmVYTEIMW0pzbCpVUioTXdyG9qKibYUjqRLyqaYkzsVBtBKJoM/NXhjacpqGla3RZaR2kd95ZIetXSQ/8ASs3Ob4uCwxKM/J4cwNY5WArPDylzh2qbVq0ZThZvPFL2gouC1lpF6GrVZKEdWJV1Cn2+CqItM8NPQjP83g09pIVFR2J4nxReiyGuBJAGIk4Z7Vk1n9J2PxO8SjOKHT5WlyV5VgqRprCcW8SleTqvmjtSU0rZbeTymSTiBMmIUHJJJxBTKpzlGUklOc6zw06eO0TaJKcBJJTGcrnpwfm1Hm0kls5bQLoUm1EkkCUX1FZRZrKSSrGOUZTwPpC6JmChrZay4gHG7OPGEySvPynpqLxTSkks2h5KjeJSSTNbRprQYICSS2x8MM/IevUc8RJjZOHYqBZk6SyltEVB/Z0zqSSSYlA01W6mkkiiWUKco1sBJJXHEMp5lRWqk4Krm06SznlvEUcMTQnSRQVkb0kkkit//9k=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4" name="AutoShape 8" descr="data:image/jpeg;base64,/9j/4AAQSkZJRgABAQAAAQABAAD/2wCEAAkGBhQSERQUExMVFBQUFBUXFxcXGBUYFRQUFRQVFBUXFBQXHCYfFxkjGRQUHy8gJCcpLCwsFR4xNTAqNSYrLCkBCQoKDgwOFA8PGikcHBgpKSkpKSkpKSkpKSkpKSkpKSkpKSkpKSkpKSkpKSwpKSkpKSkpKSwpKSkpKSkpKSkpKf/AABEIALcBEwMBIgACEQEDEQH/xAAbAAABBQEBAAAAAAAAAAAAAAAEAAECAwUGB//EAEkQAAEDAQQFCQUFBgMHBQAAAAEAAhEDBBIhMQVBUWFxBhMigZGhscHRFDJCUpJicoLh8BUzQ1Oi0hYjwjRUY4OT4vEkc6Oys//EABgBAAMBAQAAAAAAAAAAAAAAAAABAgME/8QAJhEBAAICAQQBBQADAAAAAAAAAAERAhIhAxMxUUEEFCJhgUJScf/aAAwDAQACEQMRAD8AAZYWQJLwYHzK5liHw1iOJ9UQNHUxGNQcHzq3hEM0KC0kWh06g5gyjIwc94UBVSsFU+7Va7jdPmj6FO2NyAdwvjwMKFn0ETF6uzf/AJZ7iSjG6De2CyuwYa7zTOoYFMpgLVtVoGBpDqMduSHdpKo34KjeDiVda9M2uibj72WDmm8HDc7WEEeUdSTeJynpMHAZhNNCWaeeM31NWeIyVzeUf2+0BZ408Dnc+mPApzpBjtTD1keKdihVTS17MtKHfVafhb3Kl/Nn4R1FvmqHUKZwgjh+RSs6WPpsOUtO7ZrQzrDsc76ikbEM77h1GPBMbMRlV7Y80lR4P7M4ZPPcVFwqD4h1hPdqantP64qD3VNjSN0z2JBB1WprAPCe9V+0PHwDtUhaHj4O8Kft51sd3FAQFtd8jhw/JSGkNod2FL21uth+lSbamHCMeBCATba0mBnvA81I2puQIM57+w5blA2qnkHjHPHPdjqUahbEy07BdDiTsEJkZ9eCTew2ASQQMoOJlVBxcbz4kZDCG78M3b1C58TgAdgGDdw370do/RRqYuBuahrd6BCfKFisRqmYPN7s3bh6rpbFYBECk5oAnOABtJVFOg1sTfAEDURGoCQjrJVpA9Ko5sEYFkjIk3rsboQBdmuNxPOtHArTsulaLc65bxvDxhA1LfTu9GrTc6Bg4VBjH3sgs19V7njo0Hm6TzofUAEn3GtvGXb4ATsnWv0jzgBFanUukHmb7QH4iDUdMgDOI1IprHXucc5lR+Qx6LBrFNur72Z3LhhQDBApA7TzgJcdriW4qk1Y/hO6rvknZPQXWmoPgHU71R+j6V9suBbjgJ2cF5pSt905VAdgnyK6rRXLVjKYY4EluEg568ZCoRxLQ09V5nbdIJmJcccQBrK5K1aXa49IOaBk0tkn7zhnwGCL5Q8rW1SIIaGzGsmYz7FzdbSoPxBKTkXW0jROpv0x3whKtpo7W9pCHfbAdhVDqrTqHcoVAroHId5SWe6i07U6By2hZWO1wYykhS9lIwDst4OtQLnHOAdqf2iMxsSaCDROEPHXj5hFCyPdg19HEx0i4RxOKoZbG67smM8JPFXWitRAktGr4rvfxRBBa9qq0b1J4YHF4yLXSBg4tc0YCCMArbLa6jRiHHGMCTEblzml9IA22jzRAY1jxnegyJxnFdDo6q1wB5wNOw4Y54K58E06FrDhqw1OYPMKTrJTOPNUD+BuJ6gmph5xBY/hGKka9RudJ0YZY+CgAmcnrM732BpOwuaBwuAYdSzNJcmKDBDKtQEHpSbzQNswCBszXS2XSgAm7Va4HLmg4dRnyXPcudOB9B8MLXBhN8U3MJwHRcIgqiX6CsliktqdOCBfvPMgjMgZdQW3adD6PAkf01Kg7QRgszkyecALTTbLWe/GBug7ZOtdDWsciHVLPhsDZ6yMSnIc9adEWMzBcM8ng6oESs2ryfp3jDy0faAJ7IC6CrZQJ/d9/mhLTSpjMMcSMwXEwdsKQ53SGi+bbLCKkZiHNOEkwcvBZHtm1ju4rpLTaWgOaxpBLHQL0tJDSYM5SucFudh/ljqLUUZNtjSYuuk7vRRdb2CRe7j3TqUn2wCRzZ2EjI8McvFU+154HcCB5zggkn2gRLSxx1NLZJPUqw0DpGJOwYDc31SGEkxJ2COoDUEZYBRxNXpE5C9du92JQk1ksgdi/LUJg8StFlkZ8zh+I+iQpWQ6njPJ7Tw1BW0tFWV38d1P7wcR/TKRk6ygZVnjrBVbmEZV+0D1T1tAt/h2proEmL4gb7zRCEZop4AJrNLsd4HCdca0wTKFUzecyJ1H3t+GQU7tQfCzqMeSg+y1R8TT1BQdSrfK08AfJI0zVePg7CExt7h8Lh1+hQ7nVZILLvaJ4T4qTa7hmw/UPNMqFU9JOGd7sVzdKN4dRCC9s+w7+kqIt4+U9njCqJKh1TSLD8QQ76zDnHWR4Kk2xmufpd6qt1elu6x6hKwvdTpnhswjsVZsNP8AQ9CqS+j9nu9ETQ0QXi8ykXAawCB2yElKvYm/N4+qSv8A2M//AHd31H1SQBbHtBxJIMbj/wCEXTLDrI61TTtTXGLsHYcPFE+zE5NPUWlJoso0GAyKjwfwEdhRb3Puuh9N3FkGcsIkBZ7GFrhevMA13GnuOCttJpuH+0XSdRpgd4QTA0u8e3U7wbedSqSWgREtu5DE9EjrWzY6Q/lnPcPELAtljItTGtqB3+U8h8Gf3kHM966GwOqAAc5I34duKqSa9lptGHNuAJmG1BA6iiBY2mY53qIPgVXZXOODjwh9JwPUYIVz7Jewlg4gjvYVAJrKZ981gAc7rhB3xErn+XVqDLPUuWg1XFjmhhDg5si6DmRABW9T0dUaCG0+db9io9/9N6VyHLNtNtGrNF9J9wwTzjZyEAOzxVQVNPko1rWtPOVYNOmeiGEQWicC0xC3bWx9S7cc3ozN6lTl3W2Fg8k7RaGYU2C6QwwalNmNwDiAtvSenLQID6I1yW1WPG4QAnJKKmjKpnBvVI80NVpVGFoJALbsbSBOvWq61ue7+GOz0QtFjy43qeOBBEwdR60j5Stbjrgy7rGMrDqV6mGDCd7SJO5blUgu91wJiMxOMLn7S4t6MkuB+YG7BiThnuTgpNUrkGHU6ZJxwJw3mMgqWUsYGLnd/oFZZ6D3uIHSccSSe8ncum0ZoY0xgAScSS2cB14BE8JZ2i9HBol9Kq521t2ANwla7bFSOdO0N/5c+AWxZ9Fv102x/wC24eC07Ixo+CkcYwc5uOUZo8lblzomyfE97fvUXY9ylY+TVgcA59WAZyhowMRM4u2xltXYUdGggXmubD3TDnYwYAZBwbvOKjaLPRpNaz3Qei3MQBsniihblavJGzlgZRtYLbxddc8YuOE9E44diAPIyHQa5/AXO4xMLp7XZiILG4ZXngCB1YuJ24BAOqQTHSM8AOxB2CZoxlGLgLnSJe8hxERlqGvIKh1ZxBcJO6cB3Iq312iA95vO6N1sCDE65QOj2tA99wjY0nPbglKseVdmqvYTDAATOevyRjLf8zR1xn1qunbgDEtjVLJ80Q1hcRdqt+gqWlANIVabjHNwYOIaBjGExvjNZTLHXI/cNPCpT9V0dWs6lJ5xpGLT0TkROsY5aln0pERVbJx1d+9V8Irlm+wVzh7M7qcyO28tCycnJI54tZPwtcHPPkEZTc8jME7j+SgKRGJJ7EokTiLsuh7PSginfftME+gVlrquiXOYxo+HMnsyWdbrSYbJm66djuoqtmkmuvBrMIdfc4ySB97PHYFSaTpW8QIrMAjK4kr6NXojChkNdNJJbJgn3XExGqcMseirKdYjW3jEeSx+ru8wmBjV4+qKTs6ez6SxANQAb8vFX2i2y0gc1VBjAPYDhOpy5VlscNfefVXt0jtntB8QnQ2Z1exVnW3nCx4AY0Q1sN6V6Wi7hsy2robHSEC9QeDrxdGrXCEZa2fJ/TT9ETStlPZHBhH/ANXBE2ezUoUxEtaQNzmEzwJlSrVKrR0QTuNMO8EC220xk944Orj/AFlXU7WD7tocOLnebCpobL7Ja6gkPNFhJJBNOoCB1EBc/wAta9V9B81RUYPgaKga0y0XocYXSMfWMRaWkbHCk6fqpiE1q5NVLSLsUHAiDdFNkj7XNvbPYmLhkcmbRdaznaD63QbF28CNTSYGxdFX0kyP9hqR9oHHsCvs/Jm1MDbtOkboAHSeDAGGN8oS3WW0twfQbuMg9hcwokArRphgn/0ob9YWXV0vecC2mxgBxN509hWo9tQY81mMIczHVsCgXPIxouPAU3eFRI7gM57nEEEHpA4E6jKyXaJe+vVbTYXdMv1ZP6QxOvHLctxl28CWOGM4M1/hJV9S2bCWnD4HicDONw7gqiUyFsej69MQLGXb5BJ3npI6jbKjPfsNQcGz4IT20tJIrR1uHiAps03VIN20f1gHsci7KYa55ZUGNDDSr03PByFRpdGd3CNfUs8coLMDjzoAMsa4YUxG/wB50ybxk44Qmdp+o85xdLmgy114Q2XNdqB8lWLVVcYIv44SJKLoqSq8paByqOHEBH6NtbarL7XBwvloJAkG6MgNfSCzTZL5F6hG5ocCYBJgHAnCVdZqLKlBrqbTcdfcJhoMEAF2Ag4HsRYqmpb9MU5uMJccvmeSMDgMGDrWe0OcTPRGwYu4YZIgsp0mB7yakdFlNgLWOcRIaD7z98DrVFXn4JmnTAHuXCIk4AEOlx3lJVB9KNLWi4KbXXcC6b0gzqBxWbY69UDpNZPGD1RkoWx7r94kOIBAhzhE5wC3qWbV0iXSAXNjgR1ZJTKsXSWa2tgX2kHHBt3LViT5KR0gRgA4giD0wMNmC5qnTrHFrifw+jiqaOkXum65roJB98YgwRi1Spv8yxx6dKoRiei4yIGBBxTWCs66AaQneZKxRpGoNTfqA8YUxpV/yE8CD4FOyborZgsGexvkraT2wQabXSZE5Dq4rnzpkj3mPHFrk37dYcyR2hINTTDBcnm2DYWGDMYyAVj0azRULbxxJOGfSEgEjLPNWVdJU3ghznR953qp0rQwzdOJAGOIwEAkCCrsqGss1OBDah/E70SVlKiQ0D2oZDVU2cUkgzOa3eKXM7lIHeE44q0KHUuKjcRQaVdSgJkC5hO2itRjxsHcrmhuwdyAym0T+iVLmT+ithlJmwIhtmpHYgMDmXfqFJoeNZXSUdG0nZQeEq1miKTsiMM4dlxhKiuHONtdUZPd2n1SFvrD43dpXXU+TTXZOH1hXDki352/W1BuOGla2sz1CfBP+0X5w07Ddg92RXZf4TZrqs7WqH+EWAyKtMjWJhAck7SDnZsb1jPrCoNafgA6yF345G0iP3jMf1tVf+DqYd+9Z24phwRe7UCPxH0VZe/evRXckKY/iM7VW7ktS+dnaVMm88JJ1dw8wmI+yPpau/PJ6iPiaou0PRHynq/NFFbg2ujVHCR4FWMrkCAXDg54/wBS7R1hojUP1+JUPsdH7Pd/cihblKVpIcHhzw4ZG8ZHWrfb3/O7rIPi1dA6yUvs/UP71WaNIah2/wDcihbm3tnN3cPKE9NoAAFyBqLf+5brm0v1e9FU5lH9E/2JTCtmPTp3ci0bMxHDFU1LC043W57du4tK2XNo7e8/2Kt4p7f6h5wlqNmG/R2xvY4egVf7Odra88II/wD0W0abP06n/cm5tm2Otn9yeo2YhsNQO6N5o6wZ1i6JBG9FNs9OOnR5x0+86QYnAYM1BaALRk49o9U4rjaewFGp7M7SWjbLcmm0tdOIPODDcYAXPUoDgAXB8SWmcANYOzJdr7WNY7neSRtNE+8xp43/ADTmBsxKdpwGKS1+Ysh+AfUf7UlOo2Z/MnYpCgdi69ugmbO9WDk6DqHaFom3Gcwm5k713A5LT8PeE/8AhLd3hLkXDiAw71NrTtXZnkidh7Qof4SOw9yC4cmA5HVXMpEtg1HtMEuwYDrAaMXdZXQDkm75SsrSWiH867DOJ4gQe8LXp4xM8serOUY/izK1ue/AnD5Rg0fhCrp1y0ggkEZELSp6BqOyb15DtRtn5M/PJ3CQOs5rqnPp4w4o6XUym2PpW3VGUmV2Rdc65UpuEsvZB7NbJjGChbPyipvwJdRdvJdTn7wxb1g8V0untFF9mexrY92ABlD2nDvXHO5NVB8JUYRh1Im+HZMZY02DXeNZykEEEEHItIzG9P7W+Ikojk7oZ7qYYQZpvfH3HgOw3Xp7UTpjQVZlJ5pghzQTlOAxOe6Vy5RrNNo5gA3SL7o6WWBz1fkl+03/ADHtQGi7Jaqzaly4SCz3m5zenIaxHYtehoOs2nNZkESXEYMAnAyRhgkYUaXf8zu1M7S1T5irbPZmPd0XNM4CHNMxGWOOauq6FIzBHGBJ2CVMgEdLVPmKb9q1PmRL9CumLpnZGPZmg7dQFFt6pfAJgdBxxgmMNwKYOdKP+ZQdpJ51ohujLzQ4TDgCDddiCJGpVu0YRt7D6JGHNud+im9sd+oU3WE/oFR9i39x9EWKR9pOxNz52Kz2DeO2E37PO1v1N9UWFRrHYVA1jsKuNiO0do9VD2Q7e8eqLNSau7uUTURAsTuPX+am3Rj9TXHhiixQMvTXuCMNhePhcOr8k3srt/YErFBL3BPfO3vRYsZ/8tUhYHfKPpRYBc6dvekj/YHfIPpKSA65lR6tbVeuh9ts/wAirfpGz/IVVlTF9ocn9tcNS0amkaH8s9qFqW+j8nejYahTpNwSGlHKFW20/lCHNtZsCWw1aLNLPGtZdot0vNRx6Ia5x3m+QAp+3N3diztKG+0tZE3gYwEgZgb5hE5zEFOPCY5UvnCANn5rQsfKe9heLXbzgeBXGufGBwIzlR51c/dm+WNzDu9I6YqClUIcZDHEdWPkuRfyzqn4lZYdOFouv6Tct4B1bws608mg4zQqsLTk17rrm7p1jjC7vpuph/krKZnw6LkxyufzjzIkMnLVeAPiF0dTlk4gghpBBGR1iFwmhtDPoONR76cFhbAJfiSCNUESFpG0b6Z/CfRHVyx24XhE1yyeTuli6rF5zDcPuEiSMDr1ea6XlPyhFWy1Q4QIvDpOgFpDgInEThG9YWj9DsZVL2gA9KekYAcZddaVZVawggyQcCCAQRszWWy9TWepQfYweah4Y7p3jIqjEl3ZEbIQ9s5TmvYg195zqFWnddJm49rmwd4wx4IQ8nqRvXaj2B0SMxgZ8oxnNTfo2nzTqTXEB2JOZmQZ7kbDUqrG1KBtJfUdXkvLi7O66CAYkQBMyrNI6S9qsvOvdUdVotuE3iWvDXXrzmn4rj89yro2MNpc3ekEPExj05nDrUbFYRTpGmelevXjlevC71QAEbCmjyd09zFnfUvVngBwuXyGg0zgWfL0SFV/juqWF/PAVJMUocWloyBf70kfF3LK0fo19MkXw6kZlpAl2F0TOWGcbFKlo+pSnmKgg/BUEicsHNxRY1FaS5cVS6lVpPqMbD2vpuIc2+wyfhBILXDsV1s01a6dme51oPOB9NwutYAGOF17TI1EtI61l2/R9WrSaHFheHkyJDbpBEZZ5diLq2dzqJYfeNO6dl4DPtCLFC9GadtNUuqOq3abmPawANN17QAHkEYi8HTigK/KmvTg+00a2OLAxoJ4GPNNo2xPbRdTcYkvxaZwePUlBUdFVmsNK7Tuu/iTiBAkbZw70ok6dZR0o2oxr21DDgDBptw2gxsMhRNf7TP+mPRZWg7FUbSuvbBD3QMD0XdLVvJWjzB2dyUyNU3OaddP/plQhu2n9Dk/NHYlc+z4osan6O2l9Lx5KJoj/gnrI8YUwW62eKtbVpjNh7PzRY1BGl9lnU4+Tk7RGUD/AJj0abXT1Uh3qItrP5bez80Weoa+75//AJHpIz26n/LHYfVOgatZtZp+PuKd13+Z/SVy4tR2qXte9c/5e3dE4em9Ve35+4oWpUHzdyyXWreqnWvenFlOnppOfvVZn9ELLdat6gbRvVXKJjFpmsVHnt6zPaEuf3po1hq1HNeIeJ2OHvDr1jcVn2mwubiOk3aNX3hqVXtJ2qTLc5pkEyoyxtOXTxlXRpF5hok7vPYtWhosNF5117tkgNHGTLvBAv0i44YAfZAE8YVftCmMKTh0cY8tGq9xIkjdEQOAGATOpn9QgBX3qxttcMnuHAkK7lvGGI2hWIOvqMYa9SetZXDeCARBBEHgs01t6uqVTOae0iMMVv671WaX6xVVW2kjEg9Q27QFWa6e0onCFxClCFNpU26RI19wRY0gS1wTtq4qtmm3AR0etrfFDOthJlFyc4Q0W2jcpstsbOxZXtZ2phajtRZaNttvEzdB6lbT0i2CLjc5nYsA2rel7Wnae26xnKACP8qn2FFUuVYGdCkeo+q4sW07Qps0mRqaeLQfFKVRg7Opyub/ALtS7D6oOtyoByoUh1fmuZfpInUwcGAKBtR2hIaN9/KD/hUx+FUnThPwM+kLGbUJyx4CfBXU7HUdk09keKdpnFoHS8/Cz6QonSf2W9gQj7Fd/eVKdP7zh4IZ+krKzOs6odjGnxiO9axjlPiETUfLU/aP2W9g9EyxTyns+qjVI23mjulJX2ep6Ttil7QmNoQspi5c+rWxBrqBrKglRL96dC1prJc8hXWgfMO0JhVnLHgnQsXz6XPIaDsPYU8HYewpUdiOeTc8qObd8ruw+iXNu+V3YfROi2XmskKyoLXfK7sPolcd8ruwooWJFZI1kGHTgMT39ivZY6hxDHR+tqVHstNb9dasqWhUVLFUaLzmwBE4jaNUqZ0XV2D6gihsg+sl7SnfoipgDd6RgYzqLtQ3K0aAfrc0fV6J6jcNz6bn0Q7RbG+9XYOtvm5VllmGdpB4QfCVUYT6LuQrFZOKqZ1rsbf4lV3AH0CgdNWUZUqjuJj/AFK46Oc/Bd2FoqpCtvQ55TUx7tmZ+J0+Sg7ldV+FlJnBpPmqj6bMu9DQYHHJrjwBVzNHVTkw9cDxWBV5UWg/xY4BrfJCv0hVfnUqP/E49wV/aT8ynveodadGOHvvps+84Kl7qDfetTODAXHulczT0ZVdlSqH8J8SiafJ20H+HH3nNHmqj6fpx5yT3spbDtM2RuXO1OoNHeQqn8rGD93Zmje90+A80K3knU+J9NvWT5BWN5O0h79oH4QPUqtfp8f2mc85NV5ZWg5FjB9lo8XSgLRpqs/3qtQ7rxA7BAWq3R1kbmaj+sgdwCsZWszPds7TvdB8ZT+46OPiETM/Muba6csTuxKNo6Krv92k87yLo7XQt0aecPcYxnAekKmppiqfjI4QFnl9dEeIK8QY5K2n5Gji9qSuNtd87u0pLP7/AC9DbFlusZ/RTOouGtw6yta+lzixdNsulYb3vVGtG8uPcAtCjo+yN96o553NeB3NnvVnOJjVVcELo26y0/cEcKTp7bkq/wDxJSGup1U3+iyjVUHVUcehy1jynpbKv0H1UDyqp/JW+n81lGqoc8nePouWseVjP5dXsb6qs8rhqpVO0DyWWaia8qicfRVPtpHledVF31f9qgeWL9VHtc7+1Z95K8q/H0X9FO5VVJkUWAzMw4mds4KDuVFoPwtH4CfEqouSaqjKP9Sn/pO05aHghxwiYDAMRiNW1QOlLU746nUAPIK9oUiwK4y/UIymI+QjxaHe855Oq9UA45uVf7IqHM0+uqw+ZReGKi6EdzKPg+FLdAu/mUB+OfAK4cnxrtFIcJPiQoEqJcju5nwJGgqQztI6mj1Kl+yrMM6tQ8AB/pQV9I1FM9TOfkcDxZrIPhqO4kjzCk19mGVnB+8Z8SVSwQMs85CEvKZ39lExLWbpNjfdoUx1D0Uv2+/VdHALGlOFlOOU/I/rUdpiofjPUAPJUvtzjm9x6ygoSAU9qRUexBqJucVICe7vS7MlrHtYaqYVE9npycMSEq7pOOpHY4stcboucS51DuUZUdqF9uBPOpIaUku1B9qBvOpc6hhUSLytohYg1VE1UOaiiXogLzVUS9D31E1FUQLEX0ryGvpjUTorG0xOtXCiFmNrwrxpIjUEpifgC6lMBUOMKmppAu1Ko1yqx/aJFsM61bEDWgBaCMkz7W44K7hExIlloPeB2laulIa4ADUfFY1npyQOs9UEo7TlsBc0tIIg+K04iGfmVYTEIMW0pzbCpVUioTXdyG9qKibYUjqRLyqaYkzsVBtBKJoM/NXhjacpqGla3RZaR2kd95ZIetXSQ/8ASs3Ob4uCwxKM/J4cwNY5WArPDylzh2qbVq0ZThZvPFL2gouC1lpF6GrVZKEdWJV1Cn2+CqItM8NPQjP83g09pIVFR2J4nxReiyGuBJAGIk4Z7Vk1n9J2PxO8SjOKHT5WlyV5VgqRprCcW8SleTqvmjtSU0rZbeTymSTiBMmIUHJJJxBTKpzlGUklOc6zw06eO0TaJKcBJJTGcrnpwfm1Hm0kls5bQLoUm1EkkCUX1FZRZrKSSrGOUZTwPpC6JmChrZay4gHG7OPGEySvPynpqLxTSkks2h5KjeJSSTNbRprQYICSS2x8MM/IevUc8RJjZOHYqBZk6SyltEVB/Z0zqSSSYlA01W6mkkiiWUKco1sBJJXHEMp5lRWqk4Krm06SznlvEUcMTQnSRQVkb0kkkit//9k="/>
          <p:cNvSpPr>
            <a:spLocks noChangeAspect="1" noChangeArrowheads="1"/>
          </p:cNvSpPr>
          <p:nvPr/>
        </p:nvSpPr>
        <p:spPr bwMode="auto">
          <a:xfrm>
            <a:off x="215900" y="-47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pic>
        <p:nvPicPr>
          <p:cNvPr id="9226" name="Picture 10" descr="http://www.lecherialatina.com/noticias/wp-content/uploads/2012/10/fonterra-tank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739" y="2604382"/>
            <a:ext cx="4855261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2" descr="data:image/jpeg;base64,/9j/4AAQSkZJRgABAQAAAQABAAD/2wCEAAkGBhQSEBQUEhQUFRAVFBQQFRAUFBAUFRQXFhQVFBQVFBUXHCYfFxkjGRQUHy8gIycpLCwsFR4xNTAqNSYrLCkBCQoKDgwOGg8PGikkHiQsKSwpKSwsLCksMCosMC0sLCwsLCwpLCksLS8pLCwsKSwsLCwsLCkpLCwpLCksLCwsLP/AABEIALcBEwMBIgACEQEDEQH/xAAcAAADAAMBAQEAAAAAAAAAAAACAwQAAQUGBwj/xAA9EAACAQIEAwUFBwMDBAMAAAABAgADEQQSITEFQVETImFxgQYykaHwFCNCUrHB0XKC4TNisgcVkvEXosL/xAAaAQACAwEBAAAAAAAAAAAAAAAAAQIDBAUG/8QAMBEAAgIBAwIEBAYCAwAAAAAAAAECEQMSITEEQRNRYfAicYGxUpGhwdHhMkIUFfH/2gAMAwEAAhEDEQA/AI0pRopx4pQsk76OMT5JopKCkEpGBPlg5ZQUglIATlIJWPKwSsQE5WCVjys0UhQE5WAVlBSCUiHZOVgkR5SCUgMQVg5Y8rBKwASVgkR2WCViGJIgkRxWCVgMVaatGFZq0AFETVo3LNERAKImrRhE1aAxdoNowiaIiAXaDaNtNERAKtNERhE0REAllgMseYDCAyRl1mRrDWZIjs+lClMNOV9nAKTSZSQ04JSVlIBSAyUpBKSopAKQAlKQCkqKQCkB2TFIBWVMkWUgFk5WAVlJSAUgMnKwCsoKwCsQCCsErHlYBWIdiMsErHlYJWAWIKwSscRBIiJCiIJWOKwcsAsVaCRGkQcsQCiJq0aVgkQGLtAIjSJq0QCiINo0iDaIBZE0RDImrRDAKwGEbaCRACZl1mQ2GsyRGfWmpRbU5eaUA0pfZlIDTgmlLTSgGlJWFkLUoBpy1qcBqcLCyJkgFJY1OLanAZIUgFJWacWUgBIyQCkranAKQGSFYBSVFIBSIZKywCspKwCkQycrBKx5WAVgAgrBKx5WAViGJIg2jisErAYkrBKxpWCREAoiCRGkQSsRIURBtG2gkRAKImiIZE1aACyINowiaiGKImiIwiAREAlhrNzG3mRDPtrUotqU6DUotqUlqMhA1KLNKdA0os0pJSA57UotqU6DUotqUdgc9qcW1OdBqUU1OOwIDTi2py5qcW1OOyRC1OAySxqcU1OAEjU4spK2SAUgMkKRZSVMkWyQAlKQGSVMsWyyJImKwCsoKwCIWAgrE16gRSWNgOcfWqBRc+QHMnoBzM5/EaRamc4OXlTUi/gWP7DTzlc56U2WY4apJD6dQMoZSCpFwR4zCJJgcGyL3QF11p3Ntr/2nXleVpUB8D+U7/5hGdoco02kCRAIjSIJEkRFEQSI0iAREMURBjCIJgAswSIZgmIYBEAiMMAxAJfeZCfeaisZ+hGpRTUpe1OAacoUzMc80oDUpeacW1KTUwIGpRbUpe1OKalJqYqIGpRTUpe1OKanHrCiBqcU1OXPSimpx6xkLU4pklzU4lqcesKImSKZJY1OKZIagI2SLZZWyTzvtFxdqNRFQ3BUlgFDWN9Bc8/5EryZ441cjRgwTzS0wOkUi2Wecf2oqaeN/wAK6fOOwPtKShz2LqULG2VQjsEBv194/CVR6vHLuaJ9BmgraOwyyPFV91TVgDduSeJPXw3jDmq7XSn+bZ3/AKR+AeJ1/WMZQiGwsADoJc5NrYzxST3OPwvMAWN6mts5BzAb92+456WlWIcEAA+8QBbzlFJLaf7VPysf0Elx9KxVl0Oa+gJvYHcc+Uquse5bs8n2Gkd4+IB+Gn6ZYqtQDefIjebeoVWm1QBWZsoXMLkEb+Wi/GMYScJxmtiM4Sg9yIOy6Nr/ALgP1EYDfUbRrCSvT7xymzbkcpK2iHIwwDB+0cm7p68j6wiYagoEwCIZgEx2IEwCIZgmFjFmCRDMAmKwEvvMmPvMgB+lSIJWGZozl+MgcBTLFssc0WZJZkR0CWSKZI9jFMY/GQaBDJFMse5iWMksyDQIdYrJrHsYljJeMgUDVBVLVVY6oAVYBgGzagd7cgCR1Fm6LfeVfNP+ENxKsc9PLs05Up/4xoirEKCTsASee3hznnOL+1QpXCo7P+XKwO17kEaD4ztcYxBCgAqM111sdLHqRPGHhtUt2j16dIKb2HZvdLas1z3th3ZPJna4NHR9PjlbyfRb/sIxXtJUqU3qItemQAPfsitcbXtm0DaWvt0nmaeIbE1iO/UqMbBc9ifK9p6N8TqopujIhBVWpqSwsCLkNa2/LrL6yViWahVT8JHaU1Vh3VO+bceXLnczG5PJe+51o1g4jXr7R5LBKg7r06mYE7k2PgBsCOvMCdClSRBUQgiqgUscoIA7RGFiLg6WPrOhWwQS3eTViAGVWIJQ2zZSAbnbQesqxeDK0XKhFHZ3ICi9+0p2I113BI+czXbTfvg0OT3SfvcGnjVCZy1TISVz2IDHwXLp8JFUxr1KTMpxGUaM3Zkqt72U/d7nYeRlD8PamgyOjA6lmpqXv42bUDlrpGUcAe0KhgUNrrkAbruDbMdeVgDNrySjE5sccJT9/wAHPwuOqVWtTeq7EVLAUwAoUFjcsneIAJt5RnDsa9R7Dtc1mGRkscoUm40AJ3+BlZRkJytmObRQpzd4kWUa3NtNPH01gcHVq1avKmKRqoco3ABIYX8TfylEs89LvjY1Lp8Sala7nPp44OmoYuuVzmD7KwGUEj/dyh8Vx5w4AbOjModVam5FiLgAnntKKOAY57lD91VOiEG4Uvobn8olmLristFKqqaVFCFRdBnOuc3vcZjt0AEtc8sJJQVruZ66fItU3XPvg83S9qVYgZmB8aY/YxlPiovfP5/dtr9ftH0OC5CTTCbAtdW6gfmta5mPhGuSGS3irX9dZqjklJ15GPJjhHdcP35BHiKHTMD4ZWMQuOQHuvpvazEeQHKPorUWo2oNLlyI6XH1tKC8t3e9lDcYuq9/kco8ZF/fT/xPL+76vHf9xAfs20bTS1rXAIuCb6g3ljVJFia9IG7Wv03J9JK5LuRSjLs/oVEwTFUsRm/CwXqwAv5Df42hky2yijDAmyYBMLFQD7zJpjrMislR+kjXExXvzE803HV6xFfjwsNfxJ/yE8j4kzrrpT0z14lsQJ5bG+1dKkL1KioOVzv5Dn6TyXGv+qosVwqkte3a1B3R4qt7k7b2l8PFlwiuWCKPpmO4nTooXquqUxu7EAeXn4TwHFf+s1FWIo0XqgXGdmFJT5CxNr9bTwPFPazE16WStWZ0zZspCgAgWBAAtzPxnBab8OF/7kMmOC/xPoP/AM0V84Jw9Ls76qGqZreDbX9J9D4dx6liKa1KThkb4g81YciOk/PQpzocC4/UwlTNTPdNg6HZwDe3gd9eV5dPEmvg5IKFco+9Pioh8XPFYH26o1QLtkb8j6fBtiJceNKdmHXcTJU1yWeCqs7WGxn3tXzp/wDCdyq/a0cyqoCaEg6nblznz2jxle0qd4XJU2v+VbGdDBe1hpqwBUo4IN9RYgWMjkjPZo04oxpplXFWdkIp2zdSStvUAzz3EMHRFF1Z3L5cxXtqzd4LcjxW/wCvKPrcaX8w+IkdTGUzvkJ69y/1aXqMmtyKn4e0fOyTh+MSsbMxDkrTWz1SHBsPdZiCdRqNNpeMSqqRnY3VTmuc3uLroNztNcKpUTisOzZf9YBRcEBrgGy7Xsnyg1KSGmrsaYTJTsQVAJVVvdvw0wdzvrYa6iqMkpO/e7L8lySS71+xmLoBFpkhhmWm+rWBDI511vvoeu06PtFgbU+7pmw6hbm3eC0Cb38GU67awOIr2pp5Mh+7okHuroKdU3PRQB5CX8f4mhp9gGHanD06ijukMuSmL3Oqi6L5212nN8R6ov5/sbWpdve55dsGW7Ol2jmtexyX+8INiqgi4S/PS9iToNOjQFOmxFOoXYMpeoCp5/6dM5fdNt/xW6CZxbF0qJcoy3a/a4jQtlJNqac8p6/jsdlGvPwnHqRR+zRXfvIpJICXGj2y3Z9DqRa202uXwXV+/exlhjlknXHv3/6dDH4YdtiaRJz08ylRYqO+r90ka6c7ekL2PQDG06V2vVSsmuXUGk1r2A5r84eNe3Ea3cUjEpTfNc3XNhwxKgC2rG2sm4NxE/buHns0UpVNNnGbvFhlYm9tdelpTLqLxOKXMV9mWR6Sc1rvixXDKoNZFP4j2Z/vBT/9TnpiAFFzrYAwsXiGpYxwAB2Vdjc6+5V6Dy3JkvGMMFr1FJJAdxkBIGjkC4G+g+c6sMyck13Xv7nLeBqDT7MpNXNTfL3mUBrAXIGY3NvIGCXEkFRVo1AugyKfdt+IE6DzMmp4oZbXtp71wW23ttK8WTTlm6vg15cOvp8a1JVfJ1CDYmxsOdtB6wMLWpve7kAcwhYehuLmSUqdPs83aMz5stmNxa17jXe/IL6xj27HtLjKDlPeTfS2Vb5jvyH7y/VOW118v7MejHj7an68fkv5HYeuVLZlRgQQARe3j52k9Oiq6gC/Xn8Yh8T3Li972Ata/XT3umtrbwscy0hTGZSHRWVUbtGFxtUsO61+XlJxWOMvV93uRnLLOHkvJbfYeWgl5L2h00bW/wCFhte/LwI9INfiCd0AFSAA18xzG+rbaDbTwl2szaLKS8EtJ6+OSyhQwa3eJuQTc6jujLpbTXYm8T9p562va9ja/SCnYPG0Us+syIPEQuhRbjfMHDeouJkXiD8L1O3iPbFArFCzOLWXMRe+5v4bGLq+29WqoBW1iXAHZg3NtCRYnbnPF1HQnrpbQ/MgfzN062W5BsOQI19NTMTV7nVgoxddjuV+LrWbNUU3AtcufkAYWG4ulFiVp3urJckMLMMp7rA2058p55sQeuoP10g3JubE+e3zg1ez4Jx0reK3Ow+MpW/0rC/Nz0E1TxdG1ymt7ZVYnS2+pE5SM5HIAbkZAf8AMGnVPUyW/mKo/hX1PTYXjKJSqLTWwqKFZW5jMCBextqL6dJyK2JGbuolt9mPnzEk7MnbUg+N/OayHQ2JPS5+jCEdO6Y8rtKLjwWUsZY600PxFviY7GcXq1GLMEL2UXCgaAWGoNttJFhsOWY3AAB2Yk6+Q2hd0HY73PesT8rW9IpS+L1JRwvRdbFn2wgUywWxViRbU2dhofhLGx6adzQhANRexvy8LTn4z3EKkgFTYkg6F2OoA+Yi3YtY32AU6G1xCU2ghgjLsdQ4ijysDcbgjQmxO+tt4QNG1w6C42s19RqD+k5Fpioel41nsU+iiu57L2erqtfC5St+1BFwbe840131M3xusNURUFNlQgWvky3ACMdbb733M4vBMd2dagainLSe9xf3Te+nW5vHe0GKRsQDRLFAiqC1ww52a3nMap5bkvP7s0vE44vgl5fsenx6KUoWFvuqTPbmqioFAPx08ZZx5R2D1aYXtWwtNHuLt2Y0XKfwc+VzltcCcutiGFNSbEjDUrjxzVFb5GWY7FDsnTKbthabBt7BQxIPoZyFF6k77s6clslR5fir02oqgp11qqMwzEZLm3q1xpm8rCQ8AxlKgW+0JUIIAGUgbEkkk+YtLMZxFM7MrB0XKi5tCVBZVBI52C8j6SDimDJpU62rU2LZgtyKfu6Ftbe8u9p2Eo6dO+5zFqlJydbHtK/tFRbEUHalVWr2dIUqZyjOoBWmwBF2uNLjpI6fFcOK9MgV2qUqwYUc1IAP2gOU92+4tJ8fg2OI4ZUt3VoYFCbX17Rxb4TmY5exx1R2By/aS9wCdqhJGthec6EIukr48/U2wvS72X7HY4pwSrXxVeqtOrTZmao6KULJm97XzJ5c5zeP12eu1T3M5LZczi12JtoRyty5TpYn2yJxNY0WdRU7oR0W5AXXSx/Wc32pw7FyyA9nZbtpa7DOBr4NNHTSypxWRJbbf2SfRYXC7tPye9o55qEU3GYkMqrbM5/ECd5lCjcfeOxut1tluCR3QSVJK+EgpKwViT3b2tfqenpOhhKiMAGU6D3hbXx8pr/2Zbg6TFkqDtVxbJmwnd/1DmvoBta3iBrcxFbKFymr3r95Tt1B05y/itFUpkrmDWB1Hj/FvnPM1XZjrr1M1Rao43W9LLpsijLy8zsUMIXbR1JvewPkCdTvArix7rk9bgixBOmh185z8NimptdTY+hi2rE8+pktMrtmd5On8NJatXfj6FdTHk2BqE20F85t5TpY/hbUko1Fqq3aKWsA4K2NrEk6zzpXnPRYirelT8Lj4x6Xqj5Xv+RmUlpl51t+YipSqKikVTZ73QFxa2muuuhPxkmRuTadNZbUcGmvUEya8thBVv5spyzaaryRbQwbFQS1Mk827W/rYzJOtWw3mSh45Xs/0NMcmOlcf1Zx8lr3jKe2oHnb94Zqpb3T8bfO039tA0CAeI3+JiaaLIzja3GGiRta3UnWKUt4b5Rpf9NZjY64Pd3031hribDQEeRA/aEYtls82NNaWG2EqC2c5RyzZvkLX+URSw5zAAg678of2q2ozeWbT9Jo4ofl8b31+Qj0sg8mK+WUrlQEGzNe2bQj57QEVBrcsfgB/MnbEaWsQL3tmNvO0xawH4f/ALGChS9RS6iMpLbZDnxBXbSLvprpzBsZpq4/KPi38xgrZuQ2Omtr333kK08l/j+K9KfyKKlQAUcxIUIbhQDrnbkSBGUcMWDsBZVGZiALAE5Rt4m0lXFCwAG1xrsdZf8AbAuGqpY53NM5g1rBCSRbnc218JXPlFuN6YSceURPjQCRvbx/xGJiSRe4t5yfCIc2oB7otfbqCZZXcWSwA+8Q7DrHLRFpVZCDzZIuWuq7UP4bjDWbLTpJe19Wqfrml54PX5ooHVWa/wAzIlxjLVdqYGbKotyPpKqfGcYdqdP4L8fe0Mw5FO7hSXqzqYZwUay6m7fC22O43F2KLRqUwNQA/wCLKCGNzzN7/GdninDCaAqq9x2XZEA6iwta3rrPFPjMa26Ux5Cn/MLtq+Rs2jOe8FIsduQ8BM/g7p2l8nZr1xnajFr5olr01XtCykozsqVL6N2b3cDroy/Ge34X7E5sKgaqtMuisydoedj3hqOk8WOEUybvVZb3NshJHWxvb5T1GC4siUKVKnXKPTBUOaLMrAm4zAcwNOe8j1cpuKWJu732ZmxYmm9SX6Ho6WIr4cLTZaNeiii2Uh6lhqDY25gdbFZ4bjGIqviKZdSidsWU5agHvAk669dJ3eMcPTFrTL1X7RVyl6dA5W1JuAbW5c5VxXF4ZqeFw7pUygikzhArG1IjMCfdbS9xfpsTMuDIoNNq27vZ7bcl2bG3FpRpbbrv8yfifs6uN4nXNKqtzTpVO+vP3SoI1XRQdjOV7WUOyxARiM6LSXa4JWmgOuh5eEoo8Nw64l6dE1QvZrWRmFJ2zglSCSRdRcG3WI4p7OV67Zyylx+L839QDHKfKaIZIxcU5UklVoUMEnFteb2/s4uIxhJByUrEajKo15kaaDw/WU4nHUu3U0QUo9y+o7QXFn90C9jqBI8Zw6tTuGQkDmve+W85Zxw2KgkX1uQfXym/HFS3j+hgy5p4HTbR6XjPGaVfDBCXWqO77iMGGYtctcG9yfjPJBrAi3rb940V1I1zX8LW+cQ7AHQ3HlaacUNOxg6nqJZvibsVY9DymxT21G557W6zbNNgXBIvYAXPTlNWs52kWNZeMeCoBuCJEDNER6hHSWspW19ekCKwuFuMzH+kdfOOIlsJFeSPAJE1NmZJ7EDmjWYU+voTaA8vOba56n0/iU0Xgqo6wifE3h06RB2J/tYzZw7E6Kb9ArQ4AUD5/XrN3H1/7hphKnJH/wDEzT4WppdW10FxvFY6AzD6/wDczMPGPTh7W1BHwhHAefxX+Ytw+hKddoynTIE0BZvCOFSVyvgtxVyao0pRUPdPlFI8LFYmxtYbDr+npK9Nu2afFjjhS7m6L63/ANoE3iKu3QMG/mRCvv10gGrLHBXZSuokk0u51aGJGZjy0GxnQo43mNp5sVjb16+FpfhX7o9f1mfPhTRu6TrJ6mn6s7w4jD/7nOKKs32kxvAjrLq2dscW0sdVvfKdr9R0mNi+dMna5XS46+c5SoT5b/DeJLmJYYhPM63OtS486m4NvDkZfQ9pkawqoCetgdfrpPMmpfffr/MGopXxEk+lg+xnfVSXfY9smLoEZgi5uTDf47wW4tbb9dZ4pMQRsTKE4iecqfQ36k8fXKPoeircSvz+M5eMVG3A9Rfx0PKTCvfaaNUy2HTOHAZOpU1TIanC/HTl9f5k1XCMOd/Q/vOqakEzbFy7nKnixvhHFNE/WkwU26TrNSEWcP8AQMnqM7w1wzmhCOsooUr77frKCtufpY3/AIm2T052lkJJvcrnhlXwj1q2FoBMTfWaLTSkuxklfDDMyKLzcdEAq1c6C5tfaGuINtz8Zzj5mZaQss38zomuep+JiqFXfXmb6+OkjtMyw1BR0e18fnEVagzL69PCTWmWi1AolKVRbcX/AMzVSsLRGWbhqDQCIV5tktv+0y0rtF1vgJTFYh7n0EYDBZYqTYOWxPc/4mrR3ZTBSk6ZDUgaS6gbm8uA+toijS1Ghlowx6gfXhaUTe9F+OTSsXkPh8YVJ9YzIm17+X8xlbhzAKUuxY2yAZiNL8pTKuGbsU3dn0H2WTAnA1u2sK1rKFJIuQSQL21IXUA+RuZ4HGrdzkIYX0ygj5T1HAfZcEJnLMW7+VSNNB+Ed7nbae54XhMHSyhaRNQnKMiG9+hZ7fKceWVdNJvd2dma8TH3+9fI+R4X2cxFTUU2y/mbuj5y0eyNYKTmTTdTm/W1p9M4pxMBwgTs82YliucoF3LXsBvoLGeR49hCXYZzUCnRh7p0H4Qbc7ektx9fKfKoqXSQa2uzw2LwpRrG1/Aqw+Ik150eMMGYZLd0ZbIPAC5I0voSZNTwrMpYjug2J3tfrbadeMlptnGnjnr0pCA3SPTFcj9ek3h8GpazGy231NtRqbct9ZvF4XKL2JWylWFzvrrqfHXUaR6osWjJFWMV77Q6eHZs1hfKMx20FwL6+YnPbFKCcoN7ix8Nb7+ktwHFrM24Ru6f6De40/tkiKnexq8wN5xjYfMLo19iQeVzoL/zaTOCDZrg9DGlYtbRQriZ2Y5SUNCDyMsZZHOu6H/ZQeQ/T/EScEbb69NdfWMSvbpK6GMXmo9JQ5ZcfBqWPps3+XJzDg36fMTU7hxVL8vyEyL/AJmX8I/+r6f8fv8AI8tebAmTJ0DhWbtMm5kAMmCZMgBkyZMgBq2sy03MjpAZaZaZMgkhGTBNzI2MKniLMP0jsXUuB6/tNzJVpVXQ5Sd1Z0+DcJqMdEU7NqV1HS+43noqeFrUe+KWXKCxXNTIsATvzGmxEyZOPn6uccrx0qPTdN0GPwFmt6t+/wDR0F47Uq9g4WmoJuci95VIuxDtflyAG+8RjvaDI5cnQNfUEje+o5jwm5kwxxxllUa8/udFycMTkvexJhfah6oK4dcx967EDdrE66AXP+JNisPUOftXDst6hXM4RAvp3rXGyiZMmp4448jjFfyY4Z5zxRk39O3Hvk4mJoA2ZqtPvsyoFWqq3UgEZQgtuOkbhcEyNUCP3lBRgF0N2yEd4i4vrrMmTXJ6Y+/My4Za5bleHNRKih9VZQSMqC1jc7G9+5yPOSYvIozJcEixFzvlGmlrXBIuLekyZIwdtGpqkzkVUQqrWs2YqRY8gOh1Op10mJTUZrDUNppy71/xeUyZNzPPrketUKdLjQEWtvp4f1TVbH5kCm22/O+a/lt0mTIRDI6EJUFtd7XG8IVxp3dLa6/XhNzJcZZSaFVaxtoLG+8T2h6zcyTpEdTBzN+YzJkyGlBrZ//Z"/>
          <p:cNvSpPr>
            <a:spLocks noChangeAspect="1" noChangeArrowheads="1"/>
          </p:cNvSpPr>
          <p:nvPr/>
        </p:nvSpPr>
        <p:spPr bwMode="auto">
          <a:xfrm>
            <a:off x="368300" y="1476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pic>
        <p:nvPicPr>
          <p:cNvPr id="9230" name="Picture 14" descr="http://www.teara.govt.nz/files/p5697enz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47625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94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8" y="0"/>
            <a:ext cx="6867538" cy="1143000"/>
          </a:xfrm>
        </p:spPr>
        <p:txBody>
          <a:bodyPr>
            <a:normAutofit/>
          </a:bodyPr>
          <a:lstStyle/>
          <a:p>
            <a:pPr algn="l"/>
            <a:r>
              <a:rPr lang="en-NZ" dirty="0" smtClean="0"/>
              <a:t>Careers e.g., planning</a:t>
            </a:r>
            <a:endParaRPr lang="en-NZ" dirty="0"/>
          </a:p>
        </p:txBody>
      </p:sp>
      <p:sp>
        <p:nvSpPr>
          <p:cNvPr id="3" name="AutoShape 6" descr="data:image/jpeg;base64,/9j/4AAQSkZJRgABAQAAAQABAAD/2wCEAAkGBhQSERUSEhQWFBUVFhYaGBQVGRwcIBwaHRoYGhoYHRwXHCYfHBskHBYYIC8gIycqLiwsGB8xNTAqNSYrLCkBCQoKDgwOGg8PGi4lHyUyLzQwKiw0LywsLCwsMDIyLC02LCwvLSw0MCwsNCw0LCwsKiwsLCwsLCksLCwsLCwsLP/AABEIAKQA5gMBIgACEQEDEQH/xAAcAAACAwEBAQEAAAAAAAAAAAAABgQFBwMBAgj/xABBEAACAgAEAwUDCAkEAwADAAABAgMRAAQSIQUGMRMiQVFhMnGBBxQjQlJikaEVFjNTcpKistJDc7HRNILBJMLh/8QAGgEAAgMBAQAAAAAAAAAAAAAABAUAAgMGAf/EADIRAAEDAgMFBgUFAQAAAAAAAAEAAgMEERIhMQUTQVFhIjKBkaHwFXHB0eEUM1Kx8WL/2gAMAwEAAhEDEQA/ANxwYMGIojBgxUc1Zto8s2glWYqgYdRqIBI9auvWsVc4NaXHgrNaXENHFQuLc3aWMeXUOykhpG9hSOoFbuw8QKA6Xe2KCfPzP7c0h9FOgfDRR/E4peI5GRngWJjHGhbXpJGwC6V7rA+fp54pnyOdZQqtIjd3WZJBRca9RQobWM90UK8NtjjmZauWfMPwjkn0dNHDkWYjzTYV+8597v8A5Y6JmJF3SaVf/dj+T2MJ6ZXOfS6jPZVNNFfKPV0lA1WH6AHc03THV+HZtlBDyKxiiBBksB+1Ac7b32Qs1v13vfA4xtNxL6rc4CM4/RaBkOb5IzU47RP3iCmHqUGzD+Gj904bcvmFkUOjBlYAhgbBB8RjHuGZPMgxdrI9BW7QWD31YhADd6SrWb3Ohbo3bpytxIQidXJEaqJel6bsPVeZANeZbzw3oaxz37p5vyI6JZV0rWs3jBbonHBik/W+D7/8jYP1vg+//I2Hu6k/ifJKsQV3gxSfrfB9/wDkbB+t8H3/AORsTdSfxPkpiCu8GKT9b4Pv/wAjYP1vg+//ACNibqT+J8lMQV3gxSfrfB9/+RsH63wff/kbE3Un8T5KYgrvHjMALOwHUnFRBzVAzKgL2xCi0bqTQ/PEbnSU9gsY6SOFb1UAsV9xoAjxBIxjMTC0ucNBdXjbvHBo4qDxDnB3NZalT98wst6op8PvN18ARvhZfjaSNokzDSP9lnb7Zj9laX2wV6eHxx8ZzjccUqxOW1PpIoWO82lfxbbbC7ryUjiUGXVNK5UiurRhTQ32GvXXXUSa2OOYfUTT3LyQOFtF0DYIobBoBPG6u/0llSqMCpEhIRlRmsqTYsLsRR610J8MdIuZIUVWSeSMNekr2oFCraiunT3h3iK364reHfNl0Rx9qoMhaMMDTao2jLKW3KEBj7yD0IxWwR5HSI9UjBFJQ6FBBKxMK0KLetFahuSRv0xmwWORd7v+PVXcbjMNWnZDm6SPbMfSJ4yqKZfVlGzD1WiPI9cN8UgYBlIIIBBG4IPQj0xkrcxxB1RhIrspbSyUQAWBsX90+zfphu+TfiomgfRfZq/csVQYWVHUFbsijtqrwrDbZ9VLIcEo+RS2tp42DHH5JuwYMGG6WIwYMGIojBgwYiiMQuMcO7eF4r0kjutV0wNqa94GO2Yz8ae3IifxMB/ycck4xATQmiJPgHX/ALx4bHIr0XGYSBZDGORdEi+0h/uU/WQ+Df8A2xhUzfEc4GkCiShKAGEfRPpNh9Ex8E3pxveoXQ2riHC4swoEihq6HoQfNWG4+GKHMclsP2U23gJV1fDUpU/iCcIX7MdG4mMBw5HgnDK9rwBISDzCz6XM5krNpModUcovZLp7oBjpitsz72K8TstC/jO5vNqZFQyMyhwo7JdJUR2smsLRkL0NPTw0+OH39Up/tRfi3+OKHm/KT5KFZNUZ1yBKCsaFEk2SBsB5YGFJOMzGLeC3/UwnR59VD4TmJBETmNnDsu4G4vu1pUBydq0qLuqvDTFwp48jmZJBpeWM9w/VRQdIP3jqJPvA8MUXK3MOXysknz1gGJDQzybkg0rRKAKDA790C1Y/ZOHzmRScpOACT2bbAX4eQw02fSNY7fE5nloEFXzvuYSLW9Uhz5kK6JRJkZgPSlLb/AYqF5qBBIifZmVbIAOkOWayKAAjJ2vwxbZzJJLtJHrANjUjbHzG3kccDwWGmHYimNnuNudzfTY7nceZx2znng4JEAoJ5uitgASVhSWgVNhtPdG/UB1N9N8TeJ8V7GSOPQzGRmArwqrJ2+9j7bhUJXSYVrfbsz4ij9XyAHwGOsOVRAoVK0ghaRtgeoG3jWPA48XBS3RUcXPEJiMzKyqHRdyu+oFj49VUFiPIirvHua50jR5I9DlozLdVuIwO8N+jGwP4Ti3/AEbF+6Gy6f2Z9miAPZ6USPccfB4PAb+hXcUfoz0326dO8fxOK4nfyC9t0VfLzdGla0dSRdbbL36O9Hdk0dOrDHuZ5rCLraJwrEhCSu5DiNrA3Wi3xAxYDhMNV2Iqqrs2O2oPW46agG94x9Jw2IOZBENTEEsEayQdQPTrYB94vHuJ38gvLdFH4HzMk2Zy8aowZngfvVQUkMDfiemw38emNK49wr5xCUBCuCGRj0DDpfoQSp9GOEbhvDkE0OmKqmiYUhFENV9NqBb4E40LiWfWCGSZ70xIzmutKCTV+O2FVcMZs43yW8RLcwsyzHC0eW5Yys0ekEH2kokggjwOo94bMCR6YVzm8oEWPs5tIl0BGk8hdMC2w7g2IvpXXF7zVzF88c5gK8UcUbCIMND6ju7kA7bhVA9CfrDFny58nqZjJxTaqdwWOoE72wFFGVlWvDcbnzxygo+24RkkDTNdDJMWMYZRYn36palWFUeQQ5gqpGh1kGwVyp7O3tBqJ22sHyxzzL5SJWLZd1UB1D2O8UCI6WHvulFIJ2uMsPMvQ+Tg25+g7/tHS+4vV0vbffbqd8dk+TaLU0kzi23YounxBO7swBtQSQATWI2imJzB8/yVm6qiAyI8vwlDh2ThmWOWMSs7hlRQ7Fn7z3uGOoWWOu6o3YGNJ5O5aGSy+jq7sZJDd94gCrO5CqqrfjV+OOHDZ+H5QVC8QJJtlbWxJNmyLO5N103xPi5oyrf6yD+I6f76wwpYGQEkuuT6IKomdMBZtgFa4Mc4Z1cBkYMD0KkEfiMdMMEEjBgwYiipuaeaYsjD2klsWIVI1q2Y+G+wG+7HYfEA59m+fROfpJXrQH0RAqoBGw2Ot2NgeRNbDFzzXllmzUiyrqCdkFB6UAH6eRZtx40L6YV89wyCEovZysJajpX7oAHd1anHRRYI6aB5DCGsrMTzELi3LinFLS2YJDY35ruOO5dHWMxsjtWzR0RbMo1eO5U7ix43j3L8x5eRI28JXCLqUbkrqHQmhRG58SMQMrJlWdLilDtoaN5CSzL9LIsgbUSAfpARse8ARVYhZSbIuBH2crBFTRqbVpDmEAgB9SHvR0xHgaJwt3TDwcjxI4cQr2HmSOIsUM0LK5XuqRqcUdIXdWJtdiPrDDLwD5T43lXLZi1lYqFOgi2LiPQy76X1G9iVI3FdMImZ4zk2XXJHKNTzN131qisT3X7rUFABohh0GLSPgOXkjWTS1sEkDszatQJkVyb9oFz/AMdBguGqNNbFity1CGlpxPpa/NbFhS+VDIiTh7k9UZGUAEkm9JUVvZDHEdPlNiVhE0UsjrHEztHoIt0DbW48yK//AJi14DzpFm5WhRJUdU11IoFrq02CrEdcdCXNd2b5pLupA3HhNufDzWQ/pBXy5SU6XKsveVh4FQ242J6/HG38BzhmysErbGSKNiPUqCfzvE6sLvMHG81DIUgy/aqYxobf9qe02bcAJtHv4WfMYpDCIr2Oq3qat1QG4xmOPNMeDCnNx/OjvCBdLdnQ0OWS0UuzBW7+liw0rRNbY5x80Z7uhskbJUnTvUdjXuWHfAVyB46k6743QisON8i5XNEu6FJD1kjYqT7/AKrfEHCJxf5KszHZgcTr9knQ/wCZ0n8RjT+E5xpYgzoUeyGUqy0QfDUNx6jbEzF2vLdFhLTxy94L85ZzLSQtolV42+zICp9+/UeosYtOCcpZrN0YoyEP+q5Kp8Cd2/8AUHG6ZjKJIAHRXANgMAaPnv44640MxtogW7NaHXLiRySLwT5KYUpsy7Tt9gEqg+AOpvia9MO8MCooVAFVQAFGwAHQAY+8GMSSdUyYxrBZoRih55yUs2RligTW76BpBAtdal92IHsBvxxfYMVIutAbG6xvP8n8RnUBct2Yuzrlj32NeyT0aj8MaxwfJiHLxRBdOiNF03dUBYsbE344mYMZxxNjFmraeofO7E85qh5h5jMJ7KIBpSLJb2UU7BmrqTRpdro7gYUc0rSWzkyv4dqdr8KAFKP4Vx3zhJnnJ69s4PuB0r/QFwt8b5leCUqIwyqgcnewNMhJodQCgsdaJ8sc5V1Es8ro26Dh8k6poI4ow92p4rll+a5NUKtEgEoQlldqUMzKNygANITRq+gs4+U501pqREG8pIkkK91VV1ru7syt06WDucfEXMp1U6QaNQVgOsaiVE1SXsFOvUp2G2PF5gaWRV7ODvRlk1DVuA7KauwtLttW/tDoct0NSz1Wm8OmL0UrhnHy8p0J2TdroVkcqxovqZgBRpUJ0mxZrGicv8zsziCetTexKNg5AvSw6K9AnbY0arpjMMpxmYzIBDCGkRCZApA1vG7hS13fdAojezv4YvMhnmlhErLoJYMig2RTDTZ+1qF7eYxvFPJTvFu7lle+qxkhZMw373PRazgwDBjpkgS1zTwJmPziEamC08Y6sosgr99bO3iDXgMIXGuLrGYjoD1JuWJXsyKWytFge+RuKHjVjGxYq+K8s5bMkNNCjsptXqmB8CGG4OF1TQMmfvBkf7R0Fa6JuA5j+limXzELR7ZdEtyFLyugAjWU7ORaigwCrt3jiY0iBygy8I76Kh7Qhe+iyjUQuy1GtAXZArzxosvybwb6G06iCwaOJgSNwT3ASQSdyT1x7JyAr2JJdStWodmm9dL1Bh+WAnUM2LIepRQrI7a+gWY8Ply8sqRHLDSabWzs1EIr7MdioAUAA3VGqvDBnsvO0AXKZeSWPZC6dAgFUni5oVagged4fcryTlkILJ2pBBHaUQCBQOkAJdbdOm2L1VAFAUB4Y3Zs0Eh0h8Lk5881k6vIFox45LDkE69yPJSqfBezcAH3KmHP5K+HOfnGalXS7uIgu+yx+1sQCLcnY/Zw/wCDB0dMyN2ILCetmnbheckYoeI5dWzDalVqjj6gH60vni+xS53/AMhv9uP+6XBsfeSet/ZPgo3zCP8Adp/KP+sJXIpk/Scodw1SNdLVt9IgK790BVrTve3iLw+4VOA8oyZbOSZkS69TkqrE94NqJL7e0pYgVt1PjteZjiW4ev8ARSenkwvBccrpx/WjK3XbJ1k8dvoxcm9V3RucevzNlg2kyqCSgA33LjUgG29jf3YTeYM9l8qFWaGMid3LDtJDStpEjtv7ApQR69OuGrJcv5eSKF+zqhG66XbYqpC0b3ADke44wORsn8czJO6VeYMGDEWqMGDBiKIwYMGIoqHmbm+PJlEKPJLKGKIoAsLWolmpQBY8z6YW8l8o2YEjmbLoYyF7NYW3U76gxkrVtp3AHiN+uGzmTluLOw9lLYIOpJF2ZH8HU+fp0I2OM8yvydZ+RnSSZYwjUJANnFbMoXceoJG9+GBpd9cYLWRtOaYMO+Bv0XLivNpkzg0wEGWlaJG7RyQKV9IFA6RRF7gD7JxJ4jKxikERIlCmgANQb+F639Dhz5V5HgyItRrlPtTP19QB9UfmfEnFtnuEQzftY1cjoSNx7iNxgKbZwlOO9nehW0dfg7Ib2eGefmsWgfOFlBEgBiagwUgvcoUv3R4dns1Guu94lxwzkRlWnWmexL2dkdna6tI9kyACutE+FY01uTob7plX0Dk/32ceDk2HxaUjy11+agH88DnZ8xOWH1+y2FbFbPF6fdZHmZM7oGhpV8T23ZqxcI9qulSCmvRpFbna63xo3LXL8khjmnUoi6WVHGlmcUQzr9QA7hTvdXVUWXJcCgiOqONQ32ju38zWfzxPwbDQNYQ59rjkhJaxzgWtvY80YMGDDFArjm84kSGSRgiL1ZjQGFSb5REezlwjINX0kjgDYWSFHeoAgnVp92KzmWU5uSVXJEa64kA8Nijyfxk2AfAAV1Nqs3LDVI8k6C1ZWYRBQIzHoYUGoEKL1fiKAwmqNogOMbDa3HVNYKE4Q94vfhom7Nc4TAEtmIowpAYhVABO4B1saJsbeuPmPnSRTXzmFjQOlwnQ1R7jKa3G/rhMbhuWLO5zYp2SR6ZV37zxlWWivcc0STYA8BWOmW4JlkddUyMQChjNUQIjGRpug1RObH3x7gP1Mupkd5IzcR6YB5rQMrz+AdMyqd6LRNZFXfcO+2ltgSdjtthi4fx7Lz0IZo3JXVpVgWrzK3Y6j8cY3+gYJSsSZgF44kA01q1Ksn0t37RM+ojfrv7WLvlvhzZLMxyrJcdhXQrVhyqlidVWpog1dbEmhg+n2h2gyQ68bWQU9FkXRj1utYwYUOPfKLHl8wsEcfzglCzGKRO5RrS3kT1F1dHHThPygxzTxwGCWN5SwUt2ZHdUsb0uSNh5YbY24sN80AIZCzGGm3PgmvFLnf8AyG/24/7pcfPMxI0f/kLAp1Bgz6NXsnukb3sVvwDkjcDEbLSFijFi5OXy5LEUTfaGyPC8bxd5Lq79k+ClYMGDBa55IXypOg+bXpvU3Xrp7nx0/lhyg5tghRI21bIlFVsElA4VdO96KPSvLEXjvLcWb7PtQfo2ux4r9ZD91qF+7EmLI0BceXYhQupo9yoFAHfywI6J2Nzudkyo544r4ivZflByyqHIkCkRkGl/1DIFGzdbhkFea1vYuTHzhC1lFkcCRYyQoHfZlXT3iOhdb9/oa4rCQKEeXqqrs/Dvbdenff8AnbzOKDl7mxJs48Iy8S06qHEZBZVJBJ+yVdQQD1G/UYo4YbX4pk2ricbArQsGDBjxEowYMGIojBgwYiiML/GeaxGxihUSSDZiTSofIke033R08SNrs+N5oxZeWRfaVGI99bfnhAihCgKPDxPUnxJ9SbJ9+Fm0Kw07QGan0TCipRMSXaBSsxxGeQ3JM/8ACh0KPSk3I/iJxBkVNyxG2xJY9aujZ8t8SKwtPyexEgMxPasXa1HtlZVsV4VKBveyDHPCZ8hJkefVOjE1gAYwJiy0+waKVgPAxyGvyNHFtkuap4v2n06+OwVx7qpW91L78LvBuEDLoyAlgXLAnruAKPgSKqwBtXjuZ9Ysyslhd2HEjqvHU0cre00A9FoGRz6TIJI21KfH1GxBB3BB2IO4wYUOWMyY53A9mRCzL95SoDe8q1H+EeWPcdVTTieMPXOTxbmQsUPieWMWYkjbbUzSIftKxs16qxII8Nj4jFXxrMIkDmQkKw0EqLPf7oq9vHx2xpfEuFxzpokWx1BGxU/aUjcH1GFHjHIsrKUV+1TarYxuKP2lGlvwAOE9Vs1283keYJuRxTSnrm7vA/I8+CziDh2UGtA0prQxBTzHdjrqbEqqFryGPqbhmXUBXOZXuO4LIQVAMgu+upWnAHW+71vDQnImix83nUEKukPY2ChWGhzTDQp1Xdi8dv1RZl0fN5n7jp3juQxVmJZ3G+pVOq7HhjEtlv3X+S2Do7d5vmlrJ5mCCVLkmFawIWQjSzGMMX8xbqR19rrQ2YeJZaSZGggj7WRl3SwO5feLFiAARYHmT78Tcp8l5cgy0m96y5klvUratR7qt9Gu+9AV0w98L4THl10xjruzHdmPmxO5P/HQUMExbPL3B8lxb18v9Q8lcGNLWZ/T35LHl4fnEGlcg6+io1f0rX54vfk74RO2eeXMxmMwRaVBBXeQ3dHqdK1sfLzoahWDDRlMxjsQQctdPK3A92XglvnKRkEcgYKqk6gQGJ3RhpQsus92qBumNA4IE0sq2TWXgFsCpNdpuVbcH0O4x25nBBikE6QldXtqWvdGIGkgj2KPoxxHyf1Lsn5tl922PR+vrg2LvJPXfsnwUvBjmZ1vTqF+Vi+hPT3An4Y4/pSG67WOwLrWvSrvr0rfBa5+xUrBiKOJw0rdrHTHSp1rRbyBvc+gx0jziMxRXUsvVQwJHvANjEUsV2xnvKudvi2YtWUGXq1CqkPtb92/Dzw9PxGIVckY1ezbKLHSxvvjgM3lgXbXCDa9odSdRsuo312IF4xkjxkG+n2stYnFjg6yJ+K5tc21BHyupapotWnQt1qkBvWWu62G14jrxPP+PZ/WqjF7VbA3J+yvo3tk9VAxZLChFgKQfEAYoeeoiMjLo0r7IbbcoWCsoroTde68ZvjwNLuSYjaX/Pr+E28BnlaBTmNHa7h+zIK3f1aJ2qqvfzxY4VPk2ZjklLkEnSbArbs0035sBQJ8aw13jLVM2OxtDlB45mpY8vLJBGJZUQskZNaiN628auvM4yOfik2dCzPmXYhldAncRGVgRUd7sCN9ZY9emNqwgcz/ACYLPmlngbs1kY9uvhdH6VV6FzQUj1vzvCdj3DsGyOpZo4nEyMxBK/G+b8wUaOTNOdQIMUSRqSDtROkkD4g+/pi2yjyBUXMRmGVkB0N47dV/+jqvQgYaeXfk8yuUYSAGWQdHkrunzVQAAfXc+uGDO5COZdEqK6+RH5jyPqMBzUJnZ23Z8CiG14Y+7GAN5flYnxHleV3mZSmmR1ai25prokxkDbam1jyobYkx8uMS2tYiGjI1EsWH0aoIwAAugMuq68fZB3xomY5KH+lMyjwWQax+OzV7ycRTyhmP3kR+DD/6cLn0dWMgAfkim1VMcySFn8nK77BOzHdQCS2DLpjKtGoqtDMSxN/XawTWLHgPC/mkTq7grqBDbDbSoqgAAbB6e11O+HOLk2U+3MgH3EJP9TV+WLXhvK8MTB6Mjjo8huv4QAFX3gX64uygqJBhkIA8z78VV1ZBHmy5Poq/lPg7AtmJVK6l0xowohbBLMPAsQNuoCi9yQDDRgw9iibEwMboEokkMji92pRgxX8X45HlwNZJZvZjUWzedDoAPEkgDzwsZjmjMP0KwjyUam+LN3fwXGM9XFB3zny4rSGmkm7o8U7YMZ62emPWeU/+9fklDHqcRmHszyj3sG/vBwF8XhvofT7ov4ZLbUe/BaFgwmZTmydD9IomXxKgK/4E6W93d9+L2LmzKFdRzESeauwRh6FWIIPoRg+CpinF2FBy08kR7YVtgwk8T+UtFn7PLxrmYwmppUkoBtRGgWukmqPtDFvy9zlFm5HiVJY5EUMVkVfZJoEMjMp3B8bxqJGk4b5qphkDMZabc1f4pc5/5Df7cf8AdLi6xS53/wAhv9uP+6XG8XeS6u/ZPgk/j3JcmYzDSrKI+/G6ML1KyQyIp8iNbqSOhXUMRW+T5/m7RjstbZCHL6qPtozFmvTekggee3TDzhP49wKeTPxzxJYCoNZkFADtNQA2dWOvw1K22qtOCC0JPHK45Xt+FFznJmZZKHYazHJGe0pwgaTtBItwaWJ9llKCwq97a8enkSdXklilUPIcyLNgRiZh9ImlQS4UG1YkXVVWIi8h5pcmmXjlCtKI2mJYqqNHHShQjEsxkIZnuj2Ysb4l8Q5Tmldp+zVZXgy+qn6TCYNMRvW8YAvx6YrbotsX/QUvh/JJjGXRjE6ZbMPIhKUeyaNx2YButMjkjeqA8RiBk+SMxHGErLvonWUB2JVgDKSpAhtf2l7l9x4Y9HA8+rzSsFftpYZuzWSipizCsEtjp3h7u21oL64dspKzIpdOzYjdCQ1elrsfhj0AFZvkc3O4Pv8A1ROXuFnL5aOFiGKg3p2Ati2lQfqi9I9AMQ+d4JHyUqxDUaUkVZ0qwZtIHVqF141WL3BizmhzS1DYrm5S3yxl3/RwhklEEuqIghyhCAR7GjeooCDW1n0x3kyma305+NTqYi3LA1upNjuhmCgoLAANG2xeFR5Y80DyH4Yy3PVMWbQwNDcKpIsnmVBH6QRq06GZ96NiTX5kByVPmqX0N98m2ajIHzmCQBnrXMdwyKqg9z6rAnrvq8MWmgeQ/DFbx7iEMMLmV0jGk1rIF+4Hc/DHhitxWrdoFxAwr5fl7iOgL87BIidNepwSx16WoCtXej73Udma9o4ZYZRDApmcLoUamZrF/wATUT7z1x3TMqUDhgVI1Bh0IIsH3VjP87n2zL9q96f9KM9FXwavtkbk+F0PG1tVVNpmYjrwCfU1O6d1h5pgzPOq/wCjG0n3n7in3WCx9+mvXET9b5/sRD4sf+sU+KbPczJFB2zKa7Vo9Ni+67qx322CM1fDCE7RqZD2Mvl+U5FDTxjtZ++icl5xmB3ijYeNMwP5g4s8hzdC5CvcLHoJKonyDglb9CQfTGaz81qJGiWNmdXKgEgBu9EoYEj2blr00+oxaZHNCaPUVrd1ZTR3VijCxsRanfxxozaNTHYyC498vss3UMEmTMj75rUsGEngHMPzf6KZvotNxsdypBA7O/FaNr5UR0rHuH8M7JmB7UmlidE8sclzjeYlmVp0ZhJI6VpAaoy4AQBgRQRi3vs+JxTPms8DKAGbVqWE6V2Pa6Qx2ULSW1MSGsURRGGzOZI5eUwtsLJiPgyXYA+8vQj0B6HC5xvjskM2hQpHZMwFEksFc+BFLaAWA3U3p2xzD95vXNe0E3JzXQMwbtrmkgdFFk4nnSbEZVWA20aijCElrH1lMnQjxWvrYMrmc89FeioSe0AGs6pAB+zUmwEr2K6kG8dcpzBK/ZBmjGrx0FtR16ezXs3YKQDqJJPUbAA4+JePZhFtzGDc1Hs375jYKsYAawz7kH8AceWOmEL241xFcZc7nSv0XaMBvqeII1iO2XSV3AfoNid1DbXjvmuHTl5JV+kftERFKKNcZVTQqiSGYgEnaiOpxL4LxeaWZ0lTQoDFNqJqQpQOo6qrewpBIoEG8NPLuSM06sP2cLWzeBcAgIPMgmz5UB1O2kIc6YMDR1ty4qsjxHGZMR6fNIuYzOZRSWyrppBLFg4AA6k9wUPW9saJ8mXBDFl2zMoqXNEOR9mMbRJ8FN+9sODoCCCLB2IPliNxDiMWXiMsrCONBuT+AAA6k7AAbnoMdFFTsiNwk09ZNOMMhuFKxS53/wAhv9uP+6XH1y1zPHnUZowyFHKvHIAGXxUkAnZlII/DqDiTnOFa31iRkJUKQAD0LEdR944KjcAbpbVROewsGvVQ8IWQyGegjimkeeW5kLwKzOwQGbUx1vW+qMaFpe6DV40P9CH98/4J/jg/Qh/fP+Cf443MjSljKKVuWSQOKvxB5ppYo5FhaGWGNNYDBuyLLNo+q3a93VqsCtvHERspxUDZmZ4mNd7uyquWUAEX3S7avdJvjSv0If3z/gn+OD9CH98/4J/jiuNvVaCmlHBqzDN5PivZkxtLqWKUaWf29UOVQUb2kV+1dT9pW+1i54bHmhnl1rORrn7RzIey7Mj6HQmrTdaQRpD6tRJI6uWZ4cI1LyZgoo6s2gAe8kVir4fxbKzydnFndT3QWlGr+HUo1fC8e429V4aeXQ4VZYMdv0Kf3z/gn+OD9CH98/4J/ji29asPh8vRccGO36EP75/wT/HHPM8N7NGkedgqKWYkJsALJ9nyGJvWqfD5ei5yJYIsiwRY2I9QfPGSLk0gkkhzAHbAkGR7LSqbqTU1sbHXfY3hm4DzizsPnbmKKVrjlAWkU+wk1jYkV3xtZogbEtXE+RI8w8cjyvaXuoUFkO5SwLAujY9fPAc+7qWWBTrZ0dRsybE9ozGh9Cs1fiLKnZxT5oitKos8unyC2zdPDSL9BhjyUpKLalGAAZGFFWA3UjwI/wCsPnD+WstA2uOJQ32zbMPDZmJI+GI/G+WVmbtEbs5aotVhgOgcePoQQR7tsK6ugMrBhcSRzTqLaAElywAdAsw4xzUYJZE0IQkeoWxsmg1Gga2PjXmL6Y4ZPNRmUaYcqjyDvE7M7OZB3aUlvY71+Z+Ldm+Byox7SDVsRrjAkBHl01gehFe/ERVVa7mmrruEVfWu7thM6N0QwmMg880wa9shuHiyVhxJGRO0y+WoqGKHqVaQJpjDL3muNSR6IPUWfLPFu2DJ2SxLGF0hbA0ktVKQNqX2hsbrwOLhYQxXTGzEbrUZNeo7u2LLI8szyb6RAvTU9Fq9EXYf+x+BxdsMkwwtjPzN7DzVTKyI4nPH1Vb+iXzTdjHVqNbE9AOij3m2r+E4MaBwvhMeXTRGDubZibZj9pj4n/jYCgKx5h9TUbIow12ZSeerfI8uGQXXPcPjmTRKoZetHwPgQRuCPMb4XMzyY67wy2PBJRfw1rv+IOGvBgiWCOYWeLrCOZ8XcNkjScu5lTXZq3qsg/8A2AOPYuW8y31EX+OT/BTh4wscZ5sIcxZcAlSQ8rbqp+yoHtsPHcAepsBdLQUkQxvyHzKOjrKmQ4Wa/JGV5LveeUsPsRgoPibLH4EYvEnhiAjDRxhRQQFVoeQHhhCzDPJvLI8nozd3+QUv5Y4rlEHRFH/qP+sDN2lBD2Yo8vL7og0Esucj/r9lpccoYWpBHmDf/GM7+UZ1fOZdVdi0SOzx3aKG2Rq8JCQ1H7Kt578BlFBsKFP2l7p/mWj+eKviPAC7M6yOdbapFc6i+wHtNv7IoA2vQEVjT4pHK3ARhvx1C9ioXQSCS9wM7DUngpfIGak+fl4lLROgSTT4AE9nKfCtQdR5jfwxq+KPlDLZdMuPm10T3y/t6wACH8iBWw2qq2rF5hxG0NYANEonkdJI57tSUYMeN0OMtyuXUovdXoPAYNggMxIBtZDudhWl57OCJC5V3r6salmPuAwkcY5v4i9rlsjLEPtyJqb+Ud0fEtha5hkkjRewjVmOobpY6CrobC8QIOITPNGpiEau0ikdlZWnkUEkgAgBVNg+pBBGN/0mE2JWTyXDI2XnEeD8RzDa54czKfDWpIHuX2V+AGIp5SzZ65Wb4ocTYZMwUWwoYiEk9gPrzGNhX3UpsGYzspWQRooeNXu4b37YKgF7G4yW2vpjTdOA/CXuoGON3OJPz/CtOCZ/i+WoLDPIg/05UZhXkG9pfxI9MaDwDmN5+7LlZ8u9X31JQ+56/JgD78ZVPnZVkZNC91yEHYk9t9JpI1DZKTvX630GIy8YzOg//jXIBGRpj2I+kdzvVWqotdQzHr45Opwf8RsTTHliJHVb1ii5z4RLmso8MTAavaBsalFnQCPZ1EKLPheM+4dmVk7QFKKs9Axle5fcNkUTVdMarwz9jF/tp/aMYTQboA3vdENddYiW1L2TqDIjAhJRs5QhtDg7eGllPgSehGNn4DxiPNQJNF7LCivirDZkYeDKbBHpih554TlHXVMh7Z9k7MgOxHmTtpG3eYd3w3oFS4PwpoA/00p7Si6qxVTWw9miTW2omyAL6ABJLPHRkgnXhx/xOLSVzQSMxlfgR91qk2ejQ07op8mYD/k45ji0J2Esf86/94y+PieXDhVK6i5WgN9QcRm6FjvkCz7+mPj9YMszCPUCSyKFKncuWCjcfdPu+OB/irr5Rn34L34c3jIPfitdBx7jI8vzLDGFaKdogxkA0WATGLcaCNJ236bjph24DzWXZYp6DNWiVdlckbKR9Vz+B8KO2DIK5kpwkFp6oWajfGMQII6JmwYMGD0GjBgwYiiMGDBiKKv4/mWjy0rqaYIaPkTsD8Lv4YzHjaTLCI8oO+SAGsAKACSSWvrQHmdR9+NZzOXWRGRhaspUjzBFEfgcZpzDDLlEdW3YKeylYErJXS9IsPXVfHqLHRPtON7sD2i4HBNNnyMGJpNiUvZuXOFnKLIpZW0ju6UBVdH1Tb6tQO97dCMd8s2cVZFfUzaCqHYgOZJKa6FgJ2Zsge68RIOY8wzKAt/RMwUx12jjtaAN9DoTpsb8LGJacSnYRmNxIC7hvoGTVUZcAaj3e8Cmrpv5jdQ5rgLEN9+/eaZNIJuCV5xU5sTt2PaFNHd2WhsLIJsM53oHSQa6rj4inzSuraZnhDHZguspe2oCt+vrVXiLLzDmtIMQ7U0CWWEij2bu0Wl2FlSq73feqicNS5gBFZj7QFVZskdFFWSfAVeKuxMABaD/AGrNs4kglffyf5iccQmVw/ZSRkjUAACrDQABYNKxGoHyBAIxpeF3lXgjR6p5RpdxpVPsJd719ZjRPlSjwJLFjp6RrmwtDxYrn6lzXSkt0XjdDjMcp+zT+EY0/FSOVssNhH/U/wDlhrTTiEkkaoR7cSS8VXMcMzRr2BfUGshGC3saBtlNXXQ7eIYbY0r9WMv+7/rf/LB+q+X/AHf9b/5YLdXMcLWKzEZWT5jK5t+4C6Uxt9ezK0oYFdDBqWOx9U+Ax8/onNrrbt5HrSoUGi61FqIJbSjGpK2Bs7nxxrX6sZf93/W/+WD9V8v+7/rf/LGf6qM6gr3AVkkHD832qMXkWJWHcMltoLvYYhtLMF03dmuh1De54PlXjj0yM7Nqc27lzWohdz4aQvxvGhfqvl/3f9b/AOWD9V8v+7/rf/LHrayNpvYqGMlJLnY+440Lhn7GL/bT+0YhnlfL/u/63/yxZxxhQFAoAAAegxhVVAmtYaKzG4VnfOnEGTMswUuQ8EQUddLUTpsgXbnqd9I8sKZ5yar7KvoHeyGoSgM6xE9PYWzve4xpvNHAndhPCNTBdLxjqyiypW9tS2dj1B9BjP8Ai/F3WWFY91LU66CW1alFEGtJAJNEgir3AIxx9ZCWzEube+h8NF0NNKDEA11rcPql1ZhIsjpGiyKxbtFvdmnjbV3WI2YgjvMAFI8aHuYysYacrGdeXS45GL1IYyokO1bhxsQT1N9cWOU4/O0Ssx0kk2RAzUwClY9K0e8S2/pVi8Sc3xHMIX1PpTtWUSdiW0gRq67Kd9TNpv7vmcZYnA2+p+3u61wtIv8AQfdUubysSF4CkahCyhS0g7Q1CpEVkkSbKb36LtuTiVmubpOyIMaIQim2JqiZChXvC9o18bB1UGIANlwniuZecCZNEZDfVqmCRtV3YNs3tbUKBsHDTwrhLZsgAEQX35PBgPqJ9q+hYbAXRvEYHSPazDc63vp1Xji2Nhdew+WqeOGTl4Y3YUzIjEepUE/84k48ArbHuOpXPIwYMGIovBj3BgxFEY5z5dXUq6hlPVWAIPvB2wYMRRL3EOU4lGqNpI/uq1j8HDV8MI83EnV2XY0SLI38fL3YMGF9VSw4cWEXR1PUS3tiKuOXMn86BLuy7jZNI/5Un88OnDeX4YDqRLf94x1Nv95twPQUMeYMEQwRRi7WgLCWaR5s4lWWDBgwQsEYMGDEURgwYMRRGDBgxFEYMGDEURgwYMRRGIHEOBwzbyIC3TWLVv5lo16YMGPCARYr0Eg3CX+JctJHZWSXp0JU/wDK3+eIeS4QHNGRx7tH/wBTBgwKaOAnuBECqmt3imDK8pZdaLKZTt+1Oofy+z+WLoCthgwYJaxrBZosEOXudm43XuDBgxZeLxjgwYMRRf/Z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4" name="AutoShape 8" descr="data:image/jpeg;base64,/9j/4AAQSkZJRgABAQAAAQABAAD/2wCEAAkGBhQSERUSEhQWFBUVFhYaGBQVGRwcIBwaHRoYGhoYHRwXHCYfHBskHBYYIC8gIycqLiwsGB8xNTAqNSYrLCkBCQoKDgwOGg8PGi4lHyUyLzQwKiw0LywsLCwsMDIyLC02LCwvLSw0MCwsNCw0LCwsKiwsLCwsLCksLCwsLCwsLP/AABEIAKQA5gMBIgACEQEDEQH/xAAcAAACAwEBAQEAAAAAAAAAAAAABgQFBwMBAgj/xABBEAACAgAEAwUDCAkEAwADAAABAgMRAAQSIQUGMRMiQVFhMnGBBxQjQlJikaEVFjNTcpKistJDc7HRNILBJMLh/8QAGgEAAgMBAQAAAAAAAAAAAAAABAUAAgMGAf/EADIRAAEDAgMFBgUFAQAAAAAAAAEAAgMEERIhMQUTQVFhIjKBkaHwFXHB0eEUM1Kx8WL/2gAMAwEAAhEDEQA/ANxwYMGIojBgxUc1Zto8s2glWYqgYdRqIBI9auvWsVc4NaXHgrNaXENHFQuLc3aWMeXUOykhpG9hSOoFbuw8QKA6Xe2KCfPzP7c0h9FOgfDRR/E4peI5GRngWJjHGhbXpJGwC6V7rA+fp54pnyOdZQqtIjd3WZJBRca9RQobWM90UK8NtjjmZauWfMPwjkn0dNHDkWYjzTYV+8597v8A5Y6JmJF3SaVf/dj+T2MJ6ZXOfS6jPZVNNFfKPV0lA1WH6AHc03THV+HZtlBDyKxiiBBksB+1Ac7b32Qs1v13vfA4xtNxL6rc4CM4/RaBkOb5IzU47RP3iCmHqUGzD+Gj904bcvmFkUOjBlYAhgbBB8RjHuGZPMgxdrI9BW7QWD31YhADd6SrWb3Ohbo3bpytxIQidXJEaqJel6bsPVeZANeZbzw3oaxz37p5vyI6JZV0rWs3jBbonHBik/W+D7/8jYP1vg+//I2Hu6k/ifJKsQV3gxSfrfB9/wDkbB+t8H3/AORsTdSfxPkpiCu8GKT9b4Pv/wAjYP1vg+//ACNibqT+J8lMQV3gxSfrfB9/+RsH63wff/kbE3Un8T5KYgrvHjMALOwHUnFRBzVAzKgL2xCi0bqTQ/PEbnSU9gsY6SOFb1UAsV9xoAjxBIxjMTC0ucNBdXjbvHBo4qDxDnB3NZalT98wst6op8PvN18ARvhZfjaSNokzDSP9lnb7Zj9laX2wV6eHxx8ZzjccUqxOW1PpIoWO82lfxbbbC7ryUjiUGXVNK5UiurRhTQ32GvXXXUSa2OOYfUTT3LyQOFtF0DYIobBoBPG6u/0llSqMCpEhIRlRmsqTYsLsRR610J8MdIuZIUVWSeSMNekr2oFCraiunT3h3iK364reHfNl0Rx9qoMhaMMDTao2jLKW3KEBj7yD0IxWwR5HSI9UjBFJQ6FBBKxMK0KLetFahuSRv0xmwWORd7v+PVXcbjMNWnZDm6SPbMfSJ4yqKZfVlGzD1WiPI9cN8UgYBlIIIBBG4IPQj0xkrcxxB1RhIrspbSyUQAWBsX90+zfphu+TfiomgfRfZq/csVQYWVHUFbsijtqrwrDbZ9VLIcEo+RS2tp42DHH5JuwYMGG6WIwYMGIojBgwYiiMQuMcO7eF4r0kjutV0wNqa94GO2Yz8ae3IifxMB/ycck4xATQmiJPgHX/ALx4bHIr0XGYSBZDGORdEi+0h/uU/WQ+Df8A2xhUzfEc4GkCiShKAGEfRPpNh9Ex8E3pxveoXQ2riHC4swoEihq6HoQfNWG4+GKHMclsP2U23gJV1fDUpU/iCcIX7MdG4mMBw5HgnDK9rwBISDzCz6XM5krNpModUcovZLp7oBjpitsz72K8TstC/jO5vNqZFQyMyhwo7JdJUR2smsLRkL0NPTw0+OH39Up/tRfi3+OKHm/KT5KFZNUZ1yBKCsaFEk2SBsB5YGFJOMzGLeC3/UwnR59VD4TmJBETmNnDsu4G4vu1pUBydq0qLuqvDTFwp48jmZJBpeWM9w/VRQdIP3jqJPvA8MUXK3MOXysknz1gGJDQzybkg0rRKAKDA790C1Y/ZOHzmRScpOACT2bbAX4eQw02fSNY7fE5nloEFXzvuYSLW9Uhz5kK6JRJkZgPSlLb/AYqF5qBBIifZmVbIAOkOWayKAAjJ2vwxbZzJJLtJHrANjUjbHzG3kccDwWGmHYimNnuNudzfTY7nceZx2znng4JEAoJ5uitgASVhSWgVNhtPdG/UB1N9N8TeJ8V7GSOPQzGRmArwqrJ2+9j7bhUJXSYVrfbsz4ij9XyAHwGOsOVRAoVK0ghaRtgeoG3jWPA48XBS3RUcXPEJiMzKyqHRdyu+oFj49VUFiPIirvHua50jR5I9DlozLdVuIwO8N+jGwP4Ti3/AEbF+6Gy6f2Z9miAPZ6USPccfB4PAb+hXcUfoz0326dO8fxOK4nfyC9t0VfLzdGla0dSRdbbL36O9Hdk0dOrDHuZ5rCLraJwrEhCSu5DiNrA3Wi3xAxYDhMNV2Iqqrs2O2oPW46agG94x9Jw2IOZBENTEEsEayQdQPTrYB94vHuJ38gvLdFH4HzMk2Zy8aowZngfvVQUkMDfiemw38emNK49wr5xCUBCuCGRj0DDpfoQSp9GOEbhvDkE0OmKqmiYUhFENV9NqBb4E40LiWfWCGSZ70xIzmutKCTV+O2FVcMZs43yW8RLcwsyzHC0eW5Yys0ekEH2kokggjwOo94bMCR6YVzm8oEWPs5tIl0BGk8hdMC2w7g2IvpXXF7zVzF88c5gK8UcUbCIMND6ju7kA7bhVA9CfrDFny58nqZjJxTaqdwWOoE72wFFGVlWvDcbnzxygo+24RkkDTNdDJMWMYZRYn36palWFUeQQ5gqpGh1kGwVyp7O3tBqJ22sHyxzzL5SJWLZd1UB1D2O8UCI6WHvulFIJ2uMsPMvQ+Tg25+g7/tHS+4vV0vbffbqd8dk+TaLU0kzi23YounxBO7swBtQSQATWI2imJzB8/yVm6qiAyI8vwlDh2ThmWOWMSs7hlRQ7Fn7z3uGOoWWOu6o3YGNJ5O5aGSy+jq7sZJDd94gCrO5CqqrfjV+OOHDZ+H5QVC8QJJtlbWxJNmyLO5N103xPi5oyrf6yD+I6f76wwpYGQEkuuT6IKomdMBZtgFa4Mc4Z1cBkYMD0KkEfiMdMMEEjBgwYiipuaeaYsjD2klsWIVI1q2Y+G+wG+7HYfEA59m+fROfpJXrQH0RAqoBGw2Ot2NgeRNbDFzzXllmzUiyrqCdkFB6UAH6eRZtx40L6YV89wyCEovZysJajpX7oAHd1anHRRYI6aB5DCGsrMTzELi3LinFLS2YJDY35ruOO5dHWMxsjtWzR0RbMo1eO5U7ix43j3L8x5eRI28JXCLqUbkrqHQmhRG58SMQMrJlWdLilDtoaN5CSzL9LIsgbUSAfpARse8ARVYhZSbIuBH2crBFTRqbVpDmEAgB9SHvR0xHgaJwt3TDwcjxI4cQr2HmSOIsUM0LK5XuqRqcUdIXdWJtdiPrDDLwD5T43lXLZi1lYqFOgi2LiPQy76X1G9iVI3FdMImZ4zk2XXJHKNTzN131qisT3X7rUFABohh0GLSPgOXkjWTS1sEkDszatQJkVyb9oFz/AMdBguGqNNbFity1CGlpxPpa/NbFhS+VDIiTh7k9UZGUAEkm9JUVvZDHEdPlNiVhE0UsjrHEztHoIt0DbW48yK//AJi14DzpFm5WhRJUdU11IoFrq02CrEdcdCXNd2b5pLupA3HhNufDzWQ/pBXy5SU6XKsveVh4FQ242J6/HG38BzhmysErbGSKNiPUqCfzvE6sLvMHG81DIUgy/aqYxobf9qe02bcAJtHv4WfMYpDCIr2Oq3qat1QG4xmOPNMeDCnNx/OjvCBdLdnQ0OWS0UuzBW7+liw0rRNbY5x80Z7uhskbJUnTvUdjXuWHfAVyB46k6743QisON8i5XNEu6FJD1kjYqT7/AKrfEHCJxf5KszHZgcTr9knQ/wCZ0n8RjT+E5xpYgzoUeyGUqy0QfDUNx6jbEzF2vLdFhLTxy94L85ZzLSQtolV42+zICp9+/UeosYtOCcpZrN0YoyEP+q5Kp8Cd2/8AUHG6ZjKJIAHRXANgMAaPnv44640MxtogW7NaHXLiRySLwT5KYUpsy7Tt9gEqg+AOpvia9MO8MCooVAFVQAFGwAHQAY+8GMSSdUyYxrBZoRih55yUs2RligTW76BpBAtdal92IHsBvxxfYMVIutAbG6xvP8n8RnUBct2Yuzrlj32NeyT0aj8MaxwfJiHLxRBdOiNF03dUBYsbE344mYMZxxNjFmraeofO7E85qh5h5jMJ7KIBpSLJb2UU7BmrqTRpdro7gYUc0rSWzkyv4dqdr8KAFKP4Vx3zhJnnJ69s4PuB0r/QFwt8b5leCUqIwyqgcnewNMhJodQCgsdaJ8sc5V1Es8ro26Dh8k6poI4ow92p4rll+a5NUKtEgEoQlldqUMzKNygANITRq+gs4+U501pqREG8pIkkK91VV1ru7syt06WDucfEXMp1U6QaNQVgOsaiVE1SXsFOvUp2G2PF5gaWRV7ODvRlk1DVuA7KauwtLttW/tDoct0NSz1Wm8OmL0UrhnHy8p0J2TdroVkcqxovqZgBRpUJ0mxZrGicv8zsziCetTexKNg5AvSw6K9AnbY0arpjMMpxmYzIBDCGkRCZApA1vG7hS13fdAojezv4YvMhnmlhErLoJYMig2RTDTZ+1qF7eYxvFPJTvFu7lle+qxkhZMw373PRazgwDBjpkgS1zTwJmPziEamC08Y6sosgr99bO3iDXgMIXGuLrGYjoD1JuWJXsyKWytFge+RuKHjVjGxYq+K8s5bMkNNCjsptXqmB8CGG4OF1TQMmfvBkf7R0Fa6JuA5j+limXzELR7ZdEtyFLyugAjWU7ORaigwCrt3jiY0iBygy8I76Kh7Qhe+iyjUQuy1GtAXZArzxosvybwb6G06iCwaOJgSNwT3ASQSdyT1x7JyAr2JJdStWodmm9dL1Bh+WAnUM2LIepRQrI7a+gWY8Ply8sqRHLDSabWzs1EIr7MdioAUAA3VGqvDBnsvO0AXKZeSWPZC6dAgFUni5oVagged4fcryTlkILJ2pBBHaUQCBQOkAJdbdOm2L1VAFAUB4Y3Zs0Eh0h8Lk5881k6vIFox45LDkE69yPJSqfBezcAH3KmHP5K+HOfnGalXS7uIgu+yx+1sQCLcnY/Zw/wCDB0dMyN2ILCetmnbheckYoeI5dWzDalVqjj6gH60vni+xS53/AMhv9uP+6XBsfeSet/ZPgo3zCP8Adp/KP+sJXIpk/Scodw1SNdLVt9IgK790BVrTve3iLw+4VOA8oyZbOSZkS69TkqrE94NqJL7e0pYgVt1PjteZjiW4ev8ARSenkwvBccrpx/WjK3XbJ1k8dvoxcm9V3RucevzNlg2kyqCSgA33LjUgG29jf3YTeYM9l8qFWaGMid3LDtJDStpEjtv7ApQR69OuGrJcv5eSKF+zqhG66XbYqpC0b3ADke44wORsn8czJO6VeYMGDEWqMGDBiKIwYMGIoqHmbm+PJlEKPJLKGKIoAsLWolmpQBY8z6YW8l8o2YEjmbLoYyF7NYW3U76gxkrVtp3AHiN+uGzmTluLOw9lLYIOpJF2ZH8HU+fp0I2OM8yvydZ+RnSSZYwjUJANnFbMoXceoJG9+GBpd9cYLWRtOaYMO+Bv0XLivNpkzg0wEGWlaJG7RyQKV9IFA6RRF7gD7JxJ4jKxikERIlCmgANQb+F639Dhz5V5HgyItRrlPtTP19QB9UfmfEnFtnuEQzftY1cjoSNx7iNxgKbZwlOO9nehW0dfg7Ib2eGefmsWgfOFlBEgBiagwUgvcoUv3R4dns1Guu94lxwzkRlWnWmexL2dkdna6tI9kyACutE+FY01uTob7plX0Dk/32ceDk2HxaUjy11+agH88DnZ8xOWH1+y2FbFbPF6fdZHmZM7oGhpV8T23ZqxcI9qulSCmvRpFbna63xo3LXL8khjmnUoi6WVHGlmcUQzr9QA7hTvdXVUWXJcCgiOqONQ32ju38zWfzxPwbDQNYQ59rjkhJaxzgWtvY80YMGDDFArjm84kSGSRgiL1ZjQGFSb5REezlwjINX0kjgDYWSFHeoAgnVp92KzmWU5uSVXJEa64kA8Nijyfxk2AfAAV1Nqs3LDVI8k6C1ZWYRBQIzHoYUGoEKL1fiKAwmqNogOMbDa3HVNYKE4Q94vfhom7Nc4TAEtmIowpAYhVABO4B1saJsbeuPmPnSRTXzmFjQOlwnQ1R7jKa3G/rhMbhuWLO5zYp2SR6ZV37zxlWWivcc0STYA8BWOmW4JlkddUyMQChjNUQIjGRpug1RObH3x7gP1Mupkd5IzcR6YB5rQMrz+AdMyqd6LRNZFXfcO+2ltgSdjtthi4fx7Lz0IZo3JXVpVgWrzK3Y6j8cY3+gYJSsSZgF44kA01q1Ksn0t37RM+ojfrv7WLvlvhzZLMxyrJcdhXQrVhyqlidVWpog1dbEmhg+n2h2gyQ68bWQU9FkXRj1utYwYUOPfKLHl8wsEcfzglCzGKRO5RrS3kT1F1dHHThPygxzTxwGCWN5SwUt2ZHdUsb0uSNh5YbY24sN80AIZCzGGm3PgmvFLnf8AyG/24/7pcfPMxI0f/kLAp1Bgz6NXsnukb3sVvwDkjcDEbLSFijFi5OXy5LEUTfaGyPC8bxd5Lq79k+ClYMGDBa55IXypOg+bXpvU3Xrp7nx0/lhyg5tghRI21bIlFVsElA4VdO96KPSvLEXjvLcWb7PtQfo2ux4r9ZD91qF+7EmLI0BceXYhQupo9yoFAHfywI6J2Nzudkyo544r4ivZflByyqHIkCkRkGl/1DIFGzdbhkFea1vYuTHzhC1lFkcCRYyQoHfZlXT3iOhdb9/oa4rCQKEeXqqrs/Dvbdenff8AnbzOKDl7mxJs48Iy8S06qHEZBZVJBJ+yVdQQD1G/UYo4YbX4pk2ricbArQsGDBjxEowYMGIojBgwYiiML/GeaxGxihUSSDZiTSofIke033R08SNrs+N5oxZeWRfaVGI99bfnhAihCgKPDxPUnxJ9SbJ9+Fm0Kw07QGan0TCipRMSXaBSsxxGeQ3JM/8ACh0KPSk3I/iJxBkVNyxG2xJY9aujZ8t8SKwtPyexEgMxPasXa1HtlZVsV4VKBveyDHPCZ8hJkefVOjE1gAYwJiy0+waKVgPAxyGvyNHFtkuap4v2n06+OwVx7qpW91L78LvBuEDLoyAlgXLAnruAKPgSKqwBtXjuZ9Ysyslhd2HEjqvHU0cre00A9FoGRz6TIJI21KfH1GxBB3BB2IO4wYUOWMyY53A9mRCzL95SoDe8q1H+EeWPcdVTTieMPXOTxbmQsUPieWMWYkjbbUzSIftKxs16qxII8Nj4jFXxrMIkDmQkKw0EqLPf7oq9vHx2xpfEuFxzpokWx1BGxU/aUjcH1GFHjHIsrKUV+1TarYxuKP2lGlvwAOE9Vs1283keYJuRxTSnrm7vA/I8+CziDh2UGtA0prQxBTzHdjrqbEqqFryGPqbhmXUBXOZXuO4LIQVAMgu+upWnAHW+71vDQnImix83nUEKukPY2ChWGhzTDQp1Xdi8dv1RZl0fN5n7jp3juQxVmJZ3G+pVOq7HhjEtlv3X+S2Do7d5vmlrJ5mCCVLkmFawIWQjSzGMMX8xbqR19rrQ2YeJZaSZGggj7WRl3SwO5feLFiAARYHmT78Tcp8l5cgy0m96y5klvUratR7qt9Gu+9AV0w98L4THl10xjruzHdmPmxO5P/HQUMExbPL3B8lxb18v9Q8lcGNLWZ/T35LHl4fnEGlcg6+io1f0rX54vfk74RO2eeXMxmMwRaVBBXeQ3dHqdK1sfLzoahWDDRlMxjsQQctdPK3A92XglvnKRkEcgYKqk6gQGJ3RhpQsus92qBumNA4IE0sq2TWXgFsCpNdpuVbcH0O4x25nBBikE6QldXtqWvdGIGkgj2KPoxxHyf1Lsn5tl922PR+vrg2LvJPXfsnwUvBjmZ1vTqF+Vi+hPT3An4Y4/pSG67WOwLrWvSrvr0rfBa5+xUrBiKOJw0rdrHTHSp1rRbyBvc+gx0jziMxRXUsvVQwJHvANjEUsV2xnvKudvi2YtWUGXq1CqkPtb92/Dzw9PxGIVckY1ezbKLHSxvvjgM3lgXbXCDa9odSdRsuo312IF4xkjxkG+n2stYnFjg6yJ+K5tc21BHyupapotWnQt1qkBvWWu62G14jrxPP+PZ/WqjF7VbA3J+yvo3tk9VAxZLChFgKQfEAYoeeoiMjLo0r7IbbcoWCsoroTde68ZvjwNLuSYjaX/Pr+E28BnlaBTmNHa7h+zIK3f1aJ2qqvfzxY4VPk2ZjklLkEnSbArbs0035sBQJ8aw13jLVM2OxtDlB45mpY8vLJBGJZUQskZNaiN628auvM4yOfik2dCzPmXYhldAncRGVgRUd7sCN9ZY9emNqwgcz/ACYLPmlngbs1kY9uvhdH6VV6FzQUj1vzvCdj3DsGyOpZo4nEyMxBK/G+b8wUaOTNOdQIMUSRqSDtROkkD4g+/pi2yjyBUXMRmGVkB0N47dV/+jqvQgYaeXfk8yuUYSAGWQdHkrunzVQAAfXc+uGDO5COZdEqK6+RH5jyPqMBzUJnZ23Z8CiG14Y+7GAN5flYnxHleV3mZSmmR1ai25prokxkDbam1jyobYkx8uMS2tYiGjI1EsWH0aoIwAAugMuq68fZB3xomY5KH+lMyjwWQax+OzV7ycRTyhmP3kR+DD/6cLn0dWMgAfkim1VMcySFn8nK77BOzHdQCS2DLpjKtGoqtDMSxN/XawTWLHgPC/mkTq7grqBDbDbSoqgAAbB6e11O+HOLk2U+3MgH3EJP9TV+WLXhvK8MTB6Mjjo8huv4QAFX3gX64uygqJBhkIA8z78VV1ZBHmy5Poq/lPg7AtmJVK6l0xowohbBLMPAsQNuoCi9yQDDRgw9iibEwMboEokkMji92pRgxX8X45HlwNZJZvZjUWzedDoAPEkgDzwsZjmjMP0KwjyUam+LN3fwXGM9XFB3zny4rSGmkm7o8U7YMZ62emPWeU/+9fklDHqcRmHszyj3sG/vBwF8XhvofT7ov4ZLbUe/BaFgwmZTmydD9IomXxKgK/4E6W93d9+L2LmzKFdRzESeauwRh6FWIIPoRg+CpinF2FBy08kR7YVtgwk8T+UtFn7PLxrmYwmppUkoBtRGgWukmqPtDFvy9zlFm5HiVJY5EUMVkVfZJoEMjMp3B8bxqJGk4b5qphkDMZabc1f4pc5/5Df7cf8AdLi6xS53/wAhv9uP+6XG8XeS6u/ZPgk/j3JcmYzDSrKI+/G6ML1KyQyIp8iNbqSOhXUMRW+T5/m7RjstbZCHL6qPtozFmvTekggee3TDzhP49wKeTPxzxJYCoNZkFADtNQA2dWOvw1K22qtOCC0JPHK45Xt+FFznJmZZKHYazHJGe0pwgaTtBItwaWJ9llKCwq97a8enkSdXklilUPIcyLNgRiZh9ImlQS4UG1YkXVVWIi8h5pcmmXjlCtKI2mJYqqNHHShQjEsxkIZnuj2Ysb4l8Q5Tmldp+zVZXgy+qn6TCYNMRvW8YAvx6YrbotsX/QUvh/JJjGXRjE6ZbMPIhKUeyaNx2YButMjkjeqA8RiBk+SMxHGErLvonWUB2JVgDKSpAhtf2l7l9x4Y9HA8+rzSsFftpYZuzWSipizCsEtjp3h7u21oL64dspKzIpdOzYjdCQ1elrsfhj0AFZvkc3O4Pv8A1ROXuFnL5aOFiGKg3p2Ati2lQfqi9I9AMQ+d4JHyUqxDUaUkVZ0qwZtIHVqF141WL3BizmhzS1DYrm5S3yxl3/RwhklEEuqIghyhCAR7GjeooCDW1n0x3kyma305+NTqYi3LA1upNjuhmCgoLAANG2xeFR5Y80DyH4Yy3PVMWbQwNDcKpIsnmVBH6QRq06GZ96NiTX5kByVPmqX0N98m2ajIHzmCQBnrXMdwyKqg9z6rAnrvq8MWmgeQ/DFbx7iEMMLmV0jGk1rIF+4Hc/DHhitxWrdoFxAwr5fl7iOgL87BIidNepwSx16WoCtXej73Udma9o4ZYZRDApmcLoUamZrF/wATUT7z1x3TMqUDhgVI1Bh0IIsH3VjP87n2zL9q96f9KM9FXwavtkbk+F0PG1tVVNpmYjrwCfU1O6d1h5pgzPOq/wCjG0n3n7in3WCx9+mvXET9b5/sRD4sf+sU+KbPczJFB2zKa7Vo9Ni+67qx322CM1fDCE7RqZD2Mvl+U5FDTxjtZ++icl5xmB3ijYeNMwP5g4s8hzdC5CvcLHoJKonyDglb9CQfTGaz81qJGiWNmdXKgEgBu9EoYEj2blr00+oxaZHNCaPUVrd1ZTR3VijCxsRanfxxozaNTHYyC498vss3UMEmTMj75rUsGEngHMPzf6KZvotNxsdypBA7O/FaNr5UR0rHuH8M7JmB7UmlidE8sclzjeYlmVp0ZhJI6VpAaoy4AQBgRQRi3vs+JxTPms8DKAGbVqWE6V2Pa6Qx2ULSW1MSGsURRGGzOZI5eUwtsLJiPgyXYA+8vQj0B6HC5xvjskM2hQpHZMwFEksFc+BFLaAWA3U3p2xzD95vXNe0E3JzXQMwbtrmkgdFFk4nnSbEZVWA20aijCElrH1lMnQjxWvrYMrmc89FeioSe0AGs6pAB+zUmwEr2K6kG8dcpzBK/ZBmjGrx0FtR16ezXs3YKQDqJJPUbAA4+JePZhFtzGDc1Hs375jYKsYAawz7kH8AceWOmEL241xFcZc7nSv0XaMBvqeII1iO2XSV3AfoNid1DbXjvmuHTl5JV+kftERFKKNcZVTQqiSGYgEnaiOpxL4LxeaWZ0lTQoDFNqJqQpQOo6qrewpBIoEG8NPLuSM06sP2cLWzeBcAgIPMgmz5UB1O2kIc6YMDR1ty4qsjxHGZMR6fNIuYzOZRSWyrppBLFg4AA6k9wUPW9saJ8mXBDFl2zMoqXNEOR9mMbRJ8FN+9sODoCCCLB2IPliNxDiMWXiMsrCONBuT+AAA6k7AAbnoMdFFTsiNwk09ZNOMMhuFKxS53/wAhv9uP+6XH1y1zPHnUZowyFHKvHIAGXxUkAnZlII/DqDiTnOFa31iRkJUKQAD0LEdR944KjcAbpbVROewsGvVQ8IWQyGegjimkeeW5kLwKzOwQGbUx1vW+qMaFpe6DV40P9CH98/4J/jg/Qh/fP+Cf443MjSljKKVuWSQOKvxB5ppYo5FhaGWGNNYDBuyLLNo+q3a93VqsCtvHERspxUDZmZ4mNd7uyquWUAEX3S7avdJvjSv0If3z/gn+OD9CH98/4J/jiuNvVaCmlHBqzDN5PivZkxtLqWKUaWf29UOVQUb2kV+1dT9pW+1i54bHmhnl1rORrn7RzIey7Mj6HQmrTdaQRpD6tRJI6uWZ4cI1LyZgoo6s2gAe8kVir4fxbKzydnFndT3QWlGr+HUo1fC8e429V4aeXQ4VZYMdv0Kf3z/gn+OD9CH98/4J/ji29asPh8vRccGO36EP75/wT/HHPM8N7NGkedgqKWYkJsALJ9nyGJvWqfD5ei5yJYIsiwRY2I9QfPGSLk0gkkhzAHbAkGR7LSqbqTU1sbHXfY3hm4DzizsPnbmKKVrjlAWkU+wk1jYkV3xtZogbEtXE+RI8w8cjyvaXuoUFkO5SwLAujY9fPAc+7qWWBTrZ0dRsybE9ozGh9Cs1fiLKnZxT5oitKos8unyC2zdPDSL9BhjyUpKLalGAAZGFFWA3UjwI/wCsPnD+WstA2uOJQ32zbMPDZmJI+GI/G+WVmbtEbs5aotVhgOgcePoQQR7tsK6ugMrBhcSRzTqLaAElywAdAsw4xzUYJZE0IQkeoWxsmg1Gga2PjXmL6Y4ZPNRmUaYcqjyDvE7M7OZB3aUlvY71+Z+Ldm+Byox7SDVsRrjAkBHl01gehFe/ERVVa7mmrruEVfWu7thM6N0QwmMg880wa9shuHiyVhxJGRO0y+WoqGKHqVaQJpjDL3muNSR6IPUWfLPFu2DJ2SxLGF0hbA0ktVKQNqX2hsbrwOLhYQxXTGzEbrUZNeo7u2LLI8szyb6RAvTU9Fq9EXYf+x+BxdsMkwwtjPzN7DzVTKyI4nPH1Vb+iXzTdjHVqNbE9AOij3m2r+E4MaBwvhMeXTRGDubZibZj9pj4n/jYCgKx5h9TUbIow12ZSeerfI8uGQXXPcPjmTRKoZetHwPgQRuCPMb4XMzyY67wy2PBJRfw1rv+IOGvBgiWCOYWeLrCOZ8XcNkjScu5lTXZq3qsg/8A2AOPYuW8y31EX+OT/BTh4wscZ5sIcxZcAlSQ8rbqp+yoHtsPHcAepsBdLQUkQxvyHzKOjrKmQ4Wa/JGV5LveeUsPsRgoPibLH4EYvEnhiAjDRxhRQQFVoeQHhhCzDPJvLI8nozd3+QUv5Y4rlEHRFH/qP+sDN2lBD2Yo8vL7og0Esucj/r9lpccoYWpBHmDf/GM7+UZ1fOZdVdi0SOzx3aKG2Rq8JCQ1H7Kt578BlFBsKFP2l7p/mWj+eKviPAC7M6yOdbapFc6i+wHtNv7IoA2vQEVjT4pHK3ARhvx1C9ioXQSCS9wM7DUngpfIGak+fl4lLROgSTT4AE9nKfCtQdR5jfwxq+KPlDLZdMuPm10T3y/t6wACH8iBWw2qq2rF5hxG0NYANEonkdJI57tSUYMeN0OMtyuXUovdXoPAYNggMxIBtZDudhWl57OCJC5V3r6salmPuAwkcY5v4i9rlsjLEPtyJqb+Ud0fEtha5hkkjRewjVmOobpY6CrobC8QIOITPNGpiEau0ikdlZWnkUEkgAgBVNg+pBBGN/0mE2JWTyXDI2XnEeD8RzDa54czKfDWpIHuX2V+AGIp5SzZ65Wb4ocTYZMwUWwoYiEk9gPrzGNhX3UpsGYzspWQRooeNXu4b37YKgF7G4yW2vpjTdOA/CXuoGON3OJPz/CtOCZ/i+WoLDPIg/05UZhXkG9pfxI9MaDwDmN5+7LlZ8u9X31JQ+56/JgD78ZVPnZVkZNC91yEHYk9t9JpI1DZKTvX630GIy8YzOg//jXIBGRpj2I+kdzvVWqotdQzHr45Opwf8RsTTHliJHVb1ii5z4RLmso8MTAavaBsalFnQCPZ1EKLPheM+4dmVk7QFKKs9Axle5fcNkUTVdMarwz9jF/tp/aMYTQboA3vdENddYiW1L2TqDIjAhJRs5QhtDg7eGllPgSehGNn4DxiPNQJNF7LCivirDZkYeDKbBHpih554TlHXVMh7Z9k7MgOxHmTtpG3eYd3w3oFS4PwpoA/00p7Si6qxVTWw9miTW2omyAL6ABJLPHRkgnXhx/xOLSVzQSMxlfgR91qk2ejQ07op8mYD/k45ji0J2Esf86/94y+PieXDhVK6i5WgN9QcRm6FjvkCz7+mPj9YMszCPUCSyKFKncuWCjcfdPu+OB/irr5Rn34L34c3jIPfitdBx7jI8vzLDGFaKdogxkA0WATGLcaCNJ236bjph24DzWXZYp6DNWiVdlckbKR9Vz+B8KO2DIK5kpwkFp6oWajfGMQII6JmwYMGD0GjBgwYiiMGDBiKKv4/mWjy0rqaYIaPkTsD8Lv4YzHjaTLCI8oO+SAGsAKACSSWvrQHmdR9+NZzOXWRGRhaspUjzBFEfgcZpzDDLlEdW3YKeylYErJXS9IsPXVfHqLHRPtON7sD2i4HBNNnyMGJpNiUvZuXOFnKLIpZW0ju6UBVdH1Tb6tQO97dCMd8s2cVZFfUzaCqHYgOZJKa6FgJ2Zsge68RIOY8wzKAt/RMwUx12jjtaAN9DoTpsb8LGJacSnYRmNxIC7hvoGTVUZcAaj3e8Cmrpv5jdQ5rgLEN9+/eaZNIJuCV5xU5sTt2PaFNHd2WhsLIJsM53oHSQa6rj4inzSuraZnhDHZguspe2oCt+vrVXiLLzDmtIMQ7U0CWWEij2bu0Wl2FlSq73feqicNS5gBFZj7QFVZskdFFWSfAVeKuxMABaD/AGrNs4kglffyf5iccQmVw/ZSRkjUAACrDQABYNKxGoHyBAIxpeF3lXgjR6p5RpdxpVPsJd719ZjRPlSjwJLFjp6RrmwtDxYrn6lzXSkt0XjdDjMcp+zT+EY0/FSOVssNhH/U/wDlhrTTiEkkaoR7cSS8VXMcMzRr2BfUGshGC3saBtlNXXQ7eIYbY0r9WMv+7/rf/LB+q+X/AHf9b/5YLdXMcLWKzEZWT5jK5t+4C6Uxt9ezK0oYFdDBqWOx9U+Ax8/onNrrbt5HrSoUGi61FqIJbSjGpK2Bs7nxxrX6sZf93/W/+WD9V8v+7/rf/LGf6qM6gr3AVkkHD832qMXkWJWHcMltoLvYYhtLMF03dmuh1De54PlXjj0yM7Nqc27lzWohdz4aQvxvGhfqvl/3f9b/AOWD9V8v+7/rf/LHrayNpvYqGMlJLnY+440Lhn7GL/bT+0YhnlfL/u/63/yxZxxhQFAoAAAegxhVVAmtYaKzG4VnfOnEGTMswUuQ8EQUddLUTpsgXbnqd9I8sKZ5yar7KvoHeyGoSgM6xE9PYWzve4xpvNHAndhPCNTBdLxjqyiypW9tS2dj1B9BjP8Ai/F3WWFY91LU66CW1alFEGtJAJNEgir3AIxx9ZCWzEube+h8NF0NNKDEA11rcPql1ZhIsjpGiyKxbtFvdmnjbV3WI2YgjvMAFI8aHuYysYacrGdeXS45GL1IYyokO1bhxsQT1N9cWOU4/O0Ssx0kk2RAzUwClY9K0e8S2/pVi8Sc3xHMIX1PpTtWUSdiW0gRq67Kd9TNpv7vmcZYnA2+p+3u61wtIv8AQfdUubysSF4CkahCyhS0g7Q1CpEVkkSbKb36LtuTiVmubpOyIMaIQim2JqiZChXvC9o18bB1UGIANlwniuZecCZNEZDfVqmCRtV3YNs3tbUKBsHDTwrhLZsgAEQX35PBgPqJ9q+hYbAXRvEYHSPazDc63vp1Xji2Nhdew+WqeOGTl4Y3YUzIjEepUE/84k48ArbHuOpXPIwYMGIovBj3BgxFEY5z5dXUq6hlPVWAIPvB2wYMRRL3EOU4lGqNpI/uq1j8HDV8MI83EnV2XY0SLI38fL3YMGF9VSw4cWEXR1PUS3tiKuOXMn86BLuy7jZNI/5Un88OnDeX4YDqRLf94x1Nv95twPQUMeYMEQwRRi7WgLCWaR5s4lWWDBgwQsEYMGDEURgwYMRRGDBgxFEYMGDEURgwYMRRGIHEOBwzbyIC3TWLVv5lo16YMGPCARYr0Eg3CX+JctJHZWSXp0JU/wDK3+eIeS4QHNGRx7tH/wBTBgwKaOAnuBECqmt3imDK8pZdaLKZTt+1Oofy+z+WLoCthgwYJaxrBZosEOXudm43XuDBgxZeLxjgwYMRRf/Z"/>
          <p:cNvSpPr>
            <a:spLocks noChangeAspect="1" noChangeArrowheads="1"/>
          </p:cNvSpPr>
          <p:nvPr/>
        </p:nvSpPr>
        <p:spPr bwMode="auto">
          <a:xfrm>
            <a:off x="215900" y="-47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pic>
        <p:nvPicPr>
          <p:cNvPr id="15370" name="Picture 10" descr="http://www.gisdevelopment.net/application/environment/overview/images/image15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5836748" cy="417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37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8" y="-459432"/>
            <a:ext cx="6867538" cy="1602432"/>
          </a:xfrm>
        </p:spPr>
        <p:txBody>
          <a:bodyPr>
            <a:normAutofit/>
          </a:bodyPr>
          <a:lstStyle/>
          <a:p>
            <a:pPr algn="l"/>
            <a:r>
              <a:rPr lang="en-NZ" dirty="0" smtClean="0"/>
              <a:t>Careers e.g., landscapes</a:t>
            </a:r>
            <a:endParaRPr lang="en-NZ" dirty="0"/>
          </a:p>
        </p:txBody>
      </p:sp>
      <p:pic>
        <p:nvPicPr>
          <p:cNvPr id="17410" name="Picture 2" descr="http://t3.gstatic.com/images?q=tbn:ANd9GcRG7I_Zw7pqfmAnheeE9ihayfhrS6FtKt6A5hnpkBOvtitrCMV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" y="1161866"/>
            <a:ext cx="3198539" cy="482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://t0.gstatic.com/images?q=tbn:ANd9GcQ8W_yeGp4yGxx3dzZCJndY-VlQv2x4FMUYs1sHbD8_jNSmUWVeV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850367"/>
            <a:ext cx="238125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http://t2.gstatic.com/images?q=tbn:ANd9GcQDbmAzCV8eKwo4EKqQa_0zWXRD2JpMvl23hk9Boa1OGN_55jS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853118"/>
            <a:ext cx="2381250" cy="317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4" name="Picture 16" descr="http://t1.gstatic.com/images?q=tbn:ANd9GcQJVt1ZY4oAy8fLnuQna86uii7BQUjHg67h4HLf9qapFoGhUG1QJA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098" y="1628800"/>
            <a:ext cx="352688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6" name="Picture 18" descr="http://t2.gstatic.com/images?q=tbn:ANd9GcQyRPjtVPOROD1uy2WPlgnngCehxsrl9F4s8OB4w0TZMSiZGkovy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098" y="4047115"/>
            <a:ext cx="2803326" cy="198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78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8" y="0"/>
            <a:ext cx="6867538" cy="1143000"/>
          </a:xfrm>
        </p:spPr>
        <p:txBody>
          <a:bodyPr>
            <a:normAutofit/>
          </a:bodyPr>
          <a:lstStyle/>
          <a:p>
            <a:pPr algn="l"/>
            <a:r>
              <a:rPr lang="en-NZ" dirty="0" smtClean="0"/>
              <a:t>Careers e.g., rural banking</a:t>
            </a:r>
            <a:endParaRPr lang="en-N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66" y="1368783"/>
            <a:ext cx="7619802" cy="548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244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Lincoln’s contributions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NZ" b="1" dirty="0" smtClean="0">
                <a:solidFill>
                  <a:schemeClr val="accent2">
                    <a:lumMod val="75000"/>
                  </a:schemeClr>
                </a:solidFill>
              </a:rPr>
              <a:t>Feeding the World</a:t>
            </a:r>
          </a:p>
          <a:p>
            <a:pPr lvl="1"/>
            <a:r>
              <a:rPr lang="en-NZ" dirty="0"/>
              <a:t>s</a:t>
            </a:r>
            <a:r>
              <a:rPr lang="en-NZ" dirty="0" smtClean="0"/>
              <a:t>upporting </a:t>
            </a:r>
            <a:r>
              <a:rPr lang="en-NZ" dirty="0"/>
              <a:t>p</a:t>
            </a:r>
            <a:r>
              <a:rPr lang="en-NZ" dirty="0" smtClean="0"/>
              <a:t>rimary production, marketing and global </a:t>
            </a:r>
            <a:r>
              <a:rPr lang="en-NZ" dirty="0"/>
              <a:t>s</a:t>
            </a:r>
            <a:r>
              <a:rPr lang="en-NZ" dirty="0" smtClean="0"/>
              <a:t>upply </a:t>
            </a:r>
            <a:r>
              <a:rPr lang="en-NZ" dirty="0"/>
              <a:t>c</a:t>
            </a:r>
            <a:r>
              <a:rPr lang="en-NZ" dirty="0" smtClean="0"/>
              <a:t>hains</a:t>
            </a:r>
          </a:p>
          <a:p>
            <a:r>
              <a:rPr lang="en-NZ" b="1" dirty="0" smtClean="0">
                <a:solidFill>
                  <a:schemeClr val="accent3">
                    <a:lumMod val="75000"/>
                  </a:schemeClr>
                </a:solidFill>
              </a:rPr>
              <a:t>Sustaining the Future</a:t>
            </a:r>
          </a:p>
          <a:p>
            <a:pPr lvl="1"/>
            <a:r>
              <a:rPr lang="en-NZ" dirty="0"/>
              <a:t>m</a:t>
            </a:r>
            <a:r>
              <a:rPr lang="en-NZ" dirty="0" smtClean="0"/>
              <a:t>aintaining and enhancing our biophysical environment</a:t>
            </a:r>
          </a:p>
          <a:p>
            <a:r>
              <a:rPr lang="en-NZ" b="1" dirty="0" smtClean="0">
                <a:solidFill>
                  <a:srgbClr val="7030A0"/>
                </a:solidFill>
              </a:rPr>
              <a:t>Living Well</a:t>
            </a:r>
          </a:p>
          <a:p>
            <a:pPr lvl="1"/>
            <a:r>
              <a:rPr lang="en-NZ" dirty="0"/>
              <a:t>b</a:t>
            </a:r>
            <a:r>
              <a:rPr lang="en-NZ" dirty="0" smtClean="0"/>
              <a:t>alancing the demands of our economy, society and environment for everyone</a:t>
            </a:r>
          </a:p>
          <a:p>
            <a:pPr lvl="1"/>
            <a:endParaRPr lang="en-NZ" dirty="0" smtClean="0"/>
          </a:p>
          <a:p>
            <a:pPr lvl="1"/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45238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Lincoln’s approach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NZ" b="1" dirty="0" smtClean="0">
                <a:solidFill>
                  <a:schemeClr val="accent2">
                    <a:lumMod val="75000"/>
                  </a:schemeClr>
                </a:solidFill>
              </a:rPr>
              <a:t>Learning and Practice</a:t>
            </a:r>
          </a:p>
          <a:p>
            <a:pPr lvl="1"/>
            <a:r>
              <a:rPr lang="en-NZ" dirty="0" smtClean="0"/>
              <a:t>Learning at Lincoln is embedded in practice and connected to research</a:t>
            </a:r>
          </a:p>
          <a:p>
            <a:r>
              <a:rPr lang="en-NZ" b="1" dirty="0" smtClean="0">
                <a:solidFill>
                  <a:schemeClr val="accent3">
                    <a:lumMod val="75000"/>
                  </a:schemeClr>
                </a:solidFill>
              </a:rPr>
              <a:t>Research and Application</a:t>
            </a:r>
          </a:p>
          <a:p>
            <a:pPr lvl="1"/>
            <a:r>
              <a:rPr lang="en-NZ" dirty="0" smtClean="0"/>
              <a:t>Lincoln’s research is of international quality yet focussed on application</a:t>
            </a:r>
          </a:p>
          <a:p>
            <a:r>
              <a:rPr lang="en-NZ" b="1" dirty="0" smtClean="0">
                <a:solidFill>
                  <a:schemeClr val="accent4">
                    <a:lumMod val="75000"/>
                  </a:schemeClr>
                </a:solidFill>
              </a:rPr>
              <a:t>Partnership and Development</a:t>
            </a:r>
          </a:p>
          <a:p>
            <a:pPr lvl="1"/>
            <a:r>
              <a:rPr lang="en-NZ" dirty="0" smtClean="0"/>
              <a:t>Lincoln works in partnership to transform land, people and economies across NZ and the world</a:t>
            </a:r>
          </a:p>
          <a:p>
            <a:pPr lvl="1"/>
            <a:endParaRPr lang="en-NZ" dirty="0" smtClean="0"/>
          </a:p>
          <a:p>
            <a:pPr lvl="1"/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13241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Lincoln’s qualifications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Reviewing all our </a:t>
            </a:r>
            <a:r>
              <a:rPr lang="en-NZ" b="1" dirty="0" smtClean="0">
                <a:solidFill>
                  <a:schemeClr val="accent2">
                    <a:lumMod val="75000"/>
                  </a:schemeClr>
                </a:solidFill>
              </a:rPr>
              <a:t>qualifications</a:t>
            </a:r>
            <a:r>
              <a:rPr lang="en-NZ" dirty="0" smtClean="0"/>
              <a:t> to ensure they are fit for purpose; focus, co-ordination, depth</a:t>
            </a:r>
          </a:p>
          <a:p>
            <a:r>
              <a:rPr lang="en-NZ" dirty="0" smtClean="0"/>
              <a:t>Focused on meeting the needs of NZ’s </a:t>
            </a:r>
            <a:br>
              <a:rPr lang="en-NZ" dirty="0" smtClean="0"/>
            </a:br>
            <a:r>
              <a:rPr lang="en-NZ" b="1" dirty="0" smtClean="0">
                <a:solidFill>
                  <a:schemeClr val="accent3">
                    <a:lumMod val="75000"/>
                  </a:schemeClr>
                </a:solidFill>
              </a:rPr>
              <a:t>land-based sectors</a:t>
            </a:r>
          </a:p>
          <a:p>
            <a:r>
              <a:rPr lang="en-NZ" dirty="0" smtClean="0"/>
              <a:t>Ensuring that our </a:t>
            </a:r>
            <a:r>
              <a:rPr lang="en-NZ" b="1" dirty="0" smtClean="0">
                <a:solidFill>
                  <a:schemeClr val="accent4">
                    <a:lumMod val="75000"/>
                  </a:schemeClr>
                </a:solidFill>
              </a:rPr>
              <a:t>graduates</a:t>
            </a:r>
            <a:r>
              <a:rPr lang="en-NZ" dirty="0" smtClean="0"/>
              <a:t> have the skills required by employers, and can make a lasting contribution; we don’t train for the first job, we educate for the career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5043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0648"/>
            <a:ext cx="684552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NZ" dirty="0" smtClean="0"/>
              <a:t>Global warming &amp; 10bn people = a food security crisis</a:t>
            </a:r>
            <a:endParaRPr lang="en-NZ" dirty="0"/>
          </a:p>
        </p:txBody>
      </p:sp>
      <p:pic>
        <p:nvPicPr>
          <p:cNvPr id="19458" name="Picture 2" descr="http://i.telegraph.co.uk/multimedia/archive/02398/drought_2398818b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2000"/>
            <a:ext cx="4924294" cy="307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t0.gstatic.com/images?q=tbn:ANd9GcSSG1Il_5Zrf48iw_q-IOLYUpmMioBTv8_hPohr4E05Ca6s6C0c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041" y="1889269"/>
            <a:ext cx="4596959" cy="305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6944" y="5373216"/>
            <a:ext cx="8200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800" dirty="0" smtClean="0"/>
              <a:t>New Zealand’s core business – </a:t>
            </a:r>
            <a:r>
              <a:rPr lang="en-NZ" sz="2800" b="1" dirty="0" smtClean="0">
                <a:solidFill>
                  <a:srgbClr val="FF0000"/>
                </a:solidFill>
              </a:rPr>
              <a:t>food</a:t>
            </a:r>
            <a:r>
              <a:rPr lang="en-NZ" sz="2800" dirty="0" smtClean="0"/>
              <a:t> - has a great future</a:t>
            </a:r>
            <a:endParaRPr lang="en-NZ" sz="2800" dirty="0"/>
          </a:p>
        </p:txBody>
      </p:sp>
    </p:spTree>
    <p:extLst>
      <p:ext uri="{BB962C8B-B14F-4D97-AF65-F5344CB8AC3E}">
        <p14:creationId xmlns:p14="http://schemas.microsoft.com/office/powerpoint/2010/main" val="112573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8" y="0"/>
            <a:ext cx="6131024" cy="1143000"/>
          </a:xfrm>
        </p:spPr>
        <p:txBody>
          <a:bodyPr/>
          <a:lstStyle/>
          <a:p>
            <a:r>
              <a:rPr lang="en-NZ" dirty="0" smtClean="0"/>
              <a:t>Lincoln’s Argyle Farm</a:t>
            </a:r>
            <a:endParaRPr lang="en-N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1406"/>
            <a:ext cx="9144000" cy="534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158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8" y="0"/>
            <a:ext cx="6131024" cy="1143000"/>
          </a:xfrm>
        </p:spPr>
        <p:txBody>
          <a:bodyPr/>
          <a:lstStyle/>
          <a:p>
            <a:r>
              <a:rPr lang="en-NZ" dirty="0" smtClean="0"/>
              <a:t>Lincoln’s </a:t>
            </a:r>
            <a:r>
              <a:rPr lang="en-NZ" dirty="0" err="1" smtClean="0"/>
              <a:t>Silverwood</a:t>
            </a:r>
            <a:r>
              <a:rPr lang="en-NZ" dirty="0" smtClean="0"/>
              <a:t> Farm</a:t>
            </a:r>
            <a:endParaRPr lang="en-N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56792"/>
            <a:ext cx="9144001" cy="530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166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8" y="0"/>
            <a:ext cx="6723522" cy="1143000"/>
          </a:xfrm>
        </p:spPr>
        <p:txBody>
          <a:bodyPr>
            <a:normAutofit/>
          </a:bodyPr>
          <a:lstStyle/>
          <a:p>
            <a:r>
              <a:rPr lang="en-NZ" dirty="0" smtClean="0"/>
              <a:t>Lincoln’s Mt Grand Station</a:t>
            </a:r>
            <a:endParaRPr lang="en-N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44000" cy="5289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395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8" y="0"/>
            <a:ext cx="6131024" cy="1143000"/>
          </a:xfrm>
        </p:spPr>
        <p:txBody>
          <a:bodyPr/>
          <a:lstStyle/>
          <a:p>
            <a:r>
              <a:rPr lang="en-NZ" dirty="0" smtClean="0"/>
              <a:t>Lincoln’s Mesopotamia</a:t>
            </a:r>
            <a:endParaRPr lang="en-N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43999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395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8" y="0"/>
            <a:ext cx="6867538" cy="1143000"/>
          </a:xfrm>
        </p:spPr>
        <p:txBody>
          <a:bodyPr/>
          <a:lstStyle/>
          <a:p>
            <a:pPr algn="l"/>
            <a:r>
              <a:rPr lang="en-NZ" dirty="0" smtClean="0"/>
              <a:t>Lincoln’s field work (1) plants</a:t>
            </a:r>
            <a:endParaRPr lang="en-N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648"/>
            <a:ext cx="7020272" cy="5535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67278" y="2492896"/>
            <a:ext cx="20318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Prof Lucas &amp;</a:t>
            </a:r>
          </a:p>
          <a:p>
            <a:r>
              <a:rPr lang="en-NZ" dirty="0"/>
              <a:t>s</a:t>
            </a:r>
            <a:r>
              <a:rPr lang="en-NZ" dirty="0" smtClean="0"/>
              <a:t>tudent  on</a:t>
            </a:r>
          </a:p>
          <a:p>
            <a:r>
              <a:rPr lang="en-NZ" dirty="0"/>
              <a:t>r</a:t>
            </a:r>
            <a:r>
              <a:rPr lang="en-NZ" dirty="0" smtClean="0"/>
              <a:t>esearch into</a:t>
            </a:r>
          </a:p>
          <a:p>
            <a:r>
              <a:rPr lang="en-NZ" dirty="0" err="1" smtClean="0"/>
              <a:t>lupin</a:t>
            </a:r>
            <a:r>
              <a:rPr lang="en-NZ" dirty="0" smtClean="0"/>
              <a:t> establishment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72395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8" y="0"/>
            <a:ext cx="686753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NZ" dirty="0" smtClean="0"/>
              <a:t>Lincoln’s field work (2) animals</a:t>
            </a:r>
            <a:endParaRPr lang="en-N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5454"/>
            <a:ext cx="7116283" cy="533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08304" y="2132856"/>
            <a:ext cx="155638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Intensive lamb</a:t>
            </a:r>
          </a:p>
          <a:p>
            <a:r>
              <a:rPr lang="en-NZ" dirty="0"/>
              <a:t>f</a:t>
            </a:r>
            <a:r>
              <a:rPr lang="en-NZ" dirty="0" smtClean="0"/>
              <a:t>inishing  with</a:t>
            </a:r>
          </a:p>
          <a:p>
            <a:r>
              <a:rPr lang="en-NZ" dirty="0"/>
              <a:t>l</a:t>
            </a:r>
            <a:r>
              <a:rPr lang="en-NZ" dirty="0" smtClean="0"/>
              <a:t>ow footprint</a:t>
            </a:r>
          </a:p>
          <a:p>
            <a:r>
              <a:rPr lang="en-NZ" dirty="0" smtClean="0"/>
              <a:t>and high</a:t>
            </a:r>
          </a:p>
          <a:p>
            <a:r>
              <a:rPr lang="en-NZ" dirty="0" smtClean="0"/>
              <a:t>efficiency;</a:t>
            </a:r>
          </a:p>
          <a:p>
            <a:r>
              <a:rPr lang="en-NZ" dirty="0" smtClean="0"/>
              <a:t>Lots of R&amp;D,</a:t>
            </a:r>
          </a:p>
          <a:p>
            <a:r>
              <a:rPr lang="en-NZ" dirty="0"/>
              <a:t>c</a:t>
            </a:r>
            <a:r>
              <a:rPr lang="en-NZ" dirty="0" smtClean="0"/>
              <a:t>ommercially</a:t>
            </a:r>
          </a:p>
          <a:p>
            <a:r>
              <a:rPr lang="en-NZ" dirty="0" smtClean="0"/>
              <a:t>sophisticated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16094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8" y="0"/>
            <a:ext cx="686753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NZ" dirty="0" smtClean="0"/>
              <a:t>Lincoln’s field work (3) ecology</a:t>
            </a:r>
            <a:endParaRPr lang="en-N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7692"/>
            <a:ext cx="6948264" cy="5460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92280" y="1916832"/>
            <a:ext cx="185794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Two high country </a:t>
            </a:r>
          </a:p>
          <a:p>
            <a:r>
              <a:rPr lang="en-NZ" dirty="0" smtClean="0"/>
              <a:t>station owners, </a:t>
            </a:r>
          </a:p>
          <a:p>
            <a:r>
              <a:rPr lang="en-NZ" dirty="0" smtClean="0"/>
              <a:t>The Chancellor </a:t>
            </a:r>
          </a:p>
          <a:p>
            <a:r>
              <a:rPr lang="en-NZ" dirty="0" smtClean="0"/>
              <a:t>and the Lincoln</a:t>
            </a:r>
          </a:p>
          <a:p>
            <a:r>
              <a:rPr lang="en-NZ" dirty="0" smtClean="0"/>
              <a:t>Farms manager</a:t>
            </a:r>
          </a:p>
          <a:p>
            <a:r>
              <a:rPr lang="en-NZ" dirty="0"/>
              <a:t>d</a:t>
            </a:r>
            <a:r>
              <a:rPr lang="en-NZ" dirty="0" smtClean="0"/>
              <a:t>iscussing</a:t>
            </a:r>
          </a:p>
          <a:p>
            <a:r>
              <a:rPr lang="en-NZ" dirty="0" smtClean="0"/>
              <a:t>complex </a:t>
            </a:r>
          </a:p>
          <a:p>
            <a:r>
              <a:rPr lang="en-NZ" dirty="0" smtClean="0"/>
              <a:t>grassland swards</a:t>
            </a:r>
          </a:p>
        </p:txBody>
      </p:sp>
    </p:spTree>
    <p:extLst>
      <p:ext uri="{BB962C8B-B14F-4D97-AF65-F5344CB8AC3E}">
        <p14:creationId xmlns:p14="http://schemas.microsoft.com/office/powerpoint/2010/main" val="136164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8" y="0"/>
            <a:ext cx="6131024" cy="1143000"/>
          </a:xfrm>
        </p:spPr>
        <p:txBody>
          <a:bodyPr>
            <a:normAutofit/>
          </a:bodyPr>
          <a:lstStyle/>
          <a:p>
            <a:r>
              <a:rPr lang="en-NZ" dirty="0" smtClean="0"/>
              <a:t>Lincoln’s school work</a:t>
            </a:r>
            <a:endParaRPr lang="en-NZ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482916"/>
            <a:ext cx="9144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b="1" dirty="0" smtClean="0">
                <a:solidFill>
                  <a:schemeClr val="accent2"/>
                </a:solidFill>
              </a:rPr>
              <a:t>N4L</a:t>
            </a:r>
          </a:p>
          <a:p>
            <a:r>
              <a:rPr lang="en-NZ" sz="2800" dirty="0" smtClean="0"/>
              <a:t>Preparing to implement major broad-band expansion</a:t>
            </a:r>
          </a:p>
          <a:p>
            <a:endParaRPr lang="en-NZ" sz="2800" dirty="0"/>
          </a:p>
          <a:p>
            <a:r>
              <a:rPr lang="en-NZ" sz="2800" b="1" dirty="0" smtClean="0">
                <a:solidFill>
                  <a:schemeClr val="accent3"/>
                </a:solidFill>
              </a:rPr>
              <a:t>Telford distance education</a:t>
            </a:r>
            <a:endParaRPr lang="en-NZ" sz="2800" dirty="0" smtClean="0">
              <a:solidFill>
                <a:schemeClr val="accent3"/>
              </a:solidFill>
            </a:endParaRPr>
          </a:p>
          <a:p>
            <a:r>
              <a:rPr lang="en-NZ" sz="2800" dirty="0" smtClean="0"/>
              <a:t>STAR 1,000 students</a:t>
            </a:r>
          </a:p>
          <a:p>
            <a:r>
              <a:rPr lang="en-NZ" sz="2800" dirty="0" smtClean="0"/>
              <a:t>Distance education via video-con </a:t>
            </a:r>
            <a:r>
              <a:rPr lang="en-NZ" sz="2800" i="1" dirty="0" smtClean="0"/>
              <a:t>c.</a:t>
            </a:r>
            <a:r>
              <a:rPr lang="en-NZ" sz="2800" dirty="0" smtClean="0"/>
              <a:t>800</a:t>
            </a:r>
          </a:p>
          <a:p>
            <a:endParaRPr lang="en-NZ" sz="2800" dirty="0"/>
          </a:p>
          <a:p>
            <a:r>
              <a:rPr lang="en-NZ" sz="2800" b="1" dirty="0" smtClean="0">
                <a:solidFill>
                  <a:schemeClr val="accent4"/>
                </a:solidFill>
              </a:rPr>
              <a:t>Plans</a:t>
            </a:r>
            <a:endParaRPr lang="en-NZ" sz="2800" dirty="0" smtClean="0">
              <a:solidFill>
                <a:schemeClr val="accent4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NZ" sz="2800" dirty="0" smtClean="0"/>
              <a:t>Distance education into every high school that wants it – </a:t>
            </a:r>
          </a:p>
          <a:p>
            <a:r>
              <a:rPr lang="en-NZ" sz="2800" dirty="0" smtClean="0"/>
              <a:t>agriculture, horticulture, equine </a:t>
            </a:r>
            <a:r>
              <a:rPr lang="en-NZ" sz="2800" dirty="0" err="1" smtClean="0"/>
              <a:t>etc</a:t>
            </a:r>
            <a:endParaRPr lang="en-NZ" sz="2800" dirty="0" smtClean="0"/>
          </a:p>
          <a:p>
            <a:pPr marL="457200" indent="-457200">
              <a:buFont typeface="Wingdings" pitchFamily="2" charset="2"/>
              <a:buChar char="Ø"/>
            </a:pPr>
            <a:r>
              <a:rPr lang="en-NZ" sz="2800" dirty="0" smtClean="0"/>
              <a:t>Support in running school farms (e.g., Northland College)</a:t>
            </a:r>
            <a:endParaRPr lang="en-NZ" sz="2800" dirty="0"/>
          </a:p>
        </p:txBody>
      </p:sp>
    </p:spTree>
    <p:extLst>
      <p:ext uri="{BB962C8B-B14F-4D97-AF65-F5344CB8AC3E}">
        <p14:creationId xmlns:p14="http://schemas.microsoft.com/office/powerpoint/2010/main" val="272395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8" y="0"/>
            <a:ext cx="6867538" cy="1143000"/>
          </a:xfrm>
        </p:spPr>
        <p:txBody>
          <a:bodyPr>
            <a:normAutofit/>
          </a:bodyPr>
          <a:lstStyle/>
          <a:p>
            <a:pPr algn="l"/>
            <a:r>
              <a:rPr lang="en-NZ" dirty="0" smtClean="0"/>
              <a:t>Levels 2-10 on the NQF</a:t>
            </a:r>
            <a:endParaRPr lang="en-NZ" dirty="0"/>
          </a:p>
        </p:txBody>
      </p:sp>
      <p:pic>
        <p:nvPicPr>
          <p:cNvPr id="4100" name="Picture 4" descr="http://t3.gstatic.com/images?q=tbn:ANd9GcRvX1xloYxFpFECvG6M4t8JiOxtmkni97eIw1MsgLDmM1J4nx9xn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3467982"/>
            <a:ext cx="2000250" cy="267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t2.gstatic.com/images?q=tbn:ANd9GcQ0b1jhPeL8OG2u7o39-f9qR15lFmRmKxA_B04Qmar7cKQX81xp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41649"/>
            <a:ext cx="3281484" cy="192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t1.gstatic.com/images?q=tbn:ANd9GcRAdRKqkoskoJJZlVh1rEqCg1VKURRYnMuVQQTfTA61mw8XACEM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454" y="2115432"/>
            <a:ext cx="337185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0" descr="data:image/jpeg;base64,/9j/4AAQSkZJRgABAQAAAQABAAD/2wCEAAkGBhMSEBQUExQUFRUWFRUYGBcXGBUVFBgYFxQVFRgXFRcXHSYeFxkjGRcVHy8gJCcpLC0sFR4xNTAqNSYrLCkBCQoKDgwOGg8PGiwkHSQsLCwsLCosLCkpLCwsLCwsKSwsKSwsLCksKSkpKSwsLCwsLCwsKSksLCkpLCksKSwsLP/AABEIAK4BIgMBIgACEQEDEQH/xAAcAAACAgMBAQAAAAAAAAAAAAAEBQMGAAIHAQj/xABDEAACAQIEAwUEBwUHBAMBAAABAhEAAwQSITEFQVEGEyJhcTKBkaEHFFKxwdHwI0JykuEVM2KCorLxFlOTwiQlYxf/xAAaAQADAQEBAQAAAAAAAAAAAAAAAQIDBAUG/8QALhEAAgIBAwMBBgYDAAAAAAAAAAECEQMSITEEQVEiE2FxgZHwBRQyobHRUsHh/9oADAMBAAIRAxEAPwCv3VioWNHPQV5I9K1aJTNM9eE1oTXgepGaOtaDWpWOlR26qKEyTLp6Vo0Df4c/hWl++0SqtH2gPuP40C2KI/d+NXrSDSxgGB5E1HcxqJ5n/DS17zNz0+VT2OGlhoDWcshpDG7sjxXFs0eAabTqflFQfXQRBUR5SPxNS4rh5XQilp0NQpeB5FK7lyT3BEEarOvUetSXTK9SvzWoLNyD66Gt7bQ/iaOR05UzMj76s+sVAxHKtc1Awr6zXn1uhS1eTQAUcXXn1w0LmrzNQAUcWagZq15VlAG9s614V1rxalakA44WdBXuB9gUPwrMQI86J4d/dr6UEhEV6KwCspiMr0CsrBQI9AojCiJPu+NQUWohVHXX47fL76YGl94T10oKpsXckx0qA0AYxoW94mCip3aBWcOtEnNBJJhRzJJgAe+BTALWyoEaaVldQwn0JobaG5dYOVUsBsGIGYDymaynsKimVBcSiBtULCrZKYuuCDFRE0TihzoNjWTNVubFprVTrB25/lRGDwhcEgwQVE9JnWtce0mMwcr+8N/Q9ahz7G8ce2pha3ZjpUgS3PiAND8PbUTVhvcFS6srIMctprBvc7UrQnfgyxnVQR0mKIwHGACF7oLHwNSjgd1ZBLsMpgQkA6azEx+dTcJ4GUebozGNjoPjvUylSHCDbBuKXbTjxACqZxPAANKmRVq41hit8nJmtgTC6/KRPKgOJBSglcpMHYTBHOCRVY33Ms65XgreHsidaixNvWDuNKKu4RgdBIrxrTHdTXScIuazXndUecEx5H4V6OHN+gaAF5teded3TL+yz+gaz+yj+hQAs7rzrDapoOEn9Cthwnz+VIBSEgV5TLFcMyqSDMRpFR4fhrHU+EfP4UWAGqUWtkxrA6dTuaPWwq7a+Z3qG6CdTpE/dFKwJuFaKY6t91TcPH7NfSouGjwH/N/tNEcPH7NfSmSTRXsVtlrCtMRpFZFb5a8imI9tpJA60S77nkPw2qLDjc+Ue86fdNZiWhfX7hQAHM14a9itWNMCC+ZIUc6u/wBGfD0ONstcEqr5VETN3LIJHRdJ6F1qocMwbXbgCiWdgqjqSYH31buH4G7g+I2bdzRrdxQI8yCT5zmpN0hpWd9rKysqSz55FaOK3XatbgroZzIEuroaXPTG6aBujWs5GsSXheIyvHX3SRsJ5c6M4pYCwwULIAI/H76TtW9nFXGGVmJXkPOsJx3s68eSo6WF4YxFP+D4/I4zHSkOCfUA0ZeQzpXPJHXCVIufEOPoQotiWOg01JpNi+1FtGjELckGCFTT3typNh+J91dWTr1IMegqwYvi9u/bKs66jy/OaWnyaLJ/iCcSxti4VNs5c0DKxBmZ2POkXGsLkUdJ09CCaLGERAYIYcjzHxoHjWMJtIp+0T8BH404RpqjLNk1Rd8iwGvaiV62D11HnEgrYVGHrcPQBuK9rTPXoegDeK1is7yvO8pAb2sI9xgqZZMnxGBp6VM/Zu/E5rWg6t+VQWbsOpzFddxuAdDTC5etnfEXPc39KTY0IFMitHFb6DQbConuVQibA/3Tej/7TQmEa+QsE5RyA3HmYorC/wBw38L/AHUbgNLSDypiNhiD9hvlXvfH7PzFbkVqRQSa94enzrS/dKrIEmdpqQrXkVQiTCOWUaROv4VpjHlo5DSimbLJ5KIHqP60szUAbMagueIhRWzvApn2X4E+KxFu0ntXDqfsINWc+g+cUAdD+h/sqCTi3HhSUszzbZ393sj/ADVH9JljJxBLnUW2+Hh/9a6pw7AJYtJatiERQqjyH40i7Sdkxi8TZZvYVTm9zAgf6jRfJVFjwz5kU9VB+ImsrWzYCqqiYUADU7AQK9qCj58Rp/KvLteg6VpcP/NdLZygl/eg7lGC0XaFE9eSj1P4CTTDD8JEyyW2iNCboG4mSrTtp76xbt6VubRRX4EEk7CYG5qKzc8IPn+hV2uYDDXD4sN3TDZ8PdYn3272jfzCh+JcKUCUcXVjUZSlxf47Z215iR50aW+djSMqK1beGpjbvyKCxnDTEpr/AIfyoPDcTjQ6GsJY2johkLvw9QUiPOa1xuNIGVrK3F81Un470n4b2gC0zudpUb90Vk20dMZxAMThEcZgndx+6JAPqKrnG8WO8yjZBHv3P5VYOL8ZVbRK+0dAPx9BVKY1tBd2cmWW+xu+Miozjz0+dRYhdKhDVoYhX9onp86z+0T0+dC5qyaACv7SbpWf2i3QfOhZr2aBBH9oN0HzrPrz+XzoevaAJ/rj+VeHEv1+VRA17mpjPTebrWucnTrXhrF3HqKQDm2kYd53Ab8qY4a1CL6D7qixdqLTDqY+NyKYd1SEQ93WjLRIt1q1ugAUivbA8U9Nfh+hUjJWg6dTHu3P4VRJHjbkKF5nU/h+NBZqjxOLzOSNth6DQVoH+NMCVRmbyGpru30U9lPq+H+sXFi7fAgHdLW6r5E+0fdXPPoz7HfW8SC4mzZIa50Zt1t/ifIedd+ApMaRlZWVlIoysrKygD57tYO821m4fUBR8WIqO7g2mLjAdUQz/Mw+4fGjeIcacggMfQafdSpH8/MnqetcfTZM/UP10l7ufqQkhjYIAhQABsBtRSHpS23c0oyzcDDQwRXrxSSpDCw/WtmVWHI/Ij06VEvzr1iOeh/W9WIGODhgpYAHRWbRZ0hXP7s/a26xvSnjnZwszAqbd1dCCI16MPxpvfs6ED3qdVPlFPuzqpjrJwzmL1pf2Ln2so3tOf3lHInUCelcuX0b9v4KRyFrbo2UggjrRpzIqk7kwB7qf8d7u3cNq5K3VMEFToeh0286ScWJzosbCY8yf6fOsGk2X2sguqX3P9PQUFcQq0GDFNJCqWPL9RSlmkknnWjSRJqah+r+dTkV4D+P3UgIbdgs2VQWPlRb8P7v+8QA+d1QfeACaa9nECWGeNYY/CY+4/Grf2U7LYc4JcReFm5dvLnm54iJOyqfDERrvUuSQm6Oc5bXRP8Ayn8FrJt//l/PcP3CulYLCWVLZrOHHmbaZY1GgiSd6Ju4dFTOLVrLBBPd2xvzEbDfXyMaTWXtldE6jlo7vrZ+N416O7+1Z+F4/jXccL2OsYqwrWraW7yqiuhygOQg8awPAx15QeY50mxHYO6pM2WH+VSPcRpW47OUhrf2rP8ALe/Otg1v7Vn+S6fxrpQ7JtOtp/8Ax00sdiHZVIsnnOZQoH+ZoHzoCzkc2/t2f/G9YO7/AO5a91o126z2Ut24MLcM6qnsgdJjxH0+NVnE2FcNcW2cpuMJyKUjMQuoEhiI331qHKgexUcavgXzdPm4NH5K84lwi8Yy2nOW4pOgGgJ2mBvTHDcEvuJyZRMSSI/0zQ5IdoBFutGt1eOE/Rw90AtetqDuACWn0MT6iacJ9Eyc77e5AP8A2qluBym4lKcXi4mN4ge/nXau0/0b2RgX7jN31tS4YmS+XVlYbaiYiOVcT4nZBKuBo4+Y/XyqqEwFbR5VYex3ZS9jrxS0PZgu59i2CYDN1OhhRvHSaX8NsZuW1X/6OOINau37SQiuFdj++coZYU9NZ01oeyscI65VZ1fs72ftYPDrZtDRdSx9pmO7N5mmdKezd4G1lGgU6SZMHXWfOabUimknSMrKysmgRlZWVlAHz5xrD93cZTvJHwNLEarF2yxtu9eW7b2u2bbx0JkN75EH0quHTSsegi1iTfJC2C7b863a3zGhFD2aKSvRGT4biIPhfwt15GimPI0tvYUOK0TEva0cFk68xTvyAa2KyGG25N+BqeziWtXUvWzldCCDyPkfI1CpW4uhzDmOfwoNg1r/ABWzy5r6UpJNUxHTeM9ncPxnCLcEW74EK/NWH7lz7ST8Nx58dxXCL9q49q8PHbMEN7S+h5qR+Brof0ZcbKYg2SZW4DkPLMNR74kVae2PZFcdaF22AuIQEKToHA3tP5TMHkT0JryYXim4vj++PvvRfJxjCdnL2MlLQGdFLZSQM0EDc89dOVIsdw27YcpdRrbjdWBB/qPOum9kcIe+uIwKOuVJ2KOWhQ0awWhZ5FhVv4hw21i0NjGKJGivoHU+R5H5GjNlnGTcPUlyl+pe9eUKz56ivCN/Q/cafdruylzA4g2n1U6o3Jl5Hy6EdRSNjIPofurohNTSkuAHXB1/+E/8J/8Aarv2VKfUsMrCZtCc2wGs5fPaqbwqBgbhP2B881XPszg//hYZicoNleQzHfb5cqyzcEzJj3IQStwMrFgwXSGWAPFsJE+8xFL2uhsyQU3GmaACDooadtB6bnmXdxVYd2pYvAI1gAx1jQTG3OkmN4e4JV0ysPazGZM+eg0MadBWUW2tyBtY7UIIF5WQiB3luXtk7TE5k15a0+wHaDN/dYtW8u8hv5bkEVRMBZNsauB4pGoHOADO9HPjLTDLe7tyZEnITy2M/lTeVrtZamX9cfijHjaOoKAfEVvnYo4uNJJWJbMdJnn0NcuxuFgzZcJzAFzL8Ib5VvwXGu1xc9+9lEkqLpBIGu52rRZFJD1o6LxDFCzYZtiFMebEeEeesVWOFYxrNs2kgwyNO+bKYyvbO41JnyFeXb6Eu9q5cJA8JusHuExlKoplVBmeei7jmw4bwK2rLbdu8W6kIwLtlaAxBUaiesU632CTs94hxcYnKWXIy6gpqmmsknqeXv12rXC3BrkhTJOhYiD7+ete4vhfcP4VLKfCCy5QTrmAE7QNJ86l7gqBKkAgERABU6jX1isMjkTQ54ZjwmoVVkg+ERsTsOWmn502wnGywBYDUnwjcRtz1/5qni+pbRyBJmRry0ozCHM3hMnnoSP6etTHJJcDLY3GLezeGQZDDYdDHUGvnfjGGCG+i6izfcA9VDmPkT8K7lhcA7wDA2gmdiDy9PwrlnbThHccSvWzGW5bRhAgHwhCY67mu3G5NOxsrnDbcXWXqJH69KsHZNwmPtZpAc92f8/hX/XlqvYZ47pjy8DeqnKflT61gHLSNCCSpE7j2T6zFb9iE6Z2Ts/YNtmU6A7eZEmntL+FPbvW7V/KuZkVgeYLDxAdNSRTCszZ12B8bjhaALAwdJGupIAB6DfXYRVaPaJhjDbFu2X2JBJOSQZHUAawJ56aVaMQsj4xtB05zpXNFu27eIm14g8ZCdCrDQAxt4oMxppE0GcnR1AGsqnW+1GMCgHDMSAAT3dwT5xOlZQPUjhlm8yMMx0UlfdP50wvgETUPFsP42HXxevWK84SyQReZlRQTmUBiTByqASNSYG/OtMclugJLVw86OtNSq1ckAkEUXYv8q2QholT9zNBWjNE2m86sAe7wcg5rZympLWOI8N1YPWND60dbuVI1tWHi1orwAHh7Js3VvWY8LBsvIwZ0/XOutcE48l9Rct+y516o8aq3vj5GuSthWt6oZH2TVg7F8bS3eKsctu7AcHkw9l/wnofKscmGM7vxX38A37Fz432YF13uW9Hu22tXfPSbdwf4lcJ7vSswy/XMKlyAL2XKw6Opyup9GB+NPUuRv01PKOtLMJhTZxLlTNnEHOI1CXQPEPRxr6qeorxI6sWTVe6+0/maUmip9seBjFYRrbCblqXtHmQB47fvA08xXEMZhshI3EEg9RFfTvGsEY7xdCCD8CNa4X9IfBxZvOVEIy94nQBswZR/C4I9AK9GOl+uPD7eH3+vP1I3TpihBHDX8yg+LGh7PYfEvh7d9e7KXJyjOM8gxBX56TvTG5a/wDq38jZ/GrDwNbxwOH8LZR7ElomTMAbE7ZjpruNKG2lsEnRT7XYTElwhKKc2XxFhBG8jLOnpOood+yd0Egta0HJwfgQN661j+BXLNty1vuyZbxXEZQmb2YTVjqNZ5cqrSY6F8UMSCAABoo1nQQeXwrGWSafBGplTtdg8SylgEgc83Tppr7qGPZS8DBCjbckb7fu1bcPfcvmlraxKhSsRMbTPKpeJYplRipUsTmZyD3hBMRvHwFT7Sd0NSZWLfYW+du7/njfppW2G7C4h5ju9BOrwT6ab06TEs9sqWAO6kzvv7qecAuqyiWCt4izsXULMgKsTmbQEbe0fdopTvcNRU//AOb4sGCLY/z6fIVlzsNjLRmIOkRcg6ztMdDV/GMQqqoMoAiCxMbZyzDUzJPur1bjmSdNPTpETrv99J5ZINRRcP2rx2FK27xuOgM93dmY5lGOvLkSPKuh8N4naxlm2bZYLDZydSIMlYkagRp5Tz0V8RwP1mybTLOVTlYbo8+15DXXlFVXsRxW5h8SbawO8DKVOq51BB36qWHuFCamm+4+ToYtQCSMyTE7xoPPSQOZ5HpVg7MZW7wwNCsaRpDVXMPc7ppJJUjYPBYZjo2hy7HQ057JXgXuwCJAMb8zz571lVOyo8lie5DKejL8zH41zn6YrGXGYa59pMpPvYV0DHGFMdAfgQapX0ust7C27i7ozqfIqVb7pNdWJ9ipnN3T+9Xoy3B6ONfmKtnCHzW1bqPnVY0NxDyuW3X3iLi/IxTrs1f/AGZU/usfgf0a3jwc8uTqf0f4ubD2v+1cMfw3P2g/1Fx7qZcQvawXgAz02j1J+FUHs/x42b7i2AzPZIAacpZGDiY6J3vwpzguMG5dbPcJ02CQARuVy6kRmGpPKpezNVHVGw+92iZItIDLyA5JYyY1gjzG/wAKWcYtWQi9+ILF1JtnwqUBYIdAYlhpG/PXTXjXEVta93mzZkOYhSNjKlfZPx2FQcb4+GwyqFFlzIKq0SsK0sQuskKZ3NLgysVf9W3BoH0Gg0bYbVlI2CTrE8/EayosLYDiMVhw5NxiSEYAJBOYjw5idAAd9z5VpxTs7fu2kdEVAq6W9Rm1PiJJPjPnHupLi+DFVzLqNCCOakTVy+j3jFxwcMQjZZMsSNDtsDWHUY+ok08FX3vwaN0U/D4nTKwgjQg8jRSmrp2u7FBz3ttcjEaiTvGzAj5zVFZGtsVYaj3j3HnXfjcq9apgMrFyjEeldu5Rlm6K2TAOQ1Ilwih0qZTVAFI2lQ3sKDqu9erIrZrgAkn38vnTAs/ZntYQvcXuSxbZjA0MhXnkTpPKau3CS/c5roGYknKI00A5aZiRJjSW061yRcRmGltnHWI+BYiavPYbjrE/V7gcGJtlo1A3UMCQYGvpNeR1eB+09rHxT/0y4+C3o0jUR5H4Vzf6V+z4NhWA8OZhP2Q42/mUEe+ulqopZxnCriLT2CpIaFMR4Z1D6nlAPnpWMJezrVwypKzhOLw2XhV4dDaHzrfgDIcMsuysqaABjI18OYHw7z8aI41hrluzicKQCwaJ21Q6H0I+8UBwfAM1hNVXlrowPs6iunJtG+xjPgItYgknN0IkyNyNBB567Vu2DKMuYnuyCykiMwmNNftSNOczUi4JbYDLJfVfFosARoBz8+U/Ed7rXGliNFA8IC6KIgQNfMxvNc/K5M7NcfeloC6AAdNhG3Xr5ip78eywMkCeoAMjToJ+dKb4ly0DLoIGkaAbfjzPrTlbavalleFGVG0KZiQWVmBkHWdZmeVVpAW3rqqfCZ0G0Ee+nxZLYQqxuE21uMAhAQ5ho49doPTrVdGDJcopJAIE7CeuvXSnWHw4VACxBkDY6nQxIMGDEaU5VW4x5evSGJBUkyREbyAdtRofnSrB4tmRc3MbjePPygUVdxpv3g8IC8GQMoOuubl/zUViyVhCMpk7ep9xoWmIzzDPlTNJ3YaE+UazzFVHH3Taxufb9qj+5on/AHGrkt05QpMhNvL09aqHbAg3Aw52x8VJP5VcKstHQLjhtQNvOAfhTvsu2W/I3ZCOkgQwMddDVewOJzohkeJFMwNDln89ac8IvlbtslljUZj+6SpUZum48q5uJJFLYtGNxACmSBII+IIqidpcSz2mtsPCzK3mDlNs+4zPwq7WeLBrPeFVa6ttx4vtKCRAHI6a6VXe1z9/hrGJAgupVjEagkbdJ2rvxxSCTs5Zau/sLbne3cWfQMUb5FaacMfLedeoPy/RoJbOb6zbHMsV/wA6l1+aj417hb8mzc+0Fn7jWkTKY1sYs2sVbeYAYT/CfC/+gt8au/D+HNaxxtkErLCY0KwYYdOVUTHWJNdU4Txq2cFavOQMqKrszBQGT9mZ0kkkfOhycbKhHXSBOPaWmMQARm0JHhMeI684qi4rFM7ABTrGUanyMan9AVeON4m3e/ZpcN0kq2W2xKrprnfZAegk+VFcNW3ZJYKisYnKIAjkCSWPvNLTe5LT4OVujyfC255Vldm/tn9TWVVINJxDstjBdsd226af5Tt8DIojA3DhMVbufuzlP8JPP0NVfguN7i+rH2T4W9Dz929XXGYYXEIP66GnGVbltWjq9y2uIwyvuAPZH7wO2br1Aqi8e7PJcknwgbN08xPLyph9GnG7bo2FuHLeXQBoy3F5Ff8AEOfxq0Y7suraqSIkhW8Sa66TXO+uw6pQlap91t+1/KwSlyjiV/BNaaHGh2MHKw6rO4rcLzFdG4/wFymV7YaCSCJ6bc4B6zXPsbhjZciDlJ0mJjzitMXUY5uoyT+YzLd9lo6xiARQKYoASY0qSxa7zVhC8l6+bflXWmIOS+z+xqPtH2fdzb3URawir4m1P2miB6DZaBv8WVDkUZn+yNh/EeQozC4DPD3TnO4X9wei8/fWU8yibY8TkHYa4X/uxI+0dF93NvdTLCYi7aZXDCQZAy6dOZnYke+hLWOA0otMSK45ZZSOyOGKLnY7R4dwJuNbYxIYkAdYPsmj8PirbMMt5WPQMpke6qEqqelSHBA1nOWuOloj8suUyD6UuF93eTEKNLgCt/Go0+Kf7apDIN1gSOewn9GPWrxxHBvctG0zMySDlJJAI2InaqziOz7p7JzDodD+Va4pxcNEzHJ08lxuJsSXc5UBXYTPTnPLnpRCWw7sC3s7wsLmgE5QNAYApn3qJbzXA+dYyJkJUkCBnefCM0ctjpUNq8GOZsgaAc0AsCBGx01084iuXJqhscTVbMUXsQiXLcJmTMCdTDrm1mDEnXz1p7xa1mtrANq2VVlUuGkWw4zkctZnlJNRXWS5DaSNBlUCecD0JketR4jOWEhNA06gnWRDRIJ/E1Ky7UgALCMLwyEZjqB1jSddPyrO8e4MoQlgfQDX7t6kRSGLQCRtEQpMzp1orD4gsWzMwbwkZVBBkhZYjXLJ0gH2qu2+BBGHXurCEXBmI8SwQwOYmNdxt4h1O1TYnjEuCV8UCCoA5ATlAgjc1HxLE2w3dANnt6XAR4Q2aDlEBtvtRWt9wuVomZA5H8qp8boomwFo3pAILEtzMjWYMf8AFIO2fDRbFkgEA51JPM6f1plZxZ1MQZMxzMc+lL+0gZsOrlpC3FEE6jQifnRFNTRaY37NY3NhLMbhIPTSRTnD2H1OpHOII6zr6Cqv2MbNhwnNXcemoP4mrNhrpVtDOvuqJ7SYNln7P37PfEs+URIzZQHDGAI85Brft9dRLFvDqNZUjaFC6eL1mq3auG2yszLb0IBJECYPgA30jlz061Bj+Km7cDKGaD4jbV/FsIl4HIak867VJclvcqS+DF+TWwffbeD/AKVNB2beW2yc7dx1906UbxW0y4iwzjLma4IkGFbwwSOkmpsNwh7ly4w0Ryhk6QQoDR11qou3aM2rRvirsopG5Agc6Y4BLrWe6uELa7wXMv7xaI36bn30Pce1hxA1bqfw6Ui4h2syzlOtWwSrgu9zjFrDpAhQOVIMR2vuXmK2hoN21yj16nyofs92Pu4xO/xDsiH+7QSGuTsSdlSfea3tYLII8CgaBf8AjeolKhN0e/2pf+3c+Q+UVlYE/h+de1GsWopN+1Vu7OcS7yyJ1a34W8xyPw+6q5ctVtwjGdxeBPst4W9DsfcfxrokghItV6wFupcmIIkjfLyIPUafCup8A7RsAqYjWYy3eR6Zuh865m6yI6ajzHMVcOxQmwEbx25yidSh5A/4SIjpXzn4trw6c8PgzS2nsdAuWgw6iqj2n7JLdQxp+txTrDo+H01a303I9PKmIdbiyprym11D1Y/TkXb+i3UvifPuK4Y9q8UuKQFOnRj1HWh+KcbFr9mrAORqfs/1rsXafsx3ynTXkeh61yu59GjK5a8zNJOwj4zNe30/4vF46zema/ci6E/DrZUydzrPWrNhOJaRWg7NFVhACANhv8DQCJlaDpW2LqI5vVE78WRNUWApn1WstW2oTD49VEExTGxxRPKug2JbbOpo+xizUC41CNxQ745Jiamy0PbeIBrLloGkdviSg70Zb4uOtKxm17B+VJ8ZwWRCyp6xPu1p6vE1NSLiUNDVkSxxn+pFFxXAb6x3eUxJOsEnTltsKmXC3SjBkAYgiZJHqADE7a8qupRa1+rrUuJg+kxvizlmHwt3vMpW54tJZWGk8+W3nVnTuksFzlZlCh1cMSQDp4gIEgZY5+HpVs+qLUdzBKdCAR561ep+CH0a7MpGCy3bt28QEVnJW2o8IG+UTyGgppfw4uqoUkHlm9nad+VNrvC0+yPdp91Ctw1Psx7z+dQ7bsn8m+7FmFsGD4dZ2EHQbz+uVQ4/Bd7bZBpMeY0IMn505Thgoq1hQo2E0Nts0h0aW8mJOA8LOHDBJcsZ8QgAxGkU8t4JlliFJiToY+RrMUjIhaCQNwu9SYDiqumnhn91t/8Aiqpvdm0sOLiiFMExOYgNrtIA9wAoxMQwUwouMTong+Mnb3a1Ve0QxdklrIL2j0PiXyIPLzpLwXtY1u4Tc9rofwoS23WwpY8X6e5b+IsGIuYjLKzlQABVmJ8ydNzVe4v2sAEJRvF8QuOSLU9/Hh/xH7Lfga51ctnXOdenT1rrxyjpqJw5Mbg6ZNj+Ms53rzgnD711+8t2u97sqcp1UmdAwkSNDp5UvuCTFMrBvWrYZQQjayDvVGb2Ot8F7SYi4qLdw7q76MYi2hWYIG4BgUnxPCouOMlxtTsjMdSY1ikvBcW9tQzuxffcwOgHn503/wCrbs+23xpOC7GbbZB3d3/tXf5P6VlFf9XXftN8TWVPs0TpKkyaUJfw80yyVGqTXc4mCdDPgeNz2oPt29PUcj8NPdVt7J8eTD3Srgm3dEQNYbl+I94qgYa53V5WGzHKR5Ex8jFPcScskbr4x7tYriz4IZVoyLY6oy1I7dhcX3iCFOqyMxAkRv1+VJuF4hvrkNAGui7bfM86Z8EuBsMhP2Z89uR5GkgBt4lZMmZkCJnyrXD0eCMm4xVpUny/qKTexZOJ4LvEhSR1IJn3edVjF4S4JAY+U6+6rsFpLxXCBzA0ESfOeQpwUJ+maTXvVhNd0Ua/bu6lQpjyiSOlJsfYF4HMoS5yK+y3qORroLYMbeWnoKq/FMEpY5dIME+o5D8aiX4fgvVCNP3bf8EpuJRCoQw4M/ePKhy06qTVwNkGVcKwHKNNN/Ssw/Y5b3sEJrlgyRJBPw0NcrxZHxv/ACbrNvuU9br9fnUy3Lh50w4r2day5UsDHSY+YpabRHOuJ5Y3T5OyGREwLjWalXENQoY1nfkVSkmdCmhimLPnRC8RPU0n+tms+vHoKqytaHS8Vbqalt8ZbrpVe+tGvUvGjcNSZa7XH9aMt9ok51ThdrV7g86pNjtFyfj9o868vY+2QCKpZvDpRGDxQDAET/SaLC0y2nEid9KKtODSD6+qmMp0re7xvIMwB9NKE7Ke2w24jxM2hGTMDz2iq7jcfoGVYO5HOg+Jdrnfw5dKCw+MLFgeUEeh5ffVSITLNw3tLbuJDEedVDtrwmz3qtabLPtKNfevSgOJ2cjC6pgMYZRz8/WlPEsYdpOpGvpWuNPk5s0k1TQ6wHFGw7hl1gaSfnPWlmLvF3Z23Ykn1Jk0Jh+IHYialuXtNK3UUnaONzk1TIAJNbZwGn9roeumh6dK9TSKNtYEHxFiRm2gCRBY+m0e+qIZh45psR7jWg41+taFxvhQEbsWOvIDl8/lU2CwWcoCdWKj4miwpDJcXdIBCmPSva6XZw1pFCZAcoC7dBFeU6YUf//Z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4" name="AutoShape 12" descr="data:image/jpeg;base64,/9j/4AAQSkZJRgABAQAAAQABAAD/2wCEAAkGBhQSERUUExQUFRUWGBwXGBgYGBcYHBodFBcYFxcYFxgYHCYeFxkjGhgUHy8gJCcpLCwsFR4xNTAqNSYrLCkBCQoKDgwOGg8PGiwkHyQsLCwqLCwsLCwsLCwpLCwsKSwsLCwsLCwsLCwsLCksLCksLCwsLCksLCwsLCwsLCwpLP/AABEIALcBEwMBIgACEQEDEQH/xAAcAAACAgMBAQAAAAAAAAAAAAAEBQMGAAECBwj/xAA/EAABAwEFBQYDBwMDBQEBAAABAAIRAwQFEiExQVFhcYEGEyKRobEywfAUI1JictHhB0LxM0OSFYKissJjJP/EABkBAAMBAQEAAAAAAAAAAAAAAAIDBAEABf/EACwRAAICAgIBBAIBAwUBAAAAAAABAhEDIRIxQQQiUWETMoEzcZEjQ0Sx8EL/2gAMAwEAAhEDEQA/AM7KWPHZ6n5HnyMH901oUy0QFD2CqAMtLI1LT6FMbUyAIRv3elAnr1LEps+GsXDfPn/lE1Hkgg7cvNbc4TJ3KCrVhT+o/WEvoZh7kvsDsALHGN3sonNyBO2ELUvPxkcSPdPXMMDXT5JXrdyTHeltRaB6g+7HQoWzM16Iy1nwDooaJUsimJsBba3NYQpKIW0Z5IolC2mnHUo45IW3jRZRxHcLorP4ge6fWWrn5e4VZsph7jyHund01CXtnUke8r2ML/0a+meVm/q/4Cb8f92D+YfNdXXW8B/V8go+1zsNJgyGJ/sD/Cy4Gg0iT+M+gCk/438lH+9/AB2nf4GfqPsibmq/ct5n3KE7XZNZG0k+QQd326oGBlNo2+I8TO0j5oG08Kj5sNRf5G/BZKLpqM5//JR1taA08iq6yjaZD5YSDI1HyIO1d2q/arWnGxrhGeHJwkRoCQQp3ib2hymqoa2hRt16LizW1tamHt0K7aM0LNQRTCJplDU0TR+vNYjQsP1K6a9cHauUaBZMCFASpCFwWZIZdnIWOaorW77s8ippQd8VsNL65+wK2Kt0a3SsRVqwc6Nx9tnon3Z8gl2yAB1JJ+QVUbaMRGWzWZVwuf8A0s4/CI3NHHbJd5L2PUS44medhV5EKO1FeawA/tYPU/4Vh7PmLKzjJ8yVSr4tWO0VOBw/8QB7yrzSZgosb+FoHkM1NnXHFGI/HvJJmGqsQb64BzIlbUVFFiLsvacBrcQPQFORaQ4Ac/kqpZK2EOjafZM7BXzMHQe/+F6V16Ukmr9T/wC+Du8bTheRub7rm0vySm8rTirkcQ32BRVstKnzuoQX0MxL3Sf2V6paPvj+o+6vrowcY+S8vbaJfPElejWW2B1FjpObQg9R2h2FaZzafhB5KS67Ox3x1AwDlJ89FBaqmGi4/hn/AMTHySSyMFWrjIyGf8KZlWJJ7ZZLw7oOHclxEQS6NeEbNFDZz7LhrMoW6IgopLyhbezp6EtRkqepUUEZEoTASn8UaZ740G9N7gE1W8J9Gn9wkFdkknim92ZbZ8O6NTp5D1XqXwwfx/2edXPN/JN20r+Ki2d7vUD5Fbst4ihZGvOZdJa38Rc4x0iDO5Ib8tWKufytA+fuUvt9vLiBIwsAa3PYP3Knn7cMUPgryNhVW1mo8uecTjt0aODeCaWCoJ1J5ZfL5quU6rtxPLP/AOUfZbbhMEP8wPko9lVIvNCxNe34Gk7y50+oCr/aCwloMeGNuMx5EQi7pvCdjv8AlT+ZR1933ZmMirVawnTE0PHmxhhOg2IkkUm6b5fReQSHNJkkQctDpt29FeKNUOAcMwRM815tedrpd5NKox2eRYHATsydorHc97lpa0mWujTIAkAxGw7eqLLDkuSOhKtFvouRdDZ9bkFRKNo6j63KZDgl7lwHZriu0lakzyWmE7XZFaccljNFqs7IrmYKw7NKL+fiwsG6T1/geqbYs54SUj7zES78R9B9BO9PH3X8C8zqNC2jShwgxGc6RGcyrKy2d1RGLVrZPM5++SRtaHPA4yeQ1+Q6qa8KktwTrryGfvCrzy5yjD+WIwrinIUXNRNS0MB/ufidyHiPt6q/2qsIVTuKlDnP3eEdcz6R5oq970wMc4bAfPZ6wk+onzmkvAzFHjG2VK/r9JtFTCfCHYRn+EYfksSo0t4WKtKKVUKdsszWZTxKZXMIa4nf6Af5VdZb8k3tVp7uzGdSI6v18pPkl5v6agvoKH9RzYsslXHXk7XF/uR7hF3rXAY47gUDcn9z/wDtHufkoL/tMMjefb6CTl9+RL4G41xg2JrNtO4K79l7R3lmjUsJb8wqPRyZO8+yb9jL0wVzTOlTIcxol5k5W14HYtJFqvDE+mWNGpaegyd6j1W7uu17abjhOR3bPnsTO5L3AqVKTaWNwOZAk5wR0T+xV6+OG0Y4v8I9dein8bLIx4xoq/2d8SWPj9Lv2XABAEyRsPy5/W1ejWV1UAuhrjPwsdn/AOcA+iT2i/bFXcadWmGVQYIINN88Y1PNOiqQiWO3SKdUpEHeDoVqu/Cwn6zVgvq5RRAe2XUXbSQS0nQnnvVOv204XNYDxnfuRRxtyQicuKZ39oGQRtlqwwkwAc+gH8JBZiXuDZ55+Z8kXe1qDWhg1d7D6jzVOd8qxolxLjcxTaa0lztriT5oSjVbJ0kakiVLahl6/t81BTul8MImHEZ7iZOfkQkSqbssxQpUGUr3pDKo1ruIaFla30j/AKbJOwQQOvDko7o7IGq7WAFbLF2cpUSO+MDYNJS5KC0g4wk9srNG7K9XUkA7GgAJ5ZP6dBzZeROzOSrjZrXZGiA4DmI9dFxa3gfC5Y8kl0Njii+zzq9OwjqQLmmYzAUFxXw54czEQRnECHRrE6FWq+7xc1hOuSpnZ6zHE1+95d0z9EccjcHyE5MSjJUenWOp4c9iJZWJcIOX7/4UFhskNk7f4KKbTyga/wAqXZx3TxEGXGRqpGU9ZJ/ySfmoq1KTI65rqmw7+a5WYT04A91y+pMxx+aiqtMZamR/KFt1obZ6Zc474niFrtukD9iy+LbgbhBzdl0gSkr7VlA6JbbL37x5ceQ5BcUn4jw+sl6EIrHHZPL3yHd3nIk5T7BDvtE578h8kLardhGEbdeA/ld2AyQ46bP3QJ0nN+QnG/ah7Z6eBgG3U8zqkd82mTh6n5fv1RdrvLC0knT1nQKti0F7tczr1QY13NhT8RROLG52YGSxGstIAAE5ZLEP5ZBfjQousYnjcMz02ecKTtJeeNwptzjX9R2dB7oKnbm0aeRlx2cf2ChuoS7vHbDI4neqHK3zfS6Fcf8A5/yPqDe7Y1u4Z8zmVX7ztXeVIGzIfP64Ii8b0wtManT90sseXiPT90EU1c2HLftCa5gRuSypaC1wIMEGQeI0RNproCy2c1arW/iMdNvpKOCrbMbvSPQ+zXa59B73taMdYNneNIAVgtte3uhwY/PMQQqKGQQRqNOEaJ9Q7RWgjCXcJUXk9NKkWW5bFeXeSC1rTtqPAPQSdqOvvspWqllWv3MjIllSCQTliJAGEa6quC3VQAXV4PNvoTmhrXfpgjG6pzJLes5FOir8CJ5UumH2u9e7YWOqeAuhsSQY255lv1qgbVRD293UyI+F2uEkT1aR5jksuu22VwP2qZ3jPkBuQ1C1Uqj+4DwwT9y9xyBP+28x8BOh2Hgcnr4JpLl7m7ILLT7gEvyI9uG+UFTqGrULj04Dd9cUyvK73kmjVBZVpnKdJ3He0zkeM71Fd1iInIgjIyhk+KbfZijbS8Ednog1vF8AbidybB9ch1R3Zqs6oKoAaGh0gGZAc5oIbvzMxwKW39aBSYR/dU84Gg84PQJ72YoFlmp4m4X4jiyiQ6XCeOYHJqCP6Ww03z0N7DZO6jjmrGWULTRNOqBmNYzHEcUA2CAue6w5gqfadl6Saordr7FWsOw06jarBpAzjc4FMalyPstifVqnxUx8IMxOgG9P7PeDgRmGNO0mJjWFF2nZjsxGIHEc+Q2pzlyWxag49Hl1u7R46Tm5eIEbZ89i3dFUYGRy8ksvct7zC2IYDmN5/wALdjvFtIYSea6UbWkTOXu2z1GyWlzGCfE2Ooy9QmdmqtfGEg8Nvkqpc/buyVWNY84CABnwEdU1+00Dm2o3zhTOM4/sjfa9pj07VzpmTGiRVrzpM1reRKTW3tSwT3Yk73aeW1HGDfSAlJLyWe8b6p0WYnH64b15vfvaB9ofJyaNAg7zvKpVdL3Fx2bug2LihZZzccI9f4VcYRx7fYltz0jdnpFx3cfrai7RbBTGFuvtxKGtV6YRhp+f7bzxUFisBfm+cOvE/sFj9zuWl8BLWo9hlkYahk6bTvO5M++wjZCHfXbTbsACQ2y83VThbMbBv4lL3lf0FqC+wq8r2NR0DQaceJXdB2EcUJRohgk6n0Q9otsLZPl7Y9GxXH3S7GZtqxVt9sdKxb+AH8pvvgTLj5qb7dGiWu0XIVHBMVyaD3OLjLl2+0IGmDslT2exVKhhrHOPAEruLO5HNWoTyVq7IXTAFVwku+EcN/U+g4pXYuy1V1VjXthpzdwG0c9nVel3dYAwTEACAOWiTmlS4oo9PC3yZVbVZHB5yInNLr4vQU2uZq8iI3TtJ5bFbL0cGy92jQXHp9QvPasPcXGSXEk9UvFDdsfmya4oEp2+oNHO8590XSvqptz9Fx3G5WHsf2TqW2s1uGKTSO9qZANbtEnLERoMznMQrVs8+q7ALC2taJ7ujVqEa92xz454RkjLPctepk2jWJ0IFKpPIy1fSF0Ms1lpNo0Q2mxugAMcSTHiJ2k5lMsnCRn6rqRnJnk1wXbVtVFtG2UqtOpTEUa7mOEtH+3Un4gNk+h+KOt2WqMqBlQ901zgDVwlzQOfsSvXi0cEHbLOIIgFjss8wJ/tPA+nkhlFS7DjMT2b+nlkFHu3MFQyHCo6C4OGYc07OQyKrd/XAabXgfEMx00PsrTYS+jUYyo94pHw0xIIDvwPdEnL4cwEff8AYMdMuAzaPMbUrJDkhmOXCVPyeW3deQc2duhG4jULderUJ8JDeLpPoElvWmaFocW/C7OEzs/aFgbDsP8A3GPdIaLkyG+r3xUsFenI2PaQ9oOkxAcPJVe2Xy5lHCXHP4QMstmX7ontBe9Jrj3cEuHwgyOfAKsmXuxOz+tE5Q1bVCcmWtRJ7LZAWFx1PuT+0+aTXm2KjhuKsdFsuYOpHTL64pNeFiLnuM7UUJe7ZJJaFJXdG0uboSOSIdYo1JXP2YBObQumdi93jipm32NoKCfRQ72rNM7aHlO3z8OGeefqpXMc74n/AD/hVuVJSqxtKFw+AlL5LJTqsZqQTxM+i3Uvsf2gk8VXmWkjYDzCJF5kD4R0S3j+djFP+A9zH1DLjA+tAiaTWsEAddqTG9yeCidai7VwWOEnp9HKUV0M7XeAGWpS3FiOenstMaN4PVaqvnkEyEUugJNvsO+zUd/qVtKsZWJt/QrfyZTZJAG1MKV3Mb8XiO7QDrqUTdFg8OM6nTkmdkubvD4vh9/4Us8u6RVDFq2D2G8Qz4WADbhy896fWW3h4BbkRlAyPooqt0NAyEIm4Lp8eM6DTif2CGGdx2w54IyRYbK0kDH8UZ/W9EVnwFgbAlCWuqTySb5OyhJRjSFd7UDUpkDOTnyH8wqjaLvLNW9Vc7bQdTexxGWEGN4Ov1yVouX+n/2sB7jgpOzB1c79I06n1VcYONPwyGU1Js8qum5K1oqtpUWF73aAepJ0AG0lfRXZTsl9lszKLyIbnDRGZjES+A5zic5y3bEzuTs1Z7K0No02tMQXQMbv1OiTn0TMhO/sKbsHbYGBpaGiDqDn1z1KhoUA10Dwnd/a4bwiy+FxWpYhxGYK4wlaMlxVohzXMOhEdDkV0wrpYcJqlmgGjW8TXCGv/FwO5437YXN13g5j/s9Yy6Pu3n/caNh/ONo+i2tlnFRhaduh3HYehVdqgV2OpVJbUYfiGrXNzD29IPEGcs44NO9Mqvbrs0RVlo8LvE3gdrfrYQvNL3s5D2MOmLONu5e+Xbbe+mz2lre+Znwe3QVGfPcVU+0/9OWZ1KYfIdijFImeIn1QxhUrG87jxZ5f2jurwtc1ubYGW4++fugbLZ/Dnru/del1eylQuLHAaJHaezppmC0jbvnqun1sXHsQWazRLjrCRWppBKu7ruLQXEeEa72jfG0b9yS3rdO4HgR9aJMfb35Dfu6K0QuCpq4LTBEFQuKZ0D+xFUp7kJXaiXOjRDuejQL+ARwWy3yUj2rTCiAOQNyySuy0LULrRtEeFYGLokrtjZWWYbpshcPemdkuSrWEtbDfxOyHnt6JnZLis9NwNV/ekf2tBDepkE+a6U1HthKLl0VbEtq+i8rOMhZ6cfop/MLEH5YfIX4cnwd0bIBDRoBHkmlOlBAGwIWyU9p3+38n0RtPXovNj0Wvs3VpeGN+SOsrYAA2IKtU0+tEXZ3I30FBeQx7pChs1lNWq2m0FxcYga8fSVjquSa9imONoL2GmHNaYxkgHFllAOcSm4420DklSZbR2CbVwmuYA/tbu3F27l5qytsIADWnCAIAaAAAMgAg6F5vDTjaMTdY0I/E07UbStzXAEHVXJUqR5z7s57hw0qO6wfkpWkjXzC5c2dqgc6oNMwtBCCNxUVKqWuwu5tPyQtptDgMoDpynTkVyy3ipAIhwzI3Ea9Cuo4ZOfC6bVUFltYdkVLUs+5YaSNcknaGwERaKYJc0eNo1c0Z5fnbmQeY0JTA1C1EUq4cuo5MrtSg2uxjmuwvHipVG7J4fhOhbszG5NbtvLvWOZUbhqsHjZ7PbvYdh6Jc+x/Z62H/AGarpb/+dQ7P0P8Afmp7XZi6C04KzPhdz1a7ew/WYWjOw6rZhJdCS2242vo4jAOsxmM/NNbNeAq0zlhePC9p1aY9QdQdoRgZDQNwA8lwopFl7NTmQcOmYiQcjrwKpFoshpVn2d2eBxDTvGoHlBXs9ucQ0YQCSQANOOuzIFeSdsLA6nanuknEcWL82UxwnTgu4LIuLM5uD5Fbvu5u8bIEOGn7KrWSA7A4a6cDuXpDKfeNDt+vPaqf2lunA8PGjvcKTE7vHIonqpoX1LE3cEgt9lwOjZsVroU8bA6c9DzCWXvZAWTtHstjJxlTDklKNoRlgLZ2hQRtRFA5xvyXLaM4hwn5+ypROyFbWBTUKBe4NaJJMAIGGjihZ3PcGtBc45ABWSx3PTs4+8ipV/DqxvP8RRFksjbOzC3OoR437vys4cVD3Zc6BqVNPN4iUY8N7katlvc7UzuGwcgoGWd7thVnunstmC/VWencwboBpuSOQ960ecC53bisXpf/AEpu5Ys5GckVsNiBw9yT+ykYc+ijtDpdlsj/ANQpKeu5YgTdQSVNRqIFtSSSN5XTbTEhEUKOg6pUTvs7Ua2m9+RwuGIbQImQdQRM8gVVjWTrsTTJbWc7SpUMfpa0M95VOFbJs/R6FZbd48JORE8xtXFpsp7sgEh7XeE7c9AkzHFoo55thp5EQmVe+mhpyOMZnTQKwhCLr7QGMNQw4ZZ7VDevbM0sgGO5Eqs3jehqHwiJ+Iqr3za3B+GTAy8wChcl0glHeyxXh2oqVXEl0nQNGgnJWTsxY302S456kc9nBef9nG4qzdPD4s+Gi9Puq2NcCD/d8l0dmyVaG9e78Qx0zB3bFLYbzM4X5FD2K8Q2p3btolp3jb5I+1WNr89q1iwp9MOCAr2ctzCyzVXMOF2mwphIIWdHABLazHU3iQ4Qf43Eag8EHZi4h1N5+9pZT+Np+F/JwGe5wKLtliIONmu7eg7XWxNbXaPFSyeNpYfjHMRiHFvFaciGswlwe3KqMjsDgDOB3A6g7DwObSx2oVGYhxBB1aRq1w2EKL7Ni+8aZORbuIjIdZJniqNev9SrPRtBwtrB0hlZmCA6MpzIIe3fGYy3RqV9BVfRd7zriAScIByMTJIIEDbqvPu1FqFUnFmRm1zRkYEZDivQLPbadak2owh9NwkEbZEdOSqHaO7jJBzJ8Td+Wmmh2IJPjT+zErtFXuZ2bmzkfEOmR+uCjv8Au3HSdvGY6fxKns1OTjb8TdRpM5Z7jxRtOq2oDGzIg6jmpfUWsnNDcS9nFnn90t8TmHaJHT+PZatFl1EZI2pZu6tHJ8dCf2KZWuwickfqI+5SXk708tOL8HmNqoljyNxRNjI76mTo7wnkcj6FM+0tgh2IDd+ySAxhO4p2KVpMCapkVahhc5p2EjyMfJWjs/d/dU+8P+pUHh/K3fzPsl9nsX2i14T8JON3LU+enVW6rR1MdNwGgSPUT46XkbhXKmxQ9k5akmB1VmuPs9gEmC46nps3LVwXUHHvHQNjOU5nr7DirTSZEjTd5Lz3rRW5WQ0KAEIt4Q7xhPCfY/siKhWxAbOQFpc41tbRhSrR8R6ewWYtfrYu7QPEfrh8lHTKM1dAtF+FgWjVldVLIRIa7LcdnIqChQfOYEb5+iuStlfKNdhNFpqPbSZ8TzHAAZlx4ASTyV2stop0WhrYwsAaNk8eJOZ6qpUrQ2iCGiXO+J20/lG5vDbtWv8ArMkEtyboDpkrsXwuzzsrvb6L7arwYGyBrm1u0bpVavG+ajHTlmDls671BYrcXSSZOfySu/a5xt5eyd/uqD+Ca/ZaLJSqSwHeAfRV293zVcOXsE5pVYa0cAPQKuW6tNpI/MB7JGDc5B5HSQ47NgB8nl5q93fYnFgLDBBkeaoVyUMWLONnFW24r0NIhlQeA6FOj0FL6LLeVBzqIeBD6ees/qCZXJeoqsG/asshEYTodM1XbU19mqkN0JlvzCJilvRc3xoVpjoS2x3o2q2RrtCxtqzhdRg471AWilDu8Zn+MDaN8bwurNagclq02eYcMWWrQYDuh27eizo4hulpph1PY0+A/lOYHTMdAqr/AFA7CC0tNekPvgPF+YDTrx5K1UwQ8uwkAiADkTGZJA+slIbQtVndPR5B/TntM+zWj7NVJFJ7oh39j9kTpJyPRX3tE0nxxkDh+U+YSjtf2Rp2o4mgMqjR4GWegfGo46hQ9n+04q0KlmtLmi0UfD4nACoGO2O0Lth6HeumuSHft7l35F9NoFWWukyQ9u2InFuLTv1kaaEj3kMFTEzJwExsMHMHgRl5blM9vdF9ckBrh4TInPMBwGmWWeuEwlVlt7axe5zhOcNBzwt+EHdJSstuW/ijoRfSBe0IHeYho5rXjqP4TZrMTWneAfMKK9uzlU0KbwAQylhdnrG7eiLndis9M/l9iQgy08UfrRkYuOR2uyudprFNM8AfTNUOu2AeYXqt7UcTHDgfYry22CAeQXeneqOydln7J2XwPqnVxwjk3X1/9VYu4kBu1xid289BJXNwWDDQpt3NE8zmfUlNLBQ8eYgDTTryUeaXLIUY1xgHfZw0Bo0AAjd9QpKdXPl/Kjrvznl81ywykdjA9zwZG5ac7OFBSaROWSnqs2okCctAhbUeexYuCKtb2+LnI8s/mUJSGvP5ou2nX/l5a+hKCbI8/dEnezqrRJUUZWnO3rQeEZhxaNqGpD3KlrunzW6TgABtVfpVcrJ/UOo0NrOchy15n+EnvDx144hv11lMqdSGknZ8steiSXaS6tiOyXfXVM5f6kp/AtL2pFnJVfs4xV8X5iUxttqwU3O4ZdcglXZ/VztwjzzKViVRlIOXaRYrsfgrTsJ/x6q92S1Uqo7uqAPReeUa/wB4NumS9HpXey0MbPhen43oGY5u+whtPA0mAZaZnlC6vBralOXjTJxGRBG3yUFyWLumFpnJx+WiYVIbJIlp1TKFPsrD8FIzTcXbuPNTvtlRwBwGTunYm4u+gfGweWcdFujWDZA/gclxrYnp25wIJkJ1ZbdMScjkuatka/Yhqd34XAQ6DJA5bQc1rMGVZ5MADT1CFttqDWk7YQ183wbOwOa2TiwEHi3FPsq3bO0DqrHAjCTu/Nl80NmqLLNczsVIud4sWXMaLzntr/Tq0Y3V7I1zwcywCXDl+L3XqNz2Du6TQdAtW+8nO8FFwDtri2WiMjwmdug5rro63ej5wvS+LY9vdVQ+GwMJZh+EQ3EABJAkAnPVSdmLPUbWbjlrTBOWrZzPofJX/wDqIyr92arsZBcGvHwuBAPSC3TiqpabQQ1jSY8OzLJxxET1XZX7bKPT+7JTPV7HbGWlvh/0mZcyP7RvjU9EltjJk02RTbPigAawY3iUpuHtVjaKbg2jSpjPOCRuaNnE69VZsTK4Y8PDKAzwjIuA2DPwt4qRqy2Se0V2qxeV1qWKoG/ic0eboXqVtqAYsJluYB37lRTcFWnWoPfhh1VogTIObhIjgUeDSZ52Tui82ZkDRGWdsCfrxSVqiw4QVNSPxc/YLzE7bZa9KiK0a+S5pjj9StV3cNy3RGY5LjAqlXieSkdU0+tihZTg8FMXCI+tVqMZFqsWd6BlC0to4pl03h39Fj5ziHcxkV0xucbsxy2eWnRUfsvfncVMLj92/XgdhV8qMBgg8QdmfuCmzh+OVeH0ZGXON+SN64DFhtA0dkfQ8isdaGjUhb2cwO3DCeaGs9eXD65KS3OxGfJDUxhE/U/Xuq8bWOP2Tzi5sYXnbQ1gaNuXQari5jDS78XsP5SK0VS5+chFfa8I1gBC1UePlmpbsNv+3ZBnU/L5oi7fu6YG05nr/EKuNqF78Tsx9ZJrZ3vqODWAuJIAAkkkmAANplE1SUTEm3ZaLms3ePa46Tn0XrFku5hphwe3YQQYghULsrdzmup0sIxH45zgB0u9BC9MpZTOeexsbNxJnVPgqQubOgQTmR6KRtKNBKxrW7Wtj9I+Sz7M0aSP0n5FELB69lEzgIO8ZIX/AKmGGKjQRscPY8U3Y06FxI/MB7hbqWVrhmAV1mg9ntVNw8JC1aazdHg7wQSCORCEtNzludM9FFStU+CoIOwrjgisyk9uFzZaZydnnvk5zxXnvbFzaJaKQIY5wzOzDnHmJ6K91z8IzOs+iqn9TIdZ6QY2S2s0vcP7QQQAeZIWNa0bHssj75eQymwA1HDyAiXHcBI9NqJqWwUWSYPQCTsAGg+Xmqt2bvCHWh5Pixtpt4NY2Z/5OP0Fq9LyDnR+H57fKEM3xVjIQ5OjL+v01WFj2MLTsLQfU6HiIXnV+0RiJEchp0VkvK8AqtbK89VI5Sa2ehjgk9IRVXPLinVzWWpUOb3imNYMcSAdhS6lVx12sboXQeQzPpKttUThY2A0mDo0fp4T8iuqSoCWdbUQmheQpOphjSfDDQcJBP4xIkAb+PMpD2hvcOttnptdMPD3cCZDRzgk9Qiu0t6iz0gGwXuBYPygR9QqFYrR/wD003EzFRsn/uE/NUxVqyFy2ezsPhXVFuv6j7BcWd0tB+tF2D4nDkfMBePEukQVZErKbdCpbU0OhRsOfJEYF05BC1UGzqtF/HRaBmOK5AkbjJWLh4gwtIjTws2KE5uftE6l4D4m7AfksWK/917ieuEtDd3aOkRmHclG296ZM6DYAPfesWIVBLYV7JHW9nPhmp7PVBM7dm4fueKxYly0rKYbdEdpwTnmeXzSG1kF0NJga7M+AWliPEtcheV2+I0um6sUF2hyAGpPy6r1XstZrNYqD3xitRacORimCIMOOrs8z0G0nSxZBtyX9w5xSg6+Bz2DsvjfU3ANHXM+wVxB13z8gtLFcjzZdmEqEuxHLYflPzWLEMmYidrslz9qIWLFpxJTqmEBeVQM8TgS05GACQSRGpEg57Vixc0cuznuDAcRGpjLIHQGNvLel942EVqD2HVzXCMoDhMRG5zRmsWLVpHMotnvOWsOhiDzBzSi9ryPeETmQD009wVixJy9FOD9hNaLYSon+Gk6odYhvM5A+votLEjGreyjPNqGgLs6zxuf+EQOZT6rbCsWIsv7k0VSKv2gtxfUg6MEddT8vJIWElwjUkR55LaxVRWkJPcbqdNJp4e2SnrNh/NvsSFixeM17mX3pEdoKiYI81ixZ5NO3VPJTUqgIHCfRYsXIx9GnDNYsWJlIw//2Q=="/>
          <p:cNvSpPr>
            <a:spLocks noChangeAspect="1" noChangeArrowheads="1"/>
          </p:cNvSpPr>
          <p:nvPr/>
        </p:nvSpPr>
        <p:spPr bwMode="auto">
          <a:xfrm>
            <a:off x="215900" y="-47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pic>
        <p:nvPicPr>
          <p:cNvPr id="4110" name="Picture 14" descr="http://3.bp.blogspot.com/-JSXjl9ijLGo/T4aIJ2X373I/AAAAAAAAAIo/vIx8wf9tJgw/s1600/winemaker01_600x400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112" y="3497836"/>
            <a:ext cx="3960874" cy="264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6" descr="data:image/jpeg;base64,/9j/4AAQSkZJRgABAQAAAQABAAD/2wCEAAkGBhMSERUUEhQVFRUVFRQYFBUXFBcWFBcYFBQWFBUVFRUXGyYeGBkjGRUVHy8gIycpLCwsFR4xNTAqNScrLCkBCQoKDgwOGA8PGCkdHBwpKSkpKSksKSwpKSwpKSkpKSkpLCkpLCkpKSksKSkpKSkpKSkpKSkpKSkpKSkpKSkpLP/AABEIAOQAvgMBIgACEQEDEQH/xAAcAAACAgMBAQAAAAAAAAAAAAAEBQMGAAECBwj/xABAEAACAQIEAwUFBQcDBAMBAAABAhEAAwQSITEFQVEGImFxgRMykaHwB0KxwdEUI1JyguHxFTNiJEOSwnOishf/xAAZAQADAQEBAAAAAAAAAAAAAAAAAQIDBAX/xAAjEQADAQACAwACAgMAAAAAAAAAAQIRAyESMUETUSJxBDJh/9oADAMBAAIRAxEAPwC2LbrTJRxsVG1mqIAlt0Xat1tbNE27dAHKpU1tK6VK6LAb/XKk2PCRBUq3RMc4JI8BH4zSviuIKpKnzXc8tQR66Uo/1IAAq5BEwDqpk6wdIOmxrC+Xx6No4tRaLeNRs0MO6YInXUSJ89a5u4pV3I3+jVOv8RUJDuUVtGKiV7xMH1JGh0mkuP7NM0PYxjIDMq1vumNZkNoDPMGCTvFZfnfw1/Ci54rjWY5UOpBhZ94R90gnUEUkt9pShILT3SN9mju78iQPKaXW1KyjMc+6s2q3IWZ9oI1EHWNNKTMHu+09qcrBsvjrEa/eYSTPQisndN+y/CcLFju1L3HCW2yqm7htWgaxpEDva85jlqLc7YXLr+zDd1SoPeMSdsyg5mG3dJGaddKrQusrFVuW1RIJLNAgCSCTPOe98tKITiWVDdW6t+0shi0EpOmRhbUaGQc0RBNa7QvCUeo8B4wt1cvtFdxIYCNCNwI00G/9xTG8K867L9prdosVQK7ALrGTQkhlgg8wsE7IIA53PAcdt3BDOM/llB/lOxroi0zmuGjd4UM4o7EW6Dda0MyB6hJqdxUDrQBNbepRcoAPW/bUAHNcrjPQZvmuluUAWMrUTLXftK5LUAcBKlQVGDUiGgDV27l5fpSbiXFVB8uhHeG51nU/Chu0WPGZQGgkHSdoPOJ7viR6iqhxi+WmZzCNZGY77NEMfHnFcvJbfR1cUr2OcZ2oVdM0Dz0PjEfU1SOM9qCSFXSTlnqGbuk9ImOdLcZxFySHVo1AYkT10BUa+opXbQs2nMmP6YqJhe2aOvg+wXbW6BlcAgCDOpGhGnjNWJb5ylw2ZdGR5EFjCsNBE6ifB1blFVE8JDuANoUiDq0iTqR/NJipEwtyzm3gKx6yhkMPDQmfXrqVM/ATr6N/9eZbgJYBhnB6EQAj77g5gfADpqPi+LyWUd0AgeEZiZ+FJ2w5kbljJ8gqk/8Ap+FbTCsx2PeBA06Cf7UeKHrCMFxEKzZrhWWzHKpJkGZleu2uhE0VYt4ZnLAurFe8MilWJBBXKDOs+AM0PxLCsFCKAAwzaLrIQsQPhHxOlA3MJAlcwkaeHeKHxYgqdpjnV+yX0XvCpKG2q5WJAAViVhtJn/tttB0IjSpcHx+/Yb2SG77e2R3boyteTQsMvutv3dp5c4oPCyttu6ckFSSBOhMHUkdKtp46GUTpeT/uBTlZCQCTOhUHfXyI5prBez0peO2yURyFuuJ9nJZ1BBIZwFGVTBAJ0J51JcqsdnONIQMqhS3dzIGDEKWgSSZUEnuHQTtVkuvyreLTOe48SNjUT1jXKja5WhmcXBURqRmqMmgZwa7U1xXa0AOfb1sXqXftFdLfpAMluV1cuEIxAJMGABJJ6AUFbvUQt8ASTHoT8hQwKV2h4ql5Ct0myyEEW8twlWI99WCgLtHTTWqt+1EoJiY1MkmRzk9dDpHPSr/2nxKXbRV1a5ochW05ZWA3DMoZZ2jvA85qivYy5kZTI01Uq5HIwdjXNyLDp43onxIzsC5bLGg94TsRqwjapeGYOIKgkpEaGRr1BjX8qZ4bgbvrBPjtTJezbjYMPImNes1i+T4dMwKMBgwmjhhA0I02POYg/jG1NreHVwVJhmXvAmZST3Z2APPz+LTCcCuZQBAJ67z6gga/5qY9my8HMytBEqQsTPhtUeRp4iFeClrgJGncAgbqGljPQgV3d4PoixBDK2o3aIIj+Hnr+VXHBcDKLBkxuwHh95Nx/TPM6UV/o6+9r/MQXHmHXUetPyDxKVi+FAz3wpyEKsQIYS5bzAjToetADga27ZUSSSSMsRO8+URtyHhV04vw4hc0jTXcMpykGDtBgcqqlzDtbLEAxMiJJVkJMQCMwgz1IJGtUmZtYILvCO+M5yjWWiQx6z15AcqfcLsWwptgCHViWOmYnSD4xp0I015wYp2abRCg65WGoZTGU+BB012kbzQmCuwy65TqCSNBCkDTpK/jWq9GLWDLgTG07LoYJ0kNylTHM6AeH4XXCYoNbzA6MdV/hYDUeAOlUzBkZydCdQCB98DMsHlMek1ZeHYtGXutBMfuyIMwTmGm8SP6KI/27Fyeugy5cqE3a4u3KFe7XUcgUb1c+2oBr9cftNIBn7Ws9rS4YiuxdoGE/tdSW8RVVHFh1o3C4+aWgWi3foyzfpBYxNH2b1AHfG+N3kWLCI7McoZyzqs6TlBAJB5T5xVd4HhVuXmDEPlkltNSDGw0AmRHgd6d8SvFbbMphtBmYiFE76iB0A6mYMUk7B6WmOpckZyfeLScxYbgzOnLblWHN6OjgWsumHwSQMoFSrhVDa9PShsMzbRP+aNuW+f41weTZ6eJEfslBB+Hh0rXsdJGh/KukOm0k/W9E2zoARp1nflSAgtOemvTSpbQEyJVtz/cHfzqUiNBlHzqK5bI/UjbyNWR0wDjZOUj69PHzqm3EOYnQ5SCykEll6gbgrEiNdKu+NBKkDU/XOqVjyUuDqJifHTcbDx5GDVzRnaFWOw4LAg7HYETkOpCkjaJidQTvUYtzc1B94gGNJ97L6gt4aEcxRmIWRIA6aDWIAMjrqPWgTfYmF1nIfHMsR6ETXQmc7NDkcsd0NI5lczfGUZdeelNuCNGa4T3CVB5EZ0zAgcu9nJnoedRvley4B17wzHQRqVI6rleJG0A9aJ4bYItFzMhNQTvldGGYKNB3311mDtBql7Ir0GPiJ/Cf18etC3L9BYviABgjK3rBgROvPy02oV+IjrW+nMHveqP2tLXx4qJsdQA6W9Ui3qRJxAVJ/qI60AVlcZTfh2Nqsg0Zg78GjAL7g8TTbD3qp/D8XT3C4qgB1i1LKCD7pzBeTNBVQeurCOU71Xvs3xWZcomYDEmZJPvMZ86cC/KkCJgxPIwQD8aV9nLJwpdzLFsygRrlDxn0MSzB20jQiseZbJtwvKPQrV0Tv8AQopGXb12/OqM/bS0jAXJVieh+Jpphu1lm4O66n11rz/R6bxjy5ilnXQbaVDc4hb5kdSJ2Hj50BxTEN7IXLYLCNQB+VUPi/ELzb3PZp0A7x06nYUk/wBl510XfFdoCvdtNbXxIzAcvD5VJY4ziB7xtuImYKH5nSa8y4fxsWyzCzcu5ZJJIJECZg/HT4Ufg/tJS5I9hcid1XPHnE61qor2kZup3Gz0y3ic41EHpIPzFLcfwpboP8UaHkek/rSThvFs5BttmB1IEhh/Mh1FWaxfzeYGvh/ep0popGKwjWmZTOuo8+Y8Zk/PwpbiU7wIOU6QeQI7y+EHbXpFXXtRgZQHmNCdonYzVPu4bMZ5RLekjbqDr/iuiWctTjJ1wRuSqqTI010nchY8yNPHpVi4X2exaKS6Ke6AqZ1NzKXm4qjTdWucye+aJtBcOLbAAMkCY3LKQQB5k00PEg43A/ikd6fA8uXwqfydmq4NWHj/AGquNZxLJmMOiPBme8sEEEbgoaTHiR61YPtdX/rleCDcw9osY0LAuJ00Erlb+qqTnrtntaebS8aa/Q1/1E9a5OPPWlmetZ6eEjI409a2MeetLM9az08ENCtaR4qV1od6lMtoaYXGRTrCcS8aqC3ooi1joqiC+2OIijLfENRBgkEDpPLc+dUWzxPxo/A48vdsLO+Iw4+N5JqLWpouOmmdY/E4vEM4S0gyaAlNWP8AxYmOXOaX2+AcRUk5YO4Ge2dfJSQPIxXsD8HBPvMvXJl1+IMV23DVUac4GpLEkkDUmuD8mLEkel+PXusecNsgYdZAnIs+cCfnVZ4j2ZtXSfaLPMRp5fXhVuw6AL8vCgMcRvzFKo6Lh/yZWuH9lktz7O2oPM5ocnxJmabYbgTQAQqr4HMY8Mqqq+ZmmJOxgT15/wCK3+0EbmoX/Snr9GrHC1UQFA/Go3sAEkaTv512/EvShMRi50quvgsr6BcZcG2wO0R6bGqtgrYuEjQSQpjl7VRDejx8TVgx7Tb21qm8JxbC6QRAdso/pXQD/wC2vUiqlkWtZe+JYJWCtmkBVeCOY7p+X50QuCVikCBzjb4VJguHqWJuSZA7pkACJ09ZPrXPHOIJh0dswLkZba9Ce6PmRR49m80pR5Z9p+Ls3791s2S4jDIDOS6iD2eQdLinMeUhxPKKAasnbS0wdJMggkiDIbKkgnnIHyPjVbr0YWI8Xke0zVardaqiDKysrKAH7rQd4Uxuil94VlJtaBWNYprT11bFaGRNbo3ht/JesufuXrTHyW4rH8KHtpU/s5FS2ayj3F78k1010IoZiIDDfz0qtdmuKm5YttuQMr+DKI/CD61ZLmGS9aNu4odHBDDbQ853HmK8ullHqzWyiTGdq0VZXKANzufKOvhSaz28w11jaYXFc7ZrTKp9TtVdHBzauN7G64CnQyGYrPu66GIOu9P7SIwm4CyrlPvEjU7xHOrTYLxRYcNijlUkaEQDW8S+lZb4zZNoLodtuRjn0rbgFQymVNQ1gKuxVevnQRvW461NeWg8Rc00+uVJDdE5g6fXOl2IwCowZVBKsDrvJiY6T0opHgb/ANjp+tQ3zLHnEERvBOnnWiMmSJjL7ErnhZgQvejlqfClPaWzCjXU9ZOaSJBPiJ+NWq1YUqGOhgH/ADSDtogFkMBME8piREgb6TmHiBVzmkclNyeZ9o8RefuuCyd05gvdzhQGZSNgdTG3fNV826PuuSxILa+J1GsA9d+dQm3Xcujz2tAylcFaLa3UT26pMjCA1qumFc0xFqxC0sviml2l15azlGlMBYVNZt117GirFmqZKO7NmiRZqWzYopbFZNnTI17I4vJmtnYmfjA+vOrtiMSQqqp1Omh66DyFed4VMrA/XpVwNo3rSsD3sroOkkb+G/y8K5eSe9Ojjr4RJxjCWHhpuEfw6LJ3gjfn8aAxHb6zbkrbthR1JJ02ETJPlW8X9k/7QizicpA0CqMknn3iCfj8Km4V9lvDrA/6h2xDjWJKpoNiFI0nqTTmJzWzanSeTOr9s4tdpsPeGZSttuTKQVk8iDqCZj1FWPs5fcBrbajQg+e+npROAw+HSBasW7ag6ZVXmOUDn1rq9eW3cWNM0iI8DWNZvRTR1fsxJ+t96Ce1qRy+jTG9eUjTWlGMYgiJA1iG2bcfGjCNOMTcA8gTO2x5g+HShjdlh4c58dPSh72MIY6e9B5ayIM/XKorLM1zKdRrpy1236U9J9lww+qDXz9Pr50j7aWScFcKiWUqQRuNRMek02sPlQDyiambBi7YupAbMp7p59R8JqpfYWv4nhZsVwbdMb2HKsVIiCR8DUD2661RyOQBrVQPapiyVBct1aZm0K7iVDFHXbdDMtaGL9lmu0K1uj2StLh5qZCmB28NNMMNgaLw+DpjZw0VedCTA7OEolcNRa2qkW1UOTVUCjDUdw7iBtnLJ1YMJ1mQQ0AeMVgt0Nj7JyyNxrtJ8Y9NKyvj1Gs3jDeLYG/c/wBlnWR906D9N654V2GuFs1242+xdnHKD5zNOOC8Ti0oJ33iI15TvsDRp4tlJEyCdPAmRXC18O+a1aGfsQtpEidSOXL5VXuIXD3hOoAIAM7mAwPn8KK4hx4KpA2iOp3IJP60g4xxdQDMCZBiMrBeZH8pirmUZXQxt8eUA5mzEEQYggjeRyiP1oPG8WLtodI/Hbwn9arCY9paBMe4wjmOvTTaicIuYd3mZPMcuUa06WEzWjG0xZ1U+vI9Bpyqx8NwQBmlnCsB949dBT62nIf31/CsmzaUFouby60x4ecrDzoWysDrU+H3oTHS6K92/wCwjNOJw6z/ABoNDM6kDaOdeZtb+vyr6Kwt+qh21+zv2wa/hABc3ZP4oH3fH512T2ujh1rpnj7pUD26OxOHZGKsIZTDA7g9D0NDXBWiExdfSg2WmN4UG61ovRzv2WpbVF2MPXS2qItJRImiS3aohUrlBUyitRIxVqVVrSipXcIuZiFA3J2qC/RrJXDrQWK7TWE2LXP5FMfFopdb7WFz/s5F6uxL+MINPUmjxYvJE+Ju3bLdxWuK20asms5Y3joR5UixXappMMwOxDe9sCdD7p3FH8V48xWbYCQVbxOUhtT6VYcRgMPjbKXjbU+0SZgZlMkOJGzBgR6Vzc0TD1r2dHFTvUmUc9qLhnTU6T0Gmw26/GhDii5liYJ0En00+Hwp3jeyCqSULeROo8KgwHCwG2rPzheh+Nb2d4PDl+6JA5yYiN9BVq4ZwbQEnbw0/Ct8K4eoA0AA8KeWkrmq/I6onCSxYCgAcqMwtrWa1YtTp1qHinH8LhIF++qNv7NQXuEbe4oJHmYpJN+jXUvY0iK7UVRr/wBrFn/t4e63Qu1tB8FLGg//AOt3OWFtDzvO3/qK3ngt/DCv8iP2ev4ZdKY2BXh137YccfcXDIP/AInc/E3I+VKuI/aDxC9IbF3VU/dtZbI/8rYDH1Jrp4+Jz7OO+RM9c+0Lg/DLls3MZcXDXRoLqkC8Y2X2YBN3SYWDvpXizW7IcgM11ZIDZTZDDkcpJZfLegVLM2YyWO7sczHzY6miUKJq5k+P5DrXQpRj5MPxfCxdtTatAOmsIoUsvOebsN5Mneq++Gp/guN3QRHcXq05tpBW2pk+pWmF/gf7RNy1cBZj+8DqLYmBJULMT0OusyaGhadAV2prhqxWrODVoLtmpWuBRLGBQ63QBJpLjsWXYn0HgK2SMm8GtztFl0VVH/J5PwUb0n4txm5f3MBZygAKPMquk0LmrgjnT6QvZIbqqga3IMQ87AnTT+9Bi55miLV7I2olTo46g0vmHKzMHQ+HKq0kNxJBAXw19aafZ7xsJcfCue67E2ieVwCCP61A9R40ixN6L3gwH4UFftsLxKSCCrq3Qgyp+IrHklUsNYpy9PWcdgxuPnSxeGkt3Rz/AIhFOeB45cVh0ugasIcdHGjD40V/p+XX8K8WpaeHqJb2DYXDlQAY+M0ZfxVuyhuXWCIu7NPPkFGrMeQEk1Bi8ali2925IRFJMDUxsqgx3iYAHU8q8z47x18XdztIRdLVoGQi9YG7nWW9JgCujh4vP+jLk5Px/wBjbtB9oN68CmHzWLZ3aQLzjoWH+2PBTPjuKqeXfqTJO5J6k7k1st4g/GfhUdzGBdOfhq36D1r0ZlSsRwVbp6yVbRNTLhqFs4xTuH/8sv8A+aZYewjfd+JJ/E0yTkW1G8Culy+fkCfmNBU37CvQDyAU/EVPbCgRPzJ/GmAKMx2GTzgt6AafOsTDga7nqdT/AGoksK4OtUIjnpTDDXco1LHy/wA1BZsVJliqEMrtyo1uVxfoHFYgqum50XzOgrmg6KYXisVpPXQdKXrUuKMQBsNB6QBUYrcwIrwitI0ipN+VQ3Ein7F6McUtxiFSD9RTEXA1cPaDCD8an0P2BcRefZuOoBom+4MH4moLWH9603mp8unrWWpjXaDNDAvf2YYwLeuWTHfh16SIRtPLLXpN/BKeR8PH+9eFcJ4g1p7d5Z7jqT0j76+PdnSvUu1/awWMIPZt++vgraIOqCO/d/pmAf4iOlcHNxN319O/h5Mjv4Ub7TOPLcv+wtf7dj3z/He+8TyhR3R45vCKIWY+7TAYSdhRdnAAcq65lSsOOqdPWKVtuTG55nn5T+dH4bC2o90g7FT73n0I8aMRI95iT5aVII3ykn62quyRTiuGkaqfSobdm6Ns/wA6fezboB+NbFlubGmArS9idgD6j9anW7iOi+oAo5cNO5PxNbNlR9frQBDba594p4j+4qcJ0rU+VdfW3600I7zH08K2XNcfXWtgedWIYYik1+7mxFtP4ZY/DSmPFMaLds3CCwEaDnOg16VWuEYk3MQXMCVYnw2FYyi2x3e2FaFd3DoPWsVask4itH41K0DUmABqTpEczV++z37OlxQN/FyLYbKlggo7FdzeBAKrtC8xrsYpgeZ3LOsr8OddW7oP5ipxhyko2rWyyMeeZCUb5g1Fct8+dAEN+1MeGqtzHgfCoGDKT0I1HnzFFtt+NZklT5fCloC61eJyqsnMVERIiZLHxiac3bjNlzEtlRUBPJF90eQkn1obB4TKSeXKusRiUG5+FLEM7e6q7b1wt1jymhH4so91fWuVx7vtpR0AxVD0qQZulKmwd0/ePxiorfDb7NlQs7wTkTO7wNzkQEx40aA4Ab6FZrWWuwvFSJGGv78yF+TMD1+BobG8K4jYk3bGIQDctaYqNY1YAjfxp6ILEVmn0aSW+OXP+Lek/hUq8dX76HzU/kaNAakHp86yDQ+HxKP7jeh0NTSRvTXf0CQCupqL2laNHiAut8eC2HtvOaCLZiQQRs3SPzpfwBoukDmp/KhL2orvgrReHkfwqRluY6Ca2pFcXOXlVk7D9mhi7oz3MgRxkXKGNx7eS6ykEwLahrQYwZ9uo60wHv2e9jyb9u9ibfda293Do2sm29sC46Rt31ZfjA0r0bgCZMRjUzFib9u9H8K3cPaQAf1WnPrSPEvdu2GfNiGvFLrJbJt4W+6gIGt2jGbD23yo5LEuouJJBEBfxK3hmZDdbD3bVvOmJF7EtcNrKvtnW3bZpuu7MVDM3dVBA1IoEeddt+HHD8RxNuIButcXXcXv3haOQzMw9KSE1fe3JwlvBW7dpMMl65cVitk27kb3Lly3dUBghJyHOBuIA3qgTQMwzXd62VBzadR56a1zkk6aV1cWImY6xJka7edIAPEW3Y/7i+W3gNK5HCte8aYLE6keqQes1rLPKngEH7CoGij1qS3bA5AeVbW35+VHcI4XcxN+3YsiXuMBMSEUEZ7r/wDFAZOonQbkUARYHA3cRcFuwjXXlQQiswUsYU3CoPs16s3IGvb+znZ8YPDpYDAZGhm+9cutDOxWdGfdVJiAg6ivNe0PAcaLa4U3bV2xau2cKiWm9kty9cRHXNaM+0ci4uZnY9YG9Q2u2GPFhrDWmu3LWa09/JcuMtsFgbOIW2GVyrA5bhYFSJ11kA9gtvZCgm6Ygd4Qo3gEFieekToVg6nXeH4vhJ0xSDQx+9txtvPp+HhXzXik/aGa4+Ia65Ms0qTJESehIA10mKgbC3BtebyZM360AfSPF7/DmH/UXMLc0g5xZcwdInfnH1Nee9pOM8GQFcJgbGIuSP3jW8tleZYGJuRpoNPHevLBiXU6qjj/AI9xvPpRGGxwbRTmPNSALg9Nm8x8KOgB+I4Mq5uLszFiAIAkkwANhRlvHkWwSM23prU9plcEH3ToRz/saFwSlPaWzrlOYdCvOkBPY4kjdQaLyztVdxVoo3gdR5UfgOIECKNARtUeCP71f5qysoAujNr8KMw/GsRbtGzbvXEtZ8+RDl78rDZgM0ggHeJFZWVQAWIT2mt0tdMzNxjcMkgEy5JrgWwIgAQIEDYdBWqygRy23rW1+vnWVlIZNZG/lS29xR1aIU+Y/vWVlICexxAk6hduh/Wjp09JrKymBG25+uVT4HiV2yxazca2zLlZlMErMxPLUcqysoAb8O+0bFpetq/srxVzcV7tpTcDXQyuQyZYkEjTkau/2QopTH3QoVv2iAFkAKtoXAokkxmYnetVlAjp8ItziyC7+8XC8MR7SvBUveZg73BHfJAGh00BiRNS3+yeDdWnD2812/dlhmDKFxtvDhbZB7i+z0gdSeZrKygZxj/sjwBvpaAvKrJeYkXST3GUKBnBAAzeZgSTVI+03srhsPYwQs2lRvZuWuLpcc2wgBduZOYknr0rKygCiYG8XV2b3kMBuZ/m60wtHMEY+9qJ6gzINZWUmANcWbcHlMeGppdhtz9c61WUAf/Z"/>
          <p:cNvSpPr>
            <a:spLocks noChangeAspect="1" noChangeArrowheads="1"/>
          </p:cNvSpPr>
          <p:nvPr/>
        </p:nvSpPr>
        <p:spPr bwMode="auto">
          <a:xfrm>
            <a:off x="368300" y="1476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6" name="AutoShape 18" descr="data:image/jpeg;base64,/9j/4AAQSkZJRgABAQAAAQABAAD/2wCEAAkGBhMSERUUEhQVFRUVFRQYFBUXFBcWFBcYFBQWFBUVFRUXGyYeGBkjGRUVHy8gIycpLCwsFR4xNTAqNScrLCkBCQoKDgwOGA8PGCkdHBwpKSkpKSksKSwpKSwpKSkpKSkpLCkpLCkpKSksKSkpKSkpKSkpKSkpKSkpKSkpKSkpLP/AABEIAOQAvgMBIgACEQEDEQH/xAAcAAACAgMBAQAAAAAAAAAAAAAEBQMGAAECBwj/xABAEAACAQIEAwUFBQcDBAMBAAABAhEAAwQSITEFQVEGImFxgRMykaHwB0KxwdEUI1JyguHxFTNiJEOSwnOishf/xAAZAQADAQEBAAAAAAAAAAAAAAAAAQIDBAX/xAAjEQADAQACAwACAgMAAAAAAAAAAQIRAyESMUETUSJxBDJh/9oADAMBAAIRAxEAPwC2LbrTJRxsVG1mqIAlt0Xat1tbNE27dAHKpU1tK6VK6LAb/XKk2PCRBUq3RMc4JI8BH4zSviuIKpKnzXc8tQR66Uo/1IAAq5BEwDqpk6wdIOmxrC+Xx6No4tRaLeNRs0MO6YInXUSJ89a5u4pV3I3+jVOv8RUJDuUVtGKiV7xMH1JGh0mkuP7NM0PYxjIDMq1vumNZkNoDPMGCTvFZfnfw1/Ci54rjWY5UOpBhZ94R90gnUEUkt9pShILT3SN9mju78iQPKaXW1KyjMc+6s2q3IWZ9oI1EHWNNKTMHu+09qcrBsvjrEa/eYSTPQisndN+y/CcLFju1L3HCW2yqm7htWgaxpEDva85jlqLc7YXLr+zDd1SoPeMSdsyg5mG3dJGaddKrQusrFVuW1RIJLNAgCSCTPOe98tKITiWVDdW6t+0shi0EpOmRhbUaGQc0RBNa7QvCUeo8B4wt1cvtFdxIYCNCNwI00G/9xTG8K867L9prdosVQK7ALrGTQkhlgg8wsE7IIA53PAcdt3BDOM/llB/lOxroi0zmuGjd4UM4o7EW6Dda0MyB6hJqdxUDrQBNbepRcoAPW/bUAHNcrjPQZvmuluUAWMrUTLXftK5LUAcBKlQVGDUiGgDV27l5fpSbiXFVB8uhHeG51nU/Chu0WPGZQGgkHSdoPOJ7viR6iqhxi+WmZzCNZGY77NEMfHnFcvJbfR1cUr2OcZ2oVdM0Dz0PjEfU1SOM9qCSFXSTlnqGbuk9ImOdLcZxFySHVo1AYkT10BUa+opXbQs2nMmP6YqJhe2aOvg+wXbW6BlcAgCDOpGhGnjNWJb5ylw2ZdGR5EFjCsNBE6ifB1blFVE8JDuANoUiDq0iTqR/NJipEwtyzm3gKx6yhkMPDQmfXrqVM/ATr6N/9eZbgJYBhnB6EQAj77g5gfADpqPi+LyWUd0AgeEZiZ+FJ2w5kbljJ8gqk/8Ap+FbTCsx2PeBA06Cf7UeKHrCMFxEKzZrhWWzHKpJkGZleu2uhE0VYt4ZnLAurFe8MilWJBBXKDOs+AM0PxLCsFCKAAwzaLrIQsQPhHxOlA3MJAlcwkaeHeKHxYgqdpjnV+yX0XvCpKG2q5WJAAViVhtJn/tttB0IjSpcHx+/Yb2SG77e2R3boyteTQsMvutv3dp5c4oPCyttu6ckFSSBOhMHUkdKtp46GUTpeT/uBTlZCQCTOhUHfXyI5prBez0peO2yURyFuuJ9nJZ1BBIZwFGVTBAJ0J51JcqsdnONIQMqhS3dzIGDEKWgSSZUEnuHQTtVkuvyreLTOe48SNjUT1jXKja5WhmcXBURqRmqMmgZwa7U1xXa0AOfb1sXqXftFdLfpAMluV1cuEIxAJMGABJJ6AUFbvUQt8ASTHoT8hQwKV2h4ql5Ct0myyEEW8twlWI99WCgLtHTTWqt+1EoJiY1MkmRzk9dDpHPSr/2nxKXbRV1a5ochW05ZWA3DMoZZ2jvA85qivYy5kZTI01Uq5HIwdjXNyLDp43onxIzsC5bLGg94TsRqwjapeGYOIKgkpEaGRr1BjX8qZ4bgbvrBPjtTJezbjYMPImNes1i+T4dMwKMBgwmjhhA0I02POYg/jG1NreHVwVJhmXvAmZST3Z2APPz+LTCcCuZQBAJ67z6gga/5qY9my8HMytBEqQsTPhtUeRp4iFeClrgJGncAgbqGljPQgV3d4PoixBDK2o3aIIj+Hnr+VXHBcDKLBkxuwHh95Nx/TPM6UV/o6+9r/MQXHmHXUetPyDxKVi+FAz3wpyEKsQIYS5bzAjToetADga27ZUSSSSMsRO8+URtyHhV04vw4hc0jTXcMpykGDtBgcqqlzDtbLEAxMiJJVkJMQCMwgz1IJGtUmZtYILvCO+M5yjWWiQx6z15AcqfcLsWwptgCHViWOmYnSD4xp0I015wYp2abRCg65WGoZTGU+BB012kbzQmCuwy65TqCSNBCkDTpK/jWq9GLWDLgTG07LoYJ0kNylTHM6AeH4XXCYoNbzA6MdV/hYDUeAOlUzBkZydCdQCB98DMsHlMek1ZeHYtGXutBMfuyIMwTmGm8SP6KI/27Fyeugy5cqE3a4u3KFe7XUcgUb1c+2oBr9cftNIBn7Ws9rS4YiuxdoGE/tdSW8RVVHFh1o3C4+aWgWi3foyzfpBYxNH2b1AHfG+N3kWLCI7McoZyzqs6TlBAJB5T5xVd4HhVuXmDEPlkltNSDGw0AmRHgd6d8SvFbbMphtBmYiFE76iB0A6mYMUk7B6WmOpckZyfeLScxYbgzOnLblWHN6OjgWsumHwSQMoFSrhVDa9PShsMzbRP+aNuW+f41weTZ6eJEfslBB+Hh0rXsdJGh/KukOm0k/W9E2zoARp1nflSAgtOemvTSpbQEyJVtz/cHfzqUiNBlHzqK5bI/UjbyNWR0wDjZOUj69PHzqm3EOYnQ5SCykEll6gbgrEiNdKu+NBKkDU/XOqVjyUuDqJifHTcbDx5GDVzRnaFWOw4LAg7HYETkOpCkjaJidQTvUYtzc1B94gGNJ97L6gt4aEcxRmIWRIA6aDWIAMjrqPWgTfYmF1nIfHMsR6ETXQmc7NDkcsd0NI5lczfGUZdeelNuCNGa4T3CVB5EZ0zAgcu9nJnoedRvley4B17wzHQRqVI6rleJG0A9aJ4bYItFzMhNQTvldGGYKNB3311mDtBql7Ir0GPiJ/Cf18etC3L9BYviABgjK3rBgROvPy02oV+IjrW+nMHveqP2tLXx4qJsdQA6W9Ui3qRJxAVJ/qI60AVlcZTfh2Nqsg0Zg78GjAL7g8TTbD3qp/D8XT3C4qgB1i1LKCD7pzBeTNBVQeurCOU71Xvs3xWZcomYDEmZJPvMZ86cC/KkCJgxPIwQD8aV9nLJwpdzLFsygRrlDxn0MSzB20jQiseZbJtwvKPQrV0Tv8AQopGXb12/OqM/bS0jAXJVieh+Jpphu1lm4O66n11rz/R6bxjy5ilnXQbaVDc4hb5kdSJ2Hj50BxTEN7IXLYLCNQB+VUPi/ELzb3PZp0A7x06nYUk/wBl510XfFdoCvdtNbXxIzAcvD5VJY4ziB7xtuImYKH5nSa8y4fxsWyzCzcu5ZJJIJECZg/HT4Ufg/tJS5I9hcid1XPHnE61qor2kZup3Gz0y3ic41EHpIPzFLcfwpboP8UaHkek/rSThvFs5BttmB1IEhh/Mh1FWaxfzeYGvh/ep0popGKwjWmZTOuo8+Y8Zk/PwpbiU7wIOU6QeQI7y+EHbXpFXXtRgZQHmNCdonYzVPu4bMZ5RLekjbqDr/iuiWctTjJ1wRuSqqTI010nchY8yNPHpVi4X2exaKS6Ke6AqZ1NzKXm4qjTdWucye+aJtBcOLbAAMkCY3LKQQB5k00PEg43A/ikd6fA8uXwqfydmq4NWHj/AGquNZxLJmMOiPBme8sEEEbgoaTHiR61YPtdX/rleCDcw9osY0LAuJ00Erlb+qqTnrtntaebS8aa/Q1/1E9a5OPPWlmetZ6eEjI409a2MeetLM9az08ENCtaR4qV1od6lMtoaYXGRTrCcS8aqC3ooi1joqiC+2OIijLfENRBgkEDpPLc+dUWzxPxo/A48vdsLO+Iw4+N5JqLWpouOmmdY/E4vEM4S0gyaAlNWP8AxYmOXOaX2+AcRUk5YO4Ge2dfJSQPIxXsD8HBPvMvXJl1+IMV23DVUac4GpLEkkDUmuD8mLEkel+PXusecNsgYdZAnIs+cCfnVZ4j2ZtXSfaLPMRp5fXhVuw6AL8vCgMcRvzFKo6Lh/yZWuH9lktz7O2oPM5ocnxJmabYbgTQAQqr4HMY8Mqqq+ZmmJOxgT15/wCK3+0EbmoX/Snr9GrHC1UQFA/Go3sAEkaTv512/EvShMRi50quvgsr6BcZcG2wO0R6bGqtgrYuEjQSQpjl7VRDejx8TVgx7Tb21qm8JxbC6QRAdso/pXQD/wC2vUiqlkWtZe+JYJWCtmkBVeCOY7p+X50QuCVikCBzjb4VJguHqWJuSZA7pkACJ09ZPrXPHOIJh0dswLkZba9Ce6PmRR49m80pR5Z9p+Ls3791s2S4jDIDOS6iD2eQdLinMeUhxPKKAasnbS0wdJMggkiDIbKkgnnIHyPjVbr0YWI8Xke0zVardaqiDKysrKAH7rQd4Uxuil94VlJtaBWNYprT11bFaGRNbo3ht/JesufuXrTHyW4rH8KHtpU/s5FS2ayj3F78k1010IoZiIDDfz0qtdmuKm5YttuQMr+DKI/CD61ZLmGS9aNu4odHBDDbQ853HmK8ullHqzWyiTGdq0VZXKANzufKOvhSaz28w11jaYXFc7ZrTKp9TtVdHBzauN7G64CnQyGYrPu66GIOu9P7SIwm4CyrlPvEjU7xHOrTYLxRYcNijlUkaEQDW8S+lZb4zZNoLodtuRjn0rbgFQymVNQ1gKuxVevnQRvW461NeWg8Rc00+uVJDdE5g6fXOl2IwCowZVBKsDrvJiY6T0opHgb/ANjp+tQ3zLHnEERvBOnnWiMmSJjL7ErnhZgQvejlqfClPaWzCjXU9ZOaSJBPiJ+NWq1YUqGOhgH/ADSDtogFkMBME8piREgb6TmHiBVzmkclNyeZ9o8RefuuCyd05gvdzhQGZSNgdTG3fNV826PuuSxILa+J1GsA9d+dQm3Xcujz2tAylcFaLa3UT26pMjCA1qumFc0xFqxC0sviml2l15azlGlMBYVNZt117GirFmqZKO7NmiRZqWzYopbFZNnTI17I4vJmtnYmfjA+vOrtiMSQqqp1Omh66DyFed4VMrA/XpVwNo3rSsD3sroOkkb+G/y8K5eSe9Ojjr4RJxjCWHhpuEfw6LJ3gjfn8aAxHb6zbkrbthR1JJ02ETJPlW8X9k/7QizicpA0CqMknn3iCfj8Km4V9lvDrA/6h2xDjWJKpoNiFI0nqTTmJzWzanSeTOr9s4tdpsPeGZSttuTKQVk8iDqCZj1FWPs5fcBrbajQg+e+npROAw+HSBasW7ag6ZVXmOUDn1rq9eW3cWNM0iI8DWNZvRTR1fsxJ+t96Ce1qRy+jTG9eUjTWlGMYgiJA1iG2bcfGjCNOMTcA8gTO2x5g+HShjdlh4c58dPSh72MIY6e9B5ayIM/XKorLM1zKdRrpy1236U9J9lww+qDXz9Pr50j7aWScFcKiWUqQRuNRMek02sPlQDyiambBi7YupAbMp7p59R8JqpfYWv4nhZsVwbdMb2HKsVIiCR8DUD2661RyOQBrVQPapiyVBct1aZm0K7iVDFHXbdDMtaGL9lmu0K1uj2StLh5qZCmB28NNMMNgaLw+DpjZw0VedCTA7OEolcNRa2qkW1UOTVUCjDUdw7iBtnLJ1YMJ1mQQ0AeMVgt0Nj7JyyNxrtJ8Y9NKyvj1Gs3jDeLYG/c/wBlnWR906D9N654V2GuFs1242+xdnHKD5zNOOC8Ti0oJ33iI15TvsDRp4tlJEyCdPAmRXC18O+a1aGfsQtpEidSOXL5VXuIXD3hOoAIAM7mAwPn8KK4hx4KpA2iOp3IJP60g4xxdQDMCZBiMrBeZH8pirmUZXQxt8eUA5mzEEQYggjeRyiP1oPG8WLtodI/Hbwn9arCY9paBMe4wjmOvTTaicIuYd3mZPMcuUa06WEzWjG0xZ1U+vI9Bpyqx8NwQBmlnCsB949dBT62nIf31/CsmzaUFouby60x4ecrDzoWysDrU+H3oTHS6K92/wCwjNOJw6z/ABoNDM6kDaOdeZtb+vyr6Kwt+qh21+zv2wa/hABc3ZP4oH3fH512T2ujh1rpnj7pUD26OxOHZGKsIZTDA7g9D0NDXBWiExdfSg2WmN4UG61ovRzv2WpbVF2MPXS2qItJRImiS3aohUrlBUyitRIxVqVVrSipXcIuZiFA3J2qC/RrJXDrQWK7TWE2LXP5FMfFopdb7WFz/s5F6uxL+MINPUmjxYvJE+Ju3bLdxWuK20asms5Y3joR5UixXappMMwOxDe9sCdD7p3FH8V48xWbYCQVbxOUhtT6VYcRgMPjbKXjbU+0SZgZlMkOJGzBgR6Vzc0TD1r2dHFTvUmUc9qLhnTU6T0Gmw26/GhDii5liYJ0En00+Hwp3jeyCqSULeROo8KgwHCwG2rPzheh+Nb2d4PDl+6JA5yYiN9BVq4ZwbQEnbw0/Ct8K4eoA0AA8KeWkrmq/I6onCSxYCgAcqMwtrWa1YtTp1qHinH8LhIF++qNv7NQXuEbe4oJHmYpJN+jXUvY0iK7UVRr/wBrFn/t4e63Qu1tB8FLGg//AOt3OWFtDzvO3/qK3ngt/DCv8iP2ev4ZdKY2BXh137YccfcXDIP/AInc/E3I+VKuI/aDxC9IbF3VU/dtZbI/8rYDH1Jrp4+Jz7OO+RM9c+0Lg/DLls3MZcXDXRoLqkC8Y2X2YBN3SYWDvpXizW7IcgM11ZIDZTZDDkcpJZfLegVLM2YyWO7sczHzY6miUKJq5k+P5DrXQpRj5MPxfCxdtTatAOmsIoUsvOebsN5Mneq++Gp/guN3QRHcXq05tpBW2pk+pWmF/gf7RNy1cBZj+8DqLYmBJULMT0OusyaGhadAV2prhqxWrODVoLtmpWuBRLGBQ63QBJpLjsWXYn0HgK2SMm8GtztFl0VVH/J5PwUb0n4txm5f3MBZygAKPMquk0LmrgjnT6QvZIbqqga3IMQ87AnTT+9Bi55miLV7I2olTo46g0vmHKzMHQ+HKq0kNxJBAXw19aafZ7xsJcfCue67E2ieVwCCP61A9R40ixN6L3gwH4UFftsLxKSCCrq3Qgyp+IrHklUsNYpy9PWcdgxuPnSxeGkt3Rz/AIhFOeB45cVh0ugasIcdHGjD40V/p+XX8K8WpaeHqJb2DYXDlQAY+M0ZfxVuyhuXWCIu7NPPkFGrMeQEk1Bi8ali2925IRFJMDUxsqgx3iYAHU8q8z47x18XdztIRdLVoGQi9YG7nWW9JgCujh4vP+jLk5Px/wBjbtB9oN68CmHzWLZ3aQLzjoWH+2PBTPjuKqeXfqTJO5J6k7k1st4g/GfhUdzGBdOfhq36D1r0ZlSsRwVbp6yVbRNTLhqFs4xTuH/8sv8A+aZYewjfd+JJ/E0yTkW1G8Culy+fkCfmNBU37CvQDyAU/EVPbCgRPzJ/GmAKMx2GTzgt6AafOsTDga7nqdT/AGoksK4OtUIjnpTDDXco1LHy/wA1BZsVJliqEMrtyo1uVxfoHFYgqum50XzOgrmg6KYXisVpPXQdKXrUuKMQBsNB6QBUYrcwIrwitI0ipN+VQ3Ein7F6McUtxiFSD9RTEXA1cPaDCD8an0P2BcRefZuOoBom+4MH4moLWH9603mp8unrWWpjXaDNDAvf2YYwLeuWTHfh16SIRtPLLXpN/BKeR8PH+9eFcJ4g1p7d5Z7jqT0j76+PdnSvUu1/awWMIPZt++vgraIOqCO/d/pmAf4iOlcHNxN319O/h5Mjv4Ub7TOPLcv+wtf7dj3z/He+8TyhR3R45vCKIWY+7TAYSdhRdnAAcq65lSsOOqdPWKVtuTG55nn5T+dH4bC2o90g7FT73n0I8aMRI95iT5aVII3ykn62quyRTiuGkaqfSobdm6Ns/wA6fezboB+NbFlubGmArS9idgD6j9anW7iOi+oAo5cNO5PxNbNlR9frQBDba594p4j+4qcJ0rU+VdfW3600I7zH08K2XNcfXWtgedWIYYik1+7mxFtP4ZY/DSmPFMaLds3CCwEaDnOg16VWuEYk3MQXMCVYnw2FYyi2x3e2FaFd3DoPWsVask4itH41K0DUmABqTpEczV++z37OlxQN/FyLYbKlggo7FdzeBAKrtC8xrsYpgeZ3LOsr8OddW7oP5ipxhyko2rWyyMeeZCUb5g1Fct8+dAEN+1MeGqtzHgfCoGDKT0I1HnzFFtt+NZklT5fCloC61eJyqsnMVERIiZLHxiac3bjNlzEtlRUBPJF90eQkn1obB4TKSeXKusRiUG5+FLEM7e6q7b1wt1jymhH4so91fWuVx7vtpR0AxVD0qQZulKmwd0/ePxiorfDb7NlQs7wTkTO7wNzkQEx40aA4Ab6FZrWWuwvFSJGGv78yF+TMD1+BobG8K4jYk3bGIQDctaYqNY1YAjfxp6ILEVmn0aSW+OXP+Lek/hUq8dX76HzU/kaNAakHp86yDQ+HxKP7jeh0NTSRvTXf0CQCupqL2laNHiAut8eC2HtvOaCLZiQQRs3SPzpfwBoukDmp/KhL2orvgrReHkfwqRluY6Ca2pFcXOXlVk7D9mhi7oz3MgRxkXKGNx7eS6ykEwLahrQYwZ9uo60wHv2e9jyb9u9ibfda293Do2sm29sC46Rt31ZfjA0r0bgCZMRjUzFib9u9H8K3cPaQAf1WnPrSPEvdu2GfNiGvFLrJbJt4W+6gIGt2jGbD23yo5LEuouJJBEBfxK3hmZDdbD3bVvOmJF7EtcNrKvtnW3bZpuu7MVDM3dVBA1IoEeddt+HHD8RxNuIButcXXcXv3haOQzMw9KSE1fe3JwlvBW7dpMMl65cVitk27kb3Lly3dUBghJyHOBuIA3qgTQMwzXd62VBzadR56a1zkk6aV1cWImY6xJka7edIAPEW3Y/7i+W3gNK5HCte8aYLE6keqQes1rLPKngEH7CoGij1qS3bA5AeVbW35+VHcI4XcxN+3YsiXuMBMSEUEZ7r/wDFAZOonQbkUARYHA3cRcFuwjXXlQQiswUsYU3CoPs16s3IGvb+znZ8YPDpYDAZGhm+9cutDOxWdGfdVJiAg6ivNe0PAcaLa4U3bV2xau2cKiWm9kty9cRHXNaM+0ci4uZnY9YG9Q2u2GPFhrDWmu3LWa09/JcuMtsFgbOIW2GVyrA5bhYFSJ11kA9gtvZCgm6Ygd4Qo3gEFieekToVg6nXeH4vhJ0xSDQx+9txtvPp+HhXzXik/aGa4+Ia65Ms0qTJESehIA10mKgbC3BtebyZM360AfSPF7/DmH/UXMLc0g5xZcwdInfnH1Nee9pOM8GQFcJgbGIuSP3jW8tleZYGJuRpoNPHevLBiXU6qjj/AI9xvPpRGGxwbRTmPNSALg9Nm8x8KOgB+I4Mq5uLszFiAIAkkwANhRlvHkWwSM23prU9plcEH3ToRz/saFwSlPaWzrlOYdCvOkBPY4kjdQaLyztVdxVoo3gdR5UfgOIECKNARtUeCP71f5qysoAujNr8KMw/GsRbtGzbvXEtZ8+RDl78rDZgM0ggHeJFZWVQAWIT2mt0tdMzNxjcMkgEy5JrgWwIgAQIEDYdBWqygRy23rW1+vnWVlIZNZG/lS29xR1aIU+Y/vWVlICexxAk6hduh/Wjp09JrKymBG25+uVT4HiV2yxazca2zLlZlMErMxPLUcqysoAb8O+0bFpetq/srxVzcV7tpTcDXQyuQyZYkEjTkau/2QopTH3QoVv2iAFkAKtoXAokkxmYnetVlAjp8ItziyC7+8XC8MR7SvBUveZg73BHfJAGh00BiRNS3+yeDdWnD2812/dlhmDKFxtvDhbZB7i+z0gdSeZrKygZxj/sjwBvpaAvKrJeYkXST3GUKBnBAAzeZgSTVI+03srhsPYwQs2lRvZuWuLpcc2wgBduZOYknr0rKygCiYG8XV2b3kMBuZ/m60wtHMEY+9qJ6gzINZWUmANcWbcHlMeGppdhtz9c61WUAf/Z"/>
          <p:cNvSpPr>
            <a:spLocks noChangeAspect="1" noChangeArrowheads="1"/>
          </p:cNvSpPr>
          <p:nvPr/>
        </p:nvSpPr>
        <p:spPr bwMode="auto">
          <a:xfrm>
            <a:off x="520700" y="3000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pic>
        <p:nvPicPr>
          <p:cNvPr id="4116" name="Picture 20" descr="http://t0.gstatic.com/images?q=tbn:ANd9GcREZjHnIPwqy9HVFZgkfTKe48jB90lSa-jKr7axeAyarOhfSe8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986" y="3460814"/>
            <a:ext cx="1662933" cy="267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64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8" y="0"/>
            <a:ext cx="6867538" cy="1143000"/>
          </a:xfrm>
        </p:spPr>
        <p:txBody>
          <a:bodyPr>
            <a:normAutofit/>
          </a:bodyPr>
          <a:lstStyle/>
          <a:p>
            <a:pPr algn="l"/>
            <a:r>
              <a:rPr lang="en-NZ" dirty="0" smtClean="0"/>
              <a:t>Thank you for the time!</a:t>
            </a:r>
            <a:endParaRPr lang="en-N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81" y="1353162"/>
            <a:ext cx="7339785" cy="55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106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NZ’s </a:t>
            </a:r>
            <a:r>
              <a:rPr lang="en-NZ" dirty="0"/>
              <a:t>l</a:t>
            </a:r>
            <a:r>
              <a:rPr lang="en-NZ" dirty="0" smtClean="0"/>
              <a:t>and-based economy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70% of NZ’s merchandise export revenue is from the primary sector &amp; growing</a:t>
            </a:r>
          </a:p>
          <a:p>
            <a:r>
              <a:rPr lang="en-NZ" dirty="0" smtClean="0"/>
              <a:t>Tourism contributes 15% of NZ’s total export earnings</a:t>
            </a:r>
          </a:p>
          <a:p>
            <a:r>
              <a:rPr lang="en-NZ" dirty="0" smtClean="0"/>
              <a:t>Land-based sectors employ around 20% of the New Zealand workforce….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65257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4077072"/>
            <a:ext cx="7416824" cy="1143000"/>
          </a:xfrm>
        </p:spPr>
        <p:txBody>
          <a:bodyPr>
            <a:normAutofit fontScale="90000"/>
          </a:bodyPr>
          <a:lstStyle/>
          <a:p>
            <a:r>
              <a:rPr lang="en-NZ" dirty="0" smtClean="0"/>
              <a:t>Lincoln: New Zealand’s </a:t>
            </a:r>
            <a:br>
              <a:rPr lang="en-NZ" dirty="0" smtClean="0"/>
            </a:br>
            <a:r>
              <a:rPr lang="en-NZ" b="1" dirty="0" smtClean="0">
                <a:solidFill>
                  <a:schemeClr val="accent2">
                    <a:lumMod val="75000"/>
                  </a:schemeClr>
                </a:solidFill>
              </a:rPr>
              <a:t>specialist</a:t>
            </a:r>
            <a:r>
              <a:rPr lang="en-NZ" dirty="0" smtClean="0"/>
              <a:t> </a:t>
            </a:r>
            <a:r>
              <a:rPr lang="en-NZ" b="1" dirty="0" smtClean="0">
                <a:solidFill>
                  <a:schemeClr val="accent3">
                    <a:lumMod val="75000"/>
                  </a:schemeClr>
                </a:solidFill>
              </a:rPr>
              <a:t>land-based</a:t>
            </a:r>
            <a:r>
              <a:rPr lang="en-NZ" dirty="0" smtClean="0"/>
              <a:t> </a:t>
            </a:r>
            <a:r>
              <a:rPr lang="en-NZ" b="1" dirty="0" smtClean="0">
                <a:solidFill>
                  <a:schemeClr val="accent4">
                    <a:lumMod val="75000"/>
                  </a:schemeClr>
                </a:solidFill>
              </a:rPr>
              <a:t>university</a:t>
            </a:r>
            <a:endParaRPr lang="en-NZ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67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5698976" cy="926976"/>
          </a:xfrm>
        </p:spPr>
        <p:txBody>
          <a:bodyPr>
            <a:normAutofit/>
          </a:bodyPr>
          <a:lstStyle/>
          <a:p>
            <a:r>
              <a:rPr lang="en-NZ" sz="3600" dirty="0" smtClean="0"/>
              <a:t>NZ’s land-based </a:t>
            </a:r>
            <a:r>
              <a:rPr lang="en-NZ" sz="3600" dirty="0"/>
              <a:t>s</a:t>
            </a:r>
            <a:r>
              <a:rPr lang="en-NZ" sz="3600" dirty="0" smtClean="0"/>
              <a:t>ectors</a:t>
            </a:r>
            <a:endParaRPr lang="en-NZ" sz="36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2843632" y="997431"/>
            <a:ext cx="2448272" cy="646331"/>
            <a:chOff x="755576" y="1196752"/>
            <a:chExt cx="2448272" cy="646331"/>
          </a:xfrm>
        </p:grpSpPr>
        <p:sp>
          <p:nvSpPr>
            <p:cNvPr id="15" name="Right Arrow 14"/>
            <p:cNvSpPr/>
            <p:nvPr/>
          </p:nvSpPr>
          <p:spPr>
            <a:xfrm>
              <a:off x="755576" y="1340768"/>
              <a:ext cx="648072" cy="432048"/>
            </a:xfrm>
            <a:prstGeom prst="rightArrow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403648" y="1196752"/>
              <a:ext cx="18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/>
                <a:t>496,000</a:t>
              </a:r>
              <a:endParaRPr lang="en-US" sz="2400" b="1" dirty="0"/>
            </a:p>
          </p:txBody>
        </p:sp>
      </p:grpSp>
      <p:sp>
        <p:nvSpPr>
          <p:cNvPr id="4" name="Rectangle 3"/>
          <p:cNvSpPr/>
          <p:nvPr/>
        </p:nvSpPr>
        <p:spPr>
          <a:xfrm>
            <a:off x="2837400" y="2470200"/>
            <a:ext cx="3600000" cy="1800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On the Land</a:t>
            </a:r>
          </a:p>
          <a:p>
            <a:pPr algn="ctr"/>
            <a:r>
              <a:rPr lang="en-US" dirty="0" smtClean="0"/>
              <a:t>121,000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837000" y="1843552"/>
            <a:ext cx="3600400" cy="612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Support &amp; Technical</a:t>
            </a:r>
          </a:p>
          <a:p>
            <a:pPr algn="ctr"/>
            <a:r>
              <a:rPr lang="en-US" dirty="0" smtClean="0"/>
              <a:t>41,300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443632" y="1843552"/>
            <a:ext cx="1548000" cy="3996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Processing &amp;</a:t>
            </a:r>
          </a:p>
          <a:p>
            <a:pPr algn="ctr"/>
            <a:r>
              <a:rPr lang="en-US" dirty="0" smtClean="0"/>
              <a:t>Distribution</a:t>
            </a:r>
          </a:p>
          <a:p>
            <a:pPr algn="ctr"/>
            <a:r>
              <a:rPr lang="en-US" dirty="0" smtClean="0"/>
              <a:t>114,000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259632" y="1843552"/>
            <a:ext cx="1584000" cy="3996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Tourism, Recreation &amp; Hospitality</a:t>
            </a:r>
          </a:p>
          <a:p>
            <a:pPr algn="ctr"/>
            <a:r>
              <a:rPr lang="en-US" dirty="0" smtClean="0"/>
              <a:t>116,000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843632" y="4292824"/>
            <a:ext cx="3600000" cy="154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Property &amp; Finance,</a:t>
            </a:r>
            <a:br>
              <a:rPr lang="en-US" dirty="0" smtClean="0"/>
            </a:br>
            <a:r>
              <a:rPr lang="en-US" dirty="0" smtClean="0"/>
              <a:t>Water &amp; Regulatory</a:t>
            </a:r>
          </a:p>
          <a:p>
            <a:pPr algn="ctr"/>
            <a:r>
              <a:rPr lang="en-US" dirty="0" smtClean="0"/>
              <a:t>104,000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47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dirty="0" smtClean="0"/>
              <a:t>Land-based Roles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1600200"/>
            <a:ext cx="7211144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NZ" b="1" dirty="0" smtClean="0">
                <a:solidFill>
                  <a:schemeClr val="accent3">
                    <a:lumMod val="75000"/>
                  </a:schemeClr>
                </a:solidFill>
              </a:rPr>
              <a:t>On the Land – 114,000</a:t>
            </a:r>
          </a:p>
          <a:p>
            <a:pPr marL="0" indent="0">
              <a:buNone/>
            </a:pPr>
            <a:r>
              <a:rPr lang="en-NZ" b="1" dirty="0" smtClean="0">
                <a:solidFill>
                  <a:schemeClr val="accent2">
                    <a:lumMod val="75000"/>
                  </a:schemeClr>
                </a:solidFill>
              </a:rPr>
              <a:t>Tourism, Recreation &amp; Hospitality – 79,000</a:t>
            </a:r>
          </a:p>
          <a:p>
            <a:pPr marL="0" indent="0">
              <a:buNone/>
            </a:pPr>
            <a:r>
              <a:rPr lang="en-NZ" b="1" dirty="0" smtClean="0">
                <a:solidFill>
                  <a:srgbClr val="00B0F0"/>
                </a:solidFill>
              </a:rPr>
              <a:t>Management and Administration – 55,000</a:t>
            </a:r>
          </a:p>
          <a:p>
            <a:pPr marL="0" indent="0">
              <a:buNone/>
            </a:pPr>
            <a:r>
              <a:rPr lang="en-NZ" b="1" dirty="0" smtClean="0">
                <a:solidFill>
                  <a:srgbClr val="FFC000"/>
                </a:solidFill>
              </a:rPr>
              <a:t>Distribution and Sales – 53,500</a:t>
            </a:r>
          </a:p>
          <a:p>
            <a:pPr marL="0" indent="0">
              <a:buNone/>
            </a:pPr>
            <a:r>
              <a:rPr lang="en-NZ" b="1" dirty="0" smtClean="0">
                <a:solidFill>
                  <a:schemeClr val="accent6">
                    <a:lumMod val="75000"/>
                  </a:schemeClr>
                </a:solidFill>
              </a:rPr>
              <a:t>Production and Processing – 39,000</a:t>
            </a:r>
          </a:p>
          <a:p>
            <a:pPr marL="0" indent="0">
              <a:buNone/>
            </a:pPr>
            <a:r>
              <a:rPr lang="en-NZ" b="1" dirty="0" smtClean="0">
                <a:solidFill>
                  <a:schemeClr val="accent1">
                    <a:lumMod val="75000"/>
                  </a:schemeClr>
                </a:solidFill>
              </a:rPr>
              <a:t>Facilities and Property Services – 35,000</a:t>
            </a:r>
          </a:p>
          <a:p>
            <a:pPr marL="0" indent="0">
              <a:buNone/>
            </a:pPr>
            <a:r>
              <a:rPr lang="en-NZ" b="1" dirty="0">
                <a:solidFill>
                  <a:srgbClr val="0070C0"/>
                </a:solidFill>
              </a:rPr>
              <a:t>Financial Support and Services – 20,000</a:t>
            </a:r>
          </a:p>
          <a:p>
            <a:pPr marL="0" indent="0">
              <a:buNone/>
            </a:pPr>
            <a:r>
              <a:rPr lang="en-NZ" b="1" dirty="0" smtClean="0">
                <a:solidFill>
                  <a:schemeClr val="accent4">
                    <a:lumMod val="75000"/>
                  </a:schemeClr>
                </a:solidFill>
              </a:rPr>
              <a:t>Technical and Professional – 14,000</a:t>
            </a:r>
          </a:p>
          <a:p>
            <a:pPr marL="0" indent="0">
              <a:buNone/>
            </a:pPr>
            <a:r>
              <a:rPr lang="en-NZ" b="1" dirty="0">
                <a:solidFill>
                  <a:schemeClr val="bg1">
                    <a:lumMod val="50000"/>
                  </a:schemeClr>
                </a:solidFill>
              </a:rPr>
              <a:t>Planning and Regulatory – 9,000</a:t>
            </a:r>
          </a:p>
          <a:p>
            <a:pPr marL="0" indent="0">
              <a:buNone/>
            </a:pPr>
            <a:r>
              <a:rPr lang="en-NZ" b="1" dirty="0" smtClean="0">
                <a:solidFill>
                  <a:schemeClr val="accent6">
                    <a:lumMod val="50000"/>
                  </a:schemeClr>
                </a:solidFill>
              </a:rPr>
              <a:t>Engineering and Trades – 8,500</a:t>
            </a:r>
          </a:p>
          <a:p>
            <a:pPr marL="0" indent="0">
              <a:buNone/>
            </a:pPr>
            <a:r>
              <a:rPr lang="en-NZ" b="1" dirty="0" smtClean="0">
                <a:solidFill>
                  <a:srgbClr val="002060"/>
                </a:solidFill>
              </a:rPr>
              <a:t>ICT – 3,600  </a:t>
            </a:r>
            <a:r>
              <a:rPr lang="en-NZ" dirty="0" smtClean="0"/>
              <a:t>|  </a:t>
            </a:r>
            <a:r>
              <a:rPr lang="en-NZ" b="1" dirty="0" smtClean="0">
                <a:solidFill>
                  <a:schemeClr val="bg2">
                    <a:lumMod val="50000"/>
                  </a:schemeClr>
                </a:solidFill>
              </a:rPr>
              <a:t>Social Services – 2,800 </a:t>
            </a:r>
            <a:r>
              <a:rPr lang="en-NZ" dirty="0" smtClean="0"/>
              <a:t>| </a:t>
            </a:r>
            <a:r>
              <a:rPr lang="en-NZ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Educational – 2,700</a:t>
            </a:r>
          </a:p>
          <a:p>
            <a:pPr marL="0" indent="0">
              <a:buNone/>
            </a:pPr>
            <a:r>
              <a:rPr lang="en-NZ" b="1" dirty="0" smtClean="0">
                <a:solidFill>
                  <a:schemeClr val="accent5">
                    <a:lumMod val="75000"/>
                  </a:schemeClr>
                </a:solidFill>
              </a:rPr>
              <a:t>Water and Waste – 1,000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11801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6131024" cy="1008112"/>
          </a:xfrm>
          <a:solidFill>
            <a:schemeClr val="accent3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NZ" sz="3600" dirty="0" smtClean="0">
                <a:solidFill>
                  <a:schemeClr val="bg1"/>
                </a:solidFill>
              </a:rPr>
              <a:t>Roles on the Land</a:t>
            </a:r>
            <a:endParaRPr lang="en-NZ" sz="36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31840" y="292494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chemeClr val="accent3">
                    <a:lumMod val="50000"/>
                  </a:schemeClr>
                </a:solidFill>
              </a:rPr>
              <a:t>Dairy Cattle Farmers – 20,000</a:t>
            </a:r>
            <a:endParaRPr lang="en-NZ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3435" y="2254657"/>
            <a:ext cx="4298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chemeClr val="accent6">
                    <a:lumMod val="75000"/>
                  </a:schemeClr>
                </a:solidFill>
              </a:rPr>
              <a:t>Mixed Crop &amp; Livestock Farmers – 29,000</a:t>
            </a:r>
            <a:endParaRPr lang="en-NZ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2654" y="3531915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Sheep &amp; Beef Farmers – 10,000</a:t>
            </a:r>
            <a:endParaRPr lang="en-NZ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41139" y="2020198"/>
            <a:ext cx="2520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chemeClr val="accent2">
                    <a:lumMod val="75000"/>
                  </a:schemeClr>
                </a:solidFill>
              </a:rPr>
              <a:t>Fruit Growers – 4,000 </a:t>
            </a:r>
            <a:endParaRPr lang="en-NZ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0072" y="354352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rgbClr val="C00000"/>
                </a:solidFill>
              </a:rPr>
              <a:t>Machinery Operators – 3,500</a:t>
            </a:r>
            <a:endParaRPr lang="en-NZ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5497" y="4463263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chemeClr val="accent3">
                    <a:lumMod val="50000"/>
                  </a:schemeClr>
                </a:solidFill>
              </a:rPr>
              <a:t>Dairy Farm Workers – 3,000</a:t>
            </a:r>
            <a:endParaRPr lang="en-NZ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2040" y="407185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rgbClr val="92D050"/>
                </a:solidFill>
              </a:rPr>
              <a:t>Horticultural Workers – 3,000</a:t>
            </a:r>
            <a:endParaRPr lang="en-NZ" b="1" dirty="0">
              <a:solidFill>
                <a:srgbClr val="92D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2654" y="515719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rgbClr val="7030A0"/>
                </a:solidFill>
              </a:rPr>
              <a:t>Vineyard Workers – 2,500</a:t>
            </a:r>
            <a:endParaRPr lang="en-NZ" b="1" dirty="0">
              <a:solidFill>
                <a:srgbClr val="7030A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39952" y="4972526"/>
            <a:ext cx="1764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rgbClr val="00B050"/>
                </a:solidFill>
              </a:rPr>
              <a:t>Arborists - 600</a:t>
            </a:r>
            <a:endParaRPr lang="en-NZ" b="1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10012" y="1650866"/>
            <a:ext cx="2898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rgbClr val="00B050"/>
                </a:solidFill>
              </a:rPr>
              <a:t>Forestry Workers – 2,500</a:t>
            </a:r>
            <a:endParaRPr lang="en-NZ" b="1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8427" y="4072138"/>
            <a:ext cx="1942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Shearers – 2,000</a:t>
            </a:r>
            <a:endParaRPr lang="en-NZ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28184" y="4811935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chemeClr val="accent4">
                    <a:lumMod val="75000"/>
                  </a:schemeClr>
                </a:solidFill>
              </a:rPr>
              <a:t>Greenkeepers – 1,500</a:t>
            </a:r>
            <a:endParaRPr lang="en-NZ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97987" y="5526524"/>
            <a:ext cx="2233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rgbClr val="FFC000"/>
                </a:solidFill>
              </a:rPr>
              <a:t>Pest Controllers - 500</a:t>
            </a:r>
            <a:endParaRPr lang="en-NZ" b="1" dirty="0">
              <a:solidFill>
                <a:srgbClr val="FFC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04148" y="2623989"/>
            <a:ext cx="2772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chemeClr val="accent1">
                    <a:lumMod val="75000"/>
                  </a:schemeClr>
                </a:solidFill>
              </a:rPr>
              <a:t>Market Gardeners – 1,200</a:t>
            </a:r>
            <a:endParaRPr lang="en-NZ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69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en-NZ" sz="3200" dirty="0" smtClean="0">
                <a:solidFill>
                  <a:schemeClr val="bg1"/>
                </a:solidFill>
              </a:rPr>
              <a:t>Tourism &amp; Hospitality </a:t>
            </a:r>
            <a:br>
              <a:rPr lang="en-NZ" sz="3200" dirty="0" smtClean="0">
                <a:solidFill>
                  <a:schemeClr val="bg1"/>
                </a:solidFill>
              </a:rPr>
            </a:br>
            <a:r>
              <a:rPr lang="en-NZ" sz="3200" dirty="0" smtClean="0">
                <a:solidFill>
                  <a:schemeClr val="bg1"/>
                </a:solidFill>
              </a:rPr>
              <a:t>Sport &amp; Recreation Roles</a:t>
            </a:r>
            <a:endParaRPr lang="en-NZ" sz="3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97987" y="2740278"/>
            <a:ext cx="3359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rgbClr val="0070C0"/>
                </a:solidFill>
              </a:rPr>
              <a:t>Hotel or Motel Manager – 4,700</a:t>
            </a:r>
            <a:endParaRPr lang="en-NZ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3501008"/>
            <a:ext cx="4021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chemeClr val="accent5">
                    <a:lumMod val="75000"/>
                  </a:schemeClr>
                </a:solidFill>
              </a:rPr>
              <a:t>Hotel Service Manager – 2,000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6325" y="2370946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rgbClr val="FF0000"/>
                </a:solidFill>
              </a:rPr>
              <a:t>Fitness Instructor – 1,600</a:t>
            </a:r>
            <a:endParaRPr lang="en-NZ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55374" y="3543526"/>
            <a:ext cx="3661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rgbClr val="C00000"/>
                </a:solidFill>
              </a:rPr>
              <a:t>Conference or Event Organiser - 700</a:t>
            </a:r>
            <a:endParaRPr lang="en-NZ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0047" y="200161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rgbClr val="92D050"/>
                </a:solidFill>
              </a:rPr>
              <a:t>Park Ranger - 450</a:t>
            </a:r>
            <a:endParaRPr lang="en-NZ" b="1" dirty="0">
              <a:solidFill>
                <a:srgbClr val="92D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2040" y="407185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chemeClr val="accent3"/>
                </a:solidFill>
              </a:rPr>
              <a:t>Outdoor Guide - 500</a:t>
            </a:r>
            <a:endParaRPr lang="en-NZ" b="1" dirty="0">
              <a:solidFill>
                <a:schemeClr val="accent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95736" y="4650535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rgbClr val="00B050"/>
                </a:solidFill>
              </a:rPr>
              <a:t>Museum Guide - 200</a:t>
            </a:r>
            <a:endParaRPr lang="en-NZ" b="1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4398" y="5347277"/>
            <a:ext cx="3943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chemeClr val="bg2">
                    <a:lumMod val="50000"/>
                  </a:schemeClr>
                </a:solidFill>
              </a:rPr>
              <a:t>Outdoor Adventure Instructor - 250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28418" y="1835532"/>
            <a:ext cx="2085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rgbClr val="FFC000"/>
                </a:solidFill>
              </a:rPr>
              <a:t>Chefs – 8,000</a:t>
            </a:r>
            <a:endParaRPr lang="en-NZ" b="1" dirty="0">
              <a:solidFill>
                <a:srgbClr val="FFC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8427" y="4072138"/>
            <a:ext cx="4239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chemeClr val="accent4">
                    <a:lumMod val="75000"/>
                  </a:schemeClr>
                </a:solidFill>
              </a:rPr>
              <a:t>Sports Administrator - 550</a:t>
            </a:r>
            <a:endParaRPr lang="en-NZ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24128" y="4811935"/>
            <a:ext cx="3060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rgbClr val="7030A0"/>
                </a:solidFill>
              </a:rPr>
              <a:t>Sports Centre Manager - 300</a:t>
            </a:r>
            <a:endParaRPr lang="en-NZ" b="1" dirty="0">
              <a:solidFill>
                <a:srgbClr val="7030A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44991" y="5341858"/>
            <a:ext cx="2763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chemeClr val="bg1">
                    <a:lumMod val="50000"/>
                  </a:schemeClr>
                </a:solidFill>
              </a:rPr>
              <a:t>Travel Consultant – 3,500</a:t>
            </a:r>
            <a:endParaRPr lang="en-NZ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63688" y="2924944"/>
            <a:ext cx="3388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rgbClr val="0070C0"/>
                </a:solidFill>
              </a:rPr>
              <a:t>Restaurant Managers – 5,500</a:t>
            </a:r>
            <a:endParaRPr lang="en-NZ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06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6131024" cy="1008112"/>
          </a:xfrm>
          <a:solidFill>
            <a:schemeClr val="accent4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NZ" sz="3600" dirty="0" smtClean="0">
                <a:solidFill>
                  <a:schemeClr val="bg1"/>
                </a:solidFill>
              </a:rPr>
              <a:t>Technical &amp; Specialist Roles</a:t>
            </a:r>
            <a:endParaRPr lang="en-NZ" sz="36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61062" y="274027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chemeClr val="bg1">
                    <a:lumMod val="65000"/>
                  </a:schemeClr>
                </a:solidFill>
              </a:rPr>
              <a:t>Vets &amp; Vet Nurses – 2,500</a:t>
            </a:r>
            <a:endParaRPr lang="en-NZ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3435" y="2254657"/>
            <a:ext cx="4021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chemeClr val="accent6">
                    <a:lumMod val="75000"/>
                  </a:schemeClr>
                </a:solidFill>
              </a:rPr>
              <a:t>Marketing Specialists – 1,000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62654" y="3531915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chemeClr val="accent2"/>
                </a:solidFill>
              </a:rPr>
              <a:t>Agricultural Scientists - 500</a:t>
            </a:r>
            <a:endParaRPr lang="en-NZ" b="1" dirty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08337" y="2020198"/>
            <a:ext cx="3053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rgbClr val="00B0F0"/>
                </a:solidFill>
              </a:rPr>
              <a:t>Life Science Technicians - 800</a:t>
            </a:r>
            <a:endParaRPr lang="en-NZ" b="1" dirty="0">
              <a:solidFill>
                <a:srgbClr val="00B0F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0072" y="354352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rgbClr val="002060"/>
                </a:solidFill>
              </a:rPr>
              <a:t>Advertising &amp; PR - 500</a:t>
            </a:r>
            <a:endParaRPr lang="en-NZ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576" y="459858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chemeClr val="bg2">
                    <a:lumMod val="50000"/>
                  </a:schemeClr>
                </a:solidFill>
              </a:rPr>
              <a:t>Agricultural Consultant - 400</a:t>
            </a:r>
            <a:endParaRPr lang="en-NZ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2654" y="515719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chemeClr val="accent4">
                    <a:lumMod val="75000"/>
                  </a:schemeClr>
                </a:solidFill>
              </a:rPr>
              <a:t>Wine Maker - 430</a:t>
            </a:r>
            <a:endParaRPr lang="en-NZ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75857" y="4972526"/>
            <a:ext cx="2628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rgbClr val="0070C0"/>
                </a:solidFill>
              </a:rPr>
              <a:t>Food Technologists – 400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47664" y="1650866"/>
            <a:ext cx="3260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rgbClr val="00B050"/>
                </a:solidFill>
              </a:rPr>
              <a:t>Agricultural Technicians - 900</a:t>
            </a:r>
            <a:endParaRPr lang="en-NZ" b="1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51067" y="4069199"/>
            <a:ext cx="4239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rgbClr val="7030A0"/>
                </a:solidFill>
              </a:rPr>
              <a:t>Environmental Research Scientists - 450</a:t>
            </a:r>
            <a:endParaRPr lang="en-NZ" b="1" dirty="0">
              <a:solidFill>
                <a:srgbClr val="7030A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04150" y="4811935"/>
            <a:ext cx="284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chemeClr val="accent3">
                    <a:lumMod val="75000"/>
                  </a:schemeClr>
                </a:solidFill>
              </a:rPr>
              <a:t>Research Managers -  300</a:t>
            </a:r>
            <a:endParaRPr lang="en-NZ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97987" y="5526524"/>
            <a:ext cx="2763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rgbClr val="FFC000"/>
                </a:solidFill>
              </a:rPr>
              <a:t>Graphic Designers - 200</a:t>
            </a:r>
            <a:endParaRPr lang="en-NZ" b="1" dirty="0">
              <a:solidFill>
                <a:srgbClr val="FFC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63688" y="2924944"/>
            <a:ext cx="3388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chemeClr val="bg2">
                    <a:lumMod val="50000"/>
                  </a:schemeClr>
                </a:solidFill>
              </a:rPr>
              <a:t>Management Consultants – 1,200</a:t>
            </a:r>
            <a:endParaRPr lang="en-NZ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42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8" y="0"/>
            <a:ext cx="686753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NZ" dirty="0" smtClean="0"/>
              <a:t>Careers, e.g., farming, horticulture, wine &amp; forestry</a:t>
            </a:r>
            <a:endParaRPr lang="en-NZ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9" y="1461982"/>
            <a:ext cx="3327834" cy="4559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6" descr="data:image/jpeg;base64,/9j/4AAQSkZJRgABAQAAAQABAAD/2wCEAAkGBhQSERQUExQWFRUVFxsZGBgXGBwfHhsYHR4YGh8aHB0eGyYeHRwlHBwaHy8gJScpLSwsHB4yNTAqNSYrLCkBCQoKDgwOGg8PGiwlHyQvLCwsKSoqLSwsLC0pLywsLCwsLCwuLCwsLCwsLCwsLCwsLCwsLywsLCwsLCksLCwsLP/AABEIAKABOwMBIgACEQEDEQH/xAAbAAABBQEBAAAAAAAAAAAAAAAFAAIDBAYBB//EAEEQAAIBAgQFAgQCCAQGAQUAAAECEQMhAAQSMQUTIkFRBmEycYGRUqEHFCNCscHR4RUz8PEWJENicpJTgqLC0uL/xAAaAQADAQEBAQAAAAAAAAAAAAABAgMABAUG/8QANBEAAQMCAwQIBQUBAQAAAAAAAQACEQMhEjFBBBNR8AUiMmFxgZGhFLHB4fEVQlKi0TMj/9oADAMBAAIRAxEAPwDU4WFhY9VeAlhYUYlTKsdhjSiATkosLFulw8ne2LVLIgC9/wDV/phS8BUbScUMWmT2xao8OJgm2COnHcTNQqzaIGahXKKO0/PEoEWx3CxOVYADJLCwsLGRSwsLHQuMsuYcqEmBixRyhjbF2lSHjCF0JwyVSpZAnc29sW8vldM4nx3Ey4lUDQFwDHcLCwEyWFhYWMslhYWFjLJYWFhYyyWFhYWMslhYWFjLJYWFhYyyWFhYWMslhYWFjLJYWFhYyyWFhYWMsvMqXqJJujAeQZ/K2LL+oMvuA59oA+m+MvGOY9o0mr5UbS8cPRbrhvE6NXYgN+FgAf74KyB4x5hhxc+T98Sds8mxXSzby0XavRjxGltzE/8AYYe2aQbuo+ox5pGOhZwPhhxR/UHfxXpyuDsQZ8HHceZ03Ig3geDH+2C2X9U1UULIaNi0k/XCO2c6FVZt7T2hC22FjOVPUlSn8aKy2giR/W3vh6+sEEakN/wkG3k7fbE9y9dPxVLUwtBhYHZf1BQf4WM7wVO38MXaXEKRIkm+5i18TLXDRWbUY7IhTIs74IZfLRv9MKhyoDAj74sGqPI++IuK6GtGacox3EfPX8Q++HBx5H3wionYWOY4WHkYyydhY5iGpm1Bgn7Yy0wp8LES5lT+8MdNZfxD740LSFJhYaKgPcffEVfNhfc+MaFpCnwsUF4n5X88NfiROwAw2EpcYRHCwGbMMf3j98IZhvxH74OBLvAjDNG+Iv1pZif6YFNUJ3JOHU3i3nBwIbxGcLECVha4+/fEhqCMThVlPwscGO4yyWFhYWMilhYWGGoBuR9xgSsn4WIf1tPxr9xiP/E6X/yL9xhcbeKOE8F5Y+mKYFniZixG9/cYp12BY6RAwIy+SzquWNWmV2jX2BJHbcG1sF8jwolf21Uhyb6IKxvIPtjpZ0jRbr78/ZeLU2B7xAjkc+KZqvJvhYaeH1TUCq6BLDWxM+/QBft3xW/w7Miox5tM0521QLeQQN/54oelaHFR/TKupCu8o/K03w407AysW2BtvvA3xUr5PNGr0tR5duksZHtt3vizmeHMygnl9oAY9jO8wYMnAPStDimHRj5zskc1pUiQoO52+mIKfEKWoKWvPYgwPcb+Pvir6k4BXrKgp8skGd9Pb37/ACwCHojNi6vTB/CKm1t598Td0rSPZI9VWn0Z/Mrc8QzWvTBFlIJ83iN7n2xWWgZNiY7YB0fTmcCfEjMSvTzNlBJkH4d8Xm4HmpJFVBIMAm/5W7Yw6WpC1vX7IO6McTM+33RfLVmQlUF2MSRce07YnoFwSCzeSV6p+XbABPTFc71VFpgTv9cOf0q9hrFv+4flbCnpahxCcdGuGq2+XcqLsZmJ2xxeOIpk1l3j4hv433xih6VqDYIY/E5P5Y7U9PVyR/l27KAv8sT/AFGidQugbK5uUrcj1XR71qX37/niPK+qqY1tUqJpLSpFoUxA974xI4BX1CyW3Or8ojFTi/pfM1AAoULMmW/oJ3wp22j/ACCo2k/gV6HU9f5VZAqM1yOgE7WnxHvgbnv0l0hakjOfLWH2kk4w+T9G5lR1FT7A/wBr4st6YzA2QG/4o/lgfF0f5j1TFj8oWry/6SiRLUiQDspP88dX9Ig3enpWPxCftGMZX9PZ0iAg3vDC/wDrxiq3pHOHenP/ANQ/rgfE0dKg9QiA/Vq9AH6R1PwUHYeQRH8MWsn66pvAZTTaYv1D6kQR9see0/TObFhTAHfSROHH07mlFqTGRuSJ7d529sb4lk2qN9Qjht2SvRcx66y9MSxJI/Cvf2JjAl/0lguFWkAv4nbt8hjDZn07mzbkE+L7fniq3pnOdqBPi4/rhztNKO2PUJA13Belp+kemraayEH/ALL29wdsOqfpGogSNidokj/7sea/8OZsA/8ALsT2uI+t8cPpnNkE8plkbSMJvaZH/T3Ce89n5r0Rv0m05ACk/T/+sSL+kelp6xpbxB/qceb0PT+bUwKLj3w3McHzR/6FQ/Q4E0j+/wDsjjdPZHovRD+kmi9iHg/hEHsbHUCMVh+kFFnlo5gQNTTb6sb++PO/8KzUkcir/wCp/K2JsrwnMg9VCqLfgbBG7ntf2WL3xkPRb2p+kp56aYj3xGv6S634VWe6/wBwcY4ZSv8A/DU/9D/TDGyGYt+yqfRD/TFepx91PE/kLWVvXdVjOurIP47fYDA6t6zrEjrqWveo38owJTI1SYNJ/qrf0x1uHuLct/qp+fjB/wDNDE9Ex6uzDbu3/s//AO2LVP1pWQ3dpjuSfyJwCTKNsQw9yrf0xBVoGQNLG9+k/wBMbCw8FsbuK01T1tXP/Ua/sP8AUYs0PVVQ/wCZpdb2Kge1yBtjJ8sgefYA/wA8RyV+ZPg/ywN1TIyCO9qDUo83qFpsSnsLAYgf1I87k+8/2wJRSw2IP+v9Xw79WPvhw1vBIXO4ohT4wCBTaFYxpPxXIDAwBtEwfb2xby1dzTho1Bm2gDpFgCRvPiZwKzCiaZU6qSQASVOmDYEC9p398SUeGtTK6Wao7s7MuolQFEghdQvYg7/DjynU2xZdeA6LQ0nsCymRvpNvIO83t/OIx01SgIKzLQpix73I8Ab2v5xmRU0Fw7kpoIIU/CTJaCYO17/K+J+CcRZcvpplnYkwrbEQQNV7ybQNt+2IOomJSA3go9SzktCjrG4EAWPVAP3xBX4tTDHr0nSG0mIE7RbzaP4YptxXWq11JhelgVAtbY+B2B974eeIUkBWoySXI1aZAbSCC3ki25HzscIKXcjJyRSvmwiIzyCxHw9iTYme3y846JuQWltPwgHY3Hz3M+MCv1gKgdiCHXTpBkCIJJIHkmPnh75qNNSk4eno621AFDtHsB8p/hhd3z9EZRTL15GmQdJubd5P3AgT74SVVBk6gTJMgWEW/nf54H5ksXI0SpDA3htQEwYEMDC9Xm/thLZAC4hQdYgElQIHSLxY3Xvgbu08UZKu0s2SaiAqxUagBMkHff2IiMO4dxdKgIQgmYNrKQJOq9vl5GBHD8tKakqGomshbkMqQIvubgj64u5DLqKK1W6i/wARbeRJA+/c98B9NoBWBKIrmhfUoJmIQEzJFgd9+2I6VaYI1MBYgmApN94/l2wFTiq8nnwyqpXqsCzXgkG4X33xcyXLqUKlSmxdSZ1CxVxAMSOoXNiL4BpYc/BEElEjmQFGk9XdSYJIta/SZxFU4ouliyummzGRZjFiLjzH98N4eqFVpjS3MEKwEkn5E3iPsRivxrhj1HGlisSroW0ggHuf/Gdj4+eEa1uLCfVG8SFefiiABlLQoMkCSbb7b94HacPbMQ0LdWvvsT2ImwiSYjtiDglJuUvMHXcQxBJWG6jHtYi/a+KefU5eolIMAlUrDNfTHYSNvqR9sbA0uLR+UTIEq+OIE1QjiEawYG2omYjx87+2EOIhWC6oOoqDuGgnuNvF/nirTzJBcNp1KdY1XLJeIYbwxF/GFW0UmDSf8siVumsAQ28qZIkz9b42ATEISeKIZDOhgzBWtIm422Edi0yPMYiPFYUNq0gmCC06WEgCR/LEK5zW2ioukkWdRaVMw4mYIF+3fvihxZl0wFVSXtNlJaFMyJmR+eC2iHOghZziBZG24uV6VBaJmJvpAsJv9cMHH1dAylj+8IBEiYNzaPn7Yp5TNgtBIV6ViAo6dVlvJJJt+U4ScPRWI5kapQSSYYgkaQTAIiPbCbpgzCOJyIZvM1BdNLWBPiDMAecQNxU3MPEjb3i3yJk6vAOIHmm7syhR0UyWfp7/AEF7avcYrLXqBhTpgnSCSdYIAB7kbiBEEWBnDNpDuRJMoxl+JuZDKUIMXNjfcQfhiPHfDznnIIEgqNWo7Fe5B7wbROMzxzPtSUVKQDUnbWzCSAsgMAI7TvP9p+Geow/J1ALzC0fEQVA87fNfde+MdmkYgFg8zBRs8Vbusodmg9JEjt5I/PDqXFGbsAZBAMix8D52vgVkjMtzkNIEgdN16hCTaT97YsZiQtQ0nGtgQjGLvJsJ7EAXwhpMFo55zWDidVdXihBUsyjWPh8RMgtMbbYmfiEPFhAN57yBt33At4jfAmCQz1dK1FCkwTcWnV7efBjA6rx0Oy9Gh6b2MagdQIkgQRPnyfOCNnDjYLGoRqtNR4gxBZraV1NIIt85t+cXw6nxUadUhRF7zDGwBM+bfPAb/ENVGoTpQqpnbpMjSTbfvHee+Ilz7ClTflKbyIEpJkk3MqDvJ/eHbC/DgzbVHed6MVeMVRpJAVC4kmQQvdvcbbTc4tPxJlJgiIBB1CCv3mdz4tiqM8pRb27kSSOm67zqv/q2KVDMAKXL6wLLIsy9m2t0m6wNjhN0COymxkaovl81UIWVMG5g7TcCSd4/nhNn2WdQgxIBge3vtvgbSzc09ThWQNOoQRp+Q2gTcR+eBPG8+SodVNRlBI0MSdDERIiSNM29zgsoYnRCBqQLLW/rIIG5JOm3m3tBAm+IauZOo7C+0D+mM5lPWiu9NKtN1JEK0ELzQT0n6Hbzg7TzYiyvAsLP2t2IHbthHUXU+0EweHCxXmlDPrTYjUhBs09Y+hm3uRg7kc6iCSenUjqAGiJKsL/ipu+/gYGZnjisOuprneKrgauzEGlePaRhozTOGHN0qwtr5jz20qugTj6EglAIjwzJEZukrlWUwig/FJDLPuAy6bzuRgCHbLpTqtGpzUKaTcESkMPE+2NLRBEO511qaNWUhHQdNQPEMBuOYO+JOIcG59KuAomjmDUpypnRUWRpIPwytj5jChwm/PMoOpys7T11qLGq/wC0KKyzAIGojeLtIj5E4KZjK0a+VQorIWuVpydRW5FzYzNp2+mH+psypo5OsFLu1FJUqDJRihudz0xGBmU41lyjKvMpkNrlT8JJ06b9iLTeNsK5pMEcdFFwLcskT4Fxak/7Kmy06umArpGreVMRLEW+YxLkaKNVdUBpAaUYLAAqiBLSOoET94wHyucy2YcE/wCYGEmAJjYATq7ASPPvi9xXjQpmrzKLEwEEd5uCW8xJB9vbE3MOIgC5580oOiLZviHIKqx1I/wEdzJBk7ADePfEeZGiitcQdYkybAp+9IuCBM/K2B1PioelQFZWu5Aj4laYEysXU/DBmZxby9Ul2o6y6FQaQ2LETO9gexB3xLAW5+feOboE6FCuI8a5RZ+YSGELom4I+K+43HmcE+HNFOmHqFGKIQQRGlhqURYEGSPM28YZw/Jms3LrIGpJMmNIaQDcDYr3xzP1KY5dRUDLVVUSGAhaL6SRPlQL+w98VMHqgX5/KwFiVczuU/5enTcKys27n4QZhiBtHttbGe/xQUsy1JAUUDSTpINwJtMFPHtfGh4hkuag6mA1sxMidBksNPsdh74ynFEq0P1fRWkkFtJ/dhhCm03G0nbGoQbHvssVp8u7pkmZXtTDFgL6hMETNtIgiPlbDjxw1su1Sms1CUmBqIWNN5gap/r2wzhebWqBSgqCuqqoAKt21RGxnYQdj2GJstlKeVYQw5TFXTXJMjpVVPeC0Rv8sQIEmReZH+J2iQIKG0q457sGqu4cAAtDaIhhYbaog+4wd4gyZoAVQ0UnYAixKmdMmwJJn6xgRxjJPTzArJTUoZ61JJMmNUbyCCSI7998TZjJVDRLLSZhY0jqgqTB1QDJpltpmMM4NdhcD9tEACJCb+rpzGCSI0qKjVOorYrqvBi1vzxzJZ51braArAsNS9Qc9xuBaPkffDV4QzMkdOzVKjSUN4iIlTYj6jbFfOquqvmFOikzLSETJIElnESJItP8sMIPVz5+qWHZrQ8UqutJ6un9qRdqag6C3fTPUuj+4wH4ZmnGjmKWBaUcKVAIaCLnY7wcdyVamlIOXLBE1BRHURbTPi+/9Mc4bxCn+suW11EcatMyFbYwI7ETMzeMI1mFpETzkmxAm5Uj0Vp1RVo813c9IaIVttRAgwADYidvGLOYFKs6lWOoAsrLBH4YvuTBad8XFyaaSQzFpaNUAS4iRBi0A+1/GM/xHMcmrsSypyxEhnBEAkxcgSBHY3xmdc2zjnyRcIF1dzjAsy1yStZhpIvqM3I30xtHnDf1blZmq9JGIoppOgkFiLX7yAJJG+IMhmWNZaSa9UhnWx0sPiOk3EEA79sXcjxVVq1FrgoT1EXnUDHiwJv4iMF2Jthwy+yE8UL4XxF67IuudAkhnPUCQbgCNrfIYI1qaViG0jl0SCURYliJAWYsBewwO4lkkpUWqKwp1IIQhLOL6iAPnANxb2xb9N5mcvUSSQi6nJJliBq2JgztG+2HfEY2+H+rDgUdrZCnVp0GdQACSVEBdIMwb9JNrnvHbAjNcI5lRtdWotNGkKq37FQDJi+O5DjophAtNqnUzHpIEGbyZYxbfYWvifMVitNnCK4cBiQ7dD26mEdQuoHjHO1tRhj09e9MYcFWbNVqoZwjRSYLbSXJ0tqaw6lOkdhO18S8H4JR1s5LGSXuQNIMnT4KydjHfvgfnK+itzqdUqw+NCp6XWDYwFPYjvc98FcrnFroMxy+WUqanWDpqK/TIkRcg+0/LDvxNbawPD5euoWBBKG0mBzFakAGSAdRjqBYLqY377fId8E+D57QWpAk01Ys20gGF0TG5+Ixe+KOfZcsKWioXLM8FgCVW0KCRETbf3wSzWcZculZqVMixKAGWD9OqbiffcYNSHNAjP55LDO2aFnh5XLl6NR3T4gGvDAyD4gCb/LFrM0qqEU8udLnqWxhhYFWJkE6b7zfFCjWZa70HprTpjWF0kgG2oENMXi9vbBOpxKsr1CsMVKgKRKhYJ0sY6WFiI3kXM4Z2LuOt+/JYQAZVPgOdarqJp1FRJFQAQsgkAKTBm0CLHvgtlOVymrKTBqDqE9PTdu1yYt7e2KNfOM5lgEpos1Vgaw5kwpkLcWkgzfEfperVYVQcsgpgxoIJBLxEXJle59+2J1GyC7LLXm6wi0KasHIRVRalPUW6jaSVPUT/GPacAM5xvMPUZk1BSTALXHaDBwc4/xhaRBJUiNIWIAUEEjcHUDFj59sR5f9UKzyi0kmeYwkyZtrtfFKZwjEWzz3kJDYxKFZ/jVGo3VUrACSOWyx9tAP3GBVTM02A6sy57MSSPNhG/1wZU59zpSktOOxE94iTf8A2M4hrniKAMNIU21KqgS1tz8t8drYFhHr9l0mTf6LnDuK0yWVaVclyROokBT+6ZJt74NcM4s4aqBRqIDRRYdp1mmVAAII0dM7R53OMpmMhndQLNBO37QC33EYuZTP1lDLXzQUsOkltcGCASVmBaL9sB7AckQ4hHI1ZWnUCaXy9ap3nSutH0++5v7Yk4/wPLnNrVpUab0nqoTpuCpjUIB8sflpGBWWzoSm4qV6bnZoMSzCJEmLee/gYPZnPUf8Po6eXTaommD3qU2gnf4iSp83xMyD5/NNYhZT1f6YfJ55wqMMuavTpvCkAmIvYH8sDqvGqhDCoG5Z06TEHp+GfeIv8vOPRPUfHqRGXrV3A59JWI0n4lJVtve+PPfUGZVlLUqrOoaZNr2tAtG2K0yX9oKNRg0Rqr6jaulJGUamB1s24FtLQPA2MSMUKjinmRydS9QXQoJZdpgMZAnbzq3tijns4MxpYaRVpBjqFlZAFOi5nULgD6Y56h4hDUmSdehCykHoIEQ07mb/AGwraYbYCM7LnLSVreIPyvhCvW5ZD6ZEt1dRG5axE9wPbGZ9Lft6lOm4JFNTpIMdV272kHtgZlc81RajO7BlRVXc6gD8J8m+3fB/0/l6xlirIygadKQJbWqj56+3tBjALN2wibpiLrT1/UY6hUBP7rMdidiABdjJIF+wxhON8UPPjl6YYqAZJ0CNMi3buDt8saGpSqZoFeYlNhpNQMdJqODqNwAFN9h7eMBOKZM5haZWnWJkrJDMFSTF4kwbST28YShTbTKYgm5RzKcTZ0apRUQitUdHUaoIIBUg3QgH5WwzJ+plqBCzctVf9m8XLGIIJG4kgkzaPOL3pKiqA0WEkHQaoA+AR5/dBB6fecB+Mjk06mV0G7203g9Nh4mzW3jCANc8sj8JSQLrqBuYGqOWpu7lbnq3HwkiSY3Ft8FOG5qqgqmo0UamoU9TXUgj4QDO0CRAgnxgZw/gVUZSm7MHXmCEFihA1bnvAMxacC62fd1eo6lY+ECYAmPBgCf7+a4RUsI4JJwnqhbLLcPatNSnUIosIpoQGIqCAQCbdxDTOBVWrSzBFClVNMFQrADUpqpsT+LvcAb98c9McZqU9KFwFrwDrmFMiCv5D6g4nylLLUE5+lgHqNLalJWpBXTqN4mW2794xCHMcQfL78/NUbBHerNLgApoBmNBeiNBIJIYGTpmASb+LDFjhXCxQDPUYsaq9FJQdKot77taB98Z9fU3PrUuYRCjQpUTE2m8SfJxD/xNUo5stXVwhqEwTYKRIiAARsbb4JpVSIJ7/wAIAiTATuOcWCVdLGYYayLa++1oIk/S+DHFKVZ1XNURrUKkUjPSwLCRaCRc4p5qh+s1jmU0tSQrzCCgOk2EyJudm8RjU5Wk+locrS0WDMDJUt0ggWk3ntecCq4MDTF9Z9wixomOKAenqgesazGHKHUALFzLHUV6tov2kziCrVDV6uYNOq6v0upEXI06tM7CLeLb4FcEdyYRWhSxlblouRHc7fbBijmqpzYLuBThSWJAhbEzNiVJAJJ3nFHswuJ7vZLiMeai4vkjUy6PSE06e/bpciDBJvqJna18RcDrRQrJVk0m0IRBFlmSDssSIJjYTvi3w2q2ZcuqaaIqv0qbaZEtEGVmO3e0YIZdtDZkOgVHUSW2akQFLhAZLHfCOfDSw+PfmPdECDKzHH5FNzRdOWoXWDIJ1EdS+Q0iR7e+Lf8AiypkzJBasCx0luhdrLYC9/BjtAxU4r6kpZgVKVOnoUgBCPiMAAM42OwnvODOU9Js2SNNUAawaprVYioQZGqSCoiw74qbNGO10wZJgKPJcXFWgdLOpVbMw6X0iQHE2FjcNaJvMYgy/qEfq5oqY1lRZiZjsGOygmdvriv/AMOVP1eqjONPNCKusdREzLbQAPljvCOE1csRGkuYKk9KAKQTJJhp6dsYsp38UMLtEa41WoKFJq6uWELUWjrnf4euZW1/wkziPi/FalepUpUlTlIiLqrORvED3uNxHucD6PDcrUC89zz2YGVmRYkTA+GCPkQB2OH1aClmy1ZKlMCyuUY2ksoYajaTt/PExTaIzJH2uOKpEqZ87SQfq2bamxI1HTbQ4OlTMjq6mJIkWvMYn9McL5jOErPUEMKjGYbTpI0GbsCqzIFvpirw7h9E1WaowdMvTMty1EgCF1DeQSB9vra9O51RROt3pBQXU6hJDEdQMbbCcCoIacJvbw9OdEktkKvx3NmnmqdMAualJhUGwvfpgbiJm87Y76dzjrooM/UrAaCD8S3A1TExefe5jE/qb02K+jMB1VmApltVnKiAQbQT3HvtjMcytS0KiaNM2vZjBLNq3NgZ9hh6bW1KcDP6hCp1Vr/XeWSrWSnUDBiv+Zt1E3XwQALi3Y3xnavB3pkoGokDvzN+/jfDuE+sqz6tbh1aWdHSdRsDeIWRMH22x6dwvLrToopKrCzpOkkT1RPffHO6o/ZWNYRKODeuJ+a8sOTzJOl6m435sAfYfSO+JG4PJhsygRQovUcSe/SwtG17Ww5ODZw1VRmZFLAaxMC+9vviDPcFzNN3XmK4VviWoDPht5g+Yx6UzqFbyXKnBqDiOeuokgEsYgTBMA98VTwABo1IR3Iex97xjlXgWZ1RoZiW0yL9Vv6443pqvPUpEb9LGPnpU9u+3vhgY/chHcrY4VkQILMG7kiR9gxm1sX83msocutLmhglRqi9DyrMACNwNNgfpjLnLqWgsxM9kI+e9/yxoqfpJHUVKbdh+zJAJIs24jftPfCuAEEkoiTkERz3E54cvTTqGlmGQM67JVUVBHgSDgX6ayKZyslFgqK9QBtItB9p8CJnBfI5OglOtTrkBKgXSgaYakxiX2IKmdvIthn6vRo8k5Z1WKyDmqQZ1d436T/HCB4uB6oltgqOSzVFK9VMvRaQxXTCtIVvpsL4o8U4salXlr01NQGo6QABcTaJ98ajjdSnk69SnzFD0mOiCATLbEhSQTJJ2EfPFDOZjKuKhApc1v3gSZcmekEb+9hBwAbzCxFkLpcCzGTotmZpOhYKHpsHGs3AI2mVJmDBAwXzfqStSyNF1XU9W4khiBqYNIA7sd+04L+l80BwbOA/9F1axuBK/wB8ZTiubQLTZWeBTEACLOzmTDdyDf5YDmB56wyKWALhVT6iz5YuE0xdopgAn8TSLn33wc4N6vqNTrCoXClCTVRT0lVtttLEffGRzPGWIgEkeCSe/uT7YjpcTilWpNMVAIFoBBBkfSQcUfQa5sQkLnSLotQWrWyoIY6ix1dVnOqPowBJnbvgUMpUqZgU6b3JF5MCbSfkTiDIO0gU2YsD0gCR7n5ecEOFcNzClzTUq4ghiCNJvcEwLzh4wyphhlXM7xWrl9eWSpzOU+kk2iPiAg3EgyflfBGlnqdTIVi4VmQdmEwSJtuTqAvOx+mMvmOF16HU6mFuQbi9tV+xOJqHG+VTYUzqDpy3DKBYixnuVjf5TibqYIEZ2RLYKucycnrZQAsBGSxWXuPqO+8gYdnuL0quVWigjS2osfiA8yPMkSR9MTng+rICojlNbqpBuGW+1pLFgTbt8sLI+h6jZcVQ1OGDQpJDMAdMkTJEyRA7C2FxMzJ191mtJyVbJ8Ly5cKtWxFixNtzaAPEQYJ9hg16yAbL0KKOEUObEyNIE65G4gg9jfFTh3phKMrUfmFxpGjYaioksdjGoQfywP8AWNKpz4qAQoAVafwiwAkxEmB57YFn1BfJYCCbojwSiV4dnFpzULVcuoIkTLMTAPsP542HAOIvzaaMCEg04aNRDLa4vAI3EGd98Y3gtRiYrCQgTVTZo6QukGxkwrSPvgq1bl5w0aJJWiF0GoTBaBLSQOokhQcQ2hu8lh4E/RDeGQRou8RokZhadKuERIRgoKgMqnUfedp3F/bBfWhyurMM1Wku6ukzcEBBMtEGTbGX4zNHiAhSKbEahUBOrsxOqe4N58Y5Q42lcqChp8t2JCQeiwi/e2omQPvgGkXtaR3GbT+UMUEk/VaLL8GWtFakdLGYSCoC2QBYusDqjaT3xDxDhwq0HpE6nRVYFjCsydOm3VB9jEi+F6W9SivUdNACkNEWNpPfsBFr98UOKVKgRyKgKrVVaRK6dS6uo7W3kxHcxhGh4fhOkQqYhFs1DwT08eYgrFFpsRHK+FiQSAOm5juTbBnh1ZKVFC0dSQFJuAKlSTvPftuPOAtPjFSK1NdGgAqqgiTMXE9okyDP1xDR4dTrLS1ov7JURjzPiADSFjY6oEx8/OLuaXTvMrLMe2LrRVclQzEZZRqJKudIMaYN9V4a8b74peqXFELQCMrIE06gTqpdgTMR7DaMRcKyb8ylDKppKWp6ATIBIKWtN5vi36kqrnhzF6WphlWSQGIvoIgQQZG4sZxES2qBm35FEPlp46LM0vUuipqNCmzfUexmSd/yxezvqCsWpcsQ+6oBJkQYOxYX3OBlbgxqVFBXSXEqbmRG998U+FUDVqFGI0gxqDafbp2uewOO4tYbqRe5wW89KZulUoVOoB2D1CrqIvYgEmSPY7XwEXhio1Vg2qgVgBTLBfiMhha427Qe2G5D07CVqerSE2JEwG6kJ0yS0/sysRcYE1MvWpUKjIXLQVqKb6KBGnqn4ZPTHaO2OZjRicQ7OE0EiFoM96ppFKeWVeYq9UHSNFYk3kW0ie3tiH1P6ipimG6jXqqVKaulEEQWWBJJkgntGM7lMtTpU9dV2JlSKS2LWJDFosu484ovnEr1HqZhm1N+AC9jv9gMVbs7AZGnui0zdXOAZJ6rqACuokKbXIud7GPftjTZXiFWkvLNLUUJXUSbwTf5ePaMW/S9IUipVyVZQZJNyRIkSYkB11RM2vGCfGM9kVrMKyftLauojdQRPTvBE+84jVrYn4cMju5CwZN8kweq6SISzK4kwJuSpkae43n73xm816hSoxLQ/gkXAXZbECI8ztiKp6JzInUgUC8lhG8Xg4q5P07qZgatJdJA+ImSTAAtMz9cdDWUhcFdBc85ojX9eOVhVG9iZ2AgWk4qJ6yqBQrKrgGRO20bCLx74IVPRYpqDUcwW0g0xqgdjbf5XwRoeklgy5ZYB1FAOgi1t5BFwYONiogWC0PKytP1PmAxZGuTMhbjfY/XEmSz+alVPNC3MBSB3vEREzjUJ6dq0i0VdKlZQqIYv2Qy15Hz89sVszwatpFM1n5zAkgVCFCAxcab+AZiTjbxhyAQwu1VbL54Zikxp6y1NDIG+/8AHAI5WsiNVZSArAGRBBmRb6D8saLhWTenRdQKVOosgiQC0idJIaGP8DA84g4Xn6egpWQuDDIss0kxJYSROm/+hjNMTCBHFO9a+na9bN1a6AFKmhwfmiHYScAh6fqU2Rie4MBKh/8Axjz3xrc56spSqrl+YAPiYkWHSsbEQAMR0fUwIIJNNQYDagSBAFxFxvb3+wa+oBEJi1k5q56Gp83LcRy5nU1En53kfWcVF9KawiNphqKUyS2zU21TbxtHefbBD9HLD9ZzIn4qDEHsYB7fngPS9eU6bl1WS4CssEgBbSDIudyYF4whxlxwotwgCVPU9C5dCut0uSBIcyPPxbxYe4xIno7LKSoUOVuSwIIG/UNUCwPa/wB8Bcz6t1UlUJAUypUQ28gyWPe+GZT1hV1dAZmaB8RlomAQBfD4KpGaGJnBaVfTNKafL101qjSpWOpQNQJ0rb5z2GLXDeEOqOpqNK7CoV3m6SbEQJBtvjO16+fqCWouEVYtMkDtAYX+k4pr6tZVOiQhYMyv1TpNgZuRI74k+nUIgFI6s1pyK1fEeGUqislRqWnSNBZ4XUZmwNyDYT2xncv6Rpitrp1KTU2IGkkklm/cG0rvfAMK7Q+k9bFkMWidlG+9saX09lq9N+Y/SiDUdQmASFtOxEiTb64Z4NNphyi6viMBqK8dq8jL000S1JtT9UU0gQs2uIa313wY4dUp1KYoqyLVswmSFY7aLbRsotjOcS4lUeoKVDlNoaWpsurWJEKXIIgxqAFrzjPZHjb065zCkgK+sQosk36dhMxFscraDn04Fjn56Tz6p97hiMslY4lxetFSmycpTKvKhYPyNyZH54Wby/LyYrrqqLqUNAAhZ3IM9wIjvGDGf4nlqtetRr9IdUqK+zU4ABUnckXtfaLzjIcYzr0lqZfUKiMwvZgdipUjbfcf2x1UyXgACDY+IUMPWE3UnDs5rmrUuHrAMxbqtBWZt9f4Y2PBckXzBNQHS0oiVQWDhbgz4mYjYxjLekuCVcxoBTVRDltJkUw+mNTEGdVhbG4yXHFrOKKPTEOQROqI1AFSfxG/02xLanZtbwv3KgAxSsh6p4qzKqOjLXStrGqIVTcBid2ncew3jFDiOepKyKT0VF1PyoDKzGSD5F50/TtjR+pwnJqAqCzuCbnpdDdTubtqMx+/HjGXyB1mSgsdVTb4ZsIN5gmw7fLF6MFkwg4wtB6ayiZcrVqVIpgG9xpIBbTEX1j/AHwzKZzLZjMaddYKzFV1MGI1AwFgWhiIPYexOK/resOXpHSHdSd56UkBln90MFBtscZOjnDSINORBJDGxI7fI27HAZTNQF8mSiAQETyvAyuZeg7aHR9EnaZjbe/88E3yj6iqOi61dQARDKt+o9qlr232xVzNcZxaIh1zKqFLMRDL1ENe9h32P1wMyqVdYTTq5bgWWe5One4OK3OZvzdAtBMra083WQ09JF6YsyxpC2c2uASB2uMD/WnHXXlU6X7MKoqPE/5p7XFtI29jPfFvgWZptqdweYapNiACul2Igmyr9rDGd4n6rqVWmQSOnVEyBYGD7YhTpzUyyRbEJ2Y9U6suqNBqBQFZQAVveT5KjfDOGcSpLUBGXp6WgEmYEQbap3g+98CqnES28WEWUCbzJgX3wUXj9JxTp1aUohMFWMiQBY2Fu1sdJZAsFiEbzXElpVCcuzLTYDSJg6tI1Ei5Am4kjBXhnHgw1VV1NmJQEgMLQCGG8GNV/E3xhKeRzHM0gOWaCxEzfqv798aDLoKa1KbgVOWqwyAQpEkA6TE3MEy0kA4hUotiPysRFwgnqPgTZavUSHZA5VHa0gX+R/tgXRWXUQNxtj1707TWpl0BYkhWbU6iKUEC5gmH8ezdsZ7O0aK1QaNBJYi48lr2m1r2waW0TLDmOefwqgSJQjiuaYylClWFXmVNTKxKsmoxCx0Q17fPALMZOo7FqjIXJ6i1VS0+/Vvj1zJ5JOU4qEFTUeDEDSSSBERInGW4j6dZarBUUgGxtt9sLSrtLi0aIlplbDiPDnc6Kg5tNAFa41NUuQIEEECT27e+A2UzfIqu36sYsFEKTCgkkt5P8B5xlcz6xzFUXcjqLQqwZNi2oXk4F1sxUeSxc7ebfT88O3ZyBDindVE2XoOT9VImumQQzAtd1kFgDYfDtt9ZxUzvqvLijyTTr6SYPWgm8xIJ3O/nGMocMr1U1JSZ1EkkAm3nHP8AB6wDShsJKkQRcXjDChTBzQ3joWjq+tqZA00WDpJR+Zsx3YgLdosD2GK3/E6tNSpTY1RpClahjSNgQewufrgWvpnNGIo1LxHSQPqdvribOej8zTAmmTM7Mpj6AzhsNIWn3Ql6Y3HWJPQsQZUD33EXxUznEy5VlQIRYkMeo3uQdrQPpiwvAqwjp0za7AE+0TiXJcDR20vWVbG6qWE+J2mPfFOoLpIJVGvntagctAfKz2ubTAnvisxtY/l/q2NRS9M5VgWGbgiOnl9rajMwIn8sEcr6byVOCa9OqDZusjTfcREgL2/2wu9a3j6I4CUz9HGcjiWWDC1WkUv7iP4jGOztIh2RgZRmEG2xj+WN1wqlSTitAUWQ0wQoKXW4nzvPbGs41l1V6iurMz1GgahLILiNmjt3+oOImtgdMZhUFOR4LxJMuzbXkdr7flgvwOjVo1WEMjaTupt3E9wMeh8JzGXrNbKAhiDNRVJSxvE3EgwBGLDUG0VKWlZBbUSsFlMlYgnvO+Cdpi0IbmRmh/6OMy1XMNTqEG4IFjYHq/I/PGC9U+nXoZh6UCA5RTPuYBm+3c413pTO8jiCEbNb72/pg/6v4TTGeqVTANQKwJAIIKwVANhe8e57jCbzC8nilwYmiNF5zwvKhSKdXWhAApkgQXNyexgzA3GNFlqz1M8ocswUaWkyrbuxkWKWEG/vip6h4vUp6FNOmgW69MkCxt1HpPg9sI+rKOgkJoYmwB2WxIBiwnt4wHMc8TGamKYBzVv0pSenXqOwQKW1Wa/xGIg+LRgXxThNdi9NXTR1EIDst+wExex7TGAdTOnW0rqV7xqMCO3YYaeICQQIgRBPfzI7YqKJDi7myIAAhUeJ5OpRqFKkwYIPYj8Q8jFrMp/ypaROtQ4BUgdPQR3vBB9xiHM1Sx6mJCiFkkwPEntitmWMKOyiLAbe8bzi8GyUgSrnDMwQIZiqt0m0yJ7e+98bb0Xl0R2AplNLFlZ4OogwAREqLib95xhuG5El11U2qKDJVSQSJ2sCZPtj0rLotNFrpTKuo1sG6xoib6btabbkD2xx7W7q4eKQdqyyHFfUzVFVWQa1J1SI6gT+cSD8hgQM+JPSo1TaSfnucM5L1T0I5liTAJFyfb+OHHhTAnWUp/8Ak4n7LJn2jHW1rWiAqQoSjVJszMxEd7zEYrtSI6SL4N5HIU5KivP/AIoY2sL3ubbYYvD9NRqZy7B1JnmMZEb2ECMHEJhKMyhKhiyhTBsoInuY/n2wU4Zw/MJV/Zh9WojWFMSDDGSO2L3CsrqrUVY01Bq0yAiESNVzqIm3zxNmq4f41B0mQHDdYJ3kEi3nfCOdoqYbIXxbiDqQikKFsYYMxsVklbLInp9zihlaSNAJYsTAUAC3zJsfpjZcK4FRr1W5cLpTmQuqSRAiwAAmPvjQZ7hFPkIiVUUmnILICdTN1K/TNMXK+JW+IO2ljCGxdYNtKw+Q4ZTZDpU6tJkk6iJkeAvje/jFX/BmKgoACDYyBLXgC3tjnFaFbLVzRIc1FIBG4buI07g2IOL2QXMrVVa1JgCw1B1iNhqA3sL2xfFFwUhBCO8OY1dLahGmdoJgTft4vhmY9NZrUYQAHe243mRv/UYKZf04KbmjUqSX6Q9KBAvG4IK6SARv3wVzGbGSzUQdBUKxksCZAiDsQLg9/OPNdtBxRTvaRZVaJmVkctVr5d2WpW5YfTqCnfQR0nSCRA9r33xsq2UGcRarMab0nKiNJLIxB1ESDYfW2Mx6rydCo2tWbVUIIALAgwLkfCfE+58Y0/DWpUaFJa8EKh5kSWYJBQGDcA9/YYlXdZtQCHeF8r29kGEBxE2XcvxjKNSanSXmFSB/zLGkCSYkKvUR9Zxcp8XLCTqpnuogAHa2/wDHHmXH9LVAqk6ezLNwbyAdpEd8ED6mrr0iq6gWCozFRHYE3xWvsu9AjxSP2gNMH2Vihm6SUWRMm7MUhappmdZ3JW9h2A2xyhmgtJqcZimhTTp5ILXA1HWfN5nzaMb2nnGNLUA8gG1gSbbTvf8AhjIepa9RqdSaysilZB1KwmLhXOlyDYgHx74sx+IxHuutzcIVPgfEGQEUcujSdBLkKSbBQVG0W/PGqTizhS1VqKidIgMeruLm/wDvjI8Dz55RcV1aqawHLbT1q22k20kEliJIGNPmneqjEIjLNg4ECIDBoF9oB7mcCq0YrhFhMWVHiXE83opslWkFeepUggfVio+/a2KOUyuZr0kqHN1J1EMoQSumQfnYXEdxg/lcoFplQD1NDKoGouBYQJWIgTaLYp5NWOXcLNJgS2lgOYJIJY2/7tPcRGAHQLAeixB1VL1BlapWoy1QwT40NiwME3MgSdJt4MRjEZ4oanTTamvcFi3VaTPjHpWbqojksCissHoLCFuLqJ6vhg7ATgPn+Gs1RWOZpigRpC8wnUVg6dViRJHecVpVMIuke2Vm/T2b5T9NdaZmGLqSunxa99ttu+PQchmgBy2QBWBYcu9zLNG4K22mRsPGKdKlRZVZwtVqbKq8wADURZQ5BZoj7xi5Q4kQuk01pODAGkGQb/EDcSR3mTidV2PRMwYdVC/ElRDUpIjSRCsoBmY6TtbfecXOfmG/aKxIWRpMHUbgExt4Hg3wIrsWpKjGk2uIgsgBLFdQsQQJEbQTimKTqjJoD0yRamxmFO4Y9JAaQDMEyL4XCsXQr+Y4m5qEImvsw6dUsDAa8tcb/TvgaONswKOhU03C6S4VxEnV1RNwfIFu2BeYzdN16ayK2ot1IwJtYSpgEbbWnfD8xxahURS+mrUVdBmRqXUdJtcGDG52ja+LCnGiQvUVPPg1VqqT8QI1biD3I9x8sb/9JfEqNFKFV1DVOXKKQYYAj97YadU4wbCjBWlsq3g7kgE/SSR22xq/WpGY4NlKzQBTIVpJgSCvYEm6i2C5gc4Tkl/aV5zmOKtVrF6m8agTcsbESbTa0/TFU57pFkk7iBtPbEJp05mXbt0iBJ7SSd/ljiZcbLSveNTGZH2GOwAAQo6ymPVaYkf+JtGGK0EH+Pn39sEaOQrrLlQIQndZiPn47York220kkgmVB2G9v6YMhGFHUcauxLbgbSfGHUSNV2IA7j/AH/PD6/DGWmtTcTBjse04io0mMGBBkCY7fwxpCGa2gpqgystyFekCWJHVJbqkfCYGxiY98VuO+pghWjlXXQkMaq6tTOV0kX7CYtvfD/UaM1KggExl8vEmBJDk/xGKXC/RNWoTrRQQRZn2BmDCzK9p7HHJhZOJx8kd31rIFX4hUaxcsPmQPtMYrK/UIF/b/W+N2/pCoo0qtJgogBQNXe0xfsZ+V8V8j6UqTCkag4FRQY77g+b9yIxYVWpsBWe4Tl65YiiKkstwI6gLxfftbfGk/wvMNRFT/KYBhUNSV1X37mbREeMWf1OrqQHMlgBurHpPdU0zJib+xnF2tl8vUUsEasVOk8x3FpMCdWlmtMWgRiT368/ROGINwHJE5ulrKnS5+EyFhXYxc37m2Ik9NtADP1RMGTYncXsLgzIucGeRSQo9JG0QGTQNQJB67fEP3u5m8Yfm+H1C5PNEtqIVpMq14Hzv8h3wMZmUcNlNkc9Ro0WRFZawVNRqNIZg6zfeIE77E4ZX4k4rSP2YqvcA7mdJBI7Fv5G+A2bztAJpYVEddiDK97jv9thgHRzZZXS2oksGNj3ED5yDHtibdnBJPzXDULpiclvcp6gHOXmBCKYNNZANhqN3332Pv8APBXP0hmcxT1Ac07IDIen2hgSFldwfGMLw/hwekmtwpKmBMszKYIAG3b4uwJweyHGkoE5UUddSmNXNVgGCACoQPJW8GcctaiAZp5iR9/91TMe42flzyFrW4IqQlMhiLFOYWKT3AkdQ+Vhin6g4UGYK9QK6Akm4DAkFTtdgZkDGY4ZnKtWq1RGZSV+ILJvAA6QeqPHjGyy1VKtGmSjBtLU2ZnDMOzd51GJHyxxvbVoOBLp/wBPiuinUFQGBCoVfSDo1M6mqqCAjCAQomAw/Bc/fGQzNJOdnKM6GpFmDMSGZV3AXaTvbBn1d6hq5OmiSxqanKGZEMCs++5MdrYwGTJqU67s3WQ1R77rIsR3uRbHdsjKrm43utpHjmp1Q3QKPL8ZIqqRAkaSSoYX7gHGgbMZUk8wVqjyZdGCqfEAmQIgYo+kODLVqipqpAodWioTDfhBPz38eMTcY9SUXr1CcvTBmDDWkWMQIIkb98dryHPwgHyspObbqr//2Q==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4" name="AutoShape 8" descr="data:image/jpeg;base64,/9j/4AAQSkZJRgABAQAAAQABAAD/2wCEAAkGBhQSERQUExQWFRUVFxsZGBgXGBwfHhsYHR4YGh8aHB0eGyYeHRwlHBwaHy8gJScpLSwsHB4yNTAqNSYrLCkBCQoKDgwOGg8PGiwlHyQvLCwsKSoqLSwsLC0pLywsLCwsLCwuLCwsLCwsLCwsLCwsLCwsLywsLCwsLCksLCwsLP/AABEIAKABOwMBIgACEQEDEQH/xAAbAAABBQEBAAAAAAAAAAAAAAAFAAIDBAYBB//EAEEQAAIBAgQFAgQCCAQGAQUAAAECEQMhAAQSMQUTIkFRBmEycYGRUqEHFCNCscHR4RUz8PEWJENicpJTgqLC0uL/xAAaAQADAQEBAQAAAAAAAAAAAAABAgMABAUG/8QANBEAAQMCAwQIBQUBAQAAAAAAAQACEQMhEjFBBBNR8AUiMmFxgZGhFLHB4fEVQlKi0TMj/9oADAMBAAIRAxEAPwDU4WFhY9VeAlhYUYlTKsdhjSiATkosLFulw8ne2LVLIgC9/wDV/phS8BUbScUMWmT2xao8OJgm2COnHcTNQqzaIGahXKKO0/PEoEWx3CxOVYADJLCwsLGRSwsLHQuMsuYcqEmBixRyhjbF2lSHjCF0JwyVSpZAnc29sW8vldM4nx3Ey4lUDQFwDHcLCwEyWFhYWMslhYWFjLJYWFhYyyWFhYWMslhYWFjLJYWFhYyyWFhYWMslhYWFjLJYWFhYyyWFhYWMsvMqXqJJujAeQZ/K2LL+oMvuA59oA+m+MvGOY9o0mr5UbS8cPRbrhvE6NXYgN+FgAf74KyB4x5hhxc+T98Sds8mxXSzby0XavRjxGltzE/8AYYe2aQbuo+ox5pGOhZwPhhxR/UHfxXpyuDsQZ8HHceZ03Ig3geDH+2C2X9U1UULIaNi0k/XCO2c6FVZt7T2hC22FjOVPUlSn8aKy2giR/W3vh6+sEEakN/wkG3k7fbE9y9dPxVLUwtBhYHZf1BQf4WM7wVO38MXaXEKRIkm+5i18TLXDRWbUY7IhTIs74IZfLRv9MKhyoDAj74sGqPI++IuK6GtGacox3EfPX8Q++HBx5H3wionYWOY4WHkYyydhY5iGpm1Bgn7Yy0wp8LES5lT+8MdNZfxD740LSFJhYaKgPcffEVfNhfc+MaFpCnwsUF4n5X88NfiROwAw2EpcYRHCwGbMMf3j98IZhvxH74OBLvAjDNG+Iv1pZif6YFNUJ3JOHU3i3nBwIbxGcLECVha4+/fEhqCMThVlPwscGO4yyWFhYWMilhYWGGoBuR9xgSsn4WIf1tPxr9xiP/E6X/yL9xhcbeKOE8F5Y+mKYFniZixG9/cYp12BY6RAwIy+SzquWNWmV2jX2BJHbcG1sF8jwolf21Uhyb6IKxvIPtjpZ0jRbr78/ZeLU2B7xAjkc+KZqvJvhYaeH1TUCq6BLDWxM+/QBft3xW/w7Miox5tM0521QLeQQN/54oelaHFR/TKupCu8o/K03w407AysW2BtvvA3xUr5PNGr0tR5duksZHtt3vizmeHMygnl9oAY9jO8wYMnAPStDimHRj5zskc1pUiQoO52+mIKfEKWoKWvPYgwPcb+Pvir6k4BXrKgp8skGd9Pb37/ACwCHojNi6vTB/CKm1t598Td0rSPZI9VWn0Z/Mrc8QzWvTBFlIJ83iN7n2xWWgZNiY7YB0fTmcCfEjMSvTzNlBJkH4d8Xm4HmpJFVBIMAm/5W7Yw6WpC1vX7IO6McTM+33RfLVmQlUF2MSRce07YnoFwSCzeSV6p+XbABPTFc71VFpgTv9cOf0q9hrFv+4flbCnpahxCcdGuGq2+XcqLsZmJ2xxeOIpk1l3j4hv433xih6VqDYIY/E5P5Y7U9PVyR/l27KAv8sT/AFGidQugbK5uUrcj1XR71qX37/niPK+qqY1tUqJpLSpFoUxA974xI4BX1CyW3Or8ojFTi/pfM1AAoULMmW/oJ3wp22j/ACCo2k/gV6HU9f5VZAqM1yOgE7WnxHvgbnv0l0hakjOfLWH2kk4w+T9G5lR1FT7A/wBr4st6YzA2QG/4o/lgfF0f5j1TFj8oWry/6SiRLUiQDspP88dX9Ig3enpWPxCftGMZX9PZ0iAg3vDC/wDrxiq3pHOHenP/ANQ/rgfE0dKg9QiA/Vq9AH6R1PwUHYeQRH8MWsn66pvAZTTaYv1D6kQR9see0/TObFhTAHfSROHH07mlFqTGRuSJ7d529sb4lk2qN9Qjht2SvRcx66y9MSxJI/Cvf2JjAl/0lguFWkAv4nbt8hjDZn07mzbkE+L7fniq3pnOdqBPi4/rhztNKO2PUJA13Belp+kemraayEH/ALL29wdsOqfpGogSNidokj/7sea/8OZsA/8ALsT2uI+t8cPpnNkE8plkbSMJvaZH/T3Ce89n5r0Rv0m05ACk/T/+sSL+kelp6xpbxB/qceb0PT+bUwKLj3w3McHzR/6FQ/Q4E0j+/wDsjjdPZHovRD+kmi9iHg/hEHsbHUCMVh+kFFnlo5gQNTTb6sb++PO/8KzUkcir/wCp/K2JsrwnMg9VCqLfgbBG7ntf2WL3xkPRb2p+kp56aYj3xGv6S634VWe6/wBwcY4ZSv8A/DU/9D/TDGyGYt+yqfRD/TFepx91PE/kLWVvXdVjOurIP47fYDA6t6zrEjrqWveo38owJTI1SYNJ/qrf0x1uHuLct/qp+fjB/wDNDE9Ex6uzDbu3/s//AO2LVP1pWQ3dpjuSfyJwCTKNsQw9yrf0xBVoGQNLG9+k/wBMbCw8FsbuK01T1tXP/Ua/sP8AUYs0PVVQ/wCZpdb2Kge1yBtjJ8sgefYA/wA8RyV+ZPg/ywN1TIyCO9qDUo83qFpsSnsLAYgf1I87k+8/2wJRSw2IP+v9Xw79WPvhw1vBIXO4ohT4wCBTaFYxpPxXIDAwBtEwfb2xby1dzTho1Bm2gDpFgCRvPiZwKzCiaZU6qSQASVOmDYEC9p398SUeGtTK6Wao7s7MuolQFEghdQvYg7/DjynU2xZdeA6LQ0nsCymRvpNvIO83t/OIx01SgIKzLQpix73I8Ab2v5xmRU0Fw7kpoIIU/CTJaCYO17/K+J+CcRZcvpplnYkwrbEQQNV7ybQNt+2IOomJSA3go9SzktCjrG4EAWPVAP3xBX4tTDHr0nSG0mIE7RbzaP4YptxXWq11JhelgVAtbY+B2B974eeIUkBWoySXI1aZAbSCC3ki25HzscIKXcjJyRSvmwiIzyCxHw9iTYme3y846JuQWltPwgHY3Hz3M+MCv1gKgdiCHXTpBkCIJJIHkmPnh75qNNSk4eno621AFDtHsB8p/hhd3z9EZRTL15GmQdJubd5P3AgT74SVVBk6gTJMgWEW/nf54H5ksXI0SpDA3htQEwYEMDC9Xm/thLZAC4hQdYgElQIHSLxY3Xvgbu08UZKu0s2SaiAqxUagBMkHff2IiMO4dxdKgIQgmYNrKQJOq9vl5GBHD8tKakqGomshbkMqQIvubgj64u5DLqKK1W6i/wARbeRJA+/c98B9NoBWBKIrmhfUoJmIQEzJFgd9+2I6VaYI1MBYgmApN94/l2wFTiq8nnwyqpXqsCzXgkG4X33xcyXLqUKlSmxdSZ1CxVxAMSOoXNiL4BpYc/BEElEjmQFGk9XdSYJIta/SZxFU4ouliyummzGRZjFiLjzH98N4eqFVpjS3MEKwEkn5E3iPsRivxrhj1HGlisSroW0ggHuf/Gdj4+eEa1uLCfVG8SFefiiABlLQoMkCSbb7b94HacPbMQ0LdWvvsT2ImwiSYjtiDglJuUvMHXcQxBJWG6jHtYi/a+KefU5eolIMAlUrDNfTHYSNvqR9sbA0uLR+UTIEq+OIE1QjiEawYG2omYjx87+2EOIhWC6oOoqDuGgnuNvF/nirTzJBcNp1KdY1XLJeIYbwxF/GFW0UmDSf8siVumsAQ28qZIkz9b42ATEISeKIZDOhgzBWtIm422Edi0yPMYiPFYUNq0gmCC06WEgCR/LEK5zW2ioukkWdRaVMw4mYIF+3fvihxZl0wFVSXtNlJaFMyJmR+eC2iHOghZziBZG24uV6VBaJmJvpAsJv9cMHH1dAylj+8IBEiYNzaPn7Yp5TNgtBIV6ViAo6dVlvJJJt+U4ScPRWI5kapQSSYYgkaQTAIiPbCbpgzCOJyIZvM1BdNLWBPiDMAecQNxU3MPEjb3i3yJk6vAOIHmm7syhR0UyWfp7/AEF7avcYrLXqBhTpgnSCSdYIAB7kbiBEEWBnDNpDuRJMoxl+JuZDKUIMXNjfcQfhiPHfDznnIIEgqNWo7Fe5B7wbROMzxzPtSUVKQDUnbWzCSAsgMAI7TvP9p+Geow/J1ALzC0fEQVA87fNfde+MdmkYgFg8zBRs8Vbusodmg9JEjt5I/PDqXFGbsAZBAMix8D52vgVkjMtzkNIEgdN16hCTaT97YsZiQtQ0nGtgQjGLvJsJ7EAXwhpMFo55zWDidVdXihBUsyjWPh8RMgtMbbYmfiEPFhAN57yBt33At4jfAmCQz1dK1FCkwTcWnV7efBjA6rx0Oy9Gh6b2MagdQIkgQRPnyfOCNnDjYLGoRqtNR4gxBZraV1NIIt85t+cXw6nxUadUhRF7zDGwBM+bfPAb/ENVGoTpQqpnbpMjSTbfvHee+Ilz7ClTflKbyIEpJkk3MqDvJ/eHbC/DgzbVHed6MVeMVRpJAVC4kmQQvdvcbbTc4tPxJlJgiIBB1CCv3mdz4tiqM8pRb27kSSOm67zqv/q2KVDMAKXL6wLLIsy9m2t0m6wNjhN0COymxkaovl81UIWVMG5g7TcCSd4/nhNn2WdQgxIBge3vtvgbSzc09ThWQNOoQRp+Q2gTcR+eBPG8+SodVNRlBI0MSdDERIiSNM29zgsoYnRCBqQLLW/rIIG5JOm3m3tBAm+IauZOo7C+0D+mM5lPWiu9NKtN1JEK0ELzQT0n6Hbzg7TzYiyvAsLP2t2IHbthHUXU+0EweHCxXmlDPrTYjUhBs09Y+hm3uRg7kc6iCSenUjqAGiJKsL/ipu+/gYGZnjisOuprneKrgauzEGlePaRhozTOGHN0qwtr5jz20qugTj6EglAIjwzJEZukrlWUwig/FJDLPuAy6bzuRgCHbLpTqtGpzUKaTcESkMPE+2NLRBEO511qaNWUhHQdNQPEMBuOYO+JOIcG59KuAomjmDUpypnRUWRpIPwytj5jChwm/PMoOpys7T11qLGq/wC0KKyzAIGojeLtIj5E4KZjK0a+VQorIWuVpydRW5FzYzNp2+mH+psypo5OsFLu1FJUqDJRihudz0xGBmU41lyjKvMpkNrlT8JJ06b9iLTeNsK5pMEcdFFwLcskT4Fxak/7Kmy06umArpGreVMRLEW+YxLkaKNVdUBpAaUYLAAqiBLSOoET94wHyucy2YcE/wCYGEmAJjYATq7ASPPvi9xXjQpmrzKLEwEEd5uCW8xJB9vbE3MOIgC5580oOiLZviHIKqx1I/wEdzJBk7ADePfEeZGiitcQdYkybAp+9IuCBM/K2B1PioelQFZWu5Aj4laYEysXU/DBmZxby9Ul2o6y6FQaQ2LETO9gexB3xLAW5+feOboE6FCuI8a5RZ+YSGELom4I+K+43HmcE+HNFOmHqFGKIQQRGlhqURYEGSPM28YZw/Jms3LrIGpJMmNIaQDcDYr3xzP1KY5dRUDLVVUSGAhaL6SRPlQL+w98VMHqgX5/KwFiVczuU/5enTcKys27n4QZhiBtHttbGe/xQUsy1JAUUDSTpINwJtMFPHtfGh4hkuag6mA1sxMidBksNPsdh74ynFEq0P1fRWkkFtJ/dhhCm03G0nbGoQbHvssVp8u7pkmZXtTDFgL6hMETNtIgiPlbDjxw1su1Sms1CUmBqIWNN5gap/r2wzhebWqBSgqCuqqoAKt21RGxnYQdj2GJstlKeVYQw5TFXTXJMjpVVPeC0Rv8sQIEmReZH+J2iQIKG0q457sGqu4cAAtDaIhhYbaog+4wd4gyZoAVQ0UnYAixKmdMmwJJn6xgRxjJPTzArJTUoZ61JJMmNUbyCCSI7998TZjJVDRLLSZhY0jqgqTB1QDJpltpmMM4NdhcD9tEACJCb+rpzGCSI0qKjVOorYrqvBi1vzxzJZ51braArAsNS9Qc9xuBaPkffDV4QzMkdOzVKjSUN4iIlTYj6jbFfOquqvmFOikzLSETJIElnESJItP8sMIPVz5+qWHZrQ8UqutJ6un9qRdqag6C3fTPUuj+4wH4ZmnGjmKWBaUcKVAIaCLnY7wcdyVamlIOXLBE1BRHURbTPi+/9Mc4bxCn+suW11EcatMyFbYwI7ETMzeMI1mFpETzkmxAm5Uj0Vp1RVo813c9IaIVttRAgwADYidvGLOYFKs6lWOoAsrLBH4YvuTBad8XFyaaSQzFpaNUAS4iRBi0A+1/GM/xHMcmrsSypyxEhnBEAkxcgSBHY3xmdc2zjnyRcIF1dzjAsy1yStZhpIvqM3I30xtHnDf1blZmq9JGIoppOgkFiLX7yAJJG+IMhmWNZaSa9UhnWx0sPiOk3EEA79sXcjxVVq1FrgoT1EXnUDHiwJv4iMF2Jthwy+yE8UL4XxF67IuudAkhnPUCQbgCNrfIYI1qaViG0jl0SCURYliJAWYsBewwO4lkkpUWqKwp1IIQhLOL6iAPnANxb2xb9N5mcvUSSQi6nJJliBq2JgztG+2HfEY2+H+rDgUdrZCnVp0GdQACSVEBdIMwb9JNrnvHbAjNcI5lRtdWotNGkKq37FQDJi+O5DjophAtNqnUzHpIEGbyZYxbfYWvifMVitNnCK4cBiQ7dD26mEdQuoHjHO1tRhj09e9MYcFWbNVqoZwjRSYLbSXJ0tqaw6lOkdhO18S8H4JR1s5LGSXuQNIMnT4KydjHfvgfnK+itzqdUqw+NCp6XWDYwFPYjvc98FcrnFroMxy+WUqanWDpqK/TIkRcg+0/LDvxNbawPD5euoWBBKG0mBzFakAGSAdRjqBYLqY377fId8E+D57QWpAk01Ys20gGF0TG5+Ixe+KOfZcsKWioXLM8FgCVW0KCRETbf3wSzWcZculZqVMixKAGWD9OqbiffcYNSHNAjP55LDO2aFnh5XLl6NR3T4gGvDAyD4gCb/LFrM0qqEU8udLnqWxhhYFWJkE6b7zfFCjWZa70HprTpjWF0kgG2oENMXi9vbBOpxKsr1CsMVKgKRKhYJ0sY6WFiI3kXM4Z2LuOt+/JYQAZVPgOdarqJp1FRJFQAQsgkAKTBm0CLHvgtlOVymrKTBqDqE9PTdu1yYt7e2KNfOM5lgEpos1Vgaw5kwpkLcWkgzfEfperVYVQcsgpgxoIJBLxEXJle59+2J1GyC7LLXm6wi0KasHIRVRalPUW6jaSVPUT/GPacAM5xvMPUZk1BSTALXHaDBwc4/xhaRBJUiNIWIAUEEjcHUDFj59sR5f9UKzyi0kmeYwkyZtrtfFKZwjEWzz3kJDYxKFZ/jVGo3VUrACSOWyx9tAP3GBVTM02A6sy57MSSPNhG/1wZU59zpSktOOxE94iTf8A2M4hrniKAMNIU21KqgS1tz8t8drYFhHr9l0mTf6LnDuK0yWVaVclyROokBT+6ZJt74NcM4s4aqBRqIDRRYdp1mmVAAII0dM7R53OMpmMhndQLNBO37QC33EYuZTP1lDLXzQUsOkltcGCASVmBaL9sB7AckQ4hHI1ZWnUCaXy9ap3nSutH0++5v7Yk4/wPLnNrVpUab0nqoTpuCpjUIB8sflpGBWWzoSm4qV6bnZoMSzCJEmLee/gYPZnPUf8Po6eXTaommD3qU2gnf4iSp83xMyD5/NNYhZT1f6YfJ55wqMMuavTpvCkAmIvYH8sDqvGqhDCoG5Z06TEHp+GfeIv8vOPRPUfHqRGXrV3A59JWI0n4lJVtve+PPfUGZVlLUqrOoaZNr2tAtG2K0yX9oKNRg0Rqr6jaulJGUamB1s24FtLQPA2MSMUKjinmRydS9QXQoJZdpgMZAnbzq3tijns4MxpYaRVpBjqFlZAFOi5nULgD6Y56h4hDUmSdehCykHoIEQ07mb/AGwraYbYCM7LnLSVreIPyvhCvW5ZD6ZEt1dRG5axE9wPbGZ9Lft6lOm4JFNTpIMdV272kHtgZlc81RajO7BlRVXc6gD8J8m+3fB/0/l6xlirIygadKQJbWqj56+3tBjALN2wibpiLrT1/UY6hUBP7rMdidiABdjJIF+wxhON8UPPjl6YYqAZJ0CNMi3buDt8saGpSqZoFeYlNhpNQMdJqODqNwAFN9h7eMBOKZM5haZWnWJkrJDMFSTF4kwbST28YShTbTKYgm5RzKcTZ0apRUQitUdHUaoIIBUg3QgH5WwzJ+plqBCzctVf9m8XLGIIJG4kgkzaPOL3pKiqA0WEkHQaoA+AR5/dBB6fecB+Mjk06mV0G7203g9Nh4mzW3jCANc8sj8JSQLrqBuYGqOWpu7lbnq3HwkiSY3Ft8FOG5qqgqmo0UamoU9TXUgj4QDO0CRAgnxgZw/gVUZSm7MHXmCEFihA1bnvAMxacC62fd1eo6lY+ECYAmPBgCf7+a4RUsI4JJwnqhbLLcPatNSnUIosIpoQGIqCAQCbdxDTOBVWrSzBFClVNMFQrADUpqpsT+LvcAb98c9McZqU9KFwFrwDrmFMiCv5D6g4nylLLUE5+lgHqNLalJWpBXTqN4mW2794xCHMcQfL78/NUbBHerNLgApoBmNBeiNBIJIYGTpmASb+LDFjhXCxQDPUYsaq9FJQdKot77taB98Z9fU3PrUuYRCjQpUTE2m8SfJxD/xNUo5stXVwhqEwTYKRIiAARsbb4JpVSIJ7/wAIAiTATuOcWCVdLGYYayLa++1oIk/S+DHFKVZ1XNURrUKkUjPSwLCRaCRc4p5qh+s1jmU0tSQrzCCgOk2EyJudm8RjU5Wk+locrS0WDMDJUt0ggWk3ntecCq4MDTF9Z9wixomOKAenqgesazGHKHUALFzLHUV6tov2kziCrVDV6uYNOq6v0upEXI06tM7CLeLb4FcEdyYRWhSxlblouRHc7fbBijmqpzYLuBThSWJAhbEzNiVJAJJ3nFHswuJ7vZLiMeai4vkjUy6PSE06e/bpciDBJvqJna18RcDrRQrJVk0m0IRBFlmSDssSIJjYTvi3w2q2ZcuqaaIqv0qbaZEtEGVmO3e0YIZdtDZkOgVHUSW2akQFLhAZLHfCOfDSw+PfmPdECDKzHH5FNzRdOWoXWDIJ1EdS+Q0iR7e+Lf8AiypkzJBasCx0luhdrLYC9/BjtAxU4r6kpZgVKVOnoUgBCPiMAAM42OwnvODOU9Js2SNNUAawaprVYioQZGqSCoiw74qbNGO10wZJgKPJcXFWgdLOpVbMw6X0iQHE2FjcNaJvMYgy/qEfq5oqY1lRZiZjsGOygmdvriv/AMOVP1eqjONPNCKusdREzLbQAPljvCOE1csRGkuYKk9KAKQTJJhp6dsYsp38UMLtEa41WoKFJq6uWELUWjrnf4euZW1/wkziPi/FalepUpUlTlIiLqrORvED3uNxHucD6PDcrUC89zz2YGVmRYkTA+GCPkQB2OH1aClmy1ZKlMCyuUY2ksoYajaTt/PExTaIzJH2uOKpEqZ87SQfq2bamxI1HTbQ4OlTMjq6mJIkWvMYn9McL5jOErPUEMKjGYbTpI0GbsCqzIFvpirw7h9E1WaowdMvTMty1EgCF1DeQSB9vra9O51RROt3pBQXU6hJDEdQMbbCcCoIacJvbw9OdEktkKvx3NmnmqdMAualJhUGwvfpgbiJm87Y76dzjrooM/UrAaCD8S3A1TExefe5jE/qb02K+jMB1VmApltVnKiAQbQT3HvtjMcytS0KiaNM2vZjBLNq3NgZ9hh6bW1KcDP6hCp1Vr/XeWSrWSnUDBiv+Zt1E3XwQALi3Y3xnavB3pkoGokDvzN+/jfDuE+sqz6tbh1aWdHSdRsDeIWRMH22x6dwvLrToopKrCzpOkkT1RPffHO6o/ZWNYRKODeuJ+a8sOTzJOl6m435sAfYfSO+JG4PJhsygRQovUcSe/SwtG17Ww5ODZw1VRmZFLAaxMC+9vviDPcFzNN3XmK4VviWoDPht5g+Yx6UzqFbyXKnBqDiOeuokgEsYgTBMA98VTwABo1IR3Iex97xjlXgWZ1RoZiW0yL9Vv6443pqvPUpEb9LGPnpU9u+3vhgY/chHcrY4VkQILMG7kiR9gxm1sX83msocutLmhglRqi9DyrMACNwNNgfpjLnLqWgsxM9kI+e9/yxoqfpJHUVKbdh+zJAJIs24jftPfCuAEEkoiTkERz3E54cvTTqGlmGQM67JVUVBHgSDgX6ayKZyslFgqK9QBtItB9p8CJnBfI5OglOtTrkBKgXSgaYakxiX2IKmdvIthn6vRo8k5Z1WKyDmqQZ1d436T/HCB4uB6oltgqOSzVFK9VMvRaQxXTCtIVvpsL4o8U4salXlr01NQGo6QABcTaJ98ajjdSnk69SnzFD0mOiCATLbEhSQTJJ2EfPFDOZjKuKhApc1v3gSZcmekEb+9hBwAbzCxFkLpcCzGTotmZpOhYKHpsHGs3AI2mVJmDBAwXzfqStSyNF1XU9W4khiBqYNIA7sd+04L+l80BwbOA/9F1axuBK/wB8ZTiubQLTZWeBTEACLOzmTDdyDf5YDmB56wyKWALhVT6iz5YuE0xdopgAn8TSLn33wc4N6vqNTrCoXClCTVRT0lVtttLEffGRzPGWIgEkeCSe/uT7YjpcTilWpNMVAIFoBBBkfSQcUfQa5sQkLnSLotQWrWyoIY6ix1dVnOqPowBJnbvgUMpUqZgU6b3JF5MCbSfkTiDIO0gU2YsD0gCR7n5ecEOFcNzClzTUq4ghiCNJvcEwLzh4wyphhlXM7xWrl9eWSpzOU+kk2iPiAg3EgyflfBGlnqdTIVi4VmQdmEwSJtuTqAvOx+mMvmOF16HU6mFuQbi9tV+xOJqHG+VTYUzqDpy3DKBYixnuVjf5TibqYIEZ2RLYKucycnrZQAsBGSxWXuPqO+8gYdnuL0quVWigjS2osfiA8yPMkSR9MTng+rICojlNbqpBuGW+1pLFgTbt8sLI+h6jZcVQ1OGDQpJDMAdMkTJEyRA7C2FxMzJ191mtJyVbJ8Ly5cKtWxFixNtzaAPEQYJ9hg16yAbL0KKOEUObEyNIE65G4gg9jfFTh3phKMrUfmFxpGjYaioksdjGoQfywP8AWNKpz4qAQoAVafwiwAkxEmB57YFn1BfJYCCbojwSiV4dnFpzULVcuoIkTLMTAPsP542HAOIvzaaMCEg04aNRDLa4vAI3EGd98Y3gtRiYrCQgTVTZo6QukGxkwrSPvgq1bl5w0aJJWiF0GoTBaBLSQOokhQcQ2hu8lh4E/RDeGQRou8RokZhadKuERIRgoKgMqnUfedp3F/bBfWhyurMM1Wku6ukzcEBBMtEGTbGX4zNHiAhSKbEahUBOrsxOqe4N58Y5Q42lcqChp8t2JCQeiwi/e2omQPvgGkXtaR3GbT+UMUEk/VaLL8GWtFakdLGYSCoC2QBYusDqjaT3xDxDhwq0HpE6nRVYFjCsydOm3VB9jEi+F6W9SivUdNACkNEWNpPfsBFr98UOKVKgRyKgKrVVaRK6dS6uo7W3kxHcxhGh4fhOkQqYhFs1DwT08eYgrFFpsRHK+FiQSAOm5juTbBnh1ZKVFC0dSQFJuAKlSTvPftuPOAtPjFSK1NdGgAqqgiTMXE9okyDP1xDR4dTrLS1ov7JURjzPiADSFjY6oEx8/OLuaXTvMrLMe2LrRVclQzEZZRqJKudIMaYN9V4a8b74peqXFELQCMrIE06gTqpdgTMR7DaMRcKyb8ylDKppKWp6ATIBIKWtN5vi36kqrnhzF6WphlWSQGIvoIgQQZG4sZxES2qBm35FEPlp46LM0vUuipqNCmzfUexmSd/yxezvqCsWpcsQ+6oBJkQYOxYX3OBlbgxqVFBXSXEqbmRG998U+FUDVqFGI0gxqDafbp2uewOO4tYbqRe5wW89KZulUoVOoB2D1CrqIvYgEmSPY7XwEXhio1Vg2qgVgBTLBfiMhha427Qe2G5D07CVqerSE2JEwG6kJ0yS0/sysRcYE1MvWpUKjIXLQVqKb6KBGnqn4ZPTHaO2OZjRicQ7OE0EiFoM96ppFKeWVeYq9UHSNFYk3kW0ie3tiH1P6ipimG6jXqqVKaulEEQWWBJJkgntGM7lMtTpU9dV2JlSKS2LWJDFosu484ovnEr1HqZhm1N+AC9jv9gMVbs7AZGnui0zdXOAZJ6rqACuokKbXIud7GPftjTZXiFWkvLNLUUJXUSbwTf5ePaMW/S9IUipVyVZQZJNyRIkSYkB11RM2vGCfGM9kVrMKyftLauojdQRPTvBE+84jVrYn4cMju5CwZN8kweq6SISzK4kwJuSpkae43n73xm816hSoxLQ/gkXAXZbECI8ztiKp6JzInUgUC8lhG8Xg4q5P07qZgatJdJA+ImSTAAtMz9cdDWUhcFdBc85ojX9eOVhVG9iZ2AgWk4qJ6yqBQrKrgGRO20bCLx74IVPRYpqDUcwW0g0xqgdjbf5XwRoeklgy5ZYB1FAOgi1t5BFwYONiogWC0PKytP1PmAxZGuTMhbjfY/XEmSz+alVPNC3MBSB3vEREzjUJ6dq0i0VdKlZQqIYv2Qy15Hz89sVszwatpFM1n5zAkgVCFCAxcab+AZiTjbxhyAQwu1VbL54Zikxp6y1NDIG+/8AHAI5WsiNVZSArAGRBBmRb6D8saLhWTenRdQKVOosgiQC0idJIaGP8DA84g4Xn6egpWQuDDIss0kxJYSROm/+hjNMTCBHFO9a+na9bN1a6AFKmhwfmiHYScAh6fqU2Rie4MBKh/8Axjz3xrc56spSqrl+YAPiYkWHSsbEQAMR0fUwIIJNNQYDagSBAFxFxvb3+wa+oBEJi1k5q56Gp83LcRy5nU1En53kfWcVF9KawiNphqKUyS2zU21TbxtHefbBD9HLD9ZzIn4qDEHsYB7fngPS9eU6bl1WS4CssEgBbSDIudyYF4whxlxwotwgCVPU9C5dCut0uSBIcyPPxbxYe4xIno7LKSoUOVuSwIIG/UNUCwPa/wB8Bcz6t1UlUJAUypUQ28gyWPe+GZT1hV1dAZmaB8RlomAQBfD4KpGaGJnBaVfTNKafL101qjSpWOpQNQJ0rb5z2GLXDeEOqOpqNK7CoV3m6SbEQJBtvjO16+fqCWouEVYtMkDtAYX+k4pr6tZVOiQhYMyv1TpNgZuRI74k+nUIgFI6s1pyK1fEeGUqislRqWnSNBZ4XUZmwNyDYT2xncv6Rpitrp1KTU2IGkkklm/cG0rvfAMK7Q+k9bFkMWidlG+9saX09lq9N+Y/SiDUdQmASFtOxEiTb64Z4NNphyi6viMBqK8dq8jL000S1JtT9UU0gQs2uIa313wY4dUp1KYoqyLVswmSFY7aLbRsotjOcS4lUeoKVDlNoaWpsurWJEKXIIgxqAFrzjPZHjb065zCkgK+sQosk36dhMxFscraDn04Fjn56Tz6p97hiMslY4lxetFSmycpTKvKhYPyNyZH54Wby/LyYrrqqLqUNAAhZ3IM9wIjvGDGf4nlqtetRr9IdUqK+zU4ABUnckXtfaLzjIcYzr0lqZfUKiMwvZgdipUjbfcf2x1UyXgACDY+IUMPWE3UnDs5rmrUuHrAMxbqtBWZt9f4Y2PBckXzBNQHS0oiVQWDhbgz4mYjYxjLekuCVcxoBTVRDltJkUw+mNTEGdVhbG4yXHFrOKKPTEOQROqI1AFSfxG/02xLanZtbwv3KgAxSsh6p4qzKqOjLXStrGqIVTcBid2ncew3jFDiOepKyKT0VF1PyoDKzGSD5F50/TtjR+pwnJqAqCzuCbnpdDdTubtqMx+/HjGXyB1mSgsdVTb4ZsIN5gmw7fLF6MFkwg4wtB6ayiZcrVqVIpgG9xpIBbTEX1j/AHwzKZzLZjMaddYKzFV1MGI1AwFgWhiIPYexOK/resOXpHSHdSd56UkBln90MFBtscZOjnDSINORBJDGxI7fI27HAZTNQF8mSiAQETyvAyuZeg7aHR9EnaZjbe/88E3yj6iqOi61dQARDKt+o9qlr232xVzNcZxaIh1zKqFLMRDL1ENe9h32P1wMyqVdYTTq5bgWWe5One4OK3OZvzdAtBMra083WQ09JF6YsyxpC2c2uASB2uMD/WnHXXlU6X7MKoqPE/5p7XFtI29jPfFvgWZptqdweYapNiACul2Igmyr9rDGd4n6rqVWmQSOnVEyBYGD7YhTpzUyyRbEJ2Y9U6suqNBqBQFZQAVveT5KjfDOGcSpLUBGXp6WgEmYEQbap3g+98CqnES28WEWUCbzJgX3wUXj9JxTp1aUohMFWMiQBY2Fu1sdJZAsFiEbzXElpVCcuzLTYDSJg6tI1Ei5Am4kjBXhnHgw1VV1NmJQEgMLQCGG8GNV/E3xhKeRzHM0gOWaCxEzfqv798aDLoKa1KbgVOWqwyAQpEkA6TE3MEy0kA4hUotiPysRFwgnqPgTZavUSHZA5VHa0gX+R/tgXRWXUQNxtj1707TWpl0BYkhWbU6iKUEC5gmH8ezdsZ7O0aK1QaNBJYi48lr2m1r2waW0TLDmOefwqgSJQjiuaYylClWFXmVNTKxKsmoxCx0Q17fPALMZOo7FqjIXJ6i1VS0+/Vvj1zJ5JOU4qEFTUeDEDSSSBERInGW4j6dZarBUUgGxtt9sLSrtLi0aIlplbDiPDnc6Kg5tNAFa41NUuQIEEECT27e+A2UzfIqu36sYsFEKTCgkkt5P8B5xlcz6xzFUXcjqLQqwZNi2oXk4F1sxUeSxc7ebfT88O3ZyBDindVE2XoOT9VImumQQzAtd1kFgDYfDtt9ZxUzvqvLijyTTr6SYPWgm8xIJ3O/nGMocMr1U1JSZ1EkkAm3nHP8AB6wDShsJKkQRcXjDChTBzQ3joWjq+tqZA00WDpJR+Zsx3YgLdosD2GK3/E6tNSpTY1RpClahjSNgQewufrgWvpnNGIo1LxHSQPqdvribOej8zTAmmTM7Mpj6AzhsNIWn3Ql6Y3HWJPQsQZUD33EXxUznEy5VlQIRYkMeo3uQdrQPpiwvAqwjp0za7AE+0TiXJcDR20vWVbG6qWE+J2mPfFOoLpIJVGvntagctAfKz2ubTAnvisxtY/l/q2NRS9M5VgWGbgiOnl9rajMwIn8sEcr6byVOCa9OqDZusjTfcREgL2/2wu9a3j6I4CUz9HGcjiWWDC1WkUv7iP4jGOztIh2RgZRmEG2xj+WN1wqlSTitAUWQ0wQoKXW4nzvPbGs41l1V6iurMz1GgahLILiNmjt3+oOImtgdMZhUFOR4LxJMuzbXkdr7flgvwOjVo1WEMjaTupt3E9wMeh8JzGXrNbKAhiDNRVJSxvE3EgwBGLDUG0VKWlZBbUSsFlMlYgnvO+Cdpi0IbmRmh/6OMy1XMNTqEG4IFjYHq/I/PGC9U+nXoZh6UCA5RTPuYBm+3c413pTO8jiCEbNb72/pg/6v4TTGeqVTANQKwJAIIKwVANhe8e57jCbzC8nilwYmiNF5zwvKhSKdXWhAApkgQXNyexgzA3GNFlqz1M8ocswUaWkyrbuxkWKWEG/vip6h4vUp6FNOmgW69MkCxt1HpPg9sI+rKOgkJoYmwB2WxIBiwnt4wHMc8TGamKYBzVv0pSenXqOwQKW1Wa/xGIg+LRgXxThNdi9NXTR1EIDst+wExex7TGAdTOnW0rqV7xqMCO3YYaeICQQIgRBPfzI7YqKJDi7myIAAhUeJ5OpRqFKkwYIPYj8Q8jFrMp/ypaROtQ4BUgdPQR3vBB9xiHM1Sx6mJCiFkkwPEntitmWMKOyiLAbe8bzi8GyUgSrnDMwQIZiqt0m0yJ7e+98bb0Xl0R2AplNLFlZ4OogwAREqLib95xhuG5El11U2qKDJVSQSJ2sCZPtj0rLotNFrpTKuo1sG6xoib6btabbkD2xx7W7q4eKQdqyyHFfUzVFVWQa1J1SI6gT+cSD8hgQM+JPSo1TaSfnucM5L1T0I5liTAJFyfb+OHHhTAnWUp/8Ak4n7LJn2jHW1rWiAqQoSjVJszMxEd7zEYrtSI6SL4N5HIU5KivP/AIoY2sL3ubbYYvD9NRqZy7B1JnmMZEb2ECMHEJhKMyhKhiyhTBsoInuY/n2wU4Zw/MJV/Zh9WojWFMSDDGSO2L3CsrqrUVY01Bq0yAiESNVzqIm3zxNmq4f41B0mQHDdYJ3kEi3nfCOdoqYbIXxbiDqQikKFsYYMxsVklbLInp9zihlaSNAJYsTAUAC3zJsfpjZcK4FRr1W5cLpTmQuqSRAiwAAmPvjQZ7hFPkIiVUUmnILICdTN1K/TNMXK+JW+IO2ljCGxdYNtKw+Q4ZTZDpU6tJkk6iJkeAvje/jFX/BmKgoACDYyBLXgC3tjnFaFbLVzRIc1FIBG4buI07g2IOL2QXMrVVa1JgCw1B1iNhqA3sL2xfFFwUhBCO8OY1dLahGmdoJgTft4vhmY9NZrUYQAHe243mRv/UYKZf04KbmjUqSX6Q9KBAvG4IK6SARv3wVzGbGSzUQdBUKxksCZAiDsQLg9/OPNdtBxRTvaRZVaJmVkctVr5d2WpW5YfTqCnfQR0nSCRA9r33xsq2UGcRarMab0nKiNJLIxB1ESDYfW2Mx6rydCo2tWbVUIIALAgwLkfCfE+58Y0/DWpUaFJa8EKh5kSWYJBQGDcA9/YYlXdZtQCHeF8r29kGEBxE2XcvxjKNSanSXmFSB/zLGkCSYkKvUR9Zxcp8XLCTqpnuogAHa2/wDHHmXH9LVAqk6ezLNwbyAdpEd8ED6mrr0iq6gWCozFRHYE3xWvsu9AjxSP2gNMH2Vihm6SUWRMm7MUhappmdZ3JW9h2A2xyhmgtJqcZimhTTp5ILXA1HWfN5nzaMb2nnGNLUA8gG1gSbbTvf8AhjIepa9RqdSaysilZB1KwmLhXOlyDYgHx74sx+IxHuutzcIVPgfEGQEUcujSdBLkKSbBQVG0W/PGqTizhS1VqKidIgMeruLm/wDvjI8Dz55RcV1aqawHLbT1q22k20kEliJIGNPmneqjEIjLNg4ECIDBoF9oB7mcCq0YrhFhMWVHiXE83opslWkFeepUggfVio+/a2KOUyuZr0kqHN1J1EMoQSumQfnYXEdxg/lcoFplQD1NDKoGouBYQJWIgTaLYp5NWOXcLNJgS2lgOYJIJY2/7tPcRGAHQLAeixB1VL1BlapWoy1QwT40NiwME3MgSdJt4MRjEZ4oanTTamvcFi3VaTPjHpWbqojksCissHoLCFuLqJ6vhg7ATgPn+Gs1RWOZpigRpC8wnUVg6dViRJHecVpVMIuke2Vm/T2b5T9NdaZmGLqSunxa99ttu+PQchmgBy2QBWBYcu9zLNG4K22mRsPGKdKlRZVZwtVqbKq8wADURZQ5BZoj7xi5Q4kQuk01pODAGkGQb/EDcSR3mTidV2PRMwYdVC/ElRDUpIjSRCsoBmY6TtbfecXOfmG/aKxIWRpMHUbgExt4Hg3wIrsWpKjGk2uIgsgBLFdQsQQJEbQTimKTqjJoD0yRamxmFO4Y9JAaQDMEyL4XCsXQr+Y4m5qEImvsw6dUsDAa8tcb/TvgaONswKOhU03C6S4VxEnV1RNwfIFu2BeYzdN16ayK2ot1IwJtYSpgEbbWnfD8xxahURS+mrUVdBmRqXUdJtcGDG52ja+LCnGiQvUVPPg1VqqT8QI1biD3I9x8sb/9JfEqNFKFV1DVOXKKQYYAj97YadU4wbCjBWlsq3g7kgE/SSR22xq/WpGY4NlKzQBTIVpJgSCvYEm6i2C5gc4Tkl/aV5zmOKtVrF6m8agTcsbESbTa0/TFU57pFkk7iBtPbEJp05mXbt0iBJ7SSd/ljiZcbLSveNTGZH2GOwAAQo6ymPVaYkf+JtGGK0EH+Pn39sEaOQrrLlQIQndZiPn47York220kkgmVB2G9v6YMhGFHUcauxLbgbSfGHUSNV2IA7j/AH/PD6/DGWmtTcTBjse04io0mMGBBkCY7fwxpCGa2gpqgystyFekCWJHVJbqkfCYGxiY98VuO+pghWjlXXQkMaq6tTOV0kX7CYtvfD/UaM1KggExl8vEmBJDk/xGKXC/RNWoTrRQQRZn2BmDCzK9p7HHJhZOJx8kd31rIFX4hUaxcsPmQPtMYrK/UIF/b/W+N2/pCoo0qtJgogBQNXe0xfsZ+V8V8j6UqTCkag4FRQY77g+b9yIxYVWpsBWe4Tl65YiiKkstwI6gLxfftbfGk/wvMNRFT/KYBhUNSV1X37mbREeMWf1OrqQHMlgBurHpPdU0zJib+xnF2tl8vUUsEasVOk8x3FpMCdWlmtMWgRiT368/ROGINwHJE5ulrKnS5+EyFhXYxc37m2Ik9NtADP1RMGTYncXsLgzIucGeRSQo9JG0QGTQNQJB67fEP3u5m8Yfm+H1C5PNEtqIVpMq14Hzv8h3wMZmUcNlNkc9Ro0WRFZawVNRqNIZg6zfeIE77E4ZX4k4rSP2YqvcA7mdJBI7Fv5G+A2bztAJpYVEddiDK97jv9thgHRzZZXS2oksGNj3ED5yDHtibdnBJPzXDULpiclvcp6gHOXmBCKYNNZANhqN3332Pv8APBXP0hmcxT1Ac07IDIen2hgSFldwfGMLw/hwekmtwpKmBMszKYIAG3b4uwJweyHGkoE5UUddSmNXNVgGCACoQPJW8GcctaiAZp5iR9/91TMe42flzyFrW4IqQlMhiLFOYWKT3AkdQ+Vhin6g4UGYK9QK6Akm4DAkFTtdgZkDGY4ZnKtWq1RGZSV+ILJvAA6QeqPHjGyy1VKtGmSjBtLU2ZnDMOzd51GJHyxxvbVoOBLp/wBPiuinUFQGBCoVfSDo1M6mqqCAjCAQomAw/Bc/fGQzNJOdnKM6GpFmDMSGZV3AXaTvbBn1d6hq5OmiSxqanKGZEMCs++5MdrYwGTJqU67s3WQ1R77rIsR3uRbHdsjKrm43utpHjmp1Q3QKPL8ZIqqRAkaSSoYX7gHGgbMZUk8wVqjyZdGCqfEAmQIgYo+kODLVqipqpAodWioTDfhBPz38eMTcY9SUXr1CcvTBmDDWkWMQIIkb98dryHPwgHyspObbqr//2Q=="/>
          <p:cNvSpPr>
            <a:spLocks noChangeAspect="1" noChangeArrowheads="1"/>
          </p:cNvSpPr>
          <p:nvPr/>
        </p:nvSpPr>
        <p:spPr bwMode="auto">
          <a:xfrm>
            <a:off x="215900" y="-47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pic>
        <p:nvPicPr>
          <p:cNvPr id="8202" name="Picture 10" descr="http://www.lincoln.ac.nz/PageFiles/4170/3257_wvinyardlong_s10026large.gif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834" y="1461982"/>
            <a:ext cx="5492638" cy="278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://t2.gstatic.com/images?q=tbn:ANd9GcRY5G-L3v4r2XXFfM_s5XFbHbs1a7QfzUcJtS_Ep-H44amHZ2j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083" y="4249497"/>
            <a:ext cx="5801182" cy="177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64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randed Lincoln PP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3a4d8d9e-9c3a-4cea-9353-80c92c4351c7">TA6R7TV7RP65-4-79</_dlc_DocId>
    <_dlc_DocIdUrl xmlns="3a4d8d9e-9c3a-4cea-9353-80c92c4351c7">
      <Url>http://hub.lincoln.ac.nz/external/_layouts/DocIdRedir.aspx?ID=TA6R7TV7RP65-4-79</Url>
      <Description>TA6R7TV7RP65-4-79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FA44354BC4114C822AC3F0C03E9E0A" ma:contentTypeVersion="1" ma:contentTypeDescription="Create a new document." ma:contentTypeScope="" ma:versionID="3895cbe70dba078ebc87eae83bca4add">
  <xsd:schema xmlns:xsd="http://www.w3.org/2001/XMLSchema" xmlns:xs="http://www.w3.org/2001/XMLSchema" xmlns:p="http://schemas.microsoft.com/office/2006/metadata/properties" xmlns:ns1="http://schemas.microsoft.com/sharepoint/v3" xmlns:ns2="3a4d8d9e-9c3a-4cea-9353-80c92c4351c7" targetNamespace="http://schemas.microsoft.com/office/2006/metadata/properties" ma:root="true" ma:fieldsID="b5872c0f3b1ae34177bf66e85cb97e69" ns1:_="" ns2:_="">
    <xsd:import namespace="http://schemas.microsoft.com/sharepoint/v3"/>
    <xsd:import namespace="3a4d8d9e-9c3a-4cea-9353-80c92c4351c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12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4d8d9e-9c3a-4cea-9353-80c92c4351c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17B6495-97A2-4EE1-9DB3-23FF381E277D}">
  <ds:schemaRefs>
    <ds:schemaRef ds:uri="http://schemas.microsoft.com/office/2006/documentManagement/types"/>
    <ds:schemaRef ds:uri="http://purl.org/dc/terms/"/>
    <ds:schemaRef ds:uri="http://purl.org/dc/dcmitype/"/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3a4d8d9e-9c3a-4cea-9353-80c92c4351c7"/>
    <ds:schemaRef ds:uri="http://schemas.microsoft.com/sharepoint/v3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173F587E-42A0-4234-B5EA-6FAD52D4355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D3DAAF-4525-463A-8F2E-40DACB1A86B7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87969B2C-1B59-43FA-B96D-0D401E7540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a4d8d9e-9c3a-4cea-9353-80c92c4351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Branded Lincoln PP Template</Template>
  <TotalTime>1135</TotalTime>
  <Words>654</Words>
  <Application>Microsoft Office PowerPoint</Application>
  <PresentationFormat>On-screen Show (4:3)</PresentationFormat>
  <Paragraphs>148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Branded Lincoln PP Template</vt:lpstr>
      <vt:lpstr>Custom Design</vt:lpstr>
      <vt:lpstr>The land-based economy:  New Zealand’s future</vt:lpstr>
      <vt:lpstr>Global warming &amp; 10bn people = a food security crisis</vt:lpstr>
      <vt:lpstr>NZ’s land-based economy</vt:lpstr>
      <vt:lpstr>NZ’s land-based sectors</vt:lpstr>
      <vt:lpstr>Land-based Roles</vt:lpstr>
      <vt:lpstr>Roles on the Land</vt:lpstr>
      <vt:lpstr>Tourism &amp; Hospitality  Sport &amp; Recreation Roles</vt:lpstr>
      <vt:lpstr>Technical &amp; Specialist Roles</vt:lpstr>
      <vt:lpstr>Careers, e.g., farming, horticulture, wine &amp; forestry</vt:lpstr>
      <vt:lpstr>Careers e.g., professional advice</vt:lpstr>
      <vt:lpstr>Careers e.g., food processing</vt:lpstr>
      <vt:lpstr>Careers e.g., marketing</vt:lpstr>
      <vt:lpstr>Careers e.g., logistics</vt:lpstr>
      <vt:lpstr>Careers e.g., planning</vt:lpstr>
      <vt:lpstr>Careers e.g., landscapes</vt:lpstr>
      <vt:lpstr>Careers e.g., rural banking</vt:lpstr>
      <vt:lpstr>Lincoln’s contributions</vt:lpstr>
      <vt:lpstr>Lincoln’s approach</vt:lpstr>
      <vt:lpstr>Lincoln’s qualifications</vt:lpstr>
      <vt:lpstr>Lincoln’s Argyle Farm</vt:lpstr>
      <vt:lpstr>Lincoln’s Silverwood Farm</vt:lpstr>
      <vt:lpstr>Lincoln’s Mt Grand Station</vt:lpstr>
      <vt:lpstr>Lincoln’s Mesopotamia</vt:lpstr>
      <vt:lpstr>Lincoln’s field work (1) plants</vt:lpstr>
      <vt:lpstr>Lincoln’s field work (2) animals</vt:lpstr>
      <vt:lpstr>Lincoln’s field work (3) ecology</vt:lpstr>
      <vt:lpstr>Lincoln’s school work</vt:lpstr>
      <vt:lpstr>Levels 2-10 on the NQF</vt:lpstr>
      <vt:lpstr>Thank you for the time!</vt:lpstr>
      <vt:lpstr>Lincoln: New Zealand’s  specialist land-based university</vt:lpstr>
    </vt:vector>
  </TitlesOfParts>
  <Company>Lincoln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Jeremy Baker</dc:creator>
  <cp:lastModifiedBy>Chris Foot</cp:lastModifiedBy>
  <cp:revision>80</cp:revision>
  <cp:lastPrinted>2014-02-25T18:51:03Z</cp:lastPrinted>
  <dcterms:created xsi:type="dcterms:W3CDTF">2013-01-22T21:28:12Z</dcterms:created>
  <dcterms:modified xsi:type="dcterms:W3CDTF">2014-02-25T22:27:05Z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0x01010041FA44354BC4114C822AC3F0C03E9E0A</vt:lpwstr>
  </property>
  <property fmtid="{D5CDD505-2E9C-101B-9397-08002B2CF9AE}" pid="3" name="_dlc_DocIdItemGuid">
    <vt:lpwstr>4a2fa1de-05fe-48eb-881e-ff3d1542fe61</vt:lpwstr>
  </property>
  <property fmtid="{D5CDD505-2E9C-101B-9397-08002B2CF9AE}" pid="4" name="_AdHocReviewCycleID">
    <vt:i4>1374057637</vt:i4>
  </property>
  <property fmtid="{D5CDD505-2E9C-101B-9397-08002B2CF9AE}" pid="5" name="_NewReviewCycle">
    <vt:lpwstr/>
  </property>
  <property fmtid="{D5CDD505-2E9C-101B-9397-08002B2CF9AE}" pid="6" name="_EmailSubject">
    <vt:lpwstr>Draft presentation for Principals Conference</vt:lpwstr>
  </property>
  <property fmtid="{D5CDD505-2E9C-101B-9397-08002B2CF9AE}" pid="7" name="_AuthorEmail">
    <vt:lpwstr>Jeremy.Baker@lincoln.ac.nz</vt:lpwstr>
  </property>
  <property fmtid="{D5CDD505-2E9C-101B-9397-08002B2CF9AE}" pid="8" name="_AuthorEmailDisplayName">
    <vt:lpwstr>Baker, Jeremy</vt:lpwstr>
  </property>
</Properties>
</file>