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94" r:id="rId3"/>
    <p:sldId id="256" r:id="rId4"/>
    <p:sldId id="295" r:id="rId5"/>
    <p:sldId id="269" r:id="rId6"/>
    <p:sldId id="284" r:id="rId7"/>
    <p:sldId id="270" r:id="rId8"/>
    <p:sldId id="285" r:id="rId9"/>
    <p:sldId id="274" r:id="rId10"/>
    <p:sldId id="286" r:id="rId11"/>
    <p:sldId id="273" r:id="rId12"/>
    <p:sldId id="287" r:id="rId13"/>
    <p:sldId id="288" r:id="rId14"/>
    <p:sldId id="280" r:id="rId15"/>
    <p:sldId id="289" r:id="rId16"/>
    <p:sldId id="278" r:id="rId17"/>
    <p:sldId id="290" r:id="rId18"/>
    <p:sldId id="277" r:id="rId19"/>
    <p:sldId id="279" r:id="rId20"/>
    <p:sldId id="291" r:id="rId21"/>
    <p:sldId id="275" r:id="rId22"/>
    <p:sldId id="292" r:id="rId23"/>
    <p:sldId id="272" r:id="rId24"/>
    <p:sldId id="293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6CA35-9422-2126-47BB-1A3214602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1C01E-DB64-4D2D-6AC8-6AD79B947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3040F-0A7B-50A3-D46B-40DE6E5C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8AE4-1B60-4A8C-B608-A37FF8325570}" type="datetimeFigureOut">
              <a:rPr lang="en-NZ" smtClean="0"/>
              <a:t>28/01/2025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A976D-336D-8AAF-2F04-5CE41A070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8B35C-8A3B-FE7F-F8AB-0E643A7B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594C-900C-4AA3-B1AF-A61AAD969E5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9319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972DE-B9F4-22BD-47DE-EBADCFEA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14429-B85F-83A1-8D29-09A5922BF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434D1-1704-12AE-3A06-ED7C57865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8AE4-1B60-4A8C-B608-A37FF8325570}" type="datetimeFigureOut">
              <a:rPr lang="en-NZ" smtClean="0"/>
              <a:t>28/01/2025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81AE6-4F34-875A-2EA9-B30EA156D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CC68-D352-4E95-090E-46C78BDE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594C-900C-4AA3-B1AF-A61AAD969E5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222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EAF3FB-4451-037A-6CAC-F273AD6062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373EA-59AC-935B-5144-A951C4162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E6BCC-BBC8-614E-BAF8-EA8E7A919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8AE4-1B60-4A8C-B608-A37FF8325570}" type="datetimeFigureOut">
              <a:rPr lang="en-NZ" smtClean="0"/>
              <a:t>28/01/2025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AE3E6-BC65-428E-E9F2-3F19FEE3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29D54-577F-4370-5CDB-63448FAD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594C-900C-4AA3-B1AF-A61AAD969E5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383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BE3A0-3EE0-B503-A1A0-2716380A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48635-39FC-E609-5EF8-205F28297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6C4C-A018-56D5-2658-51D541D41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8AE4-1B60-4A8C-B608-A37FF8325570}" type="datetimeFigureOut">
              <a:rPr lang="en-NZ" smtClean="0"/>
              <a:t>28/01/2025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27A78-B47F-12DE-ADD2-D47187C1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CC471-789E-011E-B04D-111A8116B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594C-900C-4AA3-B1AF-A61AAD969E5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3860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4DA52-3C30-A8E8-E898-10F54098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0B0FC-F306-4607-4583-F1BECBA90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AEBF1-D6E7-9457-E2CB-35A96DD8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8AE4-1B60-4A8C-B608-A37FF8325570}" type="datetimeFigureOut">
              <a:rPr lang="en-NZ" smtClean="0"/>
              <a:t>28/01/2025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3E3C7-CF6B-A936-2AA4-FB2999D19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4C6CE-02E2-0306-C7BA-1ABD9581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594C-900C-4AA3-B1AF-A61AAD969E5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8975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B92F8-50EC-748D-4731-DE26ACAA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4D782-DE43-25AB-672E-A6CF8335C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BBEFF-3333-6772-EC79-322C4088F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BFCDD-92C4-39AE-5946-3F21EB33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8AE4-1B60-4A8C-B608-A37FF8325570}" type="datetimeFigureOut">
              <a:rPr lang="en-NZ" smtClean="0"/>
              <a:t>28/01/2025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B516-C82D-6B8B-ED61-BC67B328B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0E8E3-CBD6-AB8C-91A8-BBCB2E322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594C-900C-4AA3-B1AF-A61AAD969E5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57935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D8F2-55CF-34C9-7C34-C335CBA7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7571A-7766-59B4-4F08-3C720AE7C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AA58B-0947-AEF5-C9A1-BF7549029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775B3-BEDB-F527-E08B-1C6023F9B2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53D95-5500-CC33-54BD-17FD8C4E8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12A371-7ADF-4D13-0C63-39FE9578B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8AE4-1B60-4A8C-B608-A37FF8325570}" type="datetimeFigureOut">
              <a:rPr lang="en-NZ" smtClean="0"/>
              <a:t>28/01/2025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98C4EF-3396-92D9-D1B5-248B26A1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5EFBD4-75EA-F9CE-34D5-6BAB8C91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594C-900C-4AA3-B1AF-A61AAD969E5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5382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64FFB-9D9C-6765-1727-305592B1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BCE8E-287E-5F40-5F8B-B521BA4C5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8AE4-1B60-4A8C-B608-A37FF8325570}" type="datetimeFigureOut">
              <a:rPr lang="en-NZ" smtClean="0"/>
              <a:t>28/01/2025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93EDC-E356-5677-262D-74D232B1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674DF-B1EC-80F0-31D7-13896D68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594C-900C-4AA3-B1AF-A61AAD969E5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2715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19326-2B89-C4EF-E97C-85E1232D5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8AE4-1B60-4A8C-B608-A37FF8325570}" type="datetimeFigureOut">
              <a:rPr lang="en-NZ" smtClean="0"/>
              <a:t>28/01/2025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EBC3C-39CA-F091-918C-97BD8C3E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37396-E65F-34EA-19F7-D799604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594C-900C-4AA3-B1AF-A61AAD969E5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56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F809-08DB-2BE5-558D-8DFD6FB9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9E93B-ED29-222C-BF8C-274417E18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955EA-083B-7857-7991-8D3006D84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FE7E8-C584-3834-BFDA-2B08C7F77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8AE4-1B60-4A8C-B608-A37FF8325570}" type="datetimeFigureOut">
              <a:rPr lang="en-NZ" smtClean="0"/>
              <a:t>28/01/2025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F542A-C34C-E880-683B-190809C2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B87DA9-3487-3D65-53CE-E3698EFDF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594C-900C-4AA3-B1AF-A61AAD969E5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23479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6C98D-4A0B-A2B5-78B9-9C53FD677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016375-AF3D-3B67-3930-A9D2BCC3B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87716-7C18-B2E2-D603-4934A987D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8AD65-45CC-FCB6-5048-D44A0D5A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8AE4-1B60-4A8C-B608-A37FF8325570}" type="datetimeFigureOut">
              <a:rPr lang="en-NZ" smtClean="0"/>
              <a:t>28/01/2025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6379B-E9B7-7EF5-5993-BAF033984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62588-068F-C2E2-19C8-70C3C6D98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594C-900C-4AA3-B1AF-A61AAD969E5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2613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E133E5-958E-46C7-2A06-91485DB9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10E3-1AC1-1941-8D09-3504097DF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D7B54-BBEB-B99A-CC27-3266B1DDB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888AE4-1B60-4A8C-B608-A37FF8325570}" type="datetimeFigureOut">
              <a:rPr lang="en-NZ" smtClean="0"/>
              <a:t>28/01/2025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F99A3-5563-6699-78CE-0EF1EEF90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4C339-5288-C798-B3A8-1C90193C3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B1594C-900C-4AA3-B1AF-A61AAD969E5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045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9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9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9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9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.jpe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2DFD8EA3-497F-3A08-A52F-F14366009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44" y="825143"/>
            <a:ext cx="9420913" cy="520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330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alysis: Should We Wear Merino Wool While Snowshoeing?">
            <a:extLst>
              <a:ext uri="{FF2B5EF4-FFF2-40B4-BE49-F238E27FC236}">
                <a16:creationId xmlns:a16="http://schemas.microsoft.com/office/drawing/2014/main" id="{5C5F53FE-2FF1-97AD-7F64-A59B9DCF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738" y="321734"/>
            <a:ext cx="4365692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Fernglen Farm A2 Sheep Milk 1Ltr - Naturally Organic">
            <a:extLst>
              <a:ext uri="{FF2B5EF4-FFF2-40B4-BE49-F238E27FC236}">
                <a16:creationId xmlns:a16="http://schemas.microsoft.com/office/drawing/2014/main" id="{883DD2B9-8737-024D-EC23-A2270BE8C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8470" y="321734"/>
            <a:ext cx="2091722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Rectangle 8202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Wool: History, Processing, Types and ...">
            <a:extLst>
              <a:ext uri="{FF2B5EF4-FFF2-40B4-BE49-F238E27FC236}">
                <a16:creationId xmlns:a16="http://schemas.microsoft.com/office/drawing/2014/main" id="{1E243217-091F-5E5F-F295-CD308A440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6392" y="3631096"/>
            <a:ext cx="4148382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Sheep Milk Toddler Milk Drink ...">
            <a:extLst>
              <a:ext uri="{FF2B5EF4-FFF2-40B4-BE49-F238E27FC236}">
                <a16:creationId xmlns:a16="http://schemas.microsoft.com/office/drawing/2014/main" id="{1A242F6A-1BE9-153A-3B1C-D12E7DE3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4722" y="3631096"/>
            <a:ext cx="2899218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Checkmark with solid fill">
            <a:extLst>
              <a:ext uri="{FF2B5EF4-FFF2-40B4-BE49-F238E27FC236}">
                <a16:creationId xmlns:a16="http://schemas.microsoft.com/office/drawing/2014/main" id="{D568D10D-A49E-E845-4760-B5DBBBC3F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9175" y="517236"/>
            <a:ext cx="914400" cy="914400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4378CF0B-CEC5-C90B-2DE0-F2DBB7C43DA5}"/>
              </a:ext>
            </a:extLst>
          </p:cNvPr>
          <p:cNvSpPr/>
          <p:nvPr/>
        </p:nvSpPr>
        <p:spPr>
          <a:xfrm>
            <a:off x="5638800" y="3985952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5637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5B4E2D1A-7CDA-1798-13F6-0E5B6307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33" y="561301"/>
            <a:ext cx="3400481" cy="22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3ABF8-D8A9-2D26-D06A-2669306FE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216" y="560940"/>
            <a:ext cx="3401568" cy="22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6 Celery health benefits |10 ways to ...">
            <a:extLst>
              <a:ext uri="{FF2B5EF4-FFF2-40B4-BE49-F238E27FC236}">
                <a16:creationId xmlns:a16="http://schemas.microsoft.com/office/drawing/2014/main" id="{BE2286AE-05AF-D385-83CD-59A2A67F3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2040" y="400809"/>
            <a:ext cx="3401568" cy="259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9F049214-1CB2-6714-AB79-B32DD9826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066" y="3884507"/>
            <a:ext cx="3401568" cy="25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76EAC2B-C9B2-38BF-361D-D3DA729FF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8095" y="4024822"/>
            <a:ext cx="3401568" cy="22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8B8FFC-823B-2B29-C8BC-0045760E3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2124" y="4024822"/>
            <a:ext cx="3401568" cy="22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329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5B4E2D1A-7CDA-1798-13F6-0E5B6307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33" y="561301"/>
            <a:ext cx="3400481" cy="22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3ABF8-D8A9-2D26-D06A-2669306FE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216" y="560940"/>
            <a:ext cx="3401568" cy="22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6 Celery health benefits |10 ways to ...">
            <a:extLst>
              <a:ext uri="{FF2B5EF4-FFF2-40B4-BE49-F238E27FC236}">
                <a16:creationId xmlns:a16="http://schemas.microsoft.com/office/drawing/2014/main" id="{BE2286AE-05AF-D385-83CD-59A2A67F3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2040" y="400809"/>
            <a:ext cx="3401568" cy="259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9F049214-1CB2-6714-AB79-B32DD9826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066" y="3884507"/>
            <a:ext cx="3401568" cy="25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76EAC2B-C9B2-38BF-361D-D3DA729FF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8095" y="4024822"/>
            <a:ext cx="3401568" cy="22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8B8FFC-823B-2B29-C8BC-0045760E3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2124" y="4024822"/>
            <a:ext cx="3401568" cy="22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D7697DD5-706E-40A4-E0C2-7691E6CCA5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8885" y="-563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72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Plum Black Doris — Mosgiel Garden Place">
            <a:extLst>
              <a:ext uri="{FF2B5EF4-FFF2-40B4-BE49-F238E27FC236}">
                <a16:creationId xmlns:a16="http://schemas.microsoft.com/office/drawing/2014/main" id="{32A19A1E-3C27-408C-838F-6A413292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33" y="636555"/>
            <a:ext cx="3400481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Rectangle 9222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New Zealand Oaked Sauvignon Blanc Selection">
            <a:extLst>
              <a:ext uri="{FF2B5EF4-FFF2-40B4-BE49-F238E27FC236}">
                <a16:creationId xmlns:a16="http://schemas.microsoft.com/office/drawing/2014/main" id="{C07BFFFA-19A7-411D-D62A-D0E53C2E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216" y="767495"/>
            <a:ext cx="3401568" cy="185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4" descr="Shop | NZ Black Doris Plums Fruit Preserve 350g">
            <a:extLst>
              <a:ext uri="{FF2B5EF4-FFF2-40B4-BE49-F238E27FC236}">
                <a16:creationId xmlns:a16="http://schemas.microsoft.com/office/drawing/2014/main" id="{AF92EFF4-A903-E393-25D6-71704EBE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30" y="3542214"/>
            <a:ext cx="1575716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Rectangle 9226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Buy Grape 'Lakemont Seedless' Online ...">
            <a:extLst>
              <a:ext uri="{FF2B5EF4-FFF2-40B4-BE49-F238E27FC236}">
                <a16:creationId xmlns:a16="http://schemas.microsoft.com/office/drawing/2014/main" id="{7C4539EC-7075-784C-B761-8B8C3AC1A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460" y="3783923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uper Liquor | Keri Premium Orange Juice PET Bottle 1 Litre">
            <a:extLst>
              <a:ext uri="{FF2B5EF4-FFF2-40B4-BE49-F238E27FC236}">
                <a16:creationId xmlns:a16="http://schemas.microsoft.com/office/drawing/2014/main" id="{A8C7BC9E-9703-1F9F-CFE3-0A10B053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5453" y="3542214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ranges NZ Navel">
            <a:extLst>
              <a:ext uri="{FF2B5EF4-FFF2-40B4-BE49-F238E27FC236}">
                <a16:creationId xmlns:a16="http://schemas.microsoft.com/office/drawing/2014/main" id="{B92400BC-8BB5-01E4-BB1B-ED4609306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5453" y="256333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833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Plum Black Doris — Mosgiel Garden Place">
            <a:extLst>
              <a:ext uri="{FF2B5EF4-FFF2-40B4-BE49-F238E27FC236}">
                <a16:creationId xmlns:a16="http://schemas.microsoft.com/office/drawing/2014/main" id="{32A19A1E-3C27-408C-838F-6A413292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33" y="636555"/>
            <a:ext cx="3400481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Rectangle 9222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New Zealand Oaked Sauvignon Blanc Selection">
            <a:extLst>
              <a:ext uri="{FF2B5EF4-FFF2-40B4-BE49-F238E27FC236}">
                <a16:creationId xmlns:a16="http://schemas.microsoft.com/office/drawing/2014/main" id="{C07BFFFA-19A7-411D-D62A-D0E53C2E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216" y="767495"/>
            <a:ext cx="3401568" cy="185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4" descr="Shop | NZ Black Doris Plums Fruit Preserve 350g">
            <a:extLst>
              <a:ext uri="{FF2B5EF4-FFF2-40B4-BE49-F238E27FC236}">
                <a16:creationId xmlns:a16="http://schemas.microsoft.com/office/drawing/2014/main" id="{AF92EFF4-A903-E393-25D6-71704EBE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30" y="3542214"/>
            <a:ext cx="1575716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Rectangle 9226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Buy Grape 'Lakemont Seedless' Online ...">
            <a:extLst>
              <a:ext uri="{FF2B5EF4-FFF2-40B4-BE49-F238E27FC236}">
                <a16:creationId xmlns:a16="http://schemas.microsoft.com/office/drawing/2014/main" id="{7C4539EC-7075-784C-B761-8B8C3AC1A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460" y="3783923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uper Liquor | Keri Premium Orange Juice PET Bottle 1 Litre">
            <a:extLst>
              <a:ext uri="{FF2B5EF4-FFF2-40B4-BE49-F238E27FC236}">
                <a16:creationId xmlns:a16="http://schemas.microsoft.com/office/drawing/2014/main" id="{A8C7BC9E-9703-1F9F-CFE3-0A10B053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5453" y="3542214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ranges NZ Navel">
            <a:extLst>
              <a:ext uri="{FF2B5EF4-FFF2-40B4-BE49-F238E27FC236}">
                <a16:creationId xmlns:a16="http://schemas.microsoft.com/office/drawing/2014/main" id="{B92400BC-8BB5-01E4-BB1B-ED4609306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5453" y="256333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Checkmark with solid fill">
            <a:extLst>
              <a:ext uri="{FF2B5EF4-FFF2-40B4-BE49-F238E27FC236}">
                <a16:creationId xmlns:a16="http://schemas.microsoft.com/office/drawing/2014/main" id="{939C0272-7567-A16D-CFD5-B59DD14067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6593" y="0"/>
            <a:ext cx="914400" cy="914400"/>
          </a:xfrm>
          <a:prstGeom prst="rect">
            <a:avLst/>
          </a:prstGeom>
        </p:spPr>
      </p:pic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AF75388C-2612-BA0B-068F-240D73D290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61021" y="106242"/>
            <a:ext cx="914400" cy="914400"/>
          </a:xfrm>
          <a:prstGeom prst="rect">
            <a:avLst/>
          </a:prstGeom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CB7F4B52-6F7A-D501-BC61-3FB5C7B3A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18744" y="3465577"/>
            <a:ext cx="914400" cy="914400"/>
          </a:xfrm>
          <a:prstGeom prst="rect">
            <a:avLst/>
          </a:prstGeom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28039E06-FA71-CE67-EF59-0B575665BC18}"/>
              </a:ext>
            </a:extLst>
          </p:cNvPr>
          <p:cNvSpPr/>
          <p:nvPr/>
        </p:nvSpPr>
        <p:spPr>
          <a:xfrm>
            <a:off x="2786184" y="5127650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634939AB-CE00-107F-8F75-6EDEAE0A1962}"/>
              </a:ext>
            </a:extLst>
          </p:cNvPr>
          <p:cNvSpPr/>
          <p:nvPr/>
        </p:nvSpPr>
        <p:spPr>
          <a:xfrm>
            <a:off x="6989501" y="2384855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84456236-CCBE-4F4A-0AFA-C5C02614171A}"/>
              </a:ext>
            </a:extLst>
          </p:cNvPr>
          <p:cNvSpPr/>
          <p:nvPr/>
        </p:nvSpPr>
        <p:spPr>
          <a:xfrm>
            <a:off x="11088255" y="5687267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3360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ot so lucky new year for China lamb">
            <a:extLst>
              <a:ext uri="{FF2B5EF4-FFF2-40B4-BE49-F238E27FC236}">
                <a16:creationId xmlns:a16="http://schemas.microsoft.com/office/drawing/2014/main" id="{C523C960-3640-70CA-777D-3794E2BF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33" y="466114"/>
            <a:ext cx="3400481" cy="24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Rectangle 6156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2" descr="Beef Jerky NZ | Buy Biltong NZ | Canterbury Biltong">
            <a:extLst>
              <a:ext uri="{FF2B5EF4-FFF2-40B4-BE49-F238E27FC236}">
                <a16:creationId xmlns:a16="http://schemas.microsoft.com/office/drawing/2014/main" id="{F825723F-26CD-1A2D-3F9B-05E80B40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2124" y="3988376"/>
            <a:ext cx="3401568" cy="205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9" name="Rectangle 6158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New Zealand Grass-fed Lamb Cuts | New ...">
            <a:extLst>
              <a:ext uri="{FF2B5EF4-FFF2-40B4-BE49-F238E27FC236}">
                <a16:creationId xmlns:a16="http://schemas.microsoft.com/office/drawing/2014/main" id="{4770CF6A-13C7-D6A3-6A71-2E52BF99D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0790" y="321733"/>
            <a:ext cx="2204068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Rectangle 6160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4" descr="Horopito &amp; Beef Ragu Ready to Eat Meals – Moana New Zealand">
            <a:extLst>
              <a:ext uri="{FF2B5EF4-FFF2-40B4-BE49-F238E27FC236}">
                <a16:creationId xmlns:a16="http://schemas.microsoft.com/office/drawing/2014/main" id="{FB0EB162-6290-4DB2-A50C-E8CD3117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678" y="3783923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and Thyme Sausages | Hellers Sausages ...">
            <a:extLst>
              <a:ext uri="{FF2B5EF4-FFF2-40B4-BE49-F238E27FC236}">
                <a16:creationId xmlns:a16="http://schemas.microsoft.com/office/drawing/2014/main" id="{216E8DA7-1FB3-9E5B-02F1-05D0A1A6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132" y="321733"/>
            <a:ext cx="3401568" cy="254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Understanding Steak Cuts and Grades">
            <a:extLst>
              <a:ext uri="{FF2B5EF4-FFF2-40B4-BE49-F238E27FC236}">
                <a16:creationId xmlns:a16="http://schemas.microsoft.com/office/drawing/2014/main" id="{337F31B4-D500-E985-0A7A-03FC36E78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5129" y="3886149"/>
            <a:ext cx="3401568" cy="254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505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ot so lucky new year for China lamb">
            <a:extLst>
              <a:ext uri="{FF2B5EF4-FFF2-40B4-BE49-F238E27FC236}">
                <a16:creationId xmlns:a16="http://schemas.microsoft.com/office/drawing/2014/main" id="{C523C960-3640-70CA-777D-3794E2BF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627" y="511605"/>
            <a:ext cx="3400481" cy="24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Rectangle 6156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2" descr="Beef Jerky NZ | Buy Biltong NZ | Canterbury Biltong">
            <a:extLst>
              <a:ext uri="{FF2B5EF4-FFF2-40B4-BE49-F238E27FC236}">
                <a16:creationId xmlns:a16="http://schemas.microsoft.com/office/drawing/2014/main" id="{F825723F-26CD-1A2D-3F9B-05E80B40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2124" y="3988376"/>
            <a:ext cx="3401568" cy="205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9" name="Rectangle 6158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New Zealand Grass-fed Lamb Cuts | New ...">
            <a:extLst>
              <a:ext uri="{FF2B5EF4-FFF2-40B4-BE49-F238E27FC236}">
                <a16:creationId xmlns:a16="http://schemas.microsoft.com/office/drawing/2014/main" id="{4770CF6A-13C7-D6A3-6A71-2E52BF99D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0790" y="321733"/>
            <a:ext cx="2204068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Rectangle 6160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4" descr="Horopito &amp; Beef Ragu Ready to Eat Meals – Moana New Zealand">
            <a:extLst>
              <a:ext uri="{FF2B5EF4-FFF2-40B4-BE49-F238E27FC236}">
                <a16:creationId xmlns:a16="http://schemas.microsoft.com/office/drawing/2014/main" id="{FB0EB162-6290-4DB2-A50C-E8CD3117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678" y="3783923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and Thyme Sausages | Hellers Sausages ...">
            <a:extLst>
              <a:ext uri="{FF2B5EF4-FFF2-40B4-BE49-F238E27FC236}">
                <a16:creationId xmlns:a16="http://schemas.microsoft.com/office/drawing/2014/main" id="{216E8DA7-1FB3-9E5B-02F1-05D0A1A6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132" y="321733"/>
            <a:ext cx="3401568" cy="254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Understanding Steak Cuts and Grades">
            <a:extLst>
              <a:ext uri="{FF2B5EF4-FFF2-40B4-BE49-F238E27FC236}">
                <a16:creationId xmlns:a16="http://schemas.microsoft.com/office/drawing/2014/main" id="{337F31B4-D500-E985-0A7A-03FC36E78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1705" y="3841767"/>
            <a:ext cx="3401568" cy="254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4AECDDFF-D6F4-9830-5508-006B2E040FEA}"/>
              </a:ext>
            </a:extLst>
          </p:cNvPr>
          <p:cNvSpPr/>
          <p:nvPr/>
        </p:nvSpPr>
        <p:spPr>
          <a:xfrm>
            <a:off x="3066819" y="5698533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76247632-D607-D448-709C-95FD2886649F}"/>
              </a:ext>
            </a:extLst>
          </p:cNvPr>
          <p:cNvSpPr/>
          <p:nvPr/>
        </p:nvSpPr>
        <p:spPr>
          <a:xfrm>
            <a:off x="7106863" y="2551177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545386F4-026F-314C-BE10-163006376E93}"/>
              </a:ext>
            </a:extLst>
          </p:cNvPr>
          <p:cNvSpPr/>
          <p:nvPr/>
        </p:nvSpPr>
        <p:spPr>
          <a:xfrm>
            <a:off x="11240645" y="5814752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207522D5-061B-A4F9-AB24-2E993E758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6593" y="0"/>
            <a:ext cx="914400" cy="914400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D9255BF7-DC29-A279-DA58-5D3002EDB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78689" y="54405"/>
            <a:ext cx="914400" cy="91440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33D0F8C2-241B-778C-8827-998BC4FB8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94524" y="31873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87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arming green-lipped mussels ...">
            <a:extLst>
              <a:ext uri="{FF2B5EF4-FFF2-40B4-BE49-F238E27FC236}">
                <a16:creationId xmlns:a16="http://schemas.microsoft.com/office/drawing/2014/main" id="{FDF85355-32A0-057A-74F0-6100C243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800" y="321734"/>
            <a:ext cx="4381567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een-shell Mussels">
            <a:extLst>
              <a:ext uri="{FF2B5EF4-FFF2-40B4-BE49-F238E27FC236}">
                <a16:creationId xmlns:a16="http://schemas.microsoft.com/office/drawing/2014/main" id="{C18D997C-E398-4F06-2B63-DC90DDFA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5056" y="321734"/>
            <a:ext cx="3878551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EW ZEALAND GREEN LIPPED MUSSEL ...">
            <a:extLst>
              <a:ext uri="{FF2B5EF4-FFF2-40B4-BE49-F238E27FC236}">
                <a16:creationId xmlns:a16="http://schemas.microsoft.com/office/drawing/2014/main" id="{5C87E0E7-95BD-F435-AFC7-88F71DE7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827" y="3631096"/>
            <a:ext cx="4201511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y Vacuum Packed Greenshell Mussels NZ ...">
            <a:extLst>
              <a:ext uri="{FF2B5EF4-FFF2-40B4-BE49-F238E27FC236}">
                <a16:creationId xmlns:a16="http://schemas.microsoft.com/office/drawing/2014/main" id="{0706A247-EA2F-3BD8-E9E2-27481230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4040" y="3631096"/>
            <a:ext cx="3920582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016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arming green-lipped mussels ...">
            <a:extLst>
              <a:ext uri="{FF2B5EF4-FFF2-40B4-BE49-F238E27FC236}">
                <a16:creationId xmlns:a16="http://schemas.microsoft.com/office/drawing/2014/main" id="{FDF85355-32A0-057A-74F0-6100C243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913" y="381678"/>
            <a:ext cx="4381567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een-shell Mussels">
            <a:extLst>
              <a:ext uri="{FF2B5EF4-FFF2-40B4-BE49-F238E27FC236}">
                <a16:creationId xmlns:a16="http://schemas.microsoft.com/office/drawing/2014/main" id="{C18D997C-E398-4F06-2B63-DC90DDFA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4040" y="239055"/>
            <a:ext cx="3878551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EW ZEALAND GREEN LIPPED MUSSEL ...">
            <a:extLst>
              <a:ext uri="{FF2B5EF4-FFF2-40B4-BE49-F238E27FC236}">
                <a16:creationId xmlns:a16="http://schemas.microsoft.com/office/drawing/2014/main" id="{5C87E0E7-95BD-F435-AFC7-88F71DE7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827" y="3631096"/>
            <a:ext cx="4201511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y Vacuum Packed Greenshell Mussels NZ ...">
            <a:extLst>
              <a:ext uri="{FF2B5EF4-FFF2-40B4-BE49-F238E27FC236}">
                <a16:creationId xmlns:a16="http://schemas.microsoft.com/office/drawing/2014/main" id="{0706A247-EA2F-3BD8-E9E2-27481230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4040" y="3631096"/>
            <a:ext cx="3920582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Checkmark with solid fill">
            <a:extLst>
              <a:ext uri="{FF2B5EF4-FFF2-40B4-BE49-F238E27FC236}">
                <a16:creationId xmlns:a16="http://schemas.microsoft.com/office/drawing/2014/main" id="{DE1567D8-B17F-4168-EF04-3D0C948F8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6593" y="0"/>
            <a:ext cx="914400" cy="914400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EE530B6E-857C-4AE5-3B46-410356342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3120" y="165358"/>
            <a:ext cx="914400" cy="914400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D8C8D1AE-DB79-7999-B383-C98FC2B29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4156" y="3474720"/>
            <a:ext cx="914400" cy="914400"/>
          </a:xfrm>
          <a:prstGeom prst="rect">
            <a:avLst/>
          </a:prstGeom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C3897F32-B2F2-9374-C5B5-09A79A61F231}"/>
              </a:ext>
            </a:extLst>
          </p:cNvPr>
          <p:cNvSpPr/>
          <p:nvPr/>
        </p:nvSpPr>
        <p:spPr>
          <a:xfrm>
            <a:off x="4923444" y="5755728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6288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ypress Sawmill New Zealand">
            <a:extLst>
              <a:ext uri="{FF2B5EF4-FFF2-40B4-BE49-F238E27FC236}">
                <a16:creationId xmlns:a16="http://schemas.microsoft.com/office/drawing/2014/main" id="{BD52CF9F-429F-C967-B87D-E1CD02329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495" y="321734"/>
            <a:ext cx="4326177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there's timber framing and then there ...">
            <a:extLst>
              <a:ext uri="{FF2B5EF4-FFF2-40B4-BE49-F238E27FC236}">
                <a16:creationId xmlns:a16="http://schemas.microsoft.com/office/drawing/2014/main" id="{0468FA30-7C02-8D1F-EAC1-1A815825A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6295" y="321734"/>
            <a:ext cx="2176073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Tree Purchase - We Need Your Trees ...">
            <a:extLst>
              <a:ext uri="{FF2B5EF4-FFF2-40B4-BE49-F238E27FC236}">
                <a16:creationId xmlns:a16="http://schemas.microsoft.com/office/drawing/2014/main" id="{470D9BF4-7CDC-9F47-BA0D-0235D18ED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013" y="3631096"/>
            <a:ext cx="4913139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he Devonport - IndustrialDesignNZ">
            <a:extLst>
              <a:ext uri="{FF2B5EF4-FFF2-40B4-BE49-F238E27FC236}">
                <a16:creationId xmlns:a16="http://schemas.microsoft.com/office/drawing/2014/main" id="{A0C3D91F-4A0D-9370-DEB9-BDFA9BA7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8527" y="3631096"/>
            <a:ext cx="3071609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508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2B76A-E0AD-CEA3-7754-0EF8D873B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NZ" sz="5400"/>
              <a:t>Primary and secondary products</a:t>
            </a:r>
          </a:p>
        </p:txBody>
      </p:sp>
      <p:sp>
        <p:nvSpPr>
          <p:cNvPr id="103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82232-3F79-B642-7769-898DE200B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NZ" sz="2200" dirty="0"/>
              <a:t>A primary product </a:t>
            </a:r>
            <a:r>
              <a:rPr lang="en-US" sz="2200" dirty="0"/>
              <a:t>is a raw product or unprocessed good or material that is harvested from natural resources. For example, wheat. Primary products are often the building block for secondary products.</a:t>
            </a:r>
          </a:p>
          <a:p>
            <a:r>
              <a:rPr lang="en-US" sz="2200" dirty="0"/>
              <a:t>A secondary product is created by processing or manufacturing of primary products. This involves transforming raw materials into finished products or intermediate products. For example, flour is made from wheat.</a:t>
            </a:r>
            <a:endParaRPr lang="en-NZ" sz="2200" dirty="0"/>
          </a:p>
        </p:txBody>
      </p:sp>
      <p:pic>
        <p:nvPicPr>
          <p:cNvPr id="1028" name="Picture 4" descr="Standard Grade Flour | Edmonds Cooking">
            <a:extLst>
              <a:ext uri="{FF2B5EF4-FFF2-40B4-BE49-F238E27FC236}">
                <a16:creationId xmlns:a16="http://schemas.microsoft.com/office/drawing/2014/main" id="{E0F84D3D-EF18-E35E-8CD3-1DC72D0A7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8487" y="2989256"/>
            <a:ext cx="3766554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eat Grain - 50 lb. Bag | Standish ...">
            <a:extLst>
              <a:ext uri="{FF2B5EF4-FFF2-40B4-BE49-F238E27FC236}">
                <a16:creationId xmlns:a16="http://schemas.microsoft.com/office/drawing/2014/main" id="{8D776607-C8AB-A36B-BE12-7BD57C14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5141" y="530352"/>
            <a:ext cx="3873246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8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ypress Sawmill New Zealand">
            <a:extLst>
              <a:ext uri="{FF2B5EF4-FFF2-40B4-BE49-F238E27FC236}">
                <a16:creationId xmlns:a16="http://schemas.microsoft.com/office/drawing/2014/main" id="{BD52CF9F-429F-C967-B87D-E1CD02329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151" y="321734"/>
            <a:ext cx="4326177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there's timber framing and then there ...">
            <a:extLst>
              <a:ext uri="{FF2B5EF4-FFF2-40B4-BE49-F238E27FC236}">
                <a16:creationId xmlns:a16="http://schemas.microsoft.com/office/drawing/2014/main" id="{0468FA30-7C02-8D1F-EAC1-1A815825A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3143" y="239055"/>
            <a:ext cx="2176073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Tree Purchase - We Need Your Trees ...">
            <a:extLst>
              <a:ext uri="{FF2B5EF4-FFF2-40B4-BE49-F238E27FC236}">
                <a16:creationId xmlns:a16="http://schemas.microsoft.com/office/drawing/2014/main" id="{470D9BF4-7CDC-9F47-BA0D-0235D18ED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013" y="3631096"/>
            <a:ext cx="4913139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he Devonport - IndustrialDesignNZ">
            <a:extLst>
              <a:ext uri="{FF2B5EF4-FFF2-40B4-BE49-F238E27FC236}">
                <a16:creationId xmlns:a16="http://schemas.microsoft.com/office/drawing/2014/main" id="{A0C3D91F-4A0D-9370-DEB9-BDFA9BA7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8527" y="3631096"/>
            <a:ext cx="3071609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C8252BA-2E4B-9AC0-DE5C-75D5D8201C56}"/>
              </a:ext>
            </a:extLst>
          </p:cNvPr>
          <p:cNvSpPr/>
          <p:nvPr/>
        </p:nvSpPr>
        <p:spPr>
          <a:xfrm>
            <a:off x="6323923" y="2843784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7BD1D20-2115-0AC1-8FDC-5B45CF1D3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87" y="27697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56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Michigan blueberry farmers persevere ...">
            <a:extLst>
              <a:ext uri="{FF2B5EF4-FFF2-40B4-BE49-F238E27FC236}">
                <a16:creationId xmlns:a16="http://schemas.microsoft.com/office/drawing/2014/main" id="{7740D7D8-6D97-BCD2-5F30-B28304DF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1308" y="321734"/>
            <a:ext cx="3878551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o-churn Blueberry, Avocado &amp; Lemon Ice ...">
            <a:extLst>
              <a:ext uri="{FF2B5EF4-FFF2-40B4-BE49-F238E27FC236}">
                <a16:creationId xmlns:a16="http://schemas.microsoft.com/office/drawing/2014/main" id="{F9DD709D-8CF5-C4E3-2AF9-DAB00E816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7702" y="321734"/>
            <a:ext cx="1933258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3" name="Rectangle 12302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Retail Packaging – Scenic Fruit Company">
            <a:extLst>
              <a:ext uri="{FF2B5EF4-FFF2-40B4-BE49-F238E27FC236}">
                <a16:creationId xmlns:a16="http://schemas.microsoft.com/office/drawing/2014/main" id="{80D4F282-D734-D99D-4503-19C8606D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3972367"/>
            <a:ext cx="5426764" cy="207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ur Berry Box &amp; Packaging: Growing for ...">
            <a:extLst>
              <a:ext uri="{FF2B5EF4-FFF2-40B4-BE49-F238E27FC236}">
                <a16:creationId xmlns:a16="http://schemas.microsoft.com/office/drawing/2014/main" id="{CFDDEF68-6AF5-2E00-6A43-B142B2C8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0528" y="3631096"/>
            <a:ext cx="2617154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12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Michigan blueberry farmers persevere ...">
            <a:extLst>
              <a:ext uri="{FF2B5EF4-FFF2-40B4-BE49-F238E27FC236}">
                <a16:creationId xmlns:a16="http://schemas.microsoft.com/office/drawing/2014/main" id="{7740D7D8-6D97-BCD2-5F30-B28304DF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1308" y="321734"/>
            <a:ext cx="3878551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o-churn Blueberry, Avocado &amp; Lemon Ice ...">
            <a:extLst>
              <a:ext uri="{FF2B5EF4-FFF2-40B4-BE49-F238E27FC236}">
                <a16:creationId xmlns:a16="http://schemas.microsoft.com/office/drawing/2014/main" id="{F9DD709D-8CF5-C4E3-2AF9-DAB00E816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7702" y="321734"/>
            <a:ext cx="1933258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3" name="Rectangle 12302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Retail Packaging – Scenic Fruit Company">
            <a:extLst>
              <a:ext uri="{FF2B5EF4-FFF2-40B4-BE49-F238E27FC236}">
                <a16:creationId xmlns:a16="http://schemas.microsoft.com/office/drawing/2014/main" id="{80D4F282-D734-D99D-4503-19C8606D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3972367"/>
            <a:ext cx="5426764" cy="207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ur Berry Box &amp; Packaging: Growing for ...">
            <a:extLst>
              <a:ext uri="{FF2B5EF4-FFF2-40B4-BE49-F238E27FC236}">
                <a16:creationId xmlns:a16="http://schemas.microsoft.com/office/drawing/2014/main" id="{CFDDEF68-6AF5-2E00-6A43-B142B2C8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0528" y="3631096"/>
            <a:ext cx="2617154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BDCC2D9F-A57A-60A4-C6D0-F8D911565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6593" y="0"/>
            <a:ext cx="914400" cy="914400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35068E3B-6EE3-0C4D-CECD-B9A5AE0C9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908" y="3383280"/>
            <a:ext cx="914400" cy="914400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D0E08438-A480-AD28-E900-08E736387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52942" y="3631096"/>
            <a:ext cx="914400" cy="914400"/>
          </a:xfrm>
          <a:prstGeom prst="rect">
            <a:avLst/>
          </a:prstGeom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0059AAD6-9C50-CD34-2E98-4B653E16FFFF}"/>
              </a:ext>
            </a:extLst>
          </p:cNvPr>
          <p:cNvSpPr/>
          <p:nvPr/>
        </p:nvSpPr>
        <p:spPr>
          <a:xfrm>
            <a:off x="10603807" y="2112264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0030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 descr="Snack-Size Sea Salt Veggie Chips - 1 Oz, Pack of 24 New Zealand | Ubuy">
            <a:extLst>
              <a:ext uri="{FF2B5EF4-FFF2-40B4-BE49-F238E27FC236}">
                <a16:creationId xmlns:a16="http://schemas.microsoft.com/office/drawing/2014/main" id="{159B3C1A-15A6-F80B-3541-8A9E81983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494" y="321733"/>
            <a:ext cx="2748958" cy="274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9" name="Rectangle 11278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2022-2023 SUMMER SPUD REPORT - Potatoes ...">
            <a:extLst>
              <a:ext uri="{FF2B5EF4-FFF2-40B4-BE49-F238E27FC236}">
                <a16:creationId xmlns:a16="http://schemas.microsoft.com/office/drawing/2014/main" id="{0A7FEDF0-1FA3-9823-2AF2-201F9A256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216" y="895232"/>
            <a:ext cx="3401568" cy="16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1" name="Rectangle 11280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E25B656-6080-978C-526F-489B006C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4229" y="321733"/>
            <a:ext cx="1837189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Rectangle 11282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Pams Carrot Batons 300g | Fresh Foods ...">
            <a:extLst>
              <a:ext uri="{FF2B5EF4-FFF2-40B4-BE49-F238E27FC236}">
                <a16:creationId xmlns:a16="http://schemas.microsoft.com/office/drawing/2014/main" id="{BA27FC86-A237-1759-DF0A-54098AC05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678" y="3783923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rozen Garden Peas online at Woolworths NZ">
            <a:extLst>
              <a:ext uri="{FF2B5EF4-FFF2-40B4-BE49-F238E27FC236}">
                <a16:creationId xmlns:a16="http://schemas.microsoft.com/office/drawing/2014/main" id="{2E5FEF35-E891-C290-C8E8-23CF53BB4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2707" y="3783923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uy Watties Kumara Chips online at ...">
            <a:extLst>
              <a:ext uri="{FF2B5EF4-FFF2-40B4-BE49-F238E27FC236}">
                <a16:creationId xmlns:a16="http://schemas.microsoft.com/office/drawing/2014/main" id="{65CFEB66-9D2A-A1D3-5E9E-21AEB2293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6736" y="3783923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957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 descr="Snack-Size Sea Salt Veggie Chips - 1 Oz, Pack of 24 New Zealand | Ubuy">
            <a:extLst>
              <a:ext uri="{FF2B5EF4-FFF2-40B4-BE49-F238E27FC236}">
                <a16:creationId xmlns:a16="http://schemas.microsoft.com/office/drawing/2014/main" id="{159B3C1A-15A6-F80B-3541-8A9E81983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494" y="321733"/>
            <a:ext cx="2748958" cy="274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9" name="Rectangle 11278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2022-2023 SUMMER SPUD REPORT - Potatoes ...">
            <a:extLst>
              <a:ext uri="{FF2B5EF4-FFF2-40B4-BE49-F238E27FC236}">
                <a16:creationId xmlns:a16="http://schemas.microsoft.com/office/drawing/2014/main" id="{0A7FEDF0-1FA3-9823-2AF2-201F9A256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216" y="895232"/>
            <a:ext cx="3401568" cy="16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1" name="Rectangle 11280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E25B656-6080-978C-526F-489B006C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4229" y="321733"/>
            <a:ext cx="1837189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Rectangle 11282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Pams Carrot Batons 300g | Fresh Foods ...">
            <a:extLst>
              <a:ext uri="{FF2B5EF4-FFF2-40B4-BE49-F238E27FC236}">
                <a16:creationId xmlns:a16="http://schemas.microsoft.com/office/drawing/2014/main" id="{BA27FC86-A237-1759-DF0A-54098AC05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678" y="3783923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rozen Garden Peas online at Woolworths NZ">
            <a:extLst>
              <a:ext uri="{FF2B5EF4-FFF2-40B4-BE49-F238E27FC236}">
                <a16:creationId xmlns:a16="http://schemas.microsoft.com/office/drawing/2014/main" id="{2E5FEF35-E891-C290-C8E8-23CF53BB4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2707" y="3783923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uy Watties Kumara Chips online at ...">
            <a:extLst>
              <a:ext uri="{FF2B5EF4-FFF2-40B4-BE49-F238E27FC236}">
                <a16:creationId xmlns:a16="http://schemas.microsoft.com/office/drawing/2014/main" id="{65CFEB66-9D2A-A1D3-5E9E-21AEB2293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6736" y="3783923"/>
            <a:ext cx="2752344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A59F3B28-81D9-6F81-08F4-CC15DAE93F7F}"/>
              </a:ext>
            </a:extLst>
          </p:cNvPr>
          <p:cNvSpPr/>
          <p:nvPr/>
        </p:nvSpPr>
        <p:spPr>
          <a:xfrm>
            <a:off x="2880749" y="0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1760C343-6177-200F-89C2-5CCF273C12BE}"/>
              </a:ext>
            </a:extLst>
          </p:cNvPr>
          <p:cNvSpPr/>
          <p:nvPr/>
        </p:nvSpPr>
        <p:spPr>
          <a:xfrm>
            <a:off x="8270408" y="3391611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E718F508-A5C7-86CC-53EC-201BF87B9F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029" y="3389037"/>
            <a:ext cx="914400" cy="914400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66705EAA-9AD0-4555-5D7B-F0D4D76B9D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25345" y="54798"/>
            <a:ext cx="914400" cy="914400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D8136644-A587-2CA4-4658-7DAA5F0EC5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50504" y="54798"/>
            <a:ext cx="914400" cy="91440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97303E9E-653C-95F9-F7CF-1B10D3FD6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94026" y="33267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81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2DFD8EA3-497F-3A08-A52F-F14366009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44" y="825143"/>
            <a:ext cx="9420913" cy="520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947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A9083-FE01-155D-47B3-D29EA012A7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/>
              <a:t>Activity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9E5142-415E-F8A9-BE68-D679C60181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NZ" sz="4800" dirty="0"/>
              <a:t>Am I a primary product?</a:t>
            </a:r>
          </a:p>
        </p:txBody>
      </p:sp>
    </p:spTree>
    <p:extLst>
      <p:ext uri="{BB962C8B-B14F-4D97-AF65-F5344CB8AC3E}">
        <p14:creationId xmlns:p14="http://schemas.microsoft.com/office/powerpoint/2010/main" val="4274636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3906-1D23-9A41-3ED0-50F6E409C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E3D41-8F08-6FD7-FF63-7F59BAAB2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en-NZ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Group activity </a:t>
            </a:r>
          </a:p>
          <a:p>
            <a:pPr marL="0" indent="0">
              <a:buNone/>
            </a:pPr>
            <a:r>
              <a:rPr lang="en-NZ" sz="2000" dirty="0"/>
              <a:t>Print off slides (not answers) 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en-NZ" sz="20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Hand out a slide </a:t>
            </a:r>
            <a:r>
              <a:rPr lang="en-NZ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groups/ pairs. Students decide which product is are primary products and which are not. 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en-NZ" sz="20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Students s</a:t>
            </a:r>
            <a:r>
              <a:rPr lang="en-NZ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their slide and share their answers with the rest of the class. </a:t>
            </a:r>
            <a:r>
              <a:rPr lang="en-NZ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They must </a:t>
            </a:r>
            <a:r>
              <a:rPr lang="en-NZ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explain why they think a product is a primary product or not.</a:t>
            </a:r>
            <a:endParaRPr lang="en-NZ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NZ" sz="2000" dirty="0"/>
              <a:t>Using power point</a:t>
            </a:r>
          </a:p>
          <a:p>
            <a:pPr marL="0" indent="0">
              <a:buNone/>
            </a:pPr>
            <a:r>
              <a:rPr lang="en-NZ" sz="2000" dirty="0"/>
              <a:t>Class activity</a:t>
            </a:r>
          </a:p>
          <a:p>
            <a:pPr lvl="1"/>
            <a:r>
              <a:rPr lang="en-NZ" sz="2000" dirty="0"/>
              <a:t>Quick fire quiz</a:t>
            </a:r>
          </a:p>
        </p:txBody>
      </p:sp>
    </p:spTree>
    <p:extLst>
      <p:ext uri="{BB962C8B-B14F-4D97-AF65-F5344CB8AC3E}">
        <p14:creationId xmlns:p14="http://schemas.microsoft.com/office/powerpoint/2010/main" val="3201452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40626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The problem with wheat. It's value is ...">
            <a:extLst>
              <a:ext uri="{FF2B5EF4-FFF2-40B4-BE49-F238E27FC236}">
                <a16:creationId xmlns:a16="http://schemas.microsoft.com/office/drawing/2014/main" id="{51CEB853-0B06-4401-1CC7-2FC5F0383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286" y="782509"/>
            <a:ext cx="5192217" cy="29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Buy Sanitarium Cereal Puffed Wheat ...">
            <a:extLst>
              <a:ext uri="{FF2B5EF4-FFF2-40B4-BE49-F238E27FC236}">
                <a16:creationId xmlns:a16="http://schemas.microsoft.com/office/drawing/2014/main" id="{6C2F306A-869D-98D5-EF79-221250F4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705" y="4328887"/>
            <a:ext cx="1873965" cy="18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A4F6C-67E1-DAB4-AA91-6FF7F27B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8169" y="4412052"/>
            <a:ext cx="2333643" cy="175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NRM Feed Wheat | Products - Animal Feed ...">
            <a:extLst>
              <a:ext uri="{FF2B5EF4-FFF2-40B4-BE49-F238E27FC236}">
                <a16:creationId xmlns:a16="http://schemas.microsoft.com/office/drawing/2014/main" id="{2DB005E5-9DAF-8E6F-9CE5-399AB9D8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0678" y="635943"/>
            <a:ext cx="3322199" cy="55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941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40626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The problem with wheat. It's value is ...">
            <a:extLst>
              <a:ext uri="{FF2B5EF4-FFF2-40B4-BE49-F238E27FC236}">
                <a16:creationId xmlns:a16="http://schemas.microsoft.com/office/drawing/2014/main" id="{51CEB853-0B06-4401-1CC7-2FC5F0383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286" y="782509"/>
            <a:ext cx="5192217" cy="29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Buy Sanitarium Cereal Puffed Wheat ...">
            <a:extLst>
              <a:ext uri="{FF2B5EF4-FFF2-40B4-BE49-F238E27FC236}">
                <a16:creationId xmlns:a16="http://schemas.microsoft.com/office/drawing/2014/main" id="{6C2F306A-869D-98D5-EF79-221250F4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705" y="4328887"/>
            <a:ext cx="1873965" cy="18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A4F6C-67E1-DAB4-AA91-6FF7F27B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8169" y="4412052"/>
            <a:ext cx="2333643" cy="175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NRM Feed Wheat | Products - Animal Feed ...">
            <a:extLst>
              <a:ext uri="{FF2B5EF4-FFF2-40B4-BE49-F238E27FC236}">
                <a16:creationId xmlns:a16="http://schemas.microsoft.com/office/drawing/2014/main" id="{2DB005E5-9DAF-8E6F-9CE5-399AB9D8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0678" y="635943"/>
            <a:ext cx="3322199" cy="55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1C423546-F53A-5152-A18C-D719D3270131}"/>
              </a:ext>
            </a:extLst>
          </p:cNvPr>
          <p:cNvSpPr/>
          <p:nvPr/>
        </p:nvSpPr>
        <p:spPr>
          <a:xfrm>
            <a:off x="340669" y="4105498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9D396440-5947-1D87-56EC-916701E64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336" y="782509"/>
            <a:ext cx="914400" cy="914400"/>
          </a:xfrm>
          <a:prstGeom prst="rect">
            <a:avLst/>
          </a:prstGeom>
        </p:spPr>
      </p:pic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12E238EE-8C73-187E-99C2-26B0AB299D7D}"/>
              </a:ext>
            </a:extLst>
          </p:cNvPr>
          <p:cNvSpPr/>
          <p:nvPr/>
        </p:nvSpPr>
        <p:spPr>
          <a:xfrm>
            <a:off x="3195345" y="3996580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2CBB1D29-AC7E-E474-11E2-DDEBA774C6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4793" y="7154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1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ilk Deliveries | OfficeMax NZ">
            <a:extLst>
              <a:ext uri="{FF2B5EF4-FFF2-40B4-BE49-F238E27FC236}">
                <a16:creationId xmlns:a16="http://schemas.microsoft.com/office/drawing/2014/main" id="{BEFA61E7-46B5-ED49-7D1E-0C9538820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997" y="643467"/>
            <a:ext cx="4497938" cy="224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4D51008E-2ACC-6AB0-8D5E-24AB81DD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7458" y="624312"/>
            <a:ext cx="3017150" cy="22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uy Woolworths Butter Salted online at ...">
            <a:extLst>
              <a:ext uri="{FF2B5EF4-FFF2-40B4-BE49-F238E27FC236}">
                <a16:creationId xmlns:a16="http://schemas.microsoft.com/office/drawing/2014/main" id="{217B85EB-31CF-7FD2-43DF-3C6788D89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33" y="4315866"/>
            <a:ext cx="1947475" cy="194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nchor Blue™ Milk Powder">
            <a:extLst>
              <a:ext uri="{FF2B5EF4-FFF2-40B4-BE49-F238E27FC236}">
                <a16:creationId xmlns:a16="http://schemas.microsoft.com/office/drawing/2014/main" id="{EBDB0EF7-5DC4-53BA-C17D-CE6D1DBD3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0108" y="3504142"/>
            <a:ext cx="3553513" cy="275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fill Nation | Wholefoods Refill Store ...">
            <a:extLst>
              <a:ext uri="{FF2B5EF4-FFF2-40B4-BE49-F238E27FC236}">
                <a16:creationId xmlns:a16="http://schemas.microsoft.com/office/drawing/2014/main" id="{50B66F5F-C06D-43AB-EA8C-850CE2491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9403" y="4315866"/>
            <a:ext cx="1903790" cy="190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493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ilk Deliveries | OfficeMax NZ">
            <a:extLst>
              <a:ext uri="{FF2B5EF4-FFF2-40B4-BE49-F238E27FC236}">
                <a16:creationId xmlns:a16="http://schemas.microsoft.com/office/drawing/2014/main" id="{BEFA61E7-46B5-ED49-7D1E-0C9538820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997" y="643467"/>
            <a:ext cx="4497938" cy="224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4D51008E-2ACC-6AB0-8D5E-24AB81DD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7458" y="624312"/>
            <a:ext cx="3017150" cy="22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uy Woolworths Butter Salted online at ...">
            <a:extLst>
              <a:ext uri="{FF2B5EF4-FFF2-40B4-BE49-F238E27FC236}">
                <a16:creationId xmlns:a16="http://schemas.microsoft.com/office/drawing/2014/main" id="{217B85EB-31CF-7FD2-43DF-3C6788D89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33" y="4315866"/>
            <a:ext cx="1947475" cy="194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nchor Blue™ Milk Powder">
            <a:extLst>
              <a:ext uri="{FF2B5EF4-FFF2-40B4-BE49-F238E27FC236}">
                <a16:creationId xmlns:a16="http://schemas.microsoft.com/office/drawing/2014/main" id="{EBDB0EF7-5DC4-53BA-C17D-CE6D1DBD3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0108" y="3509403"/>
            <a:ext cx="3553513" cy="275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fill Nation | Wholefoods Refill Store ...">
            <a:extLst>
              <a:ext uri="{FF2B5EF4-FFF2-40B4-BE49-F238E27FC236}">
                <a16:creationId xmlns:a16="http://schemas.microsoft.com/office/drawing/2014/main" id="{50B66F5F-C06D-43AB-EA8C-850CE2491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9403" y="4315866"/>
            <a:ext cx="1903790" cy="190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Checkmark with solid fill">
            <a:extLst>
              <a:ext uri="{FF2B5EF4-FFF2-40B4-BE49-F238E27FC236}">
                <a16:creationId xmlns:a16="http://schemas.microsoft.com/office/drawing/2014/main" id="{48D8307D-41E9-FE2A-B707-024CC63C75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208" y="342023"/>
            <a:ext cx="914400" cy="914400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305FC341-0D8F-4E72-5884-6C83310DA022}"/>
              </a:ext>
            </a:extLst>
          </p:cNvPr>
          <p:cNvSpPr/>
          <p:nvPr/>
        </p:nvSpPr>
        <p:spPr>
          <a:xfrm>
            <a:off x="3823943" y="3353858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73BD2347-62A2-622E-DC5A-DF5249901011}"/>
              </a:ext>
            </a:extLst>
          </p:cNvPr>
          <p:cNvSpPr/>
          <p:nvPr/>
        </p:nvSpPr>
        <p:spPr>
          <a:xfrm>
            <a:off x="6257199" y="167112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FCAEEF8D-F77A-320D-243F-EC69E3981136}"/>
              </a:ext>
            </a:extLst>
          </p:cNvPr>
          <p:cNvSpPr/>
          <p:nvPr/>
        </p:nvSpPr>
        <p:spPr>
          <a:xfrm>
            <a:off x="212379" y="3965565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2964C207-A088-A79B-13FE-183642E72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11986" y="39655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70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alysis: Should We Wear Merino Wool While Snowshoeing?">
            <a:extLst>
              <a:ext uri="{FF2B5EF4-FFF2-40B4-BE49-F238E27FC236}">
                <a16:creationId xmlns:a16="http://schemas.microsoft.com/office/drawing/2014/main" id="{5C5F53FE-2FF1-97AD-7F64-A59B9DCF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738" y="321734"/>
            <a:ext cx="4365692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Fernglen Farm A2 Sheep Milk 1Ltr - Naturally Organic">
            <a:extLst>
              <a:ext uri="{FF2B5EF4-FFF2-40B4-BE49-F238E27FC236}">
                <a16:creationId xmlns:a16="http://schemas.microsoft.com/office/drawing/2014/main" id="{883DD2B9-8737-024D-EC23-A2270BE8C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8470" y="321734"/>
            <a:ext cx="2091722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Rectangle 8202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Wool: History, Processing, Types and ...">
            <a:extLst>
              <a:ext uri="{FF2B5EF4-FFF2-40B4-BE49-F238E27FC236}">
                <a16:creationId xmlns:a16="http://schemas.microsoft.com/office/drawing/2014/main" id="{1E243217-091F-5E5F-F295-CD308A440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6392" y="3631096"/>
            <a:ext cx="4148382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Sheep Milk Toddler Milk Drink ...">
            <a:extLst>
              <a:ext uri="{FF2B5EF4-FFF2-40B4-BE49-F238E27FC236}">
                <a16:creationId xmlns:a16="http://schemas.microsoft.com/office/drawing/2014/main" id="{1A242F6A-1BE9-153A-3B1C-D12E7DE3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4722" y="3631096"/>
            <a:ext cx="2899218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128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150</Words>
  <Application>Microsoft Office PowerPoint</Application>
  <PresentationFormat>Widescreen</PresentationFormat>
  <Paragraphs>13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Primary and secondary products</vt:lpstr>
      <vt:lpstr>Activity</vt:lpstr>
      <vt:lpstr>Suggestions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Susan Stokes</dc:creator>
  <cp:lastModifiedBy>Kerry Allen</cp:lastModifiedBy>
  <cp:revision>12</cp:revision>
  <dcterms:created xsi:type="dcterms:W3CDTF">2024-08-15T21:46:22Z</dcterms:created>
  <dcterms:modified xsi:type="dcterms:W3CDTF">2025-01-27T22:43:04Z</dcterms:modified>
</cp:coreProperties>
</file>