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2" r:id="rId2"/>
    <p:sldId id="256" r:id="rId3"/>
    <p:sldId id="338" r:id="rId4"/>
    <p:sldId id="265" r:id="rId5"/>
    <p:sldId id="294" r:id="rId6"/>
    <p:sldId id="340" r:id="rId7"/>
    <p:sldId id="273" r:id="rId8"/>
    <p:sldId id="295" r:id="rId9"/>
    <p:sldId id="296" r:id="rId10"/>
    <p:sldId id="299" r:id="rId11"/>
    <p:sldId id="298" r:id="rId12"/>
    <p:sldId id="341" r:id="rId13"/>
    <p:sldId id="342" r:id="rId14"/>
    <p:sldId id="343" r:id="rId15"/>
    <p:sldId id="278" r:id="rId16"/>
    <p:sldId id="279" r:id="rId17"/>
    <p:sldId id="280"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8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48BB8-A0FE-45F4-ABF1-093DFD43180F}" type="datetimeFigureOut">
              <a:rPr lang="en-NZ" smtClean="0"/>
              <a:t>6/10/2026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02DC15-FC3E-43E0-BC10-C43028B8A3F4}" type="slidenum">
              <a:rPr lang="en-NZ" smtClean="0"/>
              <a:t>‹#›</a:t>
            </a:fld>
            <a:endParaRPr lang="en-NZ"/>
          </a:p>
        </p:txBody>
      </p:sp>
    </p:spTree>
    <p:extLst>
      <p:ext uri="{BB962C8B-B14F-4D97-AF65-F5344CB8AC3E}">
        <p14:creationId xmlns:p14="http://schemas.microsoft.com/office/powerpoint/2010/main" val="3541184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2802DC15-FC3E-43E0-BC10-C43028B8A3F4}" type="slidenum">
              <a:rPr lang="en-NZ" smtClean="0"/>
              <a:t>12</a:t>
            </a:fld>
            <a:endParaRPr lang="en-NZ"/>
          </a:p>
        </p:txBody>
      </p:sp>
    </p:spTree>
    <p:extLst>
      <p:ext uri="{BB962C8B-B14F-4D97-AF65-F5344CB8AC3E}">
        <p14:creationId xmlns:p14="http://schemas.microsoft.com/office/powerpoint/2010/main" val="148446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6334D-8B9E-A98B-5D2D-CC8FD238CD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6501260A-F7C4-160C-FE53-D34B95773D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D209ADDC-8A63-2560-307E-EBF045FEA2E1}"/>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5" name="Footer Placeholder 4">
            <a:extLst>
              <a:ext uri="{FF2B5EF4-FFF2-40B4-BE49-F238E27FC236}">
                <a16:creationId xmlns:a16="http://schemas.microsoft.com/office/drawing/2014/main" id="{ADCD0F26-8374-FD21-557A-A87FDB2B924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233E732-A972-760B-8951-CE52771EE5B1}"/>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815909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CD1C9-AE4A-98DE-15CB-277D4DDA597E}"/>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612C6B45-2CC8-4F54-8A80-8D836B358D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234906FC-C5D4-7106-0E74-FFF593B80952}"/>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5" name="Footer Placeholder 4">
            <a:extLst>
              <a:ext uri="{FF2B5EF4-FFF2-40B4-BE49-F238E27FC236}">
                <a16:creationId xmlns:a16="http://schemas.microsoft.com/office/drawing/2014/main" id="{643FD86F-128D-8A9B-ACB5-8412C8F6A9D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BB1D1FC-D688-DAB4-A264-C9A4DAC38F29}"/>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137000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D01D-AD4F-8F2F-402E-3A0B1A3227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B75E4622-0156-64E0-48E6-AA325D2008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16C23A-9509-4C2D-26A5-52C038653B4D}"/>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5" name="Footer Placeholder 4">
            <a:extLst>
              <a:ext uri="{FF2B5EF4-FFF2-40B4-BE49-F238E27FC236}">
                <a16:creationId xmlns:a16="http://schemas.microsoft.com/office/drawing/2014/main" id="{5FDDD893-B450-964E-3C25-DF963B2D107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247492A-E2F2-65E9-E6C2-CF5EDEEB29B2}"/>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3781632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F035-E5B4-64E5-1E0B-1BBB88C7D23B}"/>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910E9A6-1335-604F-42A6-DA59A54639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953662CC-A4CA-41FD-71B1-D8E1D7E89E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E864AF35-408C-A2AC-8A62-BBA74F1888CF}"/>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6" name="Footer Placeholder 5">
            <a:extLst>
              <a:ext uri="{FF2B5EF4-FFF2-40B4-BE49-F238E27FC236}">
                <a16:creationId xmlns:a16="http://schemas.microsoft.com/office/drawing/2014/main" id="{66EA7384-511C-DE7B-7836-82934C9D272A}"/>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C7FE519-28C9-1ABB-58B7-889BCA974467}"/>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1567698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D519-D59C-6A77-159D-F15C0929D2B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8FBD424-1053-A05B-877E-4D56EDEBC7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E22B1E-E038-4940-4CA6-605B2C71D9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9C4F33D7-58F8-D4BD-4399-91A44BCBB5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44C8BB-1A60-FE98-600C-6488E2E29D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4E02DF2-43BE-9EC4-DC59-8E5711FA9D3D}"/>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8" name="Footer Placeholder 7">
            <a:extLst>
              <a:ext uri="{FF2B5EF4-FFF2-40B4-BE49-F238E27FC236}">
                <a16:creationId xmlns:a16="http://schemas.microsoft.com/office/drawing/2014/main" id="{8911ECFD-8351-B90A-A333-F9B07C45F416}"/>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40F0D19F-59B7-FD57-0BE8-DBBBD6BF2A72}"/>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4243715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117C0-36A5-8B90-14DF-5233BC6EC790}"/>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8A507E9-54A5-CCA1-886F-DC25E2694102}"/>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4" name="Footer Placeholder 3">
            <a:extLst>
              <a:ext uri="{FF2B5EF4-FFF2-40B4-BE49-F238E27FC236}">
                <a16:creationId xmlns:a16="http://schemas.microsoft.com/office/drawing/2014/main" id="{23A4F3BD-6783-07BC-9849-81ABD9ED45EC}"/>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0425AC96-549D-7B5B-1247-BC9DB288DA47}"/>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30980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CEA2E4-8ABD-F409-F777-FCFAD71E97E1}"/>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3" name="Footer Placeholder 2">
            <a:extLst>
              <a:ext uri="{FF2B5EF4-FFF2-40B4-BE49-F238E27FC236}">
                <a16:creationId xmlns:a16="http://schemas.microsoft.com/office/drawing/2014/main" id="{29CC3935-CE11-E590-90B0-DEE1AFEC2D55}"/>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B566FAAC-D5F9-1D65-DBB8-65799C327CF6}"/>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1426924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81AFB-FA59-289A-9514-348C1B5E8B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2615F8A4-C85C-9132-9FFD-92ED3F4BB5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FE32245B-698D-E954-8B23-451419466D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9A883B-CA91-EFC2-13C3-FF3DF9E43B83}"/>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6" name="Footer Placeholder 5">
            <a:extLst>
              <a:ext uri="{FF2B5EF4-FFF2-40B4-BE49-F238E27FC236}">
                <a16:creationId xmlns:a16="http://schemas.microsoft.com/office/drawing/2014/main" id="{78AA80DA-DD83-D9FD-3F35-C1BFAB5D229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4359959E-A632-4182-6A97-C2D85874E131}"/>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818047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EF159-B9AA-58C1-CD55-1E05B68A7D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37D89D90-0F9F-28C0-AC68-72D1F1D7A6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12959B9B-0243-484D-B97D-DE75309989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CACC9B-F7EF-0CD2-3E0E-A49F0A81026F}"/>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6" name="Footer Placeholder 5">
            <a:extLst>
              <a:ext uri="{FF2B5EF4-FFF2-40B4-BE49-F238E27FC236}">
                <a16:creationId xmlns:a16="http://schemas.microsoft.com/office/drawing/2014/main" id="{94A9DE95-970D-2912-752C-36FCD7D073C2}"/>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2ED9394-66F2-685F-88BB-A4F18E85C25B}"/>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1562656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8CFFA-1DB3-EE08-FF0E-38A86AEAAB0B}"/>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37F34A07-3E82-2C85-DD3E-B42982FB71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F068913-46BA-7987-D532-E4CB64F3FA6E}"/>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5" name="Footer Placeholder 4">
            <a:extLst>
              <a:ext uri="{FF2B5EF4-FFF2-40B4-BE49-F238E27FC236}">
                <a16:creationId xmlns:a16="http://schemas.microsoft.com/office/drawing/2014/main" id="{DF552201-DED8-34F3-B3E2-24FEC86BDB2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B36CC19-4E6F-B814-668B-181EC7EEC0FF}"/>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3293025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3FC6F4-F752-56CA-3F3E-9283AC933CC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BECB5EF8-6F68-44A4-DBE3-15C9058B35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3074BFC-540C-9D09-E314-2765F8AAF417}"/>
              </a:ext>
            </a:extLst>
          </p:cNvPr>
          <p:cNvSpPr>
            <a:spLocks noGrp="1"/>
          </p:cNvSpPr>
          <p:nvPr>
            <p:ph type="dt" sz="half" idx="10"/>
          </p:nvPr>
        </p:nvSpPr>
        <p:spPr/>
        <p:txBody>
          <a:bodyPr/>
          <a:lstStyle/>
          <a:p>
            <a:fld id="{2F331880-FB08-4946-A53F-8C0CEB28ED23}" type="datetimeFigureOut">
              <a:rPr lang="en-NZ" smtClean="0"/>
              <a:t>6/10/2026</a:t>
            </a:fld>
            <a:endParaRPr lang="en-NZ"/>
          </a:p>
        </p:txBody>
      </p:sp>
      <p:sp>
        <p:nvSpPr>
          <p:cNvPr id="5" name="Footer Placeholder 4">
            <a:extLst>
              <a:ext uri="{FF2B5EF4-FFF2-40B4-BE49-F238E27FC236}">
                <a16:creationId xmlns:a16="http://schemas.microsoft.com/office/drawing/2014/main" id="{B6141ACB-1969-D7B0-ECB7-935D9A90104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F5D3D1D-4F03-0641-0360-1FB2EAE93AE1}"/>
              </a:ext>
            </a:extLst>
          </p:cNvPr>
          <p:cNvSpPr>
            <a:spLocks noGrp="1"/>
          </p:cNvSpPr>
          <p:nvPr>
            <p:ph type="sldNum" sz="quarter" idx="12"/>
          </p:nvPr>
        </p:nvSpPr>
        <p:spPr/>
        <p:txBody>
          <a:bodyPr/>
          <a:lstStyle/>
          <a:p>
            <a:fld id="{5BC66DEB-3A2B-4646-A9BF-C75CB52BA461}" type="slidenum">
              <a:rPr lang="en-NZ" smtClean="0"/>
              <a:t>‹#›</a:t>
            </a:fld>
            <a:endParaRPr lang="en-NZ"/>
          </a:p>
        </p:txBody>
      </p:sp>
    </p:spTree>
    <p:extLst>
      <p:ext uri="{BB962C8B-B14F-4D97-AF65-F5344CB8AC3E}">
        <p14:creationId xmlns:p14="http://schemas.microsoft.com/office/powerpoint/2010/main" val="2848714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F0483B-BB27-641B-BEB9-88E5C32432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2FD49CB2-7144-9073-556D-B2717E480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CE241C6-D7C2-3452-DD8E-4BBB3C2D34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331880-FB08-4946-A53F-8C0CEB28ED23}" type="datetimeFigureOut">
              <a:rPr lang="en-NZ" smtClean="0"/>
              <a:t>6/10/2026</a:t>
            </a:fld>
            <a:endParaRPr lang="en-NZ"/>
          </a:p>
        </p:txBody>
      </p:sp>
      <p:sp>
        <p:nvSpPr>
          <p:cNvPr id="5" name="Footer Placeholder 4">
            <a:extLst>
              <a:ext uri="{FF2B5EF4-FFF2-40B4-BE49-F238E27FC236}">
                <a16:creationId xmlns:a16="http://schemas.microsoft.com/office/drawing/2014/main" id="{1A37070A-08F4-4F32-CAEF-E615FFCCB4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CB33ED9A-CFF2-A692-B534-ECC7DDC004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C66DEB-3A2B-4646-A9BF-C75CB52BA461}" type="slidenum">
              <a:rPr lang="en-NZ" smtClean="0"/>
              <a:t>‹#›</a:t>
            </a:fld>
            <a:endParaRPr lang="en-NZ"/>
          </a:p>
        </p:txBody>
      </p:sp>
    </p:spTree>
    <p:extLst>
      <p:ext uri="{BB962C8B-B14F-4D97-AF65-F5344CB8AC3E}">
        <p14:creationId xmlns:p14="http://schemas.microsoft.com/office/powerpoint/2010/main" val="277784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icture containing logo&#10;&#10;Description automatically generated">
            <a:extLst>
              <a:ext uri="{FF2B5EF4-FFF2-40B4-BE49-F238E27FC236}">
                <a16:creationId xmlns:a16="http://schemas.microsoft.com/office/drawing/2014/main" id="{2DFD8EA3-497F-3A08-A52F-F14366009A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047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94361A-FA3E-80C6-5237-2F504FDFE1F5}"/>
              </a:ext>
            </a:extLst>
          </p:cNvPr>
          <p:cNvSpPr>
            <a:spLocks noGrp="1"/>
          </p:cNvSpPr>
          <p:nvPr>
            <p:ph type="ctrTitle"/>
          </p:nvPr>
        </p:nvSpPr>
        <p:spPr>
          <a:xfrm>
            <a:off x="838200" y="451381"/>
            <a:ext cx="10512552" cy="4066540"/>
          </a:xfrm>
        </p:spPr>
        <p:txBody>
          <a:bodyPr anchor="b">
            <a:normAutofit/>
          </a:bodyPr>
          <a:lstStyle/>
          <a:p>
            <a:pPr algn="l"/>
            <a:r>
              <a:rPr lang="en-NZ" sz="6600" dirty="0"/>
              <a:t>Pastoral Farming</a:t>
            </a:r>
            <a:br>
              <a:rPr lang="en-NZ" sz="6600" dirty="0"/>
            </a:br>
            <a:r>
              <a:rPr lang="en-NZ" sz="6600" dirty="0"/>
              <a:t>Production Systems</a:t>
            </a:r>
          </a:p>
        </p:txBody>
      </p:sp>
      <p:sp>
        <p:nvSpPr>
          <p:cNvPr id="3" name="Subtitle 2">
            <a:extLst>
              <a:ext uri="{FF2B5EF4-FFF2-40B4-BE49-F238E27FC236}">
                <a16:creationId xmlns:a16="http://schemas.microsoft.com/office/drawing/2014/main" id="{F8EA9901-2352-D70C-C22F-C4F874C389CA}"/>
              </a:ext>
            </a:extLst>
          </p:cNvPr>
          <p:cNvSpPr>
            <a:spLocks noGrp="1"/>
          </p:cNvSpPr>
          <p:nvPr>
            <p:ph type="subTitle" idx="1"/>
          </p:nvPr>
        </p:nvSpPr>
        <p:spPr>
          <a:xfrm>
            <a:off x="838199" y="4983276"/>
            <a:ext cx="10512552" cy="1126680"/>
          </a:xfrm>
        </p:spPr>
        <p:txBody>
          <a:bodyPr>
            <a:normAutofit/>
          </a:bodyPr>
          <a:lstStyle/>
          <a:p>
            <a:pPr algn="l"/>
            <a:r>
              <a:rPr lang="en-NZ" sz="1700"/>
              <a:t>Dairy farming</a:t>
            </a:r>
          </a:p>
          <a:p>
            <a:pPr algn="l"/>
            <a:r>
              <a:rPr lang="en-NZ" sz="1700"/>
              <a:t>Sheep &amp; Beef farming</a:t>
            </a:r>
          </a:p>
          <a:p>
            <a:pPr algn="l"/>
            <a:r>
              <a:rPr lang="en-NZ" sz="1700"/>
              <a:t>Arable</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644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8D5AC4-E96C-E4EC-EBCB-6D07A575621A}"/>
              </a:ext>
            </a:extLst>
          </p:cNvPr>
          <p:cNvSpPr>
            <a:spLocks noGrp="1"/>
          </p:cNvSpPr>
          <p:nvPr>
            <p:ph type="title"/>
          </p:nvPr>
        </p:nvSpPr>
        <p:spPr>
          <a:xfrm>
            <a:off x="630936" y="640080"/>
            <a:ext cx="4818888" cy="1481328"/>
          </a:xfrm>
        </p:spPr>
        <p:txBody>
          <a:bodyPr anchor="b">
            <a:normAutofit/>
          </a:bodyPr>
          <a:lstStyle/>
          <a:p>
            <a:r>
              <a:rPr lang="en-NZ" sz="5400"/>
              <a:t>Dairy Farming</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439E466-137D-E2C6-89A5-1973999A6879}"/>
              </a:ext>
            </a:extLst>
          </p:cNvPr>
          <p:cNvSpPr>
            <a:spLocks noGrp="1"/>
          </p:cNvSpPr>
          <p:nvPr>
            <p:ph idx="1"/>
          </p:nvPr>
        </p:nvSpPr>
        <p:spPr>
          <a:xfrm>
            <a:off x="630935" y="2660904"/>
            <a:ext cx="5074539" cy="3547872"/>
          </a:xfrm>
        </p:spPr>
        <p:txBody>
          <a:bodyPr anchor="t">
            <a:normAutofit/>
          </a:bodyPr>
          <a:lstStyle/>
          <a:p>
            <a:r>
              <a:rPr lang="en-NZ" sz="1700" dirty="0"/>
              <a:t>Dairy farms need to grow lots of grass all year to feed cows. Dairy farming is found in many regions. The biggest regions are Waikato, Taranaki, Canterbury and Southland. These regions have:-</a:t>
            </a:r>
          </a:p>
          <a:p>
            <a:r>
              <a:rPr lang="en-NZ" sz="1700" dirty="0"/>
              <a:t>Areas of flat to rolling country that is easily accessible by machinery.</a:t>
            </a:r>
          </a:p>
          <a:p>
            <a:r>
              <a:rPr lang="en-NZ" sz="1700" dirty="0"/>
              <a:t>Moderate temperatures for growing grass and crops to feed cow outside all year round.</a:t>
            </a:r>
          </a:p>
          <a:p>
            <a:r>
              <a:rPr lang="en-NZ" sz="1700" dirty="0"/>
              <a:t>Reliable rainfall either natural rain or from irrigation</a:t>
            </a:r>
          </a:p>
          <a:p>
            <a:r>
              <a:rPr lang="en-NZ" sz="1700" dirty="0"/>
              <a:t>Fertile soils.</a:t>
            </a:r>
          </a:p>
        </p:txBody>
      </p:sp>
      <p:pic>
        <p:nvPicPr>
          <p:cNvPr id="4" name="Picture 3" descr="3 Regional dairy statistics | Dairy_Statistics_2022-23_book.knit">
            <a:extLst>
              <a:ext uri="{FF2B5EF4-FFF2-40B4-BE49-F238E27FC236}">
                <a16:creationId xmlns:a16="http://schemas.microsoft.com/office/drawing/2014/main" id="{4EAA5A27-0BE5-0EC8-C314-8EE16FEC7B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351766" y="447675"/>
            <a:ext cx="6206250" cy="5321856"/>
          </a:xfrm>
          <a:prstGeom prst="rect">
            <a:avLst/>
          </a:prstGeom>
          <a:noFill/>
        </p:spPr>
      </p:pic>
    </p:spTree>
    <p:extLst>
      <p:ext uri="{BB962C8B-B14F-4D97-AF65-F5344CB8AC3E}">
        <p14:creationId xmlns:p14="http://schemas.microsoft.com/office/powerpoint/2010/main" val="3331082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Technology to address environmental constraints on NZ dairy farms | Waikato  Milking Systems">
            <a:extLst>
              <a:ext uri="{FF2B5EF4-FFF2-40B4-BE49-F238E27FC236}">
                <a16:creationId xmlns:a16="http://schemas.microsoft.com/office/drawing/2014/main" id="{26B5A73A-AD16-A2FE-2D1E-3A3FAE5560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2052" y="643467"/>
            <a:ext cx="4238695" cy="2543217"/>
          </a:xfrm>
          <a:prstGeom prst="rect">
            <a:avLst/>
          </a:prstGeom>
          <a:noFill/>
          <a:extLst>
            <a:ext uri="{909E8E84-426E-40DD-AFC4-6F175D3DCCD1}">
              <a14:hiddenFill xmlns:a14="http://schemas.microsoft.com/office/drawing/2010/main">
                <a:solidFill>
                  <a:srgbClr val="FFFFFF"/>
                </a:solidFill>
              </a14:hiddenFill>
            </a:ext>
          </a:extLst>
        </p:spPr>
      </p:pic>
      <p:cxnSp>
        <p:nvCxnSpPr>
          <p:cNvPr id="2055" name="Straight Connector 2054">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 name="Picture 3">
            <a:extLst>
              <a:ext uri="{FF2B5EF4-FFF2-40B4-BE49-F238E27FC236}">
                <a16:creationId xmlns:a16="http://schemas.microsoft.com/office/drawing/2014/main" id="{428760A3-08B1-B46F-038E-5750C4C20E3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10334" y="3521320"/>
            <a:ext cx="4034775" cy="26932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7703FAA-381A-DACC-0D16-E2A9528B6BB1}"/>
              </a:ext>
            </a:extLst>
          </p:cNvPr>
          <p:cNvSpPr txBox="1"/>
          <p:nvPr/>
        </p:nvSpPr>
        <p:spPr>
          <a:xfrm>
            <a:off x="1372052" y="216484"/>
            <a:ext cx="2770632" cy="369332"/>
          </a:xfrm>
          <a:prstGeom prst="rect">
            <a:avLst/>
          </a:prstGeom>
          <a:noFill/>
        </p:spPr>
        <p:txBody>
          <a:bodyPr wrap="square" rtlCol="0">
            <a:spAutoFit/>
          </a:bodyPr>
          <a:lstStyle/>
          <a:p>
            <a:r>
              <a:rPr lang="en-NZ" b="1" dirty="0"/>
              <a:t>Intensive dairy farming</a:t>
            </a:r>
          </a:p>
        </p:txBody>
      </p:sp>
      <p:pic>
        <p:nvPicPr>
          <p:cNvPr id="5" name="Picture 2" descr="Irrigation NZ: Unfair to blame farmers » METRONEWS">
            <a:extLst>
              <a:ext uri="{FF2B5EF4-FFF2-40B4-BE49-F238E27FC236}">
                <a16:creationId xmlns:a16="http://schemas.microsoft.com/office/drawing/2014/main" id="{74CDA6ED-7216-0FE1-8593-60FEB77DE93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811274" y="501024"/>
            <a:ext cx="3791580" cy="26256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airy farm new zealand hi-res stock ...">
            <a:extLst>
              <a:ext uri="{FF2B5EF4-FFF2-40B4-BE49-F238E27FC236}">
                <a16:creationId xmlns:a16="http://schemas.microsoft.com/office/drawing/2014/main" id="{22552B5D-0877-8968-C98A-2E46E36B5F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6891" y="3671313"/>
            <a:ext cx="3989840" cy="2923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714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D90EC910-040C-6943-988A-C509945E4C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0772" y="3671313"/>
            <a:ext cx="3942972" cy="2543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a:extLst>
              <a:ext uri="{FF2B5EF4-FFF2-40B4-BE49-F238E27FC236}">
                <a16:creationId xmlns:a16="http://schemas.microsoft.com/office/drawing/2014/main" id="{9E97DD43-65F1-D0CC-FE73-35EF479A48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17898" y="643467"/>
            <a:ext cx="3973776" cy="2543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extLst>
              <a:ext uri="{FF2B5EF4-FFF2-40B4-BE49-F238E27FC236}">
                <a16:creationId xmlns:a16="http://schemas.microsoft.com/office/drawing/2014/main" id="{0B944373-5AA5-1259-BD5F-44D8322A59A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07502" y="692066"/>
            <a:ext cx="3857366" cy="25458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Dairy Cattle NZ - Crossbred Cows ...">
            <a:extLst>
              <a:ext uri="{FF2B5EF4-FFF2-40B4-BE49-F238E27FC236}">
                <a16:creationId xmlns:a16="http://schemas.microsoft.com/office/drawing/2014/main" id="{D9854EDB-5B93-8862-AD70-3D996412FC3C}"/>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899775" y="3730193"/>
            <a:ext cx="3837180" cy="255346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226181F-1F90-0A2D-BE40-99A9F4A6CEA0}"/>
              </a:ext>
            </a:extLst>
          </p:cNvPr>
          <p:cNvSpPr txBox="1"/>
          <p:nvPr/>
        </p:nvSpPr>
        <p:spPr>
          <a:xfrm>
            <a:off x="6610334" y="337644"/>
            <a:ext cx="1098747" cy="369332"/>
          </a:xfrm>
          <a:prstGeom prst="rect">
            <a:avLst/>
          </a:prstGeom>
          <a:noFill/>
        </p:spPr>
        <p:txBody>
          <a:bodyPr wrap="square" rtlCol="0">
            <a:spAutoFit/>
          </a:bodyPr>
          <a:lstStyle/>
          <a:p>
            <a:r>
              <a:rPr lang="en-NZ" dirty="0"/>
              <a:t>Friesian</a:t>
            </a:r>
          </a:p>
        </p:txBody>
      </p:sp>
      <p:sp>
        <p:nvSpPr>
          <p:cNvPr id="10" name="TextBox 9">
            <a:extLst>
              <a:ext uri="{FF2B5EF4-FFF2-40B4-BE49-F238E27FC236}">
                <a16:creationId xmlns:a16="http://schemas.microsoft.com/office/drawing/2014/main" id="{46F3D786-CDC0-1749-8F87-CCB195F70798}"/>
              </a:ext>
            </a:extLst>
          </p:cNvPr>
          <p:cNvSpPr txBox="1"/>
          <p:nvPr/>
        </p:nvSpPr>
        <p:spPr>
          <a:xfrm>
            <a:off x="1886700" y="3394930"/>
            <a:ext cx="3149308" cy="369332"/>
          </a:xfrm>
          <a:prstGeom prst="rect">
            <a:avLst/>
          </a:prstGeom>
          <a:noFill/>
        </p:spPr>
        <p:txBody>
          <a:bodyPr wrap="square" rtlCol="0">
            <a:spAutoFit/>
          </a:bodyPr>
          <a:lstStyle/>
          <a:p>
            <a:r>
              <a:rPr lang="en-NZ" dirty="0"/>
              <a:t>Friesian Jersey X (Kiwi) Cross</a:t>
            </a:r>
          </a:p>
        </p:txBody>
      </p:sp>
      <p:sp>
        <p:nvSpPr>
          <p:cNvPr id="11" name="TextBox 10">
            <a:extLst>
              <a:ext uri="{FF2B5EF4-FFF2-40B4-BE49-F238E27FC236}">
                <a16:creationId xmlns:a16="http://schemas.microsoft.com/office/drawing/2014/main" id="{54FB33E3-61A6-F5AF-EAB6-0B681797D40D}"/>
              </a:ext>
            </a:extLst>
          </p:cNvPr>
          <p:cNvSpPr txBox="1"/>
          <p:nvPr/>
        </p:nvSpPr>
        <p:spPr>
          <a:xfrm>
            <a:off x="6722438" y="3332691"/>
            <a:ext cx="1212193" cy="369332"/>
          </a:xfrm>
          <a:prstGeom prst="rect">
            <a:avLst/>
          </a:prstGeom>
          <a:noFill/>
        </p:spPr>
        <p:txBody>
          <a:bodyPr wrap="square" rtlCol="0">
            <a:spAutoFit/>
          </a:bodyPr>
          <a:lstStyle/>
          <a:p>
            <a:r>
              <a:rPr lang="en-NZ" dirty="0"/>
              <a:t>Ayrshire</a:t>
            </a:r>
          </a:p>
        </p:txBody>
      </p:sp>
      <p:sp>
        <p:nvSpPr>
          <p:cNvPr id="7" name="TextBox 6">
            <a:extLst>
              <a:ext uri="{FF2B5EF4-FFF2-40B4-BE49-F238E27FC236}">
                <a16:creationId xmlns:a16="http://schemas.microsoft.com/office/drawing/2014/main" id="{C730E748-4DD8-9763-30CC-D56AC2B8F2CA}"/>
              </a:ext>
            </a:extLst>
          </p:cNvPr>
          <p:cNvSpPr txBox="1"/>
          <p:nvPr/>
        </p:nvSpPr>
        <p:spPr>
          <a:xfrm>
            <a:off x="1807502" y="337644"/>
            <a:ext cx="1098747" cy="369332"/>
          </a:xfrm>
          <a:prstGeom prst="rect">
            <a:avLst/>
          </a:prstGeom>
          <a:noFill/>
        </p:spPr>
        <p:txBody>
          <a:bodyPr wrap="square" rtlCol="0">
            <a:spAutoFit/>
          </a:bodyPr>
          <a:lstStyle/>
          <a:p>
            <a:r>
              <a:rPr lang="en-NZ" dirty="0"/>
              <a:t>Jersey</a:t>
            </a:r>
          </a:p>
        </p:txBody>
      </p:sp>
      <p:sp>
        <p:nvSpPr>
          <p:cNvPr id="8" name="TextBox 7">
            <a:extLst>
              <a:ext uri="{FF2B5EF4-FFF2-40B4-BE49-F238E27FC236}">
                <a16:creationId xmlns:a16="http://schemas.microsoft.com/office/drawing/2014/main" id="{77A4B4FF-62EC-F736-26A9-884C82D6FE54}"/>
              </a:ext>
            </a:extLst>
          </p:cNvPr>
          <p:cNvSpPr txBox="1"/>
          <p:nvPr/>
        </p:nvSpPr>
        <p:spPr>
          <a:xfrm>
            <a:off x="178683" y="628566"/>
            <a:ext cx="1394085" cy="1384995"/>
          </a:xfrm>
          <a:prstGeom prst="rect">
            <a:avLst/>
          </a:prstGeom>
          <a:noFill/>
        </p:spPr>
        <p:txBody>
          <a:bodyPr wrap="square" rtlCol="0">
            <a:spAutoFit/>
          </a:bodyPr>
          <a:lstStyle/>
          <a:p>
            <a:r>
              <a:rPr lang="en-NZ" sz="2800" b="1" dirty="0"/>
              <a:t>Dairy cattle breeds</a:t>
            </a:r>
          </a:p>
        </p:txBody>
      </p:sp>
    </p:spTree>
    <p:extLst>
      <p:ext uri="{BB962C8B-B14F-4D97-AF65-F5344CB8AC3E}">
        <p14:creationId xmlns:p14="http://schemas.microsoft.com/office/powerpoint/2010/main" val="454715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9B8429-224B-93A1-C9AC-04B66A17ABA2}"/>
              </a:ext>
            </a:extLst>
          </p:cNvPr>
          <p:cNvSpPr>
            <a:spLocks noGrp="1"/>
          </p:cNvSpPr>
          <p:nvPr>
            <p:ph type="title"/>
          </p:nvPr>
        </p:nvSpPr>
        <p:spPr>
          <a:xfrm>
            <a:off x="630936" y="640080"/>
            <a:ext cx="4818888" cy="1481328"/>
          </a:xfrm>
        </p:spPr>
        <p:txBody>
          <a:bodyPr anchor="b">
            <a:normAutofit/>
          </a:bodyPr>
          <a:lstStyle/>
          <a:p>
            <a:r>
              <a:rPr lang="en-NZ" sz="3000" b="1" dirty="0"/>
              <a:t>Sheep &amp; Beef </a:t>
            </a:r>
            <a:br>
              <a:rPr lang="en-NZ" sz="3000" b="1" dirty="0"/>
            </a:br>
            <a:r>
              <a:rPr lang="en-NZ" sz="3000" b="1" dirty="0"/>
              <a:t>Faming  Systems</a:t>
            </a:r>
            <a:br>
              <a:rPr lang="en-NZ" sz="3000" b="1" dirty="0"/>
            </a:br>
            <a:endParaRPr lang="en-NZ" sz="3000" dirty="0"/>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6AC69D-9A27-AF42-6CCC-506263E36667}"/>
              </a:ext>
            </a:extLst>
          </p:cNvPr>
          <p:cNvSpPr>
            <a:spLocks noGrp="1"/>
          </p:cNvSpPr>
          <p:nvPr>
            <p:ph idx="1"/>
          </p:nvPr>
        </p:nvSpPr>
        <p:spPr>
          <a:xfrm>
            <a:off x="630936" y="2660904"/>
            <a:ext cx="4474464" cy="3547872"/>
          </a:xfrm>
        </p:spPr>
        <p:txBody>
          <a:bodyPr anchor="t">
            <a:normAutofit/>
          </a:bodyPr>
          <a:lstStyle/>
          <a:p>
            <a:r>
              <a:rPr lang="en-NZ" sz="1800" dirty="0"/>
              <a:t>Sheep &amp; beef farming is found in many regions throughout New Zealand.</a:t>
            </a:r>
          </a:p>
          <a:p>
            <a:r>
              <a:rPr lang="en-NZ" sz="1800" dirty="0"/>
              <a:t>They are predominantly found on easy to steep hill country in both islands. The summers are dry and winters are cold, limiting pasture growth.</a:t>
            </a:r>
          </a:p>
          <a:p>
            <a:r>
              <a:rPr lang="en-NZ" sz="1800" dirty="0"/>
              <a:t>High country sheep &amp; beef farms are found in the central South Island. The climate is dry in summer, cold in winter with periods of snow.</a:t>
            </a:r>
          </a:p>
        </p:txBody>
      </p:sp>
      <p:pic>
        <p:nvPicPr>
          <p:cNvPr id="4" name="Picture 3" descr="PDF] Sheep and Beef Production Costs Across New Zealand: Introducing the  Spatial Dimension | Semantic Scholar">
            <a:extLst>
              <a:ext uri="{FF2B5EF4-FFF2-40B4-BE49-F238E27FC236}">
                <a16:creationId xmlns:a16="http://schemas.microsoft.com/office/drawing/2014/main" id="{E3229ED2-C2B2-9120-B456-8F557B7A44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168885" y="449580"/>
            <a:ext cx="4346715" cy="6231850"/>
          </a:xfrm>
          <a:prstGeom prst="rect">
            <a:avLst/>
          </a:prstGeom>
          <a:noFill/>
        </p:spPr>
      </p:pic>
    </p:spTree>
    <p:extLst>
      <p:ext uri="{BB962C8B-B14F-4D97-AF65-F5344CB8AC3E}">
        <p14:creationId xmlns:p14="http://schemas.microsoft.com/office/powerpoint/2010/main" val="2293910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6F8F1CC-5B91-8519-8A8F-89AECC89FE0A}"/>
              </a:ext>
            </a:extLst>
          </p:cNvPr>
          <p:cNvSpPr txBox="1"/>
          <p:nvPr/>
        </p:nvSpPr>
        <p:spPr>
          <a:xfrm>
            <a:off x="1849211" y="530738"/>
            <a:ext cx="8490527" cy="745137"/>
          </a:xfrm>
          <a:prstGeom prst="rect">
            <a:avLst/>
          </a:prstGeom>
        </p:spPr>
        <p:txBody>
          <a:bodyPr vert="horz" lIns="91440" tIns="45720" rIns="91440" bIns="45720" rtlCol="0" anchor="ctr">
            <a:normAutofit fontScale="92500" lnSpcReduction="10000"/>
          </a:bodyPr>
          <a:lstStyle/>
          <a:p>
            <a:pPr>
              <a:lnSpc>
                <a:spcPct val="90000"/>
              </a:lnSpc>
              <a:spcBef>
                <a:spcPct val="0"/>
              </a:spcBef>
              <a:spcAft>
                <a:spcPts val="600"/>
              </a:spcAft>
            </a:pPr>
            <a:r>
              <a:rPr lang="en-US" sz="5200" dirty="0">
                <a:latin typeface="+mj-lt"/>
                <a:ea typeface="+mj-ea"/>
                <a:cs typeface="+mj-cs"/>
              </a:rPr>
              <a:t>S</a:t>
            </a:r>
            <a:r>
              <a:rPr lang="en-US" sz="5200" kern="1200" dirty="0">
                <a:solidFill>
                  <a:schemeClr val="tx1"/>
                </a:solidFill>
                <a:latin typeface="+mj-lt"/>
                <a:ea typeface="+mj-ea"/>
                <a:cs typeface="+mj-cs"/>
              </a:rPr>
              <a:t>heep and beef farming systems</a:t>
            </a:r>
          </a:p>
        </p:txBody>
      </p:sp>
      <p:pic>
        <p:nvPicPr>
          <p:cNvPr id="14" name="Picture 2" descr="Animal Performance | Pasture | Agricom">
            <a:extLst>
              <a:ext uri="{FF2B5EF4-FFF2-40B4-BE49-F238E27FC236}">
                <a16:creationId xmlns:a16="http://schemas.microsoft.com/office/drawing/2014/main" id="{B0608BA9-014C-0ED4-F7D5-CCAE8F44A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043" r="18377" b="-1"/>
          <a:stretch/>
        </p:blipFill>
        <p:spPr bwMode="auto">
          <a:xfrm>
            <a:off x="182787"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Sheep farming – Te Ara Encyclopedia of ...">
            <a:extLst>
              <a:ext uri="{FF2B5EF4-FFF2-40B4-BE49-F238E27FC236}">
                <a16:creationId xmlns:a16="http://schemas.microsoft.com/office/drawing/2014/main" id="{1559F563-8AB0-485F-FD77-7D7ADEA392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717" r="36298" b="-2"/>
          <a:stretch/>
        </p:blipFill>
        <p:spPr bwMode="auto">
          <a:xfrm>
            <a:off x="3180760"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Farm Tours in Canterbury high country ...">
            <a:extLst>
              <a:ext uri="{FF2B5EF4-FFF2-40B4-BE49-F238E27FC236}">
                <a16:creationId xmlns:a16="http://schemas.microsoft.com/office/drawing/2014/main" id="{36A2AEE5-E42F-F3D7-48A2-A2032D3458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6340" r="23418" b="1"/>
          <a:stretch/>
        </p:blipFill>
        <p:spPr bwMode="auto">
          <a:xfrm>
            <a:off x="9176706"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ork on a large cattle or sheep station ...">
            <a:extLst>
              <a:ext uri="{FF2B5EF4-FFF2-40B4-BE49-F238E27FC236}">
                <a16:creationId xmlns:a16="http://schemas.microsoft.com/office/drawing/2014/main" id="{C918CEA4-A1E5-C0AC-39D9-710D5CB14C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861" r="36705" b="2"/>
          <a:stretch/>
        </p:blipFill>
        <p:spPr bwMode="auto">
          <a:xfrm>
            <a:off x="6178733"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F2EBC16-C777-04C4-B17B-700F33D8729B}"/>
              </a:ext>
            </a:extLst>
          </p:cNvPr>
          <p:cNvSpPr txBox="1"/>
          <p:nvPr/>
        </p:nvSpPr>
        <p:spPr>
          <a:xfrm>
            <a:off x="484088" y="2175945"/>
            <a:ext cx="2225964" cy="369332"/>
          </a:xfrm>
          <a:prstGeom prst="rect">
            <a:avLst/>
          </a:prstGeom>
          <a:noFill/>
        </p:spPr>
        <p:txBody>
          <a:bodyPr wrap="square" rtlCol="0">
            <a:spAutoFit/>
          </a:bodyPr>
          <a:lstStyle/>
          <a:p>
            <a:r>
              <a:rPr lang="en-NZ" dirty="0"/>
              <a:t>Intensive finishing</a:t>
            </a:r>
          </a:p>
        </p:txBody>
      </p:sp>
      <p:sp>
        <p:nvSpPr>
          <p:cNvPr id="17" name="TextBox 16">
            <a:extLst>
              <a:ext uri="{FF2B5EF4-FFF2-40B4-BE49-F238E27FC236}">
                <a16:creationId xmlns:a16="http://schemas.microsoft.com/office/drawing/2014/main" id="{192E9B6E-F381-2669-6D5F-B12B09DE58D0}"/>
              </a:ext>
            </a:extLst>
          </p:cNvPr>
          <p:cNvSpPr txBox="1"/>
          <p:nvPr/>
        </p:nvSpPr>
        <p:spPr>
          <a:xfrm>
            <a:off x="5080374" y="1991279"/>
            <a:ext cx="2512291" cy="369332"/>
          </a:xfrm>
          <a:prstGeom prst="rect">
            <a:avLst/>
          </a:prstGeom>
          <a:noFill/>
        </p:spPr>
        <p:txBody>
          <a:bodyPr wrap="square" rtlCol="0">
            <a:spAutoFit/>
          </a:bodyPr>
          <a:lstStyle/>
          <a:p>
            <a:r>
              <a:rPr lang="en-NZ" dirty="0"/>
              <a:t>Semi- extensive</a:t>
            </a:r>
          </a:p>
        </p:txBody>
      </p:sp>
      <p:sp>
        <p:nvSpPr>
          <p:cNvPr id="18" name="TextBox 17">
            <a:extLst>
              <a:ext uri="{FF2B5EF4-FFF2-40B4-BE49-F238E27FC236}">
                <a16:creationId xmlns:a16="http://schemas.microsoft.com/office/drawing/2014/main" id="{0055CB9D-9472-3895-C701-FC1C424DF9A7}"/>
              </a:ext>
            </a:extLst>
          </p:cNvPr>
          <p:cNvSpPr txBox="1"/>
          <p:nvPr/>
        </p:nvSpPr>
        <p:spPr>
          <a:xfrm>
            <a:off x="9886938" y="1982043"/>
            <a:ext cx="1407399" cy="369332"/>
          </a:xfrm>
          <a:prstGeom prst="rect">
            <a:avLst/>
          </a:prstGeom>
          <a:noFill/>
        </p:spPr>
        <p:txBody>
          <a:bodyPr wrap="square" rtlCol="0">
            <a:spAutoFit/>
          </a:bodyPr>
          <a:lstStyle/>
          <a:p>
            <a:r>
              <a:rPr lang="en-NZ" dirty="0"/>
              <a:t>Extensive </a:t>
            </a:r>
          </a:p>
        </p:txBody>
      </p:sp>
    </p:spTree>
    <p:extLst>
      <p:ext uri="{BB962C8B-B14F-4D97-AF65-F5344CB8AC3E}">
        <p14:creationId xmlns:p14="http://schemas.microsoft.com/office/powerpoint/2010/main" val="2151167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6300-788D-3C03-7F42-2B1D81BCC398}"/>
              </a:ext>
            </a:extLst>
          </p:cNvPr>
          <p:cNvSpPr>
            <a:spLocks noGrp="1"/>
          </p:cNvSpPr>
          <p:nvPr>
            <p:ph type="title"/>
          </p:nvPr>
        </p:nvSpPr>
        <p:spPr/>
        <p:txBody>
          <a:bodyPr>
            <a:normAutofit/>
          </a:bodyPr>
          <a:lstStyle/>
          <a:p>
            <a:r>
              <a:rPr lang="en-NZ" sz="3200" b="1" dirty="0"/>
              <a:t>Beef Cattle breeds on pastoral farming production systems</a:t>
            </a:r>
          </a:p>
        </p:txBody>
      </p:sp>
      <p:graphicFrame>
        <p:nvGraphicFramePr>
          <p:cNvPr id="4" name="Table 3">
            <a:extLst>
              <a:ext uri="{FF2B5EF4-FFF2-40B4-BE49-F238E27FC236}">
                <a16:creationId xmlns:a16="http://schemas.microsoft.com/office/drawing/2014/main" id="{015ABB73-5E40-25F6-ABD0-0E0A3B76E304}"/>
              </a:ext>
            </a:extLst>
          </p:cNvPr>
          <p:cNvGraphicFramePr>
            <a:graphicFrameLocks noGrp="1"/>
          </p:cNvGraphicFramePr>
          <p:nvPr>
            <p:extLst>
              <p:ext uri="{D42A27DB-BD31-4B8C-83A1-F6EECF244321}">
                <p14:modId xmlns:p14="http://schemas.microsoft.com/office/powerpoint/2010/main" val="676988598"/>
              </p:ext>
            </p:extLst>
          </p:nvPr>
        </p:nvGraphicFramePr>
        <p:xfrm>
          <a:off x="1207008" y="1690688"/>
          <a:ext cx="9537192" cy="3608506"/>
        </p:xfrm>
        <a:graphic>
          <a:graphicData uri="http://schemas.openxmlformats.org/drawingml/2006/table">
            <a:tbl>
              <a:tblPr firstRow="1" firstCol="1" bandRow="1">
                <a:tableStyleId>{F5AB1C69-6EDB-4FF4-983F-18BD219EF322}</a:tableStyleId>
              </a:tblPr>
              <a:tblGrid>
                <a:gridCol w="1482233">
                  <a:extLst>
                    <a:ext uri="{9D8B030D-6E8A-4147-A177-3AD203B41FA5}">
                      <a16:colId xmlns:a16="http://schemas.microsoft.com/office/drawing/2014/main" val="886311314"/>
                    </a:ext>
                  </a:extLst>
                </a:gridCol>
                <a:gridCol w="1727311">
                  <a:extLst>
                    <a:ext uri="{9D8B030D-6E8A-4147-A177-3AD203B41FA5}">
                      <a16:colId xmlns:a16="http://schemas.microsoft.com/office/drawing/2014/main" val="1811774689"/>
                    </a:ext>
                  </a:extLst>
                </a:gridCol>
                <a:gridCol w="3108960">
                  <a:extLst>
                    <a:ext uri="{9D8B030D-6E8A-4147-A177-3AD203B41FA5}">
                      <a16:colId xmlns:a16="http://schemas.microsoft.com/office/drawing/2014/main" val="4103451916"/>
                    </a:ext>
                  </a:extLst>
                </a:gridCol>
                <a:gridCol w="3218688">
                  <a:extLst>
                    <a:ext uri="{9D8B030D-6E8A-4147-A177-3AD203B41FA5}">
                      <a16:colId xmlns:a16="http://schemas.microsoft.com/office/drawing/2014/main" val="2373623222"/>
                    </a:ext>
                  </a:extLst>
                </a:gridCol>
              </a:tblGrid>
              <a:tr h="1561439">
                <a:tc rowSpan="2">
                  <a:txBody>
                    <a:bodyPr/>
                    <a:lstStyle/>
                    <a:p>
                      <a:r>
                        <a:rPr lang="en-NZ" dirty="0"/>
                        <a:t>Beef Cattle Breeds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300"/>
                        </a:spcBef>
                        <a:spcAft>
                          <a:spcPts val="300"/>
                        </a:spcAft>
                      </a:pPr>
                      <a:r>
                        <a:rPr lang="en-US" sz="1400" b="0" kern="100" dirty="0">
                          <a:solidFill>
                            <a:schemeClr val="tx1"/>
                          </a:solidFill>
                          <a:effectLst/>
                        </a:rPr>
                        <a:t> </a:t>
                      </a:r>
                      <a:endParaRPr lang="en-NZ" sz="1400" b="0" kern="100" dirty="0">
                        <a:solidFill>
                          <a:schemeClr val="tx1"/>
                        </a:solidFill>
                        <a:effectLst/>
                      </a:endParaRPr>
                    </a:p>
                    <a:p>
                      <a:pPr marL="342900" lvl="0" indent="-342900">
                        <a:lnSpc>
                          <a:spcPct val="100000"/>
                        </a:lnSpc>
                        <a:spcBef>
                          <a:spcPts val="300"/>
                        </a:spcBef>
                        <a:spcAft>
                          <a:spcPts val="300"/>
                        </a:spcAft>
                        <a:buFont typeface="Symbol" panose="05050102010706020507" pitchFamily="18" charset="2"/>
                        <a:buChar char=""/>
                      </a:pPr>
                      <a:r>
                        <a:rPr lang="en-US" sz="1400" b="0" kern="100" dirty="0">
                          <a:solidFill>
                            <a:schemeClr val="tx1"/>
                          </a:solidFill>
                          <a:effectLst/>
                        </a:rPr>
                        <a:t>Main  Breeds</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 </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 </a:t>
                      </a:r>
                      <a:endParaRPr lang="en-NZ" sz="1400" b="0" kern="100" dirty="0">
                        <a:solidFill>
                          <a:schemeClr val="tx1"/>
                        </a:solidFill>
                        <a:effectLst/>
                        <a:latin typeface="Geneva"/>
                        <a:ea typeface="Times New Roman" panose="02020603050405020304" pitchFamily="18" charset="0"/>
                        <a:cs typeface="Times New Roman" panose="02020603050405020304" pitchFamily="18" charset="0"/>
                      </a:endParaRPr>
                    </a:p>
                  </a:txBody>
                  <a:tcPr marL="62786" marR="627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b="0" kern="100" dirty="0">
                          <a:solidFill>
                            <a:schemeClr val="tx1"/>
                          </a:solidFill>
                          <a:effectLst/>
                        </a:rPr>
                        <a:t>Angus</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Hereford</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Angus Herford cross</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Dairy Beef </a:t>
                      </a:r>
                      <a:r>
                        <a:rPr lang="en-NZ" sz="1400" b="0" kern="100" dirty="0">
                          <a:solidFill>
                            <a:schemeClr val="tx1"/>
                          </a:solidFill>
                          <a:effectLst/>
                        </a:rPr>
                        <a:t>(</a:t>
                      </a:r>
                      <a:r>
                        <a:rPr lang="en-US" sz="1400" b="0" kern="100" dirty="0">
                          <a:solidFill>
                            <a:schemeClr val="tx1"/>
                          </a:solidFill>
                          <a:effectLst/>
                        </a:rPr>
                        <a:t>Friesian cow X Beef bull)</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Speckle Park</a:t>
                      </a:r>
                      <a:endParaRPr lang="en-NZ" sz="1400" b="0" kern="100" dirty="0">
                        <a:solidFill>
                          <a:schemeClr val="tx1"/>
                        </a:solidFill>
                        <a:effectLst/>
                        <a:latin typeface="Geneva"/>
                        <a:ea typeface="Times New Roman" panose="02020603050405020304" pitchFamily="18" charset="0"/>
                        <a:cs typeface="Times New Roman" panose="02020603050405020304" pitchFamily="18" charset="0"/>
                      </a:endParaRPr>
                    </a:p>
                  </a:txBody>
                  <a:tcPr marL="62786" marR="627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pPr>
                      <a:r>
                        <a:rPr lang="en-US" sz="1400" kern="100" dirty="0">
                          <a:solidFill>
                            <a:schemeClr val="tx1"/>
                          </a:solidFill>
                          <a:effectLst/>
                        </a:rPr>
                        <a:t> </a:t>
                      </a:r>
                      <a:endParaRPr lang="en-NZ" sz="1400" kern="100" dirty="0">
                        <a:solidFill>
                          <a:schemeClr val="tx1"/>
                        </a:solidFill>
                        <a:effectLst/>
                      </a:endParaRPr>
                    </a:p>
                    <a:p>
                      <a:pPr algn="l">
                        <a:lnSpc>
                          <a:spcPct val="100000"/>
                        </a:lnSpc>
                        <a:spcBef>
                          <a:spcPts val="300"/>
                        </a:spcBef>
                        <a:spcAft>
                          <a:spcPts val="300"/>
                        </a:spcAft>
                      </a:pPr>
                      <a:r>
                        <a:rPr lang="en-US" sz="1400" kern="100" dirty="0">
                          <a:solidFill>
                            <a:schemeClr val="tx1"/>
                          </a:solidFill>
                          <a:effectLst/>
                        </a:rPr>
                        <a:t> </a:t>
                      </a:r>
                      <a:endParaRPr lang="en-NZ" sz="1400" kern="100" dirty="0">
                        <a:solidFill>
                          <a:schemeClr val="tx1"/>
                        </a:solidFill>
                        <a:effectLst/>
                      </a:endParaRPr>
                    </a:p>
                    <a:p>
                      <a:pPr algn="l">
                        <a:lnSpc>
                          <a:spcPct val="100000"/>
                        </a:lnSpc>
                        <a:spcBef>
                          <a:spcPts val="300"/>
                        </a:spcBef>
                        <a:spcAft>
                          <a:spcPts val="300"/>
                        </a:spcAft>
                      </a:pPr>
                      <a:r>
                        <a:rPr lang="en-US" sz="1400" b="0" kern="100" dirty="0">
                          <a:solidFill>
                            <a:schemeClr val="tx1"/>
                          </a:solidFill>
                          <a:effectLst/>
                        </a:rPr>
                        <a:t>Semi- extensive- Intensive</a:t>
                      </a:r>
                      <a:endParaRPr lang="en-NZ" sz="1400" b="0" kern="100" dirty="0">
                        <a:solidFill>
                          <a:schemeClr val="tx1"/>
                        </a:solidFill>
                        <a:effectLst/>
                        <a:latin typeface="Geneva"/>
                        <a:ea typeface="Times New Roman" panose="02020603050405020304" pitchFamily="18" charset="0"/>
                        <a:cs typeface="Times New Roman" panose="02020603050405020304" pitchFamily="18" charset="0"/>
                      </a:endParaRPr>
                    </a:p>
                  </a:txBody>
                  <a:tcPr marL="62786" marR="627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161130"/>
                  </a:ext>
                </a:extLst>
              </a:tr>
              <a:tr h="2047067">
                <a:tc vMerge="1">
                  <a:txBody>
                    <a:bodyPr/>
                    <a:lstStyle/>
                    <a:p>
                      <a:endParaRPr lang="en-NZ"/>
                    </a:p>
                  </a:txBody>
                  <a:tcPr/>
                </a:tc>
                <a:tc>
                  <a:txBody>
                    <a:bodyPr/>
                    <a:lstStyle/>
                    <a:p>
                      <a:pPr>
                        <a:lnSpc>
                          <a:spcPct val="100000"/>
                        </a:lnSpc>
                        <a:spcBef>
                          <a:spcPts val="300"/>
                        </a:spcBef>
                        <a:spcAft>
                          <a:spcPts val="300"/>
                        </a:spcAft>
                      </a:pP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marL="342900" lvl="0" indent="-342900">
                        <a:lnSpc>
                          <a:spcPct val="100000"/>
                        </a:lnSpc>
                        <a:spcBef>
                          <a:spcPts val="300"/>
                        </a:spcBef>
                        <a:spcAft>
                          <a:spcPts val="300"/>
                        </a:spcAft>
                        <a:buFont typeface="Symbol" panose="05050102010706020507" pitchFamily="18" charset="2"/>
                        <a:buChar char=""/>
                      </a:pPr>
                      <a:r>
                        <a:rPr lang="en-US" sz="1400" kern="100" dirty="0">
                          <a:effectLst/>
                        </a:rPr>
                        <a:t>Exotic Breeds</a:t>
                      </a:r>
                      <a:endParaRPr lang="en-NZ" sz="1400" kern="100" dirty="0">
                        <a:effectLst/>
                        <a:latin typeface="Geneva"/>
                        <a:ea typeface="Times New Roman" panose="02020603050405020304" pitchFamily="18" charset="0"/>
                        <a:cs typeface="Times New Roman" panose="02020603050405020304" pitchFamily="18" charset="0"/>
                      </a:endParaRPr>
                    </a:p>
                  </a:txBody>
                  <a:tcPr marL="62786" marR="627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kern="100" dirty="0">
                          <a:effectLst/>
                        </a:rPr>
                        <a:t>Murray grey</a:t>
                      </a:r>
                      <a:endParaRPr lang="en-NZ" sz="1400" kern="100" dirty="0">
                        <a:effectLst/>
                      </a:endParaRPr>
                    </a:p>
                    <a:p>
                      <a:pPr>
                        <a:lnSpc>
                          <a:spcPct val="100000"/>
                        </a:lnSpc>
                        <a:spcBef>
                          <a:spcPts val="300"/>
                        </a:spcBef>
                        <a:spcAft>
                          <a:spcPts val="300"/>
                        </a:spcAft>
                      </a:pPr>
                      <a:r>
                        <a:rPr lang="en-US" sz="1400" kern="100" dirty="0">
                          <a:effectLst/>
                        </a:rPr>
                        <a:t>Limousin</a:t>
                      </a:r>
                      <a:endParaRPr lang="en-NZ" sz="1400" kern="100" dirty="0">
                        <a:effectLst/>
                      </a:endParaRPr>
                    </a:p>
                    <a:p>
                      <a:pPr>
                        <a:lnSpc>
                          <a:spcPct val="100000"/>
                        </a:lnSpc>
                        <a:spcBef>
                          <a:spcPts val="300"/>
                        </a:spcBef>
                        <a:spcAft>
                          <a:spcPts val="300"/>
                        </a:spcAft>
                      </a:pPr>
                      <a:r>
                        <a:rPr lang="en-US" sz="1400" kern="100" dirty="0">
                          <a:effectLst/>
                        </a:rPr>
                        <a:t>Belgium blue</a:t>
                      </a:r>
                      <a:endParaRPr lang="en-NZ" sz="1400" kern="100" dirty="0">
                        <a:effectLst/>
                      </a:endParaRPr>
                    </a:p>
                    <a:p>
                      <a:pPr>
                        <a:lnSpc>
                          <a:spcPct val="100000"/>
                        </a:lnSpc>
                        <a:spcBef>
                          <a:spcPts val="300"/>
                        </a:spcBef>
                        <a:spcAft>
                          <a:spcPts val="300"/>
                        </a:spcAft>
                      </a:pPr>
                      <a:r>
                        <a:rPr lang="en-US" sz="1400" kern="100" dirty="0">
                          <a:effectLst/>
                        </a:rPr>
                        <a:t>Simmental</a:t>
                      </a:r>
                      <a:endParaRPr lang="en-NZ" sz="1400" kern="100" dirty="0">
                        <a:effectLst/>
                      </a:endParaRPr>
                    </a:p>
                    <a:p>
                      <a:pPr>
                        <a:lnSpc>
                          <a:spcPct val="100000"/>
                        </a:lnSpc>
                        <a:spcBef>
                          <a:spcPts val="300"/>
                        </a:spcBef>
                        <a:spcAft>
                          <a:spcPts val="300"/>
                        </a:spcAft>
                      </a:pPr>
                      <a:r>
                        <a:rPr lang="en-US" sz="1400" kern="100" dirty="0">
                          <a:effectLst/>
                        </a:rPr>
                        <a:t>Charolais</a:t>
                      </a:r>
                      <a:endParaRPr lang="en-NZ" sz="1400" kern="100" dirty="0">
                        <a:effectLst/>
                      </a:endParaRPr>
                    </a:p>
                    <a:p>
                      <a:pPr>
                        <a:lnSpc>
                          <a:spcPct val="100000"/>
                        </a:lnSpc>
                        <a:spcBef>
                          <a:spcPts val="300"/>
                        </a:spcBef>
                        <a:spcAft>
                          <a:spcPts val="300"/>
                        </a:spcAft>
                      </a:pPr>
                      <a:r>
                        <a:rPr lang="en-US" sz="1400" kern="100" dirty="0">
                          <a:effectLst/>
                        </a:rPr>
                        <a:t>Wagyu</a:t>
                      </a:r>
                      <a:endParaRPr lang="en-NZ" sz="1400" kern="100" dirty="0">
                        <a:effectLst/>
                        <a:latin typeface="Geneva"/>
                        <a:ea typeface="Times New Roman" panose="02020603050405020304" pitchFamily="18" charset="0"/>
                        <a:cs typeface="Times New Roman" panose="02020603050405020304" pitchFamily="18" charset="0"/>
                      </a:endParaRPr>
                    </a:p>
                  </a:txBody>
                  <a:tcPr marL="62786" marR="627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pPr>
                      <a:r>
                        <a:rPr lang="en-US" sz="1400" kern="100" dirty="0">
                          <a:effectLst/>
                        </a:rPr>
                        <a:t> </a:t>
                      </a:r>
                      <a:endParaRPr lang="en-NZ" sz="1400" kern="100" dirty="0">
                        <a:effectLst/>
                      </a:endParaRPr>
                    </a:p>
                    <a:p>
                      <a:pPr algn="l">
                        <a:lnSpc>
                          <a:spcPct val="100000"/>
                        </a:lnSpc>
                        <a:spcBef>
                          <a:spcPts val="300"/>
                        </a:spcBef>
                        <a:spcAft>
                          <a:spcPts val="300"/>
                        </a:spcAft>
                      </a:pPr>
                      <a:r>
                        <a:rPr lang="en-US" sz="1400" kern="100" dirty="0">
                          <a:effectLst/>
                        </a:rPr>
                        <a:t> </a:t>
                      </a:r>
                      <a:endParaRPr lang="en-NZ" sz="1400" kern="100" dirty="0">
                        <a:effectLst/>
                      </a:endParaRPr>
                    </a:p>
                    <a:p>
                      <a:pPr algn="l">
                        <a:lnSpc>
                          <a:spcPct val="100000"/>
                        </a:lnSpc>
                        <a:spcBef>
                          <a:spcPts val="300"/>
                        </a:spcBef>
                        <a:spcAft>
                          <a:spcPts val="300"/>
                        </a:spcAft>
                      </a:pPr>
                      <a:r>
                        <a:rPr lang="en-US" sz="1400" kern="100" dirty="0">
                          <a:effectLst/>
                        </a:rPr>
                        <a:t>Semi- extensive- Intensive</a:t>
                      </a:r>
                      <a:endParaRPr lang="en-NZ" sz="1400" kern="100" dirty="0">
                        <a:effectLst/>
                        <a:latin typeface="Geneva"/>
                        <a:ea typeface="Times New Roman" panose="02020603050405020304" pitchFamily="18" charset="0"/>
                        <a:cs typeface="Times New Roman" panose="02020603050405020304" pitchFamily="18" charset="0"/>
                      </a:endParaRPr>
                    </a:p>
                  </a:txBody>
                  <a:tcPr marL="62786" marR="6278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48708194"/>
                  </a:ext>
                </a:extLst>
              </a:tr>
            </a:tbl>
          </a:graphicData>
        </a:graphic>
      </p:graphicFrame>
    </p:spTree>
    <p:extLst>
      <p:ext uri="{BB962C8B-B14F-4D97-AF65-F5344CB8AC3E}">
        <p14:creationId xmlns:p14="http://schemas.microsoft.com/office/powerpoint/2010/main" val="241760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72DE11E4-CD24-67C6-8229-191C75C7B0B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70631" y="625962"/>
            <a:ext cx="3299171" cy="25980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E06FCD73-B028-3ABE-45A2-3C25E84934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48422" y="640822"/>
            <a:ext cx="3410215" cy="2583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Which steak is better, Aberdeen Angus ...">
            <a:extLst>
              <a:ext uri="{FF2B5EF4-FFF2-40B4-BE49-F238E27FC236}">
                <a16:creationId xmlns:a16="http://schemas.microsoft.com/office/drawing/2014/main" id="{303C12F0-741F-6C3B-7BC6-5FCFA8D02AF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174461" y="3709733"/>
            <a:ext cx="3233020" cy="21908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79269A9-F7DD-5FEC-35E2-04A12C9D9D7F}"/>
              </a:ext>
            </a:extLst>
          </p:cNvPr>
          <p:cNvSpPr txBox="1"/>
          <p:nvPr/>
        </p:nvSpPr>
        <p:spPr>
          <a:xfrm>
            <a:off x="2032244" y="298099"/>
            <a:ext cx="874536" cy="369332"/>
          </a:xfrm>
          <a:prstGeom prst="rect">
            <a:avLst/>
          </a:prstGeom>
          <a:noFill/>
        </p:spPr>
        <p:txBody>
          <a:bodyPr wrap="square" rtlCol="0">
            <a:spAutoFit/>
          </a:bodyPr>
          <a:lstStyle/>
          <a:p>
            <a:r>
              <a:rPr lang="en-NZ" dirty="0"/>
              <a:t>Angus</a:t>
            </a:r>
          </a:p>
        </p:txBody>
      </p:sp>
      <p:sp>
        <p:nvSpPr>
          <p:cNvPr id="11" name="TextBox 10">
            <a:extLst>
              <a:ext uri="{FF2B5EF4-FFF2-40B4-BE49-F238E27FC236}">
                <a16:creationId xmlns:a16="http://schemas.microsoft.com/office/drawing/2014/main" id="{2DF17CD1-7B9C-226C-9D8F-874DCA8DF572}"/>
              </a:ext>
            </a:extLst>
          </p:cNvPr>
          <p:cNvSpPr txBox="1"/>
          <p:nvPr/>
        </p:nvSpPr>
        <p:spPr>
          <a:xfrm>
            <a:off x="7027213" y="271490"/>
            <a:ext cx="1300710" cy="369332"/>
          </a:xfrm>
          <a:prstGeom prst="rect">
            <a:avLst/>
          </a:prstGeom>
          <a:noFill/>
        </p:spPr>
        <p:txBody>
          <a:bodyPr wrap="square" rtlCol="0">
            <a:spAutoFit/>
          </a:bodyPr>
          <a:lstStyle/>
          <a:p>
            <a:r>
              <a:rPr lang="en-NZ" dirty="0"/>
              <a:t>Hereford</a:t>
            </a:r>
          </a:p>
        </p:txBody>
      </p:sp>
      <p:sp>
        <p:nvSpPr>
          <p:cNvPr id="12" name="TextBox 11">
            <a:extLst>
              <a:ext uri="{FF2B5EF4-FFF2-40B4-BE49-F238E27FC236}">
                <a16:creationId xmlns:a16="http://schemas.microsoft.com/office/drawing/2014/main" id="{B2F3C2E8-0077-9253-1936-D08FF9ACE212}"/>
              </a:ext>
            </a:extLst>
          </p:cNvPr>
          <p:cNvSpPr txBox="1"/>
          <p:nvPr/>
        </p:nvSpPr>
        <p:spPr>
          <a:xfrm>
            <a:off x="2099802" y="3400955"/>
            <a:ext cx="2480496" cy="369332"/>
          </a:xfrm>
          <a:prstGeom prst="rect">
            <a:avLst/>
          </a:prstGeom>
          <a:noFill/>
        </p:spPr>
        <p:txBody>
          <a:bodyPr wrap="square" rtlCol="0">
            <a:spAutoFit/>
          </a:bodyPr>
          <a:lstStyle/>
          <a:p>
            <a:r>
              <a:rPr lang="en-NZ" dirty="0"/>
              <a:t>Angus  Hereford Cross</a:t>
            </a:r>
          </a:p>
        </p:txBody>
      </p:sp>
      <p:sp>
        <p:nvSpPr>
          <p:cNvPr id="14" name="TextBox 13">
            <a:extLst>
              <a:ext uri="{FF2B5EF4-FFF2-40B4-BE49-F238E27FC236}">
                <a16:creationId xmlns:a16="http://schemas.microsoft.com/office/drawing/2014/main" id="{26E7D72C-716C-FCCD-3A45-C84EC6027142}"/>
              </a:ext>
            </a:extLst>
          </p:cNvPr>
          <p:cNvSpPr txBox="1"/>
          <p:nvPr/>
        </p:nvSpPr>
        <p:spPr>
          <a:xfrm>
            <a:off x="7049855" y="3367220"/>
            <a:ext cx="1998106" cy="369332"/>
          </a:xfrm>
          <a:prstGeom prst="rect">
            <a:avLst/>
          </a:prstGeom>
          <a:noFill/>
        </p:spPr>
        <p:txBody>
          <a:bodyPr wrap="square" rtlCol="0">
            <a:spAutoFit/>
          </a:bodyPr>
          <a:lstStyle/>
          <a:p>
            <a:r>
              <a:rPr lang="en-NZ" dirty="0"/>
              <a:t>Simmental</a:t>
            </a:r>
          </a:p>
        </p:txBody>
      </p:sp>
      <p:sp>
        <p:nvSpPr>
          <p:cNvPr id="2" name="TextBox 1">
            <a:extLst>
              <a:ext uri="{FF2B5EF4-FFF2-40B4-BE49-F238E27FC236}">
                <a16:creationId xmlns:a16="http://schemas.microsoft.com/office/drawing/2014/main" id="{A1BCBF19-C7A6-358F-35D2-AAF5CC3C97A7}"/>
              </a:ext>
            </a:extLst>
          </p:cNvPr>
          <p:cNvSpPr txBox="1"/>
          <p:nvPr/>
        </p:nvSpPr>
        <p:spPr>
          <a:xfrm>
            <a:off x="283464" y="768096"/>
            <a:ext cx="1279087" cy="1200329"/>
          </a:xfrm>
          <a:prstGeom prst="rect">
            <a:avLst/>
          </a:prstGeom>
          <a:noFill/>
        </p:spPr>
        <p:txBody>
          <a:bodyPr wrap="square" rtlCol="0">
            <a:spAutoFit/>
          </a:bodyPr>
          <a:lstStyle/>
          <a:p>
            <a:r>
              <a:rPr lang="en-NZ" sz="2400" b="1" dirty="0"/>
              <a:t>Beef cattle breeds</a:t>
            </a:r>
          </a:p>
        </p:txBody>
      </p:sp>
      <p:pic>
        <p:nvPicPr>
          <p:cNvPr id="3" name="Picture 3">
            <a:extLst>
              <a:ext uri="{FF2B5EF4-FFF2-40B4-BE49-F238E27FC236}">
                <a16:creationId xmlns:a16="http://schemas.microsoft.com/office/drawing/2014/main" id="{16907445-8520-FA97-992D-5EEC67AA104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299"/>
          <a:stretch/>
        </p:blipFill>
        <p:spPr bwMode="auto">
          <a:xfrm>
            <a:off x="7148422" y="3764234"/>
            <a:ext cx="3410215" cy="25771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7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47966-AABA-2123-81C2-E7CD59C483CE}"/>
              </a:ext>
            </a:extLst>
          </p:cNvPr>
          <p:cNvSpPr>
            <a:spLocks noGrp="1"/>
          </p:cNvSpPr>
          <p:nvPr>
            <p:ph type="title"/>
          </p:nvPr>
        </p:nvSpPr>
        <p:spPr/>
        <p:txBody>
          <a:bodyPr/>
          <a:lstStyle/>
          <a:p>
            <a:r>
              <a:rPr lang="en-NZ" dirty="0"/>
              <a:t>Sheep breeds on pastoral farming systems</a:t>
            </a:r>
          </a:p>
        </p:txBody>
      </p:sp>
      <p:graphicFrame>
        <p:nvGraphicFramePr>
          <p:cNvPr id="4" name="Table 3">
            <a:extLst>
              <a:ext uri="{FF2B5EF4-FFF2-40B4-BE49-F238E27FC236}">
                <a16:creationId xmlns:a16="http://schemas.microsoft.com/office/drawing/2014/main" id="{B2D8044C-644C-867E-B17A-DDE6525FC0B6}"/>
              </a:ext>
            </a:extLst>
          </p:cNvPr>
          <p:cNvGraphicFramePr>
            <a:graphicFrameLocks noGrp="1"/>
          </p:cNvGraphicFramePr>
          <p:nvPr>
            <p:extLst>
              <p:ext uri="{D42A27DB-BD31-4B8C-83A1-F6EECF244321}">
                <p14:modId xmlns:p14="http://schemas.microsoft.com/office/powerpoint/2010/main" val="1035531162"/>
              </p:ext>
            </p:extLst>
          </p:nvPr>
        </p:nvGraphicFramePr>
        <p:xfrm>
          <a:off x="682007" y="1563624"/>
          <a:ext cx="6843505" cy="4703157"/>
        </p:xfrm>
        <a:graphic>
          <a:graphicData uri="http://schemas.openxmlformats.org/drawingml/2006/table">
            <a:tbl>
              <a:tblPr firstRow="1" firstCol="1" bandRow="1">
                <a:tableStyleId>{F5AB1C69-6EDB-4FF4-983F-18BD219EF322}</a:tableStyleId>
              </a:tblPr>
              <a:tblGrid>
                <a:gridCol w="1235112">
                  <a:extLst>
                    <a:ext uri="{9D8B030D-6E8A-4147-A177-3AD203B41FA5}">
                      <a16:colId xmlns:a16="http://schemas.microsoft.com/office/drawing/2014/main" val="898636935"/>
                    </a:ext>
                  </a:extLst>
                </a:gridCol>
                <a:gridCol w="1392478">
                  <a:extLst>
                    <a:ext uri="{9D8B030D-6E8A-4147-A177-3AD203B41FA5}">
                      <a16:colId xmlns:a16="http://schemas.microsoft.com/office/drawing/2014/main" val="3231732527"/>
                    </a:ext>
                  </a:extLst>
                </a:gridCol>
                <a:gridCol w="1538637">
                  <a:extLst>
                    <a:ext uri="{9D8B030D-6E8A-4147-A177-3AD203B41FA5}">
                      <a16:colId xmlns:a16="http://schemas.microsoft.com/office/drawing/2014/main" val="3764312805"/>
                    </a:ext>
                  </a:extLst>
                </a:gridCol>
                <a:gridCol w="2677278">
                  <a:extLst>
                    <a:ext uri="{9D8B030D-6E8A-4147-A177-3AD203B41FA5}">
                      <a16:colId xmlns:a16="http://schemas.microsoft.com/office/drawing/2014/main" val="3637179123"/>
                    </a:ext>
                  </a:extLst>
                </a:gridCol>
              </a:tblGrid>
              <a:tr h="622136">
                <a:tc rowSpan="4">
                  <a:txBody>
                    <a:bodyPr/>
                    <a:lstStyle/>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Sheep Breeds</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300"/>
                        </a:spcBef>
                        <a:spcAft>
                          <a:spcPts val="300"/>
                        </a:spcAft>
                      </a:pPr>
                      <a:r>
                        <a:rPr lang="en-US" sz="1400" b="0" kern="100" dirty="0">
                          <a:solidFill>
                            <a:schemeClr val="tx1"/>
                          </a:solidFill>
                          <a:effectLst/>
                        </a:rPr>
                        <a:t>Wool</a:t>
                      </a:r>
                      <a:endParaRPr lang="en-NZ" sz="1400" b="0" kern="100" dirty="0">
                        <a:solidFill>
                          <a:schemeClr val="tx1"/>
                        </a:solidFill>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b="0" kern="100" dirty="0">
                          <a:solidFill>
                            <a:schemeClr val="tx1"/>
                          </a:solidFill>
                          <a:effectLst/>
                        </a:rPr>
                        <a:t>Merino</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Drysdale</a:t>
                      </a:r>
                      <a:endParaRPr lang="en-NZ" sz="1400" b="0" kern="100" dirty="0">
                        <a:solidFill>
                          <a:schemeClr val="tx1"/>
                        </a:solidFill>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b="0" kern="100" dirty="0">
                          <a:solidFill>
                            <a:schemeClr val="tx1"/>
                          </a:solidFill>
                          <a:effectLst/>
                        </a:rPr>
                        <a:t>Extensive</a:t>
                      </a:r>
                      <a:endParaRPr lang="en-NZ" sz="1400" b="0" kern="100" dirty="0">
                        <a:solidFill>
                          <a:schemeClr val="tx1"/>
                        </a:solidFill>
                        <a:effectLst/>
                      </a:endParaRPr>
                    </a:p>
                    <a:p>
                      <a:pPr>
                        <a:lnSpc>
                          <a:spcPct val="100000"/>
                        </a:lnSpc>
                        <a:spcBef>
                          <a:spcPts val="300"/>
                        </a:spcBef>
                        <a:spcAft>
                          <a:spcPts val="300"/>
                        </a:spcAft>
                      </a:pPr>
                      <a:r>
                        <a:rPr lang="en-US" sz="1400" b="0" kern="100" dirty="0">
                          <a:solidFill>
                            <a:schemeClr val="tx1"/>
                          </a:solidFill>
                          <a:effectLst/>
                        </a:rPr>
                        <a:t>Intensive</a:t>
                      </a:r>
                      <a:endParaRPr lang="en-NZ" sz="1400" b="0" kern="100" dirty="0">
                        <a:solidFill>
                          <a:schemeClr val="tx1"/>
                        </a:solidFill>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5714500"/>
                  </a:ext>
                </a:extLst>
              </a:tr>
              <a:tr h="1773592">
                <a:tc vMerge="1">
                  <a:txBody>
                    <a:bodyPr/>
                    <a:lstStyle/>
                    <a:p>
                      <a:endParaRPr lang="en-NZ"/>
                    </a:p>
                  </a:txBody>
                  <a:tcPr/>
                </a:tc>
                <a:tc>
                  <a:txBody>
                    <a:bodyPr/>
                    <a:lstStyle/>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Dual Purpose</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kern="100" dirty="0">
                          <a:effectLst/>
                        </a:rPr>
                        <a:t>Romney</a:t>
                      </a:r>
                      <a:endParaRPr lang="en-NZ" sz="1400" kern="100" dirty="0">
                        <a:effectLst/>
                      </a:endParaRPr>
                    </a:p>
                    <a:p>
                      <a:pPr>
                        <a:lnSpc>
                          <a:spcPct val="100000"/>
                        </a:lnSpc>
                        <a:spcBef>
                          <a:spcPts val="300"/>
                        </a:spcBef>
                        <a:spcAft>
                          <a:spcPts val="300"/>
                        </a:spcAft>
                      </a:pPr>
                      <a:r>
                        <a:rPr lang="en-US" sz="1400" kern="100" dirty="0" err="1">
                          <a:effectLst/>
                        </a:rPr>
                        <a:t>Perendale</a:t>
                      </a:r>
                      <a:endParaRPr lang="en-NZ" sz="1400" kern="100" dirty="0">
                        <a:effectLst/>
                      </a:endParaRPr>
                    </a:p>
                    <a:p>
                      <a:pPr>
                        <a:lnSpc>
                          <a:spcPct val="100000"/>
                        </a:lnSpc>
                        <a:spcBef>
                          <a:spcPts val="300"/>
                        </a:spcBef>
                        <a:spcAft>
                          <a:spcPts val="300"/>
                        </a:spcAft>
                      </a:pPr>
                      <a:r>
                        <a:rPr lang="en-US" sz="1400" kern="100" dirty="0">
                          <a:effectLst/>
                        </a:rPr>
                        <a:t>Coopworth</a:t>
                      </a:r>
                      <a:endParaRPr lang="en-NZ" sz="1400" kern="100" dirty="0">
                        <a:effectLst/>
                      </a:endParaRPr>
                    </a:p>
                    <a:p>
                      <a:pPr>
                        <a:lnSpc>
                          <a:spcPct val="100000"/>
                        </a:lnSpc>
                        <a:spcBef>
                          <a:spcPts val="300"/>
                        </a:spcBef>
                        <a:spcAft>
                          <a:spcPts val="300"/>
                        </a:spcAft>
                      </a:pPr>
                      <a:r>
                        <a:rPr lang="en-US" sz="1400" kern="100" dirty="0">
                          <a:effectLst/>
                        </a:rPr>
                        <a:t>Border Leicester</a:t>
                      </a:r>
                      <a:endParaRPr lang="en-NZ" sz="1400" kern="100" dirty="0">
                        <a:effectLst/>
                      </a:endParaRPr>
                    </a:p>
                    <a:p>
                      <a:pPr>
                        <a:lnSpc>
                          <a:spcPct val="100000"/>
                        </a:lnSpc>
                        <a:spcBef>
                          <a:spcPts val="300"/>
                        </a:spcBef>
                        <a:spcAft>
                          <a:spcPts val="300"/>
                        </a:spcAft>
                      </a:pPr>
                      <a:r>
                        <a:rPr lang="en-US" sz="1400" kern="100" dirty="0" err="1">
                          <a:effectLst/>
                        </a:rPr>
                        <a:t>Corridale</a:t>
                      </a:r>
                      <a:endParaRPr lang="en-NZ" sz="1400" kern="100" dirty="0">
                        <a:effectLst/>
                      </a:endParaRPr>
                    </a:p>
                    <a:p>
                      <a:pPr>
                        <a:lnSpc>
                          <a:spcPct val="100000"/>
                        </a:lnSpc>
                        <a:spcBef>
                          <a:spcPts val="300"/>
                        </a:spcBef>
                        <a:spcAft>
                          <a:spcPts val="300"/>
                        </a:spcAft>
                      </a:pPr>
                      <a:r>
                        <a:rPr lang="en-US" sz="1400" kern="100" dirty="0">
                          <a:effectLst/>
                        </a:rPr>
                        <a:t>NZ </a:t>
                      </a:r>
                      <a:r>
                        <a:rPr lang="en-US" sz="1400" kern="100" dirty="0" err="1">
                          <a:effectLst/>
                        </a:rPr>
                        <a:t>halfbred</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Semi- extensive</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3009991"/>
                  </a:ext>
                </a:extLst>
              </a:tr>
              <a:tr h="2020824">
                <a:tc vMerge="1">
                  <a:txBody>
                    <a:bodyPr/>
                    <a:lstStyle/>
                    <a:p>
                      <a:endParaRPr lang="en-NZ"/>
                    </a:p>
                  </a:txBody>
                  <a:tcPr/>
                </a:tc>
                <a:tc>
                  <a:txBody>
                    <a:bodyPr/>
                    <a:lstStyle/>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Meat</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kern="100" dirty="0">
                          <a:effectLst/>
                        </a:rPr>
                        <a:t>Suffolk</a:t>
                      </a:r>
                      <a:endParaRPr lang="en-NZ" sz="1400" kern="100" dirty="0">
                        <a:effectLst/>
                      </a:endParaRPr>
                    </a:p>
                    <a:p>
                      <a:pPr>
                        <a:lnSpc>
                          <a:spcPct val="100000"/>
                        </a:lnSpc>
                        <a:spcBef>
                          <a:spcPts val="300"/>
                        </a:spcBef>
                        <a:spcAft>
                          <a:spcPts val="300"/>
                        </a:spcAft>
                      </a:pPr>
                      <a:r>
                        <a:rPr lang="en-US" sz="1400" kern="100" dirty="0">
                          <a:effectLst/>
                        </a:rPr>
                        <a:t>South Suffolk</a:t>
                      </a:r>
                      <a:endParaRPr lang="en-NZ" sz="1400" kern="100" dirty="0">
                        <a:effectLst/>
                      </a:endParaRPr>
                    </a:p>
                    <a:p>
                      <a:pPr>
                        <a:lnSpc>
                          <a:spcPct val="100000"/>
                        </a:lnSpc>
                        <a:spcBef>
                          <a:spcPts val="300"/>
                        </a:spcBef>
                        <a:spcAft>
                          <a:spcPts val="300"/>
                        </a:spcAft>
                      </a:pPr>
                      <a:r>
                        <a:rPr lang="en-US" sz="1400" kern="100" dirty="0">
                          <a:effectLst/>
                        </a:rPr>
                        <a:t>Dorset horn</a:t>
                      </a:r>
                      <a:endParaRPr lang="en-NZ" sz="1400" kern="100" dirty="0">
                        <a:effectLst/>
                      </a:endParaRPr>
                    </a:p>
                    <a:p>
                      <a:pPr>
                        <a:lnSpc>
                          <a:spcPct val="100000"/>
                        </a:lnSpc>
                        <a:spcBef>
                          <a:spcPts val="300"/>
                        </a:spcBef>
                        <a:spcAft>
                          <a:spcPts val="300"/>
                        </a:spcAft>
                      </a:pPr>
                      <a:r>
                        <a:rPr lang="en-US" sz="1400" kern="100" dirty="0">
                          <a:effectLst/>
                        </a:rPr>
                        <a:t>Polled </a:t>
                      </a:r>
                      <a:r>
                        <a:rPr lang="en-US" sz="1400" kern="100" dirty="0" err="1">
                          <a:effectLst/>
                        </a:rPr>
                        <a:t>dorset</a:t>
                      </a:r>
                      <a:endParaRPr lang="en-NZ" sz="1400" kern="100" dirty="0">
                        <a:effectLst/>
                      </a:endParaRPr>
                    </a:p>
                    <a:p>
                      <a:pPr>
                        <a:lnSpc>
                          <a:spcPct val="100000"/>
                        </a:lnSpc>
                        <a:spcBef>
                          <a:spcPts val="300"/>
                        </a:spcBef>
                        <a:spcAft>
                          <a:spcPts val="300"/>
                        </a:spcAft>
                      </a:pPr>
                      <a:r>
                        <a:rPr lang="en-US" sz="1400" kern="100" dirty="0">
                          <a:effectLst/>
                        </a:rPr>
                        <a:t>Texel</a:t>
                      </a:r>
                      <a:endParaRPr lang="en-NZ" sz="1400" kern="100" dirty="0">
                        <a:effectLst/>
                      </a:endParaRPr>
                    </a:p>
                    <a:p>
                      <a:pPr>
                        <a:lnSpc>
                          <a:spcPct val="100000"/>
                        </a:lnSpc>
                        <a:spcBef>
                          <a:spcPts val="300"/>
                        </a:spcBef>
                        <a:spcAft>
                          <a:spcPts val="300"/>
                        </a:spcAft>
                      </a:pPr>
                      <a:r>
                        <a:rPr lang="en-US" sz="1400" kern="100" dirty="0">
                          <a:effectLst/>
                        </a:rPr>
                        <a:t>Wiltshire</a:t>
                      </a:r>
                      <a:endParaRPr lang="en-NZ" sz="1400" kern="100" dirty="0">
                        <a:effectLst/>
                      </a:endParaRPr>
                    </a:p>
                    <a:p>
                      <a:pPr>
                        <a:lnSpc>
                          <a:spcPct val="100000"/>
                        </a:lnSpc>
                        <a:spcBef>
                          <a:spcPts val="300"/>
                        </a:spcBef>
                        <a:spcAft>
                          <a:spcPts val="300"/>
                        </a:spcAft>
                      </a:pPr>
                      <a:r>
                        <a:rPr lang="en-US" sz="1400" kern="100" dirty="0">
                          <a:effectLst/>
                        </a:rPr>
                        <a:t>Dorper</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 </a:t>
                      </a:r>
                      <a:endParaRPr lang="en-NZ" sz="1400" kern="100" dirty="0">
                        <a:effectLst/>
                      </a:endParaRPr>
                    </a:p>
                    <a:p>
                      <a:pPr>
                        <a:lnSpc>
                          <a:spcPct val="100000"/>
                        </a:lnSpc>
                        <a:spcBef>
                          <a:spcPts val="300"/>
                        </a:spcBef>
                        <a:spcAft>
                          <a:spcPts val="300"/>
                        </a:spcAft>
                      </a:pPr>
                      <a:r>
                        <a:rPr lang="en-US" sz="1400" kern="100" dirty="0">
                          <a:effectLst/>
                        </a:rPr>
                        <a:t>Semi- extensive- Intensive</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9336502"/>
                  </a:ext>
                </a:extLst>
              </a:tr>
              <a:tr h="286605">
                <a:tc vMerge="1">
                  <a:txBody>
                    <a:bodyPr/>
                    <a:lstStyle/>
                    <a:p>
                      <a:endParaRPr lang="en-NZ"/>
                    </a:p>
                  </a:txBody>
                  <a:tcPr/>
                </a:tc>
                <a:tc>
                  <a:txBody>
                    <a:bodyPr/>
                    <a:lstStyle/>
                    <a:p>
                      <a:pPr>
                        <a:lnSpc>
                          <a:spcPct val="100000"/>
                        </a:lnSpc>
                        <a:spcBef>
                          <a:spcPts val="300"/>
                        </a:spcBef>
                        <a:spcAft>
                          <a:spcPts val="300"/>
                        </a:spcAft>
                      </a:pPr>
                      <a:r>
                        <a:rPr lang="en-US" sz="1400" kern="100" dirty="0">
                          <a:effectLst/>
                        </a:rPr>
                        <a:t>Milk</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kern="100">
                          <a:effectLst/>
                        </a:rPr>
                        <a:t>East Friesan </a:t>
                      </a:r>
                      <a:endParaRPr lang="en-NZ" sz="1400" kern="10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300"/>
                        </a:spcBef>
                        <a:spcAft>
                          <a:spcPts val="300"/>
                        </a:spcAft>
                      </a:pPr>
                      <a:r>
                        <a:rPr lang="en-US" sz="1400" kern="100" dirty="0">
                          <a:effectLst/>
                        </a:rPr>
                        <a:t>Intensive</a:t>
                      </a:r>
                      <a:endParaRPr lang="en-NZ" sz="1400" kern="100" dirty="0">
                        <a:effectLst/>
                        <a:latin typeface="Geneva"/>
                        <a:ea typeface="Times New Roman" panose="02020603050405020304" pitchFamily="18" charset="0"/>
                        <a:cs typeface="Times New Roman" panose="02020603050405020304" pitchFamily="18" charset="0"/>
                      </a:endParaRPr>
                    </a:p>
                  </a:txBody>
                  <a:tcPr marL="74996" marR="749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6295923"/>
                  </a:ext>
                </a:extLst>
              </a:tr>
            </a:tbl>
          </a:graphicData>
        </a:graphic>
      </p:graphicFrame>
      <p:pic>
        <p:nvPicPr>
          <p:cNvPr id="5" name="Picture 2" descr="Talla Sheep Dairy | Talla Farm">
            <a:extLst>
              <a:ext uri="{FF2B5EF4-FFF2-40B4-BE49-F238E27FC236}">
                <a16:creationId xmlns:a16="http://schemas.microsoft.com/office/drawing/2014/main" id="{332A5022-1699-7821-4727-EBC9CB54881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17061" y="2960270"/>
            <a:ext cx="3847843" cy="288216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A720BAB-5712-5CAF-ACE9-B0731399D68C}"/>
              </a:ext>
            </a:extLst>
          </p:cNvPr>
          <p:cNvSpPr txBox="1"/>
          <p:nvPr/>
        </p:nvSpPr>
        <p:spPr>
          <a:xfrm>
            <a:off x="7919570" y="2208359"/>
            <a:ext cx="3434230" cy="369332"/>
          </a:xfrm>
          <a:prstGeom prst="rect">
            <a:avLst/>
          </a:prstGeom>
          <a:noFill/>
        </p:spPr>
        <p:txBody>
          <a:bodyPr wrap="square" rtlCol="0">
            <a:spAutoFit/>
          </a:bodyPr>
          <a:lstStyle/>
          <a:p>
            <a:r>
              <a:rPr lang="en-NZ" b="1" dirty="0"/>
              <a:t>East Friesian- </a:t>
            </a:r>
            <a:r>
              <a:rPr lang="en-NZ" dirty="0"/>
              <a:t>bred for milking</a:t>
            </a:r>
          </a:p>
        </p:txBody>
      </p:sp>
    </p:spTree>
    <p:extLst>
      <p:ext uri="{BB962C8B-B14F-4D97-AF65-F5344CB8AC3E}">
        <p14:creationId xmlns:p14="http://schemas.microsoft.com/office/powerpoint/2010/main" val="1747387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a:extLst>
              <a:ext uri="{FF2B5EF4-FFF2-40B4-BE49-F238E27FC236}">
                <a16:creationId xmlns:a16="http://schemas.microsoft.com/office/drawing/2014/main" id="{A41714D6-E3E1-F6D5-4CAB-0AC15EAEFDF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01537" y="692062"/>
            <a:ext cx="4732940" cy="24966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698D128-D75A-FAD9-1D5F-10007A37A9C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32901" y="715999"/>
            <a:ext cx="3768492" cy="24966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86EDA6C-1832-8548-E2B2-2160B9F58870}"/>
              </a:ext>
            </a:extLst>
          </p:cNvPr>
          <p:cNvSpPr txBox="1"/>
          <p:nvPr/>
        </p:nvSpPr>
        <p:spPr>
          <a:xfrm>
            <a:off x="1640922" y="290552"/>
            <a:ext cx="1216454" cy="369332"/>
          </a:xfrm>
          <a:prstGeom prst="rect">
            <a:avLst/>
          </a:prstGeom>
          <a:noFill/>
        </p:spPr>
        <p:txBody>
          <a:bodyPr wrap="square" rtlCol="0">
            <a:spAutoFit/>
          </a:bodyPr>
          <a:lstStyle/>
          <a:p>
            <a:r>
              <a:rPr lang="en-NZ" dirty="0"/>
              <a:t>Romney</a:t>
            </a:r>
          </a:p>
        </p:txBody>
      </p:sp>
      <p:sp>
        <p:nvSpPr>
          <p:cNvPr id="4" name="TextBox 3">
            <a:extLst>
              <a:ext uri="{FF2B5EF4-FFF2-40B4-BE49-F238E27FC236}">
                <a16:creationId xmlns:a16="http://schemas.microsoft.com/office/drawing/2014/main" id="{06B1E741-8E90-6A2A-6989-B16436E9A7E5}"/>
              </a:ext>
            </a:extLst>
          </p:cNvPr>
          <p:cNvSpPr txBox="1"/>
          <p:nvPr/>
        </p:nvSpPr>
        <p:spPr>
          <a:xfrm>
            <a:off x="6222534" y="216487"/>
            <a:ext cx="1623608" cy="369332"/>
          </a:xfrm>
          <a:prstGeom prst="rect">
            <a:avLst/>
          </a:prstGeom>
          <a:noFill/>
        </p:spPr>
        <p:txBody>
          <a:bodyPr wrap="square" rtlCol="0">
            <a:spAutoFit/>
          </a:bodyPr>
          <a:lstStyle/>
          <a:p>
            <a:r>
              <a:rPr lang="en-NZ" dirty="0" err="1"/>
              <a:t>Perendale</a:t>
            </a:r>
            <a:endParaRPr lang="en-NZ" dirty="0"/>
          </a:p>
        </p:txBody>
      </p:sp>
      <p:sp>
        <p:nvSpPr>
          <p:cNvPr id="5" name="TextBox 4">
            <a:extLst>
              <a:ext uri="{FF2B5EF4-FFF2-40B4-BE49-F238E27FC236}">
                <a16:creationId xmlns:a16="http://schemas.microsoft.com/office/drawing/2014/main" id="{C0359FBB-48F5-07F3-D27F-5D30C0B21E67}"/>
              </a:ext>
            </a:extLst>
          </p:cNvPr>
          <p:cNvSpPr txBox="1"/>
          <p:nvPr/>
        </p:nvSpPr>
        <p:spPr>
          <a:xfrm>
            <a:off x="1539589" y="3460706"/>
            <a:ext cx="1419120" cy="369332"/>
          </a:xfrm>
          <a:prstGeom prst="rect">
            <a:avLst/>
          </a:prstGeom>
          <a:noFill/>
        </p:spPr>
        <p:txBody>
          <a:bodyPr wrap="square" rtlCol="0">
            <a:spAutoFit/>
          </a:bodyPr>
          <a:lstStyle/>
          <a:p>
            <a:r>
              <a:rPr lang="en-NZ" dirty="0"/>
              <a:t>Merino</a:t>
            </a:r>
          </a:p>
        </p:txBody>
      </p:sp>
      <p:sp>
        <p:nvSpPr>
          <p:cNvPr id="6" name="TextBox 5">
            <a:extLst>
              <a:ext uri="{FF2B5EF4-FFF2-40B4-BE49-F238E27FC236}">
                <a16:creationId xmlns:a16="http://schemas.microsoft.com/office/drawing/2014/main" id="{A6C403C6-9981-81FF-EECD-FAB682645580}"/>
              </a:ext>
            </a:extLst>
          </p:cNvPr>
          <p:cNvSpPr txBox="1"/>
          <p:nvPr/>
        </p:nvSpPr>
        <p:spPr>
          <a:xfrm>
            <a:off x="6885001" y="3484648"/>
            <a:ext cx="1857462" cy="369332"/>
          </a:xfrm>
          <a:prstGeom prst="rect">
            <a:avLst/>
          </a:prstGeom>
          <a:noFill/>
        </p:spPr>
        <p:txBody>
          <a:bodyPr wrap="square" rtlCol="0">
            <a:spAutoFit/>
          </a:bodyPr>
          <a:lstStyle/>
          <a:p>
            <a:r>
              <a:rPr lang="en-NZ" dirty="0"/>
              <a:t>Suffolk</a:t>
            </a:r>
          </a:p>
        </p:txBody>
      </p:sp>
      <p:sp>
        <p:nvSpPr>
          <p:cNvPr id="2" name="TextBox 1">
            <a:extLst>
              <a:ext uri="{FF2B5EF4-FFF2-40B4-BE49-F238E27FC236}">
                <a16:creationId xmlns:a16="http://schemas.microsoft.com/office/drawing/2014/main" id="{D99A7026-A900-A315-9137-BBE8724A1195}"/>
              </a:ext>
            </a:extLst>
          </p:cNvPr>
          <p:cNvSpPr txBox="1"/>
          <p:nvPr/>
        </p:nvSpPr>
        <p:spPr>
          <a:xfrm>
            <a:off x="283463" y="659884"/>
            <a:ext cx="1154793" cy="707886"/>
          </a:xfrm>
          <a:prstGeom prst="rect">
            <a:avLst/>
          </a:prstGeom>
          <a:noFill/>
        </p:spPr>
        <p:txBody>
          <a:bodyPr wrap="square" rtlCol="0">
            <a:spAutoFit/>
          </a:bodyPr>
          <a:lstStyle/>
          <a:p>
            <a:r>
              <a:rPr lang="en-NZ" sz="2000" b="1" dirty="0"/>
              <a:t>Sheep breeds</a:t>
            </a:r>
          </a:p>
        </p:txBody>
      </p:sp>
      <p:pic>
        <p:nvPicPr>
          <p:cNvPr id="7" name="Picture 12" descr="Merino Sheep by Vaughan Brookfield ...">
            <a:extLst>
              <a:ext uri="{FF2B5EF4-FFF2-40B4-BE49-F238E27FC236}">
                <a16:creationId xmlns:a16="http://schemas.microsoft.com/office/drawing/2014/main" id="{62634390-BFEB-FDEC-D080-F2687E94E05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673331" y="3879275"/>
            <a:ext cx="3728062" cy="26389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heep stud focuses on pasture quality | Otago Daily Times Online News">
            <a:extLst>
              <a:ext uri="{FF2B5EF4-FFF2-40B4-BE49-F238E27FC236}">
                <a16:creationId xmlns:a16="http://schemas.microsoft.com/office/drawing/2014/main" id="{E7105384-B52B-DAFD-9455-1B1583B923D9}"/>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885001" y="3927148"/>
            <a:ext cx="3810062" cy="254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949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E36BB3C5-822B-45E1-A81E-5CC3176C6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rop update around the world - StockCo ...">
            <a:extLst>
              <a:ext uri="{FF2B5EF4-FFF2-40B4-BE49-F238E27FC236}">
                <a16:creationId xmlns:a16="http://schemas.microsoft.com/office/drawing/2014/main" id="{6F757A8F-A796-F377-4AB2-C6536057F9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7337"/>
          <a:stretch/>
        </p:blipFill>
        <p:spPr bwMode="auto">
          <a:xfrm>
            <a:off x="579264" y="365141"/>
            <a:ext cx="6288262" cy="3063875"/>
          </a:xfrm>
          <a:prstGeom prst="rect">
            <a:avLst/>
          </a:prstGeom>
          <a:noFill/>
          <a:extLst>
            <a:ext uri="{909E8E84-426E-40DD-AFC4-6F175D3DCCD1}">
              <a14:hiddenFill xmlns:a14="http://schemas.microsoft.com/office/drawing/2010/main">
                <a:solidFill>
                  <a:srgbClr val="FFFFFF"/>
                </a:solidFill>
              </a14:hiddenFill>
            </a:ext>
          </a:extLst>
        </p:spPr>
      </p:pic>
      <p:sp useBgFill="1">
        <p:nvSpPr>
          <p:cNvPr id="3081" name="Rectangle 3080">
            <a:extLst>
              <a:ext uri="{FF2B5EF4-FFF2-40B4-BE49-F238E27FC236}">
                <a16:creationId xmlns:a16="http://schemas.microsoft.com/office/drawing/2014/main" id="{FB39ECA9-4CDE-4883-98E8-287E905E9F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630934"/>
            <a:ext cx="6288261" cy="2546028"/>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F191A3-0396-91D7-40CE-3FF03813BA96}"/>
              </a:ext>
            </a:extLst>
          </p:cNvPr>
          <p:cNvSpPr>
            <a:spLocks noGrp="1"/>
          </p:cNvSpPr>
          <p:nvPr>
            <p:ph type="title"/>
          </p:nvPr>
        </p:nvSpPr>
        <p:spPr>
          <a:xfrm>
            <a:off x="841248" y="3849689"/>
            <a:ext cx="2111122" cy="2105025"/>
          </a:xfrm>
        </p:spPr>
        <p:txBody>
          <a:bodyPr>
            <a:normAutofit/>
          </a:bodyPr>
          <a:lstStyle/>
          <a:p>
            <a:r>
              <a:rPr lang="en-NZ" sz="2000" dirty="0"/>
              <a:t>Arable farming</a:t>
            </a:r>
          </a:p>
        </p:txBody>
      </p:sp>
      <p:sp>
        <p:nvSpPr>
          <p:cNvPr id="3083" name="Rectangle 3082">
            <a:extLst>
              <a:ext uri="{FF2B5EF4-FFF2-40B4-BE49-F238E27FC236}">
                <a16:creationId xmlns:a16="http://schemas.microsoft.com/office/drawing/2014/main" id="{A67483D0-BAEB-4927-88AD-76F5DA846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494" y="45657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85" name="Rectangle 3084">
            <a:extLst>
              <a:ext uri="{FF2B5EF4-FFF2-40B4-BE49-F238E27FC236}">
                <a16:creationId xmlns:a16="http://schemas.microsoft.com/office/drawing/2014/main" id="{0DBB7B12-4298-4CFB-B539-44A91C930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4346" y="489305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2E4FC8D-B0D8-BFAA-443F-10B976100518}"/>
              </a:ext>
            </a:extLst>
          </p:cNvPr>
          <p:cNvSpPr>
            <a:spLocks noGrp="1"/>
          </p:cNvSpPr>
          <p:nvPr>
            <p:ph idx="1"/>
          </p:nvPr>
        </p:nvSpPr>
        <p:spPr>
          <a:xfrm>
            <a:off x="3116722" y="3630934"/>
            <a:ext cx="3613261" cy="2546028"/>
          </a:xfrm>
        </p:spPr>
        <p:txBody>
          <a:bodyPr anchor="ctr">
            <a:noAutofit/>
          </a:bodyPr>
          <a:lstStyle/>
          <a:p>
            <a:pPr marL="0" indent="0">
              <a:buNone/>
            </a:pPr>
            <a:r>
              <a:rPr lang="en-NZ" sz="1600" dirty="0"/>
              <a:t>The Canterbury plains is the main region of arable farming. </a:t>
            </a:r>
          </a:p>
          <a:p>
            <a:pPr marL="0" indent="0">
              <a:buNone/>
            </a:pPr>
            <a:r>
              <a:rPr lang="en-NZ" sz="1600" dirty="0"/>
              <a:t>The land is flat, providing easy access for big cultivating and harvesting machinery.</a:t>
            </a:r>
          </a:p>
          <a:p>
            <a:pPr marL="0" indent="0">
              <a:buNone/>
            </a:pPr>
            <a:r>
              <a:rPr lang="en-NZ" sz="1600" dirty="0"/>
              <a:t>Soils are fertile and responds well to fertiliser.</a:t>
            </a:r>
          </a:p>
          <a:p>
            <a:pPr marL="0" indent="0">
              <a:buNone/>
            </a:pPr>
            <a:r>
              <a:rPr lang="en-NZ" sz="1600" dirty="0"/>
              <a:t>Summers are dry to ripen grain crops.</a:t>
            </a:r>
          </a:p>
          <a:p>
            <a:pPr marL="0" indent="0">
              <a:buNone/>
            </a:pPr>
            <a:r>
              <a:rPr lang="en-NZ" sz="1600" dirty="0"/>
              <a:t>Water is available for irrigating crops.</a:t>
            </a:r>
          </a:p>
        </p:txBody>
      </p:sp>
      <p:pic>
        <p:nvPicPr>
          <p:cNvPr id="4" name="Picture 3">
            <a:extLst>
              <a:ext uri="{FF2B5EF4-FFF2-40B4-BE49-F238E27FC236}">
                <a16:creationId xmlns:a16="http://schemas.microsoft.com/office/drawing/2014/main" id="{45DE1848-0C46-6F39-A530-B804655A3BAF}"/>
              </a:ext>
            </a:extLst>
          </p:cNvPr>
          <p:cNvPicPr>
            <a:picLocks noChangeAspect="1"/>
          </p:cNvPicPr>
          <p:nvPr/>
        </p:nvPicPr>
        <p:blipFill>
          <a:blip r:embed="rId4">
            <a:extLst>
              <a:ext uri="{28A0092B-C50C-407E-A947-70E740481C1C}">
                <a14:useLocalDpi xmlns:a14="http://schemas.microsoft.com/office/drawing/2010/main" val="0"/>
              </a:ext>
            </a:extLst>
          </a:blip>
          <a:srcRect l="1875" r="-6" b="-7"/>
          <a:stretch/>
        </p:blipFill>
        <p:spPr bwMode="auto">
          <a:xfrm>
            <a:off x="7275717" y="365124"/>
            <a:ext cx="4621006" cy="5811838"/>
          </a:xfrm>
          <a:prstGeom prst="rect">
            <a:avLst/>
          </a:prstGeom>
          <a:noFill/>
        </p:spPr>
      </p:pic>
    </p:spTree>
    <p:extLst>
      <p:ext uri="{BB962C8B-B14F-4D97-AF65-F5344CB8AC3E}">
        <p14:creationId xmlns:p14="http://schemas.microsoft.com/office/powerpoint/2010/main" val="3319841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F8856-9697-D504-F9F8-284D32FDD2BA}"/>
              </a:ext>
            </a:extLst>
          </p:cNvPr>
          <p:cNvSpPr>
            <a:spLocks noGrp="1"/>
          </p:cNvSpPr>
          <p:nvPr>
            <p:ph type="title"/>
          </p:nvPr>
        </p:nvSpPr>
        <p:spPr/>
        <p:txBody>
          <a:bodyPr/>
          <a:lstStyle/>
          <a:p>
            <a:r>
              <a:rPr lang="en-NZ" dirty="0"/>
              <a:t>Arable crops</a:t>
            </a:r>
          </a:p>
        </p:txBody>
      </p:sp>
      <p:graphicFrame>
        <p:nvGraphicFramePr>
          <p:cNvPr id="4" name="Content Placeholder 3">
            <a:extLst>
              <a:ext uri="{FF2B5EF4-FFF2-40B4-BE49-F238E27FC236}">
                <a16:creationId xmlns:a16="http://schemas.microsoft.com/office/drawing/2014/main" id="{6E430409-59D0-D86A-2902-F453A7341F02}"/>
              </a:ext>
            </a:extLst>
          </p:cNvPr>
          <p:cNvGraphicFramePr>
            <a:graphicFrameLocks noGrp="1"/>
          </p:cNvGraphicFramePr>
          <p:nvPr>
            <p:ph idx="1"/>
            <p:extLst>
              <p:ext uri="{D42A27DB-BD31-4B8C-83A1-F6EECF244321}">
                <p14:modId xmlns:p14="http://schemas.microsoft.com/office/powerpoint/2010/main" val="2382887159"/>
              </p:ext>
            </p:extLst>
          </p:nvPr>
        </p:nvGraphicFramePr>
        <p:xfrm>
          <a:off x="838199" y="2179839"/>
          <a:ext cx="2957945" cy="3697721"/>
        </p:xfrm>
        <a:graphic>
          <a:graphicData uri="http://schemas.openxmlformats.org/drawingml/2006/table">
            <a:tbl>
              <a:tblPr firstRow="1" firstCol="1" bandRow="1">
                <a:solidFill>
                  <a:schemeClr val="bg1">
                    <a:lumMod val="95000"/>
                  </a:schemeClr>
                </a:solidFill>
                <a:tableStyleId>{5C22544A-7EE6-4342-B048-85BDC9FD1C3A}</a:tableStyleId>
              </a:tblPr>
              <a:tblGrid>
                <a:gridCol w="2957945">
                  <a:extLst>
                    <a:ext uri="{9D8B030D-6E8A-4147-A177-3AD203B41FA5}">
                      <a16:colId xmlns:a16="http://schemas.microsoft.com/office/drawing/2014/main" val="1845439828"/>
                    </a:ext>
                  </a:extLst>
                </a:gridCol>
              </a:tblGrid>
              <a:tr h="886942">
                <a:tc>
                  <a:txBody>
                    <a:bodyPr/>
                    <a:lstStyle/>
                    <a:p>
                      <a:pPr algn="ctr">
                        <a:lnSpc>
                          <a:spcPct val="150000"/>
                        </a:lnSpc>
                        <a:spcBef>
                          <a:spcPts val="300"/>
                        </a:spcBef>
                        <a:spcAft>
                          <a:spcPts val="300"/>
                        </a:spcAft>
                      </a:pPr>
                      <a:r>
                        <a:rPr lang="en-US" sz="2200" b="0" kern="100" cap="none" spc="0" dirty="0">
                          <a:solidFill>
                            <a:schemeClr val="bg1"/>
                          </a:solidFill>
                          <a:effectLst/>
                        </a:rPr>
                        <a:t>Arable Crops</a:t>
                      </a:r>
                      <a:endParaRPr lang="en-NZ" sz="2200" b="0" kern="100" cap="none" spc="0" dirty="0">
                        <a:solidFill>
                          <a:schemeClr val="bg1"/>
                        </a:solidFill>
                        <a:effectLst/>
                        <a:latin typeface="Geneva"/>
                        <a:ea typeface="Times New Roman" panose="02020603050405020304" pitchFamily="18" charset="0"/>
                        <a:cs typeface="Times New Roman" panose="02020603050405020304" pitchFamily="18" charset="0"/>
                      </a:endParaRPr>
                    </a:p>
                  </a:txBody>
                  <a:tcPr marL="92202" marR="92202" marT="122935" marB="0" anchor="ctr">
                    <a:lnL w="12700" cmpd="sng">
                      <a:noFill/>
                    </a:lnL>
                    <a:lnR w="12700" cmpd="sng">
                      <a:noFill/>
                    </a:lnR>
                    <a:lnT w="19050" cap="flat" cmpd="sng" algn="ctr">
                      <a:noFill/>
                      <a:prstDash val="solid"/>
                    </a:lnT>
                    <a:lnB w="38100" cmpd="sng">
                      <a:noFill/>
                    </a:lnB>
                    <a:solidFill>
                      <a:schemeClr val="accent3"/>
                    </a:solidFill>
                  </a:tcPr>
                </a:tc>
                <a:extLst>
                  <a:ext uri="{0D108BD9-81ED-4DB2-BD59-A6C34878D82A}">
                    <a16:rowId xmlns:a16="http://schemas.microsoft.com/office/drawing/2014/main" val="3512205991"/>
                  </a:ext>
                </a:extLst>
              </a:tr>
              <a:tr h="2810779">
                <a:tc>
                  <a:txBody>
                    <a:bodyPr/>
                    <a:lstStyle/>
                    <a:p>
                      <a:pPr algn="ctr">
                        <a:lnSpc>
                          <a:spcPct val="150000"/>
                        </a:lnSpc>
                        <a:spcBef>
                          <a:spcPts val="300"/>
                        </a:spcBef>
                        <a:spcAft>
                          <a:spcPts val="300"/>
                        </a:spcAft>
                      </a:pPr>
                      <a:r>
                        <a:rPr lang="en-US" sz="1600" b="0" kern="100" cap="none" spc="0" dirty="0">
                          <a:solidFill>
                            <a:schemeClr val="tx1"/>
                          </a:solidFill>
                          <a:effectLst/>
                        </a:rPr>
                        <a:t>Wheat</a:t>
                      </a:r>
                      <a:endParaRPr lang="en-NZ" sz="1600" b="0" kern="100" cap="none" spc="0" dirty="0">
                        <a:solidFill>
                          <a:schemeClr val="tx1"/>
                        </a:solidFill>
                        <a:effectLst/>
                      </a:endParaRPr>
                    </a:p>
                    <a:p>
                      <a:pPr algn="ctr">
                        <a:lnSpc>
                          <a:spcPct val="150000"/>
                        </a:lnSpc>
                        <a:spcBef>
                          <a:spcPts val="300"/>
                        </a:spcBef>
                        <a:spcAft>
                          <a:spcPts val="300"/>
                        </a:spcAft>
                      </a:pPr>
                      <a:r>
                        <a:rPr lang="en-US" sz="1600" b="0" kern="100" cap="none" spc="0" dirty="0">
                          <a:solidFill>
                            <a:schemeClr val="tx1"/>
                          </a:solidFill>
                          <a:effectLst/>
                        </a:rPr>
                        <a:t>Barley</a:t>
                      </a:r>
                      <a:endParaRPr lang="en-NZ" sz="1600" b="0" kern="100" cap="none" spc="0" dirty="0">
                        <a:solidFill>
                          <a:schemeClr val="tx1"/>
                        </a:solidFill>
                        <a:effectLst/>
                      </a:endParaRPr>
                    </a:p>
                    <a:p>
                      <a:pPr algn="ctr">
                        <a:lnSpc>
                          <a:spcPct val="150000"/>
                        </a:lnSpc>
                        <a:spcBef>
                          <a:spcPts val="300"/>
                        </a:spcBef>
                        <a:spcAft>
                          <a:spcPts val="300"/>
                        </a:spcAft>
                      </a:pPr>
                      <a:r>
                        <a:rPr lang="en-US" sz="1600" b="0" kern="100" cap="none" spc="0" dirty="0">
                          <a:solidFill>
                            <a:schemeClr val="tx1"/>
                          </a:solidFill>
                          <a:effectLst/>
                        </a:rPr>
                        <a:t>Maize</a:t>
                      </a:r>
                      <a:endParaRPr lang="en-NZ" sz="1600" b="0" kern="100" cap="none" spc="0" dirty="0">
                        <a:solidFill>
                          <a:schemeClr val="tx1"/>
                        </a:solidFill>
                        <a:effectLst/>
                      </a:endParaRPr>
                    </a:p>
                    <a:p>
                      <a:pPr algn="ctr">
                        <a:lnSpc>
                          <a:spcPct val="150000"/>
                        </a:lnSpc>
                        <a:spcBef>
                          <a:spcPts val="300"/>
                        </a:spcBef>
                        <a:spcAft>
                          <a:spcPts val="300"/>
                        </a:spcAft>
                      </a:pPr>
                      <a:r>
                        <a:rPr lang="en-US" sz="1600" b="0" kern="100" cap="none" spc="0" dirty="0">
                          <a:solidFill>
                            <a:schemeClr val="tx1"/>
                          </a:solidFill>
                          <a:effectLst/>
                        </a:rPr>
                        <a:t>Oats</a:t>
                      </a:r>
                      <a:endParaRPr lang="en-NZ" sz="1600" b="0" kern="100" cap="none" spc="0" dirty="0">
                        <a:solidFill>
                          <a:schemeClr val="tx1"/>
                        </a:solidFill>
                        <a:effectLst/>
                      </a:endParaRPr>
                    </a:p>
                    <a:p>
                      <a:pPr algn="ctr">
                        <a:lnSpc>
                          <a:spcPct val="150000"/>
                        </a:lnSpc>
                        <a:spcBef>
                          <a:spcPts val="300"/>
                        </a:spcBef>
                        <a:spcAft>
                          <a:spcPts val="300"/>
                        </a:spcAft>
                      </a:pPr>
                      <a:r>
                        <a:rPr lang="en-US" sz="1600" b="0" kern="100" cap="none" spc="0" dirty="0">
                          <a:solidFill>
                            <a:schemeClr val="tx1"/>
                          </a:solidFill>
                          <a:effectLst/>
                        </a:rPr>
                        <a:t>Grass, crop &amp; vegetable seed</a:t>
                      </a:r>
                      <a:endParaRPr lang="en-NZ" sz="1600" b="0" kern="100" cap="none" spc="0" dirty="0">
                        <a:solidFill>
                          <a:schemeClr val="tx1"/>
                        </a:solidFill>
                        <a:effectLst/>
                      </a:endParaRPr>
                    </a:p>
                  </a:txBody>
                  <a:tcPr marL="92202" marR="92202" marT="122935"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645546979"/>
                  </a:ext>
                </a:extLst>
              </a:tr>
            </a:tbl>
          </a:graphicData>
        </a:graphic>
      </p:graphicFrame>
      <p:pic>
        <p:nvPicPr>
          <p:cNvPr id="5" name="Picture 2" descr="Guinness World Record for wheat ...">
            <a:extLst>
              <a:ext uri="{FF2B5EF4-FFF2-40B4-BE49-F238E27FC236}">
                <a16:creationId xmlns:a16="http://schemas.microsoft.com/office/drawing/2014/main" id="{2DB5826A-EAEB-91EA-B039-9D50105AB96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98337" y="621264"/>
            <a:ext cx="3395325" cy="25432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ncrease barley yield with nutrition ...">
            <a:extLst>
              <a:ext uri="{FF2B5EF4-FFF2-40B4-BE49-F238E27FC236}">
                <a16:creationId xmlns:a16="http://schemas.microsoft.com/office/drawing/2014/main" id="{28C717DF-8AF6-6FB2-118C-239B14B3BD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7844" y="3638671"/>
            <a:ext cx="5131636" cy="2847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Buy Oats by Kings Seeds NZ online ...">
            <a:extLst>
              <a:ext uri="{FF2B5EF4-FFF2-40B4-BE49-F238E27FC236}">
                <a16:creationId xmlns:a16="http://schemas.microsoft.com/office/drawing/2014/main" id="{860CD130-B6B8-45ED-B86F-5C2F8A8617D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77058" y="624658"/>
            <a:ext cx="2553469" cy="25534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F9262F6-88F6-864E-D35B-4BBACFCE5491}"/>
              </a:ext>
            </a:extLst>
          </p:cNvPr>
          <p:cNvSpPr txBox="1"/>
          <p:nvPr/>
        </p:nvSpPr>
        <p:spPr>
          <a:xfrm>
            <a:off x="4303358" y="251932"/>
            <a:ext cx="1126720" cy="369332"/>
          </a:xfrm>
          <a:prstGeom prst="rect">
            <a:avLst/>
          </a:prstGeom>
          <a:noFill/>
        </p:spPr>
        <p:txBody>
          <a:bodyPr wrap="square" rtlCol="0">
            <a:spAutoFit/>
          </a:bodyPr>
          <a:lstStyle/>
          <a:p>
            <a:r>
              <a:rPr lang="en-NZ" dirty="0"/>
              <a:t>Wheat</a:t>
            </a:r>
          </a:p>
        </p:txBody>
      </p:sp>
      <p:sp>
        <p:nvSpPr>
          <p:cNvPr id="9" name="TextBox 8">
            <a:extLst>
              <a:ext uri="{FF2B5EF4-FFF2-40B4-BE49-F238E27FC236}">
                <a16:creationId xmlns:a16="http://schemas.microsoft.com/office/drawing/2014/main" id="{65053365-A96F-B786-D1CA-A9E1C758BE5F}"/>
              </a:ext>
            </a:extLst>
          </p:cNvPr>
          <p:cNvSpPr txBox="1"/>
          <p:nvPr/>
        </p:nvSpPr>
        <p:spPr>
          <a:xfrm>
            <a:off x="7300135" y="3216910"/>
            <a:ext cx="1126720" cy="369332"/>
          </a:xfrm>
          <a:prstGeom prst="rect">
            <a:avLst/>
          </a:prstGeom>
          <a:noFill/>
        </p:spPr>
        <p:txBody>
          <a:bodyPr wrap="square" rtlCol="0">
            <a:spAutoFit/>
          </a:bodyPr>
          <a:lstStyle/>
          <a:p>
            <a:r>
              <a:rPr lang="en-NZ" dirty="0"/>
              <a:t>Barley</a:t>
            </a:r>
          </a:p>
        </p:txBody>
      </p:sp>
      <p:sp>
        <p:nvSpPr>
          <p:cNvPr id="10" name="TextBox 9">
            <a:extLst>
              <a:ext uri="{FF2B5EF4-FFF2-40B4-BE49-F238E27FC236}">
                <a16:creationId xmlns:a16="http://schemas.microsoft.com/office/drawing/2014/main" id="{AB486F25-523E-7109-9C26-A8844EE92E91}"/>
              </a:ext>
            </a:extLst>
          </p:cNvPr>
          <p:cNvSpPr txBox="1"/>
          <p:nvPr/>
        </p:nvSpPr>
        <p:spPr>
          <a:xfrm>
            <a:off x="8426855" y="251932"/>
            <a:ext cx="1126720" cy="369332"/>
          </a:xfrm>
          <a:prstGeom prst="rect">
            <a:avLst/>
          </a:prstGeom>
          <a:noFill/>
        </p:spPr>
        <p:txBody>
          <a:bodyPr wrap="square" rtlCol="0">
            <a:spAutoFit/>
          </a:bodyPr>
          <a:lstStyle/>
          <a:p>
            <a:r>
              <a:rPr lang="en-NZ" dirty="0"/>
              <a:t>Oats</a:t>
            </a:r>
          </a:p>
        </p:txBody>
      </p:sp>
    </p:spTree>
    <p:extLst>
      <p:ext uri="{BB962C8B-B14F-4D97-AF65-F5344CB8AC3E}">
        <p14:creationId xmlns:p14="http://schemas.microsoft.com/office/powerpoint/2010/main" val="3330275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60D67-86A3-BF8B-84AB-731449D2765E}"/>
              </a:ext>
            </a:extLst>
          </p:cNvPr>
          <p:cNvSpPr>
            <a:spLocks noGrp="1"/>
          </p:cNvSpPr>
          <p:nvPr>
            <p:ph type="title"/>
          </p:nvPr>
        </p:nvSpPr>
        <p:spPr/>
        <p:txBody>
          <a:bodyPr/>
          <a:lstStyle/>
          <a:p>
            <a:r>
              <a:rPr lang="en-NZ" dirty="0"/>
              <a:t>Crops grown to feed cattle and sheep</a:t>
            </a:r>
          </a:p>
        </p:txBody>
      </p:sp>
      <p:sp>
        <p:nvSpPr>
          <p:cNvPr id="3" name="Content Placeholder 2">
            <a:extLst>
              <a:ext uri="{FF2B5EF4-FFF2-40B4-BE49-F238E27FC236}">
                <a16:creationId xmlns:a16="http://schemas.microsoft.com/office/drawing/2014/main" id="{4D980EEB-35DB-C1D5-74BE-C77C17BE6BBE}"/>
              </a:ext>
            </a:extLst>
          </p:cNvPr>
          <p:cNvSpPr>
            <a:spLocks noGrp="1"/>
          </p:cNvSpPr>
          <p:nvPr>
            <p:ph idx="1"/>
          </p:nvPr>
        </p:nvSpPr>
        <p:spPr>
          <a:xfrm>
            <a:off x="838200" y="1825625"/>
            <a:ext cx="4986528" cy="4351338"/>
          </a:xfrm>
        </p:spPr>
        <p:txBody>
          <a:bodyPr>
            <a:normAutofit/>
          </a:bodyPr>
          <a:lstStyle/>
          <a:p>
            <a:r>
              <a:rPr lang="en-NZ" sz="2400" dirty="0"/>
              <a:t>Fodder and forage crops are grown on dairy and sheep and beef farms to feed animals when there is not enough pasture.</a:t>
            </a:r>
          </a:p>
        </p:txBody>
      </p:sp>
      <p:graphicFrame>
        <p:nvGraphicFramePr>
          <p:cNvPr id="4" name="Table 3">
            <a:extLst>
              <a:ext uri="{FF2B5EF4-FFF2-40B4-BE49-F238E27FC236}">
                <a16:creationId xmlns:a16="http://schemas.microsoft.com/office/drawing/2014/main" id="{1711DE02-89BC-A94C-63C7-A222B12325BE}"/>
              </a:ext>
            </a:extLst>
          </p:cNvPr>
          <p:cNvGraphicFramePr>
            <a:graphicFrameLocks noGrp="1"/>
          </p:cNvGraphicFramePr>
          <p:nvPr>
            <p:extLst>
              <p:ext uri="{D42A27DB-BD31-4B8C-83A1-F6EECF244321}">
                <p14:modId xmlns:p14="http://schemas.microsoft.com/office/powerpoint/2010/main" val="1305591659"/>
              </p:ext>
            </p:extLst>
          </p:nvPr>
        </p:nvGraphicFramePr>
        <p:xfrm>
          <a:off x="6632786" y="1680592"/>
          <a:ext cx="4815502" cy="4225364"/>
        </p:xfrm>
        <a:graphic>
          <a:graphicData uri="http://schemas.openxmlformats.org/drawingml/2006/table">
            <a:tbl>
              <a:tblPr firstRow="1" firstCol="1" bandRow="1">
                <a:solidFill>
                  <a:schemeClr val="bg1">
                    <a:lumMod val="95000"/>
                  </a:schemeClr>
                </a:solidFill>
                <a:tableStyleId>{5C22544A-7EE6-4342-B048-85BDC9FD1C3A}</a:tableStyleId>
              </a:tblPr>
              <a:tblGrid>
                <a:gridCol w="2383198">
                  <a:extLst>
                    <a:ext uri="{9D8B030D-6E8A-4147-A177-3AD203B41FA5}">
                      <a16:colId xmlns:a16="http://schemas.microsoft.com/office/drawing/2014/main" val="3342570777"/>
                    </a:ext>
                  </a:extLst>
                </a:gridCol>
                <a:gridCol w="2432304">
                  <a:extLst>
                    <a:ext uri="{9D8B030D-6E8A-4147-A177-3AD203B41FA5}">
                      <a16:colId xmlns:a16="http://schemas.microsoft.com/office/drawing/2014/main" val="314166799"/>
                    </a:ext>
                  </a:extLst>
                </a:gridCol>
              </a:tblGrid>
              <a:tr h="969295">
                <a:tc>
                  <a:txBody>
                    <a:bodyPr/>
                    <a:lstStyle/>
                    <a:p>
                      <a:pPr algn="ctr">
                        <a:lnSpc>
                          <a:spcPct val="150000"/>
                        </a:lnSpc>
                        <a:spcBef>
                          <a:spcPts val="300"/>
                        </a:spcBef>
                        <a:spcAft>
                          <a:spcPts val="300"/>
                        </a:spcAft>
                      </a:pPr>
                      <a:r>
                        <a:rPr lang="en-US" sz="2200" b="0" kern="100" cap="none" spc="0" dirty="0">
                          <a:solidFill>
                            <a:schemeClr val="bg1"/>
                          </a:solidFill>
                          <a:effectLst/>
                        </a:rPr>
                        <a:t>Fodder</a:t>
                      </a:r>
                      <a:endParaRPr lang="en-NZ" sz="2200" b="0" kern="100" cap="none" spc="0" dirty="0">
                        <a:solidFill>
                          <a:schemeClr val="bg1"/>
                        </a:solidFill>
                        <a:effectLst/>
                      </a:endParaRPr>
                    </a:p>
                    <a:p>
                      <a:pPr algn="ctr">
                        <a:lnSpc>
                          <a:spcPct val="150000"/>
                        </a:lnSpc>
                        <a:spcBef>
                          <a:spcPts val="300"/>
                        </a:spcBef>
                        <a:spcAft>
                          <a:spcPts val="300"/>
                        </a:spcAft>
                      </a:pPr>
                      <a:r>
                        <a:rPr lang="en-US" sz="2200" b="0" kern="100" cap="none" spc="0" dirty="0">
                          <a:solidFill>
                            <a:schemeClr val="bg1"/>
                          </a:solidFill>
                          <a:effectLst/>
                        </a:rPr>
                        <a:t>Cut &amp; stored</a:t>
                      </a:r>
                      <a:endParaRPr lang="en-NZ" sz="2200" b="0" kern="100" cap="none" spc="0" dirty="0">
                        <a:solidFill>
                          <a:schemeClr val="bg1"/>
                        </a:solidFill>
                        <a:effectLst/>
                        <a:latin typeface="Geneva"/>
                        <a:ea typeface="Times New Roman" panose="02020603050405020304" pitchFamily="18" charset="0"/>
                        <a:cs typeface="Times New Roman" panose="02020603050405020304" pitchFamily="18" charset="0"/>
                      </a:endParaRPr>
                    </a:p>
                  </a:txBody>
                  <a:tcPr marL="92202" marR="92202" marT="122935" marB="0" anchor="ctr">
                    <a:lnL w="12700" cmpd="sng">
                      <a:noFill/>
                    </a:lnL>
                    <a:lnR w="12700" cmpd="sng">
                      <a:noFill/>
                    </a:lnR>
                    <a:lnT w="19050" cap="flat" cmpd="sng" algn="ctr">
                      <a:noFill/>
                      <a:prstDash val="solid"/>
                    </a:lnT>
                    <a:lnB w="38100" cmpd="sng">
                      <a:noFill/>
                    </a:lnB>
                    <a:solidFill>
                      <a:schemeClr val="accent3"/>
                    </a:solidFill>
                  </a:tcPr>
                </a:tc>
                <a:tc>
                  <a:txBody>
                    <a:bodyPr/>
                    <a:lstStyle/>
                    <a:p>
                      <a:pPr algn="ctr">
                        <a:lnSpc>
                          <a:spcPct val="150000"/>
                        </a:lnSpc>
                        <a:spcBef>
                          <a:spcPts val="300"/>
                        </a:spcBef>
                        <a:spcAft>
                          <a:spcPts val="300"/>
                        </a:spcAft>
                      </a:pPr>
                      <a:r>
                        <a:rPr lang="en-US" sz="2200" b="0" kern="100" cap="none" spc="0" dirty="0">
                          <a:solidFill>
                            <a:schemeClr val="bg1"/>
                          </a:solidFill>
                          <a:effectLst/>
                        </a:rPr>
                        <a:t>Forage</a:t>
                      </a:r>
                      <a:endParaRPr lang="en-NZ" sz="2200" b="0" kern="100" cap="none" spc="0" dirty="0">
                        <a:solidFill>
                          <a:schemeClr val="bg1"/>
                        </a:solidFill>
                        <a:effectLst/>
                      </a:endParaRPr>
                    </a:p>
                    <a:p>
                      <a:pPr algn="ctr">
                        <a:lnSpc>
                          <a:spcPct val="150000"/>
                        </a:lnSpc>
                        <a:spcBef>
                          <a:spcPts val="300"/>
                        </a:spcBef>
                        <a:spcAft>
                          <a:spcPts val="300"/>
                        </a:spcAft>
                      </a:pPr>
                      <a:r>
                        <a:rPr lang="en-US" sz="2200" b="0" kern="100" cap="none" spc="0" dirty="0">
                          <a:solidFill>
                            <a:schemeClr val="bg1"/>
                          </a:solidFill>
                          <a:effectLst/>
                        </a:rPr>
                        <a:t>Self-feeding</a:t>
                      </a:r>
                      <a:endParaRPr lang="en-NZ" sz="2200" b="0" kern="100" cap="none" spc="0" dirty="0">
                        <a:solidFill>
                          <a:schemeClr val="bg1"/>
                        </a:solidFill>
                        <a:effectLst/>
                        <a:latin typeface="Geneva"/>
                        <a:ea typeface="Times New Roman" panose="02020603050405020304" pitchFamily="18" charset="0"/>
                        <a:cs typeface="Times New Roman" panose="02020603050405020304" pitchFamily="18" charset="0"/>
                      </a:endParaRPr>
                    </a:p>
                  </a:txBody>
                  <a:tcPr marL="92202" marR="92202" marT="122935" marB="0" anchor="ctr">
                    <a:lnL w="12700" cmpd="sng">
                      <a:noFill/>
                    </a:lnL>
                    <a:lnR w="12700" cmpd="sng">
                      <a:noFill/>
                    </a:lnR>
                    <a:lnT w="19050" cap="flat" cmpd="sng" algn="ctr">
                      <a:noFill/>
                      <a:prstDash val="solid"/>
                    </a:lnT>
                    <a:lnB w="38100" cmpd="sng">
                      <a:noFill/>
                    </a:lnB>
                    <a:solidFill>
                      <a:schemeClr val="accent3"/>
                    </a:solidFill>
                  </a:tcPr>
                </a:tc>
                <a:extLst>
                  <a:ext uri="{0D108BD9-81ED-4DB2-BD59-A6C34878D82A}">
                    <a16:rowId xmlns:a16="http://schemas.microsoft.com/office/drawing/2014/main" val="2085313856"/>
                  </a:ext>
                </a:extLst>
              </a:tr>
              <a:tr h="3071760">
                <a:tc>
                  <a:txBody>
                    <a:bodyPr/>
                    <a:lstStyle/>
                    <a:p>
                      <a:pPr algn="ctr">
                        <a:lnSpc>
                          <a:spcPct val="100000"/>
                        </a:lnSpc>
                        <a:spcBef>
                          <a:spcPts val="300"/>
                        </a:spcBef>
                        <a:spcAft>
                          <a:spcPts val="300"/>
                        </a:spcAft>
                      </a:pPr>
                      <a:r>
                        <a:rPr lang="en-US" sz="1600" b="0" kern="100" cap="none" spc="0" dirty="0">
                          <a:solidFill>
                            <a:schemeClr val="tx1"/>
                          </a:solidFill>
                          <a:effectLst/>
                        </a:rPr>
                        <a:t>Hay</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Silage</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Maize silage</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err="1">
                          <a:solidFill>
                            <a:schemeClr val="tx1"/>
                          </a:solidFill>
                          <a:effectLst/>
                        </a:rPr>
                        <a:t>Balage</a:t>
                      </a:r>
                      <a:endParaRPr lang="en-NZ" sz="1600" b="0" kern="100" cap="none" spc="0" dirty="0">
                        <a:solidFill>
                          <a:schemeClr val="tx1"/>
                        </a:solidFill>
                        <a:effectLst/>
                        <a:latin typeface="Geneva"/>
                        <a:ea typeface="Times New Roman" panose="02020603050405020304" pitchFamily="18" charset="0"/>
                        <a:cs typeface="Times New Roman" panose="02020603050405020304" pitchFamily="18" charset="0"/>
                      </a:endParaRPr>
                    </a:p>
                  </a:txBody>
                  <a:tcPr marL="92202" marR="92202" marT="122935"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lgn="ctr">
                        <a:lnSpc>
                          <a:spcPct val="100000"/>
                        </a:lnSpc>
                        <a:spcBef>
                          <a:spcPts val="300"/>
                        </a:spcBef>
                        <a:spcAft>
                          <a:spcPts val="300"/>
                        </a:spcAft>
                      </a:pPr>
                      <a:r>
                        <a:rPr lang="en-US" sz="1600" b="0" kern="100" cap="none" spc="0" dirty="0">
                          <a:solidFill>
                            <a:schemeClr val="tx1"/>
                          </a:solidFill>
                          <a:effectLst/>
                        </a:rPr>
                        <a:t>Pasture</a:t>
                      </a:r>
                    </a:p>
                    <a:p>
                      <a:pPr algn="ctr">
                        <a:lnSpc>
                          <a:spcPct val="100000"/>
                        </a:lnSpc>
                        <a:spcBef>
                          <a:spcPts val="300"/>
                        </a:spcBef>
                        <a:spcAft>
                          <a:spcPts val="300"/>
                        </a:spcAft>
                      </a:pPr>
                      <a:r>
                        <a:rPr lang="en-US" sz="1600" b="0" kern="100" cap="none" spc="0" dirty="0">
                          <a:solidFill>
                            <a:schemeClr val="tx1"/>
                          </a:solidFill>
                          <a:effectLst/>
                        </a:rPr>
                        <a:t>Lucerne</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Turnips</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Fodder beet</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Swedes</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Green feed oats</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Kale</a:t>
                      </a:r>
                      <a:endParaRPr lang="en-NZ" sz="1600" b="0" kern="100" cap="none" spc="0" dirty="0">
                        <a:solidFill>
                          <a:schemeClr val="tx1"/>
                        </a:solidFill>
                        <a:effectLst/>
                      </a:endParaRPr>
                    </a:p>
                    <a:p>
                      <a:pPr algn="ctr">
                        <a:lnSpc>
                          <a:spcPct val="100000"/>
                        </a:lnSpc>
                        <a:spcBef>
                          <a:spcPts val="300"/>
                        </a:spcBef>
                        <a:spcAft>
                          <a:spcPts val="300"/>
                        </a:spcAft>
                      </a:pPr>
                      <a:r>
                        <a:rPr lang="en-US" sz="1600" b="0" kern="100" cap="none" spc="0" dirty="0">
                          <a:solidFill>
                            <a:schemeClr val="tx1"/>
                          </a:solidFill>
                          <a:effectLst/>
                        </a:rPr>
                        <a:t>Rape</a:t>
                      </a:r>
                      <a:endParaRPr lang="en-NZ" sz="1600" b="0" kern="100" cap="none" spc="0" dirty="0">
                        <a:solidFill>
                          <a:schemeClr val="tx1"/>
                        </a:solidFill>
                        <a:effectLst/>
                      </a:endParaRPr>
                    </a:p>
                  </a:txBody>
                  <a:tcPr marL="92202" marR="92202" marT="122935"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445190675"/>
                  </a:ext>
                </a:extLst>
              </a:tr>
            </a:tbl>
          </a:graphicData>
        </a:graphic>
      </p:graphicFrame>
      <p:pic>
        <p:nvPicPr>
          <p:cNvPr id="4098" name="Picture 2" descr="Fertilising on a budget">
            <a:extLst>
              <a:ext uri="{FF2B5EF4-FFF2-40B4-BE49-F238E27FC236}">
                <a16:creationId xmlns:a16="http://schemas.microsoft.com/office/drawing/2014/main" id="{BCF047CF-8385-A0E8-2A3C-F7AF80E5B6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464" y="3387725"/>
            <a:ext cx="5050536" cy="343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173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8" name="Rectangle 9237">
            <a:extLst>
              <a:ext uri="{FF2B5EF4-FFF2-40B4-BE49-F238E27FC236}">
                <a16:creationId xmlns:a16="http://schemas.microsoft.com/office/drawing/2014/main" id="{C7336F7B-7038-4227-BCAC-E417CC3F6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30" name="Picture 14" descr="Mixed Pasture Silage - Feed Finder">
            <a:extLst>
              <a:ext uri="{FF2B5EF4-FFF2-40B4-BE49-F238E27FC236}">
                <a16:creationId xmlns:a16="http://schemas.microsoft.com/office/drawing/2014/main" id="{073E401C-11DB-A1CC-B20B-6B31AAF7D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630" r="-1" b="6669"/>
          <a:stretch/>
        </p:blipFill>
        <p:spPr bwMode="auto">
          <a:xfrm>
            <a:off x="4412557" y="3761955"/>
            <a:ext cx="3588707" cy="300402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UCKLAND HORSE HAY for sale and wanted | Facebook">
            <a:extLst>
              <a:ext uri="{FF2B5EF4-FFF2-40B4-BE49-F238E27FC236}">
                <a16:creationId xmlns:a16="http://schemas.microsoft.com/office/drawing/2014/main" id="{AE3D5CC4-DB7C-0496-FE82-ED19320CE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635" r="-1" b="11657"/>
          <a:stretch/>
        </p:blipFill>
        <p:spPr bwMode="auto">
          <a:xfrm>
            <a:off x="4523056" y="427733"/>
            <a:ext cx="3490424" cy="2921751"/>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Bill Webb Feed Solutions">
            <a:extLst>
              <a:ext uri="{FF2B5EF4-FFF2-40B4-BE49-F238E27FC236}">
                <a16:creationId xmlns:a16="http://schemas.microsoft.com/office/drawing/2014/main" id="{E0078C1F-8DF2-7E16-B589-114171079E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6484"/>
          <a:stretch/>
        </p:blipFill>
        <p:spPr bwMode="auto">
          <a:xfrm>
            <a:off x="8491624" y="424100"/>
            <a:ext cx="3494766" cy="2925386"/>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The art of making silage">
            <a:extLst>
              <a:ext uri="{FF2B5EF4-FFF2-40B4-BE49-F238E27FC236}">
                <a16:creationId xmlns:a16="http://schemas.microsoft.com/office/drawing/2014/main" id="{B8934905-A08F-2530-6AE4-6EDFB11534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10438" b="3"/>
          <a:stretch/>
        </p:blipFill>
        <p:spPr bwMode="auto">
          <a:xfrm>
            <a:off x="501656" y="3761954"/>
            <a:ext cx="3489123" cy="2917983"/>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Our First Time Baling Hay | Back to the ...">
            <a:extLst>
              <a:ext uri="{FF2B5EF4-FFF2-40B4-BE49-F238E27FC236}">
                <a16:creationId xmlns:a16="http://schemas.microsoft.com/office/drawing/2014/main" id="{64B521BF-30E2-CBC9-FFD9-91A1EDEE85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5641" r="12617" b="2"/>
          <a:stretch/>
        </p:blipFill>
        <p:spPr bwMode="auto">
          <a:xfrm>
            <a:off x="451865" y="427734"/>
            <a:ext cx="3588707" cy="3001265"/>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Take care to balance maize silage-based dairy rations - Farmers Weekly">
            <a:extLst>
              <a:ext uri="{FF2B5EF4-FFF2-40B4-BE49-F238E27FC236}">
                <a16:creationId xmlns:a16="http://schemas.microsoft.com/office/drawing/2014/main" id="{4AB9E68A-E266-168C-6C15-4096559734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8839" r="13900" b="-2"/>
          <a:stretch/>
        </p:blipFill>
        <p:spPr bwMode="auto">
          <a:xfrm>
            <a:off x="8491624" y="3761955"/>
            <a:ext cx="3489123" cy="29179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07D44FD-8395-C627-2EC4-236BB0EA69D2}"/>
              </a:ext>
            </a:extLst>
          </p:cNvPr>
          <p:cNvSpPr txBox="1"/>
          <p:nvPr/>
        </p:nvSpPr>
        <p:spPr>
          <a:xfrm>
            <a:off x="331748" y="0"/>
            <a:ext cx="1126720" cy="369332"/>
          </a:xfrm>
          <a:prstGeom prst="rect">
            <a:avLst/>
          </a:prstGeom>
          <a:noFill/>
        </p:spPr>
        <p:txBody>
          <a:bodyPr wrap="square" rtlCol="0">
            <a:spAutoFit/>
          </a:bodyPr>
          <a:lstStyle/>
          <a:p>
            <a:r>
              <a:rPr lang="en-NZ" dirty="0"/>
              <a:t>Hay</a:t>
            </a:r>
          </a:p>
        </p:txBody>
      </p:sp>
      <p:sp>
        <p:nvSpPr>
          <p:cNvPr id="3" name="TextBox 2">
            <a:extLst>
              <a:ext uri="{FF2B5EF4-FFF2-40B4-BE49-F238E27FC236}">
                <a16:creationId xmlns:a16="http://schemas.microsoft.com/office/drawing/2014/main" id="{D2173F25-63D4-D9E3-4A96-CA518EA7BE54}"/>
              </a:ext>
            </a:extLst>
          </p:cNvPr>
          <p:cNvSpPr txBox="1"/>
          <p:nvPr/>
        </p:nvSpPr>
        <p:spPr>
          <a:xfrm>
            <a:off x="494138" y="3433327"/>
            <a:ext cx="1572405" cy="369332"/>
          </a:xfrm>
          <a:prstGeom prst="rect">
            <a:avLst/>
          </a:prstGeom>
          <a:noFill/>
        </p:spPr>
        <p:txBody>
          <a:bodyPr wrap="square" rtlCol="0">
            <a:spAutoFit/>
          </a:bodyPr>
          <a:lstStyle/>
          <a:p>
            <a:r>
              <a:rPr lang="en-NZ" dirty="0"/>
              <a:t>Pasture silage</a:t>
            </a:r>
          </a:p>
        </p:txBody>
      </p:sp>
      <p:sp>
        <p:nvSpPr>
          <p:cNvPr id="4" name="TextBox 3">
            <a:extLst>
              <a:ext uri="{FF2B5EF4-FFF2-40B4-BE49-F238E27FC236}">
                <a16:creationId xmlns:a16="http://schemas.microsoft.com/office/drawing/2014/main" id="{CD9EC167-31E9-F5F4-B266-5E9A7F5B01E4}"/>
              </a:ext>
            </a:extLst>
          </p:cNvPr>
          <p:cNvSpPr txBox="1"/>
          <p:nvPr/>
        </p:nvSpPr>
        <p:spPr>
          <a:xfrm>
            <a:off x="4412557" y="3390877"/>
            <a:ext cx="3738873" cy="369332"/>
          </a:xfrm>
          <a:prstGeom prst="rect">
            <a:avLst/>
          </a:prstGeom>
          <a:noFill/>
        </p:spPr>
        <p:txBody>
          <a:bodyPr wrap="square" rtlCol="0">
            <a:spAutoFit/>
          </a:bodyPr>
          <a:lstStyle/>
          <a:p>
            <a:r>
              <a:rPr lang="en-NZ" dirty="0"/>
              <a:t>Wrapped silage/ Bailage</a:t>
            </a:r>
          </a:p>
        </p:txBody>
      </p:sp>
      <p:sp>
        <p:nvSpPr>
          <p:cNvPr id="5" name="TextBox 4">
            <a:extLst>
              <a:ext uri="{FF2B5EF4-FFF2-40B4-BE49-F238E27FC236}">
                <a16:creationId xmlns:a16="http://schemas.microsoft.com/office/drawing/2014/main" id="{4FC2E3B2-01A8-89D7-EE7A-F5B6F649E0EB}"/>
              </a:ext>
            </a:extLst>
          </p:cNvPr>
          <p:cNvSpPr txBox="1"/>
          <p:nvPr/>
        </p:nvSpPr>
        <p:spPr>
          <a:xfrm>
            <a:off x="8477841" y="3404255"/>
            <a:ext cx="3738873" cy="369332"/>
          </a:xfrm>
          <a:prstGeom prst="rect">
            <a:avLst/>
          </a:prstGeom>
          <a:noFill/>
        </p:spPr>
        <p:txBody>
          <a:bodyPr wrap="square" rtlCol="0">
            <a:spAutoFit/>
          </a:bodyPr>
          <a:lstStyle/>
          <a:p>
            <a:r>
              <a:rPr lang="en-NZ" dirty="0"/>
              <a:t>Maize silage</a:t>
            </a:r>
          </a:p>
        </p:txBody>
      </p:sp>
    </p:spTree>
    <p:extLst>
      <p:ext uri="{BB962C8B-B14F-4D97-AF65-F5344CB8AC3E}">
        <p14:creationId xmlns:p14="http://schemas.microsoft.com/office/powerpoint/2010/main" val="3830589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9" name="Rectangle 10258">
            <a:extLst>
              <a:ext uri="{FF2B5EF4-FFF2-40B4-BE49-F238E27FC236}">
                <a16:creationId xmlns:a16="http://schemas.microsoft.com/office/drawing/2014/main" id="{C7336F7B-7038-4227-BCAC-E417CC3F6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8" name="Picture 8" descr="A swede growing, the top and leaves are visible above the soil">
            <a:extLst>
              <a:ext uri="{FF2B5EF4-FFF2-40B4-BE49-F238E27FC236}">
                <a16:creationId xmlns:a16="http://schemas.microsoft.com/office/drawing/2014/main" id="{E7BAEB5A-4860-7D76-D0BE-2DA63D4FB7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761" r="7498" b="1"/>
          <a:stretch/>
        </p:blipFill>
        <p:spPr bwMode="auto">
          <a:xfrm>
            <a:off x="8494427" y="3759810"/>
            <a:ext cx="3491964" cy="2923040"/>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Titan Forage Rape | PGG Wrightson Seeds | PGG Wrightson Seeds">
            <a:extLst>
              <a:ext uri="{FF2B5EF4-FFF2-40B4-BE49-F238E27FC236}">
                <a16:creationId xmlns:a16="http://schemas.microsoft.com/office/drawing/2014/main" id="{EDFDF090-91D1-26EA-DF8A-88287E9767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472" r="-5" b="-5"/>
          <a:stretch/>
        </p:blipFill>
        <p:spPr bwMode="auto">
          <a:xfrm>
            <a:off x="4515929" y="431995"/>
            <a:ext cx="3485335" cy="291749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Lucerne Management Guide">
            <a:extLst>
              <a:ext uri="{FF2B5EF4-FFF2-40B4-BE49-F238E27FC236}">
                <a16:creationId xmlns:a16="http://schemas.microsoft.com/office/drawing/2014/main" id="{8021A6D9-5548-0C30-BD40-D1F381F212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148" r="3099" b="2"/>
          <a:stretch/>
        </p:blipFill>
        <p:spPr bwMode="auto">
          <a:xfrm>
            <a:off x="8475165" y="410323"/>
            <a:ext cx="3511225" cy="2939163"/>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Agronomic solutions for fodder beet ...">
            <a:extLst>
              <a:ext uri="{FF2B5EF4-FFF2-40B4-BE49-F238E27FC236}">
                <a16:creationId xmlns:a16="http://schemas.microsoft.com/office/drawing/2014/main" id="{F00746E9-2930-06ED-0178-2B3D6A8FCB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7840" r="23858" b="-1"/>
          <a:stretch/>
        </p:blipFill>
        <p:spPr bwMode="auto">
          <a:xfrm>
            <a:off x="475162" y="3746083"/>
            <a:ext cx="3508100" cy="2933853"/>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Barkant Turnip | PGG Wrightson Seeds ...">
            <a:extLst>
              <a:ext uri="{FF2B5EF4-FFF2-40B4-BE49-F238E27FC236}">
                <a16:creationId xmlns:a16="http://schemas.microsoft.com/office/drawing/2014/main" id="{EAB48931-C120-E649-A45E-5BD1C033AE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5996" r="-1" b="-1"/>
          <a:stretch/>
        </p:blipFill>
        <p:spPr bwMode="auto">
          <a:xfrm>
            <a:off x="4483556" y="3743170"/>
            <a:ext cx="3508100" cy="2933853"/>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Kale stands up well to drought">
            <a:extLst>
              <a:ext uri="{FF2B5EF4-FFF2-40B4-BE49-F238E27FC236}">
                <a16:creationId xmlns:a16="http://schemas.microsoft.com/office/drawing/2014/main" id="{B0389ABC-A27B-D7E4-E5C1-23C3C35BA6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891" r="6547" b="3"/>
          <a:stretch/>
        </p:blipFill>
        <p:spPr bwMode="auto">
          <a:xfrm>
            <a:off x="556693" y="415635"/>
            <a:ext cx="3485334" cy="291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385E199-F3AA-FE2F-5C69-CE8ED923B7C8}"/>
              </a:ext>
            </a:extLst>
          </p:cNvPr>
          <p:cNvSpPr txBox="1"/>
          <p:nvPr/>
        </p:nvSpPr>
        <p:spPr>
          <a:xfrm>
            <a:off x="475162" y="173248"/>
            <a:ext cx="1572405" cy="369332"/>
          </a:xfrm>
          <a:prstGeom prst="rect">
            <a:avLst/>
          </a:prstGeom>
          <a:noFill/>
        </p:spPr>
        <p:txBody>
          <a:bodyPr wrap="square" rtlCol="0">
            <a:spAutoFit/>
          </a:bodyPr>
          <a:lstStyle/>
          <a:p>
            <a:r>
              <a:rPr lang="en-NZ" dirty="0"/>
              <a:t>Forage Kale</a:t>
            </a:r>
          </a:p>
        </p:txBody>
      </p:sp>
      <p:sp>
        <p:nvSpPr>
          <p:cNvPr id="3" name="TextBox 2">
            <a:extLst>
              <a:ext uri="{FF2B5EF4-FFF2-40B4-BE49-F238E27FC236}">
                <a16:creationId xmlns:a16="http://schemas.microsoft.com/office/drawing/2014/main" id="{7541DC9B-2F53-006F-D670-26AF2D7E0E60}"/>
              </a:ext>
            </a:extLst>
          </p:cNvPr>
          <p:cNvSpPr txBox="1"/>
          <p:nvPr/>
        </p:nvSpPr>
        <p:spPr>
          <a:xfrm>
            <a:off x="4475163" y="153057"/>
            <a:ext cx="1572405" cy="369332"/>
          </a:xfrm>
          <a:prstGeom prst="rect">
            <a:avLst/>
          </a:prstGeom>
          <a:noFill/>
        </p:spPr>
        <p:txBody>
          <a:bodyPr wrap="square" rtlCol="0">
            <a:spAutoFit/>
          </a:bodyPr>
          <a:lstStyle/>
          <a:p>
            <a:r>
              <a:rPr lang="en-NZ" dirty="0"/>
              <a:t>Forage Rape</a:t>
            </a:r>
          </a:p>
        </p:txBody>
      </p:sp>
      <p:sp>
        <p:nvSpPr>
          <p:cNvPr id="4" name="TextBox 3">
            <a:extLst>
              <a:ext uri="{FF2B5EF4-FFF2-40B4-BE49-F238E27FC236}">
                <a16:creationId xmlns:a16="http://schemas.microsoft.com/office/drawing/2014/main" id="{39111DF4-2DE8-C0AE-3A3C-D6DBF6013A19}"/>
              </a:ext>
            </a:extLst>
          </p:cNvPr>
          <p:cNvSpPr txBox="1"/>
          <p:nvPr/>
        </p:nvSpPr>
        <p:spPr>
          <a:xfrm>
            <a:off x="556693" y="3446682"/>
            <a:ext cx="1572405" cy="369332"/>
          </a:xfrm>
          <a:prstGeom prst="rect">
            <a:avLst/>
          </a:prstGeom>
          <a:noFill/>
        </p:spPr>
        <p:txBody>
          <a:bodyPr wrap="square" rtlCol="0">
            <a:spAutoFit/>
          </a:bodyPr>
          <a:lstStyle/>
          <a:p>
            <a:r>
              <a:rPr lang="en-NZ" dirty="0"/>
              <a:t>Fodder beet</a:t>
            </a:r>
          </a:p>
        </p:txBody>
      </p:sp>
      <p:sp>
        <p:nvSpPr>
          <p:cNvPr id="5" name="TextBox 4">
            <a:extLst>
              <a:ext uri="{FF2B5EF4-FFF2-40B4-BE49-F238E27FC236}">
                <a16:creationId xmlns:a16="http://schemas.microsoft.com/office/drawing/2014/main" id="{FC269F60-6596-F17C-9901-0E6E451A90CC}"/>
              </a:ext>
            </a:extLst>
          </p:cNvPr>
          <p:cNvSpPr txBox="1"/>
          <p:nvPr/>
        </p:nvSpPr>
        <p:spPr>
          <a:xfrm>
            <a:off x="4321821" y="3373838"/>
            <a:ext cx="1572405" cy="369332"/>
          </a:xfrm>
          <a:prstGeom prst="rect">
            <a:avLst/>
          </a:prstGeom>
          <a:noFill/>
        </p:spPr>
        <p:txBody>
          <a:bodyPr wrap="square" rtlCol="0">
            <a:spAutoFit/>
          </a:bodyPr>
          <a:lstStyle/>
          <a:p>
            <a:r>
              <a:rPr lang="en-NZ" dirty="0"/>
              <a:t>Turnips</a:t>
            </a:r>
          </a:p>
        </p:txBody>
      </p:sp>
      <p:sp>
        <p:nvSpPr>
          <p:cNvPr id="6" name="TextBox 5">
            <a:extLst>
              <a:ext uri="{FF2B5EF4-FFF2-40B4-BE49-F238E27FC236}">
                <a16:creationId xmlns:a16="http://schemas.microsoft.com/office/drawing/2014/main" id="{9917BDD8-03D6-16FF-0393-0967FE1668E6}"/>
              </a:ext>
            </a:extLst>
          </p:cNvPr>
          <p:cNvSpPr txBox="1"/>
          <p:nvPr/>
        </p:nvSpPr>
        <p:spPr>
          <a:xfrm>
            <a:off x="8475165" y="3399995"/>
            <a:ext cx="1572405" cy="369332"/>
          </a:xfrm>
          <a:prstGeom prst="rect">
            <a:avLst/>
          </a:prstGeom>
          <a:noFill/>
        </p:spPr>
        <p:txBody>
          <a:bodyPr wrap="square" rtlCol="0">
            <a:spAutoFit/>
          </a:bodyPr>
          <a:lstStyle/>
          <a:p>
            <a:r>
              <a:rPr lang="en-NZ" dirty="0"/>
              <a:t>Swede</a:t>
            </a:r>
          </a:p>
        </p:txBody>
      </p:sp>
      <p:sp>
        <p:nvSpPr>
          <p:cNvPr id="7" name="TextBox 6">
            <a:extLst>
              <a:ext uri="{FF2B5EF4-FFF2-40B4-BE49-F238E27FC236}">
                <a16:creationId xmlns:a16="http://schemas.microsoft.com/office/drawing/2014/main" id="{36B6959C-419F-7D92-8481-EFC9115E7394}"/>
              </a:ext>
            </a:extLst>
          </p:cNvPr>
          <p:cNvSpPr txBox="1"/>
          <p:nvPr/>
        </p:nvSpPr>
        <p:spPr>
          <a:xfrm>
            <a:off x="8402012" y="151325"/>
            <a:ext cx="1572405" cy="369332"/>
          </a:xfrm>
          <a:prstGeom prst="rect">
            <a:avLst/>
          </a:prstGeom>
          <a:noFill/>
        </p:spPr>
        <p:txBody>
          <a:bodyPr wrap="square" rtlCol="0">
            <a:spAutoFit/>
          </a:bodyPr>
          <a:lstStyle/>
          <a:p>
            <a:r>
              <a:rPr lang="en-NZ" dirty="0"/>
              <a:t>Lucerne</a:t>
            </a:r>
          </a:p>
        </p:txBody>
      </p:sp>
    </p:spTree>
    <p:extLst>
      <p:ext uri="{BB962C8B-B14F-4D97-AF65-F5344CB8AC3E}">
        <p14:creationId xmlns:p14="http://schemas.microsoft.com/office/powerpoint/2010/main" val="2766076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70" name="Picture 6" descr="winter grazing: ORC | Otago ...">
            <a:extLst>
              <a:ext uri="{FF2B5EF4-FFF2-40B4-BE49-F238E27FC236}">
                <a16:creationId xmlns:a16="http://schemas.microsoft.com/office/drawing/2014/main" id="{FED4F099-73FC-54ED-603D-951A0D098E6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93737" y="643467"/>
            <a:ext cx="3395325" cy="2543217"/>
          </a:xfrm>
          <a:prstGeom prst="rect">
            <a:avLst/>
          </a:prstGeom>
          <a:noFill/>
          <a:extLst>
            <a:ext uri="{909E8E84-426E-40DD-AFC4-6F175D3DCCD1}">
              <a14:hiddenFill xmlns:a14="http://schemas.microsoft.com/office/drawing/2010/main">
                <a:solidFill>
                  <a:srgbClr val="FFFFFF"/>
                </a:solidFill>
              </a14:hiddenFill>
            </a:ext>
          </a:extLst>
        </p:spPr>
      </p:pic>
      <p:cxnSp>
        <p:nvCxnSpPr>
          <p:cNvPr id="11279" name="Straight Connector 11278">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1268" name="Picture 4" descr="Grazing lucerne | AHDB">
            <a:extLst>
              <a:ext uri="{FF2B5EF4-FFF2-40B4-BE49-F238E27FC236}">
                <a16:creationId xmlns:a16="http://schemas.microsoft.com/office/drawing/2014/main" id="{22EAA4AA-1F1C-ADF4-D00F-4E0D03870F1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28690" y="643467"/>
            <a:ext cx="4152191" cy="2543217"/>
          </a:xfrm>
          <a:prstGeom prst="rect">
            <a:avLst/>
          </a:prstGeom>
          <a:noFill/>
          <a:extLst>
            <a:ext uri="{909E8E84-426E-40DD-AFC4-6F175D3DCCD1}">
              <a14:hiddenFill xmlns:a14="http://schemas.microsoft.com/office/drawing/2010/main">
                <a:solidFill>
                  <a:srgbClr val="FFFFFF"/>
                </a:solidFill>
              </a14:hiddenFill>
            </a:ext>
          </a:extLst>
        </p:spPr>
      </p:pic>
      <p:cxnSp>
        <p:nvCxnSpPr>
          <p:cNvPr id="11281" name="Straight Connector 11280">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1283" name="Straight Connector 11282">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1274" name="Picture 10" descr="NZ Dairy Exporter">
            <a:extLst>
              <a:ext uri="{FF2B5EF4-FFF2-40B4-BE49-F238E27FC236}">
                <a16:creationId xmlns:a16="http://schemas.microsoft.com/office/drawing/2014/main" id="{6402C7F0-389D-1F5A-1016-12BE4FFF788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023570" y="3671316"/>
            <a:ext cx="2935659" cy="2545862"/>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5. NUTRITION">
            <a:extLst>
              <a:ext uri="{FF2B5EF4-FFF2-40B4-BE49-F238E27FC236}">
                <a16:creationId xmlns:a16="http://schemas.microsoft.com/office/drawing/2014/main" id="{75AB79F3-0D43-20B0-21EC-C5876A625D6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752146" y="3671316"/>
            <a:ext cx="1905280" cy="25534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C183118-D281-ADD4-A655-C3E35DAA9E85}"/>
              </a:ext>
            </a:extLst>
          </p:cNvPr>
          <p:cNvSpPr txBox="1"/>
          <p:nvPr/>
        </p:nvSpPr>
        <p:spPr>
          <a:xfrm>
            <a:off x="1629708" y="152977"/>
            <a:ext cx="1572405" cy="369332"/>
          </a:xfrm>
          <a:prstGeom prst="rect">
            <a:avLst/>
          </a:prstGeom>
          <a:noFill/>
        </p:spPr>
        <p:txBody>
          <a:bodyPr wrap="square" rtlCol="0">
            <a:spAutoFit/>
          </a:bodyPr>
          <a:lstStyle/>
          <a:p>
            <a:r>
              <a:rPr lang="en-NZ" dirty="0"/>
              <a:t>Forage Kale</a:t>
            </a:r>
          </a:p>
        </p:txBody>
      </p:sp>
      <p:sp>
        <p:nvSpPr>
          <p:cNvPr id="3" name="TextBox 2">
            <a:extLst>
              <a:ext uri="{FF2B5EF4-FFF2-40B4-BE49-F238E27FC236}">
                <a16:creationId xmlns:a16="http://schemas.microsoft.com/office/drawing/2014/main" id="{9834A84A-D076-CF78-4B86-1E8CEA4F76CA}"/>
              </a:ext>
            </a:extLst>
          </p:cNvPr>
          <p:cNvSpPr txBox="1"/>
          <p:nvPr/>
        </p:nvSpPr>
        <p:spPr>
          <a:xfrm>
            <a:off x="6628690" y="274135"/>
            <a:ext cx="1572405" cy="369332"/>
          </a:xfrm>
          <a:prstGeom prst="rect">
            <a:avLst/>
          </a:prstGeom>
          <a:noFill/>
        </p:spPr>
        <p:txBody>
          <a:bodyPr wrap="square" rtlCol="0">
            <a:spAutoFit/>
          </a:bodyPr>
          <a:lstStyle/>
          <a:p>
            <a:r>
              <a:rPr lang="en-NZ" dirty="0"/>
              <a:t>Lucerne</a:t>
            </a:r>
          </a:p>
        </p:txBody>
      </p:sp>
      <p:sp>
        <p:nvSpPr>
          <p:cNvPr id="4" name="TextBox 3">
            <a:extLst>
              <a:ext uri="{FF2B5EF4-FFF2-40B4-BE49-F238E27FC236}">
                <a16:creationId xmlns:a16="http://schemas.microsoft.com/office/drawing/2014/main" id="{991F9DEA-6F6C-008C-C7A8-D80599D42465}"/>
              </a:ext>
            </a:extLst>
          </p:cNvPr>
          <p:cNvSpPr txBox="1"/>
          <p:nvPr/>
        </p:nvSpPr>
        <p:spPr>
          <a:xfrm>
            <a:off x="2023570" y="3331510"/>
            <a:ext cx="1572405" cy="369332"/>
          </a:xfrm>
          <a:prstGeom prst="rect">
            <a:avLst/>
          </a:prstGeom>
          <a:noFill/>
        </p:spPr>
        <p:txBody>
          <a:bodyPr wrap="square" rtlCol="0">
            <a:spAutoFit/>
          </a:bodyPr>
          <a:lstStyle/>
          <a:p>
            <a:r>
              <a:rPr lang="en-NZ" dirty="0"/>
              <a:t>Maize silage</a:t>
            </a:r>
          </a:p>
        </p:txBody>
      </p:sp>
      <p:sp>
        <p:nvSpPr>
          <p:cNvPr id="5" name="TextBox 4">
            <a:extLst>
              <a:ext uri="{FF2B5EF4-FFF2-40B4-BE49-F238E27FC236}">
                <a16:creationId xmlns:a16="http://schemas.microsoft.com/office/drawing/2014/main" id="{2C2BCB6C-ED7B-066B-D452-E43F1A7F0583}"/>
              </a:ext>
            </a:extLst>
          </p:cNvPr>
          <p:cNvSpPr txBox="1"/>
          <p:nvPr/>
        </p:nvSpPr>
        <p:spPr>
          <a:xfrm>
            <a:off x="6601537" y="3428998"/>
            <a:ext cx="1572405" cy="369332"/>
          </a:xfrm>
          <a:prstGeom prst="rect">
            <a:avLst/>
          </a:prstGeom>
          <a:noFill/>
        </p:spPr>
        <p:txBody>
          <a:bodyPr wrap="square" rtlCol="0">
            <a:spAutoFit/>
          </a:bodyPr>
          <a:lstStyle/>
          <a:p>
            <a:r>
              <a:rPr lang="en-NZ" dirty="0"/>
              <a:t>Pasture silage</a:t>
            </a:r>
          </a:p>
        </p:txBody>
      </p:sp>
    </p:spTree>
    <p:extLst>
      <p:ext uri="{BB962C8B-B14F-4D97-AF65-F5344CB8AC3E}">
        <p14:creationId xmlns:p14="http://schemas.microsoft.com/office/powerpoint/2010/main" val="1079606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icture containing logo&#10;&#10;Description automatically generated">
            <a:extLst>
              <a:ext uri="{FF2B5EF4-FFF2-40B4-BE49-F238E27FC236}">
                <a16:creationId xmlns:a16="http://schemas.microsoft.com/office/drawing/2014/main" id="{2DFD8EA3-497F-3A08-A52F-F14366009A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860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852</TotalTime>
  <Words>473</Words>
  <Application>Microsoft Office PowerPoint</Application>
  <PresentationFormat>Widescreen</PresentationFormat>
  <Paragraphs>154</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Aptos Display</vt:lpstr>
      <vt:lpstr>Arial</vt:lpstr>
      <vt:lpstr>Calibri</vt:lpstr>
      <vt:lpstr>Geneva</vt:lpstr>
      <vt:lpstr>Symbol</vt:lpstr>
      <vt:lpstr>Office Theme</vt:lpstr>
      <vt:lpstr>PowerPoint Presentation</vt:lpstr>
      <vt:lpstr>Pastoral Farming Production Systems</vt:lpstr>
      <vt:lpstr>Dairy Farming</vt:lpstr>
      <vt:lpstr>PowerPoint Presentation</vt:lpstr>
      <vt:lpstr>PowerPoint Presentation</vt:lpstr>
      <vt:lpstr>Sheep &amp; Beef  Faming  Systems </vt:lpstr>
      <vt:lpstr>PowerPoint Presentation</vt:lpstr>
      <vt:lpstr>Beef Cattle breeds on pastoral farming production systems</vt:lpstr>
      <vt:lpstr>PowerPoint Presentation</vt:lpstr>
      <vt:lpstr>Sheep breeds on pastoral farming systems</vt:lpstr>
      <vt:lpstr>PowerPoint Presentation</vt:lpstr>
      <vt:lpstr>Arable farming</vt:lpstr>
      <vt:lpstr>Arable crops</vt:lpstr>
      <vt:lpstr>Crops grown to feed cattle and sheep</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 Stokes</dc:creator>
  <cp:lastModifiedBy>Kerry Allen</cp:lastModifiedBy>
  <cp:revision>17</cp:revision>
  <dcterms:created xsi:type="dcterms:W3CDTF">2024-08-15T21:57:37Z</dcterms:created>
  <dcterms:modified xsi:type="dcterms:W3CDTF">2026-10-06T00:11:42Z</dcterms:modified>
</cp:coreProperties>
</file>