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48" r:id="rId3"/>
    <p:sldId id="329" r:id="rId4"/>
    <p:sldId id="333" r:id="rId5"/>
    <p:sldId id="340" r:id="rId6"/>
    <p:sldId id="341" r:id="rId7"/>
    <p:sldId id="342" r:id="rId8"/>
    <p:sldId id="260" r:id="rId9"/>
    <p:sldId id="278" r:id="rId10"/>
    <p:sldId id="344" r:id="rId11"/>
    <p:sldId id="347" r:id="rId12"/>
    <p:sldId id="267" r:id="rId13"/>
    <p:sldId id="257" r:id="rId14"/>
    <p:sldId id="258"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89" autoAdjust="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9559-8549-4087-1F99-DDC5D930B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4F4EA42-CA67-E140-4A46-8FA5DF418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5E33178-3D5B-842C-C570-A1235A4A6F63}"/>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0D793F32-44A9-7A37-2D27-64C4C5926B0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DB6544-B110-EE9D-0A77-B5EECB87F08B}"/>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211330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5513-39AE-CDE2-9EC8-C3BEA119B43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404795B-98C7-77E8-7BD9-EE18F89DD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8C662DF-049D-1BBD-6146-23559E1C30DA}"/>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0B79F99C-7DF2-6A86-D5AE-B4E8F984C4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836B6BE-3E0F-117F-2FBB-74E981F1B303}"/>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378477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C4384-3B93-2DEC-90D9-C42067872E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CA09C47-E583-1197-51E1-8EE1947518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94B9829-8D44-3FD0-36C1-60F31133E6E6}"/>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705BC00C-1403-82E6-8020-2A1528D90C3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34B18DF-FB94-6622-441F-CDCC7437782C}"/>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150232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58BD-8B5C-9749-708B-BF4053AF4CF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7227AAD-5F49-D495-D5E2-85358A332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6BF85D7-4E7F-7C5B-B6B3-CADAB8EF4E86}"/>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0B55A2FC-00D0-4BFF-5B88-B429D2780ED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8D099FF-D891-A768-23FD-76744A3B7FB5}"/>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60214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8AAC-A535-9947-069B-F0BCF28B7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6D5C14B-34D2-B365-F351-02B652E1AE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02E29-7B8F-947D-6DB8-CC01AF23C1DF}"/>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CE2B6634-248A-5876-C6AB-D056684E561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AADBB6C-B557-2312-B638-13FB0B85E916}"/>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214632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EEBC-5EAA-2E94-A9F9-54C9CD5804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7561BE5-D792-95C8-791F-ADA21CBAC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B9C9E83-5CCC-EC03-7579-CC4882433D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FC00761-DA82-8710-2BCB-077442BE07EC}"/>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6" name="Footer Placeholder 5">
            <a:extLst>
              <a:ext uri="{FF2B5EF4-FFF2-40B4-BE49-F238E27FC236}">
                <a16:creationId xmlns:a16="http://schemas.microsoft.com/office/drawing/2014/main" id="{076C26A7-47C6-77B0-BAB8-7A3E08B31CC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3D2280D-248B-0DD6-6CF3-8DED0ECE1E2A}"/>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334443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D451-DB85-8D87-CEC2-D636C88FD31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89F1E77-4D1B-A77F-C10B-548A4A703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35C93-A72E-DFB5-DEBC-C8BC4C7D2D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AAD1A0B-D6D5-F7FD-D976-61A663789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7DF0A8-2A23-E31F-ABD7-2BD7FDCDDC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D956E52-3908-6F09-E814-8CAA64AFEC94}"/>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8" name="Footer Placeholder 7">
            <a:extLst>
              <a:ext uri="{FF2B5EF4-FFF2-40B4-BE49-F238E27FC236}">
                <a16:creationId xmlns:a16="http://schemas.microsoft.com/office/drawing/2014/main" id="{AB9AF672-6178-FD9C-1520-C9C5461FB5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68CD288-A7CC-4192-2A3D-0DE509DC5B31}"/>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192727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778F-9F25-0303-5A2F-CDD99B49310B}"/>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523B916-AF2E-6F49-A302-3B927BA8FEF2}"/>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4" name="Footer Placeholder 3">
            <a:extLst>
              <a:ext uri="{FF2B5EF4-FFF2-40B4-BE49-F238E27FC236}">
                <a16:creationId xmlns:a16="http://schemas.microsoft.com/office/drawing/2014/main" id="{EE96F114-CC13-C476-E093-D1E100D5DF3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C84619D-1510-96E1-886B-C483AC06967E}"/>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113532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D9F48-C4FE-A2C4-D805-D3508B8F64B2}"/>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3" name="Footer Placeholder 2">
            <a:extLst>
              <a:ext uri="{FF2B5EF4-FFF2-40B4-BE49-F238E27FC236}">
                <a16:creationId xmlns:a16="http://schemas.microsoft.com/office/drawing/2014/main" id="{E8B7BC0C-E803-2C1F-7C74-E789F53DD89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3A0665D-E7CE-D2D0-D45E-7C9401E36C83}"/>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416583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47D8-90AC-632E-53A4-F549A31E4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44F4A41-FF8B-9884-B165-4E63F1AD1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171C837-0616-9C2E-9B13-AEA93F3FC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23E14-FCDE-1849-80C8-6EC4AC324C85}"/>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6" name="Footer Placeholder 5">
            <a:extLst>
              <a:ext uri="{FF2B5EF4-FFF2-40B4-BE49-F238E27FC236}">
                <a16:creationId xmlns:a16="http://schemas.microsoft.com/office/drawing/2014/main" id="{3AEF1635-3D23-84D1-22BF-217BF42C5D4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13B9DD0-5094-3763-0E2A-6763779D1B03}"/>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348916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3A51-5198-5F12-8DAE-80BF819C0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A5B5C1B-2FFB-D581-C2CE-AB1A0C483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839BE10-5539-3922-A30C-EB5AACD99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DBE10-98F0-565F-34E0-5ABA15E63210}"/>
              </a:ext>
            </a:extLst>
          </p:cNvPr>
          <p:cNvSpPr>
            <a:spLocks noGrp="1"/>
          </p:cNvSpPr>
          <p:nvPr>
            <p:ph type="dt" sz="half" idx="10"/>
          </p:nvPr>
        </p:nvSpPr>
        <p:spPr/>
        <p:txBody>
          <a:bodyPr/>
          <a:lstStyle/>
          <a:p>
            <a:fld id="{47D63F50-0B90-483A-A115-9DE5E1CAE32F}" type="datetimeFigureOut">
              <a:rPr lang="en-NZ" smtClean="0"/>
              <a:t>14/01/2025</a:t>
            </a:fld>
            <a:endParaRPr lang="en-NZ"/>
          </a:p>
        </p:txBody>
      </p:sp>
      <p:sp>
        <p:nvSpPr>
          <p:cNvPr id="6" name="Footer Placeholder 5">
            <a:extLst>
              <a:ext uri="{FF2B5EF4-FFF2-40B4-BE49-F238E27FC236}">
                <a16:creationId xmlns:a16="http://schemas.microsoft.com/office/drawing/2014/main" id="{7810E634-1A45-A847-0082-7EAC092F396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0C6920B-CF5E-DA83-0A6A-4718BC095568}"/>
              </a:ext>
            </a:extLst>
          </p:cNvPr>
          <p:cNvSpPr>
            <a:spLocks noGrp="1"/>
          </p:cNvSpPr>
          <p:nvPr>
            <p:ph type="sldNum" sz="quarter" idx="12"/>
          </p:nvPr>
        </p:nvSpPr>
        <p:spPr/>
        <p:txBody>
          <a:bodyPr/>
          <a:lstStyle/>
          <a:p>
            <a:fld id="{233C482E-2F74-4B53-981A-C3985415CCDE}" type="slidenum">
              <a:rPr lang="en-NZ" smtClean="0"/>
              <a:t>‹#›</a:t>
            </a:fld>
            <a:endParaRPr lang="en-NZ"/>
          </a:p>
        </p:txBody>
      </p:sp>
    </p:spTree>
    <p:extLst>
      <p:ext uri="{BB962C8B-B14F-4D97-AF65-F5344CB8AC3E}">
        <p14:creationId xmlns:p14="http://schemas.microsoft.com/office/powerpoint/2010/main" val="58550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0AC90-0417-EA3B-94C1-2CBBCA9C7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7CA925F-912B-A065-3A87-5053470FB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9433ED9-9F7F-9D89-8F99-5322C8876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D63F50-0B90-483A-A115-9DE5E1CAE32F}" type="datetimeFigureOut">
              <a:rPr lang="en-NZ" smtClean="0"/>
              <a:t>14/01/2025</a:t>
            </a:fld>
            <a:endParaRPr lang="en-NZ"/>
          </a:p>
        </p:txBody>
      </p:sp>
      <p:sp>
        <p:nvSpPr>
          <p:cNvPr id="5" name="Footer Placeholder 4">
            <a:extLst>
              <a:ext uri="{FF2B5EF4-FFF2-40B4-BE49-F238E27FC236}">
                <a16:creationId xmlns:a16="http://schemas.microsoft.com/office/drawing/2014/main" id="{54205AC8-FD00-3BAE-D09D-99FFEFFEF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C90B28BC-B07A-15A1-F9E5-682ABB99F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C482E-2F74-4B53-981A-C3985415CCDE}" type="slidenum">
              <a:rPr lang="en-NZ" smtClean="0"/>
              <a:t>‹#›</a:t>
            </a:fld>
            <a:endParaRPr lang="en-NZ"/>
          </a:p>
        </p:txBody>
      </p:sp>
    </p:spTree>
    <p:extLst>
      <p:ext uri="{BB962C8B-B14F-4D97-AF65-F5344CB8AC3E}">
        <p14:creationId xmlns:p14="http://schemas.microsoft.com/office/powerpoint/2010/main" val="58420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hyperlink" Target="https://www.vegetables.co.nz/about-us/our-growers/planting-to-plate/peas/" TargetMode="External"/><Relationship Id="rId3" Type="http://schemas.openxmlformats.org/officeDocument/2006/relationships/image" Target="../media/image15.png"/><Relationship Id="rId7" Type="http://schemas.openxmlformats.org/officeDocument/2006/relationships/hyperlink" Target="https://www.vegetables.co.nz/about-us/our-growers/our-growers/onions/"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vegetables.co.nz/about-us/our-growers/our-growers/carrots/" TargetMode="Externa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s://www.vegetables.co.nz/about-us/our-growers/our-growers/potato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676D01D-C5F5-C14E-5A7C-CD45719BA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6689-5467-215C-C0D0-37EFEC5EC22A}"/>
              </a:ext>
            </a:extLst>
          </p:cNvPr>
          <p:cNvSpPr>
            <a:spLocks noGrp="1"/>
          </p:cNvSpPr>
          <p:nvPr>
            <p:ph type="title"/>
          </p:nvPr>
        </p:nvSpPr>
        <p:spPr>
          <a:xfrm>
            <a:off x="838200" y="365125"/>
            <a:ext cx="5178552" cy="1325563"/>
          </a:xfrm>
        </p:spPr>
        <p:txBody>
          <a:bodyPr/>
          <a:lstStyle/>
          <a:p>
            <a:r>
              <a:rPr lang="en-NZ" sz="4400" b="1" dirty="0"/>
              <a:t>Viticulture</a:t>
            </a:r>
            <a:endParaRPr lang="en-NZ" dirty="0"/>
          </a:p>
        </p:txBody>
      </p:sp>
      <p:sp>
        <p:nvSpPr>
          <p:cNvPr id="3" name="Content Placeholder 2">
            <a:extLst>
              <a:ext uri="{FF2B5EF4-FFF2-40B4-BE49-F238E27FC236}">
                <a16:creationId xmlns:a16="http://schemas.microsoft.com/office/drawing/2014/main" id="{A1C76B8B-12C7-284E-E689-1106961C0A45}"/>
              </a:ext>
            </a:extLst>
          </p:cNvPr>
          <p:cNvSpPr>
            <a:spLocks noGrp="1"/>
          </p:cNvSpPr>
          <p:nvPr>
            <p:ph idx="1"/>
          </p:nvPr>
        </p:nvSpPr>
        <p:spPr>
          <a:xfrm>
            <a:off x="738909" y="1533236"/>
            <a:ext cx="5277843" cy="4643727"/>
          </a:xfrm>
        </p:spPr>
        <p:txBody>
          <a:bodyPr/>
          <a:lstStyle/>
          <a:p>
            <a:r>
              <a:rPr lang="en-NZ" dirty="0"/>
              <a:t>Grapes can be grown on flat to slightly rolling land in many regions in New Zealand. However, the main regions are Hawkes Bay and Marlborough.</a:t>
            </a:r>
          </a:p>
          <a:p>
            <a:r>
              <a:rPr lang="en-NZ" dirty="0"/>
              <a:t>These regions have low rainfall, high sunshine hours, well drained soils and access to a reliable water supply for irrigation.</a:t>
            </a:r>
          </a:p>
        </p:txBody>
      </p:sp>
      <p:pic>
        <p:nvPicPr>
          <p:cNvPr id="7" name="Content Placeholder 6" descr="THE WINE REGIONS OF NZ | New Zealand Wine Directory">
            <a:extLst>
              <a:ext uri="{FF2B5EF4-FFF2-40B4-BE49-F238E27FC236}">
                <a16:creationId xmlns:a16="http://schemas.microsoft.com/office/drawing/2014/main" id="{6394D8FE-4D55-3DEA-774F-C905BD514B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1667" y="333085"/>
            <a:ext cx="5157786" cy="6072089"/>
          </a:xfrm>
          <a:prstGeom prst="rect">
            <a:avLst/>
          </a:prstGeom>
          <a:noFill/>
          <a:ln>
            <a:noFill/>
          </a:ln>
        </p:spPr>
      </p:pic>
    </p:spTree>
    <p:extLst>
      <p:ext uri="{BB962C8B-B14F-4D97-AF65-F5344CB8AC3E}">
        <p14:creationId xmlns:p14="http://schemas.microsoft.com/office/powerpoint/2010/main" val="180471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7A5D-AD93-71F5-ABDF-C7C90731F8D8}"/>
              </a:ext>
            </a:extLst>
          </p:cNvPr>
          <p:cNvSpPr>
            <a:spLocks noGrp="1"/>
          </p:cNvSpPr>
          <p:nvPr>
            <p:ph type="title"/>
          </p:nvPr>
        </p:nvSpPr>
        <p:spPr>
          <a:xfrm>
            <a:off x="838200" y="4242090"/>
            <a:ext cx="10515600" cy="1270232"/>
          </a:xfrm>
        </p:spPr>
        <p:txBody>
          <a:bodyPr vert="horz" lIns="91440" tIns="45720" rIns="91440" bIns="45720" rtlCol="0" anchor="b">
            <a:normAutofit fontScale="90000"/>
          </a:bodyPr>
          <a:lstStyle/>
          <a:p>
            <a:pPr algn="ctr"/>
            <a:r>
              <a:rPr lang="en-NZ" sz="6600" dirty="0">
                <a:effectLst/>
                <a:ea typeface="Aptos" panose="020B0004020202020204" pitchFamily="34" charset="0"/>
              </a:rPr>
              <a:t>41,806 </a:t>
            </a:r>
            <a:br>
              <a:rPr lang="en-NZ" sz="6600" dirty="0">
                <a:effectLst/>
                <a:ea typeface="Aptos" panose="020B0004020202020204" pitchFamily="34" charset="0"/>
              </a:rPr>
            </a:br>
            <a:br>
              <a:rPr lang="en-NZ" sz="6600" dirty="0">
                <a:effectLst/>
                <a:ea typeface="Aptos" panose="020B0004020202020204" pitchFamily="34" charset="0"/>
              </a:rPr>
            </a:br>
            <a:br>
              <a:rPr lang="en-NZ" sz="6600" dirty="0">
                <a:effectLst/>
                <a:ea typeface="Aptos" panose="020B0004020202020204" pitchFamily="34" charset="0"/>
              </a:rPr>
            </a:br>
            <a:br>
              <a:rPr lang="en-NZ" sz="6600" dirty="0">
                <a:effectLst/>
                <a:ea typeface="Aptos" panose="020B0004020202020204" pitchFamily="34" charset="0"/>
              </a:rPr>
            </a:br>
            <a:br>
              <a:rPr lang="en-NZ" sz="6600" dirty="0"/>
            </a:br>
            <a:r>
              <a:rPr lang="en-NZ" sz="3600" dirty="0"/>
              <a:t>41, 806 hectares of grapes vines are planted in New Zealand </a:t>
            </a:r>
            <a:endParaRPr lang="en-US" sz="3600" kern="1200" dirty="0">
              <a:solidFill>
                <a:schemeClr val="tx1"/>
              </a:solidFill>
              <a:latin typeface="+mj-lt"/>
              <a:ea typeface="+mj-ea"/>
              <a:cs typeface="+mj-cs"/>
            </a:endParaRPr>
          </a:p>
        </p:txBody>
      </p:sp>
      <p:pic>
        <p:nvPicPr>
          <p:cNvPr id="4" name="Picture 3" descr="dexcel 065">
            <a:extLst>
              <a:ext uri="{FF2B5EF4-FFF2-40B4-BE49-F238E27FC236}">
                <a16:creationId xmlns:a16="http://schemas.microsoft.com/office/drawing/2014/main" id="{C4AD74D8-F048-777E-8C1C-8891B1821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52" r="1367" b="2"/>
          <a:stretch/>
        </p:blipFill>
        <p:spPr>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Vineyard Management, Marlborough, NZ">
            <a:extLst>
              <a:ext uri="{FF2B5EF4-FFF2-40B4-BE49-F238E27FC236}">
                <a16:creationId xmlns:a16="http://schemas.microsoft.com/office/drawing/2014/main" id="{A984D49F-4CC6-C47C-AA0A-042AF76B9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47" r="29342" b="1"/>
          <a:stretch/>
        </p:blipFill>
        <p:spPr bwMode="auto">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3" descr="wine industry">
            <a:extLst>
              <a:ext uri="{FF2B5EF4-FFF2-40B4-BE49-F238E27FC236}">
                <a16:creationId xmlns:a16="http://schemas.microsoft.com/office/drawing/2014/main" id="{AA3CFAAB-25CA-34DB-CE1A-373B6D954AD5}"/>
              </a:ext>
            </a:extLst>
          </p:cNvPr>
          <p:cNvPicPr>
            <a:picLocks noChangeAspect="1"/>
          </p:cNvPicPr>
          <p:nvPr/>
        </p:nvPicPr>
        <p:blipFill>
          <a:blip r:embed="rId4">
            <a:extLst>
              <a:ext uri="{28A0092B-C50C-407E-A947-70E740481C1C}">
                <a14:useLocalDpi xmlns:a14="http://schemas.microsoft.com/office/drawing/2010/main" val="0"/>
              </a:ext>
            </a:extLst>
          </a:blip>
          <a:srcRect l="16356" r="19566" b="1"/>
          <a:stretch/>
        </p:blipFill>
        <p:spPr bwMode="auto">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p:spPr>
      </p:pic>
    </p:spTree>
    <p:extLst>
      <p:ext uri="{BB962C8B-B14F-4D97-AF65-F5344CB8AC3E}">
        <p14:creationId xmlns:p14="http://schemas.microsoft.com/office/powerpoint/2010/main" val="227298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8" name="Rectangle 820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3A0ACF-13A6-2A1D-4DAA-5E2ACE0B2D05}"/>
              </a:ext>
            </a:extLst>
          </p:cNvPr>
          <p:cNvSpPr>
            <a:spLocks noGrp="1"/>
          </p:cNvSpPr>
          <p:nvPr>
            <p:ph type="title"/>
          </p:nvPr>
        </p:nvSpPr>
        <p:spPr>
          <a:xfrm>
            <a:off x="1051560" y="586822"/>
            <a:ext cx="3657600" cy="1645920"/>
          </a:xfrm>
        </p:spPr>
        <p:txBody>
          <a:bodyPr>
            <a:normAutofit/>
          </a:bodyPr>
          <a:lstStyle/>
          <a:p>
            <a:r>
              <a:rPr lang="en-NZ" sz="3200"/>
              <a:t>Avocado Production</a:t>
            </a:r>
          </a:p>
        </p:txBody>
      </p:sp>
      <p:sp>
        <p:nvSpPr>
          <p:cNvPr id="8210" name="Rectangle 820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212" name="Rectangle 821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189F85-1AA7-17F8-232C-C234287F7D38}"/>
              </a:ext>
            </a:extLst>
          </p:cNvPr>
          <p:cNvSpPr>
            <a:spLocks noGrp="1"/>
          </p:cNvSpPr>
          <p:nvPr>
            <p:ph idx="1"/>
          </p:nvPr>
        </p:nvSpPr>
        <p:spPr>
          <a:xfrm>
            <a:off x="5250106" y="586822"/>
            <a:ext cx="6106742" cy="1645920"/>
          </a:xfrm>
        </p:spPr>
        <p:txBody>
          <a:bodyPr anchor="ctr">
            <a:normAutofit lnSpcReduction="10000"/>
          </a:bodyPr>
          <a:lstStyle/>
          <a:p>
            <a:pPr marL="0" indent="0">
              <a:buNone/>
            </a:pPr>
            <a:r>
              <a:rPr lang="en-US" sz="1800" b="0" i="0" dirty="0">
                <a:effectLst/>
              </a:rPr>
              <a:t>The New Zealand avocado industry consists of 1,800 orchards, manly in Northland and Bay of Plenty.</a:t>
            </a:r>
          </a:p>
          <a:p>
            <a:pPr marL="0" indent="0">
              <a:buNone/>
            </a:pPr>
            <a:r>
              <a:rPr lang="en-NZ" sz="1800" dirty="0"/>
              <a:t>Avocados are grown on flat land, in fertile free draining soils. These region has a mean temperature of 14.5</a:t>
            </a:r>
            <a:r>
              <a:rPr lang="en-NZ" sz="1800" baseline="30000" dirty="0"/>
              <a:t>0</a:t>
            </a:r>
            <a:r>
              <a:rPr lang="en-NZ" sz="1800" dirty="0"/>
              <a:t>C, high sunshine hours and has low risk of frosts and access to water for irrigation.</a:t>
            </a:r>
            <a:endParaRPr lang="en-US" sz="1800" b="0" i="0" dirty="0">
              <a:effectLst/>
            </a:endParaRPr>
          </a:p>
        </p:txBody>
      </p:sp>
      <p:pic>
        <p:nvPicPr>
          <p:cNvPr id="8194" name="Picture 2" descr="Seasonal orchard activity - New Zealand ...">
            <a:extLst>
              <a:ext uri="{FF2B5EF4-FFF2-40B4-BE49-F238E27FC236}">
                <a16:creationId xmlns:a16="http://schemas.microsoft.com/office/drawing/2014/main" id="{0339C366-0774-7D94-E1D8-5A7D25837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980" r="-1" b="-1"/>
          <a:stretch/>
        </p:blipFill>
        <p:spPr bwMode="auto">
          <a:xfrm>
            <a:off x="1622703" y="2729397"/>
            <a:ext cx="3351668" cy="34838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dgegrove Avocados">
            <a:extLst>
              <a:ext uri="{FF2B5EF4-FFF2-40B4-BE49-F238E27FC236}">
                <a16:creationId xmlns:a16="http://schemas.microsoft.com/office/drawing/2014/main" id="{1EE94B79-2BC2-27B6-9662-F1E3F2F4F5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5318" y="2729397"/>
            <a:ext cx="5488545" cy="348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35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FC20A-697C-39BF-6B04-8B392B9582EB}"/>
              </a:ext>
            </a:extLst>
          </p:cNvPr>
          <p:cNvSpPr>
            <a:spLocks noGrp="1"/>
          </p:cNvSpPr>
          <p:nvPr>
            <p:ph type="title"/>
          </p:nvPr>
        </p:nvSpPr>
        <p:spPr>
          <a:xfrm>
            <a:off x="612648" y="365125"/>
            <a:ext cx="6986015" cy="1776484"/>
          </a:xfrm>
        </p:spPr>
        <p:txBody>
          <a:bodyPr anchor="b">
            <a:normAutofit/>
          </a:bodyPr>
          <a:lstStyle/>
          <a:p>
            <a:r>
              <a:rPr lang="en-NZ" sz="5400"/>
              <a:t>Potatoes</a:t>
            </a:r>
          </a:p>
        </p:txBody>
      </p:sp>
      <p:pic>
        <p:nvPicPr>
          <p:cNvPr id="6" name="Picture 5" descr="A tractor in a field with a trailer&#10;&#10;Description automatically generated">
            <a:extLst>
              <a:ext uri="{FF2B5EF4-FFF2-40B4-BE49-F238E27FC236}">
                <a16:creationId xmlns:a16="http://schemas.microsoft.com/office/drawing/2014/main" id="{E6227453-0727-25B8-F1A1-89A3AAAA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58898" y="251389"/>
            <a:ext cx="3759508" cy="1879754"/>
          </a:xfrm>
          <a:prstGeom prst="rect">
            <a:avLst/>
          </a:prstGeom>
          <a:noFill/>
        </p:spPr>
      </p:pic>
      <p:sp>
        <p:nvSpPr>
          <p:cNvPr id="6153"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0F41D3-BD6D-6868-16A6-8132A98B44F1}"/>
              </a:ext>
            </a:extLst>
          </p:cNvPr>
          <p:cNvSpPr>
            <a:spLocks noGrp="1"/>
          </p:cNvSpPr>
          <p:nvPr>
            <p:ph idx="1"/>
          </p:nvPr>
        </p:nvSpPr>
        <p:spPr>
          <a:xfrm>
            <a:off x="612648" y="2504819"/>
            <a:ext cx="4568952" cy="3672144"/>
          </a:xfrm>
        </p:spPr>
        <p:txBody>
          <a:bodyPr>
            <a:normAutofit/>
          </a:bodyPr>
          <a:lstStyle/>
          <a:p>
            <a:pPr marL="0" indent="0">
              <a:buNone/>
            </a:pPr>
            <a:r>
              <a:rPr lang="en-NZ" sz="2000" dirty="0">
                <a:effectLst/>
                <a:ea typeface="Aptos" panose="020B0004020202020204" pitchFamily="34" charset="0"/>
                <a:cs typeface="Times New Roman" panose="02020603050405020304" pitchFamily="18" charset="0"/>
              </a:rPr>
              <a:t>Over 8,4</a:t>
            </a:r>
            <a:r>
              <a:rPr lang="en-NZ" sz="2000" dirty="0">
                <a:ea typeface="Aptos" panose="020B0004020202020204" pitchFamily="34" charset="0"/>
                <a:cs typeface="Times New Roman" panose="02020603050405020304" pitchFamily="18" charset="0"/>
              </a:rPr>
              <a:t>00</a:t>
            </a:r>
            <a:r>
              <a:rPr lang="en-NZ" sz="2000" dirty="0">
                <a:effectLst/>
                <a:ea typeface="Aptos" panose="020B0004020202020204" pitchFamily="34" charset="0"/>
                <a:cs typeface="Times New Roman" panose="02020603050405020304" pitchFamily="18" charset="0"/>
              </a:rPr>
              <a:t> hectares of potatoes are grown  in New Zealand predominantly in Waikato and Canterbury. The land is flat and the soils are tolerant of cultivation.  A good water supply is needed to grow high yields of potatoes.</a:t>
            </a:r>
          </a:p>
        </p:txBody>
      </p:sp>
      <p:pic>
        <p:nvPicPr>
          <p:cNvPr id="5" name="Picture 4" descr="European potato 'dumping' hurting local ...">
            <a:extLst>
              <a:ext uri="{FF2B5EF4-FFF2-40B4-BE49-F238E27FC236}">
                <a16:creationId xmlns:a16="http://schemas.microsoft.com/office/drawing/2014/main" id="{7993AD1B-214C-88E1-3461-8267AB9AC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62623" y="251389"/>
            <a:ext cx="2330023" cy="1890220"/>
          </a:xfrm>
          <a:prstGeom prst="rect">
            <a:avLst/>
          </a:prstGeom>
          <a:noFill/>
        </p:spPr>
      </p:pic>
      <p:pic>
        <p:nvPicPr>
          <p:cNvPr id="6146" name="Picture 2" descr="overhead irrigation for potato crops ...">
            <a:extLst>
              <a:ext uri="{FF2B5EF4-FFF2-40B4-BE49-F238E27FC236}">
                <a16:creationId xmlns:a16="http://schemas.microsoft.com/office/drawing/2014/main" id="{30AE88C7-AE93-D216-393E-2892F245D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94248" y="2504819"/>
            <a:ext cx="5405882" cy="35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0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A9857-61D4-4B17-6276-A6C75F38D78B}"/>
              </a:ext>
            </a:extLst>
          </p:cNvPr>
          <p:cNvSpPr>
            <a:spLocks noGrp="1"/>
          </p:cNvSpPr>
          <p:nvPr>
            <p:ph type="title"/>
          </p:nvPr>
        </p:nvSpPr>
        <p:spPr>
          <a:xfrm>
            <a:off x="640080" y="329184"/>
            <a:ext cx="6894576" cy="1783080"/>
          </a:xfrm>
        </p:spPr>
        <p:txBody>
          <a:bodyPr anchor="b">
            <a:normAutofit/>
          </a:bodyPr>
          <a:lstStyle/>
          <a:p>
            <a:r>
              <a:rPr lang="en-NZ" sz="5400" dirty="0"/>
              <a:t>Glasshouse </a:t>
            </a:r>
            <a:br>
              <a:rPr lang="en-NZ" sz="5400" dirty="0"/>
            </a:br>
            <a:r>
              <a:rPr lang="en-NZ" sz="5400" dirty="0"/>
              <a:t>production</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a:extLst>
              <a:ext uri="{FF2B5EF4-FFF2-40B4-BE49-F238E27FC236}">
                <a16:creationId xmlns:a16="http://schemas.microsoft.com/office/drawing/2014/main" id="{70637A9A-E0F7-1CE2-198E-7F71E9EDF990}"/>
              </a:ext>
            </a:extLst>
          </p:cNvPr>
          <p:cNvSpPr>
            <a:spLocks noGrp="1"/>
          </p:cNvSpPr>
          <p:nvPr>
            <p:ph idx="1"/>
          </p:nvPr>
        </p:nvSpPr>
        <p:spPr>
          <a:xfrm>
            <a:off x="640080" y="2706624"/>
            <a:ext cx="6361084" cy="3483864"/>
          </a:xfrm>
        </p:spPr>
        <p:txBody>
          <a:bodyPr>
            <a:normAutofit/>
          </a:bodyPr>
          <a:lstStyle/>
          <a:p>
            <a:r>
              <a:rPr lang="en-US" sz="2000" b="0" i="0" dirty="0">
                <a:solidFill>
                  <a:srgbClr val="000000"/>
                </a:solidFill>
                <a:effectLst/>
              </a:rPr>
              <a:t>Approximately 60 hectares of capsicum is grown under cover </a:t>
            </a:r>
          </a:p>
          <a:p>
            <a:r>
              <a:rPr lang="en-NZ" sz="2000" kern="100" dirty="0">
                <a:effectLst/>
                <a:ea typeface="Aptos" panose="020B0004020202020204" pitchFamily="34" charset="0"/>
                <a:cs typeface="Times New Roman" panose="02020603050405020304" pitchFamily="18" charset="0"/>
              </a:rPr>
              <a:t>Tomatoes yield 60kg of loose round tomatoes /m</a:t>
            </a:r>
            <a:r>
              <a:rPr lang="en-NZ" sz="2000" kern="100" baseline="30000" dirty="0">
                <a:effectLst/>
                <a:ea typeface="Aptos" panose="020B0004020202020204" pitchFamily="34" charset="0"/>
                <a:cs typeface="Times New Roman" panose="02020603050405020304" pitchFamily="18" charset="0"/>
              </a:rPr>
              <a:t>2</a:t>
            </a:r>
            <a:r>
              <a:rPr lang="en-NZ" sz="2000" kern="100" dirty="0">
                <a:effectLst/>
                <a:ea typeface="Aptos" panose="020B0004020202020204" pitchFamily="34" charset="0"/>
                <a:cs typeface="Times New Roman" panose="02020603050405020304" pitchFamily="18" charset="0"/>
              </a:rPr>
              <a:t>, 600t/</a:t>
            </a:r>
            <a:r>
              <a:rPr lang="en-NZ" sz="2000" kern="100" dirty="0">
                <a:ea typeface="Aptos" panose="020B0004020202020204" pitchFamily="34" charset="0"/>
                <a:cs typeface="Times New Roman" panose="02020603050405020304" pitchFamily="18" charset="0"/>
              </a:rPr>
              <a:t>ha</a:t>
            </a:r>
            <a:r>
              <a:rPr lang="en-NZ" sz="1800" kern="100" dirty="0">
                <a:ea typeface="Aptos" panose="020B0004020202020204" pitchFamily="34" charset="0"/>
                <a:cs typeface="Times New Roman" panose="02020603050405020304" pitchFamily="18" charset="0"/>
              </a:rPr>
              <a:t>. </a:t>
            </a:r>
            <a:endParaRPr lang="en-NZ" sz="1800" kern="100" dirty="0">
              <a:effectLst/>
              <a:ea typeface="Aptos" panose="020B0004020202020204" pitchFamily="34" charset="0"/>
              <a:cs typeface="Times New Roman" panose="02020603050405020304" pitchFamily="18" charset="0"/>
            </a:endParaRPr>
          </a:p>
          <a:p>
            <a:endParaRPr lang="en-US" sz="2000" dirty="0">
              <a:solidFill>
                <a:srgbClr val="1F1F1F"/>
              </a:solidFill>
            </a:endParaRPr>
          </a:p>
          <a:p>
            <a:r>
              <a:rPr lang="en-US" sz="2000" dirty="0">
                <a:solidFill>
                  <a:srgbClr val="1F1F1F"/>
                </a:solidFill>
              </a:rPr>
              <a:t>1ha = 10,000m</a:t>
            </a:r>
            <a:r>
              <a:rPr lang="en-US" sz="2000" baseline="30000" dirty="0">
                <a:solidFill>
                  <a:srgbClr val="1F1F1F"/>
                </a:solidFill>
              </a:rPr>
              <a:t>2</a:t>
            </a:r>
          </a:p>
        </p:txBody>
      </p:sp>
      <p:pic>
        <p:nvPicPr>
          <p:cNvPr id="4" name="Content Placeholder 3" descr="Capsicums growing in a greenhouse ...">
            <a:extLst>
              <a:ext uri="{FF2B5EF4-FFF2-40B4-BE49-F238E27FC236}">
                <a16:creationId xmlns:a16="http://schemas.microsoft.com/office/drawing/2014/main" id="{DBF3A262-5FB0-619D-6253-61EE5F036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3877" y="3138451"/>
            <a:ext cx="4014216" cy="3214571"/>
          </a:xfrm>
          <a:prstGeom prst="rect">
            <a:avLst/>
          </a:prstGeom>
          <a:noFill/>
        </p:spPr>
      </p:pic>
      <p:pic>
        <p:nvPicPr>
          <p:cNvPr id="5" name="Picture 4" descr="Tomato hothouse business up for sale is ...">
            <a:extLst>
              <a:ext uri="{FF2B5EF4-FFF2-40B4-BE49-F238E27FC236}">
                <a16:creationId xmlns:a16="http://schemas.microsoft.com/office/drawing/2014/main" id="{91519D26-DAFE-95C5-CD3D-3B9BB6FC1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3877" y="132132"/>
            <a:ext cx="4014216" cy="2661599"/>
          </a:xfrm>
          <a:prstGeom prst="rect">
            <a:avLst/>
          </a:prstGeom>
          <a:noFill/>
        </p:spPr>
      </p:pic>
    </p:spTree>
    <p:extLst>
      <p:ext uri="{BB962C8B-B14F-4D97-AF65-F5344CB8AC3E}">
        <p14:creationId xmlns:p14="http://schemas.microsoft.com/office/powerpoint/2010/main" val="420142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676D01D-C5F5-C14E-5A7C-CD45719BA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7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CDD4E-222B-D49E-0283-CA4416F04A94}"/>
            </a:ext>
          </a:extLst>
        </p:cNvPr>
        <p:cNvGrpSpPr/>
        <p:nvPr/>
      </p:nvGrpSpPr>
      <p:grpSpPr>
        <a:xfrm>
          <a:off x="0" y="0"/>
          <a:ext cx="0" cy="0"/>
          <a:chOff x="0" y="0"/>
          <a:chExt cx="0" cy="0"/>
        </a:xfrm>
      </p:grpSpPr>
      <p:pic>
        <p:nvPicPr>
          <p:cNvPr id="2" name="Picture 2" descr="http://www.mfe.govt.nz/environmental-reporting/land/use/images/map-web.jpg">
            <a:extLst>
              <a:ext uri="{FF2B5EF4-FFF2-40B4-BE49-F238E27FC236}">
                <a16:creationId xmlns:a16="http://schemas.microsoft.com/office/drawing/2014/main" id="{80944AEA-ADCD-65AD-9AA0-5DC7EB981789}"/>
              </a:ext>
            </a:extLst>
          </p:cNvPr>
          <p:cNvPicPr>
            <a:picLocks noChangeAspect="1" noChangeArrowheads="1"/>
          </p:cNvPicPr>
          <p:nvPr/>
        </p:nvPicPr>
        <p:blipFill>
          <a:blip r:embed="rId2" cstate="print"/>
          <a:srcRect/>
          <a:stretch>
            <a:fillRect/>
          </a:stretch>
        </p:blipFill>
        <p:spPr bwMode="auto">
          <a:xfrm>
            <a:off x="6603914" y="439011"/>
            <a:ext cx="4223879" cy="5979978"/>
          </a:xfrm>
          <a:prstGeom prst="rect">
            <a:avLst/>
          </a:prstGeom>
          <a:noFill/>
        </p:spPr>
      </p:pic>
      <p:sp>
        <p:nvSpPr>
          <p:cNvPr id="3" name="Title 1">
            <a:extLst>
              <a:ext uri="{FF2B5EF4-FFF2-40B4-BE49-F238E27FC236}">
                <a16:creationId xmlns:a16="http://schemas.microsoft.com/office/drawing/2014/main" id="{CE99C4A4-A23D-354E-9F8C-77576B19131B}"/>
              </a:ext>
            </a:extLst>
          </p:cNvPr>
          <p:cNvSpPr txBox="1">
            <a:spLocks/>
          </p:cNvSpPr>
          <p:nvPr/>
        </p:nvSpPr>
        <p:spPr>
          <a:xfrm>
            <a:off x="393301" y="277090"/>
            <a:ext cx="5582627" cy="154292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200"/>
              <a:t>Location of</a:t>
            </a:r>
            <a:br>
              <a:rPr lang="en-NZ" sz="3200"/>
            </a:br>
            <a:r>
              <a:rPr lang="en-NZ" sz="3200"/>
              <a:t>Horticulture Production Systems</a:t>
            </a:r>
            <a:br>
              <a:rPr lang="en-NZ" sz="3200"/>
            </a:br>
            <a:r>
              <a:rPr lang="en-NZ" sz="3200"/>
              <a:t>in New Zealand</a:t>
            </a:r>
            <a:endParaRPr lang="en-NZ" sz="3200" dirty="0"/>
          </a:p>
        </p:txBody>
      </p:sp>
    </p:spTree>
    <p:extLst>
      <p:ext uri="{BB962C8B-B14F-4D97-AF65-F5344CB8AC3E}">
        <p14:creationId xmlns:p14="http://schemas.microsoft.com/office/powerpoint/2010/main" val="39552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0955B-B270-FEBA-2643-8486286BB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460" y="191510"/>
            <a:ext cx="4596001" cy="63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CD796BE0-7F0B-4FFC-8FAE-562E3AE55C2A}"/>
              </a:ext>
            </a:extLst>
          </p:cNvPr>
          <p:cNvGrpSpPr>
            <a:grpSpLocks/>
          </p:cNvGrpSpPr>
          <p:nvPr/>
        </p:nvGrpSpPr>
        <p:grpSpPr bwMode="auto">
          <a:xfrm>
            <a:off x="671655" y="191510"/>
            <a:ext cx="5793800" cy="6474980"/>
            <a:chOff x="164" y="819"/>
            <a:chExt cx="11227" cy="11820"/>
          </a:xfrm>
        </p:grpSpPr>
        <p:pic>
          <p:nvPicPr>
            <p:cNvPr id="4" name="Picture 3">
              <a:extLst>
                <a:ext uri="{FF2B5EF4-FFF2-40B4-BE49-F238E27FC236}">
                  <a16:creationId xmlns:a16="http://schemas.microsoft.com/office/drawing/2014/main" id="{A047FB88-693D-0D88-0827-C2644C7F8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 y="2079"/>
              <a:ext cx="7843" cy="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4F26B033-8D56-D200-6699-A034C73C6241}"/>
                </a:ext>
              </a:extLst>
            </p:cNvPr>
            <p:cNvSpPr txBox="1">
              <a:spLocks noChangeArrowheads="1"/>
            </p:cNvSpPr>
            <p:nvPr/>
          </p:nvSpPr>
          <p:spPr bwMode="auto">
            <a:xfrm>
              <a:off x="8003" y="2079"/>
              <a:ext cx="3388" cy="10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Northland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Auckland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Waikato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Bay of Plenty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Gisborne / East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Hawkes Bay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Taranaki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Whanganui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Manawatu</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Wairarapa</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Wellington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Nelson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Marlborough</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 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Otago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Southland</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r>
                <a:rPr lang="en-US" sz="1200" dirty="0">
                  <a:effectLst/>
                  <a:latin typeface="Geneva"/>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a16="http://schemas.microsoft.com/office/drawing/2014/main" id="{941B0277-C623-E60C-A273-57D0342BBB58}"/>
                </a:ext>
              </a:extLst>
            </p:cNvPr>
            <p:cNvSpPr txBox="1">
              <a:spLocks noChangeArrowheads="1"/>
            </p:cNvSpPr>
            <p:nvPr/>
          </p:nvSpPr>
          <p:spPr bwMode="auto">
            <a:xfrm>
              <a:off x="164" y="819"/>
              <a:ext cx="5134" cy="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Bef>
                  <a:spcPts val="800"/>
                </a:spcBef>
                <a:spcAft>
                  <a:spcPts val="40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Regions of New Zealand</a:t>
              </a:r>
              <a:endParaRPr lang="en-NZ" sz="1600" b="1"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0422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F741-46F0-6393-15DC-F86CCF94628A}"/>
              </a:ext>
            </a:extLst>
          </p:cNvPr>
          <p:cNvSpPr>
            <a:spLocks noGrp="1"/>
          </p:cNvSpPr>
          <p:nvPr>
            <p:ph type="title"/>
          </p:nvPr>
        </p:nvSpPr>
        <p:spPr>
          <a:xfrm>
            <a:off x="876693" y="741391"/>
            <a:ext cx="3455821" cy="1616203"/>
          </a:xfrm>
        </p:spPr>
        <p:txBody>
          <a:bodyPr anchor="b">
            <a:normAutofit/>
          </a:bodyPr>
          <a:lstStyle/>
          <a:p>
            <a:r>
              <a:rPr lang="en-US" sz="2700" b="1"/>
              <a:t>Factors that influence </a:t>
            </a:r>
            <a:r>
              <a:rPr lang="en-NZ" sz="2700" b="1"/>
              <a:t>the location of horticulture primary production systems</a:t>
            </a:r>
          </a:p>
        </p:txBody>
      </p:sp>
      <p:sp>
        <p:nvSpPr>
          <p:cNvPr id="3" name="Content Placeholder 2">
            <a:extLst>
              <a:ext uri="{FF2B5EF4-FFF2-40B4-BE49-F238E27FC236}">
                <a16:creationId xmlns:a16="http://schemas.microsoft.com/office/drawing/2014/main" id="{7093CAB7-7122-096A-DB19-35C7EFA01283}"/>
              </a:ext>
            </a:extLst>
          </p:cNvPr>
          <p:cNvSpPr>
            <a:spLocks noGrp="1"/>
          </p:cNvSpPr>
          <p:nvPr>
            <p:ph idx="1"/>
          </p:nvPr>
        </p:nvSpPr>
        <p:spPr>
          <a:xfrm>
            <a:off x="876693" y="2533476"/>
            <a:ext cx="3455821" cy="3447832"/>
          </a:xfrm>
        </p:spPr>
        <p:txBody>
          <a:bodyPr anchor="t">
            <a:normAutofit/>
          </a:bodyPr>
          <a:lstStyle/>
          <a:p>
            <a:pPr>
              <a:buFont typeface="Arial" panose="020B0604020202020204" pitchFamily="34" charset="0"/>
              <a:buNone/>
            </a:pPr>
            <a:r>
              <a:rPr lang="en-NZ" sz="2000" b="1"/>
              <a:t>Physical factors</a:t>
            </a:r>
          </a:p>
          <a:p>
            <a:r>
              <a:rPr lang="en-NZ" sz="2000"/>
              <a:t>Topography-slope of the land ( flat, rolling hills, hilly and mountainous)</a:t>
            </a:r>
          </a:p>
          <a:p>
            <a:r>
              <a:rPr lang="en-NZ" sz="2000"/>
              <a:t>Fertile soils </a:t>
            </a:r>
          </a:p>
          <a:p>
            <a:pPr marL="0" indent="0">
              <a:buFont typeface="Arial" panose="020B0604020202020204" pitchFamily="34" charset="0"/>
              <a:buNone/>
            </a:pPr>
            <a:r>
              <a:rPr lang="en-NZ" sz="2000" b="1"/>
              <a:t>Climate factors</a:t>
            </a:r>
          </a:p>
          <a:p>
            <a:r>
              <a:rPr lang="en-NZ" sz="2000"/>
              <a:t>Rainfall</a:t>
            </a:r>
          </a:p>
          <a:p>
            <a:r>
              <a:rPr lang="en-NZ" sz="2000"/>
              <a:t>Temperature </a:t>
            </a:r>
          </a:p>
          <a:p>
            <a:r>
              <a:rPr lang="en-NZ" sz="2000"/>
              <a:t>Sunlight hours</a:t>
            </a:r>
          </a:p>
          <a:p>
            <a:endParaRPr lang="en-NZ" sz="2000"/>
          </a:p>
        </p:txBody>
      </p:sp>
      <p:pic>
        <p:nvPicPr>
          <p:cNvPr id="2052" name="Picture 4" descr="Colebrook Kiwifruit Orchard Limited Partnership • Wholesale investors  opportunity • MyFarm Investments">
            <a:extLst>
              <a:ext uri="{FF2B5EF4-FFF2-40B4-BE49-F238E27FC236}">
                <a16:creationId xmlns:a16="http://schemas.microsoft.com/office/drawing/2014/main" id="{E581F57F-E0C7-5FAD-F22B-21944F0418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672" y="1037653"/>
            <a:ext cx="6389346" cy="4792004"/>
          </a:xfrm>
          <a:prstGeom prst="rect">
            <a:avLst/>
          </a:prstGeom>
          <a:noFill/>
          <a:extLst>
            <a:ext uri="{909E8E84-426E-40DD-AFC4-6F175D3DCCD1}">
              <a14:hiddenFill xmlns:a14="http://schemas.microsoft.com/office/drawing/2010/main">
                <a:solidFill>
                  <a:srgbClr val="FFFFFF"/>
                </a:solidFill>
              </a14:hiddenFill>
            </a:ext>
          </a:extLst>
        </p:spPr>
      </p:pic>
      <p:grpSp>
        <p:nvGrpSpPr>
          <p:cNvPr id="2062" name="Group 206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063" name="Rectangle 206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068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715A-B9F0-DDE7-DC6D-F2E2B44DDC69}"/>
              </a:ext>
            </a:extLst>
          </p:cNvPr>
          <p:cNvSpPr>
            <a:spLocks noGrp="1"/>
          </p:cNvSpPr>
          <p:nvPr>
            <p:ph type="title"/>
          </p:nvPr>
        </p:nvSpPr>
        <p:spPr>
          <a:xfrm>
            <a:off x="838200" y="365125"/>
            <a:ext cx="10515600" cy="1306443"/>
          </a:xfrm>
        </p:spPr>
        <p:txBody>
          <a:bodyPr>
            <a:normAutofit/>
          </a:bodyPr>
          <a:lstStyle/>
          <a:p>
            <a:r>
              <a:rPr lang="en-NZ" sz="4000"/>
              <a:t>Horticulture</a:t>
            </a:r>
          </a:p>
        </p:txBody>
      </p:sp>
      <p:sp>
        <p:nvSpPr>
          <p:cNvPr id="3" name="Content Placeholder 2">
            <a:extLst>
              <a:ext uri="{FF2B5EF4-FFF2-40B4-BE49-F238E27FC236}">
                <a16:creationId xmlns:a16="http://schemas.microsoft.com/office/drawing/2014/main" id="{16137EF2-5489-FC60-AE58-CF50E79E69B1}"/>
              </a:ext>
            </a:extLst>
          </p:cNvPr>
          <p:cNvSpPr>
            <a:spLocks noGrp="1"/>
          </p:cNvSpPr>
          <p:nvPr>
            <p:ph idx="1"/>
          </p:nvPr>
        </p:nvSpPr>
        <p:spPr>
          <a:xfrm>
            <a:off x="838200" y="1825625"/>
            <a:ext cx="4152774" cy="4303464"/>
          </a:xfrm>
        </p:spPr>
        <p:txBody>
          <a:bodyPr>
            <a:normAutofit/>
          </a:bodyPr>
          <a:lstStyle/>
          <a:p>
            <a:r>
              <a:rPr lang="en-NZ" sz="2000" dirty="0"/>
              <a:t>There are pockets of horticulture in both the North and South Islands. Horticulture is predominantly found on flat land with fertile soils and access to a good water supply for irrigation. </a:t>
            </a:r>
          </a:p>
          <a:p>
            <a:r>
              <a:rPr lang="en-NZ" sz="2000" dirty="0"/>
              <a:t>Crops are grown in regions that meet the temperature and sunshine hour requirements for good crop growth.</a:t>
            </a:r>
          </a:p>
        </p:txBody>
      </p:sp>
      <p:pic>
        <p:nvPicPr>
          <p:cNvPr id="4" name="Picture 3" descr="Give fruit picking a go!">
            <a:extLst>
              <a:ext uri="{FF2B5EF4-FFF2-40B4-BE49-F238E27FC236}">
                <a16:creationId xmlns:a16="http://schemas.microsoft.com/office/drawing/2014/main" id="{AC55F052-9EB2-3117-4B2E-F0B6B716F57B}"/>
              </a:ext>
            </a:extLst>
          </p:cNvPr>
          <p:cNvPicPr>
            <a:picLocks noChangeAspect="1"/>
          </p:cNvPicPr>
          <p:nvPr/>
        </p:nvPicPr>
        <p:blipFill>
          <a:blip r:embed="rId2">
            <a:extLst>
              <a:ext uri="{28A0092B-C50C-407E-A947-70E740481C1C}">
                <a14:useLocalDpi xmlns:a14="http://schemas.microsoft.com/office/drawing/2010/main" val="0"/>
              </a:ext>
            </a:extLst>
          </a:blip>
          <a:srcRect l="1011" r="1500" b="-2"/>
          <a:stretch/>
        </p:blipFill>
        <p:spPr bwMode="auto">
          <a:xfrm>
            <a:off x="5183500" y="1904282"/>
            <a:ext cx="6170299" cy="4224808"/>
          </a:xfrm>
          <a:prstGeom prst="rect">
            <a:avLst/>
          </a:prstGeom>
          <a:noFill/>
        </p:spPr>
      </p:pic>
    </p:spTree>
    <p:extLst>
      <p:ext uri="{BB962C8B-B14F-4D97-AF65-F5344CB8AC3E}">
        <p14:creationId xmlns:p14="http://schemas.microsoft.com/office/powerpoint/2010/main" val="224268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BF73-2397-7145-D777-7BEF9C4D9705}"/>
              </a:ext>
            </a:extLst>
          </p:cNvPr>
          <p:cNvSpPr>
            <a:spLocks noGrp="1"/>
          </p:cNvSpPr>
          <p:nvPr>
            <p:ph type="title"/>
          </p:nvPr>
        </p:nvSpPr>
        <p:spPr>
          <a:xfrm>
            <a:off x="1051560" y="586822"/>
            <a:ext cx="3657600" cy="1645920"/>
          </a:xfrm>
        </p:spPr>
        <p:txBody>
          <a:bodyPr>
            <a:normAutofit/>
          </a:bodyPr>
          <a:lstStyle/>
          <a:p>
            <a:r>
              <a:rPr lang="en-NZ" sz="3200"/>
              <a:t>Kiwifruit</a:t>
            </a:r>
          </a:p>
        </p:txBody>
      </p:sp>
      <p:sp>
        <p:nvSpPr>
          <p:cNvPr id="3" name="Content Placeholder 2">
            <a:extLst>
              <a:ext uri="{FF2B5EF4-FFF2-40B4-BE49-F238E27FC236}">
                <a16:creationId xmlns:a16="http://schemas.microsoft.com/office/drawing/2014/main" id="{53083ADA-C171-727A-8825-D0A6EB11EF80}"/>
              </a:ext>
            </a:extLst>
          </p:cNvPr>
          <p:cNvSpPr>
            <a:spLocks noGrp="1"/>
          </p:cNvSpPr>
          <p:nvPr>
            <p:ph idx="1"/>
          </p:nvPr>
        </p:nvSpPr>
        <p:spPr>
          <a:xfrm>
            <a:off x="5250106" y="586822"/>
            <a:ext cx="6106742" cy="1645920"/>
          </a:xfrm>
        </p:spPr>
        <p:txBody>
          <a:bodyPr anchor="ctr">
            <a:normAutofit/>
          </a:bodyPr>
          <a:lstStyle/>
          <a:p>
            <a:r>
              <a:rPr lang="en-NZ" sz="1800" dirty="0"/>
              <a:t>Over 80% of Kiwifruit produced in New Zealand is grown in the Bay of Plenty. Kiwifruit is grown on flat land, in fertile free draining soils. This region has a mean temperature of 14.5</a:t>
            </a:r>
            <a:r>
              <a:rPr lang="en-NZ" sz="1800" baseline="30000" dirty="0"/>
              <a:t>0</a:t>
            </a:r>
            <a:r>
              <a:rPr lang="en-NZ" sz="1800" dirty="0"/>
              <a:t>C, high sunshine hours and has low risk of frosts.</a:t>
            </a:r>
          </a:p>
        </p:txBody>
      </p:sp>
      <p:pic>
        <p:nvPicPr>
          <p:cNvPr id="2052" name="Picture 4" descr="Kiwi Trees, Plants and Vines: What You ...">
            <a:extLst>
              <a:ext uri="{FF2B5EF4-FFF2-40B4-BE49-F238E27FC236}">
                <a16:creationId xmlns:a16="http://schemas.microsoft.com/office/drawing/2014/main" id="{4C113689-39FA-F07D-56E9-7A3492A219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2968" y="2729397"/>
            <a:ext cx="4651138" cy="3483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iwifruit Producing Regions In New Zealand | Garcia Contracting Services Ltd">
            <a:extLst>
              <a:ext uri="{FF2B5EF4-FFF2-40B4-BE49-F238E27FC236}">
                <a16:creationId xmlns:a16="http://schemas.microsoft.com/office/drawing/2014/main" id="{563EF581-45B1-B7D9-5B5E-F04C15082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98781" y="2957472"/>
            <a:ext cx="5523082" cy="3027713"/>
          </a:xfrm>
          <a:prstGeom prst="rect">
            <a:avLst/>
          </a:prstGeom>
          <a:noFill/>
        </p:spPr>
      </p:pic>
    </p:spTree>
    <p:extLst>
      <p:ext uri="{BB962C8B-B14F-4D97-AF65-F5344CB8AC3E}">
        <p14:creationId xmlns:p14="http://schemas.microsoft.com/office/powerpoint/2010/main" val="11229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6C80-9E3D-F016-70F9-E65C4254E8CF}"/>
              </a:ext>
            </a:extLst>
          </p:cNvPr>
          <p:cNvSpPr>
            <a:spLocks noGrp="1"/>
          </p:cNvSpPr>
          <p:nvPr>
            <p:ph type="title"/>
          </p:nvPr>
        </p:nvSpPr>
        <p:spPr>
          <a:xfrm>
            <a:off x="1051560" y="586822"/>
            <a:ext cx="3657600" cy="1645920"/>
          </a:xfrm>
        </p:spPr>
        <p:txBody>
          <a:bodyPr>
            <a:normAutofit/>
          </a:bodyPr>
          <a:lstStyle/>
          <a:p>
            <a:r>
              <a:rPr lang="en-NZ" sz="3200" dirty="0"/>
              <a:t>Pip fruit:- apples &amp; pears </a:t>
            </a:r>
          </a:p>
        </p:txBody>
      </p:sp>
      <p:sp>
        <p:nvSpPr>
          <p:cNvPr id="3" name="Content Placeholder 2">
            <a:extLst>
              <a:ext uri="{FF2B5EF4-FFF2-40B4-BE49-F238E27FC236}">
                <a16:creationId xmlns:a16="http://schemas.microsoft.com/office/drawing/2014/main" id="{D407B214-87DF-888E-E8D8-75529C2AF4FE}"/>
              </a:ext>
            </a:extLst>
          </p:cNvPr>
          <p:cNvSpPr>
            <a:spLocks noGrp="1"/>
          </p:cNvSpPr>
          <p:nvPr>
            <p:ph idx="1"/>
          </p:nvPr>
        </p:nvSpPr>
        <p:spPr>
          <a:xfrm>
            <a:off x="5250106" y="586822"/>
            <a:ext cx="6106742" cy="1645920"/>
          </a:xfrm>
        </p:spPr>
        <p:txBody>
          <a:bodyPr anchor="ctr">
            <a:normAutofit/>
          </a:bodyPr>
          <a:lstStyle/>
          <a:p>
            <a:pPr marL="0" indent="0">
              <a:buNone/>
            </a:pPr>
            <a:r>
              <a:rPr lang="en-NZ" sz="1800" dirty="0"/>
              <a:t>Pip fruit are predominantly grown in Hawkes Bay, Nelson and central Otago on flat land that has fertile free draining soils. These regions have long dry summers needed for colouring up and ripening fruit.</a:t>
            </a:r>
          </a:p>
        </p:txBody>
      </p:sp>
      <p:pic>
        <p:nvPicPr>
          <p:cNvPr id="4" name="Picture 6" descr="Growers - Kiwi Crunch">
            <a:extLst>
              <a:ext uri="{FF2B5EF4-FFF2-40B4-BE49-F238E27FC236}">
                <a16:creationId xmlns:a16="http://schemas.microsoft.com/office/drawing/2014/main" id="{BE1DDC93-C447-63E0-F67C-6C8C138A13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562" y="2729397"/>
            <a:ext cx="4739951" cy="3483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owing into the future – Video - Good Fruit Grower">
            <a:extLst>
              <a:ext uri="{FF2B5EF4-FFF2-40B4-BE49-F238E27FC236}">
                <a16:creationId xmlns:a16="http://schemas.microsoft.com/office/drawing/2014/main" id="{0E9BEF40-3D5D-99AF-FF56-E7178AB34B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0686" y="2729397"/>
            <a:ext cx="5219271" cy="348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0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9857-61D4-4B17-6276-A6C75F38D78B}"/>
              </a:ext>
            </a:extLst>
          </p:cNvPr>
          <p:cNvSpPr>
            <a:spLocks noGrp="1"/>
          </p:cNvSpPr>
          <p:nvPr>
            <p:ph type="title"/>
          </p:nvPr>
        </p:nvSpPr>
        <p:spPr>
          <a:xfrm>
            <a:off x="4833366" y="543070"/>
            <a:ext cx="6870954" cy="1675626"/>
          </a:xfrm>
        </p:spPr>
        <p:txBody>
          <a:bodyPr>
            <a:normAutofit/>
          </a:bodyPr>
          <a:lstStyle/>
          <a:p>
            <a:r>
              <a:rPr lang="en-NZ" sz="4000" b="1"/>
              <a:t>Commercial Vegetable Production</a:t>
            </a:r>
          </a:p>
        </p:txBody>
      </p:sp>
      <p:pic>
        <p:nvPicPr>
          <p:cNvPr id="5122" name="Picture 2" descr="How Irrigation Works | LEARNZ">
            <a:extLst>
              <a:ext uri="{FF2B5EF4-FFF2-40B4-BE49-F238E27FC236}">
                <a16:creationId xmlns:a16="http://schemas.microsoft.com/office/drawing/2014/main" id="{171BDB4C-BBA5-7B69-A554-F8D334260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522" r="-2" b="7467"/>
          <a:stretch/>
        </p:blipFill>
        <p:spPr bwMode="auto">
          <a:xfrm>
            <a:off x="0" y="2301209"/>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eenhouse with rows of plants&#10;&#10;Description automatically generated">
            <a:extLst>
              <a:ext uri="{FF2B5EF4-FFF2-40B4-BE49-F238E27FC236}">
                <a16:creationId xmlns:a16="http://schemas.microsoft.com/office/drawing/2014/main" id="{1FF33A9B-2540-8C60-ECB3-6AE8941E0360}"/>
              </a:ext>
            </a:extLst>
          </p:cNvPr>
          <p:cNvPicPr>
            <a:picLocks noChangeAspect="1"/>
          </p:cNvPicPr>
          <p:nvPr/>
        </p:nvPicPr>
        <p:blipFill>
          <a:blip r:embed="rId3">
            <a:extLst>
              <a:ext uri="{28A0092B-C50C-407E-A947-70E740481C1C}">
                <a14:useLocalDpi xmlns:a14="http://schemas.microsoft.com/office/drawing/2010/main" val="0"/>
              </a:ext>
            </a:extLst>
          </a:blip>
          <a:srcRect t="17853" b="43379"/>
          <a:stretch/>
        </p:blipFill>
        <p:spPr>
          <a:xfrm>
            <a:off x="0" y="4602419"/>
            <a:ext cx="4187091" cy="2164321"/>
          </a:xfrm>
          <a:prstGeom prst="rect">
            <a:avLst/>
          </a:prstGeom>
        </p:spPr>
      </p:pic>
      <p:pic>
        <p:nvPicPr>
          <p:cNvPr id="4098" name="Picture 2" descr="Pukekohe market gardens, 1973 | Record ...">
            <a:extLst>
              <a:ext uri="{FF2B5EF4-FFF2-40B4-BE49-F238E27FC236}">
                <a16:creationId xmlns:a16="http://schemas.microsoft.com/office/drawing/2014/main" id="{3EFB89D6-60A4-B49A-CCB3-D48A264B4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694"/>
          <a:stretch/>
        </p:blipFill>
        <p:spPr bwMode="auto">
          <a:xfrm>
            <a:off x="0" y="0"/>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2389EFC-6B3C-7FDA-DC5A-C3688F676721}"/>
              </a:ext>
            </a:extLst>
          </p:cNvPr>
          <p:cNvSpPr>
            <a:spLocks noGrp="1"/>
          </p:cNvSpPr>
          <p:nvPr>
            <p:ph idx="1"/>
          </p:nvPr>
        </p:nvSpPr>
        <p:spPr>
          <a:xfrm>
            <a:off x="4833366" y="2399720"/>
            <a:ext cx="6870954" cy="3736507"/>
          </a:xfrm>
        </p:spPr>
        <p:txBody>
          <a:bodyPr>
            <a:normAutofit/>
          </a:bodyPr>
          <a:lstStyle/>
          <a:p>
            <a:pPr marL="0" indent="0">
              <a:buNone/>
            </a:pPr>
            <a:r>
              <a:rPr lang="en-US" sz="2000" dirty="0"/>
              <a:t>Commercial vegetable production is found  in several regions </a:t>
            </a:r>
          </a:p>
          <a:p>
            <a:r>
              <a:rPr lang="en-NZ" sz="2000" kern="100" dirty="0">
                <a:latin typeface="Arial" panose="020B0604020202020204" pitchFamily="34" charset="0"/>
                <a:ea typeface="Arial" panose="020B0604020202020204" pitchFamily="34" charset="0"/>
                <a:cs typeface="Times New Roman" panose="02020603050405020304" pitchFamily="18" charset="0"/>
              </a:rPr>
              <a:t>on f</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lat</a:t>
            </a:r>
            <a:r>
              <a:rPr lang="en-NZ" sz="2000" kern="100" spc="-9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to</a:t>
            </a:r>
            <a:r>
              <a:rPr lang="en-NZ" sz="2000" kern="100" spc="-11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slightly</a:t>
            </a:r>
            <a:r>
              <a:rPr lang="en-NZ" sz="2000" kern="100" spc="-1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rolling</a:t>
            </a:r>
            <a:r>
              <a:rPr lang="en-NZ" sz="2000" kern="100" spc="-7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land</a:t>
            </a:r>
            <a:r>
              <a:rPr lang="en-NZ" sz="2000" kern="100" spc="-7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with</a:t>
            </a:r>
            <a:r>
              <a:rPr lang="en-NZ" sz="2000" kern="100" spc="-6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fertile</a:t>
            </a:r>
            <a:r>
              <a:rPr lang="en-NZ" sz="2000" kern="100" spc="-7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soils</a:t>
            </a:r>
            <a:r>
              <a:rPr lang="en-NZ" sz="2000" kern="100" spc="-5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suited</a:t>
            </a:r>
            <a:r>
              <a:rPr lang="en-NZ" sz="2000" kern="100" spc="-7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to</a:t>
            </a:r>
            <a:r>
              <a:rPr lang="en-NZ" sz="2000" kern="100" spc="-11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being</a:t>
            </a:r>
            <a:r>
              <a:rPr lang="en-NZ" sz="2000" kern="100" spc="-7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10" dirty="0">
                <a:effectLst/>
                <a:latin typeface="Arial" panose="020B0604020202020204" pitchFamily="34" charset="0"/>
                <a:ea typeface="Arial" panose="020B0604020202020204" pitchFamily="34" charset="0"/>
                <a:cs typeface="Times New Roman" panose="02020603050405020304" pitchFamily="18" charset="0"/>
              </a:rPr>
              <a:t>cultivated.</a:t>
            </a:r>
          </a:p>
          <a:p>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on flat land </a:t>
            </a:r>
            <a:r>
              <a:rPr lang="en-NZ" sz="2000" kern="100" dirty="0">
                <a:latin typeface="Arial" panose="020B0604020202020204" pitchFamily="34" charset="0"/>
                <a:ea typeface="Arial" panose="020B0604020202020204" pitchFamily="34" charset="0"/>
                <a:cs typeface="Times New Roman" panose="02020603050405020304" pitchFamily="18" charset="0"/>
              </a:rPr>
              <a:t>with fertile soil where the infrastructure for large scale indoor commercial vegetable production can be built.</a:t>
            </a:r>
            <a:endParaRPr lang="en-NZ" sz="2000" kern="100" spc="0" dirty="0">
              <a:effectLst/>
              <a:latin typeface="Aptos" panose="020B0004020202020204" pitchFamily="34" charset="0"/>
              <a:ea typeface="Arial" panose="020B0604020202020204" pitchFamily="34" charset="0"/>
              <a:cs typeface="Times New Roman" panose="02020603050405020304" pitchFamily="18" charset="0"/>
            </a:endParaRPr>
          </a:p>
          <a:p>
            <a:pPr>
              <a:spcAft>
                <a:spcPts val="800"/>
              </a:spcAft>
              <a:tabLst>
                <a:tab pos="330835" algn="l"/>
              </a:tabLst>
            </a:pP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in</a:t>
            </a:r>
            <a:r>
              <a:rPr lang="en-NZ" sz="2000" kern="100" spc="-11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areas</a:t>
            </a:r>
            <a:r>
              <a:rPr lang="en-NZ" sz="2000" kern="100" spc="-85"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where</a:t>
            </a:r>
            <a:r>
              <a:rPr lang="en-NZ" sz="2000" kern="100" spc="-110" dirty="0">
                <a:effectLst/>
                <a:latin typeface="Arial" panose="020B0604020202020204" pitchFamily="34" charset="0"/>
                <a:ea typeface="Arial" panose="020B0604020202020204" pitchFamily="34" charset="0"/>
                <a:cs typeface="Times New Roman" panose="02020603050405020304" pitchFamily="18" charset="0"/>
              </a:rPr>
              <a:t> </a:t>
            </a:r>
            <a:r>
              <a:rPr lang="en-NZ" sz="2000" kern="100" spc="0" dirty="0">
                <a:effectLst/>
                <a:latin typeface="Arial" panose="020B0604020202020204" pitchFamily="34" charset="0"/>
                <a:ea typeface="Arial" panose="020B0604020202020204" pitchFamily="34" charset="0"/>
                <a:cs typeface="Times New Roman" panose="02020603050405020304" pitchFamily="18" charset="0"/>
              </a:rPr>
              <a:t>temperatures are warm, and frosts are rare.</a:t>
            </a:r>
          </a:p>
          <a:p>
            <a:pPr>
              <a:spcAft>
                <a:spcPts val="800"/>
              </a:spcAft>
              <a:tabLst>
                <a:tab pos="330835" algn="l"/>
              </a:tabLst>
            </a:pPr>
            <a:r>
              <a:rPr lang="en-NZ" sz="2000" kern="100" dirty="0">
                <a:latin typeface="Arial" panose="020B0604020202020204" pitchFamily="34" charset="0"/>
                <a:ea typeface="Arial" panose="020B0604020202020204" pitchFamily="34" charset="0"/>
                <a:cs typeface="Times New Roman" panose="02020603050405020304" pitchFamily="18" charset="0"/>
              </a:rPr>
              <a:t>where there is good annual rainfall or a good water supply for irrigation.</a:t>
            </a:r>
          </a:p>
          <a:p>
            <a:endParaRPr lang="en-US" sz="2000" dirty="0"/>
          </a:p>
          <a:p>
            <a:endParaRPr lang="en-NZ" sz="2000" dirty="0"/>
          </a:p>
        </p:txBody>
      </p:sp>
    </p:spTree>
    <p:extLst>
      <p:ext uri="{BB962C8B-B14F-4D97-AF65-F5344CB8AC3E}">
        <p14:creationId xmlns:p14="http://schemas.microsoft.com/office/powerpoint/2010/main" val="381640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723BC-CD76-2786-94FE-1D158E3058FB}"/>
              </a:ext>
            </a:extLst>
          </p:cNvPr>
          <p:cNvPicPr>
            <a:picLocks noChangeAspect="1"/>
          </p:cNvPicPr>
          <p:nvPr/>
        </p:nvPicPr>
        <p:blipFill>
          <a:blip r:embed="rId2"/>
          <a:stretch>
            <a:fillRect/>
          </a:stretch>
        </p:blipFill>
        <p:spPr>
          <a:xfrm>
            <a:off x="484632" y="1508084"/>
            <a:ext cx="2560320" cy="3835685"/>
          </a:xfrm>
          <a:prstGeom prst="rect">
            <a:avLst/>
          </a:prstGeom>
        </p:spPr>
      </p:pic>
      <p:pic>
        <p:nvPicPr>
          <p:cNvPr id="5" name="Picture 4">
            <a:extLst>
              <a:ext uri="{FF2B5EF4-FFF2-40B4-BE49-F238E27FC236}">
                <a16:creationId xmlns:a16="http://schemas.microsoft.com/office/drawing/2014/main" id="{40C89016-C5C8-7EF5-1918-FFC143AA6D65}"/>
              </a:ext>
            </a:extLst>
          </p:cNvPr>
          <p:cNvPicPr>
            <a:picLocks noChangeAspect="1"/>
          </p:cNvPicPr>
          <p:nvPr/>
        </p:nvPicPr>
        <p:blipFill>
          <a:blip r:embed="rId3"/>
          <a:stretch>
            <a:fillRect/>
          </a:stretch>
        </p:blipFill>
        <p:spPr>
          <a:xfrm>
            <a:off x="3354631" y="1543339"/>
            <a:ext cx="2560320" cy="3765176"/>
          </a:xfrm>
          <a:prstGeom prst="rect">
            <a:avLst/>
          </a:prstGeom>
        </p:spPr>
      </p:pic>
      <p:pic>
        <p:nvPicPr>
          <p:cNvPr id="9" name="Picture 8">
            <a:extLst>
              <a:ext uri="{FF2B5EF4-FFF2-40B4-BE49-F238E27FC236}">
                <a16:creationId xmlns:a16="http://schemas.microsoft.com/office/drawing/2014/main" id="{09B0C0ED-07A7-91B2-DF0D-E009FBFE5713}"/>
              </a:ext>
            </a:extLst>
          </p:cNvPr>
          <p:cNvPicPr>
            <a:picLocks noChangeAspect="1"/>
          </p:cNvPicPr>
          <p:nvPr/>
        </p:nvPicPr>
        <p:blipFill>
          <a:blip r:embed="rId4"/>
          <a:stretch>
            <a:fillRect/>
          </a:stretch>
        </p:blipFill>
        <p:spPr>
          <a:xfrm>
            <a:off x="6235726" y="1629211"/>
            <a:ext cx="2560320" cy="3593431"/>
          </a:xfrm>
          <a:prstGeom prst="rect">
            <a:avLst/>
          </a:prstGeom>
        </p:spPr>
      </p:pic>
      <p:pic>
        <p:nvPicPr>
          <p:cNvPr id="7" name="Picture 6">
            <a:extLst>
              <a:ext uri="{FF2B5EF4-FFF2-40B4-BE49-F238E27FC236}">
                <a16:creationId xmlns:a16="http://schemas.microsoft.com/office/drawing/2014/main" id="{872B7924-830B-FF36-B2F8-F389B867D711}"/>
              </a:ext>
            </a:extLst>
          </p:cNvPr>
          <p:cNvPicPr>
            <a:picLocks noChangeAspect="1"/>
          </p:cNvPicPr>
          <p:nvPr/>
        </p:nvPicPr>
        <p:blipFill>
          <a:blip r:embed="rId5"/>
          <a:stretch>
            <a:fillRect/>
          </a:stretch>
        </p:blipFill>
        <p:spPr>
          <a:xfrm>
            <a:off x="9120662" y="1629211"/>
            <a:ext cx="2560320" cy="3593431"/>
          </a:xfrm>
          <a:prstGeom prst="rect">
            <a:avLst/>
          </a:prstGeom>
        </p:spPr>
      </p:pic>
      <p:sp>
        <p:nvSpPr>
          <p:cNvPr id="10" name="TextBox 9">
            <a:extLst>
              <a:ext uri="{FF2B5EF4-FFF2-40B4-BE49-F238E27FC236}">
                <a16:creationId xmlns:a16="http://schemas.microsoft.com/office/drawing/2014/main" id="{3549A5DC-34F6-33C4-1DAA-24841D7AC96E}"/>
              </a:ext>
            </a:extLst>
          </p:cNvPr>
          <p:cNvSpPr txBox="1"/>
          <p:nvPr/>
        </p:nvSpPr>
        <p:spPr>
          <a:xfrm>
            <a:off x="484632" y="600364"/>
            <a:ext cx="3025183" cy="400110"/>
          </a:xfrm>
          <a:prstGeom prst="rect">
            <a:avLst/>
          </a:prstGeom>
          <a:noFill/>
        </p:spPr>
        <p:txBody>
          <a:bodyPr wrap="square" rtlCol="0">
            <a:spAutoFit/>
          </a:bodyPr>
          <a:lstStyle/>
          <a:p>
            <a:r>
              <a:rPr lang="en-NZ" sz="2000" b="1" dirty="0"/>
              <a:t>Major vegetable crops</a:t>
            </a:r>
          </a:p>
        </p:txBody>
      </p:sp>
      <p:sp>
        <p:nvSpPr>
          <p:cNvPr id="2" name="TextBox 1">
            <a:extLst>
              <a:ext uri="{FF2B5EF4-FFF2-40B4-BE49-F238E27FC236}">
                <a16:creationId xmlns:a16="http://schemas.microsoft.com/office/drawing/2014/main" id="{707B0234-1B4E-FA97-1FEA-86DC26A7167C}"/>
              </a:ext>
            </a:extLst>
          </p:cNvPr>
          <p:cNvSpPr txBox="1"/>
          <p:nvPr/>
        </p:nvSpPr>
        <p:spPr>
          <a:xfrm>
            <a:off x="1050343" y="5559552"/>
            <a:ext cx="1994609" cy="369332"/>
          </a:xfrm>
          <a:prstGeom prst="rect">
            <a:avLst/>
          </a:prstGeom>
          <a:noFill/>
        </p:spPr>
        <p:txBody>
          <a:bodyPr wrap="square" rtlCol="0">
            <a:spAutoFit/>
          </a:bodyPr>
          <a:lstStyle/>
          <a:p>
            <a:r>
              <a:rPr lang="en-NZ" dirty="0">
                <a:hlinkClick r:id="rId6"/>
              </a:rPr>
              <a:t>Growing carrots</a:t>
            </a:r>
            <a:endParaRPr lang="en-NZ" dirty="0"/>
          </a:p>
        </p:txBody>
      </p:sp>
      <p:sp>
        <p:nvSpPr>
          <p:cNvPr id="4" name="TextBox 3">
            <a:extLst>
              <a:ext uri="{FF2B5EF4-FFF2-40B4-BE49-F238E27FC236}">
                <a16:creationId xmlns:a16="http://schemas.microsoft.com/office/drawing/2014/main" id="{8BB947F6-6427-A921-8E36-74696129F203}"/>
              </a:ext>
            </a:extLst>
          </p:cNvPr>
          <p:cNvSpPr txBox="1"/>
          <p:nvPr/>
        </p:nvSpPr>
        <p:spPr>
          <a:xfrm>
            <a:off x="3729850" y="5559552"/>
            <a:ext cx="1994609" cy="369332"/>
          </a:xfrm>
          <a:prstGeom prst="rect">
            <a:avLst/>
          </a:prstGeom>
          <a:noFill/>
        </p:spPr>
        <p:txBody>
          <a:bodyPr wrap="square" rtlCol="0">
            <a:spAutoFit/>
          </a:bodyPr>
          <a:lstStyle/>
          <a:p>
            <a:r>
              <a:rPr lang="en-NZ" dirty="0">
                <a:hlinkClick r:id="rId7"/>
              </a:rPr>
              <a:t>Growing onions</a:t>
            </a:r>
            <a:endParaRPr lang="en-NZ" dirty="0"/>
          </a:p>
        </p:txBody>
      </p:sp>
      <p:sp>
        <p:nvSpPr>
          <p:cNvPr id="6" name="TextBox 5">
            <a:extLst>
              <a:ext uri="{FF2B5EF4-FFF2-40B4-BE49-F238E27FC236}">
                <a16:creationId xmlns:a16="http://schemas.microsoft.com/office/drawing/2014/main" id="{2ECD4322-F2AF-0CA0-1AEC-A2E1D020C320}"/>
              </a:ext>
            </a:extLst>
          </p:cNvPr>
          <p:cNvSpPr txBox="1"/>
          <p:nvPr/>
        </p:nvSpPr>
        <p:spPr>
          <a:xfrm>
            <a:off x="6706642" y="5559552"/>
            <a:ext cx="1618488" cy="369332"/>
          </a:xfrm>
          <a:prstGeom prst="rect">
            <a:avLst/>
          </a:prstGeom>
          <a:noFill/>
        </p:spPr>
        <p:txBody>
          <a:bodyPr wrap="square" rtlCol="0">
            <a:spAutoFit/>
          </a:bodyPr>
          <a:lstStyle/>
          <a:p>
            <a:r>
              <a:rPr lang="en-NZ" dirty="0">
                <a:hlinkClick r:id="rId8"/>
              </a:rPr>
              <a:t>Growing peas</a:t>
            </a:r>
            <a:endParaRPr lang="en-NZ" dirty="0"/>
          </a:p>
        </p:txBody>
      </p:sp>
      <p:sp>
        <p:nvSpPr>
          <p:cNvPr id="11" name="TextBox 10">
            <a:extLst>
              <a:ext uri="{FF2B5EF4-FFF2-40B4-BE49-F238E27FC236}">
                <a16:creationId xmlns:a16="http://schemas.microsoft.com/office/drawing/2014/main" id="{38EF8D13-DBEA-6147-0A65-83646CC130C1}"/>
              </a:ext>
            </a:extLst>
          </p:cNvPr>
          <p:cNvSpPr txBox="1"/>
          <p:nvPr/>
        </p:nvSpPr>
        <p:spPr>
          <a:xfrm>
            <a:off x="9601292" y="5559552"/>
            <a:ext cx="1994609" cy="369332"/>
          </a:xfrm>
          <a:prstGeom prst="rect">
            <a:avLst/>
          </a:prstGeom>
          <a:noFill/>
        </p:spPr>
        <p:txBody>
          <a:bodyPr wrap="square" rtlCol="0">
            <a:spAutoFit/>
          </a:bodyPr>
          <a:lstStyle/>
          <a:p>
            <a:r>
              <a:rPr lang="en-NZ" dirty="0">
                <a:hlinkClick r:id="rId9"/>
              </a:rPr>
              <a:t>Growing potatoes</a:t>
            </a:r>
            <a:endParaRPr lang="en-NZ" dirty="0"/>
          </a:p>
        </p:txBody>
      </p:sp>
    </p:spTree>
    <p:extLst>
      <p:ext uri="{BB962C8B-B14F-4D97-AF65-F5344CB8AC3E}">
        <p14:creationId xmlns:p14="http://schemas.microsoft.com/office/powerpoint/2010/main" val="2954404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1818</TotalTime>
  <Words>505</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Geneva</vt:lpstr>
      <vt:lpstr>Office Theme</vt:lpstr>
      <vt:lpstr>PowerPoint Presentation</vt:lpstr>
      <vt:lpstr>PowerPoint Presentation</vt:lpstr>
      <vt:lpstr>PowerPoint Presentation</vt:lpstr>
      <vt:lpstr>Factors that influence the location of horticulture primary production systems</vt:lpstr>
      <vt:lpstr>Horticulture</vt:lpstr>
      <vt:lpstr>Kiwifruit</vt:lpstr>
      <vt:lpstr>Pip fruit:- apples &amp; pears </vt:lpstr>
      <vt:lpstr>Commercial Vegetable Production</vt:lpstr>
      <vt:lpstr>PowerPoint Presentation</vt:lpstr>
      <vt:lpstr>Viticulture</vt:lpstr>
      <vt:lpstr>41,806      41, 806 hectares of grapes vines are planted in New Zealand </vt:lpstr>
      <vt:lpstr>Avocado Production</vt:lpstr>
      <vt:lpstr>Potatoes</vt:lpstr>
      <vt:lpstr>Glasshouse  production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22</cp:revision>
  <dcterms:created xsi:type="dcterms:W3CDTF">2024-09-25T00:56:32Z</dcterms:created>
  <dcterms:modified xsi:type="dcterms:W3CDTF">2025-01-13T22:57:56Z</dcterms:modified>
</cp:coreProperties>
</file>