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9" r:id="rId2"/>
    <p:sldId id="356" r:id="rId3"/>
    <p:sldId id="334" r:id="rId4"/>
    <p:sldId id="355" r:id="rId5"/>
    <p:sldId id="327" r:id="rId6"/>
    <p:sldId id="333" r:id="rId7"/>
    <p:sldId id="340" r:id="rId8"/>
    <p:sldId id="341" r:id="rId9"/>
    <p:sldId id="342" r:id="rId10"/>
    <p:sldId id="343" r:id="rId11"/>
    <p:sldId id="337" r:id="rId12"/>
    <p:sldId id="335" r:id="rId13"/>
    <p:sldId id="344" r:id="rId14"/>
    <p:sldId id="345" r:id="rId15"/>
    <p:sldId id="346" r:id="rId16"/>
    <p:sldId id="347" r:id="rId17"/>
    <p:sldId id="348" r:id="rId18"/>
    <p:sldId id="349" r:id="rId19"/>
    <p:sldId id="352" r:id="rId20"/>
    <p:sldId id="351" r:id="rId21"/>
    <p:sldId id="278" r:id="rId22"/>
    <p:sldId id="353" r:id="rId23"/>
    <p:sldId id="350" r:id="rId24"/>
    <p:sldId id="357" r:id="rId25"/>
    <p:sldId id="358" r:id="rId26"/>
    <p:sldId id="360" r:id="rId27"/>
    <p:sldId id="36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9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64A0F-440F-4C55-B22D-C4F8484F9E88}" type="datetimeFigureOut">
              <a:rPr lang="en-NZ" smtClean="0"/>
              <a:t>24/01/2025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4FEF89B-909F-4E02-8E8B-1E7FB1D67396}" type="slidenum">
              <a:rPr lang="en-NZ" smtClean="0"/>
              <a:t>‹#›</a:t>
            </a:fld>
            <a:endParaRPr lang="en-NZ"/>
          </a:p>
        </p:txBody>
      </p:sp>
    </p:spTree>
    <p:extLst>
      <p:ext uri="{BB962C8B-B14F-4D97-AF65-F5344CB8AC3E}">
        <p14:creationId xmlns:p14="http://schemas.microsoft.com/office/powerpoint/2010/main" val="107866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64A0F-440F-4C55-B22D-C4F8484F9E88}" type="datetimeFigureOut">
              <a:rPr lang="en-NZ" smtClean="0"/>
              <a:t>24/01/2025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4FEF89B-909F-4E02-8E8B-1E7FB1D67396}" type="slidenum">
              <a:rPr lang="en-NZ" smtClean="0"/>
              <a:t>‹#›</a:t>
            </a:fld>
            <a:endParaRPr lang="en-NZ"/>
          </a:p>
        </p:txBody>
      </p:sp>
    </p:spTree>
    <p:extLst>
      <p:ext uri="{BB962C8B-B14F-4D97-AF65-F5344CB8AC3E}">
        <p14:creationId xmlns:p14="http://schemas.microsoft.com/office/powerpoint/2010/main" val="100627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64A0F-440F-4C55-B22D-C4F8484F9E88}" type="datetimeFigureOut">
              <a:rPr lang="en-NZ" smtClean="0"/>
              <a:t>24/01/2025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4FEF89B-909F-4E02-8E8B-1E7FB1D67396}" type="slidenum">
              <a:rPr lang="en-NZ" smtClean="0"/>
              <a:t>‹#›</a:t>
            </a:fld>
            <a:endParaRPr lang="en-NZ"/>
          </a:p>
        </p:txBody>
      </p:sp>
    </p:spTree>
    <p:extLst>
      <p:ext uri="{BB962C8B-B14F-4D97-AF65-F5344CB8AC3E}">
        <p14:creationId xmlns:p14="http://schemas.microsoft.com/office/powerpoint/2010/main" val="60810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64A0F-440F-4C55-B22D-C4F8484F9E88}" type="datetimeFigureOut">
              <a:rPr lang="en-NZ" smtClean="0"/>
              <a:t>24/01/2025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4FEF89B-909F-4E02-8E8B-1E7FB1D67396}" type="slidenum">
              <a:rPr lang="en-NZ" smtClean="0"/>
              <a:t>‹#›</a:t>
            </a:fld>
            <a:endParaRPr lang="en-NZ"/>
          </a:p>
        </p:txBody>
      </p:sp>
    </p:spTree>
    <p:extLst>
      <p:ext uri="{BB962C8B-B14F-4D97-AF65-F5344CB8AC3E}">
        <p14:creationId xmlns:p14="http://schemas.microsoft.com/office/powerpoint/2010/main" val="120743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64A0F-440F-4C55-B22D-C4F8484F9E88}" type="datetimeFigureOut">
              <a:rPr lang="en-NZ" smtClean="0"/>
              <a:t>24/01/2025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4FEF89B-909F-4E02-8E8B-1E7FB1D67396}" type="slidenum">
              <a:rPr lang="en-NZ" smtClean="0"/>
              <a:t>‹#›</a:t>
            </a:fld>
            <a:endParaRPr lang="en-NZ"/>
          </a:p>
        </p:txBody>
      </p:sp>
    </p:spTree>
    <p:extLst>
      <p:ext uri="{BB962C8B-B14F-4D97-AF65-F5344CB8AC3E}">
        <p14:creationId xmlns:p14="http://schemas.microsoft.com/office/powerpoint/2010/main" val="150490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64A0F-440F-4C55-B22D-C4F8484F9E88}" type="datetimeFigureOut">
              <a:rPr lang="en-NZ" smtClean="0"/>
              <a:t>24/01/2025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4FEF89B-909F-4E02-8E8B-1E7FB1D67396}" type="slidenum">
              <a:rPr lang="en-NZ" smtClean="0"/>
              <a:t>‹#›</a:t>
            </a:fld>
            <a:endParaRPr lang="en-NZ"/>
          </a:p>
        </p:txBody>
      </p:sp>
    </p:spTree>
    <p:extLst>
      <p:ext uri="{BB962C8B-B14F-4D97-AF65-F5344CB8AC3E}">
        <p14:creationId xmlns:p14="http://schemas.microsoft.com/office/powerpoint/2010/main" val="336291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64A0F-440F-4C55-B22D-C4F8484F9E88}" type="datetimeFigureOut">
              <a:rPr lang="en-NZ" smtClean="0"/>
              <a:t>24/01/2025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4FEF89B-909F-4E02-8E8B-1E7FB1D67396}" type="slidenum">
              <a:rPr lang="en-NZ" smtClean="0"/>
              <a:t>‹#›</a:t>
            </a:fld>
            <a:endParaRPr lang="en-NZ"/>
          </a:p>
        </p:txBody>
      </p:sp>
    </p:spTree>
    <p:extLst>
      <p:ext uri="{BB962C8B-B14F-4D97-AF65-F5344CB8AC3E}">
        <p14:creationId xmlns:p14="http://schemas.microsoft.com/office/powerpoint/2010/main" val="88473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64A0F-440F-4C55-B22D-C4F8484F9E88}" type="datetimeFigureOut">
              <a:rPr lang="en-NZ" smtClean="0"/>
              <a:t>24/01/2025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4FEF89B-909F-4E02-8E8B-1E7FB1D67396}" type="slidenum">
              <a:rPr lang="en-NZ" smtClean="0"/>
              <a:t>‹#›</a:t>
            </a:fld>
            <a:endParaRPr lang="en-NZ"/>
          </a:p>
        </p:txBody>
      </p:sp>
    </p:spTree>
    <p:extLst>
      <p:ext uri="{BB962C8B-B14F-4D97-AF65-F5344CB8AC3E}">
        <p14:creationId xmlns:p14="http://schemas.microsoft.com/office/powerpoint/2010/main" val="213349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64A0F-440F-4C55-B22D-C4F8484F9E88}" type="datetimeFigureOut">
              <a:rPr lang="en-NZ" smtClean="0"/>
              <a:t>24/01/2025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4FEF89B-909F-4E02-8E8B-1E7FB1D67396}" type="slidenum">
              <a:rPr lang="en-NZ" smtClean="0"/>
              <a:t>‹#›</a:t>
            </a:fld>
            <a:endParaRPr lang="en-NZ"/>
          </a:p>
        </p:txBody>
      </p:sp>
    </p:spTree>
    <p:extLst>
      <p:ext uri="{BB962C8B-B14F-4D97-AF65-F5344CB8AC3E}">
        <p14:creationId xmlns:p14="http://schemas.microsoft.com/office/powerpoint/2010/main" val="397787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764A0F-440F-4C55-B22D-C4F8484F9E88}" type="datetimeFigureOut">
              <a:rPr lang="en-NZ" smtClean="0"/>
              <a:t>24/01/2025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4FEF89B-909F-4E02-8E8B-1E7FB1D67396}" type="slidenum">
              <a:rPr lang="en-NZ" smtClean="0"/>
              <a:t>‹#›</a:t>
            </a:fld>
            <a:endParaRPr lang="en-NZ"/>
          </a:p>
        </p:txBody>
      </p:sp>
    </p:spTree>
    <p:extLst>
      <p:ext uri="{BB962C8B-B14F-4D97-AF65-F5344CB8AC3E}">
        <p14:creationId xmlns:p14="http://schemas.microsoft.com/office/powerpoint/2010/main" val="369568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764A0F-440F-4C55-B22D-C4F8484F9E88}" type="datetimeFigureOut">
              <a:rPr lang="en-NZ" smtClean="0"/>
              <a:t>24/01/2025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4FEF89B-909F-4E02-8E8B-1E7FB1D67396}" type="slidenum">
              <a:rPr lang="en-NZ" smtClean="0"/>
              <a:t>‹#›</a:t>
            </a:fld>
            <a:endParaRPr lang="en-NZ"/>
          </a:p>
        </p:txBody>
      </p:sp>
    </p:spTree>
    <p:extLst>
      <p:ext uri="{BB962C8B-B14F-4D97-AF65-F5344CB8AC3E}">
        <p14:creationId xmlns:p14="http://schemas.microsoft.com/office/powerpoint/2010/main" val="148908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64A0F-440F-4C55-B22D-C4F8484F9E88}" type="datetimeFigureOut">
              <a:rPr lang="en-NZ" smtClean="0"/>
              <a:t>24/01/2025</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FEF89B-909F-4E02-8E8B-1E7FB1D67396}" type="slidenum">
              <a:rPr lang="en-NZ" smtClean="0"/>
              <a:t>‹#›</a:t>
            </a:fld>
            <a:endParaRPr lang="en-NZ"/>
          </a:p>
        </p:txBody>
      </p:sp>
    </p:spTree>
    <p:extLst>
      <p:ext uri="{BB962C8B-B14F-4D97-AF65-F5344CB8AC3E}">
        <p14:creationId xmlns:p14="http://schemas.microsoft.com/office/powerpoint/2010/main" val="3249907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XNdAEhi8YZs" TargetMode="External"/><Relationship Id="rId3" Type="http://schemas.openxmlformats.org/officeDocument/2006/relationships/hyperlink" Target="https://www.youtube.com/watch?app=desktop&amp;v=DG67bzAbI3w" TargetMode="External"/><Relationship Id="rId7" Type="http://schemas.openxmlformats.org/officeDocument/2006/relationships/hyperlink" Target="https://www.youtube.com/watch?v=rC9ITyK-w5k" TargetMode="External"/><Relationship Id="rId2" Type="http://schemas.openxmlformats.org/officeDocument/2006/relationships/hyperlink" Target="https://www.youtube.com/channel/UCVaOR_VazNoT4EdXQpGHFQA" TargetMode="External"/><Relationship Id="rId1" Type="http://schemas.openxmlformats.org/officeDocument/2006/relationships/slideLayout" Target="../slideLayouts/slideLayout2.xml"/><Relationship Id="rId6" Type="http://schemas.openxmlformats.org/officeDocument/2006/relationships/hyperlink" Target="https://www.youtube.com/watch?v=LUGW-ZPummc" TargetMode="External"/><Relationship Id="rId5" Type="http://schemas.openxmlformats.org/officeDocument/2006/relationships/hyperlink" Target="https://www.youtube.com/watch?v=cOzJGXfPgEQ" TargetMode="External"/><Relationship Id="rId4" Type="http://schemas.openxmlformats.org/officeDocument/2006/relationships/hyperlink" Target="https://www.youtube.com/watch?v=t_OTnPWwT6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q4dVMBt2IIQ" TargetMode="External"/><Relationship Id="rId2" Type="http://schemas.openxmlformats.org/officeDocument/2006/relationships/hyperlink" Target="https://www.youtube.com/watch?v=9SzO0Yi4Jos" TargetMode="External"/><Relationship Id="rId1" Type="http://schemas.openxmlformats.org/officeDocument/2006/relationships/slideLayout" Target="../slideLayouts/slideLayout2.xml"/><Relationship Id="rId5" Type="http://schemas.openxmlformats.org/officeDocument/2006/relationships/hyperlink" Target="https://www.youtube.com/watch?v=i8jjJeFnjKo" TargetMode="External"/><Relationship Id="rId4" Type="http://schemas.openxmlformats.org/officeDocument/2006/relationships/hyperlink" Target="https://www.youtube.com/watch?v=mRAILIXiK-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utureforesters.com/" TargetMode="External"/><Relationship Id="rId2" Type="http://schemas.openxmlformats.org/officeDocument/2006/relationships/hyperlink" Target="https://www.youtube.com/watch?v=RxboeOsp20E" TargetMode="External"/><Relationship Id="rId1" Type="http://schemas.openxmlformats.org/officeDocument/2006/relationships/slideLayout" Target="../slideLayouts/slideLayout2.xml"/><Relationship Id="rId4" Type="http://schemas.openxmlformats.org/officeDocument/2006/relationships/hyperlink" Target="https://www.youtube.com/watch?v=lGkdXrQevHI"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2CSCMS15-uY" TargetMode="External"/><Relationship Id="rId7" Type="http://schemas.openxmlformats.org/officeDocument/2006/relationships/hyperlink" Target="https://www.youtube.com/watch?v=Hun1L5ahZJY" TargetMode="External"/><Relationship Id="rId2" Type="http://schemas.openxmlformats.org/officeDocument/2006/relationships/hyperlink" Target="https://www.youtube.com/watch?v=ujThtC8ygjs" TargetMode="External"/><Relationship Id="rId1" Type="http://schemas.openxmlformats.org/officeDocument/2006/relationships/slideLayout" Target="../slideLayouts/slideLayout2.xml"/><Relationship Id="rId6" Type="http://schemas.openxmlformats.org/officeDocument/2006/relationships/hyperlink" Target="https://www.youtube.com/watch?v=ttVf4X177CA" TargetMode="External"/><Relationship Id="rId5" Type="http://schemas.openxmlformats.org/officeDocument/2006/relationships/hyperlink" Target="https://www.youtube.com/watch?v=LgiOqEpwKgo" TargetMode="External"/><Relationship Id="rId4" Type="http://schemas.openxmlformats.org/officeDocument/2006/relationships/hyperlink" Target="https://www.seafood.co.nz/careers"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ai7JQIR5qx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746A6-9CE0-8CE3-23BC-C74370958440}"/>
            </a:ext>
          </a:extLst>
        </p:cNvPr>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3A9BA826-DFD5-F382-8B58-425B234AB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44" y="825143"/>
            <a:ext cx="9420913" cy="520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2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BC676-AECB-35A4-DC1B-46E66FE443F5}"/>
              </a:ext>
            </a:extLst>
          </p:cNvPr>
          <p:cNvSpPr>
            <a:spLocks noGrp="1"/>
          </p:cNvSpPr>
          <p:nvPr>
            <p:ph type="title"/>
          </p:nvPr>
        </p:nvSpPr>
        <p:spPr/>
        <p:txBody>
          <a:bodyPr>
            <a:normAutofit/>
          </a:bodyPr>
          <a:lstStyle/>
          <a:p>
            <a:r>
              <a:rPr lang="en-NZ" sz="4000" dirty="0"/>
              <a:t>Lesson 2 </a:t>
            </a:r>
            <a:br>
              <a:rPr lang="en-NZ" sz="4000" dirty="0"/>
            </a:br>
            <a:r>
              <a:rPr lang="en-NZ" sz="4000" dirty="0"/>
              <a:t>Activity 2</a:t>
            </a:r>
            <a:r>
              <a:rPr lang="en-NZ" sz="4400" dirty="0"/>
              <a:t>  </a:t>
            </a:r>
            <a:r>
              <a:rPr lang="en-NZ" sz="2800" dirty="0"/>
              <a:t>- Research Writing Activity</a:t>
            </a:r>
          </a:p>
        </p:txBody>
      </p:sp>
      <p:sp>
        <p:nvSpPr>
          <p:cNvPr id="3" name="Content Placeholder 2">
            <a:extLst>
              <a:ext uri="{FF2B5EF4-FFF2-40B4-BE49-F238E27FC236}">
                <a16:creationId xmlns:a16="http://schemas.microsoft.com/office/drawing/2014/main" id="{2026719B-E342-3C62-16EF-3BE71F7A94C4}"/>
              </a:ext>
            </a:extLst>
          </p:cNvPr>
          <p:cNvSpPr>
            <a:spLocks noGrp="1"/>
          </p:cNvSpPr>
          <p:nvPr>
            <p:ph idx="1"/>
          </p:nvPr>
        </p:nvSpPr>
        <p:spPr/>
        <p:txBody>
          <a:bodyPr/>
          <a:lstStyle/>
          <a:p>
            <a:pPr marL="0" indent="0">
              <a:buNone/>
            </a:pPr>
            <a:r>
              <a:rPr lang="en-NZ" sz="1800" b="1" kern="100" dirty="0">
                <a:latin typeface="Arial" panose="020B0604020202020204" pitchFamily="34" charset="0"/>
                <a:ea typeface="Aptos" panose="020B0004020202020204" pitchFamily="34" charset="0"/>
                <a:cs typeface="Times New Roman" panose="02020603050405020304" pitchFamily="18" charset="0"/>
              </a:rPr>
              <a:t>Research</a:t>
            </a:r>
          </a:p>
          <a:p>
            <a:r>
              <a:rPr lang="en-NZ" sz="1800" kern="100" dirty="0">
                <a:latin typeface="Arial" panose="020B0604020202020204" pitchFamily="34" charset="0"/>
                <a:ea typeface="Aptos" panose="020B0004020202020204" pitchFamily="34" charset="0"/>
                <a:cs typeface="Times New Roman" panose="02020603050405020304" pitchFamily="18" charset="0"/>
              </a:rPr>
              <a:t>Region.</a:t>
            </a:r>
          </a:p>
          <a:p>
            <a:r>
              <a:rPr lang="en-NZ" sz="1800" kern="100" dirty="0">
                <a:latin typeface="Arial" panose="020B0604020202020204" pitchFamily="34" charset="0"/>
                <a:ea typeface="Aptos" panose="020B0004020202020204" pitchFamily="34" charset="0"/>
                <a:cs typeface="Times New Roman" panose="02020603050405020304" pitchFamily="18" charset="0"/>
              </a:rPr>
              <a:t>Primary production systems.</a:t>
            </a:r>
          </a:p>
          <a:p>
            <a:r>
              <a:rPr lang="en-NZ" sz="1800" kern="100" dirty="0">
                <a:latin typeface="Arial" panose="020B0604020202020204" pitchFamily="34" charset="0"/>
                <a:ea typeface="Aptos" panose="020B0004020202020204" pitchFamily="34" charset="0"/>
                <a:cs typeface="Times New Roman" panose="02020603050405020304" pitchFamily="18" charset="0"/>
              </a:rPr>
              <a:t>Primary production export earnings.</a:t>
            </a:r>
          </a:p>
          <a:p>
            <a:pPr marL="0" indent="0">
              <a:buNone/>
            </a:pPr>
            <a:endParaRPr lang="en-NZ" sz="1800" kern="100" dirty="0">
              <a:latin typeface="Arial" panose="020B0604020202020204" pitchFamily="34" charset="0"/>
              <a:ea typeface="Aptos" panose="020B0004020202020204" pitchFamily="34" charset="0"/>
              <a:cs typeface="Times New Roman" panose="02020603050405020304" pitchFamily="18" charset="0"/>
            </a:endParaRPr>
          </a:p>
          <a:p>
            <a:pPr marL="0" indent="0">
              <a:buNone/>
            </a:pPr>
            <a:r>
              <a:rPr lang="en-NZ" sz="1800" b="1" kern="100" dirty="0">
                <a:latin typeface="Arial" panose="020B0604020202020204" pitchFamily="34" charset="0"/>
                <a:ea typeface="Aptos" panose="020B0004020202020204" pitchFamily="34" charset="0"/>
                <a:cs typeface="Times New Roman" panose="02020603050405020304" pitchFamily="18" charset="0"/>
              </a:rPr>
              <a:t>Writing:- </a:t>
            </a:r>
            <a:r>
              <a:rPr lang="en-NZ" sz="1800" kern="100" dirty="0">
                <a:latin typeface="Arial" panose="020B0604020202020204" pitchFamily="34" charset="0"/>
                <a:ea typeface="Aptos" panose="020B0004020202020204" pitchFamily="34" charset="0"/>
                <a:cs typeface="Times New Roman" panose="02020603050405020304" pitchFamily="18" charset="0"/>
              </a:rPr>
              <a:t>W</a:t>
            </a:r>
            <a:r>
              <a:rPr lang="en-NZ" sz="1800" kern="100" dirty="0">
                <a:effectLst/>
                <a:latin typeface="Arial" panose="020B0604020202020204" pitchFamily="34" charset="0"/>
                <a:ea typeface="Aptos" panose="020B0004020202020204" pitchFamily="34" charset="0"/>
                <a:cs typeface="Times New Roman" panose="02020603050405020304" pitchFamily="18" charset="0"/>
              </a:rPr>
              <a:t>hy do you think primary production is important to New Zealand and your region.</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Z" dirty="0"/>
          </a:p>
        </p:txBody>
      </p:sp>
    </p:spTree>
    <p:extLst>
      <p:ext uri="{BB962C8B-B14F-4D97-AF65-F5344CB8AC3E}">
        <p14:creationId xmlns:p14="http://schemas.microsoft.com/office/powerpoint/2010/main" val="2998189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B84FC-E63F-CC21-0AD8-D9214AC7EC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2C06FF-ABAC-944C-DDEE-DF24748AEC7B}"/>
              </a:ext>
            </a:extLst>
          </p:cNvPr>
          <p:cNvSpPr>
            <a:spLocks noGrp="1"/>
          </p:cNvSpPr>
          <p:nvPr>
            <p:ph type="title"/>
          </p:nvPr>
        </p:nvSpPr>
        <p:spPr>
          <a:xfrm>
            <a:off x="838200" y="557950"/>
            <a:ext cx="4435764" cy="1446341"/>
          </a:xfrm>
        </p:spPr>
        <p:txBody>
          <a:bodyPr>
            <a:normAutofit fontScale="90000"/>
          </a:bodyPr>
          <a:lstStyle/>
          <a:p>
            <a:br>
              <a:rPr lang="en-US" sz="3600" b="1" dirty="0">
                <a:effectLst/>
                <a:latin typeface="Arial" panose="020B0604020202020204" pitchFamily="34" charset="0"/>
                <a:ea typeface="Times New Roman" panose="02020603050405020304" pitchFamily="18" charset="0"/>
                <a:cs typeface="Times New Roman" panose="02020603050405020304" pitchFamily="18" charset="0"/>
              </a:rPr>
            </a:br>
            <a:r>
              <a:rPr lang="en-US" dirty="0">
                <a:effectLst/>
                <a:latin typeface="Arial" panose="020B0604020202020204" pitchFamily="34" charset="0"/>
                <a:ea typeface="Times New Roman" panose="02020603050405020304" pitchFamily="18" charset="0"/>
                <a:cs typeface="Times New Roman" panose="02020603050405020304" pitchFamily="18" charset="0"/>
              </a:rPr>
              <a:t>Lesson 3</a:t>
            </a:r>
            <a:br>
              <a:rPr lang="en-US" dirty="0">
                <a:effectLst/>
                <a:latin typeface="Arial" panose="020B0604020202020204" pitchFamily="34" charset="0"/>
                <a:ea typeface="Times New Roman" panose="02020603050405020304" pitchFamily="18" charset="0"/>
                <a:cs typeface="Times New Roman" panose="02020603050405020304" pitchFamily="18" charset="0"/>
              </a:rPr>
            </a:br>
            <a:r>
              <a:rPr lang="en-US" dirty="0">
                <a:effectLst/>
                <a:latin typeface="Arial" panose="020B0604020202020204" pitchFamily="34" charset="0"/>
                <a:ea typeface="Times New Roman" panose="02020603050405020304" pitchFamily="18" charset="0"/>
                <a:cs typeface="Times New Roman" panose="02020603050405020304" pitchFamily="18" charset="0"/>
              </a:rPr>
              <a:t>Activity 1 - </a:t>
            </a:r>
            <a:r>
              <a:rPr lang="en-US" sz="3100" dirty="0">
                <a:effectLst/>
                <a:latin typeface="Arial" panose="020B0604020202020204" pitchFamily="34" charset="0"/>
                <a:ea typeface="Times New Roman" panose="02020603050405020304" pitchFamily="18" charset="0"/>
                <a:cs typeface="Times New Roman" panose="02020603050405020304" pitchFamily="18" charset="0"/>
              </a:rPr>
              <a:t>Regions of New Zealand</a:t>
            </a:r>
            <a:br>
              <a:rPr lang="en-NZ" sz="4400" b="1" dirty="0">
                <a:effectLst/>
                <a:latin typeface="Aptos Display" panose="020B0004020202020204" pitchFamily="34" charset="0"/>
                <a:ea typeface="Times New Roman" panose="02020603050405020304" pitchFamily="18" charset="0"/>
                <a:cs typeface="Times New Roman" panose="02020603050405020304" pitchFamily="18" charset="0"/>
              </a:rPr>
            </a:br>
            <a:endParaRPr lang="en-NZ" dirty="0"/>
          </a:p>
        </p:txBody>
      </p:sp>
      <p:sp>
        <p:nvSpPr>
          <p:cNvPr id="3" name="Content Placeholder 2">
            <a:extLst>
              <a:ext uri="{FF2B5EF4-FFF2-40B4-BE49-F238E27FC236}">
                <a16:creationId xmlns:a16="http://schemas.microsoft.com/office/drawing/2014/main" id="{B666A759-2A39-145A-FC5D-F922A5549657}"/>
              </a:ext>
            </a:extLst>
          </p:cNvPr>
          <p:cNvSpPr>
            <a:spLocks noGrp="1"/>
          </p:cNvSpPr>
          <p:nvPr>
            <p:ph idx="1"/>
          </p:nvPr>
        </p:nvSpPr>
        <p:spPr>
          <a:xfrm>
            <a:off x="838201" y="2139662"/>
            <a:ext cx="3992418" cy="1043051"/>
          </a:xfrm>
        </p:spPr>
        <p:txBody>
          <a:bodyPr>
            <a:normAutofit/>
          </a:bodyPr>
          <a:lstStyle/>
          <a:p>
            <a:pPr marL="0" indent="0">
              <a:buNone/>
            </a:pPr>
            <a:r>
              <a:rPr lang="en-NZ" sz="2000" dirty="0"/>
              <a:t>Draw an arrow matching the region with correct number.</a:t>
            </a:r>
          </a:p>
        </p:txBody>
      </p:sp>
      <p:grpSp>
        <p:nvGrpSpPr>
          <p:cNvPr id="4" name="Group 3">
            <a:extLst>
              <a:ext uri="{FF2B5EF4-FFF2-40B4-BE49-F238E27FC236}">
                <a16:creationId xmlns:a16="http://schemas.microsoft.com/office/drawing/2014/main" id="{A81AB791-E679-3F6A-C82A-13B3321A3628}"/>
              </a:ext>
            </a:extLst>
          </p:cNvPr>
          <p:cNvGrpSpPr>
            <a:grpSpLocks/>
          </p:cNvGrpSpPr>
          <p:nvPr/>
        </p:nvGrpSpPr>
        <p:grpSpPr bwMode="auto">
          <a:xfrm>
            <a:off x="5181601" y="515295"/>
            <a:ext cx="5892004" cy="6273431"/>
            <a:chOff x="437" y="2079"/>
            <a:chExt cx="11296" cy="10560"/>
          </a:xfrm>
        </p:grpSpPr>
        <p:pic>
          <p:nvPicPr>
            <p:cNvPr id="5" name="Picture 4">
              <a:extLst>
                <a:ext uri="{FF2B5EF4-FFF2-40B4-BE49-F238E27FC236}">
                  <a16:creationId xmlns:a16="http://schemas.microsoft.com/office/drawing/2014/main" id="{5806187F-127B-2DAE-A1AC-9155443A1A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 y="2079"/>
              <a:ext cx="7843" cy="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a:extLst>
                <a:ext uri="{FF2B5EF4-FFF2-40B4-BE49-F238E27FC236}">
                  <a16:creationId xmlns:a16="http://schemas.microsoft.com/office/drawing/2014/main" id="{2ADD0AFB-C314-480A-091F-C1469E07680B}"/>
                </a:ext>
              </a:extLst>
            </p:cNvPr>
            <p:cNvSpPr txBox="1">
              <a:spLocks noChangeArrowheads="1"/>
            </p:cNvSpPr>
            <p:nvPr/>
          </p:nvSpPr>
          <p:spPr bwMode="auto">
            <a:xfrm>
              <a:off x="8154" y="2079"/>
              <a:ext cx="3579" cy="105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Northland</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Auckland</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Waikato</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Bay Of Plenty</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Gisborne / East Coast</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Hawkes Bay</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Taranaki</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Whanganui</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Manawatu</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Wairarapa</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Wellington</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Nelson</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Marlborough</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West Coast</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Canterbury</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South Canterbury</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Otago</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Southland</a:t>
              </a:r>
              <a:endParaRPr lang="en-NZ" sz="1200" dirty="0">
                <a:effectLst/>
                <a:latin typeface="Geneva"/>
                <a:ea typeface="Times New Roman" panose="02020603050405020304" pitchFamily="18" charset="0"/>
                <a:cs typeface="Times New Roman" panose="02020603050405020304" pitchFamily="18" charset="0"/>
              </a:endParaRPr>
            </a:p>
            <a:p>
              <a:pPr>
                <a:lnSpc>
                  <a:spcPct val="15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NZ" sz="1200" dirty="0">
                <a:effectLst/>
                <a:latin typeface="Geneva"/>
                <a:ea typeface="Times New Roman" panose="02020603050405020304" pitchFamily="18" charset="0"/>
                <a:cs typeface="Times New Roman" panose="02020603050405020304" pitchFamily="18" charset="0"/>
              </a:endParaRPr>
            </a:p>
            <a:p>
              <a:pPr>
                <a:lnSpc>
                  <a:spcPct val="15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NZ" sz="1200" dirty="0">
                <a:effectLst/>
                <a:latin typeface="Geneva"/>
                <a:ea typeface="Times New Roman" panose="02020603050405020304" pitchFamily="18" charset="0"/>
                <a:cs typeface="Times New Roman" panose="02020603050405020304" pitchFamily="18" charset="0"/>
              </a:endParaRPr>
            </a:p>
            <a:p>
              <a:pPr>
                <a:lnSpc>
                  <a:spcPct val="15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NZ" sz="1200" dirty="0">
                <a:effectLst/>
                <a:latin typeface="Geneva"/>
                <a:ea typeface="Times New Roman" panose="02020603050405020304" pitchFamily="18" charset="0"/>
                <a:cs typeface="Times New Roman" panose="02020603050405020304" pitchFamily="18" charset="0"/>
              </a:endParaRPr>
            </a:p>
            <a:p>
              <a:r>
                <a:rPr lang="en-US" sz="1200" dirty="0">
                  <a:effectLst/>
                  <a:latin typeface="Geneva"/>
                  <a:ea typeface="Times New Roman" panose="02020603050405020304" pitchFamily="18" charset="0"/>
                  <a:cs typeface="Times New Roman" panose="02020603050405020304" pitchFamily="18" charset="0"/>
                </a:rPr>
                <a:t> </a:t>
              </a:r>
              <a:endParaRPr lang="en-NZ" sz="1200" dirty="0">
                <a:effectLst/>
                <a:latin typeface="Geneva"/>
                <a:ea typeface="Times New Roman" panose="02020603050405020304" pitchFamily="18" charset="0"/>
                <a:cs typeface="Times New Roman" panose="02020603050405020304" pitchFamily="18" charset="0"/>
              </a:endParaRPr>
            </a:p>
            <a:p>
              <a:pPr>
                <a:lnSpc>
                  <a:spcPct val="15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NZ" sz="1200" dirty="0">
                <a:effectLst/>
                <a:latin typeface="Geneva"/>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92272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796BE0-7F0B-4FFC-8FAE-562E3AE55C2A}"/>
              </a:ext>
            </a:extLst>
          </p:cNvPr>
          <p:cNvGrpSpPr>
            <a:grpSpLocks/>
          </p:cNvGrpSpPr>
          <p:nvPr/>
        </p:nvGrpSpPr>
        <p:grpSpPr bwMode="auto">
          <a:xfrm>
            <a:off x="4945626" y="1055351"/>
            <a:ext cx="6101634" cy="5287353"/>
            <a:chOff x="437" y="2079"/>
            <a:chExt cx="11615" cy="9652"/>
          </a:xfrm>
        </p:grpSpPr>
        <p:pic>
          <p:nvPicPr>
            <p:cNvPr id="5" name="Picture 4">
              <a:extLst>
                <a:ext uri="{FF2B5EF4-FFF2-40B4-BE49-F238E27FC236}">
                  <a16:creationId xmlns:a16="http://schemas.microsoft.com/office/drawing/2014/main" id="{A047FB88-693D-0D88-0827-C2644C7F87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 y="2079"/>
              <a:ext cx="7843" cy="96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6">
              <a:extLst>
                <a:ext uri="{FF2B5EF4-FFF2-40B4-BE49-F238E27FC236}">
                  <a16:creationId xmlns:a16="http://schemas.microsoft.com/office/drawing/2014/main" id="{4F26B033-8D56-D200-6699-A034C73C6241}"/>
                </a:ext>
              </a:extLst>
            </p:cNvPr>
            <p:cNvSpPr txBox="1">
              <a:spLocks noChangeArrowheads="1"/>
            </p:cNvSpPr>
            <p:nvPr/>
          </p:nvSpPr>
          <p:spPr bwMode="auto">
            <a:xfrm>
              <a:off x="7771" y="2103"/>
              <a:ext cx="4281" cy="92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Northland</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Auckland</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Waikato</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Bay Of Plenty</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Gisborne / East Coast</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Hawkes Bay</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Taranaki</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Whanganui</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Manawatu</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Wairarapa</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Wellington</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Nelson</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Marlborough</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West Coast</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Canterbury</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South Canterbury</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Otago</a:t>
              </a:r>
              <a:endParaRPr lang="en-NZ" sz="1200" dirty="0">
                <a:effectLst/>
                <a:latin typeface="Geneva"/>
                <a:ea typeface="Times New Roman" panose="02020603050405020304" pitchFamily="18" charset="0"/>
                <a:cs typeface="Times New Roman" panose="02020603050405020304" pitchFamily="18" charset="0"/>
              </a:endParaRPr>
            </a:p>
            <a:p>
              <a:pPr marL="228600" indent="-228600">
                <a:lnSpc>
                  <a:spcPct val="150000"/>
                </a:lnSpc>
                <a:tabLst>
                  <a:tab pos="2286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Southland</a:t>
              </a:r>
              <a:endParaRPr lang="en-NZ" sz="1200" dirty="0">
                <a:effectLst/>
                <a:latin typeface="Geneva"/>
                <a:ea typeface="Times New Roman" panose="02020603050405020304" pitchFamily="18" charset="0"/>
                <a:cs typeface="Times New Roman" panose="02020603050405020304" pitchFamily="18" charset="0"/>
              </a:endParaRPr>
            </a:p>
            <a:p>
              <a:pPr>
                <a:lnSpc>
                  <a:spcPct val="15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NZ" sz="1200" dirty="0">
                <a:effectLst/>
                <a:latin typeface="Geneva"/>
                <a:ea typeface="Times New Roman" panose="02020603050405020304" pitchFamily="18" charset="0"/>
                <a:cs typeface="Times New Roman" panose="02020603050405020304" pitchFamily="18" charset="0"/>
              </a:endParaRPr>
            </a:p>
            <a:p>
              <a:pPr>
                <a:lnSpc>
                  <a:spcPct val="15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NZ" sz="1200" dirty="0">
                <a:effectLst/>
                <a:latin typeface="Geneva"/>
                <a:ea typeface="Times New Roman" panose="02020603050405020304" pitchFamily="18" charset="0"/>
                <a:cs typeface="Times New Roman" panose="02020603050405020304" pitchFamily="18" charset="0"/>
              </a:endParaRPr>
            </a:p>
            <a:p>
              <a:pPr>
                <a:lnSpc>
                  <a:spcPct val="15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NZ" sz="1200" dirty="0">
                <a:effectLst/>
                <a:latin typeface="Geneva"/>
                <a:ea typeface="Times New Roman" panose="02020603050405020304" pitchFamily="18" charset="0"/>
                <a:cs typeface="Times New Roman" panose="02020603050405020304" pitchFamily="18" charset="0"/>
              </a:endParaRPr>
            </a:p>
            <a:p>
              <a:r>
                <a:rPr lang="en-US" sz="1200" dirty="0">
                  <a:effectLst/>
                  <a:latin typeface="Geneva"/>
                  <a:ea typeface="Times New Roman" panose="02020603050405020304" pitchFamily="18" charset="0"/>
                  <a:cs typeface="Times New Roman" panose="02020603050405020304" pitchFamily="18" charset="0"/>
                </a:rPr>
                <a:t> </a:t>
              </a:r>
              <a:endParaRPr lang="en-NZ" sz="1200" dirty="0">
                <a:effectLst/>
                <a:latin typeface="Geneva"/>
                <a:ea typeface="Times New Roman" panose="02020603050405020304" pitchFamily="18" charset="0"/>
                <a:cs typeface="Times New Roman" panose="02020603050405020304" pitchFamily="18" charset="0"/>
              </a:endParaRPr>
            </a:p>
            <a:p>
              <a:pPr>
                <a:lnSpc>
                  <a:spcPct val="150000"/>
                </a:lnSpc>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NZ" sz="1200" dirty="0">
                <a:effectLst/>
                <a:latin typeface="Geneva"/>
                <a:ea typeface="Times New Roman" panose="02020603050405020304" pitchFamily="18" charset="0"/>
                <a:cs typeface="Times New Roman" panose="02020603050405020304" pitchFamily="18" charset="0"/>
              </a:endParaRPr>
            </a:p>
          </p:txBody>
        </p:sp>
      </p:grpSp>
      <p:cxnSp>
        <p:nvCxnSpPr>
          <p:cNvPr id="9" name="Straight Arrow Connector 8">
            <a:extLst>
              <a:ext uri="{FF2B5EF4-FFF2-40B4-BE49-F238E27FC236}">
                <a16:creationId xmlns:a16="http://schemas.microsoft.com/office/drawing/2014/main" id="{0BBBC4CC-1AB7-2014-786D-FE1E0195F1CC}"/>
              </a:ext>
            </a:extLst>
          </p:cNvPr>
          <p:cNvCxnSpPr/>
          <p:nvPr/>
        </p:nvCxnSpPr>
        <p:spPr>
          <a:xfrm flipH="1">
            <a:off x="7360920" y="1216152"/>
            <a:ext cx="1536192" cy="27432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6AF3245-C0D6-957F-4C22-F06EAF1497A1}"/>
              </a:ext>
            </a:extLst>
          </p:cNvPr>
          <p:cNvCxnSpPr/>
          <p:nvPr/>
        </p:nvCxnSpPr>
        <p:spPr>
          <a:xfrm flipH="1">
            <a:off x="7513618" y="1532539"/>
            <a:ext cx="1335024" cy="45720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0E3709FD-10F1-1BF2-430E-531543BAAD7F}"/>
              </a:ext>
            </a:extLst>
          </p:cNvPr>
          <p:cNvCxnSpPr/>
          <p:nvPr/>
        </p:nvCxnSpPr>
        <p:spPr>
          <a:xfrm flipH="1">
            <a:off x="7772400" y="1825625"/>
            <a:ext cx="1069848" cy="707263"/>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21FB2D2-DA04-3A6B-C0FF-27887DA62BD4}"/>
              </a:ext>
            </a:extLst>
          </p:cNvPr>
          <p:cNvCxnSpPr/>
          <p:nvPr/>
        </p:nvCxnSpPr>
        <p:spPr>
          <a:xfrm flipH="1">
            <a:off x="8139188" y="2106804"/>
            <a:ext cx="749575" cy="64008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a:extLst>
              <a:ext uri="{FF2B5EF4-FFF2-40B4-BE49-F238E27FC236}">
                <a16:creationId xmlns:a16="http://schemas.microsoft.com/office/drawing/2014/main" id="{13A8A0E6-A0B5-CC67-1ACD-2EB586F6E621}"/>
              </a:ext>
            </a:extLst>
          </p:cNvPr>
          <p:cNvCxnSpPr/>
          <p:nvPr/>
        </p:nvCxnSpPr>
        <p:spPr>
          <a:xfrm flipH="1">
            <a:off x="8631936" y="2426844"/>
            <a:ext cx="433803" cy="20662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0CB5DD27-AA4A-34DD-0343-C6EC29DAC1F9}"/>
              </a:ext>
            </a:extLst>
          </p:cNvPr>
          <p:cNvCxnSpPr/>
          <p:nvPr/>
        </p:nvCxnSpPr>
        <p:spPr>
          <a:xfrm flipH="1">
            <a:off x="8394192" y="2649953"/>
            <a:ext cx="566391" cy="327006"/>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A3EFF22D-3CFD-D940-D4C0-F9BD24089E68}"/>
              </a:ext>
            </a:extLst>
          </p:cNvPr>
          <p:cNvCxnSpPr/>
          <p:nvPr/>
        </p:nvCxnSpPr>
        <p:spPr>
          <a:xfrm flipH="1">
            <a:off x="7526412" y="2976959"/>
            <a:ext cx="1344620" cy="89965"/>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A0150B47-BB4D-E1E0-685A-082B4AC1F3CD}"/>
              </a:ext>
            </a:extLst>
          </p:cNvPr>
          <p:cNvCxnSpPr/>
          <p:nvPr/>
        </p:nvCxnSpPr>
        <p:spPr>
          <a:xfrm flipH="1">
            <a:off x="7796459" y="3163594"/>
            <a:ext cx="1052183" cy="141676"/>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8C0E985D-D72A-8198-217C-7853ABCFFDE9}"/>
              </a:ext>
            </a:extLst>
          </p:cNvPr>
          <p:cNvCxnSpPr>
            <a:cxnSpLocks/>
          </p:cNvCxnSpPr>
          <p:nvPr/>
        </p:nvCxnSpPr>
        <p:spPr>
          <a:xfrm flipH="1">
            <a:off x="7772400" y="3508937"/>
            <a:ext cx="1188183" cy="86008"/>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AB5ABADA-D10D-AD7E-47FB-C62369E8381E}"/>
              </a:ext>
            </a:extLst>
          </p:cNvPr>
          <p:cNvCxnSpPr/>
          <p:nvPr/>
        </p:nvCxnSpPr>
        <p:spPr>
          <a:xfrm flipH="1" flipV="1">
            <a:off x="8004050" y="3675888"/>
            <a:ext cx="893062" cy="9144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8E8957EF-5B94-E4CD-3A26-B91D33F11943}"/>
              </a:ext>
            </a:extLst>
          </p:cNvPr>
          <p:cNvCxnSpPr/>
          <p:nvPr/>
        </p:nvCxnSpPr>
        <p:spPr>
          <a:xfrm flipH="1" flipV="1">
            <a:off x="7709453" y="3891234"/>
            <a:ext cx="1179310" cy="11006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6" name="Straight Arrow Connector 35">
            <a:extLst>
              <a:ext uri="{FF2B5EF4-FFF2-40B4-BE49-F238E27FC236}">
                <a16:creationId xmlns:a16="http://schemas.microsoft.com/office/drawing/2014/main" id="{F6746041-B08B-2EA8-4606-9EB84D0AB0CB}"/>
              </a:ext>
            </a:extLst>
          </p:cNvPr>
          <p:cNvCxnSpPr/>
          <p:nvPr/>
        </p:nvCxnSpPr>
        <p:spPr>
          <a:xfrm flipH="1" flipV="1">
            <a:off x="7104888" y="3946264"/>
            <a:ext cx="1792224" cy="351416"/>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5C524DF3-AE86-9794-8DDA-BD356FF5D977}"/>
              </a:ext>
            </a:extLst>
          </p:cNvPr>
          <p:cNvCxnSpPr/>
          <p:nvPr/>
        </p:nvCxnSpPr>
        <p:spPr>
          <a:xfrm flipH="1" flipV="1">
            <a:off x="7360920" y="4121972"/>
            <a:ext cx="1510112" cy="440884"/>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99515A1-2F08-9ECC-D6C4-ABF9E8CF74EA}"/>
              </a:ext>
            </a:extLst>
          </p:cNvPr>
          <p:cNvCxnSpPr/>
          <p:nvPr/>
        </p:nvCxnSpPr>
        <p:spPr>
          <a:xfrm flipH="1" flipV="1">
            <a:off x="6729984" y="4342414"/>
            <a:ext cx="2118658" cy="494762"/>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E1B6985B-0483-6619-1601-33144A1DE7D7}"/>
              </a:ext>
            </a:extLst>
          </p:cNvPr>
          <p:cNvCxnSpPr/>
          <p:nvPr/>
        </p:nvCxnSpPr>
        <p:spPr>
          <a:xfrm flipH="1" flipV="1">
            <a:off x="6876288" y="4589795"/>
            <a:ext cx="1994744" cy="494269"/>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C438BFE4-D192-8674-ABFF-F2ED98DDCD41}"/>
              </a:ext>
            </a:extLst>
          </p:cNvPr>
          <p:cNvCxnSpPr/>
          <p:nvPr/>
        </p:nvCxnSpPr>
        <p:spPr>
          <a:xfrm flipH="1" flipV="1">
            <a:off x="6512887" y="5177020"/>
            <a:ext cx="2375876" cy="24678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6" name="Straight Arrow Connector 45">
            <a:extLst>
              <a:ext uri="{FF2B5EF4-FFF2-40B4-BE49-F238E27FC236}">
                <a16:creationId xmlns:a16="http://schemas.microsoft.com/office/drawing/2014/main" id="{278005B0-B3C9-50AC-CB79-80C44BAA2F28}"/>
              </a:ext>
            </a:extLst>
          </p:cNvPr>
          <p:cNvCxnSpPr/>
          <p:nvPr/>
        </p:nvCxnSpPr>
        <p:spPr>
          <a:xfrm flipH="1" flipV="1">
            <a:off x="6336792" y="5541264"/>
            <a:ext cx="2511850" cy="100584"/>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82967810-819C-DB50-958B-24621998DD94}"/>
              </a:ext>
            </a:extLst>
          </p:cNvPr>
          <p:cNvCxnSpPr/>
          <p:nvPr/>
        </p:nvCxnSpPr>
        <p:spPr>
          <a:xfrm flipH="1" flipV="1">
            <a:off x="5715000" y="5723853"/>
            <a:ext cx="3133642" cy="310094"/>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0" name="Title 1">
            <a:extLst>
              <a:ext uri="{FF2B5EF4-FFF2-40B4-BE49-F238E27FC236}">
                <a16:creationId xmlns:a16="http://schemas.microsoft.com/office/drawing/2014/main" id="{E143760D-80A1-19DB-4DD8-C46184D20BE1}"/>
              </a:ext>
            </a:extLst>
          </p:cNvPr>
          <p:cNvSpPr>
            <a:spLocks noGrp="1"/>
          </p:cNvSpPr>
          <p:nvPr>
            <p:ph type="title"/>
          </p:nvPr>
        </p:nvSpPr>
        <p:spPr>
          <a:xfrm>
            <a:off x="838200" y="557950"/>
            <a:ext cx="3807691" cy="1446341"/>
          </a:xfrm>
        </p:spPr>
        <p:txBody>
          <a:bodyPr>
            <a:normAutofit fontScale="90000"/>
          </a:bodyPr>
          <a:lstStyle/>
          <a:p>
            <a:br>
              <a:rPr lang="en-US" sz="3600" b="1" dirty="0">
                <a:effectLst/>
                <a:latin typeface="Arial" panose="020B0604020202020204" pitchFamily="34" charset="0"/>
                <a:ea typeface="Times New Roman" panose="02020603050405020304" pitchFamily="18" charset="0"/>
                <a:cs typeface="Times New Roman" panose="02020603050405020304" pitchFamily="18" charset="0"/>
              </a:rPr>
            </a:br>
            <a:r>
              <a:rPr lang="en-US" dirty="0">
                <a:effectLst/>
                <a:latin typeface="Arial" panose="020B0604020202020204" pitchFamily="34" charset="0"/>
                <a:ea typeface="Times New Roman" panose="02020603050405020304" pitchFamily="18" charset="0"/>
                <a:cs typeface="Times New Roman" panose="02020603050405020304" pitchFamily="18" charset="0"/>
              </a:rPr>
              <a:t>Lesson 3</a:t>
            </a:r>
            <a:br>
              <a:rPr lang="en-US" dirty="0">
                <a:effectLst/>
                <a:latin typeface="Arial" panose="020B0604020202020204" pitchFamily="34" charset="0"/>
                <a:ea typeface="Times New Roman" panose="02020603050405020304" pitchFamily="18" charset="0"/>
                <a:cs typeface="Times New Roman" panose="02020603050405020304" pitchFamily="18" charset="0"/>
              </a:rPr>
            </a:br>
            <a:r>
              <a:rPr lang="en-US" dirty="0">
                <a:effectLst/>
                <a:latin typeface="Arial" panose="020B0604020202020204" pitchFamily="34" charset="0"/>
                <a:ea typeface="Times New Roman" panose="02020603050405020304" pitchFamily="18" charset="0"/>
                <a:cs typeface="Times New Roman" panose="02020603050405020304" pitchFamily="18" charset="0"/>
              </a:rPr>
              <a:t>Activity 1 - </a:t>
            </a:r>
            <a:r>
              <a:rPr lang="en-US" sz="3100" dirty="0">
                <a:effectLst/>
                <a:latin typeface="Arial" panose="020B0604020202020204" pitchFamily="34" charset="0"/>
                <a:ea typeface="Times New Roman" panose="02020603050405020304" pitchFamily="18" charset="0"/>
                <a:cs typeface="Times New Roman" panose="02020603050405020304" pitchFamily="18" charset="0"/>
              </a:rPr>
              <a:t>Regions of New Zealand - ANSWERS</a:t>
            </a:r>
            <a:br>
              <a:rPr lang="en-NZ" sz="4400" b="1" dirty="0">
                <a:effectLst/>
                <a:latin typeface="Aptos Display" panose="020B0004020202020204" pitchFamily="34" charset="0"/>
                <a:ea typeface="Times New Roman" panose="02020603050405020304" pitchFamily="18" charset="0"/>
                <a:cs typeface="Times New Roman" panose="02020603050405020304" pitchFamily="18" charset="0"/>
              </a:rPr>
            </a:br>
            <a:endParaRPr lang="en-NZ" dirty="0"/>
          </a:p>
        </p:txBody>
      </p:sp>
    </p:spTree>
    <p:extLst>
      <p:ext uri="{BB962C8B-B14F-4D97-AF65-F5344CB8AC3E}">
        <p14:creationId xmlns:p14="http://schemas.microsoft.com/office/powerpoint/2010/main" val="282714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97EFE-9DE4-1B74-A74D-DBA39A3C0EF0}"/>
              </a:ext>
            </a:extLst>
          </p:cNvPr>
          <p:cNvSpPr>
            <a:spLocks noGrp="1"/>
          </p:cNvSpPr>
          <p:nvPr>
            <p:ph type="title"/>
          </p:nvPr>
        </p:nvSpPr>
        <p:spPr/>
        <p:txBody>
          <a:bodyPr>
            <a:normAutofit fontScale="90000"/>
          </a:bodyPr>
          <a:lstStyle/>
          <a:p>
            <a:r>
              <a:rPr lang="en-NZ" dirty="0"/>
              <a:t>Lesson 3</a:t>
            </a:r>
            <a:br>
              <a:rPr lang="en-NZ" dirty="0"/>
            </a:br>
            <a:r>
              <a:rPr lang="en-NZ" dirty="0"/>
              <a:t>Activity 2 - </a:t>
            </a:r>
            <a:r>
              <a:rPr lang="en-NZ" sz="2200" dirty="0">
                <a:effectLst/>
                <a:latin typeface="Arial" panose="020B0604020202020204" pitchFamily="34" charset="0"/>
                <a:ea typeface="Aptos" panose="020B0004020202020204" pitchFamily="34" charset="0"/>
              </a:rPr>
              <a:t>Using the data and information in PowerPoint </a:t>
            </a:r>
            <a:r>
              <a:rPr lang="en-NZ" sz="2200" i="1" dirty="0">
                <a:effectLst/>
                <a:latin typeface="Arial" panose="020B0604020202020204" pitchFamily="34" charset="0"/>
                <a:ea typeface="Aptos" panose="020B0004020202020204" pitchFamily="34" charset="0"/>
              </a:rPr>
              <a:t>Location of Primary production systems in New Zealand</a:t>
            </a:r>
            <a:r>
              <a:rPr lang="en-NZ" sz="2200" dirty="0">
                <a:effectLst/>
                <a:latin typeface="Arial" panose="020B0604020202020204" pitchFamily="34" charset="0"/>
                <a:ea typeface="Aptos" panose="020B0004020202020204" pitchFamily="34" charset="0"/>
              </a:rPr>
              <a:t> slides 6 and 7, complete the table.</a:t>
            </a:r>
            <a:endParaRPr lang="en-NZ" sz="2200" dirty="0"/>
          </a:p>
        </p:txBody>
      </p:sp>
      <p:graphicFrame>
        <p:nvGraphicFramePr>
          <p:cNvPr id="3" name="Table 2">
            <a:extLst>
              <a:ext uri="{FF2B5EF4-FFF2-40B4-BE49-F238E27FC236}">
                <a16:creationId xmlns:a16="http://schemas.microsoft.com/office/drawing/2014/main" id="{237581DF-43A1-0DF6-DE56-59C2E98EF67F}"/>
              </a:ext>
            </a:extLst>
          </p:cNvPr>
          <p:cNvGraphicFramePr>
            <a:graphicFrameLocks noGrp="1"/>
          </p:cNvGraphicFramePr>
          <p:nvPr>
            <p:extLst>
              <p:ext uri="{D42A27DB-BD31-4B8C-83A1-F6EECF244321}">
                <p14:modId xmlns:p14="http://schemas.microsoft.com/office/powerpoint/2010/main" val="1840944821"/>
              </p:ext>
            </p:extLst>
          </p:nvPr>
        </p:nvGraphicFramePr>
        <p:xfrm>
          <a:off x="1309116" y="1811275"/>
          <a:ext cx="8923020" cy="4382815"/>
        </p:xfrm>
        <a:graphic>
          <a:graphicData uri="http://schemas.openxmlformats.org/drawingml/2006/table">
            <a:tbl>
              <a:tblPr firstRow="1" firstCol="1" bandRow="1">
                <a:tableStyleId>{5C22544A-7EE6-4342-B048-85BDC9FD1C3A}</a:tableStyleId>
              </a:tblPr>
              <a:tblGrid>
                <a:gridCol w="6124766">
                  <a:extLst>
                    <a:ext uri="{9D8B030D-6E8A-4147-A177-3AD203B41FA5}">
                      <a16:colId xmlns:a16="http://schemas.microsoft.com/office/drawing/2014/main" val="3515781309"/>
                    </a:ext>
                  </a:extLst>
                </a:gridCol>
                <a:gridCol w="2798254">
                  <a:extLst>
                    <a:ext uri="{9D8B030D-6E8A-4147-A177-3AD203B41FA5}">
                      <a16:colId xmlns:a16="http://schemas.microsoft.com/office/drawing/2014/main" val="4092092691"/>
                    </a:ext>
                  </a:extLst>
                </a:gridCol>
              </a:tblGrid>
              <a:tr h="208510">
                <a:tc>
                  <a:txBody>
                    <a:bodyPr/>
                    <a:lstStyle/>
                    <a:p>
                      <a:pPr algn="ctr">
                        <a:lnSpc>
                          <a:spcPct val="150000"/>
                        </a:lnSpc>
                        <a:spcAft>
                          <a:spcPts val="800"/>
                        </a:spcAft>
                      </a:pPr>
                      <a:r>
                        <a:rPr lang="en-NZ" sz="2000" kern="100" dirty="0">
                          <a:effectLst/>
                        </a:rPr>
                        <a:t>Which region has the </a:t>
                      </a:r>
                    </a:p>
                  </a:txBody>
                  <a:tcPr marL="68580" marR="68580" marT="0" marB="0"/>
                </a:tc>
                <a:tc>
                  <a:txBody>
                    <a:bodyPr/>
                    <a:lstStyle/>
                    <a:p>
                      <a:pPr algn="ctr">
                        <a:lnSpc>
                          <a:spcPct val="150000"/>
                        </a:lnSpc>
                        <a:spcAft>
                          <a:spcPts val="800"/>
                        </a:spcAft>
                      </a:pPr>
                      <a:r>
                        <a:rPr lang="en-NZ" sz="2000" kern="100" dirty="0">
                          <a:effectLst/>
                        </a:rPr>
                        <a:t>Region </a:t>
                      </a:r>
                    </a:p>
                  </a:txBody>
                  <a:tcPr marL="68580" marR="68580" marT="0" marB="0"/>
                </a:tc>
                <a:extLst>
                  <a:ext uri="{0D108BD9-81ED-4DB2-BD59-A6C34878D82A}">
                    <a16:rowId xmlns:a16="http://schemas.microsoft.com/office/drawing/2014/main" val="3039977953"/>
                  </a:ext>
                </a:extLst>
              </a:tr>
              <a:tr h="239103">
                <a:tc>
                  <a:txBody>
                    <a:bodyPr/>
                    <a:lstStyle/>
                    <a:p>
                      <a:pPr>
                        <a:lnSpc>
                          <a:spcPct val="150000"/>
                        </a:lnSpc>
                        <a:spcAft>
                          <a:spcPts val="800"/>
                        </a:spcAft>
                      </a:pPr>
                      <a:r>
                        <a:rPr lang="en-NZ" sz="1600" kern="100" dirty="0">
                          <a:effectLst/>
                        </a:rPr>
                        <a:t>Highest rainfall</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NZ" sz="1600" kern="100">
                          <a:effectLst/>
                        </a:rPr>
                        <a:t> </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281785"/>
                  </a:ext>
                </a:extLst>
              </a:tr>
              <a:tr h="239103">
                <a:tc>
                  <a:txBody>
                    <a:bodyPr/>
                    <a:lstStyle/>
                    <a:p>
                      <a:pPr>
                        <a:lnSpc>
                          <a:spcPct val="150000"/>
                        </a:lnSpc>
                        <a:spcAft>
                          <a:spcPts val="800"/>
                        </a:spcAft>
                      </a:pPr>
                      <a:r>
                        <a:rPr lang="en-NZ" sz="1600" kern="100" dirty="0">
                          <a:effectLst/>
                        </a:rPr>
                        <a:t>Lowest rainfall</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NZ" sz="1600" kern="100">
                          <a:effectLst/>
                        </a:rPr>
                        <a:t> </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629587"/>
                  </a:ext>
                </a:extLst>
              </a:tr>
              <a:tr h="239103">
                <a:tc>
                  <a:txBody>
                    <a:bodyPr/>
                    <a:lstStyle/>
                    <a:p>
                      <a:pPr>
                        <a:lnSpc>
                          <a:spcPct val="150000"/>
                        </a:lnSpc>
                        <a:spcAft>
                          <a:spcPts val="800"/>
                        </a:spcAft>
                      </a:pPr>
                      <a:r>
                        <a:rPr lang="en-NZ" sz="1600" kern="100" dirty="0">
                          <a:effectLst/>
                        </a:rPr>
                        <a:t>Highest mean temperature</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NZ" sz="1600" kern="100">
                          <a:effectLst/>
                        </a:rPr>
                        <a:t> </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4613445"/>
                  </a:ext>
                </a:extLst>
              </a:tr>
              <a:tr h="239103">
                <a:tc>
                  <a:txBody>
                    <a:bodyPr/>
                    <a:lstStyle/>
                    <a:p>
                      <a:pPr>
                        <a:lnSpc>
                          <a:spcPct val="150000"/>
                        </a:lnSpc>
                        <a:spcAft>
                          <a:spcPts val="800"/>
                        </a:spcAft>
                      </a:pPr>
                      <a:r>
                        <a:rPr lang="en-NZ" sz="1600" kern="100" dirty="0">
                          <a:effectLst/>
                        </a:rPr>
                        <a:t>Lowest mean temperature</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NZ" sz="1600" kern="100">
                          <a:effectLst/>
                        </a:rPr>
                        <a:t> </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8264424"/>
                  </a:ext>
                </a:extLst>
              </a:tr>
              <a:tr h="239103">
                <a:tc>
                  <a:txBody>
                    <a:bodyPr/>
                    <a:lstStyle/>
                    <a:p>
                      <a:pPr>
                        <a:lnSpc>
                          <a:spcPct val="150000"/>
                        </a:lnSpc>
                        <a:spcAft>
                          <a:spcPts val="800"/>
                        </a:spcAft>
                      </a:pPr>
                      <a:r>
                        <a:rPr lang="en-NZ" sz="1600" kern="100" dirty="0">
                          <a:effectLst/>
                        </a:rPr>
                        <a:t>Highest sunshine hours</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NZ" sz="1600" kern="100">
                          <a:effectLst/>
                        </a:rPr>
                        <a:t> </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9588842"/>
                  </a:ext>
                </a:extLst>
              </a:tr>
              <a:tr h="239103">
                <a:tc>
                  <a:txBody>
                    <a:bodyPr/>
                    <a:lstStyle/>
                    <a:p>
                      <a:pPr>
                        <a:lnSpc>
                          <a:spcPct val="150000"/>
                        </a:lnSpc>
                        <a:spcAft>
                          <a:spcPts val="800"/>
                        </a:spcAft>
                      </a:pPr>
                      <a:r>
                        <a:rPr lang="en-NZ" sz="1600" kern="100" dirty="0">
                          <a:effectLst/>
                        </a:rPr>
                        <a:t>Lowest sunshine hours</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NZ" sz="1600" kern="100">
                          <a:effectLst/>
                        </a:rPr>
                        <a:t> </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0640443"/>
                  </a:ext>
                </a:extLst>
              </a:tr>
              <a:tr h="239103">
                <a:tc>
                  <a:txBody>
                    <a:bodyPr/>
                    <a:lstStyle/>
                    <a:p>
                      <a:pPr>
                        <a:lnSpc>
                          <a:spcPct val="150000"/>
                        </a:lnSpc>
                        <a:spcAft>
                          <a:spcPts val="800"/>
                        </a:spcAft>
                      </a:pPr>
                      <a:r>
                        <a:rPr lang="en-NZ" sz="1600" kern="100" dirty="0">
                          <a:effectLst/>
                        </a:rPr>
                        <a:t>Highest number of days with frosts</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NZ" sz="1600" kern="100">
                          <a:effectLst/>
                        </a:rPr>
                        <a:t> </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9324067"/>
                  </a:ext>
                </a:extLst>
              </a:tr>
              <a:tr h="239103">
                <a:tc>
                  <a:txBody>
                    <a:bodyPr/>
                    <a:lstStyle/>
                    <a:p>
                      <a:pPr>
                        <a:lnSpc>
                          <a:spcPct val="150000"/>
                        </a:lnSpc>
                        <a:spcAft>
                          <a:spcPts val="800"/>
                        </a:spcAft>
                      </a:pPr>
                      <a:r>
                        <a:rPr lang="en-NZ" sz="1600" kern="100" dirty="0">
                          <a:effectLst/>
                        </a:rPr>
                        <a:t>Lowest number of days with frost</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NZ" sz="1600" kern="100">
                          <a:effectLst/>
                        </a:rPr>
                        <a:t> </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13061"/>
                  </a:ext>
                </a:extLst>
              </a:tr>
              <a:tr h="332462">
                <a:tc>
                  <a:txBody>
                    <a:bodyPr/>
                    <a:lstStyle/>
                    <a:p>
                      <a:pPr>
                        <a:lnSpc>
                          <a:spcPct val="150000"/>
                        </a:lnSpc>
                        <a:spcAft>
                          <a:spcPts val="800"/>
                        </a:spcAft>
                      </a:pPr>
                      <a:r>
                        <a:rPr lang="en-NZ" sz="1600" kern="100" dirty="0">
                          <a:effectLst/>
                        </a:rPr>
                        <a:t>Biggest temperature difference from very highest to very lowest.</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NZ" sz="1600" kern="100">
                          <a:effectLst/>
                        </a:rPr>
                        <a:t> </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713186"/>
                  </a:ext>
                </a:extLst>
              </a:tr>
              <a:tr h="239103">
                <a:tc>
                  <a:txBody>
                    <a:bodyPr/>
                    <a:lstStyle/>
                    <a:p>
                      <a:pPr>
                        <a:lnSpc>
                          <a:spcPct val="150000"/>
                        </a:lnSpc>
                        <a:spcAft>
                          <a:spcPts val="800"/>
                        </a:spcAft>
                      </a:pPr>
                      <a:r>
                        <a:rPr lang="en-NZ" sz="1600" kern="100" dirty="0">
                          <a:effectLst/>
                        </a:rPr>
                        <a:t>Which Island has the most mountainous country?</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NZ" sz="1600" kern="100">
                          <a:effectLst/>
                        </a:rPr>
                        <a:t> </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999135"/>
                  </a:ext>
                </a:extLst>
              </a:tr>
              <a:tr h="239103">
                <a:tc>
                  <a:txBody>
                    <a:bodyPr/>
                    <a:lstStyle/>
                    <a:p>
                      <a:pPr>
                        <a:lnSpc>
                          <a:spcPct val="150000"/>
                        </a:lnSpc>
                        <a:spcAft>
                          <a:spcPts val="800"/>
                        </a:spcAft>
                      </a:pPr>
                      <a:r>
                        <a:rPr lang="en-NZ" sz="1600" kern="100" dirty="0">
                          <a:effectLst/>
                        </a:rPr>
                        <a:t>Which Island has the most plains (flat land)?</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NZ" sz="1600" kern="100">
                          <a:effectLst/>
                        </a:rPr>
                        <a:t> </a:t>
                      </a:r>
                      <a:endParaRPr lang="en-NZ"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7315519"/>
                  </a:ext>
                </a:extLst>
              </a:tr>
              <a:tr h="239103">
                <a:tc>
                  <a:txBody>
                    <a:bodyPr/>
                    <a:lstStyle/>
                    <a:p>
                      <a:pPr>
                        <a:lnSpc>
                          <a:spcPct val="150000"/>
                        </a:lnSpc>
                        <a:spcAft>
                          <a:spcPts val="800"/>
                        </a:spcAft>
                      </a:pPr>
                      <a:r>
                        <a:rPr lang="en-NZ" sz="1600" kern="100" dirty="0">
                          <a:effectLst/>
                        </a:rPr>
                        <a:t>Which Island has the most, easy hill country?</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NZ" sz="1600" kern="100" dirty="0">
                          <a:effectLst/>
                        </a:rPr>
                        <a:t> </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2863198"/>
                  </a:ext>
                </a:extLst>
              </a:tr>
            </a:tbl>
          </a:graphicData>
        </a:graphic>
      </p:graphicFrame>
    </p:spTree>
    <p:extLst>
      <p:ext uri="{BB962C8B-B14F-4D97-AF65-F5344CB8AC3E}">
        <p14:creationId xmlns:p14="http://schemas.microsoft.com/office/powerpoint/2010/main" val="792505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9D133-9B11-DEB1-2E02-9F0583C705B3}"/>
              </a:ext>
            </a:extLst>
          </p:cNvPr>
          <p:cNvSpPr>
            <a:spLocks noGrp="1"/>
          </p:cNvSpPr>
          <p:nvPr>
            <p:ph type="title"/>
          </p:nvPr>
        </p:nvSpPr>
        <p:spPr/>
        <p:txBody>
          <a:bodyPr/>
          <a:lstStyle/>
          <a:p>
            <a:r>
              <a:rPr lang="en-NZ" sz="4000" dirty="0"/>
              <a:t>Lesson 3</a:t>
            </a:r>
            <a:br>
              <a:rPr lang="en-NZ" sz="4000" dirty="0"/>
            </a:br>
            <a:r>
              <a:rPr lang="en-NZ" sz="4000" dirty="0"/>
              <a:t>Activity 3</a:t>
            </a:r>
            <a:r>
              <a:rPr lang="en-NZ" dirty="0"/>
              <a:t> </a:t>
            </a:r>
            <a:r>
              <a:rPr lang="en-NZ" sz="2800" dirty="0"/>
              <a:t>- Primary production in my region </a:t>
            </a:r>
          </a:p>
        </p:txBody>
      </p:sp>
      <p:sp>
        <p:nvSpPr>
          <p:cNvPr id="8" name="TextBox 7">
            <a:extLst>
              <a:ext uri="{FF2B5EF4-FFF2-40B4-BE49-F238E27FC236}">
                <a16:creationId xmlns:a16="http://schemas.microsoft.com/office/drawing/2014/main" id="{B8A78434-7F43-5C2E-07E9-9054F69022A1}"/>
              </a:ext>
            </a:extLst>
          </p:cNvPr>
          <p:cNvSpPr txBox="1"/>
          <p:nvPr/>
        </p:nvSpPr>
        <p:spPr>
          <a:xfrm>
            <a:off x="944118" y="1949445"/>
            <a:ext cx="9315450" cy="3343159"/>
          </a:xfrm>
          <a:prstGeom prst="rect">
            <a:avLst/>
          </a:prstGeom>
          <a:noFill/>
        </p:spPr>
        <p:txBody>
          <a:bodyPr wrap="square">
            <a:spAutoFit/>
          </a:bodyPr>
          <a:lstStyle/>
          <a:p>
            <a:pPr>
              <a:lnSpc>
                <a:spcPct val="115000"/>
              </a:lnSpc>
              <a:spcAft>
                <a:spcPts val="800"/>
              </a:spcAft>
            </a:pPr>
            <a:r>
              <a:rPr lang="en-NZ" sz="1800" b="1" kern="100" dirty="0">
                <a:effectLst/>
                <a:latin typeface="Aptos" panose="020B0004020202020204" pitchFamily="34" charset="0"/>
                <a:ea typeface="Aptos" panose="020B0004020202020204" pitchFamily="34" charset="0"/>
                <a:cs typeface="Times New Roman" panose="02020603050405020304" pitchFamily="18" charset="0"/>
              </a:rPr>
              <a:t>Activity</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My region is-</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The mean temperature is-</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The mean annual rainfall is-</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The sunshine hours are-</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The number of frost days are-</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The topography is -</a:t>
            </a: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The main primary products produced in my region are-</a:t>
            </a:r>
          </a:p>
        </p:txBody>
      </p:sp>
    </p:spTree>
    <p:extLst>
      <p:ext uri="{BB962C8B-B14F-4D97-AF65-F5344CB8AC3E}">
        <p14:creationId xmlns:p14="http://schemas.microsoft.com/office/powerpoint/2010/main" val="485913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F8C8F-509E-F9C4-4199-0FF7C23D96F1}"/>
              </a:ext>
            </a:extLst>
          </p:cNvPr>
          <p:cNvSpPr>
            <a:spLocks noGrp="1"/>
          </p:cNvSpPr>
          <p:nvPr>
            <p:ph type="title"/>
          </p:nvPr>
        </p:nvSpPr>
        <p:spPr>
          <a:xfrm>
            <a:off x="838200" y="342265"/>
            <a:ext cx="10515600" cy="1325563"/>
          </a:xfrm>
        </p:spPr>
        <p:txBody>
          <a:bodyPr>
            <a:normAutofit/>
          </a:bodyPr>
          <a:lstStyle/>
          <a:p>
            <a:r>
              <a:rPr lang="en-NZ" sz="4000" dirty="0"/>
              <a:t>Lesson 3 - Activity 4 </a:t>
            </a:r>
            <a:br>
              <a:rPr lang="en-NZ" sz="4000" dirty="0"/>
            </a:br>
            <a:r>
              <a:rPr lang="en-NZ" sz="2000" dirty="0"/>
              <a:t>Resource </a:t>
            </a:r>
            <a:r>
              <a:rPr lang="en-NZ" sz="2000" dirty="0">
                <a:effectLst/>
                <a:latin typeface="Arial" panose="020B0604020202020204" pitchFamily="34" charset="0"/>
                <a:ea typeface="Aptos" panose="020B0004020202020204" pitchFamily="34" charset="0"/>
              </a:rPr>
              <a:t>PPT Geographic distribution sorting</a:t>
            </a:r>
            <a:endParaRPr lang="en-NZ" sz="2000" dirty="0"/>
          </a:p>
        </p:txBody>
      </p:sp>
      <p:sp>
        <p:nvSpPr>
          <p:cNvPr id="3" name="Content Placeholder 2">
            <a:extLst>
              <a:ext uri="{FF2B5EF4-FFF2-40B4-BE49-F238E27FC236}">
                <a16:creationId xmlns:a16="http://schemas.microsoft.com/office/drawing/2014/main" id="{42EEAD0C-18ED-662B-B633-97790A93F01B}"/>
              </a:ext>
            </a:extLst>
          </p:cNvPr>
          <p:cNvSpPr>
            <a:spLocks noGrp="1"/>
          </p:cNvSpPr>
          <p:nvPr>
            <p:ph idx="1"/>
          </p:nvPr>
        </p:nvSpPr>
        <p:spPr>
          <a:xfrm>
            <a:off x="838200" y="1667828"/>
            <a:ext cx="8125332" cy="4586668"/>
          </a:xfrm>
        </p:spPr>
        <p:txBody>
          <a:bodyPr>
            <a:normAutofit fontScale="47500" lnSpcReduction="20000"/>
          </a:bodyPr>
          <a:lstStyle/>
          <a:p>
            <a:pPr marL="0" indent="0">
              <a:buNone/>
            </a:pPr>
            <a:r>
              <a:rPr lang="en-NZ" sz="4400" dirty="0">
                <a:ea typeface="Aptos" panose="020B0004020202020204" pitchFamily="34" charset="0"/>
                <a:cs typeface="Aptos" panose="020B0004020202020204" pitchFamily="34" charset="0"/>
              </a:rPr>
              <a:t>On the map of New Zealand</a:t>
            </a:r>
          </a:p>
          <a:p>
            <a:pPr marL="0" indent="0">
              <a:buNone/>
            </a:pPr>
            <a:r>
              <a:rPr lang="en-NZ" sz="4400" dirty="0">
                <a:effectLst/>
                <a:ea typeface="Aptos" panose="020B0004020202020204" pitchFamily="34" charset="0"/>
                <a:cs typeface="Aptos" panose="020B0004020202020204" pitchFamily="34" charset="0"/>
              </a:rPr>
              <a:t>Match </a:t>
            </a:r>
          </a:p>
          <a:p>
            <a:r>
              <a:rPr lang="en-NZ" sz="4400" dirty="0">
                <a:ea typeface="Aptos" panose="020B0004020202020204" pitchFamily="34" charset="0"/>
                <a:cs typeface="Aptos" panose="020B0004020202020204" pitchFamily="34" charset="0"/>
              </a:rPr>
              <a:t>The location with the region</a:t>
            </a:r>
            <a:endParaRPr lang="en-NZ" sz="4400" dirty="0">
              <a:effectLst/>
              <a:ea typeface="Aptos" panose="020B0004020202020204" pitchFamily="34" charset="0"/>
              <a:cs typeface="Aptos" panose="020B0004020202020204" pitchFamily="34" charset="0"/>
            </a:endParaRPr>
          </a:p>
          <a:p>
            <a:r>
              <a:rPr lang="en-NZ" sz="4400" dirty="0">
                <a:ea typeface="Aptos" panose="020B0004020202020204" pitchFamily="34" charset="0"/>
                <a:cs typeface="Aptos" panose="020B0004020202020204" pitchFamily="34" charset="0"/>
              </a:rPr>
              <a:t>T</a:t>
            </a:r>
            <a:r>
              <a:rPr lang="en-NZ" sz="4400" dirty="0">
                <a:effectLst/>
                <a:ea typeface="Aptos" panose="020B0004020202020204" pitchFamily="34" charset="0"/>
                <a:cs typeface="Aptos" panose="020B0004020202020204" pitchFamily="34" charset="0"/>
              </a:rPr>
              <a:t>he Iwi </a:t>
            </a:r>
            <a:r>
              <a:rPr lang="en-NZ" sz="4400" dirty="0">
                <a:ea typeface="Aptos" panose="020B0004020202020204" pitchFamily="34" charset="0"/>
                <a:cs typeface="Aptos" panose="020B0004020202020204" pitchFamily="34" charset="0"/>
              </a:rPr>
              <a:t>who settled each of the regions </a:t>
            </a:r>
            <a:endParaRPr lang="en-NZ" sz="4400" i="1" dirty="0">
              <a:ea typeface="Aptos" panose="020B0004020202020204" pitchFamily="34" charset="0"/>
              <a:cs typeface="Aptos" panose="020B0004020202020204" pitchFamily="34" charset="0"/>
            </a:endParaRPr>
          </a:p>
          <a:p>
            <a:r>
              <a:rPr lang="en-NZ" sz="4400" dirty="0">
                <a:ea typeface="Aptos" panose="020B0004020202020204" pitchFamily="34" charset="0"/>
                <a:cs typeface="Aptos" panose="020B0004020202020204" pitchFamily="34" charset="0"/>
              </a:rPr>
              <a:t>The main soil types for each region</a:t>
            </a:r>
          </a:p>
          <a:p>
            <a:r>
              <a:rPr lang="en-NZ" sz="4400" dirty="0">
                <a:ea typeface="Aptos" panose="020B0004020202020204" pitchFamily="34" charset="0"/>
                <a:cs typeface="Aptos" panose="020B0004020202020204" pitchFamily="34" charset="0"/>
              </a:rPr>
              <a:t>The topography across each region</a:t>
            </a:r>
          </a:p>
          <a:p>
            <a:r>
              <a:rPr lang="en-NZ" sz="4400" dirty="0">
                <a:ea typeface="Aptos" panose="020B0004020202020204" pitchFamily="34" charset="0"/>
                <a:cs typeface="Aptos" panose="020B0004020202020204" pitchFamily="34" charset="0"/>
              </a:rPr>
              <a:t>The average annual rainfall across each region</a:t>
            </a:r>
          </a:p>
          <a:p>
            <a:r>
              <a:rPr lang="en-NZ" sz="4400" dirty="0">
                <a:ea typeface="Aptos" panose="020B0004020202020204" pitchFamily="34" charset="0"/>
                <a:cs typeface="Aptos" panose="020B0004020202020204" pitchFamily="34" charset="0"/>
              </a:rPr>
              <a:t>The average annual temperature across each region</a:t>
            </a:r>
          </a:p>
          <a:p>
            <a:r>
              <a:rPr lang="en-NZ" sz="4400" dirty="0">
                <a:ea typeface="Aptos" panose="020B0004020202020204" pitchFamily="34" charset="0"/>
                <a:cs typeface="Aptos" panose="020B0004020202020204" pitchFamily="34" charset="0"/>
              </a:rPr>
              <a:t>The average annual sunshine hours across each region</a:t>
            </a:r>
          </a:p>
          <a:p>
            <a:r>
              <a:rPr lang="en-NZ" sz="4400" dirty="0">
                <a:ea typeface="Aptos" panose="020B0004020202020204" pitchFamily="34" charset="0"/>
                <a:cs typeface="Aptos" panose="020B0004020202020204" pitchFamily="34" charset="0"/>
              </a:rPr>
              <a:t>Some of the primary products that are produced in each region</a:t>
            </a:r>
            <a:endParaRPr lang="en-NZ" sz="4400" i="1" dirty="0">
              <a:ea typeface="Aptos" panose="020B0004020202020204" pitchFamily="34" charset="0"/>
              <a:cs typeface="Aptos" panose="020B0004020202020204" pitchFamily="34" charset="0"/>
            </a:endParaRPr>
          </a:p>
          <a:p>
            <a:pPr marL="0" indent="0">
              <a:buNone/>
            </a:pPr>
            <a:endParaRPr lang="en-NZ" sz="3300" i="1" dirty="0">
              <a:ea typeface="Aptos" panose="020B0004020202020204" pitchFamily="34" charset="0"/>
              <a:cs typeface="Aptos" panose="020B0004020202020204" pitchFamily="34" charset="0"/>
            </a:endParaRPr>
          </a:p>
          <a:p>
            <a:pPr marL="0" indent="0">
              <a:buNone/>
            </a:pPr>
            <a:r>
              <a:rPr lang="en-NZ" sz="3300" dirty="0">
                <a:ea typeface="Aptos" panose="020B0004020202020204" pitchFamily="34" charset="0"/>
                <a:cs typeface="Aptos" panose="020B0004020202020204" pitchFamily="34" charset="0"/>
              </a:rPr>
              <a:t>Hint:- </a:t>
            </a:r>
            <a:r>
              <a:rPr lang="en-NZ" sz="3300" i="1" dirty="0">
                <a:effectLst/>
                <a:ea typeface="Aptos" panose="020B0004020202020204" pitchFamily="34" charset="0"/>
                <a:cs typeface="Aptos" panose="020B0004020202020204" pitchFamily="34" charset="0"/>
              </a:rPr>
              <a:t>e</a:t>
            </a:r>
            <a:r>
              <a:rPr lang="en-NZ" sz="3300" i="1" dirty="0">
                <a:ea typeface="Aptos" panose="020B0004020202020204" pitchFamily="34" charset="0"/>
                <a:cs typeface="Aptos" panose="020B0004020202020204" pitchFamily="34" charset="0"/>
              </a:rPr>
              <a:t>ach region has a specific colour,/pattern and this continues throughout the activity.</a:t>
            </a:r>
          </a:p>
          <a:p>
            <a:pPr marL="285750" indent="-285750">
              <a:buFont typeface="Arial" panose="020B0604020202020204" pitchFamily="34" charset="0"/>
              <a:buChar char="•"/>
            </a:pPr>
            <a:endParaRPr lang="en-NZ" sz="4400" dirty="0">
              <a:ea typeface="Aptos" panose="020B0004020202020204" pitchFamily="34" charset="0"/>
              <a:cs typeface="Aptos" panose="020B0004020202020204" pitchFamily="34" charset="0"/>
            </a:endParaRPr>
          </a:p>
          <a:p>
            <a:endParaRPr lang="en-NZ" dirty="0"/>
          </a:p>
        </p:txBody>
      </p:sp>
      <p:pic>
        <p:nvPicPr>
          <p:cNvPr id="5" name="Picture 4">
            <a:extLst>
              <a:ext uri="{FF2B5EF4-FFF2-40B4-BE49-F238E27FC236}">
                <a16:creationId xmlns:a16="http://schemas.microsoft.com/office/drawing/2014/main" id="{3538B53F-5CE6-695B-7CBC-DAF232448251}"/>
              </a:ext>
            </a:extLst>
          </p:cNvPr>
          <p:cNvPicPr>
            <a:picLocks noChangeAspect="1"/>
          </p:cNvPicPr>
          <p:nvPr/>
        </p:nvPicPr>
        <p:blipFill>
          <a:blip r:embed="rId2"/>
          <a:stretch>
            <a:fillRect/>
          </a:stretch>
        </p:blipFill>
        <p:spPr>
          <a:xfrm>
            <a:off x="8963532" y="342265"/>
            <a:ext cx="2726352" cy="4183428"/>
          </a:xfrm>
          <a:prstGeom prst="rect">
            <a:avLst/>
          </a:prstGeom>
        </p:spPr>
      </p:pic>
    </p:spTree>
    <p:extLst>
      <p:ext uri="{BB962C8B-B14F-4D97-AF65-F5344CB8AC3E}">
        <p14:creationId xmlns:p14="http://schemas.microsoft.com/office/powerpoint/2010/main" val="1095362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BCA8-5353-93F4-F2B0-AACC1066A16F}"/>
              </a:ext>
            </a:extLst>
          </p:cNvPr>
          <p:cNvSpPr>
            <a:spLocks noGrp="1"/>
          </p:cNvSpPr>
          <p:nvPr>
            <p:ph type="title"/>
          </p:nvPr>
        </p:nvSpPr>
        <p:spPr/>
        <p:txBody>
          <a:bodyPr>
            <a:normAutofit fontScale="90000"/>
          </a:bodyPr>
          <a:lstStyle/>
          <a:p>
            <a:r>
              <a:rPr lang="en-NZ" dirty="0">
                <a:latin typeface="+mn-lt"/>
              </a:rPr>
              <a:t>Lesson 4</a:t>
            </a:r>
            <a:br>
              <a:rPr lang="en-NZ" dirty="0">
                <a:latin typeface="+mn-lt"/>
              </a:rPr>
            </a:br>
            <a:r>
              <a:rPr lang="en-NZ" dirty="0">
                <a:latin typeface="+mn-lt"/>
              </a:rPr>
              <a:t>Activity 2 - </a:t>
            </a:r>
            <a:r>
              <a:rPr lang="en-NZ" sz="2700" b="1" dirty="0">
                <a:effectLst/>
                <a:latin typeface="+mn-lt"/>
                <a:ea typeface="Aptos" panose="020B0004020202020204" pitchFamily="34" charset="0"/>
              </a:rPr>
              <a:t>Match the words to the right heading</a:t>
            </a:r>
            <a:br>
              <a:rPr lang="en-NZ" sz="2700" b="1" dirty="0">
                <a:effectLst/>
                <a:latin typeface="Arial" panose="020B0604020202020204" pitchFamily="34" charset="0"/>
                <a:ea typeface="Aptos" panose="020B0004020202020204" pitchFamily="34" charset="0"/>
              </a:rPr>
            </a:br>
            <a:r>
              <a:rPr lang="en-NZ" sz="2200" dirty="0">
                <a:solidFill>
                  <a:srgbClr val="0070C0"/>
                </a:solidFill>
              </a:rPr>
              <a:t>Drag the words on the left side to the correct column</a:t>
            </a:r>
            <a:endParaRPr lang="en-NZ" sz="2200" dirty="0"/>
          </a:p>
        </p:txBody>
      </p:sp>
      <p:graphicFrame>
        <p:nvGraphicFramePr>
          <p:cNvPr id="4" name="Table 3">
            <a:extLst>
              <a:ext uri="{FF2B5EF4-FFF2-40B4-BE49-F238E27FC236}">
                <a16:creationId xmlns:a16="http://schemas.microsoft.com/office/drawing/2014/main" id="{86671DC2-FD4E-D0C1-6AC9-8321ADC50139}"/>
              </a:ext>
            </a:extLst>
          </p:cNvPr>
          <p:cNvGraphicFramePr>
            <a:graphicFrameLocks noGrp="1"/>
          </p:cNvGraphicFramePr>
          <p:nvPr>
            <p:extLst>
              <p:ext uri="{D42A27DB-BD31-4B8C-83A1-F6EECF244321}">
                <p14:modId xmlns:p14="http://schemas.microsoft.com/office/powerpoint/2010/main" val="2921352760"/>
              </p:ext>
            </p:extLst>
          </p:nvPr>
        </p:nvGraphicFramePr>
        <p:xfrm>
          <a:off x="3463636" y="1825625"/>
          <a:ext cx="8238834" cy="4371975"/>
        </p:xfrm>
        <a:graphic>
          <a:graphicData uri="http://schemas.openxmlformats.org/drawingml/2006/table">
            <a:tbl>
              <a:tblPr firstRow="1" firstCol="1" bandRow="1">
                <a:tableStyleId>{5C22544A-7EE6-4342-B048-85BDC9FD1C3A}</a:tableStyleId>
              </a:tblPr>
              <a:tblGrid>
                <a:gridCol w="1372529">
                  <a:extLst>
                    <a:ext uri="{9D8B030D-6E8A-4147-A177-3AD203B41FA5}">
                      <a16:colId xmlns:a16="http://schemas.microsoft.com/office/drawing/2014/main" val="3989942107"/>
                    </a:ext>
                  </a:extLst>
                </a:gridCol>
                <a:gridCol w="1372529">
                  <a:extLst>
                    <a:ext uri="{9D8B030D-6E8A-4147-A177-3AD203B41FA5}">
                      <a16:colId xmlns:a16="http://schemas.microsoft.com/office/drawing/2014/main" val="3586128550"/>
                    </a:ext>
                  </a:extLst>
                </a:gridCol>
                <a:gridCol w="1373444">
                  <a:extLst>
                    <a:ext uri="{9D8B030D-6E8A-4147-A177-3AD203B41FA5}">
                      <a16:colId xmlns:a16="http://schemas.microsoft.com/office/drawing/2014/main" val="504810081"/>
                    </a:ext>
                  </a:extLst>
                </a:gridCol>
                <a:gridCol w="1373444">
                  <a:extLst>
                    <a:ext uri="{9D8B030D-6E8A-4147-A177-3AD203B41FA5}">
                      <a16:colId xmlns:a16="http://schemas.microsoft.com/office/drawing/2014/main" val="2449458026"/>
                    </a:ext>
                  </a:extLst>
                </a:gridCol>
                <a:gridCol w="1373444">
                  <a:extLst>
                    <a:ext uri="{9D8B030D-6E8A-4147-A177-3AD203B41FA5}">
                      <a16:colId xmlns:a16="http://schemas.microsoft.com/office/drawing/2014/main" val="3182179252"/>
                    </a:ext>
                  </a:extLst>
                </a:gridCol>
                <a:gridCol w="1373444">
                  <a:extLst>
                    <a:ext uri="{9D8B030D-6E8A-4147-A177-3AD203B41FA5}">
                      <a16:colId xmlns:a16="http://schemas.microsoft.com/office/drawing/2014/main" val="2119748290"/>
                    </a:ext>
                  </a:extLst>
                </a:gridCol>
              </a:tblGrid>
              <a:tr h="1132886">
                <a:tc>
                  <a:txBody>
                    <a:bodyPr/>
                    <a:lstStyle/>
                    <a:p>
                      <a:pPr algn="ctr">
                        <a:lnSpc>
                          <a:spcPct val="115000"/>
                        </a:lnSpc>
                        <a:spcAft>
                          <a:spcPts val="800"/>
                        </a:spcAft>
                      </a:pPr>
                      <a:r>
                        <a:rPr lang="en-NZ" sz="1800" kern="100" dirty="0">
                          <a:effectLst/>
                        </a:rPr>
                        <a:t>Dairy</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NZ" sz="1800" kern="100" dirty="0">
                          <a:effectLst/>
                        </a:rPr>
                        <a:t>Beef</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NZ" sz="1800" kern="100" dirty="0">
                          <a:effectLst/>
                        </a:rPr>
                        <a:t> Sheep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NZ" sz="1800" kern="100" dirty="0">
                          <a:effectLst/>
                        </a:rPr>
                        <a:t>Arable crop</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NZ" sz="1800" kern="100" dirty="0">
                          <a:effectLst/>
                        </a:rPr>
                        <a:t> Forage crop</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NZ" sz="1800" kern="100" dirty="0">
                          <a:effectLst/>
                        </a:rPr>
                        <a:t> Fodder crop</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332493"/>
                  </a:ext>
                </a:extLst>
              </a:tr>
              <a:tr h="3239089">
                <a:tc>
                  <a:txBody>
                    <a:bodyPr/>
                    <a:lstStyle/>
                    <a:p>
                      <a:pPr>
                        <a:lnSpc>
                          <a:spcPct val="115000"/>
                        </a:lnSpc>
                        <a:spcAft>
                          <a:spcPts val="800"/>
                        </a:spcAft>
                      </a:pPr>
                      <a:r>
                        <a:rPr lang="en-NZ" sz="1200" kern="100" dirty="0">
                          <a:effectLst/>
                        </a:rPr>
                        <a:t> </a:t>
                      </a:r>
                    </a:p>
                    <a:p>
                      <a:pPr>
                        <a:lnSpc>
                          <a:spcPct val="115000"/>
                        </a:lnSpc>
                        <a:spcAft>
                          <a:spcPts val="800"/>
                        </a:spcAft>
                      </a:pP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800"/>
                        </a:spcAft>
                      </a:pPr>
                      <a:r>
                        <a:rPr lang="en-NZ" sz="1200" kern="100" dirty="0">
                          <a:effectLst/>
                        </a:rPr>
                        <a:t> </a:t>
                      </a: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800"/>
                        </a:spcAft>
                      </a:pPr>
                      <a:r>
                        <a:rPr lang="en-NZ" sz="1200" kern="100" dirty="0">
                          <a:effectLst/>
                        </a:rPr>
                        <a:t> </a:t>
                      </a: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800"/>
                        </a:spcAft>
                      </a:pPr>
                      <a:r>
                        <a:rPr lang="en-NZ" sz="1200" kern="100" dirty="0">
                          <a:effectLst/>
                        </a:rPr>
                        <a:t> </a:t>
                      </a: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800"/>
                        </a:spcAft>
                      </a:pPr>
                      <a:r>
                        <a:rPr lang="en-NZ" sz="1200" kern="100" dirty="0">
                          <a:effectLst/>
                        </a:rPr>
                        <a:t> </a:t>
                      </a: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800"/>
                        </a:spcAft>
                      </a:pPr>
                      <a:r>
                        <a:rPr lang="en-NZ" sz="1200" kern="100" dirty="0">
                          <a:effectLst/>
                        </a:rPr>
                        <a:t> </a:t>
                      </a: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2808993"/>
                  </a:ext>
                </a:extLst>
              </a:tr>
            </a:tbl>
          </a:graphicData>
        </a:graphic>
      </p:graphicFrame>
      <p:sp>
        <p:nvSpPr>
          <p:cNvPr id="6" name="TextBox 5">
            <a:extLst>
              <a:ext uri="{FF2B5EF4-FFF2-40B4-BE49-F238E27FC236}">
                <a16:creationId xmlns:a16="http://schemas.microsoft.com/office/drawing/2014/main" id="{6489A6E6-A378-F08C-DD2C-90519FD7B1BE}"/>
              </a:ext>
            </a:extLst>
          </p:cNvPr>
          <p:cNvSpPr txBox="1"/>
          <p:nvPr/>
        </p:nvSpPr>
        <p:spPr>
          <a:xfrm>
            <a:off x="711836" y="1816758"/>
            <a:ext cx="1664116" cy="369332"/>
          </a:xfrm>
          <a:prstGeom prst="rect">
            <a:avLst/>
          </a:prstGeom>
          <a:noFill/>
        </p:spPr>
        <p:txBody>
          <a:bodyPr wrap="square" rtlCol="0">
            <a:spAutoFit/>
          </a:bodyPr>
          <a:lstStyle/>
          <a:p>
            <a:r>
              <a:rPr lang="en-NZ" sz="1800" kern="100" dirty="0">
                <a:effectLst/>
                <a:latin typeface="Arial" panose="020B0604020202020204" pitchFamily="34" charset="0"/>
                <a:ea typeface="Aptos" panose="020B0004020202020204" pitchFamily="34" charset="0"/>
                <a:cs typeface="Times New Roman" panose="02020603050405020304" pitchFamily="18" charset="0"/>
              </a:rPr>
              <a:t>Friesian </a:t>
            </a:r>
          </a:p>
        </p:txBody>
      </p:sp>
      <p:sp>
        <p:nvSpPr>
          <p:cNvPr id="7" name="TextBox 6">
            <a:extLst>
              <a:ext uri="{FF2B5EF4-FFF2-40B4-BE49-F238E27FC236}">
                <a16:creationId xmlns:a16="http://schemas.microsoft.com/office/drawing/2014/main" id="{5FE70D27-BC37-ECD3-F664-9C2D892BF724}"/>
              </a:ext>
            </a:extLst>
          </p:cNvPr>
          <p:cNvSpPr txBox="1"/>
          <p:nvPr/>
        </p:nvSpPr>
        <p:spPr>
          <a:xfrm>
            <a:off x="686716" y="4217981"/>
            <a:ext cx="1198661" cy="400110"/>
          </a:xfrm>
          <a:prstGeom prst="rect">
            <a:avLst/>
          </a:prstGeom>
          <a:noFill/>
        </p:spPr>
        <p:txBody>
          <a:bodyPr wrap="square">
            <a:spAutoFit/>
          </a:bodyPr>
          <a:lstStyle/>
          <a:p>
            <a:r>
              <a:rPr lang="en-NZ" sz="1800" kern="100" dirty="0">
                <a:effectLst/>
                <a:latin typeface="Arial" panose="020B0604020202020204" pitchFamily="34" charset="0"/>
                <a:ea typeface="Aptos" panose="020B0004020202020204" pitchFamily="34" charset="0"/>
                <a:cs typeface="Times New Roman" panose="02020603050405020304" pitchFamily="18" charset="0"/>
              </a:rPr>
              <a:t>Lucerne</a:t>
            </a:r>
            <a:r>
              <a:rPr lang="en-NZ" sz="2000" kern="100" dirty="0">
                <a:effectLst/>
                <a:latin typeface="Arial" panose="020B0604020202020204" pitchFamily="34" charset="0"/>
                <a:ea typeface="Aptos" panose="020B000402020202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6B999634-5552-F391-8FE2-754BA616F234}"/>
              </a:ext>
            </a:extLst>
          </p:cNvPr>
          <p:cNvSpPr txBox="1"/>
          <p:nvPr/>
        </p:nvSpPr>
        <p:spPr>
          <a:xfrm>
            <a:off x="692657" y="4534465"/>
            <a:ext cx="1664116" cy="400110"/>
          </a:xfrm>
          <a:prstGeom prst="rect">
            <a:avLst/>
          </a:prstGeom>
          <a:noFill/>
        </p:spPr>
        <p:txBody>
          <a:bodyPr wrap="square">
            <a:spAutoFit/>
          </a:bodyPr>
          <a:lstStyle/>
          <a:p>
            <a:r>
              <a:rPr lang="en-NZ" kern="100" dirty="0">
                <a:effectLst/>
                <a:latin typeface="Arial" panose="020B0604020202020204" pitchFamily="34" charset="0"/>
                <a:ea typeface="Aptos" panose="020B0004020202020204" pitchFamily="34" charset="0"/>
                <a:cs typeface="Times New Roman" panose="02020603050405020304" pitchFamily="18" charset="0"/>
              </a:rPr>
              <a:t>East Friesian</a:t>
            </a:r>
            <a:r>
              <a:rPr lang="en-NZ" sz="2000" kern="100" dirty="0">
                <a:effectLst/>
                <a:latin typeface="Arial" panose="020B0604020202020204" pitchFamily="34" charset="0"/>
                <a:ea typeface="Aptos" panose="020B000402020202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1C257E19-DB30-3C8E-8DE9-E75092ECB5D5}"/>
              </a:ext>
            </a:extLst>
          </p:cNvPr>
          <p:cNvSpPr txBox="1"/>
          <p:nvPr/>
        </p:nvSpPr>
        <p:spPr>
          <a:xfrm>
            <a:off x="692657" y="4813907"/>
            <a:ext cx="1198661" cy="400110"/>
          </a:xfrm>
          <a:prstGeom prst="rect">
            <a:avLst/>
          </a:prstGeom>
          <a:noFill/>
        </p:spPr>
        <p:txBody>
          <a:bodyPr wrap="square">
            <a:spAutoFit/>
          </a:bodyPr>
          <a:lstStyle/>
          <a:p>
            <a:r>
              <a:rPr lang="en-NZ" sz="1800" kern="100" dirty="0">
                <a:effectLst/>
                <a:latin typeface="Arial" panose="020B0604020202020204" pitchFamily="34" charset="0"/>
                <a:ea typeface="Aptos" panose="020B0004020202020204" pitchFamily="34" charset="0"/>
                <a:cs typeface="Times New Roman" panose="02020603050405020304" pitchFamily="18" charset="0"/>
              </a:rPr>
              <a:t>Barley</a:t>
            </a:r>
            <a:r>
              <a:rPr lang="en-NZ" sz="2000" kern="100" dirty="0">
                <a:effectLst/>
                <a:latin typeface="Arial" panose="020B0604020202020204" pitchFamily="34" charset="0"/>
                <a:ea typeface="Aptos" panose="020B0004020202020204" pitchFamily="34" charset="0"/>
                <a:cs typeface="Times New Roman" panose="02020603050405020304" pitchFamily="18" charset="0"/>
              </a:rPr>
              <a:t> </a:t>
            </a:r>
          </a:p>
        </p:txBody>
      </p:sp>
      <p:sp>
        <p:nvSpPr>
          <p:cNvPr id="10" name="TextBox 9">
            <a:extLst>
              <a:ext uri="{FF2B5EF4-FFF2-40B4-BE49-F238E27FC236}">
                <a16:creationId xmlns:a16="http://schemas.microsoft.com/office/drawing/2014/main" id="{63B416B9-84F0-E4D0-2009-75F160ECC098}"/>
              </a:ext>
            </a:extLst>
          </p:cNvPr>
          <p:cNvSpPr txBox="1"/>
          <p:nvPr/>
        </p:nvSpPr>
        <p:spPr>
          <a:xfrm>
            <a:off x="692657" y="5056907"/>
            <a:ext cx="798251" cy="400110"/>
          </a:xfrm>
          <a:prstGeom prst="rect">
            <a:avLst/>
          </a:prstGeom>
          <a:noFill/>
        </p:spPr>
        <p:txBody>
          <a:bodyPr wrap="square">
            <a:spAutoFit/>
          </a:bodyPr>
          <a:lstStyle/>
          <a:p>
            <a:r>
              <a:rPr lang="en-NZ" sz="1800" kern="100" dirty="0">
                <a:effectLst/>
                <a:latin typeface="Arial" panose="020B0604020202020204" pitchFamily="34" charset="0"/>
                <a:ea typeface="Aptos" panose="020B0004020202020204" pitchFamily="34" charset="0"/>
                <a:cs typeface="Times New Roman" panose="02020603050405020304" pitchFamily="18" charset="0"/>
              </a:rPr>
              <a:t>Hay</a:t>
            </a:r>
            <a:r>
              <a:rPr lang="en-NZ" sz="2000" kern="100" dirty="0">
                <a:effectLst/>
                <a:latin typeface="Arial" panose="020B0604020202020204" pitchFamily="34" charset="0"/>
                <a:ea typeface="Aptos" panose="020B0004020202020204" pitchFamily="34" charset="0"/>
                <a:cs typeface="Times New Roman" panose="02020603050405020304" pitchFamily="18" charset="0"/>
              </a:rPr>
              <a:t> </a:t>
            </a:r>
          </a:p>
        </p:txBody>
      </p:sp>
      <p:sp>
        <p:nvSpPr>
          <p:cNvPr id="11" name="TextBox 10">
            <a:extLst>
              <a:ext uri="{FF2B5EF4-FFF2-40B4-BE49-F238E27FC236}">
                <a16:creationId xmlns:a16="http://schemas.microsoft.com/office/drawing/2014/main" id="{7010286A-5332-C95F-186E-6A0A59A1D04E}"/>
              </a:ext>
            </a:extLst>
          </p:cNvPr>
          <p:cNvSpPr txBox="1"/>
          <p:nvPr/>
        </p:nvSpPr>
        <p:spPr>
          <a:xfrm>
            <a:off x="658850" y="5321180"/>
            <a:ext cx="1198661" cy="400110"/>
          </a:xfrm>
          <a:prstGeom prst="rect">
            <a:avLst/>
          </a:prstGeom>
          <a:noFill/>
        </p:spPr>
        <p:txBody>
          <a:bodyPr wrap="square">
            <a:spAutoFit/>
          </a:bodyPr>
          <a:lstStyle/>
          <a:p>
            <a:r>
              <a:rPr lang="en-NZ" sz="1800" kern="100" dirty="0">
                <a:effectLst/>
                <a:latin typeface="Arial" panose="020B0604020202020204" pitchFamily="34" charset="0"/>
                <a:ea typeface="Aptos" panose="020B0004020202020204" pitchFamily="34" charset="0"/>
                <a:cs typeface="Times New Roman" panose="02020603050405020304" pitchFamily="18" charset="0"/>
              </a:rPr>
              <a:t>Jersey</a:t>
            </a:r>
            <a:r>
              <a:rPr lang="en-NZ" sz="2000" kern="100" dirty="0">
                <a:effectLst/>
                <a:latin typeface="Arial" panose="020B0604020202020204" pitchFamily="34" charset="0"/>
                <a:ea typeface="Aptos" panose="020B0004020202020204" pitchFamily="34" charset="0"/>
                <a:cs typeface="Times New Roman" panose="02020603050405020304" pitchFamily="18" charset="0"/>
              </a:rPr>
              <a:t> </a:t>
            </a:r>
          </a:p>
        </p:txBody>
      </p:sp>
      <p:sp>
        <p:nvSpPr>
          <p:cNvPr id="12" name="TextBox 11">
            <a:extLst>
              <a:ext uri="{FF2B5EF4-FFF2-40B4-BE49-F238E27FC236}">
                <a16:creationId xmlns:a16="http://schemas.microsoft.com/office/drawing/2014/main" id="{C5AC00EA-42A9-A1EE-4A0E-239B39514C72}"/>
              </a:ext>
            </a:extLst>
          </p:cNvPr>
          <p:cNvSpPr txBox="1"/>
          <p:nvPr/>
        </p:nvSpPr>
        <p:spPr>
          <a:xfrm>
            <a:off x="681265" y="5674752"/>
            <a:ext cx="1664116" cy="369332"/>
          </a:xfrm>
          <a:prstGeom prst="rect">
            <a:avLst/>
          </a:prstGeom>
          <a:noFill/>
        </p:spPr>
        <p:txBody>
          <a:bodyPr wrap="square">
            <a:spAutoFit/>
          </a:bodyPr>
          <a:lstStyle/>
          <a:p>
            <a:r>
              <a:rPr lang="en-NZ" sz="1800" kern="100" dirty="0">
                <a:effectLst/>
                <a:latin typeface="Arial" panose="020B0604020202020204" pitchFamily="34" charset="0"/>
                <a:ea typeface="Aptos" panose="020B0004020202020204" pitchFamily="34" charset="0"/>
                <a:cs typeface="Times New Roman" panose="02020603050405020304" pitchFamily="18" charset="0"/>
              </a:rPr>
              <a:t>Pasture silage</a:t>
            </a:r>
          </a:p>
        </p:txBody>
      </p:sp>
      <p:sp>
        <p:nvSpPr>
          <p:cNvPr id="13" name="TextBox 12">
            <a:extLst>
              <a:ext uri="{FF2B5EF4-FFF2-40B4-BE49-F238E27FC236}">
                <a16:creationId xmlns:a16="http://schemas.microsoft.com/office/drawing/2014/main" id="{3C842B41-EB33-B3B5-9224-0446B4B5A5D0}"/>
              </a:ext>
            </a:extLst>
          </p:cNvPr>
          <p:cNvSpPr txBox="1"/>
          <p:nvPr/>
        </p:nvSpPr>
        <p:spPr>
          <a:xfrm>
            <a:off x="658850" y="5997545"/>
            <a:ext cx="1198661" cy="400110"/>
          </a:xfrm>
          <a:prstGeom prst="rect">
            <a:avLst/>
          </a:prstGeom>
          <a:noFill/>
        </p:spPr>
        <p:txBody>
          <a:bodyPr wrap="square">
            <a:spAutoFit/>
          </a:bodyPr>
          <a:lstStyle/>
          <a:p>
            <a:r>
              <a:rPr lang="en-NZ" kern="100" dirty="0">
                <a:latin typeface="Arial" panose="020B0604020202020204" pitchFamily="34" charset="0"/>
                <a:ea typeface="Aptos" panose="020B0004020202020204" pitchFamily="34" charset="0"/>
                <a:cs typeface="Times New Roman" panose="02020603050405020304" pitchFamily="18" charset="0"/>
              </a:rPr>
              <a:t>H</a:t>
            </a:r>
            <a:r>
              <a:rPr lang="en-NZ" kern="100" dirty="0">
                <a:effectLst/>
                <a:latin typeface="Arial" panose="020B0604020202020204" pitchFamily="34" charset="0"/>
                <a:ea typeface="Aptos" panose="020B0004020202020204" pitchFamily="34" charset="0"/>
                <a:cs typeface="Times New Roman" panose="02020603050405020304" pitchFamily="18" charset="0"/>
              </a:rPr>
              <a:t>ereford</a:t>
            </a:r>
            <a:r>
              <a:rPr lang="en-NZ" sz="2000" kern="100" dirty="0">
                <a:effectLst/>
                <a:latin typeface="Arial" panose="020B0604020202020204" pitchFamily="34" charset="0"/>
                <a:ea typeface="Aptos" panose="020B0004020202020204" pitchFamily="34" charset="0"/>
                <a:cs typeface="Times New Roman" panose="02020603050405020304" pitchFamily="18" charset="0"/>
              </a:rPr>
              <a:t> </a:t>
            </a:r>
          </a:p>
        </p:txBody>
      </p:sp>
      <p:sp>
        <p:nvSpPr>
          <p:cNvPr id="14" name="TextBox 13">
            <a:extLst>
              <a:ext uri="{FF2B5EF4-FFF2-40B4-BE49-F238E27FC236}">
                <a16:creationId xmlns:a16="http://schemas.microsoft.com/office/drawing/2014/main" id="{C7FAF033-C120-2F5A-72D6-CB48D6E871E8}"/>
              </a:ext>
            </a:extLst>
          </p:cNvPr>
          <p:cNvSpPr txBox="1"/>
          <p:nvPr/>
        </p:nvSpPr>
        <p:spPr>
          <a:xfrm>
            <a:off x="699063" y="2806270"/>
            <a:ext cx="1198661" cy="400110"/>
          </a:xfrm>
          <a:prstGeom prst="rect">
            <a:avLst/>
          </a:prstGeom>
          <a:noFill/>
        </p:spPr>
        <p:txBody>
          <a:bodyPr wrap="square">
            <a:spAutoFit/>
          </a:bodyPr>
          <a:lstStyle/>
          <a:p>
            <a:r>
              <a:rPr lang="en-NZ" sz="1800" kern="100" dirty="0">
                <a:effectLst/>
                <a:latin typeface="Arial" panose="020B0604020202020204" pitchFamily="34" charset="0"/>
                <a:ea typeface="Aptos" panose="020B0004020202020204" pitchFamily="34" charset="0"/>
                <a:cs typeface="Times New Roman" panose="02020603050405020304" pitchFamily="18" charset="0"/>
              </a:rPr>
              <a:t>Turnip </a:t>
            </a:r>
            <a:r>
              <a:rPr lang="en-NZ" sz="2000" kern="100" dirty="0">
                <a:effectLst/>
                <a:latin typeface="Arial" panose="020B0604020202020204" pitchFamily="34" charset="0"/>
                <a:ea typeface="Aptos" panose="020B0004020202020204" pitchFamily="34" charset="0"/>
                <a:cs typeface="Times New Roman" panose="02020603050405020304" pitchFamily="18" charset="0"/>
              </a:rPr>
              <a:t> </a:t>
            </a:r>
          </a:p>
        </p:txBody>
      </p:sp>
      <p:sp>
        <p:nvSpPr>
          <p:cNvPr id="15" name="TextBox 14">
            <a:extLst>
              <a:ext uri="{FF2B5EF4-FFF2-40B4-BE49-F238E27FC236}">
                <a16:creationId xmlns:a16="http://schemas.microsoft.com/office/drawing/2014/main" id="{331C9BE7-8D46-3EB4-65C0-042AD16A5F40}"/>
              </a:ext>
            </a:extLst>
          </p:cNvPr>
          <p:cNvSpPr txBox="1"/>
          <p:nvPr/>
        </p:nvSpPr>
        <p:spPr>
          <a:xfrm>
            <a:off x="711836" y="3095242"/>
            <a:ext cx="1198661" cy="400110"/>
          </a:xfrm>
          <a:prstGeom prst="rect">
            <a:avLst/>
          </a:prstGeom>
          <a:noFill/>
        </p:spPr>
        <p:txBody>
          <a:bodyPr wrap="square">
            <a:spAutoFit/>
          </a:bodyPr>
          <a:lstStyle/>
          <a:p>
            <a:r>
              <a:rPr lang="en-NZ" sz="1800" kern="100" dirty="0">
                <a:effectLst/>
                <a:latin typeface="Arial" panose="020B0604020202020204" pitchFamily="34" charset="0"/>
                <a:ea typeface="Aptos" panose="020B0004020202020204" pitchFamily="34" charset="0"/>
                <a:cs typeface="Times New Roman" panose="02020603050405020304" pitchFamily="18" charset="0"/>
              </a:rPr>
              <a:t>Romney</a:t>
            </a:r>
            <a:r>
              <a:rPr lang="en-NZ" sz="2000" kern="100" dirty="0">
                <a:effectLst/>
                <a:latin typeface="Arial" panose="020B0604020202020204" pitchFamily="34" charset="0"/>
                <a:ea typeface="Aptos" panose="020B0004020202020204" pitchFamily="34" charset="0"/>
                <a:cs typeface="Times New Roman" panose="02020603050405020304" pitchFamily="18" charset="0"/>
              </a:rPr>
              <a:t> </a:t>
            </a:r>
          </a:p>
        </p:txBody>
      </p:sp>
      <p:sp>
        <p:nvSpPr>
          <p:cNvPr id="16" name="TextBox 15">
            <a:extLst>
              <a:ext uri="{FF2B5EF4-FFF2-40B4-BE49-F238E27FC236}">
                <a16:creationId xmlns:a16="http://schemas.microsoft.com/office/drawing/2014/main" id="{0B04BCA6-D739-8311-1161-A797F1418227}"/>
              </a:ext>
            </a:extLst>
          </p:cNvPr>
          <p:cNvSpPr txBox="1"/>
          <p:nvPr/>
        </p:nvSpPr>
        <p:spPr>
          <a:xfrm>
            <a:off x="705448" y="3411726"/>
            <a:ext cx="1198661" cy="400110"/>
          </a:xfrm>
          <a:prstGeom prst="rect">
            <a:avLst/>
          </a:prstGeom>
          <a:noFill/>
        </p:spPr>
        <p:txBody>
          <a:bodyPr wrap="square">
            <a:spAutoFit/>
          </a:bodyPr>
          <a:lstStyle/>
          <a:p>
            <a:r>
              <a:rPr lang="en-NZ" sz="1800" kern="100" dirty="0">
                <a:effectLst/>
                <a:latin typeface="Arial" panose="020B0604020202020204" pitchFamily="34" charset="0"/>
                <a:ea typeface="Aptos" panose="020B0004020202020204" pitchFamily="34" charset="0"/>
                <a:cs typeface="Times New Roman" panose="02020603050405020304" pitchFamily="18" charset="0"/>
              </a:rPr>
              <a:t>Pasture</a:t>
            </a:r>
            <a:r>
              <a:rPr lang="en-NZ" sz="2000" kern="100" dirty="0">
                <a:effectLst/>
                <a:latin typeface="Arial" panose="020B0604020202020204" pitchFamily="34" charset="0"/>
                <a:ea typeface="Aptos" panose="020B0004020202020204" pitchFamily="34" charset="0"/>
                <a:cs typeface="Times New Roman" panose="02020603050405020304" pitchFamily="18" charset="0"/>
              </a:rPr>
              <a:t> </a:t>
            </a:r>
          </a:p>
        </p:txBody>
      </p:sp>
      <p:sp>
        <p:nvSpPr>
          <p:cNvPr id="17" name="TextBox 16">
            <a:extLst>
              <a:ext uri="{FF2B5EF4-FFF2-40B4-BE49-F238E27FC236}">
                <a16:creationId xmlns:a16="http://schemas.microsoft.com/office/drawing/2014/main" id="{D5EB66B9-936D-D7BB-7EE2-3E4CF1D0AA26}"/>
              </a:ext>
            </a:extLst>
          </p:cNvPr>
          <p:cNvSpPr txBox="1"/>
          <p:nvPr/>
        </p:nvSpPr>
        <p:spPr>
          <a:xfrm>
            <a:off x="699063" y="3695539"/>
            <a:ext cx="1248903" cy="400110"/>
          </a:xfrm>
          <a:prstGeom prst="rect">
            <a:avLst/>
          </a:prstGeom>
          <a:noFill/>
        </p:spPr>
        <p:txBody>
          <a:bodyPr wrap="square">
            <a:spAutoFit/>
          </a:bodyPr>
          <a:lstStyle/>
          <a:p>
            <a:r>
              <a:rPr lang="en-NZ" sz="1800" kern="100" dirty="0">
                <a:effectLst/>
                <a:latin typeface="Arial" panose="020B0604020202020204" pitchFamily="34" charset="0"/>
                <a:ea typeface="Aptos" panose="020B0004020202020204" pitchFamily="34" charset="0"/>
                <a:cs typeface="Times New Roman" panose="02020603050405020304" pitchFamily="18" charset="0"/>
              </a:rPr>
              <a:t>Kiwi cross </a:t>
            </a:r>
            <a:r>
              <a:rPr lang="en-NZ" sz="2000" kern="100" dirty="0">
                <a:effectLst/>
                <a:latin typeface="Arial" panose="020B0604020202020204" pitchFamily="34" charset="0"/>
                <a:ea typeface="Aptos" panose="020B0004020202020204" pitchFamily="34" charset="0"/>
                <a:cs typeface="Times New Roman" panose="02020603050405020304" pitchFamily="18" charset="0"/>
              </a:rPr>
              <a:t> </a:t>
            </a:r>
          </a:p>
        </p:txBody>
      </p:sp>
      <p:sp>
        <p:nvSpPr>
          <p:cNvPr id="18" name="TextBox 17">
            <a:extLst>
              <a:ext uri="{FF2B5EF4-FFF2-40B4-BE49-F238E27FC236}">
                <a16:creationId xmlns:a16="http://schemas.microsoft.com/office/drawing/2014/main" id="{CCF8DAC8-72A1-ED99-176B-18CB84BE3EC8}"/>
              </a:ext>
            </a:extLst>
          </p:cNvPr>
          <p:cNvSpPr txBox="1"/>
          <p:nvPr/>
        </p:nvSpPr>
        <p:spPr>
          <a:xfrm>
            <a:off x="686716" y="3982866"/>
            <a:ext cx="1198661" cy="400110"/>
          </a:xfrm>
          <a:prstGeom prst="rect">
            <a:avLst/>
          </a:prstGeom>
          <a:noFill/>
        </p:spPr>
        <p:txBody>
          <a:bodyPr wrap="square">
            <a:spAutoFit/>
          </a:bodyPr>
          <a:lstStyle/>
          <a:p>
            <a:r>
              <a:rPr lang="en-NZ" sz="1800" kern="100" dirty="0">
                <a:effectLst/>
                <a:latin typeface="Arial" panose="020B0604020202020204" pitchFamily="34" charset="0"/>
                <a:ea typeface="Aptos" panose="020B0004020202020204" pitchFamily="34" charset="0"/>
                <a:cs typeface="Times New Roman" panose="02020603050405020304" pitchFamily="18" charset="0"/>
              </a:rPr>
              <a:t>Angus</a:t>
            </a:r>
            <a:r>
              <a:rPr lang="en-NZ" sz="2000" kern="100" dirty="0">
                <a:effectLst/>
                <a:latin typeface="Arial" panose="020B0604020202020204" pitchFamily="34" charset="0"/>
                <a:ea typeface="Aptos" panose="020B0004020202020204" pitchFamily="34" charset="0"/>
                <a:cs typeface="Times New Roman" panose="02020603050405020304" pitchFamily="18" charset="0"/>
              </a:rPr>
              <a:t> </a:t>
            </a:r>
          </a:p>
        </p:txBody>
      </p:sp>
      <p:sp>
        <p:nvSpPr>
          <p:cNvPr id="19" name="TextBox 18">
            <a:extLst>
              <a:ext uri="{FF2B5EF4-FFF2-40B4-BE49-F238E27FC236}">
                <a16:creationId xmlns:a16="http://schemas.microsoft.com/office/drawing/2014/main" id="{09D14CFE-A3CE-C263-2914-678331F1AAEE}"/>
              </a:ext>
            </a:extLst>
          </p:cNvPr>
          <p:cNvSpPr txBox="1"/>
          <p:nvPr/>
        </p:nvSpPr>
        <p:spPr>
          <a:xfrm>
            <a:off x="699063" y="2161037"/>
            <a:ext cx="1198661" cy="400110"/>
          </a:xfrm>
          <a:prstGeom prst="rect">
            <a:avLst/>
          </a:prstGeom>
          <a:noFill/>
        </p:spPr>
        <p:txBody>
          <a:bodyPr wrap="square">
            <a:spAutoFit/>
          </a:bodyPr>
          <a:lstStyle/>
          <a:p>
            <a:r>
              <a:rPr lang="en-NZ" sz="1800" kern="100" dirty="0">
                <a:effectLst/>
                <a:latin typeface="Arial" panose="020B0604020202020204" pitchFamily="34" charset="0"/>
                <a:ea typeface="Aptos" panose="020B0004020202020204" pitchFamily="34" charset="0"/>
                <a:cs typeface="Times New Roman" panose="02020603050405020304" pitchFamily="18" charset="0"/>
              </a:rPr>
              <a:t>Merino </a:t>
            </a:r>
            <a:r>
              <a:rPr lang="en-NZ" sz="2000" kern="100" dirty="0">
                <a:effectLst/>
                <a:latin typeface="Arial" panose="020B0604020202020204" pitchFamily="34" charset="0"/>
                <a:ea typeface="Aptos" panose="020B0004020202020204" pitchFamily="34" charset="0"/>
                <a:cs typeface="Times New Roman" panose="02020603050405020304" pitchFamily="18" charset="0"/>
              </a:rPr>
              <a:t> </a:t>
            </a:r>
          </a:p>
        </p:txBody>
      </p:sp>
      <p:sp>
        <p:nvSpPr>
          <p:cNvPr id="20" name="TextBox 19">
            <a:extLst>
              <a:ext uri="{FF2B5EF4-FFF2-40B4-BE49-F238E27FC236}">
                <a16:creationId xmlns:a16="http://schemas.microsoft.com/office/drawing/2014/main" id="{C85A096D-35D3-342D-9068-3845E2F8871D}"/>
              </a:ext>
            </a:extLst>
          </p:cNvPr>
          <p:cNvSpPr txBox="1"/>
          <p:nvPr/>
        </p:nvSpPr>
        <p:spPr>
          <a:xfrm>
            <a:off x="705449" y="2526803"/>
            <a:ext cx="1198661" cy="400110"/>
          </a:xfrm>
          <a:prstGeom prst="rect">
            <a:avLst/>
          </a:prstGeom>
          <a:noFill/>
        </p:spPr>
        <p:txBody>
          <a:bodyPr wrap="square">
            <a:spAutoFit/>
          </a:bodyPr>
          <a:lstStyle/>
          <a:p>
            <a:r>
              <a:rPr lang="en-NZ" sz="1800" kern="100" dirty="0">
                <a:effectLst/>
                <a:latin typeface="Arial" panose="020B0604020202020204" pitchFamily="34" charset="0"/>
                <a:ea typeface="Aptos" panose="020B0004020202020204" pitchFamily="34" charset="0"/>
                <a:cs typeface="Times New Roman" panose="02020603050405020304" pitchFamily="18" charset="0"/>
              </a:rPr>
              <a:t>Wheat </a:t>
            </a:r>
            <a:r>
              <a:rPr lang="en-NZ" sz="2000" kern="100" dirty="0">
                <a:effectLst/>
                <a:latin typeface="Arial" panose="020B06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4215505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7EC1-B8FD-80A9-77A7-C993332185ED}"/>
              </a:ext>
            </a:extLst>
          </p:cNvPr>
          <p:cNvSpPr>
            <a:spLocks noGrp="1"/>
          </p:cNvSpPr>
          <p:nvPr>
            <p:ph type="title"/>
          </p:nvPr>
        </p:nvSpPr>
        <p:spPr/>
        <p:txBody>
          <a:bodyPr/>
          <a:lstStyle/>
          <a:p>
            <a:r>
              <a:rPr lang="en-NZ" sz="4000" dirty="0"/>
              <a:t>Lesson 4</a:t>
            </a:r>
            <a:br>
              <a:rPr lang="en-NZ" sz="4000" dirty="0"/>
            </a:br>
            <a:r>
              <a:rPr lang="en-NZ" sz="4000" dirty="0"/>
              <a:t>Activity 2 </a:t>
            </a:r>
            <a:r>
              <a:rPr lang="en-NZ" sz="2800" dirty="0"/>
              <a:t>- Answers</a:t>
            </a:r>
          </a:p>
        </p:txBody>
      </p:sp>
      <p:graphicFrame>
        <p:nvGraphicFramePr>
          <p:cNvPr id="4" name="Content Placeholder 3">
            <a:extLst>
              <a:ext uri="{FF2B5EF4-FFF2-40B4-BE49-F238E27FC236}">
                <a16:creationId xmlns:a16="http://schemas.microsoft.com/office/drawing/2014/main" id="{9433C8CC-1EEF-364B-B11B-546787EE622F}"/>
              </a:ext>
            </a:extLst>
          </p:cNvPr>
          <p:cNvGraphicFramePr>
            <a:graphicFrameLocks noGrp="1"/>
          </p:cNvGraphicFramePr>
          <p:nvPr>
            <p:ph idx="1"/>
            <p:extLst>
              <p:ext uri="{D42A27DB-BD31-4B8C-83A1-F6EECF244321}">
                <p14:modId xmlns:p14="http://schemas.microsoft.com/office/powerpoint/2010/main" val="3786176733"/>
              </p:ext>
            </p:extLst>
          </p:nvPr>
        </p:nvGraphicFramePr>
        <p:xfrm>
          <a:off x="1600200" y="1956816"/>
          <a:ext cx="8750806" cy="3369625"/>
        </p:xfrm>
        <a:graphic>
          <a:graphicData uri="http://schemas.openxmlformats.org/drawingml/2006/table">
            <a:tbl>
              <a:tblPr firstRow="1" firstCol="1" bandRow="1">
                <a:tableStyleId>{5C22544A-7EE6-4342-B048-85BDC9FD1C3A}</a:tableStyleId>
              </a:tblPr>
              <a:tblGrid>
                <a:gridCol w="1457821">
                  <a:extLst>
                    <a:ext uri="{9D8B030D-6E8A-4147-A177-3AD203B41FA5}">
                      <a16:colId xmlns:a16="http://schemas.microsoft.com/office/drawing/2014/main" val="3878744459"/>
                    </a:ext>
                  </a:extLst>
                </a:gridCol>
                <a:gridCol w="1457821">
                  <a:extLst>
                    <a:ext uri="{9D8B030D-6E8A-4147-A177-3AD203B41FA5}">
                      <a16:colId xmlns:a16="http://schemas.microsoft.com/office/drawing/2014/main" val="269004541"/>
                    </a:ext>
                  </a:extLst>
                </a:gridCol>
                <a:gridCol w="1458791">
                  <a:extLst>
                    <a:ext uri="{9D8B030D-6E8A-4147-A177-3AD203B41FA5}">
                      <a16:colId xmlns:a16="http://schemas.microsoft.com/office/drawing/2014/main" val="389949699"/>
                    </a:ext>
                  </a:extLst>
                </a:gridCol>
                <a:gridCol w="1458791">
                  <a:extLst>
                    <a:ext uri="{9D8B030D-6E8A-4147-A177-3AD203B41FA5}">
                      <a16:colId xmlns:a16="http://schemas.microsoft.com/office/drawing/2014/main" val="2119180780"/>
                    </a:ext>
                  </a:extLst>
                </a:gridCol>
                <a:gridCol w="1458791">
                  <a:extLst>
                    <a:ext uri="{9D8B030D-6E8A-4147-A177-3AD203B41FA5}">
                      <a16:colId xmlns:a16="http://schemas.microsoft.com/office/drawing/2014/main" val="3022708994"/>
                    </a:ext>
                  </a:extLst>
                </a:gridCol>
                <a:gridCol w="1458791">
                  <a:extLst>
                    <a:ext uri="{9D8B030D-6E8A-4147-A177-3AD203B41FA5}">
                      <a16:colId xmlns:a16="http://schemas.microsoft.com/office/drawing/2014/main" val="3681023288"/>
                    </a:ext>
                  </a:extLst>
                </a:gridCol>
              </a:tblGrid>
              <a:tr h="707514">
                <a:tc>
                  <a:txBody>
                    <a:bodyPr/>
                    <a:lstStyle/>
                    <a:p>
                      <a:pPr algn="ctr">
                        <a:lnSpc>
                          <a:spcPct val="115000"/>
                        </a:lnSpc>
                        <a:spcAft>
                          <a:spcPts val="800"/>
                        </a:spcAft>
                      </a:pPr>
                      <a:r>
                        <a:rPr lang="en-NZ" sz="1800" kern="100" dirty="0">
                          <a:effectLst/>
                        </a:rPr>
                        <a:t>Dairy</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NZ" sz="1800" kern="100" dirty="0">
                          <a:effectLst/>
                        </a:rPr>
                        <a:t>Beef</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NZ" sz="1800" kern="100" dirty="0">
                          <a:effectLst/>
                        </a:rPr>
                        <a:t> Sheep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NZ" sz="1800" kern="100" dirty="0">
                          <a:effectLst/>
                        </a:rPr>
                        <a:t>Arable crop</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NZ" sz="1800" kern="100" dirty="0">
                          <a:effectLst/>
                        </a:rPr>
                        <a:t> Forage crop</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NZ" sz="1800" kern="100" dirty="0">
                          <a:effectLst/>
                        </a:rPr>
                        <a:t> Fodder crop</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4524495"/>
                  </a:ext>
                </a:extLst>
              </a:tr>
              <a:tr h="2171608">
                <a:tc>
                  <a:txBody>
                    <a:bodyPr/>
                    <a:lstStyle/>
                    <a:p>
                      <a:pPr>
                        <a:lnSpc>
                          <a:spcPct val="150000"/>
                        </a:lnSpc>
                        <a:spcAft>
                          <a:spcPts val="800"/>
                        </a:spcAft>
                      </a:pPr>
                      <a:r>
                        <a:rPr lang="en-NZ" sz="1800" b="0" kern="100" dirty="0">
                          <a:solidFill>
                            <a:schemeClr val="tx1"/>
                          </a:solidFill>
                          <a:effectLst/>
                        </a:rPr>
                        <a:t>Friesian </a:t>
                      </a:r>
                    </a:p>
                    <a:p>
                      <a:pPr>
                        <a:lnSpc>
                          <a:spcPct val="150000"/>
                        </a:lnSpc>
                        <a:spcAft>
                          <a:spcPts val="800"/>
                        </a:spcAft>
                      </a:pPr>
                      <a:r>
                        <a:rPr lang="en-NZ" sz="1800" b="0" kern="100" dirty="0">
                          <a:solidFill>
                            <a:schemeClr val="tx1"/>
                          </a:solidFill>
                          <a:effectLst/>
                        </a:rPr>
                        <a:t>Kiwi Cross</a:t>
                      </a:r>
                    </a:p>
                    <a:p>
                      <a:pPr>
                        <a:lnSpc>
                          <a:spcPct val="150000"/>
                        </a:lnSpc>
                        <a:spcAft>
                          <a:spcPts val="800"/>
                        </a:spcAft>
                      </a:pPr>
                      <a:r>
                        <a:rPr lang="en-NZ" sz="1800" b="0" kern="100" dirty="0">
                          <a:solidFill>
                            <a:schemeClr val="tx1"/>
                          </a:solidFill>
                          <a:effectLst/>
                        </a:rPr>
                        <a:t>Jersey</a:t>
                      </a:r>
                    </a:p>
                    <a:p>
                      <a:pPr>
                        <a:lnSpc>
                          <a:spcPct val="115000"/>
                        </a:lnSpc>
                        <a:spcAft>
                          <a:spcPts val="800"/>
                        </a:spcAft>
                      </a:pPr>
                      <a:r>
                        <a:rPr lang="en-NZ" sz="1800" kern="100" dirty="0">
                          <a:effectLst/>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800"/>
                        </a:spcAft>
                      </a:pPr>
                      <a:r>
                        <a:rPr lang="en-NZ" sz="1800" kern="100" dirty="0">
                          <a:effectLst/>
                        </a:rPr>
                        <a:t>Angus</a:t>
                      </a:r>
                    </a:p>
                    <a:p>
                      <a:pPr>
                        <a:lnSpc>
                          <a:spcPct val="150000"/>
                        </a:lnSpc>
                        <a:spcAft>
                          <a:spcPts val="800"/>
                        </a:spcAft>
                      </a:pPr>
                      <a:r>
                        <a:rPr lang="en-NZ" sz="1800" kern="100" dirty="0">
                          <a:effectLst/>
                        </a:rPr>
                        <a:t>Hereford</a:t>
                      </a:r>
                    </a:p>
                    <a:p>
                      <a:pPr>
                        <a:lnSpc>
                          <a:spcPct val="150000"/>
                        </a:lnSpc>
                        <a:spcAft>
                          <a:spcPts val="800"/>
                        </a:spcAft>
                      </a:pPr>
                      <a:r>
                        <a:rPr lang="en-NZ" sz="1800" kern="100" dirty="0">
                          <a:effectLst/>
                        </a:rPr>
                        <a:t>Angus Hereford Cross</a:t>
                      </a:r>
                    </a:p>
                    <a:p>
                      <a:pPr>
                        <a:lnSpc>
                          <a:spcPct val="115000"/>
                        </a:lnSpc>
                        <a:spcAft>
                          <a:spcPts val="800"/>
                        </a:spcAft>
                      </a:pPr>
                      <a:r>
                        <a:rPr lang="en-NZ" sz="1800" kern="100" dirty="0">
                          <a:effectLst/>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800"/>
                        </a:spcAft>
                      </a:pPr>
                      <a:r>
                        <a:rPr lang="en-NZ" sz="1800" kern="100" dirty="0">
                          <a:effectLst/>
                        </a:rPr>
                        <a:t>Merino</a:t>
                      </a:r>
                    </a:p>
                    <a:p>
                      <a:pPr>
                        <a:lnSpc>
                          <a:spcPct val="150000"/>
                        </a:lnSpc>
                        <a:spcAft>
                          <a:spcPts val="800"/>
                        </a:spcAft>
                      </a:pPr>
                      <a:r>
                        <a:rPr lang="en-NZ" sz="1800" kern="100" dirty="0">
                          <a:effectLst/>
                        </a:rPr>
                        <a:t>Romney</a:t>
                      </a:r>
                    </a:p>
                    <a:p>
                      <a:pPr>
                        <a:lnSpc>
                          <a:spcPct val="150000"/>
                        </a:lnSpc>
                        <a:spcAft>
                          <a:spcPts val="800"/>
                        </a:spcAft>
                      </a:pPr>
                      <a:r>
                        <a:rPr lang="en-NZ" sz="1800" kern="100" dirty="0">
                          <a:effectLst/>
                        </a:rPr>
                        <a:t>East Friesian</a:t>
                      </a:r>
                    </a:p>
                    <a:p>
                      <a:pPr>
                        <a:lnSpc>
                          <a:spcPct val="115000"/>
                        </a:lnSpc>
                        <a:spcAft>
                          <a:spcPts val="800"/>
                        </a:spcAft>
                      </a:pPr>
                      <a:r>
                        <a:rPr lang="en-NZ" sz="1800" kern="100" dirty="0">
                          <a:effectLst/>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800"/>
                        </a:spcAft>
                      </a:pPr>
                      <a:r>
                        <a:rPr lang="en-NZ" sz="1800" kern="100" dirty="0">
                          <a:effectLst/>
                        </a:rPr>
                        <a:t>Wheat</a:t>
                      </a:r>
                    </a:p>
                    <a:p>
                      <a:pPr>
                        <a:lnSpc>
                          <a:spcPct val="150000"/>
                        </a:lnSpc>
                        <a:spcAft>
                          <a:spcPts val="800"/>
                        </a:spcAft>
                      </a:pPr>
                      <a:r>
                        <a:rPr lang="en-NZ" sz="1800" kern="100" dirty="0">
                          <a:effectLst/>
                        </a:rPr>
                        <a:t>Barley</a:t>
                      </a:r>
                    </a:p>
                    <a:p>
                      <a:pPr>
                        <a:lnSpc>
                          <a:spcPct val="115000"/>
                        </a:lnSpc>
                        <a:spcAft>
                          <a:spcPts val="800"/>
                        </a:spcAft>
                      </a:pPr>
                      <a:r>
                        <a:rPr lang="en-NZ" sz="1800" kern="100" dirty="0">
                          <a:effectLst/>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800"/>
                        </a:spcAft>
                      </a:pPr>
                      <a:r>
                        <a:rPr lang="en-NZ" sz="1800" kern="100" dirty="0">
                          <a:effectLst/>
                        </a:rPr>
                        <a:t>Turnips</a:t>
                      </a:r>
                    </a:p>
                    <a:p>
                      <a:pPr>
                        <a:lnSpc>
                          <a:spcPct val="150000"/>
                        </a:lnSpc>
                        <a:spcAft>
                          <a:spcPts val="800"/>
                        </a:spcAft>
                      </a:pPr>
                      <a:r>
                        <a:rPr lang="en-NZ" sz="1800" kern="100" dirty="0">
                          <a:effectLst/>
                        </a:rPr>
                        <a:t>Lucerne</a:t>
                      </a:r>
                    </a:p>
                    <a:p>
                      <a:pPr>
                        <a:lnSpc>
                          <a:spcPct val="150000"/>
                        </a:lnSpc>
                        <a:spcAft>
                          <a:spcPts val="800"/>
                        </a:spcAft>
                      </a:pPr>
                      <a:r>
                        <a:rPr lang="en-NZ" sz="1800" kern="100" dirty="0">
                          <a:effectLst/>
                        </a:rPr>
                        <a:t>Pasture</a:t>
                      </a:r>
                    </a:p>
                    <a:p>
                      <a:pPr>
                        <a:lnSpc>
                          <a:spcPct val="115000"/>
                        </a:lnSpc>
                        <a:spcAft>
                          <a:spcPts val="800"/>
                        </a:spcAft>
                      </a:pPr>
                      <a:r>
                        <a:rPr lang="en-NZ" sz="1800" kern="100" dirty="0">
                          <a:effectLst/>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800"/>
                        </a:spcAft>
                      </a:pPr>
                      <a:r>
                        <a:rPr lang="en-NZ" sz="1800" kern="100" dirty="0">
                          <a:effectLst/>
                        </a:rPr>
                        <a:t>Hay</a:t>
                      </a:r>
                    </a:p>
                    <a:p>
                      <a:pPr>
                        <a:lnSpc>
                          <a:spcPct val="150000"/>
                        </a:lnSpc>
                        <a:spcAft>
                          <a:spcPts val="800"/>
                        </a:spcAft>
                      </a:pPr>
                      <a:r>
                        <a:rPr lang="en-NZ" sz="1800" kern="100" dirty="0">
                          <a:effectLst/>
                        </a:rPr>
                        <a:t>Silage</a:t>
                      </a:r>
                    </a:p>
                    <a:p>
                      <a:pPr>
                        <a:lnSpc>
                          <a:spcPct val="115000"/>
                        </a:lnSpc>
                        <a:spcAft>
                          <a:spcPts val="800"/>
                        </a:spcAft>
                      </a:pPr>
                      <a:r>
                        <a:rPr lang="en-NZ" sz="1800" kern="100" dirty="0">
                          <a:effectLst/>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6661098"/>
                  </a:ext>
                </a:extLst>
              </a:tr>
            </a:tbl>
          </a:graphicData>
        </a:graphic>
      </p:graphicFrame>
    </p:spTree>
    <p:extLst>
      <p:ext uri="{BB962C8B-B14F-4D97-AF65-F5344CB8AC3E}">
        <p14:creationId xmlns:p14="http://schemas.microsoft.com/office/powerpoint/2010/main" val="2500555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E441-380A-6C8E-A1BD-C6A2AED96509}"/>
              </a:ext>
            </a:extLst>
          </p:cNvPr>
          <p:cNvSpPr>
            <a:spLocks noGrp="1"/>
          </p:cNvSpPr>
          <p:nvPr>
            <p:ph type="title"/>
          </p:nvPr>
        </p:nvSpPr>
        <p:spPr/>
        <p:txBody>
          <a:bodyPr/>
          <a:lstStyle/>
          <a:p>
            <a:r>
              <a:rPr lang="en-NZ" sz="4000"/>
              <a:t>Lesson4</a:t>
            </a:r>
            <a:br>
              <a:rPr lang="en-NZ" sz="4000"/>
            </a:br>
            <a:r>
              <a:rPr lang="en-NZ" sz="4000"/>
              <a:t>Activity 4 </a:t>
            </a:r>
            <a:r>
              <a:rPr lang="en-NZ" sz="2800"/>
              <a:t>- </a:t>
            </a:r>
            <a:r>
              <a:rPr lang="en-NZ" sz="2800">
                <a:effectLst/>
                <a:latin typeface="Arial" panose="020B0604020202020204" pitchFamily="34" charset="0"/>
                <a:ea typeface="Aptos" panose="020B0004020202020204" pitchFamily="34" charset="0"/>
              </a:rPr>
              <a:t>Research </a:t>
            </a:r>
            <a:r>
              <a:rPr lang="en-NZ" sz="2800">
                <a:latin typeface="Arial" panose="020B0604020202020204" pitchFamily="34" charset="0"/>
                <a:ea typeface="Aptos" panose="020B0004020202020204" pitchFamily="34" charset="0"/>
              </a:rPr>
              <a:t>A</a:t>
            </a:r>
            <a:r>
              <a:rPr lang="en-NZ" sz="2800">
                <a:effectLst/>
                <a:latin typeface="Arial" panose="020B0604020202020204" pitchFamily="34" charset="0"/>
                <a:ea typeface="Aptos" panose="020B0004020202020204" pitchFamily="34" charset="0"/>
              </a:rPr>
              <a:t>ctivity</a:t>
            </a:r>
            <a:endParaRPr lang="en-NZ" sz="2800" dirty="0"/>
          </a:p>
        </p:txBody>
      </p:sp>
      <p:sp>
        <p:nvSpPr>
          <p:cNvPr id="3" name="Content Placeholder 2">
            <a:extLst>
              <a:ext uri="{FF2B5EF4-FFF2-40B4-BE49-F238E27FC236}">
                <a16:creationId xmlns:a16="http://schemas.microsoft.com/office/drawing/2014/main" id="{30CE493D-FD3D-B547-6331-3D0A9C75A271}"/>
              </a:ext>
            </a:extLst>
          </p:cNvPr>
          <p:cNvSpPr>
            <a:spLocks noGrp="1"/>
          </p:cNvSpPr>
          <p:nvPr>
            <p:ph idx="1"/>
          </p:nvPr>
        </p:nvSpPr>
        <p:spPr>
          <a:xfrm>
            <a:off x="838200" y="1825625"/>
            <a:ext cx="5257800" cy="4351338"/>
          </a:xfrm>
        </p:spPr>
        <p:txBody>
          <a:bodyPr>
            <a:normAutofit/>
          </a:bodyPr>
          <a:lstStyle/>
          <a:p>
            <a:pPr marL="0" indent="0">
              <a:lnSpc>
                <a:spcPct val="150000"/>
              </a:lnSpc>
              <a:spcBef>
                <a:spcPts val="0"/>
              </a:spcBef>
              <a:spcAft>
                <a:spcPts val="800"/>
              </a:spcAft>
              <a:buNone/>
            </a:pPr>
            <a:r>
              <a:rPr lang="en-NZ" sz="1800" kern="100">
                <a:effectLst/>
                <a:ea typeface="Aptos" panose="020B0004020202020204" pitchFamily="34" charset="0"/>
                <a:cs typeface="Times New Roman" panose="02020603050405020304" pitchFamily="18" charset="0"/>
              </a:rPr>
              <a:t>Find out </a:t>
            </a:r>
          </a:p>
          <a:p>
            <a:pPr marL="0" indent="0">
              <a:lnSpc>
                <a:spcPct val="150000"/>
              </a:lnSpc>
              <a:spcBef>
                <a:spcPts val="0"/>
              </a:spcBef>
              <a:spcAft>
                <a:spcPts val="800"/>
              </a:spcAft>
              <a:buNone/>
            </a:pPr>
            <a:r>
              <a:rPr lang="en-NZ" sz="1800" kern="100">
                <a:ea typeface="Aptos" panose="020B0004020202020204" pitchFamily="34" charset="0"/>
                <a:cs typeface="Times New Roman" panose="02020603050405020304" pitchFamily="18" charset="0"/>
              </a:rPr>
              <a:t>1. W</a:t>
            </a:r>
            <a:r>
              <a:rPr lang="en-NZ" sz="1800" kern="100">
                <a:effectLst/>
                <a:ea typeface="Aptos" panose="020B0004020202020204" pitchFamily="34" charset="0"/>
                <a:cs typeface="Times New Roman" panose="02020603050405020304" pitchFamily="18" charset="0"/>
              </a:rPr>
              <a:t>hat wheat, barley and oats are used for?</a:t>
            </a:r>
          </a:p>
          <a:p>
            <a:pPr>
              <a:lnSpc>
                <a:spcPct val="150000"/>
              </a:lnSpc>
              <a:spcBef>
                <a:spcPts val="0"/>
              </a:spcBef>
              <a:spcAft>
                <a:spcPts val="800"/>
              </a:spcAft>
            </a:pPr>
            <a:r>
              <a:rPr lang="en-NZ" sz="1800" kern="100">
                <a:effectLst/>
                <a:ea typeface="Aptos" panose="020B0004020202020204" pitchFamily="34" charset="0"/>
                <a:cs typeface="Times New Roman" panose="02020603050405020304" pitchFamily="18" charset="0"/>
              </a:rPr>
              <a:t>Wheat is used for-</a:t>
            </a:r>
          </a:p>
          <a:p>
            <a:pPr>
              <a:lnSpc>
                <a:spcPct val="150000"/>
              </a:lnSpc>
              <a:spcBef>
                <a:spcPts val="0"/>
              </a:spcBef>
              <a:spcAft>
                <a:spcPts val="800"/>
              </a:spcAft>
            </a:pPr>
            <a:r>
              <a:rPr lang="en-NZ" sz="1800" kern="100">
                <a:ea typeface="Aptos" panose="020B0004020202020204" pitchFamily="34" charset="0"/>
                <a:cs typeface="Times New Roman" panose="02020603050405020304" pitchFamily="18" charset="0"/>
              </a:rPr>
              <a:t>Barley is used for-</a:t>
            </a:r>
          </a:p>
          <a:p>
            <a:pPr>
              <a:lnSpc>
                <a:spcPct val="150000"/>
              </a:lnSpc>
              <a:spcBef>
                <a:spcPts val="0"/>
              </a:spcBef>
              <a:spcAft>
                <a:spcPts val="800"/>
              </a:spcAft>
            </a:pPr>
            <a:r>
              <a:rPr lang="en-NZ" sz="1800" kern="100">
                <a:effectLst/>
                <a:ea typeface="Aptos" panose="020B0004020202020204" pitchFamily="34" charset="0"/>
                <a:cs typeface="Times New Roman" panose="02020603050405020304" pitchFamily="18" charset="0"/>
              </a:rPr>
              <a:t>Oats are used for-</a:t>
            </a:r>
          </a:p>
          <a:p>
            <a:pPr marL="0" indent="0">
              <a:lnSpc>
                <a:spcPct val="150000"/>
              </a:lnSpc>
              <a:spcBef>
                <a:spcPts val="0"/>
              </a:spcBef>
              <a:spcAft>
                <a:spcPts val="800"/>
              </a:spcAft>
              <a:buNone/>
            </a:pPr>
            <a:endParaRPr lang="en-NZ" sz="1800" kern="100">
              <a:effectLst/>
              <a:ea typeface="Aptos" panose="020B0004020202020204" pitchFamily="34" charset="0"/>
              <a:cs typeface="Times New Roman" panose="02020603050405020304" pitchFamily="18" charset="0"/>
            </a:endParaRPr>
          </a:p>
          <a:p>
            <a:pPr marL="0" indent="0">
              <a:lnSpc>
                <a:spcPct val="150000"/>
              </a:lnSpc>
              <a:spcBef>
                <a:spcPts val="0"/>
              </a:spcBef>
              <a:spcAft>
                <a:spcPts val="800"/>
              </a:spcAft>
              <a:buNone/>
            </a:pPr>
            <a:r>
              <a:rPr lang="en-NZ" sz="1800" kern="100">
                <a:effectLst/>
                <a:ea typeface="Aptos" panose="020B0004020202020204" pitchFamily="34" charset="0"/>
                <a:cs typeface="Times New Roman" panose="02020603050405020304" pitchFamily="18" charset="0"/>
              </a:rPr>
              <a:t>2. What is wool from merino sheep used for?</a:t>
            </a:r>
          </a:p>
          <a:p>
            <a:pPr>
              <a:spcBef>
                <a:spcPts val="0"/>
              </a:spcBef>
              <a:spcAft>
                <a:spcPts val="800"/>
              </a:spcAft>
            </a:pPr>
            <a:r>
              <a:rPr lang="en-NZ" sz="1800"/>
              <a:t>Merino wool is used for-</a:t>
            </a:r>
            <a:endParaRPr lang="en-NZ" sz="1800" dirty="0"/>
          </a:p>
        </p:txBody>
      </p:sp>
      <p:pic>
        <p:nvPicPr>
          <p:cNvPr id="4" name="Picture 2" descr="Guinness World Record for wheat ...">
            <a:extLst>
              <a:ext uri="{FF2B5EF4-FFF2-40B4-BE49-F238E27FC236}">
                <a16:creationId xmlns:a16="http://schemas.microsoft.com/office/drawing/2014/main" id="{3AABDDF6-284B-DB12-28EB-2EBF5B4108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75249" y="238103"/>
            <a:ext cx="4154776" cy="3112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nalysis: Should We Wear Merino Wool While Snowshoeing?">
            <a:extLst>
              <a:ext uri="{FF2B5EF4-FFF2-40B4-BE49-F238E27FC236}">
                <a16:creationId xmlns:a16="http://schemas.microsoft.com/office/drawing/2014/main" id="{A0876026-8DD7-DD16-5482-758E72C3C30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74263" y="3569354"/>
            <a:ext cx="4154776" cy="2764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052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B30D0-C95E-B01A-5071-26DBE0A153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5163FF-9869-A0D0-2AC7-E4C7CD1D22F2}"/>
              </a:ext>
            </a:extLst>
          </p:cNvPr>
          <p:cNvSpPr>
            <a:spLocks noGrp="1"/>
          </p:cNvSpPr>
          <p:nvPr>
            <p:ph type="title"/>
          </p:nvPr>
        </p:nvSpPr>
        <p:spPr/>
        <p:txBody>
          <a:bodyPr/>
          <a:lstStyle/>
          <a:p>
            <a:r>
              <a:rPr lang="en-NZ" sz="4000" dirty="0"/>
              <a:t>Lesson 4</a:t>
            </a:r>
            <a:br>
              <a:rPr lang="en-NZ" sz="4000" dirty="0"/>
            </a:br>
            <a:r>
              <a:rPr lang="en-NZ" sz="4000" dirty="0"/>
              <a:t>Activity 7 </a:t>
            </a:r>
            <a:r>
              <a:rPr lang="en-NZ" sz="2800" dirty="0"/>
              <a:t>- Careers in the pastoral farming sector.</a:t>
            </a:r>
          </a:p>
        </p:txBody>
      </p:sp>
      <p:sp>
        <p:nvSpPr>
          <p:cNvPr id="3" name="Content Placeholder 2">
            <a:extLst>
              <a:ext uri="{FF2B5EF4-FFF2-40B4-BE49-F238E27FC236}">
                <a16:creationId xmlns:a16="http://schemas.microsoft.com/office/drawing/2014/main" id="{3545B9C5-A107-D554-93FA-44785538B953}"/>
              </a:ext>
            </a:extLst>
          </p:cNvPr>
          <p:cNvSpPr>
            <a:spLocks noGrp="1"/>
          </p:cNvSpPr>
          <p:nvPr>
            <p:ph idx="1"/>
          </p:nvPr>
        </p:nvSpPr>
        <p:spPr>
          <a:xfrm>
            <a:off x="838200" y="1825625"/>
            <a:ext cx="7142018" cy="4351338"/>
          </a:xfrm>
        </p:spPr>
        <p:txBody>
          <a:bodyPr>
            <a:normAutofit fontScale="40000" lnSpcReduction="20000"/>
          </a:bodyPr>
          <a:lstStyle/>
          <a:p>
            <a:pPr marL="0" indent="0">
              <a:lnSpc>
                <a:spcPct val="150000"/>
              </a:lnSpc>
              <a:spcBef>
                <a:spcPts val="0"/>
              </a:spcBef>
              <a:buNone/>
            </a:pPr>
            <a:r>
              <a:rPr lang="en-NZ" sz="4900" kern="100" dirty="0">
                <a:effectLst/>
                <a:latin typeface="Arial" panose="020B0604020202020204" pitchFamily="34" charset="0"/>
                <a:ea typeface="Aptos" panose="020B0004020202020204" pitchFamily="34" charset="0"/>
                <a:cs typeface="Times New Roman" panose="02020603050405020304" pitchFamily="18" charset="0"/>
              </a:rPr>
              <a:t>List all the careers you can think of in the agriculture industry?</a:t>
            </a:r>
            <a:endParaRPr lang="en-NZ" sz="4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50000"/>
              </a:lnSpc>
              <a:spcBef>
                <a:spcPts val="0"/>
              </a:spcBef>
              <a:buNone/>
            </a:pPr>
            <a:r>
              <a:rPr lang="en-NZ" sz="4900" kern="100" dirty="0">
                <a:effectLst/>
                <a:latin typeface="Arial" panose="020B0604020202020204" pitchFamily="34" charset="0"/>
                <a:ea typeface="Aptos" panose="020B0004020202020204" pitchFamily="34" charset="0"/>
                <a:cs typeface="Times New Roman" panose="02020603050405020304" pitchFamily="18" charset="0"/>
              </a:rPr>
              <a:t>Watch these videos to help you get started.</a:t>
            </a:r>
            <a:endParaRPr lang="en-NZ" sz="4900" kern="100" dirty="0">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0"/>
              </a:spcBef>
            </a:pPr>
            <a:r>
              <a:rPr lang="en-NZ" sz="4900" kern="100" dirty="0">
                <a:effectLst/>
                <a:latin typeface="Aptos" panose="020B0004020202020204" pitchFamily="34" charset="0"/>
                <a:ea typeface="Aptos" panose="020B0004020202020204" pitchFamily="34" charset="0"/>
                <a:cs typeface="Arial" panose="020B0604020202020204" pitchFamily="34" charset="0"/>
              </a:rPr>
              <a:t>Beef + </a:t>
            </a:r>
            <a:r>
              <a:rPr lang="en-NZ" sz="49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2"/>
              </a:rPr>
              <a:t>Lamb NZ </a:t>
            </a:r>
            <a:r>
              <a:rPr lang="en-NZ" sz="4900" kern="100" dirty="0">
                <a:effectLst/>
                <a:latin typeface="Aptos" panose="020B0004020202020204" pitchFamily="34" charset="0"/>
                <a:ea typeface="Aptos" panose="020B0004020202020204" pitchFamily="34" charset="0"/>
                <a:cs typeface="Arial" panose="020B0604020202020204" pitchFamily="34" charset="0"/>
              </a:rPr>
              <a:t> </a:t>
            </a:r>
            <a:endParaRPr lang="en-NZ" sz="4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0"/>
              </a:spcBef>
            </a:pPr>
            <a:r>
              <a:rPr lang="en-NZ" sz="49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rPr>
              <a:t>Dairy farming </a:t>
            </a:r>
            <a:r>
              <a:rPr lang="en-NZ" sz="49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3"/>
              </a:rPr>
              <a:t>On Farm Story</a:t>
            </a:r>
            <a:r>
              <a:rPr lang="en-NZ" sz="4900" b="1" kern="100" dirty="0">
                <a:effectLst/>
                <a:latin typeface="Aptos" panose="020B0004020202020204" pitchFamily="34" charset="0"/>
                <a:ea typeface="Aptos" panose="020B0004020202020204" pitchFamily="34" charset="0"/>
                <a:cs typeface="Arial" panose="020B0604020202020204" pitchFamily="34" charset="0"/>
              </a:rPr>
              <a:t> </a:t>
            </a:r>
            <a:endParaRPr lang="en-NZ" sz="4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0"/>
              </a:spcBef>
            </a:pPr>
            <a:r>
              <a:rPr lang="en-NZ" sz="49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rPr>
              <a:t>Dairy farming </a:t>
            </a:r>
            <a:r>
              <a:rPr lang="en-NZ" sz="49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
              </a:rPr>
              <a:t>Farm Assistant- Edward  </a:t>
            </a:r>
            <a:r>
              <a:rPr lang="en-NZ" sz="4900" b="1" kern="100" dirty="0">
                <a:effectLst/>
                <a:latin typeface="Aptos" panose="020B0004020202020204" pitchFamily="34" charset="0"/>
                <a:ea typeface="Aptos" panose="020B0004020202020204" pitchFamily="34" charset="0"/>
                <a:cs typeface="Arial" panose="020B0604020202020204" pitchFamily="34" charset="0"/>
              </a:rPr>
              <a:t> </a:t>
            </a:r>
            <a:endParaRPr lang="en-NZ" sz="4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0"/>
              </a:spcBef>
            </a:pPr>
            <a:r>
              <a:rPr lang="en-NZ" sz="4900" kern="100" dirty="0">
                <a:effectLst/>
                <a:latin typeface="Aptos" panose="020B0004020202020204" pitchFamily="34" charset="0"/>
                <a:ea typeface="Aptos" panose="020B0004020202020204" pitchFamily="34" charset="0"/>
                <a:cs typeface="Arial" panose="020B0604020202020204" pitchFamily="34" charset="0"/>
              </a:rPr>
              <a:t>Dairy </a:t>
            </a:r>
            <a:r>
              <a:rPr lang="en-NZ" sz="49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5"/>
              </a:rPr>
              <a:t>Go for work you love</a:t>
            </a:r>
            <a:r>
              <a:rPr lang="en-NZ" sz="4900" b="1" kern="100" dirty="0">
                <a:effectLst/>
                <a:latin typeface="Aptos" panose="020B0004020202020204" pitchFamily="34" charset="0"/>
                <a:ea typeface="Aptos" panose="020B0004020202020204" pitchFamily="34" charset="0"/>
                <a:cs typeface="Arial" panose="020B0604020202020204" pitchFamily="34" charset="0"/>
              </a:rPr>
              <a:t> </a:t>
            </a:r>
            <a:endParaRPr lang="en-NZ" sz="4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0"/>
              </a:spcBef>
            </a:pPr>
            <a:r>
              <a:rPr lang="en-NZ" sz="4900" kern="100" dirty="0">
                <a:effectLst/>
                <a:latin typeface="Aptos" panose="020B0004020202020204" pitchFamily="34" charset="0"/>
                <a:ea typeface="Aptos" panose="020B0004020202020204" pitchFamily="34" charset="0"/>
                <a:cs typeface="Arial" panose="020B0604020202020204" pitchFamily="34" charset="0"/>
              </a:rPr>
              <a:t>Dairy farming </a:t>
            </a:r>
            <a:r>
              <a:rPr lang="en-NZ" sz="49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6"/>
              </a:rPr>
              <a:t>Pasifika peoples</a:t>
            </a:r>
            <a:r>
              <a:rPr lang="en-NZ" sz="4900" b="1" kern="100" dirty="0">
                <a:effectLst/>
                <a:latin typeface="Aptos" panose="020B0004020202020204" pitchFamily="34" charset="0"/>
                <a:ea typeface="Aptos" panose="020B0004020202020204" pitchFamily="34" charset="0"/>
                <a:cs typeface="Arial" panose="020B0604020202020204" pitchFamily="34" charset="0"/>
              </a:rPr>
              <a:t> </a:t>
            </a:r>
            <a:endParaRPr lang="en-NZ" sz="4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0"/>
              </a:spcBef>
            </a:pPr>
            <a:r>
              <a:rPr lang="en-NZ" sz="49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7"/>
              </a:rPr>
              <a:t>Agriscience</a:t>
            </a:r>
            <a:endParaRPr lang="en-NZ" sz="4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0"/>
              </a:spcBef>
            </a:pPr>
            <a:r>
              <a:rPr lang="en-NZ" sz="49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8"/>
              </a:rPr>
              <a:t>Agribusiness</a:t>
            </a:r>
            <a:endParaRPr lang="en-NZ" sz="49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Z" dirty="0"/>
          </a:p>
        </p:txBody>
      </p:sp>
      <p:sp>
        <p:nvSpPr>
          <p:cNvPr id="6" name="TextBox 5">
            <a:extLst>
              <a:ext uri="{FF2B5EF4-FFF2-40B4-BE49-F238E27FC236}">
                <a16:creationId xmlns:a16="http://schemas.microsoft.com/office/drawing/2014/main" id="{93C765E9-31BA-8735-C9EE-144E1B8AEAB5}"/>
              </a:ext>
            </a:extLst>
          </p:cNvPr>
          <p:cNvSpPr txBox="1"/>
          <p:nvPr/>
        </p:nvSpPr>
        <p:spPr>
          <a:xfrm>
            <a:off x="8077197" y="1865578"/>
            <a:ext cx="3532909" cy="2031325"/>
          </a:xfrm>
          <a:prstGeom prst="rect">
            <a:avLst/>
          </a:prstGeom>
          <a:noFill/>
          <a:ln w="38100">
            <a:solidFill>
              <a:schemeClr val="tx1"/>
            </a:solidFill>
          </a:ln>
        </p:spPr>
        <p:txBody>
          <a:bodyPr wrap="square" rtlCol="0">
            <a:spAutoFit/>
          </a:bodyPr>
          <a:lstStyle/>
          <a:p>
            <a:r>
              <a:rPr lang="en-NZ" b="1" dirty="0"/>
              <a:t>Careers in the agriculture sector</a:t>
            </a:r>
          </a:p>
          <a:p>
            <a:endParaRPr lang="en-NZ" dirty="0"/>
          </a:p>
          <a:p>
            <a:endParaRPr lang="en-NZ" dirty="0"/>
          </a:p>
          <a:p>
            <a:endParaRPr lang="en-NZ" dirty="0"/>
          </a:p>
          <a:p>
            <a:endParaRPr lang="en-NZ" dirty="0"/>
          </a:p>
          <a:p>
            <a:endParaRPr lang="en-NZ" dirty="0"/>
          </a:p>
          <a:p>
            <a:endParaRPr lang="en-NZ" dirty="0"/>
          </a:p>
        </p:txBody>
      </p:sp>
      <p:sp>
        <p:nvSpPr>
          <p:cNvPr id="7" name="TextBox 6">
            <a:extLst>
              <a:ext uri="{FF2B5EF4-FFF2-40B4-BE49-F238E27FC236}">
                <a16:creationId xmlns:a16="http://schemas.microsoft.com/office/drawing/2014/main" id="{8B9D8A4C-54E5-D108-62AB-0253C839C481}"/>
              </a:ext>
            </a:extLst>
          </p:cNvPr>
          <p:cNvSpPr txBox="1"/>
          <p:nvPr/>
        </p:nvSpPr>
        <p:spPr>
          <a:xfrm>
            <a:off x="8077198" y="4071794"/>
            <a:ext cx="3532909" cy="2031325"/>
          </a:xfrm>
          <a:prstGeom prst="rect">
            <a:avLst/>
          </a:prstGeom>
          <a:noFill/>
          <a:ln w="38100">
            <a:solidFill>
              <a:schemeClr val="tx1"/>
            </a:solidFill>
          </a:ln>
        </p:spPr>
        <p:txBody>
          <a:bodyPr wrap="square" rtlCol="0">
            <a:spAutoFit/>
          </a:bodyPr>
          <a:lstStyle/>
          <a:p>
            <a:r>
              <a:rPr lang="en-NZ" b="1" dirty="0">
                <a:latin typeface="Aptos" panose="020B0004020202020204" pitchFamily="34" charset="0"/>
                <a:ea typeface="Aptos" panose="020B0004020202020204" pitchFamily="34" charset="0"/>
                <a:cs typeface="Arial" panose="020B0604020202020204" pitchFamily="34" charset="0"/>
              </a:rPr>
              <a:t>T</a:t>
            </a:r>
            <a:r>
              <a:rPr lang="en-NZ" sz="1800" b="1" dirty="0">
                <a:effectLst/>
                <a:latin typeface="Aptos" panose="020B0004020202020204" pitchFamily="34" charset="0"/>
                <a:ea typeface="Aptos" panose="020B0004020202020204" pitchFamily="34" charset="0"/>
                <a:cs typeface="Arial" panose="020B0604020202020204" pitchFamily="34" charset="0"/>
              </a:rPr>
              <a:t>echnology being used in the agriculture industry.</a:t>
            </a:r>
          </a:p>
          <a:p>
            <a:endParaRPr lang="en-NZ" sz="1800" dirty="0">
              <a:effectLst/>
              <a:latin typeface="Aptos" panose="020B0004020202020204" pitchFamily="34" charset="0"/>
              <a:ea typeface="Aptos" panose="020B0004020202020204" pitchFamily="34" charset="0"/>
              <a:cs typeface="Arial" panose="020B0604020202020204" pitchFamily="34" charset="0"/>
            </a:endParaRPr>
          </a:p>
          <a:p>
            <a:endParaRPr lang="en-NZ" dirty="0">
              <a:latin typeface="Aptos" panose="020B0004020202020204" pitchFamily="34" charset="0"/>
              <a:cs typeface="Arial" panose="020B0604020202020204" pitchFamily="34" charset="0"/>
            </a:endParaRPr>
          </a:p>
          <a:p>
            <a:endParaRPr lang="en-NZ" dirty="0">
              <a:latin typeface="Aptos" panose="020B0004020202020204" pitchFamily="34" charset="0"/>
              <a:cs typeface="Arial" panose="020B0604020202020204" pitchFamily="34" charset="0"/>
            </a:endParaRPr>
          </a:p>
          <a:p>
            <a:endParaRPr lang="en-NZ" dirty="0"/>
          </a:p>
          <a:p>
            <a:endParaRPr lang="en-NZ" dirty="0"/>
          </a:p>
        </p:txBody>
      </p:sp>
    </p:spTree>
    <p:extLst>
      <p:ext uri="{BB962C8B-B14F-4D97-AF65-F5344CB8AC3E}">
        <p14:creationId xmlns:p14="http://schemas.microsoft.com/office/powerpoint/2010/main" val="331182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C4C6-4BF9-718E-9B03-1AE2A4F10EF6}"/>
              </a:ext>
            </a:extLst>
          </p:cNvPr>
          <p:cNvSpPr>
            <a:spLocks noGrp="1"/>
          </p:cNvSpPr>
          <p:nvPr>
            <p:ph type="title"/>
          </p:nvPr>
        </p:nvSpPr>
        <p:spPr/>
        <p:txBody>
          <a:bodyPr/>
          <a:lstStyle/>
          <a:p>
            <a:pPr algn="ctr"/>
            <a:r>
              <a:rPr lang="en-NZ" dirty="0"/>
              <a:t>Unit 1 </a:t>
            </a:r>
            <a:br>
              <a:rPr lang="en-NZ" dirty="0"/>
            </a:br>
            <a:r>
              <a:rPr lang="en-NZ" dirty="0"/>
              <a:t>Primary Production in New Zealand</a:t>
            </a:r>
          </a:p>
        </p:txBody>
      </p:sp>
    </p:spTree>
    <p:extLst>
      <p:ext uri="{BB962C8B-B14F-4D97-AF65-F5344CB8AC3E}">
        <p14:creationId xmlns:p14="http://schemas.microsoft.com/office/powerpoint/2010/main" val="4045308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2A51E-3F7B-FD8E-2DAE-90DB0F2493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8EEAD-3B79-65AD-4A80-1E98C590A56D}"/>
              </a:ext>
            </a:extLst>
          </p:cNvPr>
          <p:cNvSpPr>
            <a:spLocks noGrp="1"/>
          </p:cNvSpPr>
          <p:nvPr>
            <p:ph type="title"/>
          </p:nvPr>
        </p:nvSpPr>
        <p:spPr/>
        <p:txBody>
          <a:bodyPr/>
          <a:lstStyle/>
          <a:p>
            <a:r>
              <a:rPr lang="en-NZ" sz="4000" dirty="0"/>
              <a:t>Lesson 5 </a:t>
            </a:r>
            <a:br>
              <a:rPr lang="en-NZ" sz="4000" dirty="0"/>
            </a:br>
            <a:r>
              <a:rPr lang="en-NZ" sz="4000" dirty="0"/>
              <a:t>Activity 1 </a:t>
            </a:r>
            <a:r>
              <a:rPr lang="en-NZ" sz="2800" dirty="0"/>
              <a:t>- Writing</a:t>
            </a:r>
          </a:p>
        </p:txBody>
      </p:sp>
      <p:sp>
        <p:nvSpPr>
          <p:cNvPr id="3" name="Content Placeholder 2">
            <a:extLst>
              <a:ext uri="{FF2B5EF4-FFF2-40B4-BE49-F238E27FC236}">
                <a16:creationId xmlns:a16="http://schemas.microsoft.com/office/drawing/2014/main" id="{7A1BF055-DEF2-B78E-283A-A37F24A7D39B}"/>
              </a:ext>
            </a:extLst>
          </p:cNvPr>
          <p:cNvSpPr>
            <a:spLocks noGrp="1"/>
          </p:cNvSpPr>
          <p:nvPr>
            <p:ph idx="1"/>
          </p:nvPr>
        </p:nvSpPr>
        <p:spPr/>
        <p:txBody>
          <a:bodyPr/>
          <a:lstStyle/>
          <a:p>
            <a:pPr marL="0" indent="0">
              <a:buNone/>
            </a:pPr>
            <a:r>
              <a:rPr lang="en-NZ" kern="100" dirty="0">
                <a:effectLst/>
                <a:ea typeface="Aptos" panose="020B0004020202020204" pitchFamily="34" charset="0"/>
                <a:cs typeface="Times New Roman" panose="02020603050405020304" pitchFamily="18" charset="0"/>
              </a:rPr>
              <a:t>List the f</a:t>
            </a:r>
            <a:r>
              <a:rPr lang="en-NZ" sz="2800" kern="100" dirty="0">
                <a:effectLst/>
                <a:ea typeface="Aptos" panose="020B0004020202020204" pitchFamily="34" charset="0"/>
                <a:cs typeface="Times New Roman" panose="02020603050405020304" pitchFamily="18" charset="0"/>
              </a:rPr>
              <a:t>actors influencing where horticulture crops are grown in New Zealand.</a:t>
            </a:r>
            <a:endParaRPr lang="en-NZ" dirty="0"/>
          </a:p>
        </p:txBody>
      </p:sp>
    </p:spTree>
    <p:extLst>
      <p:ext uri="{BB962C8B-B14F-4D97-AF65-F5344CB8AC3E}">
        <p14:creationId xmlns:p14="http://schemas.microsoft.com/office/powerpoint/2010/main" val="2705939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9723BC-CD76-2786-94FE-1D158E3058FB}"/>
              </a:ext>
            </a:extLst>
          </p:cNvPr>
          <p:cNvPicPr>
            <a:picLocks noChangeAspect="1"/>
          </p:cNvPicPr>
          <p:nvPr/>
        </p:nvPicPr>
        <p:blipFill>
          <a:blip r:embed="rId2"/>
          <a:stretch>
            <a:fillRect/>
          </a:stretch>
        </p:blipFill>
        <p:spPr>
          <a:xfrm>
            <a:off x="484632" y="1508084"/>
            <a:ext cx="2560320" cy="3835685"/>
          </a:xfrm>
          <a:prstGeom prst="rect">
            <a:avLst/>
          </a:prstGeom>
        </p:spPr>
      </p:pic>
      <p:pic>
        <p:nvPicPr>
          <p:cNvPr id="5" name="Picture 4">
            <a:extLst>
              <a:ext uri="{FF2B5EF4-FFF2-40B4-BE49-F238E27FC236}">
                <a16:creationId xmlns:a16="http://schemas.microsoft.com/office/drawing/2014/main" id="{40C89016-C5C8-7EF5-1918-FFC143AA6D65}"/>
              </a:ext>
            </a:extLst>
          </p:cNvPr>
          <p:cNvPicPr>
            <a:picLocks noChangeAspect="1"/>
          </p:cNvPicPr>
          <p:nvPr/>
        </p:nvPicPr>
        <p:blipFill>
          <a:blip r:embed="rId3"/>
          <a:stretch>
            <a:fillRect/>
          </a:stretch>
        </p:blipFill>
        <p:spPr>
          <a:xfrm>
            <a:off x="3354631" y="1543339"/>
            <a:ext cx="2560320" cy="3765176"/>
          </a:xfrm>
          <a:prstGeom prst="rect">
            <a:avLst/>
          </a:prstGeom>
        </p:spPr>
      </p:pic>
      <p:pic>
        <p:nvPicPr>
          <p:cNvPr id="9" name="Picture 8">
            <a:extLst>
              <a:ext uri="{FF2B5EF4-FFF2-40B4-BE49-F238E27FC236}">
                <a16:creationId xmlns:a16="http://schemas.microsoft.com/office/drawing/2014/main" id="{09B0C0ED-07A7-91B2-DF0D-E009FBFE5713}"/>
              </a:ext>
            </a:extLst>
          </p:cNvPr>
          <p:cNvPicPr>
            <a:picLocks noChangeAspect="1"/>
          </p:cNvPicPr>
          <p:nvPr/>
        </p:nvPicPr>
        <p:blipFill>
          <a:blip r:embed="rId4"/>
          <a:stretch>
            <a:fillRect/>
          </a:stretch>
        </p:blipFill>
        <p:spPr>
          <a:xfrm>
            <a:off x="6235726" y="1629211"/>
            <a:ext cx="2560320" cy="3593431"/>
          </a:xfrm>
          <a:prstGeom prst="rect">
            <a:avLst/>
          </a:prstGeom>
        </p:spPr>
      </p:pic>
      <p:pic>
        <p:nvPicPr>
          <p:cNvPr id="7" name="Picture 6">
            <a:extLst>
              <a:ext uri="{FF2B5EF4-FFF2-40B4-BE49-F238E27FC236}">
                <a16:creationId xmlns:a16="http://schemas.microsoft.com/office/drawing/2014/main" id="{872B7924-830B-FF36-B2F8-F389B867D711}"/>
              </a:ext>
            </a:extLst>
          </p:cNvPr>
          <p:cNvPicPr>
            <a:picLocks noChangeAspect="1"/>
          </p:cNvPicPr>
          <p:nvPr/>
        </p:nvPicPr>
        <p:blipFill>
          <a:blip r:embed="rId5"/>
          <a:stretch>
            <a:fillRect/>
          </a:stretch>
        </p:blipFill>
        <p:spPr>
          <a:xfrm>
            <a:off x="9120662" y="1629211"/>
            <a:ext cx="2560320" cy="3593431"/>
          </a:xfrm>
          <a:prstGeom prst="rect">
            <a:avLst/>
          </a:prstGeom>
        </p:spPr>
      </p:pic>
      <p:sp>
        <p:nvSpPr>
          <p:cNvPr id="10" name="TextBox 9">
            <a:extLst>
              <a:ext uri="{FF2B5EF4-FFF2-40B4-BE49-F238E27FC236}">
                <a16:creationId xmlns:a16="http://schemas.microsoft.com/office/drawing/2014/main" id="{3549A5DC-34F6-33C4-1DAA-24841D7AC96E}"/>
              </a:ext>
            </a:extLst>
          </p:cNvPr>
          <p:cNvSpPr txBox="1"/>
          <p:nvPr/>
        </p:nvSpPr>
        <p:spPr>
          <a:xfrm>
            <a:off x="484632" y="600364"/>
            <a:ext cx="6035040" cy="400110"/>
          </a:xfrm>
          <a:prstGeom prst="rect">
            <a:avLst/>
          </a:prstGeom>
          <a:noFill/>
        </p:spPr>
        <p:txBody>
          <a:bodyPr wrap="square" rtlCol="0">
            <a:spAutoFit/>
          </a:bodyPr>
          <a:lstStyle/>
          <a:p>
            <a:r>
              <a:rPr lang="en-NZ" sz="2000" b="1" dirty="0"/>
              <a:t>Major vegetable crops grown in New Zealand</a:t>
            </a:r>
          </a:p>
        </p:txBody>
      </p:sp>
    </p:spTree>
    <p:extLst>
      <p:ext uri="{BB962C8B-B14F-4D97-AF65-F5344CB8AC3E}">
        <p14:creationId xmlns:p14="http://schemas.microsoft.com/office/powerpoint/2010/main" val="2954404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6D11C-F580-A8D0-76A1-B22EFAEB6523}"/>
              </a:ext>
            </a:extLst>
          </p:cNvPr>
          <p:cNvSpPr>
            <a:spLocks noGrp="1"/>
          </p:cNvSpPr>
          <p:nvPr>
            <p:ph type="title"/>
          </p:nvPr>
        </p:nvSpPr>
        <p:spPr/>
        <p:txBody>
          <a:bodyPr/>
          <a:lstStyle/>
          <a:p>
            <a:r>
              <a:rPr lang="en-NZ" sz="4000" dirty="0"/>
              <a:t>Lesson 5 </a:t>
            </a:r>
            <a:br>
              <a:rPr lang="en-NZ" sz="4000" dirty="0"/>
            </a:br>
            <a:r>
              <a:rPr lang="en-NZ" sz="4000" dirty="0"/>
              <a:t>Activity 2 </a:t>
            </a:r>
            <a:r>
              <a:rPr lang="en-NZ" sz="2800" dirty="0"/>
              <a:t>- Recording</a:t>
            </a:r>
          </a:p>
        </p:txBody>
      </p:sp>
      <p:sp>
        <p:nvSpPr>
          <p:cNvPr id="3" name="Content Placeholder 2">
            <a:extLst>
              <a:ext uri="{FF2B5EF4-FFF2-40B4-BE49-F238E27FC236}">
                <a16:creationId xmlns:a16="http://schemas.microsoft.com/office/drawing/2014/main" id="{DA7ADADB-30FE-71F9-1CEF-BADD5DEBFF34}"/>
              </a:ext>
            </a:extLst>
          </p:cNvPr>
          <p:cNvSpPr>
            <a:spLocks noGrp="1"/>
          </p:cNvSpPr>
          <p:nvPr>
            <p:ph idx="1"/>
          </p:nvPr>
        </p:nvSpPr>
        <p:spPr>
          <a:xfrm>
            <a:off x="710184" y="1853057"/>
            <a:ext cx="10515600" cy="1398143"/>
          </a:xfrm>
        </p:spPr>
        <p:txBody>
          <a:bodyPr>
            <a:normAutofit fontScale="92500" lnSpcReduction="10000"/>
          </a:bodyPr>
          <a:lstStyle/>
          <a:p>
            <a:pPr marL="0" indent="0">
              <a:buNone/>
            </a:pPr>
            <a:r>
              <a:rPr lang="en-NZ" sz="1800" b="1" kern="100" dirty="0">
                <a:effectLst/>
                <a:latin typeface="Arial" panose="020B0604020202020204" pitchFamily="34" charset="0"/>
                <a:ea typeface="Aptos" panose="020B0004020202020204" pitchFamily="34" charset="0"/>
                <a:cs typeface="Times New Roman" panose="02020603050405020304" pitchFamily="18" charset="0"/>
              </a:rPr>
              <a:t>Using the maps in slide 21 </a:t>
            </a:r>
          </a:p>
          <a:p>
            <a:pPr marL="342900" lvl="0" indent="-342900">
              <a:lnSpc>
                <a:spcPct val="150000"/>
              </a:lnSpc>
              <a:buFont typeface="Symbol" panose="05050102010706020507" pitchFamily="18" charset="2"/>
              <a:buChar char=""/>
            </a:pPr>
            <a:r>
              <a:rPr lang="en-NZ" sz="1800" kern="100" dirty="0">
                <a:effectLst/>
                <a:latin typeface="Aptos" panose="020B0004020202020204" pitchFamily="34" charset="0"/>
                <a:ea typeface="Aptos" panose="020B0004020202020204" pitchFamily="34" charset="0"/>
                <a:cs typeface="Arial" panose="020B0604020202020204" pitchFamily="34" charset="0"/>
              </a:rPr>
              <a:t>Record the regions each crop is grown in.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NZ" sz="1800" kern="100" dirty="0">
                <a:latin typeface="Aptos" panose="020B0004020202020204" pitchFamily="34" charset="0"/>
                <a:ea typeface="Aptos" panose="020B0004020202020204" pitchFamily="34" charset="0"/>
                <a:cs typeface="Arial" panose="020B0604020202020204" pitchFamily="34" charset="0"/>
              </a:rPr>
              <a:t>M</a:t>
            </a:r>
            <a:r>
              <a:rPr lang="en-NZ" sz="1800" kern="100" dirty="0">
                <a:effectLst/>
                <a:latin typeface="Aptos" panose="020B0004020202020204" pitchFamily="34" charset="0"/>
                <a:ea typeface="Aptos" panose="020B0004020202020204" pitchFamily="34" charset="0"/>
                <a:cs typeface="Arial" panose="020B0604020202020204" pitchFamily="34" charset="0"/>
              </a:rPr>
              <a:t>ake a list of the equipment and technology used in growing each crop.</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Z" sz="1800" kern="100" dirty="0">
              <a:latin typeface="Arial" panose="020B0604020202020204" pitchFamily="34" charset="0"/>
              <a:ea typeface="Aptos" panose="020B0004020202020204" pitchFamily="34" charset="0"/>
              <a:cs typeface="Times New Roman" panose="02020603050405020304" pitchFamily="18" charset="0"/>
            </a:endParaRPr>
          </a:p>
          <a:p>
            <a:pPr marL="0" indent="0">
              <a:buNone/>
            </a:pP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Z" dirty="0"/>
          </a:p>
        </p:txBody>
      </p:sp>
      <p:graphicFrame>
        <p:nvGraphicFramePr>
          <p:cNvPr id="6" name="Table 5">
            <a:extLst>
              <a:ext uri="{FF2B5EF4-FFF2-40B4-BE49-F238E27FC236}">
                <a16:creationId xmlns:a16="http://schemas.microsoft.com/office/drawing/2014/main" id="{1CDB96CE-7579-878E-E20A-82879C4B56FE}"/>
              </a:ext>
            </a:extLst>
          </p:cNvPr>
          <p:cNvGraphicFramePr>
            <a:graphicFrameLocks noGrp="1"/>
          </p:cNvGraphicFramePr>
          <p:nvPr>
            <p:extLst>
              <p:ext uri="{D42A27DB-BD31-4B8C-83A1-F6EECF244321}">
                <p14:modId xmlns:p14="http://schemas.microsoft.com/office/powerpoint/2010/main" val="3039280967"/>
              </p:ext>
            </p:extLst>
          </p:nvPr>
        </p:nvGraphicFramePr>
        <p:xfrm>
          <a:off x="1317198" y="3345872"/>
          <a:ext cx="10259568" cy="2932240"/>
        </p:xfrm>
        <a:graphic>
          <a:graphicData uri="http://schemas.openxmlformats.org/drawingml/2006/table">
            <a:tbl>
              <a:tblPr firstRow="1" bandRow="1">
                <a:tableStyleId>{5C22544A-7EE6-4342-B048-85BDC9FD1C3A}</a:tableStyleId>
              </a:tblPr>
              <a:tblGrid>
                <a:gridCol w="1922037">
                  <a:extLst>
                    <a:ext uri="{9D8B030D-6E8A-4147-A177-3AD203B41FA5}">
                      <a16:colId xmlns:a16="http://schemas.microsoft.com/office/drawing/2014/main" val="2215175850"/>
                    </a:ext>
                  </a:extLst>
                </a:gridCol>
                <a:gridCol w="3392653">
                  <a:extLst>
                    <a:ext uri="{9D8B030D-6E8A-4147-A177-3AD203B41FA5}">
                      <a16:colId xmlns:a16="http://schemas.microsoft.com/office/drawing/2014/main" val="1143891471"/>
                    </a:ext>
                  </a:extLst>
                </a:gridCol>
                <a:gridCol w="4944878">
                  <a:extLst>
                    <a:ext uri="{9D8B030D-6E8A-4147-A177-3AD203B41FA5}">
                      <a16:colId xmlns:a16="http://schemas.microsoft.com/office/drawing/2014/main" val="492247388"/>
                    </a:ext>
                  </a:extLst>
                </a:gridCol>
              </a:tblGrid>
              <a:tr h="370840">
                <a:tc>
                  <a:txBody>
                    <a:bodyPr/>
                    <a:lstStyle/>
                    <a:p>
                      <a:pPr algn="ctr">
                        <a:lnSpc>
                          <a:spcPct val="150000"/>
                        </a:lnSpc>
                        <a:spcAft>
                          <a:spcPts val="800"/>
                        </a:spcAf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Crops</a:t>
                      </a:r>
                    </a:p>
                  </a:txBody>
                  <a:tcPr marL="68580" marR="68580" marT="0" marB="0"/>
                </a:tc>
                <a:tc>
                  <a:txBody>
                    <a:bodyPr/>
                    <a:lstStyle/>
                    <a:p>
                      <a:pPr algn="ctr"/>
                      <a:r>
                        <a:rPr lang="en-NZ" dirty="0"/>
                        <a:t>Regions crops grown</a:t>
                      </a:r>
                    </a:p>
                  </a:txBody>
                  <a:tcPr/>
                </a:tc>
                <a:tc>
                  <a:txBody>
                    <a:bodyPr/>
                    <a:lstStyle/>
                    <a:p>
                      <a:pPr algn="ctr"/>
                      <a:r>
                        <a:rPr lang="en-NZ" dirty="0"/>
                        <a:t>Equipment and technology</a:t>
                      </a:r>
                    </a:p>
                  </a:txBody>
                  <a:tcPr/>
                </a:tc>
                <a:extLst>
                  <a:ext uri="{0D108BD9-81ED-4DB2-BD59-A6C34878D82A}">
                    <a16:rowId xmlns:a16="http://schemas.microsoft.com/office/drawing/2014/main" val="2947815986"/>
                  </a:ext>
                </a:extLst>
              </a:tr>
              <a:tr h="370840">
                <a:tc>
                  <a:txBody>
                    <a:bodyPr/>
                    <a:lstStyle/>
                    <a:p>
                      <a:pPr algn="ctr">
                        <a:lnSpc>
                          <a:spcPct val="150000"/>
                        </a:lnSpc>
                        <a:spcAft>
                          <a:spcPts val="800"/>
                        </a:spcAft>
                      </a:pPr>
                      <a:r>
                        <a:rPr lang="en-NZ" sz="1800" kern="100" dirty="0">
                          <a:effectLst/>
                        </a:rPr>
                        <a:t>Carrots</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endParaRPr lang="en-NZ" dirty="0"/>
                    </a:p>
                    <a:p>
                      <a:pPr algn="ctr"/>
                      <a:endParaRPr lang="en-NZ" dirty="0"/>
                    </a:p>
                  </a:txBody>
                  <a:tcPr/>
                </a:tc>
                <a:tc>
                  <a:txBody>
                    <a:bodyPr/>
                    <a:lstStyle/>
                    <a:p>
                      <a:pPr algn="ctr"/>
                      <a:endParaRPr lang="en-NZ"/>
                    </a:p>
                  </a:txBody>
                  <a:tcPr/>
                </a:tc>
                <a:extLst>
                  <a:ext uri="{0D108BD9-81ED-4DB2-BD59-A6C34878D82A}">
                    <a16:rowId xmlns:a16="http://schemas.microsoft.com/office/drawing/2014/main" val="1582713592"/>
                  </a:ext>
                </a:extLst>
              </a:tr>
              <a:tr h="370840">
                <a:tc>
                  <a:txBody>
                    <a:bodyPr/>
                    <a:lstStyle/>
                    <a:p>
                      <a:pPr algn="ctr">
                        <a:lnSpc>
                          <a:spcPct val="150000"/>
                        </a:lnSpc>
                        <a:spcAft>
                          <a:spcPts val="800"/>
                        </a:spcAft>
                      </a:pPr>
                      <a:r>
                        <a:rPr lang="en-NZ" sz="1800" kern="100" dirty="0">
                          <a:effectLst/>
                        </a:rPr>
                        <a:t>Onions</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endParaRPr lang="en-NZ" dirty="0"/>
                    </a:p>
                    <a:p>
                      <a:pPr algn="ctr"/>
                      <a:endParaRPr lang="en-NZ" dirty="0"/>
                    </a:p>
                  </a:txBody>
                  <a:tcPr/>
                </a:tc>
                <a:tc>
                  <a:txBody>
                    <a:bodyPr/>
                    <a:lstStyle/>
                    <a:p>
                      <a:pPr algn="ctr"/>
                      <a:endParaRPr lang="en-NZ"/>
                    </a:p>
                  </a:txBody>
                  <a:tcPr/>
                </a:tc>
                <a:extLst>
                  <a:ext uri="{0D108BD9-81ED-4DB2-BD59-A6C34878D82A}">
                    <a16:rowId xmlns:a16="http://schemas.microsoft.com/office/drawing/2014/main" val="4254198626"/>
                  </a:ext>
                </a:extLst>
              </a:tr>
              <a:tr h="370840">
                <a:tc>
                  <a:txBody>
                    <a:bodyPr/>
                    <a:lstStyle/>
                    <a:p>
                      <a:pPr algn="ctr">
                        <a:lnSpc>
                          <a:spcPct val="150000"/>
                        </a:lnSpc>
                        <a:spcAft>
                          <a:spcPts val="800"/>
                        </a:spcAft>
                      </a:pPr>
                      <a:r>
                        <a:rPr lang="en-NZ" sz="1800" kern="100" dirty="0">
                          <a:effectLst/>
                        </a:rPr>
                        <a:t>Peas</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endParaRPr lang="en-NZ" dirty="0"/>
                    </a:p>
                    <a:p>
                      <a:pPr algn="ctr"/>
                      <a:endParaRPr lang="en-NZ" dirty="0"/>
                    </a:p>
                  </a:txBody>
                  <a:tcPr/>
                </a:tc>
                <a:tc>
                  <a:txBody>
                    <a:bodyPr/>
                    <a:lstStyle/>
                    <a:p>
                      <a:pPr algn="ctr"/>
                      <a:endParaRPr lang="en-NZ" dirty="0"/>
                    </a:p>
                  </a:txBody>
                  <a:tcPr/>
                </a:tc>
                <a:extLst>
                  <a:ext uri="{0D108BD9-81ED-4DB2-BD59-A6C34878D82A}">
                    <a16:rowId xmlns:a16="http://schemas.microsoft.com/office/drawing/2014/main" val="2250782186"/>
                  </a:ext>
                </a:extLst>
              </a:tr>
              <a:tr h="370840">
                <a:tc>
                  <a:txBody>
                    <a:bodyPr/>
                    <a:lstStyle/>
                    <a:p>
                      <a:pPr algn="ctr">
                        <a:lnSpc>
                          <a:spcPct val="150000"/>
                        </a:lnSpc>
                        <a:spcAft>
                          <a:spcPts val="800"/>
                        </a:spcAft>
                      </a:pPr>
                      <a:r>
                        <a:rPr lang="en-NZ" sz="1800" kern="100" dirty="0">
                          <a:effectLst/>
                        </a:rPr>
                        <a:t>Potatoes</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endParaRPr lang="en-NZ" dirty="0"/>
                    </a:p>
                    <a:p>
                      <a:pPr algn="ctr"/>
                      <a:endParaRPr lang="en-NZ" dirty="0"/>
                    </a:p>
                  </a:txBody>
                  <a:tcPr/>
                </a:tc>
                <a:tc>
                  <a:txBody>
                    <a:bodyPr/>
                    <a:lstStyle/>
                    <a:p>
                      <a:pPr algn="ctr"/>
                      <a:endParaRPr lang="en-NZ" dirty="0"/>
                    </a:p>
                  </a:txBody>
                  <a:tcPr/>
                </a:tc>
                <a:extLst>
                  <a:ext uri="{0D108BD9-81ED-4DB2-BD59-A6C34878D82A}">
                    <a16:rowId xmlns:a16="http://schemas.microsoft.com/office/drawing/2014/main" val="3231222483"/>
                  </a:ext>
                </a:extLst>
              </a:tr>
            </a:tbl>
          </a:graphicData>
        </a:graphic>
      </p:graphicFrame>
    </p:spTree>
    <p:extLst>
      <p:ext uri="{BB962C8B-B14F-4D97-AF65-F5344CB8AC3E}">
        <p14:creationId xmlns:p14="http://schemas.microsoft.com/office/powerpoint/2010/main" val="261457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DEEA6-233A-872B-9E8A-0D6D930C7F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C58EF-A80F-CE5D-1013-6076578F0CA7}"/>
              </a:ext>
            </a:extLst>
          </p:cNvPr>
          <p:cNvSpPr>
            <a:spLocks noGrp="1"/>
          </p:cNvSpPr>
          <p:nvPr>
            <p:ph type="title"/>
          </p:nvPr>
        </p:nvSpPr>
        <p:spPr/>
        <p:txBody>
          <a:bodyPr/>
          <a:lstStyle/>
          <a:p>
            <a:r>
              <a:rPr lang="en-NZ" sz="4000" dirty="0"/>
              <a:t>Lesson 5</a:t>
            </a:r>
            <a:br>
              <a:rPr lang="en-NZ" sz="4000" dirty="0"/>
            </a:br>
            <a:r>
              <a:rPr lang="en-NZ" sz="4000" dirty="0"/>
              <a:t>Activity 3 </a:t>
            </a:r>
            <a:r>
              <a:rPr lang="en-NZ" sz="2800" dirty="0"/>
              <a:t>-Careers in the horticulture sector</a:t>
            </a:r>
          </a:p>
        </p:txBody>
      </p:sp>
      <p:sp>
        <p:nvSpPr>
          <p:cNvPr id="3" name="Content Placeholder 2">
            <a:extLst>
              <a:ext uri="{FF2B5EF4-FFF2-40B4-BE49-F238E27FC236}">
                <a16:creationId xmlns:a16="http://schemas.microsoft.com/office/drawing/2014/main" id="{C0300791-E230-1729-9E32-EE90727D50F7}"/>
              </a:ext>
            </a:extLst>
          </p:cNvPr>
          <p:cNvSpPr>
            <a:spLocks noGrp="1"/>
          </p:cNvSpPr>
          <p:nvPr>
            <p:ph idx="1"/>
          </p:nvPr>
        </p:nvSpPr>
        <p:spPr>
          <a:xfrm>
            <a:off x="838200" y="1825625"/>
            <a:ext cx="6376416" cy="4351338"/>
          </a:xfrm>
        </p:spPr>
        <p:txBody>
          <a:bodyPr>
            <a:normAutofit/>
          </a:bodyPr>
          <a:lstStyle/>
          <a:p>
            <a:pPr marL="0" indent="0">
              <a:buNone/>
            </a:pPr>
            <a:r>
              <a:rPr lang="en-NZ" sz="1800" dirty="0">
                <a:effectLst/>
                <a:ea typeface="Aptos" panose="020B0004020202020204" pitchFamily="34" charset="0"/>
              </a:rPr>
              <a:t>List </a:t>
            </a:r>
            <a:r>
              <a:rPr lang="en-NZ" sz="1800" dirty="0">
                <a:ea typeface="Aptos" panose="020B0004020202020204" pitchFamily="34" charset="0"/>
              </a:rPr>
              <a:t>all</a:t>
            </a:r>
            <a:r>
              <a:rPr lang="en-NZ" sz="1800" dirty="0">
                <a:effectLst/>
                <a:ea typeface="Aptos" panose="020B0004020202020204" pitchFamily="34" charset="0"/>
              </a:rPr>
              <a:t> the careers you can think of in the horticulture sector.</a:t>
            </a:r>
          </a:p>
          <a:p>
            <a:pPr marL="0" indent="0">
              <a:buNone/>
            </a:pPr>
            <a:r>
              <a:rPr lang="en-NZ" sz="1800" kern="100" dirty="0">
                <a:effectLst/>
                <a:ea typeface="Aptos" panose="020B0004020202020204" pitchFamily="34" charset="0"/>
                <a:cs typeface="Times New Roman" panose="02020603050405020304" pitchFamily="18" charset="0"/>
              </a:rPr>
              <a:t>Watch these videos to help you.</a:t>
            </a:r>
            <a:endParaRPr lang="en-NZ" sz="1800" kern="100" dirty="0">
              <a:ea typeface="Aptos" panose="020B0004020202020204" pitchFamily="34" charset="0"/>
              <a:cs typeface="Times New Roman" panose="02020603050405020304" pitchFamily="18" charset="0"/>
            </a:endParaRPr>
          </a:p>
          <a:p>
            <a:pPr>
              <a:lnSpc>
                <a:spcPct val="150000"/>
              </a:lnSpc>
              <a:spcBef>
                <a:spcPts val="0"/>
              </a:spcBef>
              <a:spcAft>
                <a:spcPts val="800"/>
              </a:spcAft>
            </a:pPr>
            <a:r>
              <a:rPr lang="en-NZ" sz="1800" kern="100" dirty="0">
                <a:effectLst/>
                <a:ea typeface="Aptos" panose="020B0004020202020204" pitchFamily="34" charset="0"/>
                <a:cs typeface="Times New Roman" panose="02020603050405020304" pitchFamily="18" charset="0"/>
              </a:rPr>
              <a:t>Orchard </a:t>
            </a:r>
            <a:r>
              <a:rPr lang="en-NZ" sz="1800" u="sng" kern="100" dirty="0">
                <a:solidFill>
                  <a:srgbClr val="467886"/>
                </a:solidFill>
                <a:effectLst/>
                <a:ea typeface="Aptos" panose="020B0004020202020204" pitchFamily="34" charset="0"/>
                <a:cs typeface="Times New Roman" panose="02020603050405020304" pitchFamily="18" charset="0"/>
                <a:hlinkClick r:id="rId2"/>
              </a:rPr>
              <a:t>Supervisor</a:t>
            </a:r>
            <a:r>
              <a:rPr lang="en-NZ" sz="1800" kern="100" dirty="0">
                <a:effectLst/>
                <a:ea typeface="Aptos" panose="020B0004020202020204" pitchFamily="34" charset="0"/>
                <a:cs typeface="Times New Roman" panose="02020603050405020304" pitchFamily="18" charset="0"/>
              </a:rPr>
              <a:t> </a:t>
            </a:r>
          </a:p>
          <a:p>
            <a:pPr>
              <a:lnSpc>
                <a:spcPct val="150000"/>
              </a:lnSpc>
              <a:spcBef>
                <a:spcPts val="0"/>
              </a:spcBef>
              <a:spcAft>
                <a:spcPts val="800"/>
              </a:spcAft>
            </a:pPr>
            <a:r>
              <a:rPr lang="en-NZ" sz="1800" kern="100" dirty="0">
                <a:effectLst/>
                <a:ea typeface="Aptos" panose="020B0004020202020204" pitchFamily="34" charset="0"/>
                <a:cs typeface="Times New Roman" panose="02020603050405020304" pitchFamily="18" charset="0"/>
              </a:rPr>
              <a:t>Cheery</a:t>
            </a:r>
            <a:r>
              <a:rPr lang="en-NZ" sz="1800" u="sng" kern="100" dirty="0">
                <a:solidFill>
                  <a:srgbClr val="467886"/>
                </a:solidFill>
                <a:effectLst/>
                <a:ea typeface="Aptos" panose="020B0004020202020204" pitchFamily="34" charset="0"/>
                <a:cs typeface="Times New Roman" panose="02020603050405020304" pitchFamily="18" charset="0"/>
                <a:hlinkClick r:id="rId3"/>
              </a:rPr>
              <a:t> grower</a:t>
            </a:r>
            <a:r>
              <a:rPr lang="en-NZ" sz="1800" kern="100" dirty="0">
                <a:effectLst/>
                <a:ea typeface="Aptos" panose="020B0004020202020204" pitchFamily="34" charset="0"/>
                <a:cs typeface="Arial" panose="020B0604020202020204" pitchFamily="34" charset="0"/>
              </a:rPr>
              <a:t> </a:t>
            </a:r>
            <a:endParaRPr lang="en-NZ" sz="1800" kern="100" dirty="0">
              <a:effectLst/>
              <a:ea typeface="Aptos" panose="020B0004020202020204" pitchFamily="34" charset="0"/>
              <a:cs typeface="Times New Roman" panose="02020603050405020304" pitchFamily="18" charset="0"/>
            </a:endParaRPr>
          </a:p>
          <a:p>
            <a:pPr>
              <a:lnSpc>
                <a:spcPct val="150000"/>
              </a:lnSpc>
              <a:spcBef>
                <a:spcPts val="0"/>
              </a:spcBef>
              <a:spcAft>
                <a:spcPts val="800"/>
              </a:spcAft>
            </a:pPr>
            <a:r>
              <a:rPr lang="en-NZ" sz="1800" kern="100" dirty="0">
                <a:effectLst/>
                <a:ea typeface="Aptos" panose="020B0004020202020204" pitchFamily="34" charset="0"/>
                <a:cs typeface="Times New Roman" panose="02020603050405020304" pitchFamily="18" charset="0"/>
              </a:rPr>
              <a:t>Control </a:t>
            </a:r>
            <a:r>
              <a:rPr lang="en-NZ" sz="1800" u="sng" kern="100" dirty="0">
                <a:solidFill>
                  <a:srgbClr val="467886"/>
                </a:solidFill>
                <a:effectLst/>
                <a:ea typeface="Aptos" panose="020B0004020202020204" pitchFamily="34" charset="0"/>
                <a:cs typeface="Times New Roman" panose="02020603050405020304" pitchFamily="18" charset="0"/>
                <a:hlinkClick r:id="rId4"/>
              </a:rPr>
              <a:t>operato</a:t>
            </a:r>
            <a:r>
              <a:rPr lang="en-NZ" sz="1800" kern="100" dirty="0">
                <a:effectLst/>
                <a:ea typeface="Aptos" panose="020B0004020202020204" pitchFamily="34" charset="0"/>
                <a:cs typeface="Times New Roman" panose="02020603050405020304" pitchFamily="18" charset="0"/>
              </a:rPr>
              <a:t>r </a:t>
            </a:r>
            <a:r>
              <a:rPr lang="en-NZ" sz="1800" u="sng" kern="100" dirty="0">
                <a:solidFill>
                  <a:srgbClr val="467886"/>
                </a:solidFill>
                <a:effectLst/>
                <a:ea typeface="Aptos" panose="020B0004020202020204" pitchFamily="34" charset="0"/>
                <a:cs typeface="Arial" panose="020B0604020202020204" pitchFamily="34" charset="0"/>
                <a:hlinkClick r:id="rId4"/>
              </a:rPr>
              <a:t>https://www.youtube.com/watch?v=mRAILIXiK-A</a:t>
            </a:r>
            <a:endParaRPr lang="en-NZ" sz="1800" kern="100" dirty="0">
              <a:effectLst/>
              <a:ea typeface="Aptos" panose="020B0004020202020204" pitchFamily="34" charset="0"/>
              <a:cs typeface="Times New Roman" panose="02020603050405020304" pitchFamily="18" charset="0"/>
            </a:endParaRPr>
          </a:p>
          <a:p>
            <a:pPr>
              <a:lnSpc>
                <a:spcPct val="150000"/>
              </a:lnSpc>
              <a:spcBef>
                <a:spcPts val="0"/>
              </a:spcBef>
              <a:spcAft>
                <a:spcPts val="800"/>
              </a:spcAft>
            </a:pPr>
            <a:r>
              <a:rPr lang="en-NZ" sz="1800" kern="100" dirty="0">
                <a:effectLst/>
                <a:ea typeface="Aptos" panose="020B0004020202020204" pitchFamily="34" charset="0"/>
                <a:cs typeface="Times New Roman" panose="02020603050405020304" pitchFamily="18" charset="0"/>
              </a:rPr>
              <a:t>Just the job - </a:t>
            </a:r>
            <a:r>
              <a:rPr lang="en-NZ" sz="1800" u="sng" kern="100" dirty="0">
                <a:solidFill>
                  <a:srgbClr val="467886"/>
                </a:solidFill>
                <a:effectLst/>
                <a:ea typeface="Aptos" panose="020B0004020202020204" pitchFamily="34" charset="0"/>
                <a:cs typeface="Times New Roman" panose="02020603050405020304" pitchFamily="18" charset="0"/>
                <a:hlinkClick r:id="rId5"/>
              </a:rPr>
              <a:t>Amenity Horticulture</a:t>
            </a:r>
            <a:r>
              <a:rPr lang="en-NZ" sz="1800" kern="100" dirty="0">
                <a:effectLst/>
                <a:ea typeface="Aptos" panose="020B0004020202020204" pitchFamily="34" charset="0"/>
                <a:cs typeface="Times New Roman" panose="02020603050405020304" pitchFamily="18" charset="0"/>
              </a:rPr>
              <a:t> </a:t>
            </a:r>
          </a:p>
          <a:p>
            <a:pPr marL="0" indent="0">
              <a:buNone/>
            </a:pPr>
            <a:endParaRPr lang="en-NZ" dirty="0"/>
          </a:p>
        </p:txBody>
      </p:sp>
      <p:sp>
        <p:nvSpPr>
          <p:cNvPr id="4" name="TextBox 3">
            <a:extLst>
              <a:ext uri="{FF2B5EF4-FFF2-40B4-BE49-F238E27FC236}">
                <a16:creationId xmlns:a16="http://schemas.microsoft.com/office/drawing/2014/main" id="{6B12E860-65B3-95B4-366B-B47BB8FC7FD2}"/>
              </a:ext>
            </a:extLst>
          </p:cNvPr>
          <p:cNvSpPr txBox="1"/>
          <p:nvPr/>
        </p:nvSpPr>
        <p:spPr>
          <a:xfrm>
            <a:off x="7927848" y="1825625"/>
            <a:ext cx="3681984" cy="1754326"/>
          </a:xfrm>
          <a:prstGeom prst="rect">
            <a:avLst/>
          </a:prstGeom>
          <a:noFill/>
          <a:ln w="38100">
            <a:solidFill>
              <a:schemeClr val="tx1"/>
            </a:solidFill>
          </a:ln>
        </p:spPr>
        <p:txBody>
          <a:bodyPr wrap="square" rtlCol="0">
            <a:spAutoFit/>
          </a:bodyPr>
          <a:lstStyle/>
          <a:p>
            <a:r>
              <a:rPr lang="en-NZ" b="1" dirty="0"/>
              <a:t>Careers in the horticulture sector</a:t>
            </a:r>
          </a:p>
          <a:p>
            <a:endParaRPr lang="en-NZ" dirty="0"/>
          </a:p>
          <a:p>
            <a:endParaRPr lang="en-NZ" dirty="0"/>
          </a:p>
          <a:p>
            <a:endParaRPr lang="en-NZ" dirty="0"/>
          </a:p>
          <a:p>
            <a:endParaRPr lang="en-NZ" dirty="0"/>
          </a:p>
          <a:p>
            <a:endParaRPr lang="en-NZ" dirty="0"/>
          </a:p>
        </p:txBody>
      </p:sp>
      <p:sp>
        <p:nvSpPr>
          <p:cNvPr id="5" name="TextBox 4">
            <a:extLst>
              <a:ext uri="{FF2B5EF4-FFF2-40B4-BE49-F238E27FC236}">
                <a16:creationId xmlns:a16="http://schemas.microsoft.com/office/drawing/2014/main" id="{24F4FFEF-C81A-F9CA-1826-B23C52C7D4C9}"/>
              </a:ext>
            </a:extLst>
          </p:cNvPr>
          <p:cNvSpPr txBox="1"/>
          <p:nvPr/>
        </p:nvSpPr>
        <p:spPr>
          <a:xfrm>
            <a:off x="7927848" y="4001294"/>
            <a:ext cx="3681984" cy="2031325"/>
          </a:xfrm>
          <a:prstGeom prst="rect">
            <a:avLst/>
          </a:prstGeom>
          <a:noFill/>
          <a:ln w="38100">
            <a:solidFill>
              <a:schemeClr val="tx1"/>
            </a:solidFill>
          </a:ln>
        </p:spPr>
        <p:txBody>
          <a:bodyPr wrap="square" rtlCol="0">
            <a:spAutoFit/>
          </a:bodyPr>
          <a:lstStyle/>
          <a:p>
            <a:r>
              <a:rPr lang="en-NZ" b="1" dirty="0"/>
              <a:t>Technology being used in the horticulture sector</a:t>
            </a:r>
          </a:p>
          <a:p>
            <a:endParaRPr lang="en-NZ" dirty="0"/>
          </a:p>
          <a:p>
            <a:endParaRPr lang="en-NZ" dirty="0"/>
          </a:p>
          <a:p>
            <a:endParaRPr lang="en-NZ" dirty="0"/>
          </a:p>
          <a:p>
            <a:endParaRPr lang="en-NZ" dirty="0"/>
          </a:p>
          <a:p>
            <a:endParaRPr lang="en-NZ" dirty="0"/>
          </a:p>
        </p:txBody>
      </p:sp>
    </p:spTree>
    <p:extLst>
      <p:ext uri="{BB962C8B-B14F-4D97-AF65-F5344CB8AC3E}">
        <p14:creationId xmlns:p14="http://schemas.microsoft.com/office/powerpoint/2010/main" val="1074234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A8712-02EC-A9FD-C369-45F7052DFD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ABA42-8273-CA95-0168-CD59D4043FD8}"/>
              </a:ext>
            </a:extLst>
          </p:cNvPr>
          <p:cNvSpPr>
            <a:spLocks noGrp="1"/>
          </p:cNvSpPr>
          <p:nvPr>
            <p:ph type="title"/>
          </p:nvPr>
        </p:nvSpPr>
        <p:spPr/>
        <p:txBody>
          <a:bodyPr/>
          <a:lstStyle/>
          <a:p>
            <a:r>
              <a:rPr lang="en-NZ" sz="4000" dirty="0"/>
              <a:t>Lesson 6</a:t>
            </a:r>
            <a:br>
              <a:rPr lang="en-NZ" sz="4000" dirty="0"/>
            </a:br>
            <a:r>
              <a:rPr lang="en-NZ" sz="4000" dirty="0"/>
              <a:t>Activity 3 </a:t>
            </a:r>
            <a:r>
              <a:rPr lang="en-NZ" sz="2800" dirty="0"/>
              <a:t>-Careers in the forestry sector</a:t>
            </a:r>
          </a:p>
        </p:txBody>
      </p:sp>
      <p:sp>
        <p:nvSpPr>
          <p:cNvPr id="3" name="Content Placeholder 2">
            <a:extLst>
              <a:ext uri="{FF2B5EF4-FFF2-40B4-BE49-F238E27FC236}">
                <a16:creationId xmlns:a16="http://schemas.microsoft.com/office/drawing/2014/main" id="{4EDEAC6B-189D-3263-C203-A92F195FBB27}"/>
              </a:ext>
            </a:extLst>
          </p:cNvPr>
          <p:cNvSpPr>
            <a:spLocks noGrp="1"/>
          </p:cNvSpPr>
          <p:nvPr>
            <p:ph idx="1"/>
          </p:nvPr>
        </p:nvSpPr>
        <p:spPr>
          <a:xfrm>
            <a:off x="838200" y="1825625"/>
            <a:ext cx="6376416" cy="4351338"/>
          </a:xfrm>
        </p:spPr>
        <p:txBody>
          <a:bodyPr>
            <a:normAutofit/>
          </a:bodyPr>
          <a:lstStyle/>
          <a:p>
            <a:pPr marL="0" indent="0">
              <a:buNone/>
            </a:pPr>
            <a:r>
              <a:rPr lang="en-NZ" sz="1800" dirty="0">
                <a:latin typeface="Aptos" panose="020B0004020202020204" pitchFamily="34" charset="0"/>
                <a:ea typeface="Aptos" panose="020B0004020202020204" pitchFamily="34" charset="0"/>
                <a:cs typeface="Arial" panose="020B0604020202020204" pitchFamily="34" charset="0"/>
              </a:rPr>
              <a:t>L</a:t>
            </a:r>
            <a:r>
              <a:rPr lang="en-NZ" sz="1800" dirty="0">
                <a:effectLst/>
                <a:latin typeface="Aptos" panose="020B0004020202020204" pitchFamily="34" charset="0"/>
                <a:ea typeface="Aptos" panose="020B0004020202020204" pitchFamily="34" charset="0"/>
                <a:cs typeface="Arial" panose="020B0604020202020204" pitchFamily="34" charset="0"/>
              </a:rPr>
              <a:t>ist as many careers as possible you can think of in the forestry and wood sector.</a:t>
            </a:r>
          </a:p>
          <a:p>
            <a:pPr marL="0" indent="0">
              <a:buNone/>
            </a:pPr>
            <a:r>
              <a:rPr lang="en-NZ" sz="1800" kern="100" dirty="0">
                <a:effectLst/>
                <a:latin typeface="Arial" panose="020B0604020202020204" pitchFamily="34" charset="0"/>
                <a:ea typeface="Aptos" panose="020B0004020202020204" pitchFamily="34" charset="0"/>
                <a:cs typeface="Times New Roman" panose="02020603050405020304" pitchFamily="18" charset="0"/>
              </a:rPr>
              <a:t>Watch these videos to help you.</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NZ"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2"/>
              </a:rPr>
              <a:t>Forestry Industry Big Day Out - </a:t>
            </a:r>
            <a:r>
              <a:rPr lang="en-NZ" sz="1800" u="sng" kern="100" dirty="0" err="1">
                <a:solidFill>
                  <a:srgbClr val="467886"/>
                </a:solidFill>
                <a:effectLst/>
                <a:latin typeface="Aptos" panose="020B0004020202020204" pitchFamily="34" charset="0"/>
                <a:ea typeface="Aptos" panose="020B0004020202020204" pitchFamily="34" charset="0"/>
                <a:cs typeface="Arial" panose="020B0604020202020204" pitchFamily="34" charset="0"/>
                <a:hlinkClick r:id="rId2"/>
              </a:rPr>
              <a:t>Shideen's</a:t>
            </a:r>
            <a:r>
              <a:rPr lang="en-NZ"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2"/>
              </a:rPr>
              <a:t> Story</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NZ"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3"/>
              </a:rPr>
              <a:t>Future forester</a:t>
            </a:r>
            <a:r>
              <a:rPr lang="en-NZ" sz="1800" kern="100" dirty="0">
                <a:effectLst/>
                <a:latin typeface="Aptos" panose="020B0004020202020204" pitchFamily="34" charset="0"/>
                <a:ea typeface="Aptos" panose="020B0004020202020204" pitchFamily="34" charset="0"/>
                <a:cs typeface="Times New Roman" panose="02020603050405020304" pitchFamily="18" charset="0"/>
              </a:rPr>
              <a:t> videos- there are several great videos of young people working in the forestry industry.</a:t>
            </a:r>
          </a:p>
          <a:p>
            <a:pPr marL="342900" lvl="0" indent="-342900">
              <a:lnSpc>
                <a:spcPct val="115000"/>
              </a:lnSpc>
              <a:spcAft>
                <a:spcPts val="800"/>
              </a:spcAft>
              <a:buFont typeface="Symbol" panose="05050102010706020507" pitchFamily="18" charset="2"/>
              <a:buChar char=""/>
            </a:pPr>
            <a:r>
              <a:rPr lang="en-NZ"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
              </a:rPr>
              <a:t>Forestry and Wood - Northland, New Zealand</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Z" sz="1800"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Z" dirty="0"/>
          </a:p>
        </p:txBody>
      </p:sp>
      <p:sp>
        <p:nvSpPr>
          <p:cNvPr id="4" name="TextBox 3">
            <a:extLst>
              <a:ext uri="{FF2B5EF4-FFF2-40B4-BE49-F238E27FC236}">
                <a16:creationId xmlns:a16="http://schemas.microsoft.com/office/drawing/2014/main" id="{4103DB94-087F-0768-7AD6-711B6F8FE25F}"/>
              </a:ext>
            </a:extLst>
          </p:cNvPr>
          <p:cNvSpPr txBox="1"/>
          <p:nvPr/>
        </p:nvSpPr>
        <p:spPr>
          <a:xfrm>
            <a:off x="7927848" y="1825625"/>
            <a:ext cx="3681984" cy="1754326"/>
          </a:xfrm>
          <a:prstGeom prst="rect">
            <a:avLst/>
          </a:prstGeom>
          <a:noFill/>
          <a:ln w="38100">
            <a:solidFill>
              <a:schemeClr val="tx1"/>
            </a:solidFill>
          </a:ln>
        </p:spPr>
        <p:txBody>
          <a:bodyPr wrap="square" rtlCol="0">
            <a:spAutoFit/>
          </a:bodyPr>
          <a:lstStyle/>
          <a:p>
            <a:r>
              <a:rPr lang="en-NZ" b="1" dirty="0"/>
              <a:t>Careers in the forestry sector</a:t>
            </a:r>
          </a:p>
          <a:p>
            <a:endParaRPr lang="en-NZ" dirty="0"/>
          </a:p>
          <a:p>
            <a:endParaRPr lang="en-NZ" dirty="0"/>
          </a:p>
          <a:p>
            <a:endParaRPr lang="en-NZ" dirty="0"/>
          </a:p>
          <a:p>
            <a:endParaRPr lang="en-NZ" dirty="0"/>
          </a:p>
          <a:p>
            <a:endParaRPr lang="en-NZ" dirty="0"/>
          </a:p>
        </p:txBody>
      </p:sp>
      <p:sp>
        <p:nvSpPr>
          <p:cNvPr id="5" name="TextBox 4">
            <a:extLst>
              <a:ext uri="{FF2B5EF4-FFF2-40B4-BE49-F238E27FC236}">
                <a16:creationId xmlns:a16="http://schemas.microsoft.com/office/drawing/2014/main" id="{F4E3A64C-CB25-2344-9F85-9F68F1EB39D2}"/>
              </a:ext>
            </a:extLst>
          </p:cNvPr>
          <p:cNvSpPr txBox="1"/>
          <p:nvPr/>
        </p:nvSpPr>
        <p:spPr>
          <a:xfrm>
            <a:off x="7927848" y="4001294"/>
            <a:ext cx="3681984" cy="2031325"/>
          </a:xfrm>
          <a:prstGeom prst="rect">
            <a:avLst/>
          </a:prstGeom>
          <a:noFill/>
          <a:ln w="38100">
            <a:solidFill>
              <a:schemeClr val="tx1"/>
            </a:solidFill>
          </a:ln>
        </p:spPr>
        <p:txBody>
          <a:bodyPr wrap="square" rtlCol="0">
            <a:spAutoFit/>
          </a:bodyPr>
          <a:lstStyle/>
          <a:p>
            <a:r>
              <a:rPr lang="en-NZ" b="1" dirty="0"/>
              <a:t>Technology being used in the forestry sector</a:t>
            </a:r>
          </a:p>
          <a:p>
            <a:endParaRPr lang="en-NZ" dirty="0"/>
          </a:p>
          <a:p>
            <a:endParaRPr lang="en-NZ" dirty="0"/>
          </a:p>
          <a:p>
            <a:endParaRPr lang="en-NZ" dirty="0"/>
          </a:p>
          <a:p>
            <a:endParaRPr lang="en-NZ" dirty="0"/>
          </a:p>
          <a:p>
            <a:endParaRPr lang="en-NZ" dirty="0"/>
          </a:p>
        </p:txBody>
      </p:sp>
    </p:spTree>
    <p:extLst>
      <p:ext uri="{BB962C8B-B14F-4D97-AF65-F5344CB8AC3E}">
        <p14:creationId xmlns:p14="http://schemas.microsoft.com/office/powerpoint/2010/main" val="3883638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D7BF0-995E-0EC6-CF86-FF1291DAAB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8C105-EF86-C03F-AD09-6280D06E481E}"/>
              </a:ext>
            </a:extLst>
          </p:cNvPr>
          <p:cNvSpPr>
            <a:spLocks noGrp="1"/>
          </p:cNvSpPr>
          <p:nvPr>
            <p:ph type="title"/>
          </p:nvPr>
        </p:nvSpPr>
        <p:spPr/>
        <p:txBody>
          <a:bodyPr/>
          <a:lstStyle/>
          <a:p>
            <a:r>
              <a:rPr lang="en-NZ" sz="4000" dirty="0"/>
              <a:t>Lesson 7</a:t>
            </a:r>
            <a:br>
              <a:rPr lang="en-NZ" sz="4000" dirty="0"/>
            </a:br>
            <a:r>
              <a:rPr lang="en-NZ" sz="4000" dirty="0"/>
              <a:t>Activity 5</a:t>
            </a:r>
            <a:r>
              <a:rPr lang="en-NZ" dirty="0"/>
              <a:t> </a:t>
            </a:r>
            <a:r>
              <a:rPr lang="en-NZ" sz="2800" dirty="0"/>
              <a:t>- Careers in the seafood sector</a:t>
            </a:r>
          </a:p>
        </p:txBody>
      </p:sp>
      <p:sp>
        <p:nvSpPr>
          <p:cNvPr id="3" name="Content Placeholder 2">
            <a:extLst>
              <a:ext uri="{FF2B5EF4-FFF2-40B4-BE49-F238E27FC236}">
                <a16:creationId xmlns:a16="http://schemas.microsoft.com/office/drawing/2014/main" id="{BA4A2BEF-7DEC-AF10-EB44-13B6624AA510}"/>
              </a:ext>
            </a:extLst>
          </p:cNvPr>
          <p:cNvSpPr>
            <a:spLocks noGrp="1"/>
          </p:cNvSpPr>
          <p:nvPr>
            <p:ph idx="1"/>
          </p:nvPr>
        </p:nvSpPr>
        <p:spPr>
          <a:xfrm>
            <a:off x="838200" y="1825625"/>
            <a:ext cx="6376416" cy="4351338"/>
          </a:xfrm>
        </p:spPr>
        <p:txBody>
          <a:bodyPr>
            <a:normAutofit/>
          </a:bodyPr>
          <a:lstStyle/>
          <a:p>
            <a:pPr marL="0" indent="0">
              <a:buNone/>
            </a:pPr>
            <a:r>
              <a:rPr lang="en-NZ" sz="1800" dirty="0">
                <a:latin typeface="Aptos" panose="020B0004020202020204" pitchFamily="34" charset="0"/>
                <a:ea typeface="Aptos" panose="020B0004020202020204" pitchFamily="34" charset="0"/>
                <a:cs typeface="Arial" panose="020B0604020202020204" pitchFamily="34" charset="0"/>
              </a:rPr>
              <a:t>L</a:t>
            </a:r>
            <a:r>
              <a:rPr lang="en-NZ" sz="1800" dirty="0">
                <a:effectLst/>
                <a:latin typeface="Aptos" panose="020B0004020202020204" pitchFamily="34" charset="0"/>
                <a:ea typeface="Aptos" panose="020B0004020202020204" pitchFamily="34" charset="0"/>
                <a:cs typeface="Arial" panose="020B0604020202020204" pitchFamily="34" charset="0"/>
              </a:rPr>
              <a:t>ist as many careers as possible you can think of in the seafood sector.</a:t>
            </a:r>
          </a:p>
          <a:p>
            <a:pPr marL="0" indent="0">
              <a:buNone/>
            </a:pPr>
            <a:r>
              <a:rPr lang="en-NZ" sz="1800" kern="100" dirty="0">
                <a:effectLst/>
                <a:latin typeface="Arial" panose="020B0604020202020204" pitchFamily="34" charset="0"/>
                <a:ea typeface="Aptos" panose="020B0004020202020204" pitchFamily="34" charset="0"/>
                <a:cs typeface="Times New Roman" panose="02020603050405020304" pitchFamily="18" charset="0"/>
              </a:rPr>
              <a:t>Watch these videos to help you.</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Arial" panose="020B0604020202020204" pitchFamily="34" charset="0"/>
              </a:rPr>
              <a:t>Aquaculture - </a:t>
            </a:r>
            <a:r>
              <a:rPr lang="en-NZ"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2"/>
              </a:rPr>
              <a:t>Northland, New Zealand</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Z"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3"/>
              </a:rPr>
              <a:t>Aquaculture: New Zealand's future.</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Arial" panose="020B0604020202020204" pitchFamily="34" charset="0"/>
              </a:rPr>
              <a:t>Seafood New Zealand </a:t>
            </a:r>
            <a:r>
              <a:rPr lang="en-NZ"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
              </a:rPr>
              <a:t>careers</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Z" sz="1800" kern="100" dirty="0">
                <a:effectLst/>
                <a:latin typeface="Aptos" panose="020B0004020202020204" pitchFamily="34" charset="0"/>
                <a:ea typeface="Aptos" panose="020B0004020202020204" pitchFamily="34" charset="0"/>
                <a:cs typeface="Arial" panose="020B0604020202020204" pitchFamily="34" charset="0"/>
              </a:rPr>
              <a:t>New Zealand Sustainable </a:t>
            </a:r>
            <a:r>
              <a:rPr lang="en-NZ"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5"/>
              </a:rPr>
              <a:t>Aquaculture</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Z"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6"/>
              </a:rPr>
              <a:t>Blue Endeavour</a:t>
            </a:r>
            <a:r>
              <a:rPr lang="en-NZ" sz="1800" kern="100" dirty="0">
                <a:effectLst/>
                <a:latin typeface="Aptos" panose="020B0004020202020204" pitchFamily="34" charset="0"/>
                <a:ea typeface="Aptos" panose="020B0004020202020204" pitchFamily="34" charset="0"/>
                <a:cs typeface="Arial" panose="020B0604020202020204" pitchFamily="34" charset="0"/>
              </a:rPr>
              <a:t> - New Zealand King Salmon's open ocean.</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NZ" sz="1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7"/>
              </a:rPr>
              <a:t>Tio aquaculture at Moana New Zealand</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Z" sz="1800"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Z" dirty="0"/>
          </a:p>
        </p:txBody>
      </p:sp>
      <p:sp>
        <p:nvSpPr>
          <p:cNvPr id="4" name="TextBox 3">
            <a:extLst>
              <a:ext uri="{FF2B5EF4-FFF2-40B4-BE49-F238E27FC236}">
                <a16:creationId xmlns:a16="http://schemas.microsoft.com/office/drawing/2014/main" id="{88A02F6A-34AA-45FF-F182-25EFF22F5C86}"/>
              </a:ext>
            </a:extLst>
          </p:cNvPr>
          <p:cNvSpPr txBox="1"/>
          <p:nvPr/>
        </p:nvSpPr>
        <p:spPr>
          <a:xfrm>
            <a:off x="7927848" y="1825625"/>
            <a:ext cx="3681984" cy="1754326"/>
          </a:xfrm>
          <a:prstGeom prst="rect">
            <a:avLst/>
          </a:prstGeom>
          <a:noFill/>
          <a:ln w="38100">
            <a:solidFill>
              <a:schemeClr val="tx1"/>
            </a:solidFill>
          </a:ln>
        </p:spPr>
        <p:txBody>
          <a:bodyPr wrap="square" rtlCol="0">
            <a:spAutoFit/>
          </a:bodyPr>
          <a:lstStyle/>
          <a:p>
            <a:r>
              <a:rPr lang="en-NZ" b="1" dirty="0"/>
              <a:t>Careers in the seafood sector</a:t>
            </a:r>
          </a:p>
          <a:p>
            <a:endParaRPr lang="en-NZ" dirty="0"/>
          </a:p>
          <a:p>
            <a:endParaRPr lang="en-NZ" dirty="0"/>
          </a:p>
          <a:p>
            <a:endParaRPr lang="en-NZ" dirty="0"/>
          </a:p>
          <a:p>
            <a:endParaRPr lang="en-NZ" dirty="0"/>
          </a:p>
          <a:p>
            <a:endParaRPr lang="en-NZ" dirty="0"/>
          </a:p>
        </p:txBody>
      </p:sp>
      <p:sp>
        <p:nvSpPr>
          <p:cNvPr id="5" name="TextBox 4">
            <a:extLst>
              <a:ext uri="{FF2B5EF4-FFF2-40B4-BE49-F238E27FC236}">
                <a16:creationId xmlns:a16="http://schemas.microsoft.com/office/drawing/2014/main" id="{584A7B91-6641-3580-1D0F-032F118214AD}"/>
              </a:ext>
            </a:extLst>
          </p:cNvPr>
          <p:cNvSpPr txBox="1"/>
          <p:nvPr/>
        </p:nvSpPr>
        <p:spPr>
          <a:xfrm>
            <a:off x="7927848" y="4001294"/>
            <a:ext cx="3681984" cy="2031325"/>
          </a:xfrm>
          <a:prstGeom prst="rect">
            <a:avLst/>
          </a:prstGeom>
          <a:noFill/>
          <a:ln w="38100">
            <a:solidFill>
              <a:schemeClr val="tx1"/>
            </a:solidFill>
          </a:ln>
        </p:spPr>
        <p:txBody>
          <a:bodyPr wrap="square" rtlCol="0">
            <a:spAutoFit/>
          </a:bodyPr>
          <a:lstStyle/>
          <a:p>
            <a:r>
              <a:rPr lang="en-NZ" b="1" dirty="0"/>
              <a:t>Technology being used in the seafood sector</a:t>
            </a:r>
          </a:p>
          <a:p>
            <a:endParaRPr lang="en-NZ" dirty="0"/>
          </a:p>
          <a:p>
            <a:endParaRPr lang="en-NZ" dirty="0"/>
          </a:p>
          <a:p>
            <a:endParaRPr lang="en-NZ" dirty="0"/>
          </a:p>
          <a:p>
            <a:endParaRPr lang="en-NZ" dirty="0"/>
          </a:p>
          <a:p>
            <a:endParaRPr lang="en-NZ" dirty="0"/>
          </a:p>
        </p:txBody>
      </p:sp>
    </p:spTree>
    <p:extLst>
      <p:ext uri="{BB962C8B-B14F-4D97-AF65-F5344CB8AC3E}">
        <p14:creationId xmlns:p14="http://schemas.microsoft.com/office/powerpoint/2010/main" val="2720404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418F5-053B-8B85-A98A-B4E7F36B6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8A4C8-BD63-D1B4-E590-FEC9667D79D3}"/>
              </a:ext>
            </a:extLst>
          </p:cNvPr>
          <p:cNvSpPr>
            <a:spLocks noGrp="1"/>
          </p:cNvSpPr>
          <p:nvPr>
            <p:ph type="title"/>
          </p:nvPr>
        </p:nvSpPr>
        <p:spPr/>
        <p:txBody>
          <a:bodyPr/>
          <a:lstStyle/>
          <a:p>
            <a:r>
              <a:rPr lang="en-NZ" sz="4000" dirty="0"/>
              <a:t>Lesson 9</a:t>
            </a:r>
            <a:br>
              <a:rPr lang="en-NZ" sz="4000" dirty="0"/>
            </a:br>
            <a:r>
              <a:rPr lang="en-NZ" sz="4000" dirty="0"/>
              <a:t>Activity 2</a:t>
            </a:r>
            <a:r>
              <a:rPr lang="en-NZ" dirty="0"/>
              <a:t> </a:t>
            </a:r>
            <a:r>
              <a:rPr lang="en-NZ" sz="2800" dirty="0"/>
              <a:t>- Careers in the sports turf sector</a:t>
            </a:r>
          </a:p>
        </p:txBody>
      </p:sp>
      <p:sp>
        <p:nvSpPr>
          <p:cNvPr id="3" name="Content Placeholder 2">
            <a:extLst>
              <a:ext uri="{FF2B5EF4-FFF2-40B4-BE49-F238E27FC236}">
                <a16:creationId xmlns:a16="http://schemas.microsoft.com/office/drawing/2014/main" id="{BA1E2360-3AC2-0EF9-BC88-9BF0E1704C1A}"/>
              </a:ext>
            </a:extLst>
          </p:cNvPr>
          <p:cNvSpPr>
            <a:spLocks noGrp="1"/>
          </p:cNvSpPr>
          <p:nvPr>
            <p:ph idx="1"/>
          </p:nvPr>
        </p:nvSpPr>
        <p:spPr>
          <a:xfrm>
            <a:off x="838200" y="1825625"/>
            <a:ext cx="6376416" cy="4351338"/>
          </a:xfrm>
        </p:spPr>
        <p:txBody>
          <a:bodyPr>
            <a:normAutofit/>
          </a:bodyPr>
          <a:lstStyle/>
          <a:p>
            <a:pPr marL="0" indent="0">
              <a:buNone/>
            </a:pPr>
            <a:r>
              <a:rPr lang="en-NZ" sz="1800" dirty="0">
                <a:latin typeface="Aptos" panose="020B0004020202020204" pitchFamily="34" charset="0"/>
                <a:ea typeface="Aptos" panose="020B0004020202020204" pitchFamily="34" charset="0"/>
                <a:cs typeface="Arial" panose="020B0604020202020204" pitchFamily="34" charset="0"/>
              </a:rPr>
              <a:t>L</a:t>
            </a:r>
            <a:r>
              <a:rPr lang="en-NZ" sz="1800" dirty="0">
                <a:effectLst/>
                <a:latin typeface="Aptos" panose="020B0004020202020204" pitchFamily="34" charset="0"/>
                <a:ea typeface="Aptos" panose="020B0004020202020204" pitchFamily="34" charset="0"/>
                <a:cs typeface="Arial" panose="020B0604020202020204" pitchFamily="34" charset="0"/>
              </a:rPr>
              <a:t>ist as many careers as possible you can think of in the sports turf sector.</a:t>
            </a:r>
          </a:p>
          <a:p>
            <a:pPr marL="0" indent="0">
              <a:buNone/>
            </a:pPr>
            <a:r>
              <a:rPr lang="en-NZ" sz="1800" kern="100" dirty="0">
                <a:effectLst/>
                <a:latin typeface="Arial" panose="020B0604020202020204" pitchFamily="34" charset="0"/>
                <a:ea typeface="Aptos" panose="020B0004020202020204" pitchFamily="34" charset="0"/>
                <a:cs typeface="Times New Roman" panose="02020603050405020304" pitchFamily="18" charset="0"/>
              </a:rPr>
              <a:t>Watch this video to help you.</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NZ" sz="1800" kern="100" dirty="0">
                <a:effectLst/>
                <a:latin typeface="Aptos" panose="020B0004020202020204" pitchFamily="34" charset="0"/>
                <a:ea typeface="Aptos" panose="020B0004020202020204" pitchFamily="34" charset="0"/>
                <a:cs typeface="Times New Roman" panose="02020603050405020304" pitchFamily="18" charset="0"/>
              </a:rPr>
              <a:t>Sports Turf Management </a:t>
            </a:r>
            <a:r>
              <a:rPr lang="en-NZ"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Careers</a:t>
            </a:r>
            <a:r>
              <a:rPr lang="en-NZ"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Z" sz="1800"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NZ" dirty="0"/>
          </a:p>
        </p:txBody>
      </p:sp>
      <p:sp>
        <p:nvSpPr>
          <p:cNvPr id="4" name="TextBox 3">
            <a:extLst>
              <a:ext uri="{FF2B5EF4-FFF2-40B4-BE49-F238E27FC236}">
                <a16:creationId xmlns:a16="http://schemas.microsoft.com/office/drawing/2014/main" id="{79EBAE07-4990-8A2D-8722-7B0EE22D8182}"/>
              </a:ext>
            </a:extLst>
          </p:cNvPr>
          <p:cNvSpPr txBox="1"/>
          <p:nvPr/>
        </p:nvSpPr>
        <p:spPr>
          <a:xfrm>
            <a:off x="7927848" y="1825625"/>
            <a:ext cx="3681984" cy="1754326"/>
          </a:xfrm>
          <a:prstGeom prst="rect">
            <a:avLst/>
          </a:prstGeom>
          <a:noFill/>
          <a:ln w="38100">
            <a:solidFill>
              <a:schemeClr val="tx1"/>
            </a:solidFill>
          </a:ln>
        </p:spPr>
        <p:txBody>
          <a:bodyPr wrap="square" rtlCol="0">
            <a:spAutoFit/>
          </a:bodyPr>
          <a:lstStyle/>
          <a:p>
            <a:r>
              <a:rPr lang="en-NZ" dirty="0"/>
              <a:t>Careers in the sports turf sector.</a:t>
            </a:r>
          </a:p>
          <a:p>
            <a:endParaRPr lang="en-NZ" dirty="0"/>
          </a:p>
          <a:p>
            <a:endParaRPr lang="en-NZ" dirty="0"/>
          </a:p>
          <a:p>
            <a:endParaRPr lang="en-NZ" dirty="0"/>
          </a:p>
          <a:p>
            <a:endParaRPr lang="en-NZ" dirty="0"/>
          </a:p>
          <a:p>
            <a:endParaRPr lang="en-NZ" dirty="0"/>
          </a:p>
        </p:txBody>
      </p:sp>
      <p:sp>
        <p:nvSpPr>
          <p:cNvPr id="5" name="TextBox 4">
            <a:extLst>
              <a:ext uri="{FF2B5EF4-FFF2-40B4-BE49-F238E27FC236}">
                <a16:creationId xmlns:a16="http://schemas.microsoft.com/office/drawing/2014/main" id="{792E28B2-B0CB-5B84-8C6C-FE6C78B6D5B4}"/>
              </a:ext>
            </a:extLst>
          </p:cNvPr>
          <p:cNvSpPr txBox="1"/>
          <p:nvPr/>
        </p:nvSpPr>
        <p:spPr>
          <a:xfrm>
            <a:off x="7927848" y="4001294"/>
            <a:ext cx="3681984" cy="2031325"/>
          </a:xfrm>
          <a:prstGeom prst="rect">
            <a:avLst/>
          </a:prstGeom>
          <a:noFill/>
          <a:ln w="38100">
            <a:solidFill>
              <a:schemeClr val="tx1"/>
            </a:solidFill>
          </a:ln>
        </p:spPr>
        <p:txBody>
          <a:bodyPr wrap="square" rtlCol="0">
            <a:spAutoFit/>
          </a:bodyPr>
          <a:lstStyle/>
          <a:p>
            <a:r>
              <a:rPr lang="en-NZ" dirty="0"/>
              <a:t>Equipment and technology being used in the sports turf sector.</a:t>
            </a:r>
          </a:p>
          <a:p>
            <a:endParaRPr lang="en-NZ" dirty="0"/>
          </a:p>
          <a:p>
            <a:endParaRPr lang="en-NZ" dirty="0"/>
          </a:p>
          <a:p>
            <a:endParaRPr lang="en-NZ" dirty="0"/>
          </a:p>
          <a:p>
            <a:endParaRPr lang="en-NZ" dirty="0"/>
          </a:p>
          <a:p>
            <a:endParaRPr lang="en-NZ" dirty="0"/>
          </a:p>
        </p:txBody>
      </p:sp>
    </p:spTree>
    <p:extLst>
      <p:ext uri="{BB962C8B-B14F-4D97-AF65-F5344CB8AC3E}">
        <p14:creationId xmlns:p14="http://schemas.microsoft.com/office/powerpoint/2010/main" val="1744421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3F88F-1179-D16C-5684-2D753BED537B}"/>
            </a:ext>
          </a:extLst>
        </p:cNvPr>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8D2BD17D-C3E6-86D4-AACF-6B7164451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44" y="825143"/>
            <a:ext cx="9420913" cy="520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474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78361-BE45-948D-C5BA-5C2A43484BE2}"/>
              </a:ext>
            </a:extLst>
          </p:cNvPr>
          <p:cNvSpPr>
            <a:spLocks noGrp="1"/>
          </p:cNvSpPr>
          <p:nvPr>
            <p:ph type="title"/>
          </p:nvPr>
        </p:nvSpPr>
        <p:spPr>
          <a:xfrm>
            <a:off x="838199" y="247828"/>
            <a:ext cx="10515600" cy="1015570"/>
          </a:xfrm>
        </p:spPr>
        <p:txBody>
          <a:bodyPr>
            <a:normAutofit fontScale="90000"/>
          </a:bodyPr>
          <a:lstStyle/>
          <a:p>
            <a:r>
              <a:rPr lang="en-NZ" sz="3200" dirty="0"/>
              <a:t>Lesson 1</a:t>
            </a:r>
            <a:br>
              <a:rPr lang="en-NZ" sz="3200" dirty="0"/>
            </a:br>
            <a:r>
              <a:rPr lang="en-NZ" sz="2700" dirty="0"/>
              <a:t>Activity 1- Definitions- set up as a mix and match exercise</a:t>
            </a:r>
            <a:br>
              <a:rPr lang="en-NZ" sz="3200" dirty="0">
                <a:highlight>
                  <a:srgbClr val="00FFFF"/>
                </a:highlight>
              </a:rPr>
            </a:br>
            <a:r>
              <a:rPr lang="en-NZ" sz="2200" dirty="0">
                <a:solidFill>
                  <a:srgbClr val="0070C0"/>
                </a:solidFill>
              </a:rPr>
              <a:t>Drag the information on the right side to the correct definition column</a:t>
            </a:r>
            <a:endParaRPr lang="en-NZ" sz="2200" dirty="0">
              <a:highlight>
                <a:srgbClr val="00FFFF"/>
              </a:highlight>
            </a:endParaRPr>
          </a:p>
        </p:txBody>
      </p:sp>
      <p:graphicFrame>
        <p:nvGraphicFramePr>
          <p:cNvPr id="6" name="Table 5">
            <a:extLst>
              <a:ext uri="{FF2B5EF4-FFF2-40B4-BE49-F238E27FC236}">
                <a16:creationId xmlns:a16="http://schemas.microsoft.com/office/drawing/2014/main" id="{B81057AC-ADC7-0A16-2FC5-907173FA32F1}"/>
              </a:ext>
            </a:extLst>
          </p:cNvPr>
          <p:cNvGraphicFramePr>
            <a:graphicFrameLocks noGrp="1"/>
          </p:cNvGraphicFramePr>
          <p:nvPr>
            <p:extLst>
              <p:ext uri="{D42A27DB-BD31-4B8C-83A1-F6EECF244321}">
                <p14:modId xmlns:p14="http://schemas.microsoft.com/office/powerpoint/2010/main" val="3888470539"/>
              </p:ext>
            </p:extLst>
          </p:nvPr>
        </p:nvGraphicFramePr>
        <p:xfrm>
          <a:off x="838199" y="1491013"/>
          <a:ext cx="1923288" cy="4708619"/>
        </p:xfrm>
        <a:graphic>
          <a:graphicData uri="http://schemas.openxmlformats.org/drawingml/2006/table">
            <a:tbl>
              <a:tblPr firstRow="1" firstCol="1" bandRow="1">
                <a:tableStyleId>{5C22544A-7EE6-4342-B048-85BDC9FD1C3A}</a:tableStyleId>
              </a:tblPr>
              <a:tblGrid>
                <a:gridCol w="1923288">
                  <a:extLst>
                    <a:ext uri="{9D8B030D-6E8A-4147-A177-3AD203B41FA5}">
                      <a16:colId xmlns:a16="http://schemas.microsoft.com/office/drawing/2014/main" val="2364586534"/>
                    </a:ext>
                  </a:extLst>
                </a:gridCol>
              </a:tblGrid>
              <a:tr h="411480">
                <a:tc>
                  <a:txBody>
                    <a:bodyPr/>
                    <a:lstStyle/>
                    <a:p>
                      <a:pPr>
                        <a:lnSpc>
                          <a:spcPct val="115000"/>
                        </a:lnSpc>
                        <a:spcAft>
                          <a:spcPts val="800"/>
                        </a:spcAft>
                      </a:pPr>
                      <a:r>
                        <a:rPr lang="en-NZ" sz="1400" kern="100" dirty="0">
                          <a:effectLst/>
                        </a:rPr>
                        <a:t>Agriculture</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3746828893"/>
                  </a:ext>
                </a:extLst>
              </a:tr>
              <a:tr h="365219">
                <a:tc>
                  <a:txBody>
                    <a:bodyPr/>
                    <a:lstStyle/>
                    <a:p>
                      <a:pPr>
                        <a:lnSpc>
                          <a:spcPct val="115000"/>
                        </a:lnSpc>
                        <a:spcAft>
                          <a:spcPts val="800"/>
                        </a:spcAft>
                      </a:pPr>
                      <a:r>
                        <a:rPr lang="en-NZ" sz="1400" kern="100" dirty="0">
                          <a:effectLst/>
                        </a:rPr>
                        <a:t>Horticulture</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4125094846"/>
                  </a:ext>
                </a:extLst>
              </a:tr>
              <a:tr h="384048">
                <a:tc>
                  <a:txBody>
                    <a:bodyPr/>
                    <a:lstStyle/>
                    <a:p>
                      <a:pPr>
                        <a:lnSpc>
                          <a:spcPct val="115000"/>
                        </a:lnSpc>
                        <a:spcAft>
                          <a:spcPts val="800"/>
                        </a:spcAft>
                      </a:pPr>
                      <a:r>
                        <a:rPr lang="en-NZ" sz="1400" kern="100" dirty="0">
                          <a:effectLst/>
                        </a:rPr>
                        <a:t>Aquaculture</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3549527065"/>
                  </a:ext>
                </a:extLst>
              </a:tr>
              <a:tr h="365760">
                <a:tc>
                  <a:txBody>
                    <a:bodyPr/>
                    <a:lstStyle/>
                    <a:p>
                      <a:pPr>
                        <a:lnSpc>
                          <a:spcPct val="115000"/>
                        </a:lnSpc>
                        <a:spcAft>
                          <a:spcPts val="800"/>
                        </a:spcAft>
                      </a:pPr>
                      <a:r>
                        <a:rPr lang="en-NZ" sz="1400" kern="100" dirty="0">
                          <a:effectLst/>
                        </a:rPr>
                        <a:t>Forestry</a:t>
                      </a:r>
                    </a:p>
                  </a:txBody>
                  <a:tcPr marL="50446" marR="50446" marT="8050" marB="0"/>
                </a:tc>
                <a:extLst>
                  <a:ext uri="{0D108BD9-81ED-4DB2-BD59-A6C34878D82A}">
                    <a16:rowId xmlns:a16="http://schemas.microsoft.com/office/drawing/2014/main" val="3675138614"/>
                  </a:ext>
                </a:extLst>
              </a:tr>
              <a:tr h="384048">
                <a:tc>
                  <a:txBody>
                    <a:bodyPr/>
                    <a:lstStyle/>
                    <a:p>
                      <a:pPr>
                        <a:lnSpc>
                          <a:spcPct val="115000"/>
                        </a:lnSpc>
                        <a:spcAft>
                          <a:spcPts val="800"/>
                        </a:spcAft>
                      </a:pPr>
                      <a:r>
                        <a:rPr lang="en-NZ" sz="1400" kern="100" dirty="0">
                          <a:effectLst/>
                        </a:rPr>
                        <a:t>Fishing</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170723365"/>
                  </a:ext>
                </a:extLst>
              </a:tr>
              <a:tr h="426207">
                <a:tc>
                  <a:txBody>
                    <a:bodyPr/>
                    <a:lstStyle/>
                    <a:p>
                      <a:pPr>
                        <a:lnSpc>
                          <a:spcPct val="115000"/>
                        </a:lnSpc>
                        <a:spcAft>
                          <a:spcPts val="800"/>
                        </a:spcAft>
                      </a:pPr>
                      <a:r>
                        <a:rPr lang="en-NZ" sz="1400" kern="100" dirty="0">
                          <a:effectLst/>
                        </a:rPr>
                        <a:t>Viticulture</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3039047274"/>
                  </a:ext>
                </a:extLst>
              </a:tr>
              <a:tr h="378465">
                <a:tc>
                  <a:txBody>
                    <a:bodyPr/>
                    <a:lstStyle/>
                    <a:p>
                      <a:pPr>
                        <a:lnSpc>
                          <a:spcPct val="115000"/>
                        </a:lnSpc>
                        <a:spcAft>
                          <a:spcPts val="800"/>
                        </a:spcAft>
                      </a:pPr>
                      <a:r>
                        <a:rPr lang="en-NZ" sz="1400" kern="100" dirty="0">
                          <a:effectLst/>
                        </a:rPr>
                        <a:t>Apiculture</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3091107493"/>
                  </a:ext>
                </a:extLst>
              </a:tr>
              <a:tr h="402336">
                <a:tc>
                  <a:txBody>
                    <a:bodyPr/>
                    <a:lstStyle/>
                    <a:p>
                      <a:pPr>
                        <a:lnSpc>
                          <a:spcPct val="115000"/>
                        </a:lnSpc>
                        <a:spcAft>
                          <a:spcPts val="800"/>
                        </a:spcAft>
                      </a:pPr>
                      <a:r>
                        <a:rPr lang="en-NZ" sz="1400" kern="100" dirty="0">
                          <a:effectLst/>
                        </a:rPr>
                        <a:t>Dairy Farming</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4272294376"/>
                  </a:ext>
                </a:extLst>
              </a:tr>
              <a:tr h="393192">
                <a:tc>
                  <a:txBody>
                    <a:bodyPr/>
                    <a:lstStyle/>
                    <a:p>
                      <a:pPr>
                        <a:lnSpc>
                          <a:spcPct val="115000"/>
                        </a:lnSpc>
                        <a:spcAft>
                          <a:spcPts val="800"/>
                        </a:spcAft>
                      </a:pPr>
                      <a:r>
                        <a:rPr lang="en-NZ" sz="1400" kern="100" dirty="0">
                          <a:effectLst/>
                        </a:rPr>
                        <a:t>Sheep &amp; Beef Farming</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1480189560"/>
                  </a:ext>
                </a:extLst>
              </a:tr>
              <a:tr h="384048">
                <a:tc>
                  <a:txBody>
                    <a:bodyPr/>
                    <a:lstStyle/>
                    <a:p>
                      <a:pPr>
                        <a:lnSpc>
                          <a:spcPct val="115000"/>
                        </a:lnSpc>
                        <a:spcAft>
                          <a:spcPts val="800"/>
                        </a:spcAft>
                      </a:pPr>
                      <a:r>
                        <a:rPr lang="en-NZ" sz="1400" kern="100" dirty="0">
                          <a:effectLst/>
                        </a:rPr>
                        <a:t>Arable farming</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985321436"/>
                  </a:ext>
                </a:extLst>
              </a:tr>
              <a:tr h="402336">
                <a:tc>
                  <a:txBody>
                    <a:bodyPr/>
                    <a:lstStyle/>
                    <a:p>
                      <a:pPr>
                        <a:lnSpc>
                          <a:spcPct val="115000"/>
                        </a:lnSpc>
                        <a:spcAft>
                          <a:spcPts val="800"/>
                        </a:spcAft>
                      </a:pPr>
                      <a:r>
                        <a:rPr lang="en-NZ" sz="1400" kern="100" dirty="0">
                          <a:effectLst/>
                        </a:rPr>
                        <a:t>Market gardening</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1797824581"/>
                  </a:ext>
                </a:extLst>
              </a:tr>
              <a:tr h="411480">
                <a:tc>
                  <a:txBody>
                    <a:bodyPr/>
                    <a:lstStyle/>
                    <a:p>
                      <a:pPr>
                        <a:lnSpc>
                          <a:spcPct val="115000"/>
                        </a:lnSpc>
                        <a:spcAft>
                          <a:spcPts val="800"/>
                        </a:spcAft>
                      </a:pPr>
                      <a:r>
                        <a:rPr lang="en-NZ" sz="1400" kern="100" dirty="0">
                          <a:effectLst/>
                        </a:rPr>
                        <a:t>Covered crop</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1243783759"/>
                  </a:ext>
                </a:extLst>
              </a:tr>
            </a:tbl>
          </a:graphicData>
        </a:graphic>
      </p:graphicFrame>
      <p:sp>
        <p:nvSpPr>
          <p:cNvPr id="8" name="TextBox 7">
            <a:extLst>
              <a:ext uri="{FF2B5EF4-FFF2-40B4-BE49-F238E27FC236}">
                <a16:creationId xmlns:a16="http://schemas.microsoft.com/office/drawing/2014/main" id="{D3C76462-B9C4-A090-9E6C-E60CAE4EBB38}"/>
              </a:ext>
            </a:extLst>
          </p:cNvPr>
          <p:cNvSpPr txBox="1"/>
          <p:nvPr/>
        </p:nvSpPr>
        <p:spPr>
          <a:xfrm>
            <a:off x="2856736" y="1523763"/>
            <a:ext cx="7896607" cy="361574"/>
          </a:xfrm>
          <a:prstGeom prst="rect">
            <a:avLst/>
          </a:prstGeom>
          <a:noFill/>
        </p:spPr>
        <p:txBody>
          <a:bodyPr wrap="square">
            <a:spAutoFit/>
          </a:bodyPr>
          <a:lstStyle/>
          <a:p>
            <a:pPr>
              <a:lnSpc>
                <a:spcPct val="115000"/>
              </a:lnSpc>
              <a:spcAft>
                <a:spcPts val="800"/>
              </a:spcAft>
            </a:pPr>
            <a:r>
              <a:rPr lang="en-NZ" sz="1600" kern="100" dirty="0">
                <a:effectLst/>
              </a:rPr>
              <a:t>Catching fish and other seafood for commercial profit, from wild fisheries.</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75C24A0-FB55-B3AF-367D-C70A5CF429A8}"/>
              </a:ext>
            </a:extLst>
          </p:cNvPr>
          <p:cNvSpPr txBox="1"/>
          <p:nvPr/>
        </p:nvSpPr>
        <p:spPr>
          <a:xfrm>
            <a:off x="2855214" y="1909229"/>
            <a:ext cx="6094476" cy="361574"/>
          </a:xfrm>
          <a:prstGeom prst="rect">
            <a:avLst/>
          </a:prstGeom>
          <a:noFill/>
        </p:spPr>
        <p:txBody>
          <a:bodyPr wrap="square">
            <a:spAutoFit/>
          </a:bodyPr>
          <a:lstStyle/>
          <a:p>
            <a:pPr>
              <a:lnSpc>
                <a:spcPct val="115000"/>
              </a:lnSpc>
              <a:spcAft>
                <a:spcPts val="800"/>
              </a:spcAft>
            </a:pPr>
            <a:r>
              <a:rPr lang="en-NZ" sz="1600" kern="100" dirty="0"/>
              <a:t>Commercial</a:t>
            </a:r>
            <a:r>
              <a:rPr lang="en-NZ" sz="1600" kern="100" dirty="0">
                <a:effectLst/>
              </a:rPr>
              <a:t> vegetable production.</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650C184-0E5A-E9B7-A281-930011F6A244}"/>
              </a:ext>
            </a:extLst>
          </p:cNvPr>
          <p:cNvSpPr txBox="1"/>
          <p:nvPr/>
        </p:nvSpPr>
        <p:spPr>
          <a:xfrm>
            <a:off x="2855214" y="2256233"/>
            <a:ext cx="9041130" cy="361574"/>
          </a:xfrm>
          <a:prstGeom prst="rect">
            <a:avLst/>
          </a:prstGeom>
          <a:noFill/>
        </p:spPr>
        <p:txBody>
          <a:bodyPr wrap="square">
            <a:spAutoFit/>
          </a:bodyPr>
          <a:lstStyle/>
          <a:p>
            <a:pPr>
              <a:lnSpc>
                <a:spcPct val="115000"/>
              </a:lnSpc>
              <a:spcAft>
                <a:spcPts val="800"/>
              </a:spcAft>
            </a:pPr>
            <a:r>
              <a:rPr lang="en-NZ" sz="1600" kern="100" dirty="0">
                <a:effectLst/>
              </a:rPr>
              <a:t>Dairy farming is the production of milk from mammals </a:t>
            </a:r>
            <a:r>
              <a:rPr lang="en-NZ" sz="1600" kern="100" dirty="0"/>
              <a:t>such as </a:t>
            </a:r>
            <a:r>
              <a:rPr lang="en-NZ" sz="1600" kern="100" dirty="0">
                <a:effectLst/>
              </a:rPr>
              <a:t>dairy cows, goats or sheep. </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CB8A094-EDB7-C442-2BD9-261ED9D1A54E}"/>
              </a:ext>
            </a:extLst>
          </p:cNvPr>
          <p:cNvSpPr txBox="1"/>
          <p:nvPr/>
        </p:nvSpPr>
        <p:spPr>
          <a:xfrm>
            <a:off x="2855214" y="2627129"/>
            <a:ext cx="9336786" cy="361574"/>
          </a:xfrm>
          <a:prstGeom prst="rect">
            <a:avLst/>
          </a:prstGeom>
          <a:noFill/>
        </p:spPr>
        <p:txBody>
          <a:bodyPr wrap="square">
            <a:spAutoFit/>
          </a:bodyPr>
          <a:lstStyle/>
          <a:p>
            <a:pPr>
              <a:lnSpc>
                <a:spcPct val="115000"/>
              </a:lnSpc>
              <a:spcAft>
                <a:spcPts val="800"/>
              </a:spcAft>
            </a:pPr>
            <a:r>
              <a:rPr lang="en-NZ" sz="1600" kern="100" dirty="0">
                <a:effectLst/>
              </a:rPr>
              <a:t>Growing commercial crops under glass or plastic e.g.  tomatoes, cucumber and capsicums, berry crops.</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93AED3E-F10D-9F5A-5E5A-A17C3A6A252C}"/>
              </a:ext>
            </a:extLst>
          </p:cNvPr>
          <p:cNvSpPr txBox="1"/>
          <p:nvPr/>
        </p:nvSpPr>
        <p:spPr>
          <a:xfrm>
            <a:off x="2855214" y="3017119"/>
            <a:ext cx="7331202" cy="361574"/>
          </a:xfrm>
          <a:prstGeom prst="rect">
            <a:avLst/>
          </a:prstGeom>
          <a:noFill/>
        </p:spPr>
        <p:txBody>
          <a:bodyPr wrap="square">
            <a:spAutoFit/>
          </a:bodyPr>
          <a:lstStyle/>
          <a:p>
            <a:pPr>
              <a:lnSpc>
                <a:spcPct val="115000"/>
              </a:lnSpc>
              <a:spcAft>
                <a:spcPts val="800"/>
              </a:spcAft>
            </a:pPr>
            <a:r>
              <a:rPr lang="en-NZ" sz="1600" kern="100" dirty="0">
                <a:effectLst/>
              </a:rPr>
              <a:t>Is beekeeping – the practice of caring for honeybees and harvesting</a:t>
            </a:r>
            <a:r>
              <a:rPr lang="en-NZ" sz="1600" kern="100" dirty="0"/>
              <a:t> </a:t>
            </a:r>
            <a:r>
              <a:rPr lang="en-NZ" sz="1600" kern="100" dirty="0">
                <a:effectLst/>
              </a:rPr>
              <a:t>honey.</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53770BE2-9DAA-CE0E-C27D-ECC8D13AFFF1}"/>
              </a:ext>
            </a:extLst>
          </p:cNvPr>
          <p:cNvSpPr txBox="1"/>
          <p:nvPr/>
        </p:nvSpPr>
        <p:spPr>
          <a:xfrm>
            <a:off x="2855214" y="3407109"/>
            <a:ext cx="9187434" cy="361574"/>
          </a:xfrm>
          <a:prstGeom prst="rect">
            <a:avLst/>
          </a:prstGeom>
          <a:noFill/>
        </p:spPr>
        <p:txBody>
          <a:bodyPr wrap="square">
            <a:spAutoFit/>
          </a:bodyPr>
          <a:lstStyle/>
          <a:p>
            <a:pPr>
              <a:lnSpc>
                <a:spcPct val="115000"/>
              </a:lnSpc>
              <a:spcAft>
                <a:spcPts val="800"/>
              </a:spcAft>
            </a:pPr>
            <a:r>
              <a:rPr lang="en-NZ" sz="1600" kern="100" dirty="0">
                <a:effectLst/>
              </a:rPr>
              <a:t>Sheep and beef farming is the production of animal meat (protein) and wool.</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1674F70E-5331-88BE-C9CA-17BF321CF432}"/>
              </a:ext>
            </a:extLst>
          </p:cNvPr>
          <p:cNvSpPr txBox="1"/>
          <p:nvPr/>
        </p:nvSpPr>
        <p:spPr>
          <a:xfrm>
            <a:off x="2855214" y="3797099"/>
            <a:ext cx="8847583" cy="361574"/>
          </a:xfrm>
          <a:prstGeom prst="rect">
            <a:avLst/>
          </a:prstGeom>
          <a:noFill/>
        </p:spPr>
        <p:txBody>
          <a:bodyPr wrap="square">
            <a:spAutoFit/>
          </a:bodyPr>
          <a:lstStyle/>
          <a:p>
            <a:pPr>
              <a:lnSpc>
                <a:spcPct val="115000"/>
              </a:lnSpc>
              <a:spcAft>
                <a:spcPts val="800"/>
              </a:spcAft>
            </a:pPr>
            <a:r>
              <a:rPr lang="en-NZ" sz="1600" kern="100" dirty="0"/>
              <a:t>The science of farming, growing crops, rearing of animals to provide food, wool and other products.</a:t>
            </a:r>
          </a:p>
        </p:txBody>
      </p:sp>
      <p:sp>
        <p:nvSpPr>
          <p:cNvPr id="22" name="TextBox 21">
            <a:extLst>
              <a:ext uri="{FF2B5EF4-FFF2-40B4-BE49-F238E27FC236}">
                <a16:creationId xmlns:a16="http://schemas.microsoft.com/office/drawing/2014/main" id="{2CD1A570-3BD6-4488-E75A-0DE57849F646}"/>
              </a:ext>
            </a:extLst>
          </p:cNvPr>
          <p:cNvSpPr txBox="1"/>
          <p:nvPr/>
        </p:nvSpPr>
        <p:spPr>
          <a:xfrm>
            <a:off x="2855214" y="4615681"/>
            <a:ext cx="9336786" cy="361574"/>
          </a:xfrm>
          <a:prstGeom prst="rect">
            <a:avLst/>
          </a:prstGeom>
          <a:noFill/>
        </p:spPr>
        <p:txBody>
          <a:bodyPr wrap="square">
            <a:spAutoFit/>
          </a:bodyPr>
          <a:lstStyle/>
          <a:p>
            <a:pPr>
              <a:lnSpc>
                <a:spcPct val="115000"/>
              </a:lnSpc>
              <a:spcAft>
                <a:spcPts val="800"/>
              </a:spcAft>
            </a:pPr>
            <a:r>
              <a:rPr lang="en-NZ" sz="1600" kern="100" dirty="0">
                <a:effectLst/>
              </a:rPr>
              <a:t>The science of growing and producing managed plant crops such as fruits, vegetables, flowers, trees, etc.</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BB8C8F40-CA5D-D2AE-036B-E7CF06302E6E}"/>
              </a:ext>
            </a:extLst>
          </p:cNvPr>
          <p:cNvSpPr txBox="1"/>
          <p:nvPr/>
        </p:nvSpPr>
        <p:spPr>
          <a:xfrm>
            <a:off x="2855214" y="5773516"/>
            <a:ext cx="9187434" cy="644728"/>
          </a:xfrm>
          <a:prstGeom prst="rect">
            <a:avLst/>
          </a:prstGeom>
          <a:noFill/>
        </p:spPr>
        <p:txBody>
          <a:bodyPr wrap="square">
            <a:spAutoFit/>
          </a:bodyPr>
          <a:lstStyle/>
          <a:p>
            <a:pPr>
              <a:lnSpc>
                <a:spcPct val="115000"/>
              </a:lnSpc>
              <a:spcAft>
                <a:spcPts val="800"/>
              </a:spcAft>
            </a:pPr>
            <a:r>
              <a:rPr lang="en-NZ" sz="1600" kern="100" dirty="0">
                <a:effectLst/>
              </a:rPr>
              <a:t>The science of breeding and growing marine or freshwater fish (salmon and Kingfish); or shellfish (oysters and mussels), under controlled conditions.</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4277BF72-25E1-BC51-88C8-CB793BE42825}"/>
              </a:ext>
            </a:extLst>
          </p:cNvPr>
          <p:cNvSpPr txBox="1"/>
          <p:nvPr/>
        </p:nvSpPr>
        <p:spPr>
          <a:xfrm>
            <a:off x="2855214" y="4206390"/>
            <a:ext cx="8408671" cy="361574"/>
          </a:xfrm>
          <a:prstGeom prst="rect">
            <a:avLst/>
          </a:prstGeom>
          <a:noFill/>
        </p:spPr>
        <p:txBody>
          <a:bodyPr wrap="square">
            <a:spAutoFit/>
          </a:bodyPr>
          <a:lstStyle/>
          <a:p>
            <a:pPr>
              <a:lnSpc>
                <a:spcPct val="115000"/>
              </a:lnSpc>
              <a:spcAft>
                <a:spcPts val="800"/>
              </a:spcAft>
            </a:pPr>
            <a:r>
              <a:rPr lang="en-NZ" sz="1600" kern="100" dirty="0">
                <a:effectLst/>
              </a:rPr>
              <a:t>The science of developing, growing and caring for forests, native and exotic.</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5B3DA4E8-A080-8E2A-540F-48CCEBA86A30}"/>
              </a:ext>
            </a:extLst>
          </p:cNvPr>
          <p:cNvSpPr txBox="1"/>
          <p:nvPr/>
        </p:nvSpPr>
        <p:spPr>
          <a:xfrm>
            <a:off x="2855214" y="4994296"/>
            <a:ext cx="6108192" cy="361574"/>
          </a:xfrm>
          <a:prstGeom prst="rect">
            <a:avLst/>
          </a:prstGeom>
          <a:noFill/>
        </p:spPr>
        <p:txBody>
          <a:bodyPr wrap="square">
            <a:spAutoFit/>
          </a:bodyPr>
          <a:lstStyle/>
          <a:p>
            <a:pPr>
              <a:lnSpc>
                <a:spcPct val="115000"/>
              </a:lnSpc>
              <a:spcAft>
                <a:spcPts val="800"/>
              </a:spcAft>
            </a:pPr>
            <a:r>
              <a:rPr lang="en-NZ" sz="1600" kern="100" dirty="0">
                <a:effectLst/>
              </a:rPr>
              <a:t>The science of growing grapes for wine making.</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62A5AA31-3F59-BB9C-F630-129464E51647}"/>
              </a:ext>
            </a:extLst>
          </p:cNvPr>
          <p:cNvSpPr txBox="1"/>
          <p:nvPr/>
        </p:nvSpPr>
        <p:spPr>
          <a:xfrm>
            <a:off x="2855214" y="5372424"/>
            <a:ext cx="8583930" cy="361574"/>
          </a:xfrm>
          <a:prstGeom prst="rect">
            <a:avLst/>
          </a:prstGeom>
          <a:noFill/>
        </p:spPr>
        <p:txBody>
          <a:bodyPr wrap="square">
            <a:spAutoFit/>
          </a:bodyPr>
          <a:lstStyle/>
          <a:p>
            <a:pPr>
              <a:lnSpc>
                <a:spcPct val="115000"/>
              </a:lnSpc>
              <a:spcAft>
                <a:spcPts val="800"/>
              </a:spcAft>
            </a:pPr>
            <a:r>
              <a:rPr lang="en-NZ" sz="1600" kern="100" dirty="0">
                <a:effectLst/>
              </a:rPr>
              <a:t>The growing of grain or seed crops for food production for humans and animals.</a:t>
            </a:r>
            <a:endParaRPr lang="en-NZ"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33354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E09A2-7F3B-0197-731E-461EE46D25BF}"/>
              </a:ext>
            </a:extLst>
          </p:cNvPr>
          <p:cNvSpPr>
            <a:spLocks noGrp="1"/>
          </p:cNvSpPr>
          <p:nvPr>
            <p:ph type="title"/>
          </p:nvPr>
        </p:nvSpPr>
        <p:spPr/>
        <p:txBody>
          <a:bodyPr>
            <a:normAutofit/>
          </a:bodyPr>
          <a:lstStyle/>
          <a:p>
            <a:r>
              <a:rPr lang="en-NZ" sz="4400" dirty="0"/>
              <a:t>Lesson 1</a:t>
            </a:r>
            <a:br>
              <a:rPr lang="en-NZ" sz="4400" dirty="0"/>
            </a:br>
            <a:r>
              <a:rPr lang="en-NZ" sz="2700" dirty="0"/>
              <a:t>Activity 1- Definitions- set up as a mix and match exercise </a:t>
            </a:r>
            <a:r>
              <a:rPr lang="en-NZ" sz="4400" dirty="0"/>
              <a:t>- Answers</a:t>
            </a:r>
            <a:endParaRPr lang="en-NZ" dirty="0"/>
          </a:p>
        </p:txBody>
      </p:sp>
      <p:graphicFrame>
        <p:nvGraphicFramePr>
          <p:cNvPr id="4" name="Table 3">
            <a:extLst>
              <a:ext uri="{FF2B5EF4-FFF2-40B4-BE49-F238E27FC236}">
                <a16:creationId xmlns:a16="http://schemas.microsoft.com/office/drawing/2014/main" id="{4E28F5E5-4FFA-B110-345D-5B872EE3A6EB}"/>
              </a:ext>
            </a:extLst>
          </p:cNvPr>
          <p:cNvGraphicFramePr>
            <a:graphicFrameLocks noGrp="1"/>
          </p:cNvGraphicFramePr>
          <p:nvPr>
            <p:extLst>
              <p:ext uri="{D42A27DB-BD31-4B8C-83A1-F6EECF244321}">
                <p14:modId xmlns:p14="http://schemas.microsoft.com/office/powerpoint/2010/main" val="323619197"/>
              </p:ext>
            </p:extLst>
          </p:nvPr>
        </p:nvGraphicFramePr>
        <p:xfrm>
          <a:off x="838200" y="2226397"/>
          <a:ext cx="10877551" cy="3919470"/>
        </p:xfrm>
        <a:graphic>
          <a:graphicData uri="http://schemas.openxmlformats.org/drawingml/2006/table">
            <a:tbl>
              <a:tblPr firstRow="1" firstCol="1" bandRow="1">
                <a:tableStyleId>{5C22544A-7EE6-4342-B048-85BDC9FD1C3A}</a:tableStyleId>
              </a:tblPr>
              <a:tblGrid>
                <a:gridCol w="2057400">
                  <a:extLst>
                    <a:ext uri="{9D8B030D-6E8A-4147-A177-3AD203B41FA5}">
                      <a16:colId xmlns:a16="http://schemas.microsoft.com/office/drawing/2014/main" val="3091884989"/>
                    </a:ext>
                  </a:extLst>
                </a:gridCol>
                <a:gridCol w="8820151">
                  <a:extLst>
                    <a:ext uri="{9D8B030D-6E8A-4147-A177-3AD203B41FA5}">
                      <a16:colId xmlns:a16="http://schemas.microsoft.com/office/drawing/2014/main" val="58366425"/>
                    </a:ext>
                  </a:extLst>
                </a:gridCol>
              </a:tblGrid>
              <a:tr h="304367">
                <a:tc>
                  <a:txBody>
                    <a:bodyPr/>
                    <a:lstStyle/>
                    <a:p>
                      <a:pPr>
                        <a:lnSpc>
                          <a:spcPct val="115000"/>
                        </a:lnSpc>
                        <a:spcAft>
                          <a:spcPts val="800"/>
                        </a:spcAft>
                      </a:pPr>
                      <a:r>
                        <a:rPr lang="en-NZ" sz="1400" kern="100" dirty="0">
                          <a:effectLst/>
                        </a:rPr>
                        <a:t>Agriculture</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tc>
                  <a:txBody>
                    <a:bodyPr/>
                    <a:lstStyle/>
                    <a:p>
                      <a:pPr>
                        <a:lnSpc>
                          <a:spcPct val="115000"/>
                        </a:lnSpc>
                        <a:spcAft>
                          <a:spcPts val="800"/>
                        </a:spcAft>
                      </a:pPr>
                      <a:r>
                        <a:rPr lang="en-NZ" sz="1400" b="0" kern="100" dirty="0">
                          <a:solidFill>
                            <a:schemeClr val="dk1"/>
                          </a:solidFill>
                          <a:effectLst/>
                          <a:latin typeface="+mn-lt"/>
                          <a:ea typeface="+mn-ea"/>
                          <a:cs typeface="+mn-cs"/>
                        </a:rPr>
                        <a:t>The science of farming, growing crops, rearing of animals to provide food, wool and other products.</a:t>
                      </a:r>
                    </a:p>
                  </a:txBody>
                  <a:tcPr marL="50446" marR="50446" marT="8050" marB="0">
                    <a:solidFill>
                      <a:schemeClr val="accent1">
                        <a:tint val="40000"/>
                      </a:schemeClr>
                    </a:solidFill>
                  </a:tcPr>
                </a:tc>
                <a:extLst>
                  <a:ext uri="{0D108BD9-81ED-4DB2-BD59-A6C34878D82A}">
                    <a16:rowId xmlns:a16="http://schemas.microsoft.com/office/drawing/2014/main" val="3593134040"/>
                  </a:ext>
                </a:extLst>
              </a:tr>
              <a:tr h="311557">
                <a:tc>
                  <a:txBody>
                    <a:bodyPr/>
                    <a:lstStyle/>
                    <a:p>
                      <a:pPr>
                        <a:lnSpc>
                          <a:spcPct val="115000"/>
                        </a:lnSpc>
                        <a:spcAft>
                          <a:spcPts val="800"/>
                        </a:spcAft>
                      </a:pPr>
                      <a:r>
                        <a:rPr lang="en-NZ" sz="1400" kern="100" dirty="0">
                          <a:effectLst/>
                        </a:rPr>
                        <a:t>Horticulture</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NZ" sz="1400" kern="100" dirty="0">
                          <a:effectLst/>
                        </a:rPr>
                        <a:t>The science of growing and producing managed plant crops such as fruits, vegetables, flowers, trees, etc.</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1136187959"/>
                  </a:ext>
                </a:extLst>
              </a:tr>
              <a:tr h="562794">
                <a:tc>
                  <a:txBody>
                    <a:bodyPr/>
                    <a:lstStyle/>
                    <a:p>
                      <a:pPr>
                        <a:lnSpc>
                          <a:spcPct val="115000"/>
                        </a:lnSpc>
                        <a:spcAft>
                          <a:spcPts val="800"/>
                        </a:spcAft>
                      </a:pPr>
                      <a:r>
                        <a:rPr lang="en-NZ" sz="1400" kern="100" dirty="0">
                          <a:effectLst/>
                        </a:rPr>
                        <a:t>Aquaculture</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tc>
                  <a:txBody>
                    <a:bodyPr/>
                    <a:lstStyle/>
                    <a:p>
                      <a:pPr>
                        <a:lnSpc>
                          <a:spcPct val="115000"/>
                        </a:lnSpc>
                        <a:spcAft>
                          <a:spcPts val="800"/>
                        </a:spcAft>
                      </a:pPr>
                      <a:r>
                        <a:rPr lang="en-NZ" sz="1400" kern="100" dirty="0">
                          <a:effectLst/>
                        </a:rPr>
                        <a:t>The science of breeding and growing marine or freshwater fish (salmon and Kingfish); or shellfish (oysters and mussels), under controlled conditions.</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1484880413"/>
                  </a:ext>
                </a:extLst>
              </a:tr>
              <a:tr h="335612">
                <a:tc>
                  <a:txBody>
                    <a:bodyPr/>
                    <a:lstStyle/>
                    <a:p>
                      <a:pPr>
                        <a:lnSpc>
                          <a:spcPct val="115000"/>
                        </a:lnSpc>
                        <a:spcAft>
                          <a:spcPts val="800"/>
                        </a:spcAft>
                      </a:pPr>
                      <a:r>
                        <a:rPr lang="en-NZ" sz="1400" kern="100" dirty="0">
                          <a:effectLst/>
                        </a:rPr>
                        <a:t>Forestry</a:t>
                      </a:r>
                    </a:p>
                  </a:txBody>
                  <a:tcPr marL="50446" marR="50446" marT="8050" marB="0"/>
                </a:tc>
                <a:tc>
                  <a:txBody>
                    <a:bodyPr/>
                    <a:lstStyle/>
                    <a:p>
                      <a:pPr>
                        <a:lnSpc>
                          <a:spcPct val="115000"/>
                        </a:lnSpc>
                        <a:spcAft>
                          <a:spcPts val="800"/>
                        </a:spcAft>
                      </a:pPr>
                      <a:r>
                        <a:rPr lang="en-NZ" sz="1400" kern="100" dirty="0">
                          <a:effectLst/>
                        </a:rPr>
                        <a:t>The science of developing, growing and caring for forests, native and exotic.</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3921043719"/>
                  </a:ext>
                </a:extLst>
              </a:tr>
              <a:tr h="314037">
                <a:tc>
                  <a:txBody>
                    <a:bodyPr/>
                    <a:lstStyle/>
                    <a:p>
                      <a:pPr>
                        <a:lnSpc>
                          <a:spcPct val="115000"/>
                        </a:lnSpc>
                        <a:spcAft>
                          <a:spcPts val="800"/>
                        </a:spcAft>
                      </a:pPr>
                      <a:r>
                        <a:rPr lang="en-NZ" sz="1400" kern="100" dirty="0">
                          <a:effectLst/>
                        </a:rPr>
                        <a:t>Fishing</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tc>
                  <a:txBody>
                    <a:bodyPr/>
                    <a:lstStyle/>
                    <a:p>
                      <a:pPr>
                        <a:lnSpc>
                          <a:spcPct val="115000"/>
                        </a:lnSpc>
                        <a:spcAft>
                          <a:spcPts val="800"/>
                        </a:spcAft>
                      </a:pPr>
                      <a:r>
                        <a:rPr lang="en-NZ" sz="1400" kern="100" dirty="0">
                          <a:effectLst/>
                        </a:rPr>
                        <a:t>Catching fish and other seafood for commercial profit, from wild fisheries.</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2366053003"/>
                  </a:ext>
                </a:extLst>
              </a:tr>
              <a:tr h="286327">
                <a:tc>
                  <a:txBody>
                    <a:bodyPr/>
                    <a:lstStyle/>
                    <a:p>
                      <a:pPr>
                        <a:lnSpc>
                          <a:spcPct val="115000"/>
                        </a:lnSpc>
                        <a:spcAft>
                          <a:spcPts val="800"/>
                        </a:spcAft>
                      </a:pPr>
                      <a:r>
                        <a:rPr lang="en-NZ" sz="1400" kern="100" dirty="0">
                          <a:effectLst/>
                        </a:rPr>
                        <a:t>Viticulture</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tc>
                  <a:txBody>
                    <a:bodyPr/>
                    <a:lstStyle/>
                    <a:p>
                      <a:pPr>
                        <a:lnSpc>
                          <a:spcPct val="115000"/>
                        </a:lnSpc>
                        <a:spcAft>
                          <a:spcPts val="800"/>
                        </a:spcAft>
                      </a:pPr>
                      <a:r>
                        <a:rPr lang="en-NZ" sz="1400" kern="100" dirty="0">
                          <a:effectLst/>
                        </a:rPr>
                        <a:t>The science of growing grapes for wine making.</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32791245"/>
                  </a:ext>
                </a:extLst>
              </a:tr>
              <a:tr h="295563">
                <a:tc>
                  <a:txBody>
                    <a:bodyPr/>
                    <a:lstStyle/>
                    <a:p>
                      <a:pPr>
                        <a:lnSpc>
                          <a:spcPct val="115000"/>
                        </a:lnSpc>
                        <a:spcAft>
                          <a:spcPts val="800"/>
                        </a:spcAft>
                      </a:pPr>
                      <a:r>
                        <a:rPr lang="en-NZ" sz="1400" kern="100" dirty="0">
                          <a:effectLst/>
                        </a:rPr>
                        <a:t>Apiculture</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tc>
                  <a:txBody>
                    <a:bodyPr/>
                    <a:lstStyle/>
                    <a:p>
                      <a:pPr>
                        <a:lnSpc>
                          <a:spcPct val="115000"/>
                        </a:lnSpc>
                        <a:spcAft>
                          <a:spcPts val="800"/>
                        </a:spcAft>
                      </a:pPr>
                      <a:r>
                        <a:rPr lang="en-NZ" sz="1400" kern="100" dirty="0">
                          <a:effectLst/>
                        </a:rPr>
                        <a:t>Is beekeeping – the practice of caring for honeybees and harvesting honey.</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1883532326"/>
                  </a:ext>
                </a:extLst>
              </a:tr>
              <a:tr h="294965">
                <a:tc>
                  <a:txBody>
                    <a:bodyPr/>
                    <a:lstStyle/>
                    <a:p>
                      <a:pPr>
                        <a:lnSpc>
                          <a:spcPct val="115000"/>
                        </a:lnSpc>
                        <a:spcAft>
                          <a:spcPts val="800"/>
                        </a:spcAft>
                      </a:pPr>
                      <a:r>
                        <a:rPr lang="en-NZ" sz="1400" kern="100" dirty="0">
                          <a:effectLst/>
                        </a:rPr>
                        <a:t>Dairy Farming</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tc>
                  <a:txBody>
                    <a:bodyPr/>
                    <a:lstStyle/>
                    <a:p>
                      <a:pPr>
                        <a:lnSpc>
                          <a:spcPct val="115000"/>
                        </a:lnSpc>
                        <a:spcAft>
                          <a:spcPts val="800"/>
                        </a:spcAft>
                      </a:pPr>
                      <a:r>
                        <a:rPr lang="en-NZ" sz="1400" kern="100" dirty="0">
                          <a:effectLst/>
                        </a:rPr>
                        <a:t>Dairy farming is the production of milk from mammals </a:t>
                      </a:r>
                      <a:r>
                        <a:rPr lang="en-NZ" sz="1400" kern="100" dirty="0"/>
                        <a:t>such as </a:t>
                      </a:r>
                      <a:r>
                        <a:rPr lang="en-NZ" sz="1400" kern="100" dirty="0">
                          <a:effectLst/>
                        </a:rPr>
                        <a:t>dairy cows, goats or sheep. </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4006942704"/>
                  </a:ext>
                </a:extLst>
              </a:tr>
              <a:tr h="301752">
                <a:tc>
                  <a:txBody>
                    <a:bodyPr/>
                    <a:lstStyle/>
                    <a:p>
                      <a:pPr>
                        <a:lnSpc>
                          <a:spcPct val="115000"/>
                        </a:lnSpc>
                        <a:spcAft>
                          <a:spcPts val="800"/>
                        </a:spcAft>
                      </a:pPr>
                      <a:r>
                        <a:rPr lang="en-NZ" sz="1400" kern="100" dirty="0">
                          <a:effectLst/>
                        </a:rPr>
                        <a:t>Sheep &amp; Beef Farming</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tc>
                  <a:txBody>
                    <a:bodyPr/>
                    <a:lstStyle/>
                    <a:p>
                      <a:pPr>
                        <a:lnSpc>
                          <a:spcPct val="115000"/>
                        </a:lnSpc>
                        <a:spcAft>
                          <a:spcPts val="800"/>
                        </a:spcAft>
                      </a:pPr>
                      <a:r>
                        <a:rPr lang="en-NZ" sz="1400" kern="100" dirty="0">
                          <a:effectLst/>
                        </a:rPr>
                        <a:t>Sheep and beef farming is the production of animal meat (protein) and wool.</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2535750325"/>
                  </a:ext>
                </a:extLst>
              </a:tr>
              <a:tr h="292608">
                <a:tc>
                  <a:txBody>
                    <a:bodyPr/>
                    <a:lstStyle/>
                    <a:p>
                      <a:pPr>
                        <a:lnSpc>
                          <a:spcPct val="115000"/>
                        </a:lnSpc>
                        <a:spcAft>
                          <a:spcPts val="800"/>
                        </a:spcAft>
                      </a:pPr>
                      <a:r>
                        <a:rPr lang="en-NZ" sz="1400" kern="100" dirty="0">
                          <a:effectLst/>
                        </a:rPr>
                        <a:t>Arable farming</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tc>
                  <a:txBody>
                    <a:bodyPr/>
                    <a:lstStyle/>
                    <a:p>
                      <a:pPr>
                        <a:lnSpc>
                          <a:spcPct val="115000"/>
                        </a:lnSpc>
                        <a:spcAft>
                          <a:spcPts val="800"/>
                        </a:spcAft>
                      </a:pPr>
                      <a:r>
                        <a:rPr lang="en-NZ" sz="1400" kern="100" dirty="0">
                          <a:effectLst/>
                        </a:rPr>
                        <a:t>The growing of grain or seed crops for food production for humans and animals.</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2878669831"/>
                  </a:ext>
                </a:extLst>
              </a:tr>
              <a:tr h="244693">
                <a:tc>
                  <a:txBody>
                    <a:bodyPr/>
                    <a:lstStyle/>
                    <a:p>
                      <a:pPr>
                        <a:lnSpc>
                          <a:spcPct val="115000"/>
                        </a:lnSpc>
                        <a:spcAft>
                          <a:spcPts val="800"/>
                        </a:spcAft>
                      </a:pPr>
                      <a:r>
                        <a:rPr lang="en-NZ" sz="1400" kern="100">
                          <a:effectLst/>
                        </a:rPr>
                        <a:t>Market gardening</a:t>
                      </a:r>
                      <a:endParaRPr lang="en-NZ" sz="1400" kern="10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tc>
                  <a:txBody>
                    <a:bodyPr/>
                    <a:lstStyle/>
                    <a:p>
                      <a:pPr>
                        <a:lnSpc>
                          <a:spcPct val="115000"/>
                        </a:lnSpc>
                        <a:spcAft>
                          <a:spcPts val="800"/>
                        </a:spcAft>
                      </a:pPr>
                      <a:r>
                        <a:rPr lang="en-NZ" sz="1400" kern="100" dirty="0">
                          <a:effectLst/>
                        </a:rPr>
                        <a:t>Commercial vegetable production.</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984177378"/>
                  </a:ext>
                </a:extLst>
              </a:tr>
              <a:tr h="375195">
                <a:tc>
                  <a:txBody>
                    <a:bodyPr/>
                    <a:lstStyle/>
                    <a:p>
                      <a:pPr>
                        <a:lnSpc>
                          <a:spcPct val="115000"/>
                        </a:lnSpc>
                        <a:spcAft>
                          <a:spcPts val="800"/>
                        </a:spcAft>
                      </a:pPr>
                      <a:r>
                        <a:rPr lang="en-NZ" sz="1400" kern="100">
                          <a:effectLst/>
                        </a:rPr>
                        <a:t>Covered crop</a:t>
                      </a:r>
                      <a:endParaRPr lang="en-NZ" sz="1400" kern="10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tc>
                  <a:txBody>
                    <a:bodyPr/>
                    <a:lstStyle/>
                    <a:p>
                      <a:pPr>
                        <a:lnSpc>
                          <a:spcPct val="115000"/>
                        </a:lnSpc>
                        <a:spcAft>
                          <a:spcPts val="800"/>
                        </a:spcAft>
                      </a:pPr>
                      <a:r>
                        <a:rPr lang="en-NZ" sz="1400" kern="100" dirty="0">
                          <a:effectLst/>
                        </a:rPr>
                        <a:t>Growing commercial crops under glass or plastic e.g.  tomatoes, cucumber and capsicums, berry crops.</a:t>
                      </a:r>
                      <a:endParaRPr lang="en-NZ"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446" marR="50446" marT="8050" marB="0"/>
                </a:tc>
                <a:extLst>
                  <a:ext uri="{0D108BD9-81ED-4DB2-BD59-A6C34878D82A}">
                    <a16:rowId xmlns:a16="http://schemas.microsoft.com/office/drawing/2014/main" val="2387896085"/>
                  </a:ext>
                </a:extLst>
              </a:tr>
            </a:tbl>
          </a:graphicData>
        </a:graphic>
      </p:graphicFrame>
    </p:spTree>
    <p:extLst>
      <p:ext uri="{BB962C8B-B14F-4D97-AF65-F5344CB8AC3E}">
        <p14:creationId xmlns:p14="http://schemas.microsoft.com/office/powerpoint/2010/main" val="439627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C897-8798-A322-587F-4E33094A3AD1}"/>
              </a:ext>
            </a:extLst>
          </p:cNvPr>
          <p:cNvSpPr>
            <a:spLocks noGrp="1"/>
          </p:cNvSpPr>
          <p:nvPr>
            <p:ph type="title"/>
          </p:nvPr>
        </p:nvSpPr>
        <p:spPr>
          <a:xfrm>
            <a:off x="838200" y="230909"/>
            <a:ext cx="10847832" cy="1847273"/>
          </a:xfrm>
        </p:spPr>
        <p:txBody>
          <a:bodyPr>
            <a:normAutofit fontScale="90000"/>
          </a:bodyPr>
          <a:lstStyle/>
          <a:p>
            <a:r>
              <a:rPr lang="en-US" dirty="0"/>
              <a:t>Lesson 1</a:t>
            </a:r>
            <a:br>
              <a:rPr lang="en-US" dirty="0"/>
            </a:br>
            <a:r>
              <a:rPr lang="en-US" dirty="0"/>
              <a:t>Activity 2 - </a:t>
            </a:r>
            <a:r>
              <a:rPr lang="en-US" sz="3100" dirty="0"/>
              <a:t>Match the primary products or industries to the correct primary production sector</a:t>
            </a:r>
            <a:br>
              <a:rPr lang="en-US" sz="3100" dirty="0"/>
            </a:br>
            <a:br>
              <a:rPr lang="en-US" sz="1300" dirty="0">
                <a:highlight>
                  <a:srgbClr val="FFFF00"/>
                </a:highlight>
              </a:rPr>
            </a:br>
            <a:r>
              <a:rPr lang="en-NZ" sz="1800" dirty="0">
                <a:solidFill>
                  <a:srgbClr val="0070C0"/>
                </a:solidFill>
              </a:rPr>
              <a:t>Drag the names of the primary products or industries on the left side to the correct primary sector column</a:t>
            </a:r>
            <a:endParaRPr lang="en-NZ" dirty="0"/>
          </a:p>
        </p:txBody>
      </p:sp>
      <p:graphicFrame>
        <p:nvGraphicFramePr>
          <p:cNvPr id="3" name="Content Placeholder 3">
            <a:extLst>
              <a:ext uri="{FF2B5EF4-FFF2-40B4-BE49-F238E27FC236}">
                <a16:creationId xmlns:a16="http://schemas.microsoft.com/office/drawing/2014/main" id="{F2A5E5C2-F71D-456D-F2EA-253D3579EE86}"/>
              </a:ext>
            </a:extLst>
          </p:cNvPr>
          <p:cNvGraphicFramePr>
            <a:graphicFrameLocks/>
          </p:cNvGraphicFramePr>
          <p:nvPr>
            <p:extLst>
              <p:ext uri="{D42A27DB-BD31-4B8C-83A1-F6EECF244321}">
                <p14:modId xmlns:p14="http://schemas.microsoft.com/office/powerpoint/2010/main" val="3544931911"/>
              </p:ext>
            </p:extLst>
          </p:nvPr>
        </p:nvGraphicFramePr>
        <p:xfrm>
          <a:off x="5525655" y="2235200"/>
          <a:ext cx="6074470" cy="4165600"/>
        </p:xfrm>
        <a:graphic>
          <a:graphicData uri="http://schemas.openxmlformats.org/drawingml/2006/table">
            <a:tbl>
              <a:tblPr firstRow="1" firstCol="1" bandRow="1">
                <a:solidFill>
                  <a:schemeClr val="bg1"/>
                </a:solidFill>
                <a:tableStyleId>{5C22544A-7EE6-4342-B048-85BDC9FD1C3A}</a:tableStyleId>
              </a:tblPr>
              <a:tblGrid>
                <a:gridCol w="1466652">
                  <a:extLst>
                    <a:ext uri="{9D8B030D-6E8A-4147-A177-3AD203B41FA5}">
                      <a16:colId xmlns:a16="http://schemas.microsoft.com/office/drawing/2014/main" val="2190001464"/>
                    </a:ext>
                  </a:extLst>
                </a:gridCol>
                <a:gridCol w="1542201">
                  <a:extLst>
                    <a:ext uri="{9D8B030D-6E8A-4147-A177-3AD203B41FA5}">
                      <a16:colId xmlns:a16="http://schemas.microsoft.com/office/drawing/2014/main" val="727725097"/>
                    </a:ext>
                  </a:extLst>
                </a:gridCol>
                <a:gridCol w="1211415">
                  <a:extLst>
                    <a:ext uri="{9D8B030D-6E8A-4147-A177-3AD203B41FA5}">
                      <a16:colId xmlns:a16="http://schemas.microsoft.com/office/drawing/2014/main" val="4171789358"/>
                    </a:ext>
                  </a:extLst>
                </a:gridCol>
                <a:gridCol w="1854202">
                  <a:extLst>
                    <a:ext uri="{9D8B030D-6E8A-4147-A177-3AD203B41FA5}">
                      <a16:colId xmlns:a16="http://schemas.microsoft.com/office/drawing/2014/main" val="1070146911"/>
                    </a:ext>
                  </a:extLst>
                </a:gridCol>
              </a:tblGrid>
              <a:tr h="611943">
                <a:tc>
                  <a:txBody>
                    <a:bodyPr/>
                    <a:lstStyle/>
                    <a:p>
                      <a:pPr>
                        <a:lnSpc>
                          <a:spcPct val="115000"/>
                        </a:lnSpc>
                        <a:spcAft>
                          <a:spcPts val="800"/>
                        </a:spcAft>
                      </a:pPr>
                      <a:r>
                        <a:rPr lang="en-NZ" sz="1800" b="0" kern="100" cap="none" spc="0" dirty="0">
                          <a:solidFill>
                            <a:schemeClr val="bg1"/>
                          </a:solidFill>
                          <a:effectLst/>
                        </a:rPr>
                        <a:t>Agriculture</a:t>
                      </a:r>
                      <a:endParaRPr lang="en-NZ" sz="1800" b="0" kern="100" cap="none" spc="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152897" marR="88210" marT="117613" marB="117613"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accent1"/>
                    </a:solidFill>
                  </a:tcPr>
                </a:tc>
                <a:tc>
                  <a:txBody>
                    <a:bodyPr/>
                    <a:lstStyle/>
                    <a:p>
                      <a:pPr>
                        <a:lnSpc>
                          <a:spcPct val="115000"/>
                        </a:lnSpc>
                        <a:spcAft>
                          <a:spcPts val="800"/>
                        </a:spcAft>
                      </a:pPr>
                      <a:r>
                        <a:rPr lang="en-NZ" sz="1800" b="0" kern="100" cap="none" spc="0" dirty="0">
                          <a:solidFill>
                            <a:schemeClr val="bg1"/>
                          </a:solidFill>
                          <a:effectLst/>
                        </a:rPr>
                        <a:t>Horticulture</a:t>
                      </a:r>
                      <a:endParaRPr lang="en-NZ" sz="1800" b="0" kern="100" cap="none" spc="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152897" marR="88210" marT="117613" marB="117613"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accent1"/>
                    </a:solidFill>
                  </a:tcPr>
                </a:tc>
                <a:tc>
                  <a:txBody>
                    <a:bodyPr/>
                    <a:lstStyle/>
                    <a:p>
                      <a:pPr>
                        <a:lnSpc>
                          <a:spcPct val="115000"/>
                        </a:lnSpc>
                        <a:spcAft>
                          <a:spcPts val="800"/>
                        </a:spcAft>
                      </a:pPr>
                      <a:r>
                        <a:rPr lang="en-NZ" sz="1800" b="0" kern="100" cap="none" spc="0" dirty="0">
                          <a:solidFill>
                            <a:schemeClr val="bg1"/>
                          </a:solidFill>
                          <a:effectLst/>
                        </a:rPr>
                        <a:t>Forestry</a:t>
                      </a:r>
                      <a:endParaRPr lang="en-NZ" sz="1800" b="0" kern="100" cap="none" spc="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152897" marR="88210" marT="117613" marB="117613"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accent1"/>
                    </a:solidFill>
                  </a:tcPr>
                </a:tc>
                <a:tc>
                  <a:txBody>
                    <a:bodyPr/>
                    <a:lstStyle/>
                    <a:p>
                      <a:pPr>
                        <a:lnSpc>
                          <a:spcPct val="115000"/>
                        </a:lnSpc>
                        <a:spcAft>
                          <a:spcPts val="800"/>
                        </a:spcAft>
                      </a:pPr>
                      <a:r>
                        <a:rPr lang="en-NZ" sz="1800" b="0" kern="100" cap="none" spc="0" dirty="0">
                          <a:solidFill>
                            <a:schemeClr val="bg1"/>
                          </a:solidFill>
                          <a:effectLst/>
                        </a:rPr>
                        <a:t>Aquaculture</a:t>
                      </a:r>
                      <a:endParaRPr lang="en-NZ" sz="1800" b="0" kern="100" cap="none" spc="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152897" marR="88210" marT="117613" marB="117613" anchor="ct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lnT>
                    <a:lnB w="38100" cmpd="sng">
                      <a:noFill/>
                    </a:lnB>
                    <a:solidFill>
                      <a:schemeClr val="accent1"/>
                    </a:solidFill>
                  </a:tcPr>
                </a:tc>
                <a:extLst>
                  <a:ext uri="{0D108BD9-81ED-4DB2-BD59-A6C34878D82A}">
                    <a16:rowId xmlns:a16="http://schemas.microsoft.com/office/drawing/2014/main" val="4154681447"/>
                  </a:ext>
                </a:extLst>
              </a:tr>
              <a:tr h="3553657">
                <a:tc>
                  <a:txBody>
                    <a:bodyPr/>
                    <a:lstStyle/>
                    <a:p>
                      <a:pPr>
                        <a:lnSpc>
                          <a:spcPct val="115000"/>
                        </a:lnSpc>
                        <a:spcAft>
                          <a:spcPts val="800"/>
                        </a:spcAft>
                      </a:pPr>
                      <a:r>
                        <a:rPr lang="en-NZ" sz="1800" kern="100" cap="none" spc="0">
                          <a:solidFill>
                            <a:schemeClr val="bg1"/>
                          </a:solidFill>
                          <a:effectLst/>
                          <a:highlight>
                            <a:srgbClr val="FFFF00"/>
                          </a:highlight>
                        </a:rPr>
                        <a:t> </a:t>
                      </a:r>
                      <a:endParaRPr lang="en-NZ" sz="1800" kern="100" cap="none" spc="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152897" marR="88210" marT="117613" marB="117613">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a:lnSpc>
                          <a:spcPct val="115000"/>
                        </a:lnSpc>
                        <a:spcAft>
                          <a:spcPts val="800"/>
                        </a:spcAft>
                      </a:pPr>
                      <a:r>
                        <a:rPr lang="en-NZ" sz="1800" kern="100" cap="none" spc="0">
                          <a:solidFill>
                            <a:schemeClr val="tx1"/>
                          </a:solidFill>
                          <a:effectLst/>
                          <a:highlight>
                            <a:srgbClr val="FFFF00"/>
                          </a:highlight>
                        </a:rPr>
                        <a:t> </a:t>
                      </a:r>
                    </a:p>
                    <a:p>
                      <a:pPr>
                        <a:lnSpc>
                          <a:spcPct val="115000"/>
                        </a:lnSpc>
                        <a:spcAft>
                          <a:spcPts val="800"/>
                        </a:spcAft>
                      </a:pPr>
                      <a:endParaRPr lang="en-NZ" sz="1800" kern="100" cap="none" spc="0">
                        <a:solidFill>
                          <a:schemeClr val="tx1"/>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NZ" sz="1800" kern="100" cap="none" spc="0">
                        <a:solidFill>
                          <a:schemeClr val="tx1"/>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NZ" sz="18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52897" marR="88210" marT="117613" marB="11761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a:lnSpc>
                          <a:spcPct val="115000"/>
                        </a:lnSpc>
                        <a:spcAft>
                          <a:spcPts val="800"/>
                        </a:spcAft>
                      </a:pPr>
                      <a:r>
                        <a:rPr lang="en-NZ" sz="1800" kern="100" cap="none" spc="0">
                          <a:solidFill>
                            <a:schemeClr val="tx1"/>
                          </a:solidFill>
                          <a:effectLst/>
                          <a:highlight>
                            <a:srgbClr val="FFFF00"/>
                          </a:highlight>
                        </a:rPr>
                        <a:t> </a:t>
                      </a:r>
                      <a:endParaRPr lang="en-NZ" sz="18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52897" marR="88210" marT="117613" marB="11761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a:lnSpc>
                          <a:spcPct val="115000"/>
                        </a:lnSpc>
                        <a:spcAft>
                          <a:spcPts val="800"/>
                        </a:spcAft>
                      </a:pPr>
                      <a:r>
                        <a:rPr lang="en-NZ" sz="1800" kern="100" cap="none" spc="0" dirty="0">
                          <a:solidFill>
                            <a:schemeClr val="tx1"/>
                          </a:solidFill>
                          <a:effectLst/>
                        </a:rPr>
                        <a:t> </a:t>
                      </a:r>
                      <a:endParaRPr lang="en-NZ" sz="18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52897" marR="88210" marT="117613" marB="117613">
                    <a:lnL w="635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1396128342"/>
                  </a:ext>
                </a:extLst>
              </a:tr>
            </a:tbl>
          </a:graphicData>
        </a:graphic>
      </p:graphicFrame>
      <p:sp>
        <p:nvSpPr>
          <p:cNvPr id="6" name="TextBox 5">
            <a:extLst>
              <a:ext uri="{FF2B5EF4-FFF2-40B4-BE49-F238E27FC236}">
                <a16:creationId xmlns:a16="http://schemas.microsoft.com/office/drawing/2014/main" id="{8D3CD1D1-F96D-9F9E-0E39-3078AEB2089D}"/>
              </a:ext>
            </a:extLst>
          </p:cNvPr>
          <p:cNvSpPr txBox="1"/>
          <p:nvPr/>
        </p:nvSpPr>
        <p:spPr>
          <a:xfrm>
            <a:off x="1361208" y="2115420"/>
            <a:ext cx="3519149" cy="369332"/>
          </a:xfrm>
          <a:prstGeom prst="rect">
            <a:avLst/>
          </a:prstGeom>
          <a:noFill/>
        </p:spPr>
        <p:txBody>
          <a:bodyPr wrap="square">
            <a:spAutoFit/>
          </a:bodyPr>
          <a:lstStyle/>
          <a:p>
            <a:pPr marL="0" indent="0">
              <a:buNone/>
            </a:pPr>
            <a:r>
              <a:rPr lang="en-NZ" sz="1800" b="1" u="sng" dirty="0"/>
              <a:t>Primary product or industry</a:t>
            </a:r>
          </a:p>
        </p:txBody>
      </p:sp>
      <p:sp>
        <p:nvSpPr>
          <p:cNvPr id="8" name="TextBox 7">
            <a:extLst>
              <a:ext uri="{FF2B5EF4-FFF2-40B4-BE49-F238E27FC236}">
                <a16:creationId xmlns:a16="http://schemas.microsoft.com/office/drawing/2014/main" id="{1E15000A-9D6A-22AC-0649-7FDD79E7AF80}"/>
              </a:ext>
            </a:extLst>
          </p:cNvPr>
          <p:cNvSpPr txBox="1"/>
          <p:nvPr/>
        </p:nvSpPr>
        <p:spPr>
          <a:xfrm>
            <a:off x="838200" y="2535443"/>
            <a:ext cx="1293091" cy="338554"/>
          </a:xfrm>
          <a:prstGeom prst="rect">
            <a:avLst/>
          </a:prstGeom>
          <a:noFill/>
        </p:spPr>
        <p:txBody>
          <a:bodyPr wrap="square">
            <a:spAutoFit/>
          </a:bodyPr>
          <a:lstStyle/>
          <a:p>
            <a:pPr marL="285750" indent="-285750">
              <a:buFont typeface="Arial" panose="020B0604020202020204" pitchFamily="34" charset="0"/>
              <a:buChar char="•"/>
            </a:pPr>
            <a:r>
              <a:rPr lang="en-NZ" sz="1600" b="1" dirty="0"/>
              <a:t>Dairying</a:t>
            </a:r>
          </a:p>
        </p:txBody>
      </p:sp>
      <p:sp>
        <p:nvSpPr>
          <p:cNvPr id="10" name="TextBox 9">
            <a:extLst>
              <a:ext uri="{FF2B5EF4-FFF2-40B4-BE49-F238E27FC236}">
                <a16:creationId xmlns:a16="http://schemas.microsoft.com/office/drawing/2014/main" id="{D7600D25-A219-E716-333D-54807B411894}"/>
              </a:ext>
            </a:extLst>
          </p:cNvPr>
          <p:cNvSpPr txBox="1"/>
          <p:nvPr/>
        </p:nvSpPr>
        <p:spPr>
          <a:xfrm>
            <a:off x="838200" y="2873997"/>
            <a:ext cx="1219200" cy="338554"/>
          </a:xfrm>
          <a:prstGeom prst="rect">
            <a:avLst/>
          </a:prstGeom>
          <a:noFill/>
        </p:spPr>
        <p:txBody>
          <a:bodyPr wrap="square">
            <a:spAutoFit/>
          </a:bodyPr>
          <a:lstStyle/>
          <a:p>
            <a:pPr marL="285750" indent="-285750">
              <a:buFont typeface="Arial" panose="020B0604020202020204" pitchFamily="34" charset="0"/>
              <a:buChar char="•"/>
            </a:pPr>
            <a:r>
              <a:rPr lang="en-NZ" sz="1600" b="1" dirty="0"/>
              <a:t>Pip fruit</a:t>
            </a:r>
          </a:p>
        </p:txBody>
      </p:sp>
      <p:sp>
        <p:nvSpPr>
          <p:cNvPr id="12" name="TextBox 11">
            <a:extLst>
              <a:ext uri="{FF2B5EF4-FFF2-40B4-BE49-F238E27FC236}">
                <a16:creationId xmlns:a16="http://schemas.microsoft.com/office/drawing/2014/main" id="{E0729433-1356-A189-49D7-D14E0330FFD0}"/>
              </a:ext>
            </a:extLst>
          </p:cNvPr>
          <p:cNvSpPr txBox="1"/>
          <p:nvPr/>
        </p:nvSpPr>
        <p:spPr>
          <a:xfrm>
            <a:off x="838200" y="3225999"/>
            <a:ext cx="1293091" cy="338554"/>
          </a:xfrm>
          <a:prstGeom prst="rect">
            <a:avLst/>
          </a:prstGeom>
          <a:noFill/>
        </p:spPr>
        <p:txBody>
          <a:bodyPr wrap="square">
            <a:spAutoFit/>
          </a:bodyPr>
          <a:lstStyle/>
          <a:p>
            <a:pPr marL="285750" indent="-285750">
              <a:buFont typeface="Arial" panose="020B0604020202020204" pitchFamily="34" charset="0"/>
              <a:buChar char="•"/>
            </a:pPr>
            <a:r>
              <a:rPr lang="en-NZ" sz="1600" b="1" dirty="0"/>
              <a:t>Berries</a:t>
            </a:r>
          </a:p>
        </p:txBody>
      </p:sp>
      <p:sp>
        <p:nvSpPr>
          <p:cNvPr id="14" name="TextBox 13">
            <a:extLst>
              <a:ext uri="{FF2B5EF4-FFF2-40B4-BE49-F238E27FC236}">
                <a16:creationId xmlns:a16="http://schemas.microsoft.com/office/drawing/2014/main" id="{E77A4EE4-3C3E-E5E7-CA9E-E63F39ED4B8C}"/>
              </a:ext>
            </a:extLst>
          </p:cNvPr>
          <p:cNvSpPr txBox="1"/>
          <p:nvPr/>
        </p:nvSpPr>
        <p:spPr>
          <a:xfrm>
            <a:off x="838200" y="3578001"/>
            <a:ext cx="1173018" cy="338554"/>
          </a:xfrm>
          <a:prstGeom prst="rect">
            <a:avLst/>
          </a:prstGeom>
          <a:noFill/>
        </p:spPr>
        <p:txBody>
          <a:bodyPr wrap="square">
            <a:spAutoFit/>
          </a:bodyPr>
          <a:lstStyle/>
          <a:p>
            <a:pPr marL="285750" indent="-285750">
              <a:buFont typeface="Arial" panose="020B0604020202020204" pitchFamily="34" charset="0"/>
              <a:buChar char="•"/>
            </a:pPr>
            <a:r>
              <a:rPr lang="en-NZ" sz="1600" b="1" dirty="0"/>
              <a:t>Grapes</a:t>
            </a:r>
          </a:p>
        </p:txBody>
      </p:sp>
      <p:sp>
        <p:nvSpPr>
          <p:cNvPr id="16" name="TextBox 15">
            <a:extLst>
              <a:ext uri="{FF2B5EF4-FFF2-40B4-BE49-F238E27FC236}">
                <a16:creationId xmlns:a16="http://schemas.microsoft.com/office/drawing/2014/main" id="{E0EB54A5-B68F-89BB-8A17-8CAB3085B4D6}"/>
              </a:ext>
            </a:extLst>
          </p:cNvPr>
          <p:cNvSpPr txBox="1"/>
          <p:nvPr/>
        </p:nvSpPr>
        <p:spPr>
          <a:xfrm>
            <a:off x="3081223" y="2535443"/>
            <a:ext cx="1542473" cy="338554"/>
          </a:xfrm>
          <a:prstGeom prst="rect">
            <a:avLst/>
          </a:prstGeom>
          <a:noFill/>
        </p:spPr>
        <p:txBody>
          <a:bodyPr wrap="square">
            <a:spAutoFit/>
          </a:bodyPr>
          <a:lstStyle/>
          <a:p>
            <a:pPr marL="285750" indent="-285750">
              <a:buFont typeface="Arial" panose="020B0604020202020204" pitchFamily="34" charset="0"/>
              <a:buChar char="•"/>
            </a:pPr>
            <a:r>
              <a:rPr lang="en-NZ" sz="1600" b="1" dirty="0"/>
              <a:t>Cut flowers</a:t>
            </a:r>
          </a:p>
        </p:txBody>
      </p:sp>
      <p:sp>
        <p:nvSpPr>
          <p:cNvPr id="18" name="TextBox 17">
            <a:extLst>
              <a:ext uri="{FF2B5EF4-FFF2-40B4-BE49-F238E27FC236}">
                <a16:creationId xmlns:a16="http://schemas.microsoft.com/office/drawing/2014/main" id="{5D0DB48D-BF67-6304-F510-5AD87DE52ED2}"/>
              </a:ext>
            </a:extLst>
          </p:cNvPr>
          <p:cNvSpPr txBox="1"/>
          <p:nvPr/>
        </p:nvSpPr>
        <p:spPr>
          <a:xfrm>
            <a:off x="3084944" y="2864822"/>
            <a:ext cx="1856510" cy="338554"/>
          </a:xfrm>
          <a:prstGeom prst="rect">
            <a:avLst/>
          </a:prstGeom>
          <a:noFill/>
        </p:spPr>
        <p:txBody>
          <a:bodyPr wrap="square">
            <a:spAutoFit/>
          </a:bodyPr>
          <a:lstStyle/>
          <a:p>
            <a:pPr marL="285750" indent="-285750">
              <a:buFont typeface="Arial" panose="020B0604020202020204" pitchFamily="34" charset="0"/>
              <a:buChar char="•"/>
            </a:pPr>
            <a:r>
              <a:rPr lang="en-NZ" sz="1600" b="1" dirty="0"/>
              <a:t>Pinus radiata</a:t>
            </a:r>
          </a:p>
        </p:txBody>
      </p:sp>
      <p:sp>
        <p:nvSpPr>
          <p:cNvPr id="20" name="TextBox 19">
            <a:extLst>
              <a:ext uri="{FF2B5EF4-FFF2-40B4-BE49-F238E27FC236}">
                <a16:creationId xmlns:a16="http://schemas.microsoft.com/office/drawing/2014/main" id="{39CF0D21-4F29-FC21-0B83-6332D76B1F39}"/>
              </a:ext>
            </a:extLst>
          </p:cNvPr>
          <p:cNvSpPr txBox="1"/>
          <p:nvPr/>
        </p:nvSpPr>
        <p:spPr>
          <a:xfrm>
            <a:off x="3081223" y="3221848"/>
            <a:ext cx="2004291" cy="338554"/>
          </a:xfrm>
          <a:prstGeom prst="rect">
            <a:avLst/>
          </a:prstGeom>
          <a:noFill/>
        </p:spPr>
        <p:txBody>
          <a:bodyPr wrap="square">
            <a:spAutoFit/>
          </a:bodyPr>
          <a:lstStyle/>
          <a:p>
            <a:pPr marL="285750" indent="-285750">
              <a:buFont typeface="Arial" panose="020B0604020202020204" pitchFamily="34" charset="0"/>
              <a:buChar char="•"/>
            </a:pPr>
            <a:r>
              <a:rPr lang="en-NZ" sz="1600" b="1" dirty="0"/>
              <a:t>Sheep and beef</a:t>
            </a:r>
          </a:p>
        </p:txBody>
      </p:sp>
      <p:sp>
        <p:nvSpPr>
          <p:cNvPr id="22" name="TextBox 21">
            <a:extLst>
              <a:ext uri="{FF2B5EF4-FFF2-40B4-BE49-F238E27FC236}">
                <a16:creationId xmlns:a16="http://schemas.microsoft.com/office/drawing/2014/main" id="{3A97A521-4D70-5EA6-1FA2-EC946073EA1B}"/>
              </a:ext>
            </a:extLst>
          </p:cNvPr>
          <p:cNvSpPr txBox="1"/>
          <p:nvPr/>
        </p:nvSpPr>
        <p:spPr>
          <a:xfrm>
            <a:off x="3070384" y="3578001"/>
            <a:ext cx="2004291" cy="338554"/>
          </a:xfrm>
          <a:prstGeom prst="rect">
            <a:avLst/>
          </a:prstGeom>
          <a:noFill/>
        </p:spPr>
        <p:txBody>
          <a:bodyPr wrap="square">
            <a:spAutoFit/>
          </a:bodyPr>
          <a:lstStyle/>
          <a:p>
            <a:pPr marL="285750" indent="-285750">
              <a:buFont typeface="Arial" panose="020B0604020202020204" pitchFamily="34" charset="0"/>
              <a:buChar char="•"/>
            </a:pPr>
            <a:r>
              <a:rPr lang="en-NZ" sz="1600" b="1" dirty="0"/>
              <a:t>Market gardens</a:t>
            </a:r>
          </a:p>
        </p:txBody>
      </p:sp>
      <p:sp>
        <p:nvSpPr>
          <p:cNvPr id="24" name="TextBox 23">
            <a:extLst>
              <a:ext uri="{FF2B5EF4-FFF2-40B4-BE49-F238E27FC236}">
                <a16:creationId xmlns:a16="http://schemas.microsoft.com/office/drawing/2014/main" id="{40AF56BC-0D08-773A-9754-16DB5FA7A7A2}"/>
              </a:ext>
            </a:extLst>
          </p:cNvPr>
          <p:cNvSpPr txBox="1"/>
          <p:nvPr/>
        </p:nvSpPr>
        <p:spPr>
          <a:xfrm>
            <a:off x="838200" y="3895349"/>
            <a:ext cx="1463965" cy="338554"/>
          </a:xfrm>
          <a:prstGeom prst="rect">
            <a:avLst/>
          </a:prstGeom>
          <a:noFill/>
        </p:spPr>
        <p:txBody>
          <a:bodyPr wrap="square">
            <a:spAutoFit/>
          </a:bodyPr>
          <a:lstStyle/>
          <a:p>
            <a:pPr marL="285750" indent="-285750">
              <a:buFont typeface="Arial" panose="020B0604020202020204" pitchFamily="34" charset="0"/>
              <a:buChar char="•"/>
            </a:pPr>
            <a:r>
              <a:rPr lang="en-NZ" sz="1600" b="1" dirty="0"/>
              <a:t>Salmon</a:t>
            </a:r>
          </a:p>
        </p:txBody>
      </p:sp>
      <p:sp>
        <p:nvSpPr>
          <p:cNvPr id="26" name="TextBox 25">
            <a:extLst>
              <a:ext uri="{FF2B5EF4-FFF2-40B4-BE49-F238E27FC236}">
                <a16:creationId xmlns:a16="http://schemas.microsoft.com/office/drawing/2014/main" id="{8A37DC9A-B63B-9F35-12F8-1488E4B2667A}"/>
              </a:ext>
            </a:extLst>
          </p:cNvPr>
          <p:cNvSpPr txBox="1"/>
          <p:nvPr/>
        </p:nvSpPr>
        <p:spPr>
          <a:xfrm>
            <a:off x="3071090" y="3880484"/>
            <a:ext cx="1713347" cy="338554"/>
          </a:xfrm>
          <a:prstGeom prst="rect">
            <a:avLst/>
          </a:prstGeom>
          <a:noFill/>
        </p:spPr>
        <p:txBody>
          <a:bodyPr wrap="square">
            <a:spAutoFit/>
          </a:bodyPr>
          <a:lstStyle/>
          <a:p>
            <a:pPr marL="285750" indent="-285750">
              <a:buFont typeface="Arial" panose="020B0604020202020204" pitchFamily="34" charset="0"/>
              <a:buChar char="•"/>
            </a:pPr>
            <a:r>
              <a:rPr lang="en-NZ" sz="1600" b="1" dirty="0"/>
              <a:t>Salad greens</a:t>
            </a:r>
          </a:p>
        </p:txBody>
      </p:sp>
      <p:sp>
        <p:nvSpPr>
          <p:cNvPr id="28" name="TextBox 27">
            <a:extLst>
              <a:ext uri="{FF2B5EF4-FFF2-40B4-BE49-F238E27FC236}">
                <a16:creationId xmlns:a16="http://schemas.microsoft.com/office/drawing/2014/main" id="{32BEF545-68E0-D711-69CF-55C831E0BF5B}"/>
              </a:ext>
            </a:extLst>
          </p:cNvPr>
          <p:cNvSpPr txBox="1"/>
          <p:nvPr/>
        </p:nvSpPr>
        <p:spPr>
          <a:xfrm>
            <a:off x="838200" y="4228213"/>
            <a:ext cx="1046019" cy="338554"/>
          </a:xfrm>
          <a:prstGeom prst="rect">
            <a:avLst/>
          </a:prstGeom>
          <a:noFill/>
        </p:spPr>
        <p:txBody>
          <a:bodyPr wrap="square">
            <a:spAutoFit/>
          </a:bodyPr>
          <a:lstStyle/>
          <a:p>
            <a:pPr marL="285750" indent="-285750">
              <a:buFont typeface="Arial" panose="020B0604020202020204" pitchFamily="34" charset="0"/>
              <a:buChar char="•"/>
            </a:pPr>
            <a:r>
              <a:rPr lang="en-NZ" sz="1600" b="1" dirty="0"/>
              <a:t>Pork</a:t>
            </a:r>
          </a:p>
        </p:txBody>
      </p:sp>
      <p:sp>
        <p:nvSpPr>
          <p:cNvPr id="30" name="TextBox 29">
            <a:extLst>
              <a:ext uri="{FF2B5EF4-FFF2-40B4-BE49-F238E27FC236}">
                <a16:creationId xmlns:a16="http://schemas.microsoft.com/office/drawing/2014/main" id="{2B1E525F-1C70-8B10-8D15-D403DB1562F1}"/>
              </a:ext>
            </a:extLst>
          </p:cNvPr>
          <p:cNvSpPr txBox="1"/>
          <p:nvPr/>
        </p:nvSpPr>
        <p:spPr>
          <a:xfrm>
            <a:off x="3081223" y="4224331"/>
            <a:ext cx="1276126" cy="338554"/>
          </a:xfrm>
          <a:prstGeom prst="rect">
            <a:avLst/>
          </a:prstGeom>
          <a:noFill/>
        </p:spPr>
        <p:txBody>
          <a:bodyPr wrap="square">
            <a:spAutoFit/>
          </a:bodyPr>
          <a:lstStyle/>
          <a:p>
            <a:pPr marL="285750" indent="-285750">
              <a:buFont typeface="Arial" panose="020B0604020202020204" pitchFamily="34" charset="0"/>
              <a:buChar char="•"/>
            </a:pPr>
            <a:r>
              <a:rPr lang="en-NZ" sz="1600" b="1" dirty="0"/>
              <a:t>Kiwifruit</a:t>
            </a:r>
          </a:p>
        </p:txBody>
      </p:sp>
      <p:sp>
        <p:nvSpPr>
          <p:cNvPr id="32" name="TextBox 31">
            <a:extLst>
              <a:ext uri="{FF2B5EF4-FFF2-40B4-BE49-F238E27FC236}">
                <a16:creationId xmlns:a16="http://schemas.microsoft.com/office/drawing/2014/main" id="{312CF019-C75B-0F38-6517-E78810CB9906}"/>
              </a:ext>
            </a:extLst>
          </p:cNvPr>
          <p:cNvSpPr txBox="1"/>
          <p:nvPr/>
        </p:nvSpPr>
        <p:spPr>
          <a:xfrm>
            <a:off x="838199" y="4599353"/>
            <a:ext cx="1046019" cy="338554"/>
          </a:xfrm>
          <a:prstGeom prst="rect">
            <a:avLst/>
          </a:prstGeom>
          <a:noFill/>
        </p:spPr>
        <p:txBody>
          <a:bodyPr wrap="square">
            <a:spAutoFit/>
          </a:bodyPr>
          <a:lstStyle/>
          <a:p>
            <a:pPr marL="285750" indent="-285750">
              <a:buFont typeface="Arial" panose="020B0604020202020204" pitchFamily="34" charset="0"/>
              <a:buChar char="•"/>
            </a:pPr>
            <a:r>
              <a:rPr lang="en-NZ" sz="1600" b="1" dirty="0"/>
              <a:t>Wool</a:t>
            </a:r>
            <a:endParaRPr lang="en-NZ" sz="1600" dirty="0"/>
          </a:p>
        </p:txBody>
      </p:sp>
      <p:sp>
        <p:nvSpPr>
          <p:cNvPr id="34" name="TextBox 33">
            <a:extLst>
              <a:ext uri="{FF2B5EF4-FFF2-40B4-BE49-F238E27FC236}">
                <a16:creationId xmlns:a16="http://schemas.microsoft.com/office/drawing/2014/main" id="{31956924-3113-FC94-6AEE-0963988049B9}"/>
              </a:ext>
            </a:extLst>
          </p:cNvPr>
          <p:cNvSpPr txBox="1"/>
          <p:nvPr/>
        </p:nvSpPr>
        <p:spPr>
          <a:xfrm>
            <a:off x="3070384" y="4566441"/>
            <a:ext cx="1604913" cy="338554"/>
          </a:xfrm>
          <a:prstGeom prst="rect">
            <a:avLst/>
          </a:prstGeom>
          <a:noFill/>
        </p:spPr>
        <p:txBody>
          <a:bodyPr wrap="square">
            <a:spAutoFit/>
          </a:bodyPr>
          <a:lstStyle/>
          <a:p>
            <a:pPr marL="285750" indent="-285750">
              <a:buFont typeface="Arial" panose="020B0604020202020204" pitchFamily="34" charset="0"/>
              <a:buChar char="•"/>
            </a:pPr>
            <a:r>
              <a:rPr lang="en-NZ" sz="1600" b="1" dirty="0"/>
              <a:t>Timber mill</a:t>
            </a:r>
          </a:p>
        </p:txBody>
      </p:sp>
      <p:sp>
        <p:nvSpPr>
          <p:cNvPr id="36" name="TextBox 35">
            <a:extLst>
              <a:ext uri="{FF2B5EF4-FFF2-40B4-BE49-F238E27FC236}">
                <a16:creationId xmlns:a16="http://schemas.microsoft.com/office/drawing/2014/main" id="{50CD7AC1-4557-B563-2B24-A2FA3F617061}"/>
              </a:ext>
            </a:extLst>
          </p:cNvPr>
          <p:cNvSpPr txBox="1"/>
          <p:nvPr/>
        </p:nvSpPr>
        <p:spPr>
          <a:xfrm>
            <a:off x="838199" y="4941267"/>
            <a:ext cx="1295306" cy="338554"/>
          </a:xfrm>
          <a:prstGeom prst="rect">
            <a:avLst/>
          </a:prstGeom>
          <a:noFill/>
        </p:spPr>
        <p:txBody>
          <a:bodyPr wrap="square">
            <a:spAutoFit/>
          </a:bodyPr>
          <a:lstStyle/>
          <a:p>
            <a:pPr marL="285750" indent="-285750">
              <a:buFont typeface="Arial" panose="020B0604020202020204" pitchFamily="34" charset="0"/>
              <a:buChar char="•"/>
            </a:pPr>
            <a:r>
              <a:rPr lang="en-NZ" sz="1600" b="1" dirty="0"/>
              <a:t>Citrus</a:t>
            </a:r>
          </a:p>
        </p:txBody>
      </p:sp>
      <p:sp>
        <p:nvSpPr>
          <p:cNvPr id="38" name="TextBox 37">
            <a:extLst>
              <a:ext uri="{FF2B5EF4-FFF2-40B4-BE49-F238E27FC236}">
                <a16:creationId xmlns:a16="http://schemas.microsoft.com/office/drawing/2014/main" id="{83B47CF0-CB9D-E80E-0E43-2B6094D30C8D}"/>
              </a:ext>
            </a:extLst>
          </p:cNvPr>
          <p:cNvSpPr txBox="1"/>
          <p:nvPr/>
        </p:nvSpPr>
        <p:spPr>
          <a:xfrm>
            <a:off x="3094182" y="4913844"/>
            <a:ext cx="1394691" cy="338554"/>
          </a:xfrm>
          <a:prstGeom prst="rect">
            <a:avLst/>
          </a:prstGeom>
          <a:noFill/>
        </p:spPr>
        <p:txBody>
          <a:bodyPr wrap="square">
            <a:spAutoFit/>
          </a:bodyPr>
          <a:lstStyle/>
          <a:p>
            <a:pPr marL="285750" indent="-285750">
              <a:buFont typeface="Arial" panose="020B0604020202020204" pitchFamily="34" charset="0"/>
              <a:buChar char="•"/>
            </a:pPr>
            <a:r>
              <a:rPr lang="en-NZ" sz="1600" b="1" dirty="0"/>
              <a:t>Poultry</a:t>
            </a:r>
          </a:p>
        </p:txBody>
      </p:sp>
      <p:sp>
        <p:nvSpPr>
          <p:cNvPr id="40" name="TextBox 39">
            <a:extLst>
              <a:ext uri="{FF2B5EF4-FFF2-40B4-BE49-F238E27FC236}">
                <a16:creationId xmlns:a16="http://schemas.microsoft.com/office/drawing/2014/main" id="{87F24F56-F080-1713-CD7D-9EB0D8EAF37E}"/>
              </a:ext>
            </a:extLst>
          </p:cNvPr>
          <p:cNvSpPr txBox="1"/>
          <p:nvPr/>
        </p:nvSpPr>
        <p:spPr>
          <a:xfrm>
            <a:off x="838199" y="5315767"/>
            <a:ext cx="1463965" cy="338554"/>
          </a:xfrm>
          <a:prstGeom prst="rect">
            <a:avLst/>
          </a:prstGeom>
          <a:noFill/>
        </p:spPr>
        <p:txBody>
          <a:bodyPr wrap="square">
            <a:spAutoFit/>
          </a:bodyPr>
          <a:lstStyle/>
          <a:p>
            <a:pPr marL="285750" indent="-285750">
              <a:buFont typeface="Arial" panose="020B0604020202020204" pitchFamily="34" charset="0"/>
              <a:buChar char="•"/>
            </a:pPr>
            <a:r>
              <a:rPr lang="en-NZ" sz="1600" b="1" dirty="0"/>
              <a:t>Deer</a:t>
            </a:r>
          </a:p>
        </p:txBody>
      </p:sp>
      <p:sp>
        <p:nvSpPr>
          <p:cNvPr id="44" name="TextBox 43">
            <a:extLst>
              <a:ext uri="{FF2B5EF4-FFF2-40B4-BE49-F238E27FC236}">
                <a16:creationId xmlns:a16="http://schemas.microsoft.com/office/drawing/2014/main" id="{34468751-93C1-2E8D-E5C0-64C0F4065D55}"/>
              </a:ext>
            </a:extLst>
          </p:cNvPr>
          <p:cNvSpPr txBox="1"/>
          <p:nvPr/>
        </p:nvSpPr>
        <p:spPr>
          <a:xfrm>
            <a:off x="3086770" y="5261247"/>
            <a:ext cx="1713347" cy="338554"/>
          </a:xfrm>
          <a:prstGeom prst="rect">
            <a:avLst/>
          </a:prstGeom>
          <a:noFill/>
        </p:spPr>
        <p:txBody>
          <a:bodyPr wrap="square">
            <a:spAutoFit/>
          </a:bodyPr>
          <a:lstStyle/>
          <a:p>
            <a:pPr marL="285750" indent="-285750">
              <a:buFont typeface="Arial" panose="020B0604020202020204" pitchFamily="34" charset="0"/>
              <a:buChar char="•"/>
            </a:pPr>
            <a:r>
              <a:rPr lang="en-NZ" sz="1600" b="1" dirty="0"/>
              <a:t>Oysters</a:t>
            </a:r>
          </a:p>
        </p:txBody>
      </p:sp>
    </p:spTree>
    <p:extLst>
      <p:ext uri="{BB962C8B-B14F-4D97-AF65-F5344CB8AC3E}">
        <p14:creationId xmlns:p14="http://schemas.microsoft.com/office/powerpoint/2010/main" val="71371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FB0B192-4964-37BC-A571-745E2D993BEA}"/>
              </a:ext>
            </a:extLst>
          </p:cNvPr>
          <p:cNvGraphicFramePr>
            <a:graphicFrameLocks noGrp="1"/>
          </p:cNvGraphicFramePr>
          <p:nvPr>
            <p:ph idx="1"/>
            <p:extLst>
              <p:ext uri="{D42A27DB-BD31-4B8C-83A1-F6EECF244321}">
                <p14:modId xmlns:p14="http://schemas.microsoft.com/office/powerpoint/2010/main" val="2627432372"/>
              </p:ext>
            </p:extLst>
          </p:nvPr>
        </p:nvGraphicFramePr>
        <p:xfrm>
          <a:off x="3084945" y="2627094"/>
          <a:ext cx="6336315" cy="3681342"/>
        </p:xfrm>
        <a:graphic>
          <a:graphicData uri="http://schemas.openxmlformats.org/drawingml/2006/table">
            <a:tbl>
              <a:tblPr firstRow="1" firstCol="1" bandRow="1">
                <a:solidFill>
                  <a:schemeClr val="bg1">
                    <a:lumMod val="95000"/>
                  </a:schemeClr>
                </a:solidFill>
                <a:tableStyleId>{0505E3EF-67EA-436B-97B2-0124C06EBD24}</a:tableStyleId>
              </a:tblPr>
              <a:tblGrid>
                <a:gridCol w="1592655">
                  <a:extLst>
                    <a:ext uri="{9D8B030D-6E8A-4147-A177-3AD203B41FA5}">
                      <a16:colId xmlns:a16="http://schemas.microsoft.com/office/drawing/2014/main" val="1472047263"/>
                    </a:ext>
                  </a:extLst>
                </a:gridCol>
                <a:gridCol w="1674601">
                  <a:extLst>
                    <a:ext uri="{9D8B030D-6E8A-4147-A177-3AD203B41FA5}">
                      <a16:colId xmlns:a16="http://schemas.microsoft.com/office/drawing/2014/main" val="934056505"/>
                    </a:ext>
                  </a:extLst>
                </a:gridCol>
                <a:gridCol w="1356344">
                  <a:extLst>
                    <a:ext uri="{9D8B030D-6E8A-4147-A177-3AD203B41FA5}">
                      <a16:colId xmlns:a16="http://schemas.microsoft.com/office/drawing/2014/main" val="3354735566"/>
                    </a:ext>
                  </a:extLst>
                </a:gridCol>
                <a:gridCol w="1712715">
                  <a:extLst>
                    <a:ext uri="{9D8B030D-6E8A-4147-A177-3AD203B41FA5}">
                      <a16:colId xmlns:a16="http://schemas.microsoft.com/office/drawing/2014/main" val="815668216"/>
                    </a:ext>
                  </a:extLst>
                </a:gridCol>
              </a:tblGrid>
              <a:tr h="574913">
                <a:tc>
                  <a:txBody>
                    <a:bodyPr/>
                    <a:lstStyle/>
                    <a:p>
                      <a:pPr>
                        <a:lnSpc>
                          <a:spcPct val="115000"/>
                        </a:lnSpc>
                        <a:spcAft>
                          <a:spcPts val="800"/>
                        </a:spcAft>
                      </a:pPr>
                      <a:r>
                        <a:rPr lang="en-NZ" sz="1800" b="1" kern="100" cap="none" spc="0" dirty="0">
                          <a:solidFill>
                            <a:schemeClr val="tx1"/>
                          </a:solidFill>
                          <a:effectLst/>
                        </a:rPr>
                        <a:t>Agriculture</a:t>
                      </a:r>
                      <a:endParaRPr lang="en-NZ" sz="1800" b="1"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0650" marR="75697" marT="20186" marB="151394" anchor="b">
                    <a:lnL w="12700" cmpd="sng">
                      <a:noFill/>
                    </a:lnL>
                    <a:lnR w="12700" cmpd="sng">
                      <a:noFill/>
                    </a:lnR>
                    <a:lnT w="9525" cap="flat" cmpd="sng" algn="ctr">
                      <a:noFill/>
                      <a:prstDash val="solid"/>
                    </a:lnT>
                    <a:lnB w="38100" cmpd="sng">
                      <a:noFill/>
                    </a:lnB>
                    <a:solidFill>
                      <a:schemeClr val="accent1"/>
                    </a:solidFill>
                  </a:tcPr>
                </a:tc>
                <a:tc>
                  <a:txBody>
                    <a:bodyPr/>
                    <a:lstStyle/>
                    <a:p>
                      <a:pPr>
                        <a:lnSpc>
                          <a:spcPct val="115000"/>
                        </a:lnSpc>
                        <a:spcAft>
                          <a:spcPts val="800"/>
                        </a:spcAft>
                      </a:pPr>
                      <a:r>
                        <a:rPr lang="en-NZ" sz="1800" b="1" kern="100" cap="none" spc="0" dirty="0">
                          <a:solidFill>
                            <a:schemeClr val="tx1"/>
                          </a:solidFill>
                          <a:effectLst/>
                        </a:rPr>
                        <a:t>Horticulture</a:t>
                      </a:r>
                      <a:endParaRPr lang="en-NZ" sz="1800" b="1"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0650" marR="75697" marT="20186" marB="151394" anchor="b">
                    <a:lnL w="12700" cmpd="sng">
                      <a:noFill/>
                    </a:lnL>
                    <a:lnR w="12700" cmpd="sng">
                      <a:noFill/>
                    </a:lnR>
                    <a:lnT w="9525" cap="flat" cmpd="sng" algn="ctr">
                      <a:noFill/>
                      <a:prstDash val="solid"/>
                    </a:lnT>
                    <a:lnB w="38100" cmpd="sng">
                      <a:noFill/>
                    </a:lnB>
                    <a:solidFill>
                      <a:schemeClr val="accent1"/>
                    </a:solidFill>
                  </a:tcPr>
                </a:tc>
                <a:tc>
                  <a:txBody>
                    <a:bodyPr/>
                    <a:lstStyle/>
                    <a:p>
                      <a:pPr>
                        <a:lnSpc>
                          <a:spcPct val="115000"/>
                        </a:lnSpc>
                        <a:spcAft>
                          <a:spcPts val="800"/>
                        </a:spcAft>
                      </a:pPr>
                      <a:r>
                        <a:rPr lang="en-NZ" sz="1800" b="1" kern="100" cap="none" spc="0" dirty="0">
                          <a:solidFill>
                            <a:schemeClr val="tx1"/>
                          </a:solidFill>
                          <a:effectLst/>
                        </a:rPr>
                        <a:t>Forestry</a:t>
                      </a:r>
                      <a:endParaRPr lang="en-NZ" sz="1800" b="1"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0650" marR="75697" marT="20186" marB="151394" anchor="b">
                    <a:lnL w="12700" cmpd="sng">
                      <a:noFill/>
                    </a:lnL>
                    <a:lnR w="12700" cmpd="sng">
                      <a:noFill/>
                    </a:lnR>
                    <a:lnT w="9525" cap="flat" cmpd="sng" algn="ctr">
                      <a:noFill/>
                      <a:prstDash val="solid"/>
                    </a:lnT>
                    <a:lnB w="38100" cmpd="sng">
                      <a:noFill/>
                    </a:lnB>
                    <a:solidFill>
                      <a:schemeClr val="accent1"/>
                    </a:solidFill>
                  </a:tcPr>
                </a:tc>
                <a:tc>
                  <a:txBody>
                    <a:bodyPr/>
                    <a:lstStyle/>
                    <a:p>
                      <a:pPr>
                        <a:lnSpc>
                          <a:spcPct val="115000"/>
                        </a:lnSpc>
                        <a:spcAft>
                          <a:spcPts val="800"/>
                        </a:spcAft>
                      </a:pPr>
                      <a:r>
                        <a:rPr lang="en-NZ" sz="1800" b="1" kern="100" cap="none" spc="0" dirty="0">
                          <a:solidFill>
                            <a:schemeClr val="tx1"/>
                          </a:solidFill>
                          <a:effectLst/>
                        </a:rPr>
                        <a:t>Aquaculture</a:t>
                      </a:r>
                      <a:endParaRPr lang="en-NZ" sz="1800" b="1"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0650" marR="75697" marT="20186" marB="151394" anchor="b">
                    <a:lnL w="12700" cmpd="sng">
                      <a:noFill/>
                    </a:lnL>
                    <a:lnR w="12700" cmpd="sng">
                      <a:noFill/>
                    </a:lnR>
                    <a:lnT w="9525" cap="flat" cmpd="sng" algn="ctr">
                      <a:noFill/>
                      <a:prstDash val="solid"/>
                    </a:lnT>
                    <a:lnB w="38100" cmpd="sng">
                      <a:noFill/>
                    </a:lnB>
                    <a:solidFill>
                      <a:schemeClr val="accent1"/>
                    </a:solidFill>
                  </a:tcPr>
                </a:tc>
                <a:extLst>
                  <a:ext uri="{0D108BD9-81ED-4DB2-BD59-A6C34878D82A}">
                    <a16:rowId xmlns:a16="http://schemas.microsoft.com/office/drawing/2014/main" val="1303265268"/>
                  </a:ext>
                </a:extLst>
              </a:tr>
              <a:tr h="3106429">
                <a:tc>
                  <a:txBody>
                    <a:bodyPr/>
                    <a:lstStyle/>
                    <a:p>
                      <a:pPr>
                        <a:lnSpc>
                          <a:spcPct val="115000"/>
                        </a:lnSpc>
                        <a:spcAft>
                          <a:spcPts val="800"/>
                        </a:spcAft>
                      </a:pPr>
                      <a:r>
                        <a:rPr lang="en-NZ" sz="1300" b="0" kern="100" cap="none" spc="0" dirty="0">
                          <a:solidFill>
                            <a:schemeClr val="tx1"/>
                          </a:solidFill>
                          <a:effectLst/>
                        </a:rPr>
                        <a:t>Dairying</a:t>
                      </a:r>
                    </a:p>
                    <a:p>
                      <a:pPr>
                        <a:lnSpc>
                          <a:spcPct val="115000"/>
                        </a:lnSpc>
                        <a:spcAft>
                          <a:spcPts val="800"/>
                        </a:spcAft>
                      </a:pPr>
                      <a:r>
                        <a:rPr lang="en-NZ" sz="1300" b="0" kern="100" cap="none" spc="0" dirty="0">
                          <a:solidFill>
                            <a:schemeClr val="tx1"/>
                          </a:solidFill>
                          <a:effectLst/>
                        </a:rPr>
                        <a:t>Pork</a:t>
                      </a:r>
                    </a:p>
                    <a:p>
                      <a:pPr>
                        <a:lnSpc>
                          <a:spcPct val="115000"/>
                        </a:lnSpc>
                        <a:spcAft>
                          <a:spcPts val="800"/>
                        </a:spcAft>
                      </a:pPr>
                      <a:r>
                        <a:rPr lang="en-NZ" sz="1300" b="0" kern="100" cap="none" spc="0" dirty="0">
                          <a:solidFill>
                            <a:schemeClr val="tx1"/>
                          </a:solidFill>
                          <a:effectLst/>
                        </a:rPr>
                        <a:t>Poultry</a:t>
                      </a:r>
                    </a:p>
                    <a:p>
                      <a:pPr>
                        <a:lnSpc>
                          <a:spcPct val="115000"/>
                        </a:lnSpc>
                        <a:spcAft>
                          <a:spcPts val="800"/>
                        </a:spcAft>
                      </a:pPr>
                      <a:r>
                        <a:rPr lang="en-NZ" sz="1300" b="0" kern="100" cap="none" spc="0" dirty="0">
                          <a:solidFill>
                            <a:schemeClr val="tx1"/>
                          </a:solidFill>
                          <a:effectLst/>
                        </a:rPr>
                        <a:t>Deer</a:t>
                      </a:r>
                    </a:p>
                    <a:p>
                      <a:pPr>
                        <a:lnSpc>
                          <a:spcPct val="115000"/>
                        </a:lnSpc>
                        <a:spcAft>
                          <a:spcPts val="800"/>
                        </a:spcAft>
                      </a:pPr>
                      <a:r>
                        <a:rPr lang="en-NZ" sz="1300" b="0" kern="100" cap="none" spc="0" dirty="0">
                          <a:solidFill>
                            <a:schemeClr val="tx1"/>
                          </a:solidFill>
                          <a:effectLst/>
                        </a:rPr>
                        <a:t>Sheep and beef</a:t>
                      </a:r>
                    </a:p>
                    <a:p>
                      <a:pPr>
                        <a:lnSpc>
                          <a:spcPct val="115000"/>
                        </a:lnSpc>
                        <a:spcAft>
                          <a:spcPts val="800"/>
                        </a:spcAft>
                      </a:pPr>
                      <a:r>
                        <a:rPr lang="en-NZ" sz="1300" b="0" kern="100" cap="none" spc="0" dirty="0">
                          <a:solidFill>
                            <a:schemeClr val="tx1"/>
                          </a:solidFill>
                          <a:effectLst/>
                        </a:rPr>
                        <a:t>Wool</a:t>
                      </a:r>
                    </a:p>
                    <a:p>
                      <a:pPr>
                        <a:lnSpc>
                          <a:spcPct val="115000"/>
                        </a:lnSpc>
                        <a:spcAft>
                          <a:spcPts val="800"/>
                        </a:spcAft>
                      </a:pPr>
                      <a:r>
                        <a:rPr lang="en-NZ" sz="1300" b="1" kern="100" cap="none" spc="0" dirty="0">
                          <a:solidFill>
                            <a:schemeClr val="tx1"/>
                          </a:solidFill>
                          <a:effectLst/>
                        </a:rPr>
                        <a:t> </a:t>
                      </a:r>
                    </a:p>
                  </a:txBody>
                  <a:tcPr marL="70650" marR="75697" marT="20186" marB="151394">
                    <a:lnL w="12700" cap="flat" cmpd="sng" algn="ctr">
                      <a:solidFill>
                        <a:schemeClr val="tx1"/>
                      </a:solid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a:lnSpc>
                          <a:spcPct val="115000"/>
                        </a:lnSpc>
                        <a:spcAft>
                          <a:spcPts val="800"/>
                        </a:spcAft>
                      </a:pPr>
                      <a:r>
                        <a:rPr lang="en-NZ" sz="1300" kern="100" cap="none" spc="0" dirty="0">
                          <a:solidFill>
                            <a:schemeClr val="tx1"/>
                          </a:solidFill>
                          <a:effectLst/>
                        </a:rPr>
                        <a:t>Pip fruit </a:t>
                      </a:r>
                    </a:p>
                    <a:p>
                      <a:pPr>
                        <a:lnSpc>
                          <a:spcPct val="115000"/>
                        </a:lnSpc>
                        <a:spcAft>
                          <a:spcPts val="800"/>
                        </a:spcAft>
                      </a:pPr>
                      <a:r>
                        <a:rPr lang="en-NZ" sz="1300" kern="100" cap="none" spc="0" dirty="0">
                          <a:solidFill>
                            <a:schemeClr val="tx1"/>
                          </a:solidFill>
                          <a:effectLst/>
                        </a:rPr>
                        <a:t>Berries</a:t>
                      </a:r>
                    </a:p>
                    <a:p>
                      <a:pPr>
                        <a:lnSpc>
                          <a:spcPct val="115000"/>
                        </a:lnSpc>
                        <a:spcAft>
                          <a:spcPts val="800"/>
                        </a:spcAft>
                      </a:pPr>
                      <a:r>
                        <a:rPr lang="en-NZ" sz="1300" kern="100" cap="none" spc="0" dirty="0">
                          <a:solidFill>
                            <a:schemeClr val="tx1"/>
                          </a:solidFill>
                          <a:effectLst/>
                        </a:rPr>
                        <a:t>Citrus</a:t>
                      </a:r>
                    </a:p>
                    <a:p>
                      <a:pPr>
                        <a:lnSpc>
                          <a:spcPct val="115000"/>
                        </a:lnSpc>
                        <a:spcAft>
                          <a:spcPts val="800"/>
                        </a:spcAft>
                      </a:pPr>
                      <a:r>
                        <a:rPr lang="en-NZ" sz="1300" kern="100" cap="none" spc="0" dirty="0">
                          <a:solidFill>
                            <a:schemeClr val="tx1"/>
                          </a:solidFill>
                          <a:effectLst/>
                        </a:rPr>
                        <a:t>Cut flowers</a:t>
                      </a:r>
                    </a:p>
                    <a:p>
                      <a:pPr>
                        <a:lnSpc>
                          <a:spcPct val="115000"/>
                        </a:lnSpc>
                        <a:spcAft>
                          <a:spcPts val="800"/>
                        </a:spcAft>
                      </a:pPr>
                      <a:r>
                        <a:rPr lang="en-NZ" sz="1300" kern="100" cap="none" spc="0" dirty="0">
                          <a:solidFill>
                            <a:schemeClr val="tx1"/>
                          </a:solidFill>
                          <a:effectLst/>
                        </a:rPr>
                        <a:t>Market gardens</a:t>
                      </a:r>
                    </a:p>
                    <a:p>
                      <a:pPr>
                        <a:lnSpc>
                          <a:spcPct val="115000"/>
                        </a:lnSpc>
                        <a:spcAft>
                          <a:spcPts val="800"/>
                        </a:spcAft>
                      </a:pPr>
                      <a:r>
                        <a:rPr lang="en-NZ" sz="1300" kern="100" cap="none" spc="0" dirty="0">
                          <a:solidFill>
                            <a:schemeClr val="tx1"/>
                          </a:solidFill>
                          <a:effectLst/>
                        </a:rPr>
                        <a:t>Kiwifruit</a:t>
                      </a:r>
                    </a:p>
                    <a:p>
                      <a:pPr>
                        <a:lnSpc>
                          <a:spcPct val="115000"/>
                        </a:lnSpc>
                        <a:spcAft>
                          <a:spcPts val="800"/>
                        </a:spcAft>
                      </a:pPr>
                      <a:r>
                        <a:rPr lang="en-NZ" sz="1300" kern="100" cap="none" spc="0" dirty="0">
                          <a:solidFill>
                            <a:schemeClr val="tx1"/>
                          </a:solidFill>
                          <a:effectLst/>
                        </a:rPr>
                        <a:t>Grapes</a:t>
                      </a:r>
                    </a:p>
                    <a:p>
                      <a:pPr>
                        <a:lnSpc>
                          <a:spcPct val="115000"/>
                        </a:lnSpc>
                        <a:spcAft>
                          <a:spcPts val="800"/>
                        </a:spcAft>
                      </a:pPr>
                      <a:r>
                        <a:rPr lang="en-NZ" sz="1300" kern="100" cap="none" spc="0" dirty="0">
                          <a:solidFill>
                            <a:schemeClr val="tx1"/>
                          </a:solidFill>
                          <a:effectLst/>
                        </a:rPr>
                        <a:t>Salad greens</a:t>
                      </a:r>
                    </a:p>
                  </a:txBody>
                  <a:tcPr marL="70650" marR="75697" marT="20186" marB="151394">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a:lnSpc>
                          <a:spcPct val="115000"/>
                        </a:lnSpc>
                        <a:spcAft>
                          <a:spcPts val="800"/>
                        </a:spcAft>
                      </a:pPr>
                      <a:r>
                        <a:rPr lang="en-NZ" sz="1300" kern="100" cap="none" spc="0" dirty="0">
                          <a:solidFill>
                            <a:schemeClr val="tx1"/>
                          </a:solidFill>
                          <a:effectLst/>
                        </a:rPr>
                        <a:t>Pinus radiata</a:t>
                      </a:r>
                    </a:p>
                    <a:p>
                      <a:pPr>
                        <a:lnSpc>
                          <a:spcPct val="115000"/>
                        </a:lnSpc>
                        <a:spcAft>
                          <a:spcPts val="800"/>
                        </a:spcAft>
                      </a:pPr>
                      <a:r>
                        <a:rPr lang="en-NZ" sz="1300" kern="100" cap="none" spc="0" dirty="0">
                          <a:solidFill>
                            <a:schemeClr val="tx1"/>
                          </a:solidFill>
                          <a:effectLst/>
                        </a:rPr>
                        <a:t>Timber mill</a:t>
                      </a:r>
                    </a:p>
                    <a:p>
                      <a:pPr>
                        <a:lnSpc>
                          <a:spcPct val="115000"/>
                        </a:lnSpc>
                        <a:spcAft>
                          <a:spcPts val="800"/>
                        </a:spcAft>
                      </a:pPr>
                      <a:endParaRPr lang="en-NZ" sz="13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0650" marR="75697" marT="20186" marB="151394">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a:lnSpc>
                          <a:spcPct val="115000"/>
                        </a:lnSpc>
                        <a:spcAft>
                          <a:spcPts val="800"/>
                        </a:spcAft>
                      </a:pPr>
                      <a:r>
                        <a:rPr lang="en-NZ" sz="1300" kern="100" cap="none" spc="0" dirty="0">
                          <a:solidFill>
                            <a:schemeClr val="tx1"/>
                          </a:solidFill>
                          <a:effectLst/>
                        </a:rPr>
                        <a:t>Oysters</a:t>
                      </a:r>
                    </a:p>
                    <a:p>
                      <a:pPr>
                        <a:lnSpc>
                          <a:spcPct val="115000"/>
                        </a:lnSpc>
                        <a:spcAft>
                          <a:spcPts val="800"/>
                        </a:spcAft>
                      </a:pPr>
                      <a:r>
                        <a:rPr lang="en-NZ" sz="1300" kern="100" cap="none" spc="0" dirty="0">
                          <a:solidFill>
                            <a:schemeClr val="tx1"/>
                          </a:solidFill>
                          <a:effectLst/>
                        </a:rPr>
                        <a:t>Salmon</a:t>
                      </a:r>
                    </a:p>
                    <a:p>
                      <a:pPr>
                        <a:lnSpc>
                          <a:spcPct val="115000"/>
                        </a:lnSpc>
                        <a:spcAft>
                          <a:spcPts val="800"/>
                        </a:spcAft>
                      </a:pPr>
                      <a:endParaRPr lang="en-NZ" sz="13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70650" marR="75697" marT="20186" marB="151394">
                    <a:lnL w="12700" cmpd="sng">
                      <a:noFill/>
                      <a:prstDash val="solid"/>
                    </a:lnL>
                    <a:lnR w="12700" cmpd="sng">
                      <a:noFill/>
                      <a:prstDash val="solid"/>
                    </a:lnR>
                    <a:lnT w="38100" cmpd="sng">
                      <a:noFill/>
                    </a:lnT>
                    <a:lnB w="12700" cmpd="sng">
                      <a:noFill/>
                      <a:prstDash val="solid"/>
                    </a:lnB>
                    <a:solidFill>
                      <a:schemeClr val="bg1">
                        <a:lumMod val="95000"/>
                      </a:schemeClr>
                    </a:solidFill>
                  </a:tcPr>
                </a:tc>
                <a:extLst>
                  <a:ext uri="{0D108BD9-81ED-4DB2-BD59-A6C34878D82A}">
                    <a16:rowId xmlns:a16="http://schemas.microsoft.com/office/drawing/2014/main" val="2644635247"/>
                  </a:ext>
                </a:extLst>
              </a:tr>
            </a:tbl>
          </a:graphicData>
        </a:graphic>
      </p:graphicFrame>
      <p:sp>
        <p:nvSpPr>
          <p:cNvPr id="4" name="TextBox 3">
            <a:extLst>
              <a:ext uri="{FF2B5EF4-FFF2-40B4-BE49-F238E27FC236}">
                <a16:creationId xmlns:a16="http://schemas.microsoft.com/office/drawing/2014/main" id="{46ACCB5D-F1F6-1889-BB1A-A93A77A8FA1A}"/>
              </a:ext>
            </a:extLst>
          </p:cNvPr>
          <p:cNvSpPr txBox="1"/>
          <p:nvPr/>
        </p:nvSpPr>
        <p:spPr>
          <a:xfrm>
            <a:off x="498763" y="334692"/>
            <a:ext cx="9550400" cy="2185214"/>
          </a:xfrm>
          <a:prstGeom prst="rect">
            <a:avLst/>
          </a:prstGeom>
          <a:noFill/>
        </p:spPr>
        <p:txBody>
          <a:bodyPr wrap="square">
            <a:spAutoFit/>
          </a:bodyPr>
          <a:lstStyle/>
          <a:p>
            <a:r>
              <a:rPr lang="en-US" sz="4000" dirty="0"/>
              <a:t>Lesson 1</a:t>
            </a:r>
            <a:br>
              <a:rPr lang="en-US" sz="4000" dirty="0"/>
            </a:br>
            <a:r>
              <a:rPr lang="en-US" sz="4000" dirty="0"/>
              <a:t>Activity 2 </a:t>
            </a:r>
            <a:r>
              <a:rPr lang="en-US" sz="2800" dirty="0"/>
              <a:t>- Match the primary products or industries to the correct primary production sector - ANSWERS</a:t>
            </a:r>
            <a:br>
              <a:rPr lang="en-US" sz="2800" dirty="0"/>
            </a:br>
            <a:endParaRPr lang="en-NZ" sz="2800" dirty="0"/>
          </a:p>
        </p:txBody>
      </p:sp>
    </p:spTree>
    <p:extLst>
      <p:ext uri="{BB962C8B-B14F-4D97-AF65-F5344CB8AC3E}">
        <p14:creationId xmlns:p14="http://schemas.microsoft.com/office/powerpoint/2010/main" val="176836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AAE6F3C-067D-2D1B-AA0D-DF2B6CF2CC20}"/>
              </a:ext>
            </a:extLst>
          </p:cNvPr>
          <p:cNvGraphicFramePr>
            <a:graphicFrameLocks noGrp="1"/>
          </p:cNvGraphicFramePr>
          <p:nvPr>
            <p:ph idx="1"/>
            <p:extLst>
              <p:ext uri="{D42A27DB-BD31-4B8C-83A1-F6EECF244321}">
                <p14:modId xmlns:p14="http://schemas.microsoft.com/office/powerpoint/2010/main" val="2484276371"/>
              </p:ext>
            </p:extLst>
          </p:nvPr>
        </p:nvGraphicFramePr>
        <p:xfrm>
          <a:off x="2626868" y="1817738"/>
          <a:ext cx="6938263" cy="4630213"/>
        </p:xfrm>
        <a:graphic>
          <a:graphicData uri="http://schemas.openxmlformats.org/drawingml/2006/table">
            <a:tbl>
              <a:tblPr firstRow="1" firstCol="1" bandRow="1">
                <a:solidFill>
                  <a:schemeClr val="bg1"/>
                </a:solidFill>
                <a:tableStyleId>{5C22544A-7EE6-4342-B048-85BDC9FD1C3A}</a:tableStyleId>
              </a:tblPr>
              <a:tblGrid>
                <a:gridCol w="3424518">
                  <a:extLst>
                    <a:ext uri="{9D8B030D-6E8A-4147-A177-3AD203B41FA5}">
                      <a16:colId xmlns:a16="http://schemas.microsoft.com/office/drawing/2014/main" val="295049110"/>
                    </a:ext>
                  </a:extLst>
                </a:gridCol>
                <a:gridCol w="3513745">
                  <a:extLst>
                    <a:ext uri="{9D8B030D-6E8A-4147-A177-3AD203B41FA5}">
                      <a16:colId xmlns:a16="http://schemas.microsoft.com/office/drawing/2014/main" val="377341201"/>
                    </a:ext>
                  </a:extLst>
                </a:gridCol>
              </a:tblGrid>
              <a:tr h="661459">
                <a:tc>
                  <a:txBody>
                    <a:bodyPr/>
                    <a:lstStyle/>
                    <a:p>
                      <a:pPr algn="ctr">
                        <a:lnSpc>
                          <a:spcPct val="115000"/>
                        </a:lnSpc>
                        <a:spcAft>
                          <a:spcPts val="800"/>
                        </a:spcAft>
                      </a:pPr>
                      <a:r>
                        <a:rPr lang="en-NZ" sz="2100" b="1" kern="100" cap="none" spc="0" dirty="0">
                          <a:solidFill>
                            <a:schemeClr val="bg1"/>
                          </a:solidFill>
                          <a:effectLst/>
                        </a:rPr>
                        <a:t>Primary industry</a:t>
                      </a:r>
                      <a:endParaRPr lang="en-NZ" sz="2100" b="1" kern="100" cap="none" spc="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174426" marR="100630" marT="134174" marB="13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15000"/>
                        </a:lnSpc>
                        <a:spcAft>
                          <a:spcPts val="800"/>
                        </a:spcAft>
                      </a:pPr>
                      <a:r>
                        <a:rPr lang="en-NZ" sz="2100" b="1" kern="100" cap="none" spc="0" dirty="0">
                          <a:solidFill>
                            <a:schemeClr val="bg1"/>
                          </a:solidFill>
                          <a:effectLst/>
                        </a:rPr>
                        <a:t>Export earnings</a:t>
                      </a:r>
                      <a:endParaRPr lang="en-NZ" sz="2100" b="1" kern="100" cap="none" spc="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174426" marR="100630" marT="134174" marB="13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54647158"/>
                  </a:ext>
                </a:extLst>
              </a:tr>
              <a:tr h="661459">
                <a:tc>
                  <a:txBody>
                    <a:bodyPr/>
                    <a:lstStyle/>
                    <a:p>
                      <a:pPr>
                        <a:lnSpc>
                          <a:spcPct val="115000"/>
                        </a:lnSpc>
                        <a:spcAft>
                          <a:spcPts val="800"/>
                        </a:spcAft>
                      </a:pPr>
                      <a:r>
                        <a:rPr lang="en-NZ" sz="2100" kern="100" cap="none" spc="0" dirty="0">
                          <a:solidFill>
                            <a:schemeClr val="tx1"/>
                          </a:solidFill>
                          <a:effectLst/>
                        </a:rPr>
                        <a:t> Dairy</a:t>
                      </a:r>
                      <a:endParaRPr lang="en-NZ" sz="21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4426" marR="100630" marT="134174" marB="1341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pPr>
                      <a:r>
                        <a:rPr lang="en-NZ" sz="2100" kern="100" cap="none" spc="0" dirty="0">
                          <a:solidFill>
                            <a:schemeClr val="tx1"/>
                          </a:solidFill>
                          <a:effectLst/>
                        </a:rPr>
                        <a:t> </a:t>
                      </a:r>
                      <a:endParaRPr lang="en-NZ" sz="21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4426" marR="100630" marT="134174" marB="1341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3213019"/>
                  </a:ext>
                </a:extLst>
              </a:tr>
              <a:tr h="661459">
                <a:tc>
                  <a:txBody>
                    <a:bodyPr/>
                    <a:lstStyle/>
                    <a:p>
                      <a:pPr>
                        <a:lnSpc>
                          <a:spcPct val="115000"/>
                        </a:lnSpc>
                        <a:spcAft>
                          <a:spcPts val="800"/>
                        </a:spcAft>
                      </a:pPr>
                      <a:r>
                        <a:rPr lang="en-NZ" sz="2100" kern="100" cap="none" spc="0" dirty="0">
                          <a:solidFill>
                            <a:schemeClr val="tx1"/>
                          </a:solidFill>
                          <a:effectLst/>
                        </a:rPr>
                        <a:t> Sheep &amp; Beef</a:t>
                      </a:r>
                      <a:endParaRPr lang="en-NZ" sz="21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4426" marR="100630" marT="134174" marB="1341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15000"/>
                        </a:lnSpc>
                        <a:spcAft>
                          <a:spcPts val="800"/>
                        </a:spcAft>
                      </a:pPr>
                      <a:r>
                        <a:rPr lang="en-NZ" sz="2100" kern="100" cap="none" spc="0" dirty="0">
                          <a:solidFill>
                            <a:schemeClr val="tx1"/>
                          </a:solidFill>
                          <a:effectLst/>
                        </a:rPr>
                        <a:t> </a:t>
                      </a:r>
                      <a:endParaRPr lang="en-NZ" sz="21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4426" marR="100630" marT="134174" marB="1341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29382390"/>
                  </a:ext>
                </a:extLst>
              </a:tr>
              <a:tr h="661459">
                <a:tc>
                  <a:txBody>
                    <a:bodyPr/>
                    <a:lstStyle/>
                    <a:p>
                      <a:pPr>
                        <a:lnSpc>
                          <a:spcPct val="115000"/>
                        </a:lnSpc>
                        <a:spcAft>
                          <a:spcPts val="800"/>
                        </a:spcAft>
                      </a:pPr>
                      <a:r>
                        <a:rPr lang="en-NZ" sz="2100" kern="100" cap="none" spc="0" dirty="0">
                          <a:solidFill>
                            <a:schemeClr val="tx1"/>
                          </a:solidFill>
                          <a:effectLst/>
                        </a:rPr>
                        <a:t> Horticulture</a:t>
                      </a:r>
                      <a:endParaRPr lang="en-NZ" sz="21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4426" marR="100630" marT="134174" marB="1341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pPr>
                      <a:r>
                        <a:rPr lang="en-NZ" sz="2100" kern="100" cap="none" spc="0" dirty="0">
                          <a:solidFill>
                            <a:schemeClr val="tx1"/>
                          </a:solidFill>
                          <a:effectLst/>
                        </a:rPr>
                        <a:t> </a:t>
                      </a:r>
                      <a:endParaRPr lang="en-NZ" sz="21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4426" marR="100630" marT="134174" marB="1341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880187"/>
                  </a:ext>
                </a:extLst>
              </a:tr>
              <a:tr h="661459">
                <a:tc>
                  <a:txBody>
                    <a:bodyPr/>
                    <a:lstStyle/>
                    <a:p>
                      <a:pPr>
                        <a:lnSpc>
                          <a:spcPct val="115000"/>
                        </a:lnSpc>
                        <a:spcAft>
                          <a:spcPts val="800"/>
                        </a:spcAft>
                      </a:pPr>
                      <a:r>
                        <a:rPr lang="en-NZ" sz="2100" kern="100" cap="none" spc="0" dirty="0">
                          <a:solidFill>
                            <a:schemeClr val="tx1"/>
                          </a:solidFill>
                          <a:effectLst/>
                        </a:rPr>
                        <a:t> Forestry  </a:t>
                      </a:r>
                      <a:endParaRPr lang="en-NZ" sz="21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4426" marR="100630" marT="134174" marB="1341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15000"/>
                        </a:lnSpc>
                        <a:spcAft>
                          <a:spcPts val="800"/>
                        </a:spcAft>
                      </a:pPr>
                      <a:r>
                        <a:rPr lang="en-NZ" sz="2100" kern="100" cap="none" spc="0" dirty="0">
                          <a:solidFill>
                            <a:schemeClr val="tx1"/>
                          </a:solidFill>
                          <a:effectLst/>
                        </a:rPr>
                        <a:t> </a:t>
                      </a:r>
                      <a:endParaRPr lang="en-NZ" sz="21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4426" marR="100630" marT="134174" marB="1341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52723162"/>
                  </a:ext>
                </a:extLst>
              </a:tr>
              <a:tr h="661459">
                <a:tc>
                  <a:txBody>
                    <a:bodyPr/>
                    <a:lstStyle/>
                    <a:p>
                      <a:pPr>
                        <a:lnSpc>
                          <a:spcPct val="115000"/>
                        </a:lnSpc>
                        <a:spcAft>
                          <a:spcPts val="800"/>
                        </a:spcAft>
                      </a:pPr>
                      <a:r>
                        <a:rPr lang="en-NZ" sz="2100" kern="100" cap="none" spc="0" dirty="0">
                          <a:solidFill>
                            <a:schemeClr val="tx1"/>
                          </a:solidFill>
                          <a:effectLst/>
                        </a:rPr>
                        <a:t> Viticulture</a:t>
                      </a:r>
                      <a:endParaRPr lang="en-NZ" sz="21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4426" marR="100630" marT="134174" marB="1341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800"/>
                        </a:spcAft>
                      </a:pPr>
                      <a:r>
                        <a:rPr lang="en-NZ" sz="2100" kern="100" cap="none" spc="0" dirty="0">
                          <a:solidFill>
                            <a:schemeClr val="tx1"/>
                          </a:solidFill>
                          <a:effectLst/>
                        </a:rPr>
                        <a:t> </a:t>
                      </a:r>
                      <a:endParaRPr lang="en-NZ" sz="21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4426" marR="100630" marT="134174" marB="1341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3453056"/>
                  </a:ext>
                </a:extLst>
              </a:tr>
              <a:tr h="661459">
                <a:tc>
                  <a:txBody>
                    <a:bodyPr/>
                    <a:lstStyle/>
                    <a:p>
                      <a:pPr>
                        <a:lnSpc>
                          <a:spcPct val="115000"/>
                        </a:lnSpc>
                        <a:spcAft>
                          <a:spcPts val="800"/>
                        </a:spcAft>
                      </a:pPr>
                      <a:r>
                        <a:rPr lang="en-NZ" sz="2100" kern="100" cap="none" spc="0" dirty="0">
                          <a:solidFill>
                            <a:schemeClr val="tx1"/>
                          </a:solidFill>
                          <a:effectLst/>
                        </a:rPr>
                        <a:t> Arable</a:t>
                      </a:r>
                      <a:endParaRPr lang="en-NZ" sz="21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4426" marR="100630" marT="134174" marB="1341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15000"/>
                        </a:lnSpc>
                        <a:spcAft>
                          <a:spcPts val="800"/>
                        </a:spcAft>
                      </a:pPr>
                      <a:r>
                        <a:rPr lang="en-NZ" sz="2100" kern="100" cap="none" spc="0" dirty="0">
                          <a:solidFill>
                            <a:schemeClr val="tx1"/>
                          </a:solidFill>
                          <a:effectLst/>
                        </a:rPr>
                        <a:t> </a:t>
                      </a:r>
                      <a:endParaRPr lang="en-NZ" sz="2100" kern="100" cap="none" spc="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74426" marR="100630" marT="134174" marB="1341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67638689"/>
                  </a:ext>
                </a:extLst>
              </a:tr>
            </a:tbl>
          </a:graphicData>
        </a:graphic>
      </p:graphicFrame>
      <p:sp>
        <p:nvSpPr>
          <p:cNvPr id="5" name="TextBox 4">
            <a:extLst>
              <a:ext uri="{FF2B5EF4-FFF2-40B4-BE49-F238E27FC236}">
                <a16:creationId xmlns:a16="http://schemas.microsoft.com/office/drawing/2014/main" id="{626A7DA6-493A-671E-D895-C1E4B905CCBB}"/>
              </a:ext>
            </a:extLst>
          </p:cNvPr>
          <p:cNvSpPr txBox="1"/>
          <p:nvPr/>
        </p:nvSpPr>
        <p:spPr>
          <a:xfrm>
            <a:off x="480290" y="291099"/>
            <a:ext cx="9993745" cy="1323439"/>
          </a:xfrm>
          <a:prstGeom prst="rect">
            <a:avLst/>
          </a:prstGeom>
          <a:noFill/>
        </p:spPr>
        <p:txBody>
          <a:bodyPr wrap="square">
            <a:spAutoFit/>
          </a:bodyPr>
          <a:lstStyle/>
          <a:p>
            <a:r>
              <a:rPr lang="en-US" sz="4000" kern="1200" dirty="0">
                <a:latin typeface="+mj-lt"/>
                <a:ea typeface="+mj-ea"/>
                <a:cs typeface="+mj-cs"/>
              </a:rPr>
              <a:t>Lesson 2</a:t>
            </a:r>
            <a:br>
              <a:rPr lang="en-US" sz="4000" kern="1200" dirty="0">
                <a:latin typeface="+mj-lt"/>
                <a:ea typeface="+mj-ea"/>
                <a:cs typeface="+mj-cs"/>
              </a:rPr>
            </a:br>
            <a:r>
              <a:rPr lang="en-US" sz="4000" kern="1200" dirty="0">
                <a:latin typeface="+mj-lt"/>
                <a:ea typeface="+mj-ea"/>
                <a:cs typeface="+mj-cs"/>
              </a:rPr>
              <a:t>Activity 1 - </a:t>
            </a:r>
            <a:r>
              <a:rPr lang="en-US" sz="2800" kern="1200" dirty="0">
                <a:latin typeface="+mj-lt"/>
                <a:ea typeface="+mj-ea"/>
                <a:cs typeface="+mj-cs"/>
              </a:rPr>
              <a:t>Record the export earning for the primary sectors</a:t>
            </a:r>
            <a:endParaRPr lang="en-NZ" sz="2800" dirty="0"/>
          </a:p>
        </p:txBody>
      </p:sp>
    </p:spTree>
    <p:extLst>
      <p:ext uri="{BB962C8B-B14F-4D97-AF65-F5344CB8AC3E}">
        <p14:creationId xmlns:p14="http://schemas.microsoft.com/office/powerpoint/2010/main" val="66556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8B964577-031C-CD25-6FA2-3D774149279A}"/>
              </a:ext>
            </a:extLst>
          </p:cNvPr>
          <p:cNvGraphicFramePr>
            <a:graphicFrameLocks noGrp="1"/>
          </p:cNvGraphicFramePr>
          <p:nvPr>
            <p:ph idx="1"/>
            <p:extLst>
              <p:ext uri="{D42A27DB-BD31-4B8C-83A1-F6EECF244321}">
                <p14:modId xmlns:p14="http://schemas.microsoft.com/office/powerpoint/2010/main" val="2750220511"/>
              </p:ext>
            </p:extLst>
          </p:nvPr>
        </p:nvGraphicFramePr>
        <p:xfrm>
          <a:off x="3072568" y="1684972"/>
          <a:ext cx="6046863" cy="3488055"/>
        </p:xfrm>
        <a:graphic>
          <a:graphicData uri="http://schemas.openxmlformats.org/drawingml/2006/table">
            <a:tbl>
              <a:tblPr firstRow="1" firstCol="1" bandRow="1">
                <a:tableStyleId>{5C22544A-7EE6-4342-B048-85BDC9FD1C3A}</a:tableStyleId>
              </a:tblPr>
              <a:tblGrid>
                <a:gridCol w="3137065">
                  <a:extLst>
                    <a:ext uri="{9D8B030D-6E8A-4147-A177-3AD203B41FA5}">
                      <a16:colId xmlns:a16="http://schemas.microsoft.com/office/drawing/2014/main" val="955986106"/>
                    </a:ext>
                  </a:extLst>
                </a:gridCol>
                <a:gridCol w="2909798">
                  <a:extLst>
                    <a:ext uri="{9D8B030D-6E8A-4147-A177-3AD203B41FA5}">
                      <a16:colId xmlns:a16="http://schemas.microsoft.com/office/drawing/2014/main" val="368547531"/>
                    </a:ext>
                  </a:extLst>
                </a:gridCol>
              </a:tblGrid>
              <a:tr h="344949">
                <a:tc gridSpan="2">
                  <a:txBody>
                    <a:bodyPr/>
                    <a:lstStyle/>
                    <a:p>
                      <a:pPr algn="ctr">
                        <a:lnSpc>
                          <a:spcPct val="115000"/>
                        </a:lnSpc>
                        <a:spcAft>
                          <a:spcPts val="800"/>
                        </a:spcAft>
                      </a:pPr>
                      <a:r>
                        <a:rPr lang="en-NZ" sz="2600" kern="100" dirty="0">
                          <a:effectLst/>
                        </a:rPr>
                        <a:t>Top 5</a:t>
                      </a:r>
                      <a:endParaRPr lang="en-NZ" sz="2600" kern="100" dirty="0">
                        <a:effectLst/>
                        <a:latin typeface="Aptos" panose="020B0004020202020204" pitchFamily="34" charset="0"/>
                        <a:ea typeface="+mn-ea"/>
                        <a:cs typeface="Times New Roman" panose="02020603050405020304" pitchFamily="18" charset="0"/>
                      </a:endParaRPr>
                    </a:p>
                  </a:txBody>
                  <a:tcPr marL="149495" marR="149495" marT="0" marB="0">
                    <a:lnB w="12700" cap="flat" cmpd="sng" algn="ctr">
                      <a:solidFill>
                        <a:schemeClr val="tx1"/>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val="2974203868"/>
                  </a:ext>
                </a:extLst>
              </a:tr>
              <a:tr h="598999">
                <a:tc>
                  <a:txBody>
                    <a:bodyPr/>
                    <a:lstStyle/>
                    <a:p>
                      <a:pPr algn="ctr">
                        <a:lnSpc>
                          <a:spcPct val="115000"/>
                        </a:lnSpc>
                        <a:spcAft>
                          <a:spcPts val="800"/>
                        </a:spcAft>
                      </a:pPr>
                      <a:r>
                        <a:rPr lang="en-NZ" sz="2600" kern="100" dirty="0">
                          <a:solidFill>
                            <a:schemeClr val="tx1"/>
                          </a:solidFill>
                          <a:effectLst/>
                        </a:rPr>
                        <a:t>Export Exporting Primary Industry</a:t>
                      </a:r>
                      <a:endParaRPr lang="en-NZ" sz="2600" kern="100" dirty="0">
                        <a:solidFill>
                          <a:schemeClr val="tx1"/>
                        </a:solidFill>
                        <a:effectLst/>
                        <a:latin typeface="Aptos" panose="020B0004020202020204" pitchFamily="34" charset="0"/>
                        <a:ea typeface="+mn-ea"/>
                        <a:cs typeface="Times New Roman" panose="02020603050405020304" pitchFamily="18" charset="0"/>
                      </a:endParaRPr>
                    </a:p>
                  </a:txBody>
                  <a:tcPr marL="149495" marR="149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pPr>
                      <a:r>
                        <a:rPr lang="en-NZ" sz="2600" b="1" kern="100" dirty="0">
                          <a:effectLst/>
                        </a:rPr>
                        <a:t>Export Markets</a:t>
                      </a:r>
                      <a:endParaRPr lang="en-NZ" sz="2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495" marR="149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6736686"/>
                  </a:ext>
                </a:extLst>
              </a:tr>
              <a:tr h="344949">
                <a:tc>
                  <a:txBody>
                    <a:bodyPr/>
                    <a:lstStyle/>
                    <a:p>
                      <a:pPr marL="0" algn="l" defTabSz="914400" rtl="0" eaLnBrk="1" latinLnBrk="0" hangingPunct="1">
                        <a:lnSpc>
                          <a:spcPct val="115000"/>
                        </a:lnSpc>
                        <a:spcAft>
                          <a:spcPts val="800"/>
                        </a:spcAft>
                      </a:pPr>
                      <a:r>
                        <a:rPr lang="en-NZ" sz="2600" kern="100" dirty="0">
                          <a:solidFill>
                            <a:schemeClr val="dk1"/>
                          </a:solidFill>
                          <a:effectLst/>
                          <a:latin typeface="+mn-lt"/>
                          <a:ea typeface="+mn-ea"/>
                          <a:cs typeface="+mn-cs"/>
                        </a:rPr>
                        <a:t> </a:t>
                      </a:r>
                    </a:p>
                  </a:txBody>
                  <a:tcPr marL="149495" marR="149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800"/>
                        </a:spcAft>
                      </a:pPr>
                      <a:r>
                        <a:rPr lang="en-NZ" sz="2600" kern="100" dirty="0">
                          <a:effectLst/>
                        </a:rPr>
                        <a:t> </a:t>
                      </a:r>
                      <a:endParaRPr lang="en-NZ" sz="2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495" marR="149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765201"/>
                  </a:ext>
                </a:extLst>
              </a:tr>
              <a:tr h="344949">
                <a:tc>
                  <a:txBody>
                    <a:bodyPr/>
                    <a:lstStyle/>
                    <a:p>
                      <a:pPr marL="0" algn="l" defTabSz="914400" rtl="0" eaLnBrk="1" latinLnBrk="0" hangingPunct="1">
                        <a:lnSpc>
                          <a:spcPct val="115000"/>
                        </a:lnSpc>
                        <a:spcAft>
                          <a:spcPts val="800"/>
                        </a:spcAft>
                      </a:pPr>
                      <a:r>
                        <a:rPr lang="en-NZ" sz="2600" kern="100" dirty="0">
                          <a:solidFill>
                            <a:schemeClr val="dk1"/>
                          </a:solidFill>
                          <a:effectLst/>
                          <a:latin typeface="+mn-lt"/>
                          <a:ea typeface="+mn-ea"/>
                          <a:cs typeface="+mn-cs"/>
                        </a:rPr>
                        <a:t> </a:t>
                      </a:r>
                    </a:p>
                  </a:txBody>
                  <a:tcPr marL="149495" marR="149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800"/>
                        </a:spcAft>
                      </a:pPr>
                      <a:r>
                        <a:rPr lang="en-NZ" sz="2600" kern="100" dirty="0">
                          <a:effectLst/>
                        </a:rPr>
                        <a:t> </a:t>
                      </a:r>
                      <a:endParaRPr lang="en-NZ" sz="2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495" marR="149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7605131"/>
                  </a:ext>
                </a:extLst>
              </a:tr>
              <a:tr h="344949">
                <a:tc>
                  <a:txBody>
                    <a:bodyPr/>
                    <a:lstStyle/>
                    <a:p>
                      <a:pPr marL="0" algn="l" defTabSz="914400" rtl="0" eaLnBrk="1" latinLnBrk="0" hangingPunct="1">
                        <a:lnSpc>
                          <a:spcPct val="115000"/>
                        </a:lnSpc>
                        <a:spcAft>
                          <a:spcPts val="800"/>
                        </a:spcAft>
                      </a:pPr>
                      <a:r>
                        <a:rPr lang="en-NZ" sz="2600" kern="100" dirty="0">
                          <a:solidFill>
                            <a:schemeClr val="dk1"/>
                          </a:solidFill>
                          <a:effectLst/>
                          <a:latin typeface="+mn-lt"/>
                          <a:ea typeface="+mn-ea"/>
                          <a:cs typeface="+mn-cs"/>
                        </a:rPr>
                        <a:t> </a:t>
                      </a:r>
                    </a:p>
                  </a:txBody>
                  <a:tcPr marL="149495" marR="149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800"/>
                        </a:spcAft>
                      </a:pPr>
                      <a:r>
                        <a:rPr lang="en-NZ" sz="2600" kern="100" dirty="0">
                          <a:effectLst/>
                        </a:rPr>
                        <a:t> </a:t>
                      </a:r>
                      <a:endParaRPr lang="en-NZ" sz="2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495" marR="149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9312304"/>
                  </a:ext>
                </a:extLst>
              </a:tr>
              <a:tr h="344949">
                <a:tc>
                  <a:txBody>
                    <a:bodyPr/>
                    <a:lstStyle/>
                    <a:p>
                      <a:pPr marL="0" algn="l" defTabSz="914400" rtl="0" eaLnBrk="1" latinLnBrk="0" hangingPunct="1">
                        <a:lnSpc>
                          <a:spcPct val="115000"/>
                        </a:lnSpc>
                        <a:spcAft>
                          <a:spcPts val="800"/>
                        </a:spcAft>
                      </a:pPr>
                      <a:r>
                        <a:rPr lang="en-NZ" sz="2600" kern="100" dirty="0">
                          <a:solidFill>
                            <a:schemeClr val="dk1"/>
                          </a:solidFill>
                          <a:effectLst/>
                          <a:latin typeface="+mn-lt"/>
                          <a:ea typeface="+mn-ea"/>
                          <a:cs typeface="+mn-cs"/>
                        </a:rPr>
                        <a:t> </a:t>
                      </a:r>
                    </a:p>
                  </a:txBody>
                  <a:tcPr marL="149495" marR="149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800"/>
                        </a:spcAft>
                      </a:pPr>
                      <a:r>
                        <a:rPr lang="en-NZ" sz="2600" kern="100" dirty="0">
                          <a:effectLst/>
                        </a:rPr>
                        <a:t> </a:t>
                      </a:r>
                      <a:endParaRPr lang="en-NZ" sz="2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495" marR="149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8529424"/>
                  </a:ext>
                </a:extLst>
              </a:tr>
              <a:tr h="344949">
                <a:tc>
                  <a:txBody>
                    <a:bodyPr/>
                    <a:lstStyle/>
                    <a:p>
                      <a:pPr marL="0" algn="l" defTabSz="914400" rtl="0" eaLnBrk="1" latinLnBrk="0" hangingPunct="1">
                        <a:lnSpc>
                          <a:spcPct val="115000"/>
                        </a:lnSpc>
                        <a:spcAft>
                          <a:spcPts val="800"/>
                        </a:spcAft>
                      </a:pPr>
                      <a:r>
                        <a:rPr lang="en-NZ" sz="2600" kern="100" dirty="0">
                          <a:solidFill>
                            <a:schemeClr val="dk1"/>
                          </a:solidFill>
                          <a:effectLst/>
                          <a:latin typeface="+mn-lt"/>
                          <a:ea typeface="+mn-ea"/>
                          <a:cs typeface="+mn-cs"/>
                        </a:rPr>
                        <a:t> </a:t>
                      </a:r>
                    </a:p>
                  </a:txBody>
                  <a:tcPr marL="149495" marR="149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800"/>
                        </a:spcAft>
                      </a:pPr>
                      <a:r>
                        <a:rPr lang="en-NZ" sz="2600" kern="100" dirty="0">
                          <a:effectLst/>
                        </a:rPr>
                        <a:t> </a:t>
                      </a:r>
                      <a:endParaRPr lang="en-NZ" sz="2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49495" marR="1494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589675"/>
                  </a:ext>
                </a:extLst>
              </a:tr>
            </a:tbl>
          </a:graphicData>
        </a:graphic>
      </p:graphicFrame>
      <p:graphicFrame>
        <p:nvGraphicFramePr>
          <p:cNvPr id="12" name="Table 11">
            <a:extLst>
              <a:ext uri="{FF2B5EF4-FFF2-40B4-BE49-F238E27FC236}">
                <a16:creationId xmlns:a16="http://schemas.microsoft.com/office/drawing/2014/main" id="{085F1685-7802-80EB-7D3C-E863B739AFF0}"/>
              </a:ext>
            </a:extLst>
          </p:cNvPr>
          <p:cNvGraphicFramePr>
            <a:graphicFrameLocks noGrp="1"/>
          </p:cNvGraphicFramePr>
          <p:nvPr>
            <p:extLst>
              <p:ext uri="{D42A27DB-BD31-4B8C-83A1-F6EECF244321}">
                <p14:modId xmlns:p14="http://schemas.microsoft.com/office/powerpoint/2010/main" val="3656016144"/>
              </p:ext>
            </p:extLst>
          </p:nvPr>
        </p:nvGraphicFramePr>
        <p:xfrm>
          <a:off x="2939749" y="5446811"/>
          <a:ext cx="7254240" cy="1142746"/>
        </p:xfrm>
        <a:graphic>
          <a:graphicData uri="http://schemas.openxmlformats.org/drawingml/2006/table">
            <a:tbl>
              <a:tblPr firstRow="1" firstCol="1" bandRow="1">
                <a:tableStyleId>{5C22544A-7EE6-4342-B048-85BDC9FD1C3A}</a:tableStyleId>
              </a:tblPr>
              <a:tblGrid>
                <a:gridCol w="5032526">
                  <a:extLst>
                    <a:ext uri="{9D8B030D-6E8A-4147-A177-3AD203B41FA5}">
                      <a16:colId xmlns:a16="http://schemas.microsoft.com/office/drawing/2014/main" val="1889564317"/>
                    </a:ext>
                  </a:extLst>
                </a:gridCol>
                <a:gridCol w="2221714">
                  <a:extLst>
                    <a:ext uri="{9D8B030D-6E8A-4147-A177-3AD203B41FA5}">
                      <a16:colId xmlns:a16="http://schemas.microsoft.com/office/drawing/2014/main" val="3959210721"/>
                    </a:ext>
                  </a:extLst>
                </a:gridCol>
              </a:tblGrid>
              <a:tr h="0">
                <a:tc>
                  <a:txBody>
                    <a:bodyPr/>
                    <a:lstStyle/>
                    <a:p>
                      <a:pPr>
                        <a:lnSpc>
                          <a:spcPct val="115000"/>
                        </a:lnSpc>
                        <a:spcAft>
                          <a:spcPts val="800"/>
                        </a:spcAft>
                      </a:pPr>
                      <a:r>
                        <a:rPr lang="en-NZ" sz="2400" kern="100" dirty="0">
                          <a:effectLst/>
                        </a:rPr>
                        <a:t>Number of people employed in the primary industry.</a:t>
                      </a: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nSpc>
                          <a:spcPct val="115000"/>
                        </a:lnSpc>
                        <a:spcAft>
                          <a:spcPts val="800"/>
                        </a:spcAft>
                      </a:pPr>
                      <a:r>
                        <a:rPr lang="en-NZ" sz="1200" kern="100" dirty="0">
                          <a:effectLst/>
                        </a:rPr>
                        <a:t> </a:t>
                      </a: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9592889"/>
                  </a:ext>
                </a:extLst>
              </a:tr>
            </a:tbl>
          </a:graphicData>
        </a:graphic>
      </p:graphicFrame>
      <p:sp>
        <p:nvSpPr>
          <p:cNvPr id="4" name="TextBox 3">
            <a:extLst>
              <a:ext uri="{FF2B5EF4-FFF2-40B4-BE49-F238E27FC236}">
                <a16:creationId xmlns:a16="http://schemas.microsoft.com/office/drawing/2014/main" id="{EE4E662B-C29E-F93D-7130-E86CC283C15C}"/>
              </a:ext>
            </a:extLst>
          </p:cNvPr>
          <p:cNvSpPr txBox="1"/>
          <p:nvPr/>
        </p:nvSpPr>
        <p:spPr>
          <a:xfrm>
            <a:off x="360217" y="250665"/>
            <a:ext cx="9833772" cy="1323439"/>
          </a:xfrm>
          <a:prstGeom prst="rect">
            <a:avLst/>
          </a:prstGeom>
          <a:noFill/>
        </p:spPr>
        <p:txBody>
          <a:bodyPr wrap="square">
            <a:spAutoFit/>
          </a:bodyPr>
          <a:lstStyle/>
          <a:p>
            <a:r>
              <a:rPr lang="en-US" sz="4000" kern="1200" dirty="0">
                <a:latin typeface="+mj-lt"/>
                <a:ea typeface="+mj-ea"/>
                <a:cs typeface="+mj-cs"/>
              </a:rPr>
              <a:t>Lesson 2</a:t>
            </a:r>
            <a:br>
              <a:rPr lang="en-US" sz="4000" kern="1200" dirty="0">
                <a:latin typeface="+mj-lt"/>
                <a:ea typeface="+mj-ea"/>
                <a:cs typeface="+mj-cs"/>
              </a:rPr>
            </a:br>
            <a:r>
              <a:rPr lang="en-US" sz="4000" kern="1200" dirty="0">
                <a:latin typeface="+mj-lt"/>
                <a:ea typeface="+mj-ea"/>
                <a:cs typeface="+mj-cs"/>
              </a:rPr>
              <a:t>Activity 1 - </a:t>
            </a:r>
            <a:r>
              <a:rPr lang="en-US" sz="2800" kern="1200" dirty="0">
                <a:latin typeface="+mj-lt"/>
                <a:ea typeface="+mj-ea"/>
                <a:cs typeface="+mj-cs"/>
              </a:rPr>
              <a:t>Record the top 5 export destinations.</a:t>
            </a:r>
            <a:endParaRPr lang="en-NZ" sz="2800" dirty="0"/>
          </a:p>
        </p:txBody>
      </p:sp>
    </p:spTree>
    <p:extLst>
      <p:ext uri="{BB962C8B-B14F-4D97-AF65-F5344CB8AC3E}">
        <p14:creationId xmlns:p14="http://schemas.microsoft.com/office/powerpoint/2010/main" val="81761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FEAEE-AA6E-E83F-6C5D-ED918819C29D}"/>
              </a:ext>
            </a:extLst>
          </p:cNvPr>
          <p:cNvSpPr>
            <a:spLocks noGrp="1"/>
          </p:cNvSpPr>
          <p:nvPr>
            <p:ph type="title"/>
          </p:nvPr>
        </p:nvSpPr>
        <p:spPr>
          <a:xfrm>
            <a:off x="1371597" y="348865"/>
            <a:ext cx="10044023" cy="877729"/>
          </a:xfrm>
        </p:spPr>
        <p:txBody>
          <a:bodyPr anchor="ctr">
            <a:normAutofit/>
          </a:bodyPr>
          <a:lstStyle/>
          <a:p>
            <a:r>
              <a:rPr lang="en-NZ" sz="2800" dirty="0">
                <a:solidFill>
                  <a:srgbClr val="FFFFFF"/>
                </a:solidFill>
              </a:rPr>
              <a:t>Lesson 2 </a:t>
            </a:r>
            <a:br>
              <a:rPr lang="en-NZ" sz="2800" dirty="0">
                <a:solidFill>
                  <a:srgbClr val="FFFFFF"/>
                </a:solidFill>
              </a:rPr>
            </a:br>
            <a:r>
              <a:rPr lang="en-NZ" sz="2800" dirty="0">
                <a:solidFill>
                  <a:srgbClr val="FFFFFF"/>
                </a:solidFill>
              </a:rPr>
              <a:t>Activity 2 Research activity</a:t>
            </a:r>
          </a:p>
        </p:txBody>
      </p:sp>
      <p:graphicFrame>
        <p:nvGraphicFramePr>
          <p:cNvPr id="4" name="Content Placeholder 3">
            <a:extLst>
              <a:ext uri="{FF2B5EF4-FFF2-40B4-BE49-F238E27FC236}">
                <a16:creationId xmlns:a16="http://schemas.microsoft.com/office/drawing/2014/main" id="{B5C164F1-6D01-95E3-2828-0D563376742C}"/>
              </a:ext>
            </a:extLst>
          </p:cNvPr>
          <p:cNvGraphicFramePr>
            <a:graphicFrameLocks noGrp="1"/>
          </p:cNvGraphicFramePr>
          <p:nvPr>
            <p:ph idx="1"/>
            <p:extLst>
              <p:ext uri="{D42A27DB-BD31-4B8C-83A1-F6EECF244321}">
                <p14:modId xmlns:p14="http://schemas.microsoft.com/office/powerpoint/2010/main" val="3295055601"/>
              </p:ext>
            </p:extLst>
          </p:nvPr>
        </p:nvGraphicFramePr>
        <p:xfrm>
          <a:off x="1911139" y="2110649"/>
          <a:ext cx="8116571" cy="4459607"/>
        </p:xfrm>
        <a:graphic>
          <a:graphicData uri="http://schemas.openxmlformats.org/drawingml/2006/table">
            <a:tbl>
              <a:tblPr firstRow="1" firstCol="1" bandRow="1">
                <a:tableStyleId>{5C22544A-7EE6-4342-B048-85BDC9FD1C3A}</a:tableStyleId>
              </a:tblPr>
              <a:tblGrid>
                <a:gridCol w="4189254">
                  <a:extLst>
                    <a:ext uri="{9D8B030D-6E8A-4147-A177-3AD203B41FA5}">
                      <a16:colId xmlns:a16="http://schemas.microsoft.com/office/drawing/2014/main" val="2806659910"/>
                    </a:ext>
                  </a:extLst>
                </a:gridCol>
                <a:gridCol w="3927317">
                  <a:extLst>
                    <a:ext uri="{9D8B030D-6E8A-4147-A177-3AD203B41FA5}">
                      <a16:colId xmlns:a16="http://schemas.microsoft.com/office/drawing/2014/main" val="4236519185"/>
                    </a:ext>
                  </a:extLst>
                </a:gridCol>
              </a:tblGrid>
              <a:tr h="645764">
                <a:tc gridSpan="2">
                  <a:txBody>
                    <a:bodyPr/>
                    <a:lstStyle/>
                    <a:p>
                      <a:pPr algn="ctr">
                        <a:lnSpc>
                          <a:spcPct val="115000"/>
                        </a:lnSpc>
                        <a:spcAft>
                          <a:spcPts val="800"/>
                        </a:spcAft>
                      </a:pPr>
                      <a:r>
                        <a:rPr lang="en-NZ" sz="3300" kern="100" dirty="0">
                          <a:effectLst/>
                        </a:rPr>
                        <a:t>Name of region-</a:t>
                      </a:r>
                      <a:endParaRPr lang="en-NZ" sz="3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88595" marR="188595" marT="0" marB="0">
                    <a:lnB w="12700" cap="flat" cmpd="sng" algn="ctr">
                      <a:solidFill>
                        <a:schemeClr val="tx1"/>
                      </a:solidFill>
                      <a:prstDash val="solid"/>
                      <a:round/>
                      <a:headEnd type="none" w="med" len="med"/>
                      <a:tailEnd type="none" w="med" len="med"/>
                    </a:lnB>
                  </a:tcPr>
                </a:tc>
                <a:tc hMerge="1">
                  <a:txBody>
                    <a:bodyPr/>
                    <a:lstStyle/>
                    <a:p>
                      <a:endParaRPr lang="en-NZ"/>
                    </a:p>
                  </a:txBody>
                  <a:tcPr/>
                </a:tc>
                <a:extLst>
                  <a:ext uri="{0D108BD9-81ED-4DB2-BD59-A6C34878D82A}">
                    <a16:rowId xmlns:a16="http://schemas.microsoft.com/office/drawing/2014/main" val="3605250377"/>
                  </a:ext>
                </a:extLst>
              </a:tr>
              <a:tr h="1224122">
                <a:tc>
                  <a:txBody>
                    <a:bodyPr/>
                    <a:lstStyle/>
                    <a:p>
                      <a:pPr>
                        <a:lnSpc>
                          <a:spcPct val="115000"/>
                        </a:lnSpc>
                        <a:spcAft>
                          <a:spcPts val="800"/>
                        </a:spcAft>
                      </a:pPr>
                      <a:r>
                        <a:rPr lang="en-NZ" sz="3300" kern="100" dirty="0">
                          <a:solidFill>
                            <a:schemeClr val="tx1"/>
                          </a:solidFill>
                          <a:effectLst/>
                        </a:rPr>
                        <a:t>Primary production system(s)</a:t>
                      </a:r>
                      <a:endParaRPr lang="en-NZ" sz="3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88595" marR="188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800"/>
                        </a:spcAft>
                      </a:pPr>
                      <a:r>
                        <a:rPr lang="en-NZ" sz="3300" b="1" kern="100" dirty="0">
                          <a:effectLst/>
                        </a:rPr>
                        <a:t>$ Export earnings</a:t>
                      </a:r>
                      <a:endParaRPr lang="en-NZ" sz="33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188595" marR="188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7710574"/>
                  </a:ext>
                </a:extLst>
              </a:tr>
              <a:tr h="645764">
                <a:tc>
                  <a:txBody>
                    <a:bodyPr/>
                    <a:lstStyle/>
                    <a:p>
                      <a:pPr>
                        <a:lnSpc>
                          <a:spcPct val="115000"/>
                        </a:lnSpc>
                        <a:spcAft>
                          <a:spcPts val="800"/>
                        </a:spcAft>
                      </a:pPr>
                      <a:r>
                        <a:rPr lang="en-NZ" sz="3300" kern="100" dirty="0">
                          <a:effectLst/>
                        </a:rPr>
                        <a:t> </a:t>
                      </a:r>
                    </a:p>
                    <a:p>
                      <a:pPr>
                        <a:lnSpc>
                          <a:spcPct val="115000"/>
                        </a:lnSpc>
                        <a:spcAft>
                          <a:spcPts val="800"/>
                        </a:spcAft>
                      </a:pPr>
                      <a:endParaRPr lang="en-NZ" sz="33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NZ" sz="33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NZ" sz="3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88595" marR="188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800"/>
                        </a:spcAft>
                      </a:pPr>
                      <a:r>
                        <a:rPr lang="en-NZ" sz="3300" kern="100" dirty="0">
                          <a:effectLst/>
                        </a:rPr>
                        <a:t> </a:t>
                      </a:r>
                      <a:endParaRPr lang="en-NZ" sz="3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88595" marR="188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072889"/>
                  </a:ext>
                </a:extLst>
              </a:tr>
            </a:tbl>
          </a:graphicData>
        </a:graphic>
      </p:graphicFrame>
      <p:sp>
        <p:nvSpPr>
          <p:cNvPr id="3" name="TextBox 2">
            <a:extLst>
              <a:ext uri="{FF2B5EF4-FFF2-40B4-BE49-F238E27FC236}">
                <a16:creationId xmlns:a16="http://schemas.microsoft.com/office/drawing/2014/main" id="{60193590-C43F-D5D3-1F3B-F57ACEDC6CCC}"/>
              </a:ext>
            </a:extLst>
          </p:cNvPr>
          <p:cNvSpPr txBox="1"/>
          <p:nvPr/>
        </p:nvSpPr>
        <p:spPr>
          <a:xfrm>
            <a:off x="360217" y="250665"/>
            <a:ext cx="9833772" cy="1323439"/>
          </a:xfrm>
          <a:prstGeom prst="rect">
            <a:avLst/>
          </a:prstGeom>
          <a:noFill/>
        </p:spPr>
        <p:txBody>
          <a:bodyPr wrap="square">
            <a:spAutoFit/>
          </a:bodyPr>
          <a:lstStyle/>
          <a:p>
            <a:r>
              <a:rPr lang="en-US" sz="4000" kern="1200" dirty="0">
                <a:latin typeface="+mj-lt"/>
                <a:ea typeface="+mj-ea"/>
                <a:cs typeface="+mj-cs"/>
              </a:rPr>
              <a:t>Lesson 2</a:t>
            </a:r>
            <a:br>
              <a:rPr lang="en-US" sz="4000" kern="1200" dirty="0">
                <a:latin typeface="+mj-lt"/>
                <a:ea typeface="+mj-ea"/>
                <a:cs typeface="+mj-cs"/>
              </a:rPr>
            </a:br>
            <a:r>
              <a:rPr lang="en-US" sz="4000" kern="1200" dirty="0">
                <a:latin typeface="+mj-lt"/>
                <a:ea typeface="+mj-ea"/>
                <a:cs typeface="+mj-cs"/>
              </a:rPr>
              <a:t>Activity 1 - </a:t>
            </a:r>
            <a:r>
              <a:rPr lang="en-US" sz="2800" kern="1200" dirty="0">
                <a:latin typeface="+mj-lt"/>
                <a:ea typeface="+mj-ea"/>
                <a:cs typeface="+mj-cs"/>
              </a:rPr>
              <a:t>Record regional export earnings. </a:t>
            </a:r>
            <a:endParaRPr lang="en-NZ" sz="2800" dirty="0"/>
          </a:p>
        </p:txBody>
      </p:sp>
    </p:spTree>
    <p:extLst>
      <p:ext uri="{BB962C8B-B14F-4D97-AF65-F5344CB8AC3E}">
        <p14:creationId xmlns:p14="http://schemas.microsoft.com/office/powerpoint/2010/main" val="33774425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3038</TotalTime>
  <Words>1687</Words>
  <Application>Microsoft Office PowerPoint</Application>
  <PresentationFormat>Widescreen</PresentationFormat>
  <Paragraphs>409</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Aptos Display</vt:lpstr>
      <vt:lpstr>Arial</vt:lpstr>
      <vt:lpstr>Geneva</vt:lpstr>
      <vt:lpstr>Symbol</vt:lpstr>
      <vt:lpstr>Office Theme</vt:lpstr>
      <vt:lpstr>PowerPoint Presentation</vt:lpstr>
      <vt:lpstr>Unit 1  Primary Production in New Zealand</vt:lpstr>
      <vt:lpstr>Lesson 1 Activity 1- Definitions- set up as a mix and match exercise Drag the information on the right side to the correct definition column</vt:lpstr>
      <vt:lpstr>Lesson 1 Activity 1- Definitions- set up as a mix and match exercise - Answers</vt:lpstr>
      <vt:lpstr>Lesson 1 Activity 2 - Match the primary products or industries to the correct primary production sector  Drag the names of the primary products or industries on the left side to the correct primary sector column</vt:lpstr>
      <vt:lpstr>PowerPoint Presentation</vt:lpstr>
      <vt:lpstr>PowerPoint Presentation</vt:lpstr>
      <vt:lpstr>PowerPoint Presentation</vt:lpstr>
      <vt:lpstr>Lesson 2  Activity 2 Research activity</vt:lpstr>
      <vt:lpstr>Lesson 2  Activity 2  - Research Writing Activity</vt:lpstr>
      <vt:lpstr> Lesson 3 Activity 1 - Regions of New Zealand </vt:lpstr>
      <vt:lpstr> Lesson 3 Activity 1 - Regions of New Zealand - ANSWERS </vt:lpstr>
      <vt:lpstr>Lesson 3 Activity 2 - Using the data and information in PowerPoint Location of Primary production systems in New Zealand slides 6 and 7, complete the table.</vt:lpstr>
      <vt:lpstr>Lesson 3 Activity 3 - Primary production in my region </vt:lpstr>
      <vt:lpstr>Lesson 3 - Activity 4  Resource PPT Geographic distribution sorting</vt:lpstr>
      <vt:lpstr>Lesson 4 Activity 2 - Match the words to the right heading Drag the words on the left side to the correct column</vt:lpstr>
      <vt:lpstr>Lesson 4 Activity 2 - Answers</vt:lpstr>
      <vt:lpstr>Lesson4 Activity 4 - Research Activity</vt:lpstr>
      <vt:lpstr>Lesson 4 Activity 7 - Careers in the pastoral farming sector.</vt:lpstr>
      <vt:lpstr>Lesson 5  Activity 1 - Writing</vt:lpstr>
      <vt:lpstr>PowerPoint Presentation</vt:lpstr>
      <vt:lpstr>Lesson 5  Activity 2 - Recording</vt:lpstr>
      <vt:lpstr>Lesson 5 Activity 3 -Careers in the horticulture sector</vt:lpstr>
      <vt:lpstr>Lesson 6 Activity 3 -Careers in the forestry sector</vt:lpstr>
      <vt:lpstr>Lesson 7 Activity 5 - Careers in the seafood sector</vt:lpstr>
      <vt:lpstr>Lesson 9 Activity 2 - Careers in the sports turf sector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Susan Stokes</cp:lastModifiedBy>
  <cp:revision>29</cp:revision>
  <dcterms:created xsi:type="dcterms:W3CDTF">2024-10-20T18:58:56Z</dcterms:created>
  <dcterms:modified xsi:type="dcterms:W3CDTF">2025-01-23T18:59:34Z</dcterms:modified>
</cp:coreProperties>
</file>