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56" r:id="rId3"/>
    <p:sldId id="298" r:id="rId4"/>
    <p:sldId id="269" r:id="rId5"/>
    <p:sldId id="294" r:id="rId6"/>
    <p:sldId id="275" r:id="rId7"/>
    <p:sldId id="276" r:id="rId8"/>
    <p:sldId id="277" r:id="rId9"/>
    <p:sldId id="278" r:id="rId10"/>
    <p:sldId id="300" r:id="rId11"/>
    <p:sldId id="295" r:id="rId12"/>
    <p:sldId id="279" r:id="rId13"/>
    <p:sldId id="280" r:id="rId14"/>
    <p:sldId id="281" r:id="rId15"/>
    <p:sldId id="283" r:id="rId16"/>
    <p:sldId id="282" r:id="rId17"/>
    <p:sldId id="29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88014-0486-8641-F391-697951B173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79C5-35A3-E014-32B4-C05E01536B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609A1-D7CB-D934-AD39-DDDD5A9A7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6229A-2BAE-4821-5AAB-93E2F64E7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C3C62-9B05-21BD-5FAE-FE860A43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40902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3DF9E-090D-3CD6-BAA0-636C65AA7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2FF64-545C-5B07-AA0E-57F0C9F04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BF1C6-0B3D-5290-1C1D-AAAE631AE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286E0-C316-FB74-2863-F07973F3E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86101-3C14-7C16-46FE-2B4403122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7910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48CB1-9F82-136B-0892-E6AA65043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CE5740-C1BE-3F11-E9E9-CC9E57D9B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F5A442-CA55-F78C-A0C6-247F1E8F4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0344E-AB57-5105-CB64-B8BB7D4F7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B072F7-CA71-8D94-60E9-6D4C80D06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5868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E1762-1B8A-7CCD-DC69-0191FA9F4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B192B-A7A9-22F3-C77B-7F12378A29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AE1730-380A-914D-448F-38C16AC55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5FA40-F29F-9E10-F0D6-6EEA43DEC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71C71-C944-8170-10CF-887EF04A8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90EB24-36EF-9436-F770-48C6DF48B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4672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AFD16-5213-0271-6CAA-574760A9A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B2E7F-9B99-48C6-33DF-FD2A10D0F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B02F0E-D3AA-7C52-DF78-A1A7CC002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E5E9C2-9911-19BD-187F-94731EC21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F1FC12-23C9-5F02-C67A-3AF8ADD592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DAC20-468C-B7DA-22A0-C470645A1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FE1A97-A3D4-3F1A-3514-7D4C100C5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444413-7D6D-E57D-820C-4A76FFA20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2904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EC121-8C0B-C887-520F-F8EE47BE9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0E6B9-919D-C487-6077-283B24A66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DAAD65-9A56-9256-0B0B-65709AD68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1B8880-413D-5B60-7079-96DE938B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5542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729056-9BAB-90E6-7002-61F317E78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C43513-3CD7-FF75-241C-E9BCFA45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F0C33D-AD4E-32B8-B0E5-F8CDF1B1E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3004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E670C-2566-0F5C-542D-61964E94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4426A-B449-BD77-0237-A9D91A34B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5C95F-F279-4B98-5A35-695872F97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D59E3-34C9-B5D7-4739-1B3B79FD2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17F1F1-5E3A-1D38-8890-7FB646861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48D64-405A-FA44-5D04-3B81E0EB9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64521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23A42-6F2C-8ACF-57B4-36F063407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AE62D2-BBAC-290D-C746-722C5279DC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E72DA-AD83-96BB-E113-C69B7919CD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638D9-7E36-9071-602C-7E105E9E3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0B7D4A-06AE-A82F-5BAB-75A351B60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39CFE2-0C50-E0AB-5B41-635DE91D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6875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8D523-7558-B88F-9454-78D72C6A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4B7AC3-5EA9-CBCA-E664-8A4BE68C4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E00C6-015B-B4A7-E58E-AA38DC8C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1AB49-FAAA-F7AD-3D2A-2665A5E7B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F4C9B-5CEF-1924-572E-51AABFDC8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705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914025-2B99-60AE-9DB6-BB806A9E92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79309-446F-EBFA-9288-45B9CA760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D3E164-23B8-66E8-D245-3A104AF71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7A28A-0655-C559-09F1-A9EB1A6D1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6D9C5C-0A9A-7B73-4D89-8A32D630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28734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B65FE9-B547-4C6A-A66D-76E77CFBE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EF7A74-873B-7B1A-B052-99801759D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5C56B-42E4-92AC-8391-7A37B168BF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37681E-F27B-463D-8192-9A7F9189BBC2}" type="datetimeFigureOut">
              <a:rPr lang="en-NZ" smtClean="0"/>
              <a:t>6/10/2026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E2177-66A1-F83C-9D09-5A1F0B4205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0C831C-03C7-1225-B2F5-B814927CE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2CBAFB-8954-4B41-B214-078CA6AB065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91313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F4D4AEA3-147F-ECBE-B725-91C26D3C3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3774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EF0BE-7900-95B6-AE07-E297D64BB2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320040"/>
            <a:ext cx="6692827" cy="3892669"/>
          </a:xfrm>
        </p:spPr>
        <p:txBody>
          <a:bodyPr>
            <a:normAutofit/>
          </a:bodyPr>
          <a:lstStyle/>
          <a:p>
            <a:pPr algn="l"/>
            <a:br>
              <a:rPr lang="en-NZ" sz="6600"/>
            </a:br>
            <a:br>
              <a:rPr lang="en-NZ" sz="6600"/>
            </a:br>
            <a:r>
              <a:rPr lang="en-NZ" sz="6600"/>
              <a:t>New Zealand</a:t>
            </a:r>
            <a:br>
              <a:rPr lang="en-NZ" sz="6600"/>
            </a:br>
            <a:endParaRPr lang="en-NZ" sz="660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D3D61E-5ECC-EADF-8ACE-71F6EEDF5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31161"/>
            <a:ext cx="6692827" cy="1569486"/>
          </a:xfrm>
        </p:spPr>
        <p:txBody>
          <a:bodyPr>
            <a:normAutofit/>
          </a:bodyPr>
          <a:lstStyle/>
          <a:p>
            <a:pPr algn="l"/>
            <a:r>
              <a:rPr lang="en-NZ" dirty="0"/>
              <a:t>Cattle and Sheep Breeds</a:t>
            </a:r>
            <a:endParaRPr lang="en-NZ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pinion: How joining a group can benefit NZ sheep and beef farmers - NZ  Herald">
            <a:extLst>
              <a:ext uri="{FF2B5EF4-FFF2-40B4-BE49-F238E27FC236}">
                <a16:creationId xmlns:a16="http://schemas.microsoft.com/office/drawing/2014/main" id="{1228F04A-BE6A-B2D2-3BA7-4C52C81FE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6951" y="1682053"/>
            <a:ext cx="6183886" cy="349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71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69107A-9D31-E9B2-2754-FDBECBD53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5400" b="1"/>
              <a:t>Cattle breeds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8EFA6-3729-FB42-DEA2-807ABCCAF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5632704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1800" dirty="0"/>
              <a:t>Cattle can be grouped according to the products they have been bred for.</a:t>
            </a:r>
          </a:p>
          <a:p>
            <a:r>
              <a:rPr lang="en-NZ" sz="1800" dirty="0"/>
              <a:t>Dairy cattle- convert pasture efficiently into large quantities of milk</a:t>
            </a:r>
          </a:p>
          <a:p>
            <a:r>
              <a:rPr lang="en-NZ" sz="1800" dirty="0"/>
              <a:t>Beef cattle- convert pasture efficiently into animal protein- meat. They grow quickly and are well muscled.</a:t>
            </a:r>
          </a:p>
          <a:p>
            <a:r>
              <a:rPr lang="en-NZ" sz="1800" dirty="0"/>
              <a:t>Dual purpose- converts pasture well into both milk and meat.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9C39D1F-E9CD-5833-8078-939849DF8C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4656" y="3324133"/>
            <a:ext cx="4014216" cy="304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B1F39308-C238-73E4-6ABB-1CD95E9312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2943" y="329184"/>
            <a:ext cx="3982375" cy="265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FA21A0-6A84-82F8-0C3F-06AF7AF2D9BA}"/>
              </a:ext>
            </a:extLst>
          </p:cNvPr>
          <p:cNvSpPr txBox="1"/>
          <p:nvPr/>
        </p:nvSpPr>
        <p:spPr>
          <a:xfrm>
            <a:off x="7516009" y="0"/>
            <a:ext cx="1555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Cow &amp; calf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09EA0B-F69C-D9E6-D520-EA18D4FB86DC}"/>
              </a:ext>
            </a:extLst>
          </p:cNvPr>
          <p:cNvSpPr txBox="1"/>
          <p:nvPr/>
        </p:nvSpPr>
        <p:spPr>
          <a:xfrm>
            <a:off x="7534656" y="2947272"/>
            <a:ext cx="1555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Bull</a:t>
            </a:r>
          </a:p>
        </p:txBody>
      </p:sp>
    </p:spTree>
    <p:extLst>
      <p:ext uri="{BB962C8B-B14F-4D97-AF65-F5344CB8AC3E}">
        <p14:creationId xmlns:p14="http://schemas.microsoft.com/office/powerpoint/2010/main" val="651256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1473F24-266A-2FED-AEAA-503090763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923958"/>
              </p:ext>
            </p:extLst>
          </p:nvPr>
        </p:nvGraphicFramePr>
        <p:xfrm>
          <a:off x="837742" y="438913"/>
          <a:ext cx="10363658" cy="5641847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186643">
                  <a:extLst>
                    <a:ext uri="{9D8B030D-6E8A-4147-A177-3AD203B41FA5}">
                      <a16:colId xmlns:a16="http://schemas.microsoft.com/office/drawing/2014/main" val="886311314"/>
                    </a:ext>
                  </a:extLst>
                </a:gridCol>
                <a:gridCol w="1823132">
                  <a:extLst>
                    <a:ext uri="{9D8B030D-6E8A-4147-A177-3AD203B41FA5}">
                      <a16:colId xmlns:a16="http://schemas.microsoft.com/office/drawing/2014/main" val="1811774689"/>
                    </a:ext>
                  </a:extLst>
                </a:gridCol>
                <a:gridCol w="3392077">
                  <a:extLst>
                    <a:ext uri="{9D8B030D-6E8A-4147-A177-3AD203B41FA5}">
                      <a16:colId xmlns:a16="http://schemas.microsoft.com/office/drawing/2014/main" val="4103451916"/>
                    </a:ext>
                  </a:extLst>
                </a:gridCol>
                <a:gridCol w="3961806">
                  <a:extLst>
                    <a:ext uri="{9D8B030D-6E8A-4147-A177-3AD203B41FA5}">
                      <a16:colId xmlns:a16="http://schemas.microsoft.com/office/drawing/2014/main" val="2373623222"/>
                    </a:ext>
                  </a:extLst>
                </a:gridCol>
              </a:tblGrid>
              <a:tr h="1356473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Cattle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Breeds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Dairy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Friesian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Jersey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Friesian Jersey cross (</a:t>
                      </a:r>
                      <a:r>
                        <a:rPr lang="en-US" sz="1600" b="0" kern="100" dirty="0" err="1">
                          <a:solidFill>
                            <a:schemeClr val="tx1"/>
                          </a:solidFill>
                          <a:effectLst/>
                        </a:rPr>
                        <a:t>kiwicross</a:t>
                      </a: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Ayrshire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Intensive farming system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8774046"/>
                  </a:ext>
                </a:extLst>
              </a:tr>
              <a:tr h="280962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Dual Purpose</a:t>
                      </a:r>
                      <a:endParaRPr lang="en-NZ" sz="1600" b="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>
                          <a:effectLst/>
                        </a:rPr>
                        <a:t>Shorthorn</a:t>
                      </a:r>
                      <a:endParaRPr lang="en-NZ" sz="1600" kern="10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Intensive -Semi- extensive farming system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747940"/>
                  </a:ext>
                </a:extLst>
              </a:tr>
              <a:tr h="1915216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effectLst/>
                        </a:rPr>
                        <a:t>Beef</a:t>
                      </a:r>
                      <a:endParaRPr lang="en-NZ" sz="1600" b="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kern="100" dirty="0">
                          <a:effectLst/>
                        </a:rPr>
                        <a:t>Main 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Angus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Hereford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Angus Herford cross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Dairy Beef 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Friesian cow X Beef bull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Speckle Park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Semi- extensive- Intensive farming system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61130"/>
                  </a:ext>
                </a:extLst>
              </a:tr>
              <a:tr h="2089196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600" kern="100" dirty="0">
                          <a:effectLst/>
                        </a:rPr>
                        <a:t>Exotic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Murray grey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Limousin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Belgium blue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Simmental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Charolais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Wagyu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Semi- extensive- Intensive farming system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786" marR="6278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87081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9717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D90EC910-040C-6943-988A-C509945E4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0772" y="3671313"/>
            <a:ext cx="3942972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9E97DD43-65F1-D0CC-FE73-35EF479A4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7898" y="643467"/>
            <a:ext cx="3973776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>
            <a:extLst>
              <a:ext uri="{FF2B5EF4-FFF2-40B4-BE49-F238E27FC236}">
                <a16:creationId xmlns:a16="http://schemas.microsoft.com/office/drawing/2014/main" id="{0B944373-5AA5-1259-BD5F-44D8322A5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7502" y="692066"/>
            <a:ext cx="3857366" cy="25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Dairy Cattle NZ - Crossbred Cows ...">
            <a:extLst>
              <a:ext uri="{FF2B5EF4-FFF2-40B4-BE49-F238E27FC236}">
                <a16:creationId xmlns:a16="http://schemas.microsoft.com/office/drawing/2014/main" id="{D9854EDB-5B93-8862-AD70-3D996412F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9775" y="3730193"/>
            <a:ext cx="3837180" cy="25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226181F-1F90-0A2D-BE40-99A9F4A6CEA0}"/>
              </a:ext>
            </a:extLst>
          </p:cNvPr>
          <p:cNvSpPr txBox="1"/>
          <p:nvPr/>
        </p:nvSpPr>
        <p:spPr>
          <a:xfrm>
            <a:off x="6610334" y="337644"/>
            <a:ext cx="1098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Friesian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F3D786-CDC0-1749-8F87-CCB195F70798}"/>
              </a:ext>
            </a:extLst>
          </p:cNvPr>
          <p:cNvSpPr txBox="1"/>
          <p:nvPr/>
        </p:nvSpPr>
        <p:spPr>
          <a:xfrm>
            <a:off x="1886700" y="3394930"/>
            <a:ext cx="3149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Friesian Jersey X (Kiwi) Cross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FB33E3-61A6-F5AF-EAB6-0B681797D40D}"/>
              </a:ext>
            </a:extLst>
          </p:cNvPr>
          <p:cNvSpPr txBox="1"/>
          <p:nvPr/>
        </p:nvSpPr>
        <p:spPr>
          <a:xfrm>
            <a:off x="6722438" y="3332691"/>
            <a:ext cx="1212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Aryshire</a:t>
            </a:r>
            <a:endParaRPr lang="en-NZ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30E748-4DD8-9763-30CC-D56AC2B8F2CA}"/>
              </a:ext>
            </a:extLst>
          </p:cNvPr>
          <p:cNvSpPr txBox="1"/>
          <p:nvPr/>
        </p:nvSpPr>
        <p:spPr>
          <a:xfrm>
            <a:off x="1807502" y="337644"/>
            <a:ext cx="1098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Jersey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A4B4FF-62EC-F736-26A9-884C82D6FE54}"/>
              </a:ext>
            </a:extLst>
          </p:cNvPr>
          <p:cNvSpPr txBox="1"/>
          <p:nvPr/>
        </p:nvSpPr>
        <p:spPr>
          <a:xfrm>
            <a:off x="178683" y="628566"/>
            <a:ext cx="139408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b="1" dirty="0"/>
              <a:t>Dairy cattle breeds</a:t>
            </a:r>
          </a:p>
        </p:txBody>
      </p:sp>
    </p:spTree>
    <p:extLst>
      <p:ext uri="{BB962C8B-B14F-4D97-AF65-F5344CB8AC3E}">
        <p14:creationId xmlns:p14="http://schemas.microsoft.com/office/powerpoint/2010/main" val="454715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72DE11E4-CD24-67C6-8229-191C75C7B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0631" y="625962"/>
            <a:ext cx="3299171" cy="2598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06FCD73-B028-3ABE-45A2-3C25E8493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8422" y="640822"/>
            <a:ext cx="3410215" cy="2583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Which steak is better, Aberdeen Angus ...">
            <a:extLst>
              <a:ext uri="{FF2B5EF4-FFF2-40B4-BE49-F238E27FC236}">
                <a16:creationId xmlns:a16="http://schemas.microsoft.com/office/drawing/2014/main" id="{303C12F0-741F-6C3B-7BC6-5FCFA8D02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74461" y="3709733"/>
            <a:ext cx="3233020" cy="219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eefed up for dairy">
            <a:extLst>
              <a:ext uri="{FF2B5EF4-FFF2-40B4-BE49-F238E27FC236}">
                <a16:creationId xmlns:a16="http://schemas.microsoft.com/office/drawing/2014/main" id="{0E6A689F-8DF7-2E7E-46F0-00700E4E0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1021" y="3705670"/>
            <a:ext cx="3758217" cy="217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79269A9-F7DD-5FEC-35E2-04A12C9D9D7F}"/>
              </a:ext>
            </a:extLst>
          </p:cNvPr>
          <p:cNvSpPr txBox="1"/>
          <p:nvPr/>
        </p:nvSpPr>
        <p:spPr>
          <a:xfrm>
            <a:off x="2032244" y="298099"/>
            <a:ext cx="87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Angus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F17CD1-7B9C-226C-9D8F-874DCA8DF572}"/>
              </a:ext>
            </a:extLst>
          </p:cNvPr>
          <p:cNvSpPr txBox="1"/>
          <p:nvPr/>
        </p:nvSpPr>
        <p:spPr>
          <a:xfrm>
            <a:off x="7027213" y="271490"/>
            <a:ext cx="1300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Hereford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F3C2E8-0077-9253-1936-D08FF9ACE212}"/>
              </a:ext>
            </a:extLst>
          </p:cNvPr>
          <p:cNvSpPr txBox="1"/>
          <p:nvPr/>
        </p:nvSpPr>
        <p:spPr>
          <a:xfrm>
            <a:off x="2099802" y="3400955"/>
            <a:ext cx="2480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Angus  Hereford X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E7D72C-716C-FCCD-3A45-C84EC6027142}"/>
              </a:ext>
            </a:extLst>
          </p:cNvPr>
          <p:cNvSpPr txBox="1"/>
          <p:nvPr/>
        </p:nvSpPr>
        <p:spPr>
          <a:xfrm>
            <a:off x="6912880" y="3382669"/>
            <a:ext cx="1998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Speckle park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BCBF19-C7A6-358F-35D2-AAF5CC3C97A7}"/>
              </a:ext>
            </a:extLst>
          </p:cNvPr>
          <p:cNvSpPr txBox="1"/>
          <p:nvPr/>
        </p:nvSpPr>
        <p:spPr>
          <a:xfrm>
            <a:off x="283464" y="768096"/>
            <a:ext cx="1279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b="1" dirty="0"/>
              <a:t>Beef cattle breeds</a:t>
            </a:r>
          </a:p>
        </p:txBody>
      </p:sp>
    </p:spTree>
    <p:extLst>
      <p:ext uri="{BB962C8B-B14F-4D97-AF65-F5344CB8AC3E}">
        <p14:creationId xmlns:p14="http://schemas.microsoft.com/office/powerpoint/2010/main" val="127670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D932958-E067-B6D8-9A04-8535B0F11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6368" y="643467"/>
            <a:ext cx="3810062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40" name="Straight Connector 1039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Joint venture exites Charolais breeder | Otago Daily Times Online News">
            <a:extLst>
              <a:ext uri="{FF2B5EF4-FFF2-40B4-BE49-F238E27FC236}">
                <a16:creationId xmlns:a16="http://schemas.microsoft.com/office/drawing/2014/main" id="{99F38C26-7985-2ADA-4C49-09046A465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55961" y="643467"/>
            <a:ext cx="3897650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Straight Connector 1043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3">
            <a:extLst>
              <a:ext uri="{FF2B5EF4-FFF2-40B4-BE49-F238E27FC236}">
                <a16:creationId xmlns:a16="http://schemas.microsoft.com/office/drawing/2014/main" id="{93F666C9-86AA-AB8D-9B2B-E506AA18D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0502" y="3671316"/>
            <a:ext cx="3021794" cy="25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1820D760-F880-1105-6F9B-A1E60EE90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3736" y="3745210"/>
            <a:ext cx="2093843" cy="25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ED6B53-5A26-FA7F-26B7-E9281EF1FE4D}"/>
              </a:ext>
            </a:extLst>
          </p:cNvPr>
          <p:cNvSpPr txBox="1"/>
          <p:nvPr/>
        </p:nvSpPr>
        <p:spPr>
          <a:xfrm>
            <a:off x="1438255" y="290552"/>
            <a:ext cx="1501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Murray grey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93DE31-6DAA-D5FB-81E7-EC49C44BC417}"/>
              </a:ext>
            </a:extLst>
          </p:cNvPr>
          <p:cNvSpPr txBox="1"/>
          <p:nvPr/>
        </p:nvSpPr>
        <p:spPr>
          <a:xfrm>
            <a:off x="6610334" y="290552"/>
            <a:ext cx="1383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Charolais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B122D2-0164-ED83-C0CD-9F5CD316D177}"/>
              </a:ext>
            </a:extLst>
          </p:cNvPr>
          <p:cNvSpPr txBox="1"/>
          <p:nvPr/>
        </p:nvSpPr>
        <p:spPr>
          <a:xfrm>
            <a:off x="1438255" y="3354933"/>
            <a:ext cx="1501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Simmental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5D5629-65FA-0164-D30D-A3C4C95F9DC1}"/>
              </a:ext>
            </a:extLst>
          </p:cNvPr>
          <p:cNvSpPr txBox="1"/>
          <p:nvPr/>
        </p:nvSpPr>
        <p:spPr>
          <a:xfrm>
            <a:off x="6626454" y="3428998"/>
            <a:ext cx="1610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Belgium blue</a:t>
            </a:r>
          </a:p>
        </p:txBody>
      </p:sp>
    </p:spTree>
    <p:extLst>
      <p:ext uri="{BB962C8B-B14F-4D97-AF65-F5344CB8AC3E}">
        <p14:creationId xmlns:p14="http://schemas.microsoft.com/office/powerpoint/2010/main" val="598150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First Light Wagyu Beef | 100% Grass-Fed ...">
            <a:extLst>
              <a:ext uri="{FF2B5EF4-FFF2-40B4-BE49-F238E27FC236}">
                <a16:creationId xmlns:a16="http://schemas.microsoft.com/office/drawing/2014/main" id="{BC5CC386-A4ED-CBF8-806A-B8DFECFF6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8857" y="1573887"/>
            <a:ext cx="3549283" cy="108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BDCD00-BA97-40D8-93CD-0A9CA931B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2080" y="3429000"/>
            <a:ext cx="2636520" cy="0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7" descr="WAGYU BEEF | New Zealand Wagyu | Bulls ...">
            <a:extLst>
              <a:ext uri="{FF2B5EF4-FFF2-40B4-BE49-F238E27FC236}">
                <a16:creationId xmlns:a16="http://schemas.microsoft.com/office/drawing/2014/main" id="{D90E8E92-1C11-FD98-E27D-530C14E66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5681" y="3671316"/>
            <a:ext cx="3319445" cy="2717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D631E40-F51C-4828-B23B-DF9035132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1" descr="Wagyu Beef Producer | Norfolk Wagyu Beef | Besthorpe">
            <a:extLst>
              <a:ext uri="{FF2B5EF4-FFF2-40B4-BE49-F238E27FC236}">
                <a16:creationId xmlns:a16="http://schemas.microsoft.com/office/drawing/2014/main" id="{B67621D6-0E99-AC44-B8B3-D09AC80E2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5164" y="1123527"/>
            <a:ext cx="4463424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9616C2-19EE-7028-42EC-2F3106744A64}"/>
              </a:ext>
            </a:extLst>
          </p:cNvPr>
          <p:cNvSpPr txBox="1"/>
          <p:nvPr/>
        </p:nvSpPr>
        <p:spPr>
          <a:xfrm>
            <a:off x="705681" y="1083398"/>
            <a:ext cx="87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Wagyu</a:t>
            </a:r>
          </a:p>
        </p:txBody>
      </p:sp>
    </p:spTree>
    <p:extLst>
      <p:ext uri="{BB962C8B-B14F-4D97-AF65-F5344CB8AC3E}">
        <p14:creationId xmlns:p14="http://schemas.microsoft.com/office/powerpoint/2010/main" val="1709068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lenrossie Beef Shorthorns">
            <a:extLst>
              <a:ext uri="{FF2B5EF4-FFF2-40B4-BE49-F238E27FC236}">
                <a16:creationId xmlns:a16="http://schemas.microsoft.com/office/drawing/2014/main" id="{D92DC585-3958-A845-8F85-68AA9603E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4632" y="2255686"/>
            <a:ext cx="3517119" cy="2340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5" name="Straight Connector 2054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4" descr="Shorthorn">
            <a:extLst>
              <a:ext uri="{FF2B5EF4-FFF2-40B4-BE49-F238E27FC236}">
                <a16:creationId xmlns:a16="http://schemas.microsoft.com/office/drawing/2014/main" id="{35571B2D-31AB-2E69-FF0E-D948D63CE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10676" y="2259628"/>
            <a:ext cx="3537345" cy="233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7" name="Straight Connector 2056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NZ Milking Shorthorn Assn">
            <a:extLst>
              <a:ext uri="{FF2B5EF4-FFF2-40B4-BE49-F238E27FC236}">
                <a16:creationId xmlns:a16="http://schemas.microsoft.com/office/drawing/2014/main" id="{353DC037-4650-9508-C0F8-9C7FE5BA1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336" y="2255686"/>
            <a:ext cx="3517120" cy="234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E54542-9CE5-7494-9365-F36F78EF1F31}"/>
              </a:ext>
            </a:extLst>
          </p:cNvPr>
          <p:cNvSpPr txBox="1"/>
          <p:nvPr/>
        </p:nvSpPr>
        <p:spPr>
          <a:xfrm>
            <a:off x="484632" y="1573887"/>
            <a:ext cx="1514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Shorthorn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02113B-82A0-37F7-EC3B-256E6035158F}"/>
              </a:ext>
            </a:extLst>
          </p:cNvPr>
          <p:cNvSpPr txBox="1"/>
          <p:nvPr/>
        </p:nvSpPr>
        <p:spPr>
          <a:xfrm>
            <a:off x="1691640" y="5411915"/>
            <a:ext cx="861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Shorthorn cattle are a dual purpose breed. They are good milk and meat producers</a:t>
            </a:r>
          </a:p>
        </p:txBody>
      </p:sp>
    </p:spTree>
    <p:extLst>
      <p:ext uri="{BB962C8B-B14F-4D97-AF65-F5344CB8AC3E}">
        <p14:creationId xmlns:p14="http://schemas.microsoft.com/office/powerpoint/2010/main" val="4235773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2C67FC-BDC2-CF7E-8DD2-7C0BC8435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5400"/>
              <a:t>Sheep Breeds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B2F8F-B99B-4907-583E-BE67C3124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1800" dirty="0"/>
              <a:t>Sheep breeds can be grouped according to the products they produce best.</a:t>
            </a:r>
          </a:p>
          <a:p>
            <a:r>
              <a:rPr lang="en-NZ" sz="1800" dirty="0"/>
              <a:t>Wool Breeds, produce high value wool used in clothing or carpet manufacturing </a:t>
            </a:r>
          </a:p>
          <a:p>
            <a:r>
              <a:rPr lang="en-NZ" sz="1800" dirty="0"/>
              <a:t>Dual purpose breeds that produce good meat and wool</a:t>
            </a:r>
          </a:p>
          <a:p>
            <a:r>
              <a:rPr lang="en-NZ" sz="1800" dirty="0"/>
              <a:t>Meat breed- produce high value meat</a:t>
            </a:r>
          </a:p>
          <a:p>
            <a:r>
              <a:rPr lang="en-NZ" sz="1800" dirty="0"/>
              <a:t>Milking breed- produces high quantities of milk</a:t>
            </a:r>
          </a:p>
          <a:p>
            <a:endParaRPr lang="en-NZ" sz="2200" dirty="0"/>
          </a:p>
        </p:txBody>
      </p:sp>
      <p:pic>
        <p:nvPicPr>
          <p:cNvPr id="4" name="Picture 8" descr="Dorper sheep hi-res stock photography ...">
            <a:extLst>
              <a:ext uri="{FF2B5EF4-FFF2-40B4-BE49-F238E27FC236}">
                <a16:creationId xmlns:a16="http://schemas.microsoft.com/office/drawing/2014/main" id="{C56A056E-AFA2-BE84-5987-621D8964A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6729"/>
          <a:stretch/>
        </p:blipFill>
        <p:spPr bwMode="auto">
          <a:xfrm>
            <a:off x="7863840" y="672324"/>
            <a:ext cx="4014216" cy="2743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56FDEB97-B7A7-9F13-4FA1-D2E7E096B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1199" y="4079193"/>
            <a:ext cx="3921210" cy="217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6B099D-0956-8B80-EAD1-0BB29E8C8228}"/>
              </a:ext>
            </a:extLst>
          </p:cNvPr>
          <p:cNvSpPr txBox="1"/>
          <p:nvPr/>
        </p:nvSpPr>
        <p:spPr>
          <a:xfrm>
            <a:off x="7863840" y="302992"/>
            <a:ext cx="192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Ewe and lambs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A0F268-B87F-E793-4CFC-4D8B43B8620B}"/>
              </a:ext>
            </a:extLst>
          </p:cNvPr>
          <p:cNvSpPr txBox="1"/>
          <p:nvPr/>
        </p:nvSpPr>
        <p:spPr>
          <a:xfrm>
            <a:off x="7863839" y="3562935"/>
            <a:ext cx="192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Ram</a:t>
            </a:r>
          </a:p>
        </p:txBody>
      </p:sp>
    </p:spTree>
    <p:extLst>
      <p:ext uri="{BB962C8B-B14F-4D97-AF65-F5344CB8AC3E}">
        <p14:creationId xmlns:p14="http://schemas.microsoft.com/office/powerpoint/2010/main" val="3957552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07B3BCE-E653-F560-B3D5-2C320B4C8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153637"/>
              </p:ext>
            </p:extLst>
          </p:nvPr>
        </p:nvGraphicFramePr>
        <p:xfrm>
          <a:off x="1613543" y="824356"/>
          <a:ext cx="9202657" cy="4950050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06115">
                  <a:extLst>
                    <a:ext uri="{9D8B030D-6E8A-4147-A177-3AD203B41FA5}">
                      <a16:colId xmlns:a16="http://schemas.microsoft.com/office/drawing/2014/main" val="898636935"/>
                    </a:ext>
                  </a:extLst>
                </a:gridCol>
                <a:gridCol w="1550041">
                  <a:extLst>
                    <a:ext uri="{9D8B030D-6E8A-4147-A177-3AD203B41FA5}">
                      <a16:colId xmlns:a16="http://schemas.microsoft.com/office/drawing/2014/main" val="3231732527"/>
                    </a:ext>
                  </a:extLst>
                </a:gridCol>
                <a:gridCol w="2061225">
                  <a:extLst>
                    <a:ext uri="{9D8B030D-6E8A-4147-A177-3AD203B41FA5}">
                      <a16:colId xmlns:a16="http://schemas.microsoft.com/office/drawing/2014/main" val="3764312805"/>
                    </a:ext>
                  </a:extLst>
                </a:gridCol>
                <a:gridCol w="4285276">
                  <a:extLst>
                    <a:ext uri="{9D8B030D-6E8A-4147-A177-3AD203B41FA5}">
                      <a16:colId xmlns:a16="http://schemas.microsoft.com/office/drawing/2014/main" val="3637179123"/>
                    </a:ext>
                  </a:extLst>
                </a:gridCol>
              </a:tblGrid>
              <a:tr h="655325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Sheep Breeds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Wool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Merino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Drysdale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Extensive farming system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b="0" kern="100" dirty="0">
                          <a:solidFill>
                            <a:schemeClr val="tx1"/>
                          </a:solidFill>
                          <a:effectLst/>
                        </a:rPr>
                        <a:t>Intensive farming system</a:t>
                      </a:r>
                      <a:endParaRPr lang="en-NZ" sz="1600" b="0" kern="100" dirty="0">
                        <a:solidFill>
                          <a:schemeClr val="tx1"/>
                        </a:solidFill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714500"/>
                  </a:ext>
                </a:extLst>
              </a:tr>
              <a:tr h="1812159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Dual Purpose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Romney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Perendale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Coopworth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Border Leicester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 err="1">
                          <a:effectLst/>
                        </a:rPr>
                        <a:t>Corridale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NZ </a:t>
                      </a:r>
                      <a:r>
                        <a:rPr lang="en-US" sz="1600" kern="100" dirty="0" err="1">
                          <a:effectLst/>
                        </a:rPr>
                        <a:t>halfbred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Semi- extensive farming system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009991"/>
                  </a:ext>
                </a:extLst>
              </a:tr>
              <a:tr h="2057400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NZ" sz="1600" kern="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NZ" sz="1600" kern="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>
                          <a:effectLst/>
                        </a:rPr>
                        <a:t> </a:t>
                      </a:r>
                      <a:endParaRPr lang="en-NZ" sz="1600" kern="10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>
                          <a:effectLst/>
                        </a:rPr>
                        <a:t>Meat</a:t>
                      </a:r>
                      <a:endParaRPr lang="en-NZ" sz="1600" kern="10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Suffolk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South Suffolk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Dorset horn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Polled </a:t>
                      </a:r>
                      <a:r>
                        <a:rPr lang="en-US" sz="1600" kern="100" dirty="0" err="1">
                          <a:effectLst/>
                        </a:rPr>
                        <a:t>dorset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Texel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Wiltshire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Dorper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 </a:t>
                      </a:r>
                      <a:endParaRPr lang="en-NZ" sz="1600" kern="1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Semi- extensive- Intensive farming system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336502"/>
                  </a:ext>
                </a:extLst>
              </a:tr>
              <a:tr h="286605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Milk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East Friesian 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kern="100" dirty="0">
                          <a:effectLst/>
                        </a:rPr>
                        <a:t>Intensive farming system</a:t>
                      </a:r>
                      <a:endParaRPr lang="en-NZ" sz="1600" kern="100" dirty="0">
                        <a:effectLst/>
                        <a:latin typeface="Geneva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4996" marR="7499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95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903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Merino Sheep by Vaughan Brookfield ...">
            <a:extLst>
              <a:ext uri="{FF2B5EF4-FFF2-40B4-BE49-F238E27FC236}">
                <a16:creationId xmlns:a16="http://schemas.microsoft.com/office/drawing/2014/main" id="{F931F7BA-EDAB-FD24-27F2-802DD9F42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04897" y="824972"/>
            <a:ext cx="3045566" cy="215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Wool from Drysdale Sheep">
            <a:extLst>
              <a:ext uri="{FF2B5EF4-FFF2-40B4-BE49-F238E27FC236}">
                <a16:creationId xmlns:a16="http://schemas.microsoft.com/office/drawing/2014/main" id="{B22D6C7A-135C-E205-9C90-D899A7B91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18027" y="3724023"/>
            <a:ext cx="3540245" cy="234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Merino Wool ...">
            <a:extLst>
              <a:ext uri="{FF2B5EF4-FFF2-40B4-BE49-F238E27FC236}">
                <a16:creationId xmlns:a16="http://schemas.microsoft.com/office/drawing/2014/main" id="{9968CB8E-F950-9633-5B66-0483C4B6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2983" y="839664"/>
            <a:ext cx="2623077" cy="223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rysdale sheep - Alchetron, The Free ...">
            <a:extLst>
              <a:ext uri="{FF2B5EF4-FFF2-40B4-BE49-F238E27FC236}">
                <a16:creationId xmlns:a16="http://schemas.microsoft.com/office/drawing/2014/main" id="{EE5D0D3C-E3DC-9C14-8889-0A4A087D1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8534" y="3786914"/>
            <a:ext cx="3278292" cy="2221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New Zealand Merino Fleece ...">
            <a:extLst>
              <a:ext uri="{FF2B5EF4-FFF2-40B4-BE49-F238E27FC236}">
                <a16:creationId xmlns:a16="http://schemas.microsoft.com/office/drawing/2014/main" id="{417EC096-AF38-727E-C1E5-81B3D49B41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09205" y="824972"/>
            <a:ext cx="3357815" cy="223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rysdale ram – Sheep farming – Te Ara ...">
            <a:extLst>
              <a:ext uri="{FF2B5EF4-FFF2-40B4-BE49-F238E27FC236}">
                <a16:creationId xmlns:a16="http://schemas.microsoft.com/office/drawing/2014/main" id="{80C784C5-C82C-9049-9F41-971896CD9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34793" y="3575695"/>
            <a:ext cx="1759456" cy="264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44DCF0-29A1-643C-EAC6-6BEB257F184C}"/>
              </a:ext>
            </a:extLst>
          </p:cNvPr>
          <p:cNvSpPr txBox="1"/>
          <p:nvPr/>
        </p:nvSpPr>
        <p:spPr>
          <a:xfrm>
            <a:off x="1567010" y="372246"/>
            <a:ext cx="774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Merino</a:t>
            </a:r>
            <a:r>
              <a:rPr lang="en-NZ" dirty="0"/>
              <a:t>- produces fine wool used for making high value clothing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A21D08-F436-E517-1D4C-6DE5E551C9F4}"/>
              </a:ext>
            </a:extLst>
          </p:cNvPr>
          <p:cNvSpPr txBox="1"/>
          <p:nvPr/>
        </p:nvSpPr>
        <p:spPr>
          <a:xfrm>
            <a:off x="1637109" y="3297714"/>
            <a:ext cx="7604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Drysdale</a:t>
            </a:r>
            <a:r>
              <a:rPr lang="en-NZ" dirty="0"/>
              <a:t>- produces a very coarse wool used for making carpets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5172FD-5196-6B90-F510-74F0BE69EAD9}"/>
              </a:ext>
            </a:extLst>
          </p:cNvPr>
          <p:cNvSpPr txBox="1"/>
          <p:nvPr/>
        </p:nvSpPr>
        <p:spPr>
          <a:xfrm>
            <a:off x="317532" y="824972"/>
            <a:ext cx="1249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/>
              <a:t>Wool Breeds</a:t>
            </a:r>
          </a:p>
        </p:txBody>
      </p:sp>
    </p:spTree>
    <p:extLst>
      <p:ext uri="{BB962C8B-B14F-4D97-AF65-F5344CB8AC3E}">
        <p14:creationId xmlns:p14="http://schemas.microsoft.com/office/powerpoint/2010/main" val="3716224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8" name="Picture 12" descr="Border Leicester">
            <a:extLst>
              <a:ext uri="{FF2B5EF4-FFF2-40B4-BE49-F238E27FC236}">
                <a16:creationId xmlns:a16="http://schemas.microsoft.com/office/drawing/2014/main" id="{F351054B-278B-CF92-7A40-CDABC39A1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3023" y="3820716"/>
            <a:ext cx="4089968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3" name="Straight Connector 4112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4" name="Picture 8">
            <a:extLst>
              <a:ext uri="{FF2B5EF4-FFF2-40B4-BE49-F238E27FC236}">
                <a16:creationId xmlns:a16="http://schemas.microsoft.com/office/drawing/2014/main" id="{A41714D6-E3E1-F6D5-4CAB-0AC15EAEF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1537" y="692062"/>
            <a:ext cx="4732940" cy="24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15" name="Straight Connector 4114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7" name="Straight Connector 4116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>
            <a:extLst>
              <a:ext uri="{FF2B5EF4-FFF2-40B4-BE49-F238E27FC236}">
                <a16:creationId xmlns:a16="http://schemas.microsoft.com/office/drawing/2014/main" id="{1698D128-D75A-FAD9-1D5F-10007A37A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2901" y="715999"/>
            <a:ext cx="3768492" cy="2496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oopworth ewes">
            <a:extLst>
              <a:ext uri="{FF2B5EF4-FFF2-40B4-BE49-F238E27FC236}">
                <a16:creationId xmlns:a16="http://schemas.microsoft.com/office/drawing/2014/main" id="{35AF62F9-7C9D-71B5-6386-6E1649ED4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7907" y="3830038"/>
            <a:ext cx="3796097" cy="2533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6EDA6C-1832-8548-E2B2-2160B9F58870}"/>
              </a:ext>
            </a:extLst>
          </p:cNvPr>
          <p:cNvSpPr txBox="1"/>
          <p:nvPr/>
        </p:nvSpPr>
        <p:spPr>
          <a:xfrm>
            <a:off x="1640922" y="290552"/>
            <a:ext cx="1216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Romney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B1E741-8E90-6A2A-6989-B16436E9A7E5}"/>
              </a:ext>
            </a:extLst>
          </p:cNvPr>
          <p:cNvSpPr txBox="1"/>
          <p:nvPr/>
        </p:nvSpPr>
        <p:spPr>
          <a:xfrm>
            <a:off x="6222534" y="216487"/>
            <a:ext cx="1623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err="1"/>
              <a:t>Perendale</a:t>
            </a:r>
            <a:endParaRPr lang="en-NZ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359FBB-48F5-07F3-D27F-5D30C0B21E67}"/>
              </a:ext>
            </a:extLst>
          </p:cNvPr>
          <p:cNvSpPr txBox="1"/>
          <p:nvPr/>
        </p:nvSpPr>
        <p:spPr>
          <a:xfrm>
            <a:off x="1539589" y="3460706"/>
            <a:ext cx="141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Coopworth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C403C6-9981-81FF-EECD-FAB682645580}"/>
              </a:ext>
            </a:extLst>
          </p:cNvPr>
          <p:cNvSpPr txBox="1"/>
          <p:nvPr/>
        </p:nvSpPr>
        <p:spPr>
          <a:xfrm>
            <a:off x="6479085" y="3509944"/>
            <a:ext cx="1857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Border Leicester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9A7026-A900-A315-9137-BBE8724A1195}"/>
              </a:ext>
            </a:extLst>
          </p:cNvPr>
          <p:cNvSpPr txBox="1"/>
          <p:nvPr/>
        </p:nvSpPr>
        <p:spPr>
          <a:xfrm>
            <a:off x="283463" y="659884"/>
            <a:ext cx="1154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/>
              <a:t>Dual purpose breeds</a:t>
            </a:r>
          </a:p>
        </p:txBody>
      </p:sp>
    </p:spTree>
    <p:extLst>
      <p:ext uri="{BB962C8B-B14F-4D97-AF65-F5344CB8AC3E}">
        <p14:creationId xmlns:p14="http://schemas.microsoft.com/office/powerpoint/2010/main" val="1931949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heep stud focuses on pasture quality | Otago Daily Times Online News">
            <a:extLst>
              <a:ext uri="{FF2B5EF4-FFF2-40B4-BE49-F238E27FC236}">
                <a16:creationId xmlns:a16="http://schemas.microsoft.com/office/drawing/2014/main" id="{DA329848-CEE6-ABB0-7EF2-CD3C6D559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1511" y="696947"/>
            <a:ext cx="3810062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31" name="Straight Connector 5130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6" name="Picture 6">
            <a:extLst>
              <a:ext uri="{FF2B5EF4-FFF2-40B4-BE49-F238E27FC236}">
                <a16:creationId xmlns:a16="http://schemas.microsoft.com/office/drawing/2014/main" id="{CA90230C-F5B6-3398-20BA-6B5C1066F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2354" y="3730430"/>
            <a:ext cx="4325785" cy="240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33" name="Straight Connector 5132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35" name="Straight Connector 5134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>
            <a:extLst>
              <a:ext uri="{FF2B5EF4-FFF2-40B4-BE49-F238E27FC236}">
                <a16:creationId xmlns:a16="http://schemas.microsoft.com/office/drawing/2014/main" id="{BC10152F-3FBB-0B8E-A6D6-82E47FB95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7444" y="3798330"/>
            <a:ext cx="3038874" cy="2408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SOUTHDOWN SHEEP">
            <a:extLst>
              <a:ext uri="{FF2B5EF4-FFF2-40B4-BE49-F238E27FC236}">
                <a16:creationId xmlns:a16="http://schemas.microsoft.com/office/drawing/2014/main" id="{A8821EEF-A0A4-7130-3483-8913AECAE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2122" y="705610"/>
            <a:ext cx="3132087" cy="25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3F88C9-A298-1044-676F-04FA19558201}"/>
              </a:ext>
            </a:extLst>
          </p:cNvPr>
          <p:cNvSpPr txBox="1"/>
          <p:nvPr/>
        </p:nvSpPr>
        <p:spPr>
          <a:xfrm>
            <a:off x="2031511" y="281223"/>
            <a:ext cx="87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Suffolk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E899C-86EA-599D-068B-45AD30785DD9}"/>
              </a:ext>
            </a:extLst>
          </p:cNvPr>
          <p:cNvSpPr txBox="1"/>
          <p:nvPr/>
        </p:nvSpPr>
        <p:spPr>
          <a:xfrm>
            <a:off x="7057391" y="274135"/>
            <a:ext cx="1722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Southdown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047F74-2F67-F5E5-768E-D82F21DADBE8}"/>
              </a:ext>
            </a:extLst>
          </p:cNvPr>
          <p:cNvSpPr txBox="1"/>
          <p:nvPr/>
        </p:nvSpPr>
        <p:spPr>
          <a:xfrm>
            <a:off x="1718475" y="3403358"/>
            <a:ext cx="18309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Polled </a:t>
            </a:r>
            <a:r>
              <a:rPr lang="en-NZ" dirty="0" err="1"/>
              <a:t>dorset</a:t>
            </a:r>
            <a:endParaRPr lang="en-NZ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7986EE-A6BB-37D3-7C2A-C5B9C8D23E6D}"/>
              </a:ext>
            </a:extLst>
          </p:cNvPr>
          <p:cNvSpPr txBox="1"/>
          <p:nvPr/>
        </p:nvSpPr>
        <p:spPr>
          <a:xfrm>
            <a:off x="6764854" y="3361098"/>
            <a:ext cx="87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Texel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EDB991-AB48-02DF-B546-5EE7411DAB90}"/>
              </a:ext>
            </a:extLst>
          </p:cNvPr>
          <p:cNvSpPr txBox="1"/>
          <p:nvPr/>
        </p:nvSpPr>
        <p:spPr>
          <a:xfrm>
            <a:off x="320040" y="696947"/>
            <a:ext cx="1118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000" b="1" dirty="0"/>
              <a:t>Meat breeds</a:t>
            </a:r>
          </a:p>
        </p:txBody>
      </p:sp>
    </p:spTree>
    <p:extLst>
      <p:ext uri="{BB962C8B-B14F-4D97-AF65-F5344CB8AC3E}">
        <p14:creationId xmlns:p14="http://schemas.microsoft.com/office/powerpoint/2010/main" val="1282365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orper sheep hi-res stock photography ...">
            <a:extLst>
              <a:ext uri="{FF2B5EF4-FFF2-40B4-BE49-F238E27FC236}">
                <a16:creationId xmlns:a16="http://schemas.microsoft.com/office/drawing/2014/main" id="{7EF9B876-D502-A036-A487-56A75D8B3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6729"/>
          <a:stretch/>
        </p:blipFill>
        <p:spPr bwMode="auto">
          <a:xfrm>
            <a:off x="1630942" y="643467"/>
            <a:ext cx="3720914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1B6081D-D3E8-4209-B85B-EB1C655A6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1214" y="1111170"/>
            <a:ext cx="11040" cy="4645103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6" descr="Dorper – New Zealand Sheepbreeders ...">
            <a:extLst>
              <a:ext uri="{FF2B5EF4-FFF2-40B4-BE49-F238E27FC236}">
                <a16:creationId xmlns:a16="http://schemas.microsoft.com/office/drawing/2014/main" id="{93BFA288-D7D7-72EE-116D-9F6455DD8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5" r="8442" b="-2"/>
          <a:stretch/>
        </p:blipFill>
        <p:spPr bwMode="auto">
          <a:xfrm>
            <a:off x="6843119" y="643467"/>
            <a:ext cx="3723333" cy="25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CA55E4-1295-45C8-BA05-5A9E705B7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03027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C5794E-A9A1-4A23-AF68-C79A78223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10334" y="3428998"/>
            <a:ext cx="4188904" cy="1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Wiltshire Sheep Canterbury New Zealand">
            <a:extLst>
              <a:ext uri="{FF2B5EF4-FFF2-40B4-BE49-F238E27FC236}">
                <a16:creationId xmlns:a16="http://schemas.microsoft.com/office/drawing/2014/main" id="{76976D8B-5092-F836-ED17-87D75248D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8809"/>
          <a:stretch/>
        </p:blipFill>
        <p:spPr bwMode="auto">
          <a:xfrm>
            <a:off x="1627788" y="3671316"/>
            <a:ext cx="3727222" cy="2545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elf-shearing Wiltshires in demand ...">
            <a:extLst>
              <a:ext uri="{FF2B5EF4-FFF2-40B4-BE49-F238E27FC236}">
                <a16:creationId xmlns:a16="http://schemas.microsoft.com/office/drawing/2014/main" id="{472E6359-DB96-41C2-A2EB-7716B7431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6" r="-2" b="26118"/>
          <a:stretch/>
        </p:blipFill>
        <p:spPr bwMode="auto">
          <a:xfrm>
            <a:off x="6836833" y="3671316"/>
            <a:ext cx="3735905" cy="255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CA8E68-9ED8-8318-E887-F10695A29CD6}"/>
              </a:ext>
            </a:extLst>
          </p:cNvPr>
          <p:cNvSpPr txBox="1"/>
          <p:nvPr/>
        </p:nvSpPr>
        <p:spPr>
          <a:xfrm>
            <a:off x="3959508" y="184731"/>
            <a:ext cx="5036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Dorper- </a:t>
            </a:r>
            <a:r>
              <a:rPr lang="en-NZ" dirty="0"/>
              <a:t>meat breed that sheds its wool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256590-EEFC-1971-BE07-AD133A4196ED}"/>
              </a:ext>
            </a:extLst>
          </p:cNvPr>
          <p:cNvSpPr txBox="1"/>
          <p:nvPr/>
        </p:nvSpPr>
        <p:spPr>
          <a:xfrm>
            <a:off x="3959508" y="3365492"/>
            <a:ext cx="4296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Wiltshire-</a:t>
            </a:r>
            <a:r>
              <a:rPr lang="en-NZ" dirty="0"/>
              <a:t> meat breed that sheds its wool</a:t>
            </a:r>
            <a:endParaRPr lang="en-NZ" b="1" dirty="0"/>
          </a:p>
        </p:txBody>
      </p:sp>
    </p:spTree>
    <p:extLst>
      <p:ext uri="{BB962C8B-B14F-4D97-AF65-F5344CB8AC3E}">
        <p14:creationId xmlns:p14="http://schemas.microsoft.com/office/powerpoint/2010/main" val="1954196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East Friesian sheep — Science Learning Hub">
            <a:extLst>
              <a:ext uri="{FF2B5EF4-FFF2-40B4-BE49-F238E27FC236}">
                <a16:creationId xmlns:a16="http://schemas.microsoft.com/office/drawing/2014/main" id="{497DE622-5284-7ECD-F1CE-EADCB18C4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7751" y="1312370"/>
            <a:ext cx="3036498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Talla Sheep Dairy | Talla Farm">
            <a:extLst>
              <a:ext uri="{FF2B5EF4-FFF2-40B4-BE49-F238E27FC236}">
                <a16:creationId xmlns:a16="http://schemas.microsoft.com/office/drawing/2014/main" id="{AE7910E9-87BD-72C9-86DA-9A3DD31E1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1821" y="1798982"/>
            <a:ext cx="3847843" cy="288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6" descr="DairyMeade NZ – New Zealand ...">
            <a:extLst>
              <a:ext uri="{FF2B5EF4-FFF2-40B4-BE49-F238E27FC236}">
                <a16:creationId xmlns:a16="http://schemas.microsoft.com/office/drawing/2014/main" id="{2428E758-B44D-5468-6899-797CDBE4A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336" y="1398115"/>
            <a:ext cx="3517120" cy="405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664D2C-C99D-17B0-ADDD-BAE8B952D902}"/>
              </a:ext>
            </a:extLst>
          </p:cNvPr>
          <p:cNvSpPr txBox="1"/>
          <p:nvPr/>
        </p:nvSpPr>
        <p:spPr>
          <a:xfrm>
            <a:off x="595434" y="681311"/>
            <a:ext cx="3434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b="1" dirty="0"/>
              <a:t>East Friesian- </a:t>
            </a:r>
            <a:r>
              <a:rPr lang="en-NZ" dirty="0"/>
              <a:t>bred for milking</a:t>
            </a:r>
          </a:p>
        </p:txBody>
      </p:sp>
    </p:spTree>
    <p:extLst>
      <p:ext uri="{BB962C8B-B14F-4D97-AF65-F5344CB8AC3E}">
        <p14:creationId xmlns:p14="http://schemas.microsoft.com/office/powerpoint/2010/main" val="3651953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F4D4AEA3-147F-ECBE-B725-91C26D3C3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0862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365</Words>
  <Application>Microsoft Office PowerPoint</Application>
  <PresentationFormat>Widescreen</PresentationFormat>
  <Paragraphs>139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Aptos Display</vt:lpstr>
      <vt:lpstr>Arial</vt:lpstr>
      <vt:lpstr>Geneva</vt:lpstr>
      <vt:lpstr>Symbol</vt:lpstr>
      <vt:lpstr>Office Theme</vt:lpstr>
      <vt:lpstr>PowerPoint Presentation</vt:lpstr>
      <vt:lpstr>  New Zealand </vt:lpstr>
      <vt:lpstr>Cattle breeds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Sheep Breeds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12</cp:revision>
  <dcterms:created xsi:type="dcterms:W3CDTF">2024-08-15T21:54:40Z</dcterms:created>
  <dcterms:modified xsi:type="dcterms:W3CDTF">2026-10-06T00:13:07Z</dcterms:modified>
</cp:coreProperties>
</file>