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3" r:id="rId2"/>
    <p:sldId id="256" r:id="rId3"/>
    <p:sldId id="357" r:id="rId4"/>
    <p:sldId id="354" r:id="rId5"/>
    <p:sldId id="369" r:id="rId6"/>
    <p:sldId id="358" r:id="rId7"/>
    <p:sldId id="368" r:id="rId8"/>
    <p:sldId id="367" r:id="rId9"/>
    <p:sldId id="366" r:id="rId10"/>
    <p:sldId id="365" r:id="rId11"/>
    <p:sldId id="364" r:id="rId12"/>
    <p:sldId id="363" r:id="rId13"/>
    <p:sldId id="362" r:id="rId14"/>
    <p:sldId id="361" r:id="rId15"/>
    <p:sldId id="360" r:id="rId16"/>
    <p:sldId id="370" r:id="rId17"/>
    <p:sldId id="359" r:id="rId18"/>
    <p:sldId id="371" r:id="rId19"/>
    <p:sldId id="3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AADAC-9883-6496-5018-D68FF4EEEB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32616383-4DD4-F84C-13A6-555157AB24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C8A4A1A0-1F1D-80C9-B7FF-00705703D78E}"/>
              </a:ext>
            </a:extLst>
          </p:cNvPr>
          <p:cNvSpPr>
            <a:spLocks noGrp="1"/>
          </p:cNvSpPr>
          <p:nvPr>
            <p:ph type="dt" sz="half" idx="10"/>
          </p:nvPr>
        </p:nvSpPr>
        <p:spPr/>
        <p:txBody>
          <a:bodyPr/>
          <a:lstStyle/>
          <a:p>
            <a:fld id="{BE90B6D3-10D4-4ABB-ACEE-D7E7DCB97B38}" type="datetimeFigureOut">
              <a:rPr lang="en-NZ" smtClean="0"/>
              <a:t>14/01/2025</a:t>
            </a:fld>
            <a:endParaRPr lang="en-NZ"/>
          </a:p>
        </p:txBody>
      </p:sp>
      <p:sp>
        <p:nvSpPr>
          <p:cNvPr id="5" name="Footer Placeholder 4">
            <a:extLst>
              <a:ext uri="{FF2B5EF4-FFF2-40B4-BE49-F238E27FC236}">
                <a16:creationId xmlns:a16="http://schemas.microsoft.com/office/drawing/2014/main" id="{140DA590-BFF3-0282-37E6-E0676E1FA5D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AA98487-CCCC-F346-F34C-A8C953229549}"/>
              </a:ext>
            </a:extLst>
          </p:cNvPr>
          <p:cNvSpPr>
            <a:spLocks noGrp="1"/>
          </p:cNvSpPr>
          <p:nvPr>
            <p:ph type="sldNum" sz="quarter" idx="12"/>
          </p:nvPr>
        </p:nvSpPr>
        <p:spPr/>
        <p:txBody>
          <a:bodyPr/>
          <a:lstStyle/>
          <a:p>
            <a:fld id="{0E7719F9-626E-4F05-8054-6EADFDFC7644}" type="slidenum">
              <a:rPr lang="en-NZ" smtClean="0"/>
              <a:t>‹#›</a:t>
            </a:fld>
            <a:endParaRPr lang="en-NZ"/>
          </a:p>
        </p:txBody>
      </p:sp>
    </p:spTree>
    <p:extLst>
      <p:ext uri="{BB962C8B-B14F-4D97-AF65-F5344CB8AC3E}">
        <p14:creationId xmlns:p14="http://schemas.microsoft.com/office/powerpoint/2010/main" val="2747471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EB66D-A09C-9DF7-F612-3525C298B3FF}"/>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14CCC017-6997-3848-543C-473DC7149C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8079148-3EAA-244C-B04E-75C2DBF8542F}"/>
              </a:ext>
            </a:extLst>
          </p:cNvPr>
          <p:cNvSpPr>
            <a:spLocks noGrp="1"/>
          </p:cNvSpPr>
          <p:nvPr>
            <p:ph type="dt" sz="half" idx="10"/>
          </p:nvPr>
        </p:nvSpPr>
        <p:spPr/>
        <p:txBody>
          <a:bodyPr/>
          <a:lstStyle/>
          <a:p>
            <a:fld id="{BE90B6D3-10D4-4ABB-ACEE-D7E7DCB97B38}" type="datetimeFigureOut">
              <a:rPr lang="en-NZ" smtClean="0"/>
              <a:t>14/01/2025</a:t>
            </a:fld>
            <a:endParaRPr lang="en-NZ"/>
          </a:p>
        </p:txBody>
      </p:sp>
      <p:sp>
        <p:nvSpPr>
          <p:cNvPr id="5" name="Footer Placeholder 4">
            <a:extLst>
              <a:ext uri="{FF2B5EF4-FFF2-40B4-BE49-F238E27FC236}">
                <a16:creationId xmlns:a16="http://schemas.microsoft.com/office/drawing/2014/main" id="{D7B032C4-EB7A-1F04-F6A1-19DEF1B6EE1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894D2BB-DA1A-71A5-7528-004A066A9E38}"/>
              </a:ext>
            </a:extLst>
          </p:cNvPr>
          <p:cNvSpPr>
            <a:spLocks noGrp="1"/>
          </p:cNvSpPr>
          <p:nvPr>
            <p:ph type="sldNum" sz="quarter" idx="12"/>
          </p:nvPr>
        </p:nvSpPr>
        <p:spPr/>
        <p:txBody>
          <a:bodyPr/>
          <a:lstStyle/>
          <a:p>
            <a:fld id="{0E7719F9-626E-4F05-8054-6EADFDFC7644}" type="slidenum">
              <a:rPr lang="en-NZ" smtClean="0"/>
              <a:t>‹#›</a:t>
            </a:fld>
            <a:endParaRPr lang="en-NZ"/>
          </a:p>
        </p:txBody>
      </p:sp>
    </p:spTree>
    <p:extLst>
      <p:ext uri="{BB962C8B-B14F-4D97-AF65-F5344CB8AC3E}">
        <p14:creationId xmlns:p14="http://schemas.microsoft.com/office/powerpoint/2010/main" val="1698800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0F74C3-77CD-D7F7-2D9D-B655251AA7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F2FCDBF4-4CA5-7ACA-88F0-AC3A162F2C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A6D3723F-9037-0C40-3818-C36CACC1E440}"/>
              </a:ext>
            </a:extLst>
          </p:cNvPr>
          <p:cNvSpPr>
            <a:spLocks noGrp="1"/>
          </p:cNvSpPr>
          <p:nvPr>
            <p:ph type="dt" sz="half" idx="10"/>
          </p:nvPr>
        </p:nvSpPr>
        <p:spPr/>
        <p:txBody>
          <a:bodyPr/>
          <a:lstStyle/>
          <a:p>
            <a:fld id="{BE90B6D3-10D4-4ABB-ACEE-D7E7DCB97B38}" type="datetimeFigureOut">
              <a:rPr lang="en-NZ" smtClean="0"/>
              <a:t>14/01/2025</a:t>
            </a:fld>
            <a:endParaRPr lang="en-NZ"/>
          </a:p>
        </p:txBody>
      </p:sp>
      <p:sp>
        <p:nvSpPr>
          <p:cNvPr id="5" name="Footer Placeholder 4">
            <a:extLst>
              <a:ext uri="{FF2B5EF4-FFF2-40B4-BE49-F238E27FC236}">
                <a16:creationId xmlns:a16="http://schemas.microsoft.com/office/drawing/2014/main" id="{BF84AB26-0808-5A04-E340-5A91CF25396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1ABA15E-8FF0-8628-F45E-520FC82F967B}"/>
              </a:ext>
            </a:extLst>
          </p:cNvPr>
          <p:cNvSpPr>
            <a:spLocks noGrp="1"/>
          </p:cNvSpPr>
          <p:nvPr>
            <p:ph type="sldNum" sz="quarter" idx="12"/>
          </p:nvPr>
        </p:nvSpPr>
        <p:spPr/>
        <p:txBody>
          <a:bodyPr/>
          <a:lstStyle/>
          <a:p>
            <a:fld id="{0E7719F9-626E-4F05-8054-6EADFDFC7644}" type="slidenum">
              <a:rPr lang="en-NZ" smtClean="0"/>
              <a:t>‹#›</a:t>
            </a:fld>
            <a:endParaRPr lang="en-NZ"/>
          </a:p>
        </p:txBody>
      </p:sp>
    </p:spTree>
    <p:extLst>
      <p:ext uri="{BB962C8B-B14F-4D97-AF65-F5344CB8AC3E}">
        <p14:creationId xmlns:p14="http://schemas.microsoft.com/office/powerpoint/2010/main" val="3990546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3BA9-0E80-F6CB-7B13-33CD707CFA35}"/>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1C8321D7-BB3B-82F1-BDB4-AAFA4BA07B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D6AD8DE-3526-9403-6FD4-BA9265CD9408}"/>
              </a:ext>
            </a:extLst>
          </p:cNvPr>
          <p:cNvSpPr>
            <a:spLocks noGrp="1"/>
          </p:cNvSpPr>
          <p:nvPr>
            <p:ph type="dt" sz="half" idx="10"/>
          </p:nvPr>
        </p:nvSpPr>
        <p:spPr/>
        <p:txBody>
          <a:bodyPr/>
          <a:lstStyle/>
          <a:p>
            <a:fld id="{BE90B6D3-10D4-4ABB-ACEE-D7E7DCB97B38}" type="datetimeFigureOut">
              <a:rPr lang="en-NZ" smtClean="0"/>
              <a:t>14/01/2025</a:t>
            </a:fld>
            <a:endParaRPr lang="en-NZ"/>
          </a:p>
        </p:txBody>
      </p:sp>
      <p:sp>
        <p:nvSpPr>
          <p:cNvPr id="5" name="Footer Placeholder 4">
            <a:extLst>
              <a:ext uri="{FF2B5EF4-FFF2-40B4-BE49-F238E27FC236}">
                <a16:creationId xmlns:a16="http://schemas.microsoft.com/office/drawing/2014/main" id="{151DD554-6A23-5AF9-C2C8-CE796D5BAAD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4483F59-4702-155C-78CF-9C542A8A1E4B}"/>
              </a:ext>
            </a:extLst>
          </p:cNvPr>
          <p:cNvSpPr>
            <a:spLocks noGrp="1"/>
          </p:cNvSpPr>
          <p:nvPr>
            <p:ph type="sldNum" sz="quarter" idx="12"/>
          </p:nvPr>
        </p:nvSpPr>
        <p:spPr/>
        <p:txBody>
          <a:bodyPr/>
          <a:lstStyle/>
          <a:p>
            <a:fld id="{0E7719F9-626E-4F05-8054-6EADFDFC7644}" type="slidenum">
              <a:rPr lang="en-NZ" smtClean="0"/>
              <a:t>‹#›</a:t>
            </a:fld>
            <a:endParaRPr lang="en-NZ"/>
          </a:p>
        </p:txBody>
      </p:sp>
    </p:spTree>
    <p:extLst>
      <p:ext uri="{BB962C8B-B14F-4D97-AF65-F5344CB8AC3E}">
        <p14:creationId xmlns:p14="http://schemas.microsoft.com/office/powerpoint/2010/main" val="1601588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EC1B9-C5EE-5857-816D-0F28DD1C0D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41045AD9-7A97-124D-7FA5-BB27DE5344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816860-5EC6-8B08-318D-BEAA46288B83}"/>
              </a:ext>
            </a:extLst>
          </p:cNvPr>
          <p:cNvSpPr>
            <a:spLocks noGrp="1"/>
          </p:cNvSpPr>
          <p:nvPr>
            <p:ph type="dt" sz="half" idx="10"/>
          </p:nvPr>
        </p:nvSpPr>
        <p:spPr/>
        <p:txBody>
          <a:bodyPr/>
          <a:lstStyle/>
          <a:p>
            <a:fld id="{BE90B6D3-10D4-4ABB-ACEE-D7E7DCB97B38}" type="datetimeFigureOut">
              <a:rPr lang="en-NZ" smtClean="0"/>
              <a:t>14/01/2025</a:t>
            </a:fld>
            <a:endParaRPr lang="en-NZ"/>
          </a:p>
        </p:txBody>
      </p:sp>
      <p:sp>
        <p:nvSpPr>
          <p:cNvPr id="5" name="Footer Placeholder 4">
            <a:extLst>
              <a:ext uri="{FF2B5EF4-FFF2-40B4-BE49-F238E27FC236}">
                <a16:creationId xmlns:a16="http://schemas.microsoft.com/office/drawing/2014/main" id="{E24A24A0-F6F8-4C03-364E-CB5BAA1C6E75}"/>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AA39796-F16D-0C90-78A2-9A15310C5E98}"/>
              </a:ext>
            </a:extLst>
          </p:cNvPr>
          <p:cNvSpPr>
            <a:spLocks noGrp="1"/>
          </p:cNvSpPr>
          <p:nvPr>
            <p:ph type="sldNum" sz="quarter" idx="12"/>
          </p:nvPr>
        </p:nvSpPr>
        <p:spPr/>
        <p:txBody>
          <a:bodyPr/>
          <a:lstStyle/>
          <a:p>
            <a:fld id="{0E7719F9-626E-4F05-8054-6EADFDFC7644}" type="slidenum">
              <a:rPr lang="en-NZ" smtClean="0"/>
              <a:t>‹#›</a:t>
            </a:fld>
            <a:endParaRPr lang="en-NZ"/>
          </a:p>
        </p:txBody>
      </p:sp>
    </p:spTree>
    <p:extLst>
      <p:ext uri="{BB962C8B-B14F-4D97-AF65-F5344CB8AC3E}">
        <p14:creationId xmlns:p14="http://schemas.microsoft.com/office/powerpoint/2010/main" val="3643067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C6935-F20C-F25E-45A7-8F278E5D838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11DFA526-FDEB-F77C-E084-952CC728F2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BD9F5E1B-4D4F-2A81-7358-DEDB1BEEE9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7F3EC787-39C5-DE04-AD05-B06F1F248D4C}"/>
              </a:ext>
            </a:extLst>
          </p:cNvPr>
          <p:cNvSpPr>
            <a:spLocks noGrp="1"/>
          </p:cNvSpPr>
          <p:nvPr>
            <p:ph type="dt" sz="half" idx="10"/>
          </p:nvPr>
        </p:nvSpPr>
        <p:spPr/>
        <p:txBody>
          <a:bodyPr/>
          <a:lstStyle/>
          <a:p>
            <a:fld id="{BE90B6D3-10D4-4ABB-ACEE-D7E7DCB97B38}" type="datetimeFigureOut">
              <a:rPr lang="en-NZ" smtClean="0"/>
              <a:t>14/01/2025</a:t>
            </a:fld>
            <a:endParaRPr lang="en-NZ"/>
          </a:p>
        </p:txBody>
      </p:sp>
      <p:sp>
        <p:nvSpPr>
          <p:cNvPr id="6" name="Footer Placeholder 5">
            <a:extLst>
              <a:ext uri="{FF2B5EF4-FFF2-40B4-BE49-F238E27FC236}">
                <a16:creationId xmlns:a16="http://schemas.microsoft.com/office/drawing/2014/main" id="{323CC3F4-1933-3B69-6E47-CDCA2345607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C0D04C36-651C-A3A1-894C-816BF6F4D749}"/>
              </a:ext>
            </a:extLst>
          </p:cNvPr>
          <p:cNvSpPr>
            <a:spLocks noGrp="1"/>
          </p:cNvSpPr>
          <p:nvPr>
            <p:ph type="sldNum" sz="quarter" idx="12"/>
          </p:nvPr>
        </p:nvSpPr>
        <p:spPr/>
        <p:txBody>
          <a:bodyPr/>
          <a:lstStyle/>
          <a:p>
            <a:fld id="{0E7719F9-626E-4F05-8054-6EADFDFC7644}" type="slidenum">
              <a:rPr lang="en-NZ" smtClean="0"/>
              <a:t>‹#›</a:t>
            </a:fld>
            <a:endParaRPr lang="en-NZ"/>
          </a:p>
        </p:txBody>
      </p:sp>
    </p:spTree>
    <p:extLst>
      <p:ext uri="{BB962C8B-B14F-4D97-AF65-F5344CB8AC3E}">
        <p14:creationId xmlns:p14="http://schemas.microsoft.com/office/powerpoint/2010/main" val="1071073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2A65-52D5-51F0-6B24-C29F08236D17}"/>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13BA5757-06D8-8768-7521-83F4CDF5AE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D0720C-FA39-D0A6-DFB3-32519547B7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7E349214-B457-0BF1-2FD8-76CFAF7366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F0DED0-3197-6DF9-F74F-128A050CBB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E52B4B7D-9496-31D9-7B63-E1A02A060639}"/>
              </a:ext>
            </a:extLst>
          </p:cNvPr>
          <p:cNvSpPr>
            <a:spLocks noGrp="1"/>
          </p:cNvSpPr>
          <p:nvPr>
            <p:ph type="dt" sz="half" idx="10"/>
          </p:nvPr>
        </p:nvSpPr>
        <p:spPr/>
        <p:txBody>
          <a:bodyPr/>
          <a:lstStyle/>
          <a:p>
            <a:fld id="{BE90B6D3-10D4-4ABB-ACEE-D7E7DCB97B38}" type="datetimeFigureOut">
              <a:rPr lang="en-NZ" smtClean="0"/>
              <a:t>14/01/2025</a:t>
            </a:fld>
            <a:endParaRPr lang="en-NZ"/>
          </a:p>
        </p:txBody>
      </p:sp>
      <p:sp>
        <p:nvSpPr>
          <p:cNvPr id="8" name="Footer Placeholder 7">
            <a:extLst>
              <a:ext uri="{FF2B5EF4-FFF2-40B4-BE49-F238E27FC236}">
                <a16:creationId xmlns:a16="http://schemas.microsoft.com/office/drawing/2014/main" id="{74DF7820-E851-CE6D-FC8A-38618FC9E8ED}"/>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B1F796DB-8542-1FD0-6FCA-B2713CD8D5E1}"/>
              </a:ext>
            </a:extLst>
          </p:cNvPr>
          <p:cNvSpPr>
            <a:spLocks noGrp="1"/>
          </p:cNvSpPr>
          <p:nvPr>
            <p:ph type="sldNum" sz="quarter" idx="12"/>
          </p:nvPr>
        </p:nvSpPr>
        <p:spPr/>
        <p:txBody>
          <a:bodyPr/>
          <a:lstStyle/>
          <a:p>
            <a:fld id="{0E7719F9-626E-4F05-8054-6EADFDFC7644}" type="slidenum">
              <a:rPr lang="en-NZ" smtClean="0"/>
              <a:t>‹#›</a:t>
            </a:fld>
            <a:endParaRPr lang="en-NZ"/>
          </a:p>
        </p:txBody>
      </p:sp>
    </p:spTree>
    <p:extLst>
      <p:ext uri="{BB962C8B-B14F-4D97-AF65-F5344CB8AC3E}">
        <p14:creationId xmlns:p14="http://schemas.microsoft.com/office/powerpoint/2010/main" val="1743763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8A33-88A8-0683-A23B-AC58E3AF5B17}"/>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17387C0A-F896-2D33-F73B-C7394CDB15BF}"/>
              </a:ext>
            </a:extLst>
          </p:cNvPr>
          <p:cNvSpPr>
            <a:spLocks noGrp="1"/>
          </p:cNvSpPr>
          <p:nvPr>
            <p:ph type="dt" sz="half" idx="10"/>
          </p:nvPr>
        </p:nvSpPr>
        <p:spPr/>
        <p:txBody>
          <a:bodyPr/>
          <a:lstStyle/>
          <a:p>
            <a:fld id="{BE90B6D3-10D4-4ABB-ACEE-D7E7DCB97B38}" type="datetimeFigureOut">
              <a:rPr lang="en-NZ" smtClean="0"/>
              <a:t>14/01/2025</a:t>
            </a:fld>
            <a:endParaRPr lang="en-NZ"/>
          </a:p>
        </p:txBody>
      </p:sp>
      <p:sp>
        <p:nvSpPr>
          <p:cNvPr id="4" name="Footer Placeholder 3">
            <a:extLst>
              <a:ext uri="{FF2B5EF4-FFF2-40B4-BE49-F238E27FC236}">
                <a16:creationId xmlns:a16="http://schemas.microsoft.com/office/drawing/2014/main" id="{AC19705B-4E91-A573-FFD8-448458BCD7D7}"/>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DEF9C214-852F-4EB2-0ABA-B598A03E3F04}"/>
              </a:ext>
            </a:extLst>
          </p:cNvPr>
          <p:cNvSpPr>
            <a:spLocks noGrp="1"/>
          </p:cNvSpPr>
          <p:nvPr>
            <p:ph type="sldNum" sz="quarter" idx="12"/>
          </p:nvPr>
        </p:nvSpPr>
        <p:spPr/>
        <p:txBody>
          <a:bodyPr/>
          <a:lstStyle/>
          <a:p>
            <a:fld id="{0E7719F9-626E-4F05-8054-6EADFDFC7644}" type="slidenum">
              <a:rPr lang="en-NZ" smtClean="0"/>
              <a:t>‹#›</a:t>
            </a:fld>
            <a:endParaRPr lang="en-NZ"/>
          </a:p>
        </p:txBody>
      </p:sp>
    </p:spTree>
    <p:extLst>
      <p:ext uri="{BB962C8B-B14F-4D97-AF65-F5344CB8AC3E}">
        <p14:creationId xmlns:p14="http://schemas.microsoft.com/office/powerpoint/2010/main" val="970130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571EC1-3647-939F-9376-2FEDBCCB0EB8}"/>
              </a:ext>
            </a:extLst>
          </p:cNvPr>
          <p:cNvSpPr>
            <a:spLocks noGrp="1"/>
          </p:cNvSpPr>
          <p:nvPr>
            <p:ph type="dt" sz="half" idx="10"/>
          </p:nvPr>
        </p:nvSpPr>
        <p:spPr/>
        <p:txBody>
          <a:bodyPr/>
          <a:lstStyle/>
          <a:p>
            <a:fld id="{BE90B6D3-10D4-4ABB-ACEE-D7E7DCB97B38}" type="datetimeFigureOut">
              <a:rPr lang="en-NZ" smtClean="0"/>
              <a:t>14/01/2025</a:t>
            </a:fld>
            <a:endParaRPr lang="en-NZ"/>
          </a:p>
        </p:txBody>
      </p:sp>
      <p:sp>
        <p:nvSpPr>
          <p:cNvPr id="3" name="Footer Placeholder 2">
            <a:extLst>
              <a:ext uri="{FF2B5EF4-FFF2-40B4-BE49-F238E27FC236}">
                <a16:creationId xmlns:a16="http://schemas.microsoft.com/office/drawing/2014/main" id="{7E073BCB-F6AF-A6D0-BB06-6A763BF465DC}"/>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5FB62A37-5057-2BC9-31EF-6622EF941FCA}"/>
              </a:ext>
            </a:extLst>
          </p:cNvPr>
          <p:cNvSpPr>
            <a:spLocks noGrp="1"/>
          </p:cNvSpPr>
          <p:nvPr>
            <p:ph type="sldNum" sz="quarter" idx="12"/>
          </p:nvPr>
        </p:nvSpPr>
        <p:spPr/>
        <p:txBody>
          <a:bodyPr/>
          <a:lstStyle/>
          <a:p>
            <a:fld id="{0E7719F9-626E-4F05-8054-6EADFDFC7644}" type="slidenum">
              <a:rPr lang="en-NZ" smtClean="0"/>
              <a:t>‹#›</a:t>
            </a:fld>
            <a:endParaRPr lang="en-NZ"/>
          </a:p>
        </p:txBody>
      </p:sp>
    </p:spTree>
    <p:extLst>
      <p:ext uri="{BB962C8B-B14F-4D97-AF65-F5344CB8AC3E}">
        <p14:creationId xmlns:p14="http://schemas.microsoft.com/office/powerpoint/2010/main" val="1875166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BF700-333A-D4DA-18BE-D91003C59E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9F9FD0F0-D233-CDD2-6E6C-DAC2F1CD6B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C51946C7-1B1F-AB8E-43CD-4C39F511FA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28877-DF11-6109-2C7B-8953EF8623DE}"/>
              </a:ext>
            </a:extLst>
          </p:cNvPr>
          <p:cNvSpPr>
            <a:spLocks noGrp="1"/>
          </p:cNvSpPr>
          <p:nvPr>
            <p:ph type="dt" sz="half" idx="10"/>
          </p:nvPr>
        </p:nvSpPr>
        <p:spPr/>
        <p:txBody>
          <a:bodyPr/>
          <a:lstStyle/>
          <a:p>
            <a:fld id="{BE90B6D3-10D4-4ABB-ACEE-D7E7DCB97B38}" type="datetimeFigureOut">
              <a:rPr lang="en-NZ" smtClean="0"/>
              <a:t>14/01/2025</a:t>
            </a:fld>
            <a:endParaRPr lang="en-NZ"/>
          </a:p>
        </p:txBody>
      </p:sp>
      <p:sp>
        <p:nvSpPr>
          <p:cNvPr id="6" name="Footer Placeholder 5">
            <a:extLst>
              <a:ext uri="{FF2B5EF4-FFF2-40B4-BE49-F238E27FC236}">
                <a16:creationId xmlns:a16="http://schemas.microsoft.com/office/drawing/2014/main" id="{0AC3D51E-593C-04B2-2F5D-901FCFC09D94}"/>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A6D3BB14-D1BF-961A-60C3-77C1F8EB7DE4}"/>
              </a:ext>
            </a:extLst>
          </p:cNvPr>
          <p:cNvSpPr>
            <a:spLocks noGrp="1"/>
          </p:cNvSpPr>
          <p:nvPr>
            <p:ph type="sldNum" sz="quarter" idx="12"/>
          </p:nvPr>
        </p:nvSpPr>
        <p:spPr/>
        <p:txBody>
          <a:bodyPr/>
          <a:lstStyle/>
          <a:p>
            <a:fld id="{0E7719F9-626E-4F05-8054-6EADFDFC7644}" type="slidenum">
              <a:rPr lang="en-NZ" smtClean="0"/>
              <a:t>‹#›</a:t>
            </a:fld>
            <a:endParaRPr lang="en-NZ"/>
          </a:p>
        </p:txBody>
      </p:sp>
    </p:spTree>
    <p:extLst>
      <p:ext uri="{BB962C8B-B14F-4D97-AF65-F5344CB8AC3E}">
        <p14:creationId xmlns:p14="http://schemas.microsoft.com/office/powerpoint/2010/main" val="4017479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37FD9-1119-5419-EB9F-81C043B378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C2D32C8C-AE38-E59E-8B0B-D2C6D7539C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86BD37D2-D9AD-004F-F3DB-1A39EFF04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812142-41E9-657C-FB78-6E41D86E1169}"/>
              </a:ext>
            </a:extLst>
          </p:cNvPr>
          <p:cNvSpPr>
            <a:spLocks noGrp="1"/>
          </p:cNvSpPr>
          <p:nvPr>
            <p:ph type="dt" sz="half" idx="10"/>
          </p:nvPr>
        </p:nvSpPr>
        <p:spPr/>
        <p:txBody>
          <a:bodyPr/>
          <a:lstStyle/>
          <a:p>
            <a:fld id="{BE90B6D3-10D4-4ABB-ACEE-D7E7DCB97B38}" type="datetimeFigureOut">
              <a:rPr lang="en-NZ" smtClean="0"/>
              <a:t>14/01/2025</a:t>
            </a:fld>
            <a:endParaRPr lang="en-NZ"/>
          </a:p>
        </p:txBody>
      </p:sp>
      <p:sp>
        <p:nvSpPr>
          <p:cNvPr id="6" name="Footer Placeholder 5">
            <a:extLst>
              <a:ext uri="{FF2B5EF4-FFF2-40B4-BE49-F238E27FC236}">
                <a16:creationId xmlns:a16="http://schemas.microsoft.com/office/drawing/2014/main" id="{B9776658-6BFC-E8D6-67FD-FAFC29B62C7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79B1983-5243-A0C2-9BB2-F805F19A762B}"/>
              </a:ext>
            </a:extLst>
          </p:cNvPr>
          <p:cNvSpPr>
            <a:spLocks noGrp="1"/>
          </p:cNvSpPr>
          <p:nvPr>
            <p:ph type="sldNum" sz="quarter" idx="12"/>
          </p:nvPr>
        </p:nvSpPr>
        <p:spPr/>
        <p:txBody>
          <a:bodyPr/>
          <a:lstStyle/>
          <a:p>
            <a:fld id="{0E7719F9-626E-4F05-8054-6EADFDFC7644}" type="slidenum">
              <a:rPr lang="en-NZ" smtClean="0"/>
              <a:t>‹#›</a:t>
            </a:fld>
            <a:endParaRPr lang="en-NZ"/>
          </a:p>
        </p:txBody>
      </p:sp>
    </p:spTree>
    <p:extLst>
      <p:ext uri="{BB962C8B-B14F-4D97-AF65-F5344CB8AC3E}">
        <p14:creationId xmlns:p14="http://schemas.microsoft.com/office/powerpoint/2010/main" val="350991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2071D6-D291-170E-E812-BA2AAA73D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A1B92BD5-A25E-04E6-082B-61234B25C6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446E3F0-A78E-3EB0-965C-7029FA0498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90B6D3-10D4-4ABB-ACEE-D7E7DCB97B38}" type="datetimeFigureOut">
              <a:rPr lang="en-NZ" smtClean="0"/>
              <a:t>14/01/2025</a:t>
            </a:fld>
            <a:endParaRPr lang="en-NZ"/>
          </a:p>
        </p:txBody>
      </p:sp>
      <p:sp>
        <p:nvSpPr>
          <p:cNvPr id="5" name="Footer Placeholder 4">
            <a:extLst>
              <a:ext uri="{FF2B5EF4-FFF2-40B4-BE49-F238E27FC236}">
                <a16:creationId xmlns:a16="http://schemas.microsoft.com/office/drawing/2014/main" id="{54D411C8-4E79-A71A-4AC0-DC8C185B65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FD664834-1BD9-21C3-C171-B2E17AC629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7719F9-626E-4F05-8054-6EADFDFC7644}" type="slidenum">
              <a:rPr lang="en-NZ" smtClean="0"/>
              <a:t>‹#›</a:t>
            </a:fld>
            <a:endParaRPr lang="en-NZ"/>
          </a:p>
        </p:txBody>
      </p:sp>
    </p:spTree>
    <p:extLst>
      <p:ext uri="{BB962C8B-B14F-4D97-AF65-F5344CB8AC3E}">
        <p14:creationId xmlns:p14="http://schemas.microsoft.com/office/powerpoint/2010/main" val="130086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RQijZshAYPg" TargetMode="External"/><Relationship Id="rId2" Type="http://schemas.openxmlformats.org/officeDocument/2006/relationships/hyperlink" Target="https://www.youtube.com/watch?v=DPLHKsn4Oy8"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www.youtube.com/watch?v=WvDfkX4svHA"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ww.youtube.com/watch?v=pepYL8O4Hh0" TargetMode="External"/><Relationship Id="rId7" Type="http://schemas.openxmlformats.org/officeDocument/2006/relationships/hyperlink" Target="https://www.youtube.com/watch?v=gIb36wNets4" TargetMode="External"/><Relationship Id="rId2" Type="http://schemas.openxmlformats.org/officeDocument/2006/relationships/hyperlink" Target="https://www.youtube.com/watch?v=kSyqf82R0Yo" TargetMode="External"/><Relationship Id="rId1" Type="http://schemas.openxmlformats.org/officeDocument/2006/relationships/slideLayout" Target="../slideLayouts/slideLayout2.xml"/><Relationship Id="rId6" Type="http://schemas.openxmlformats.org/officeDocument/2006/relationships/hyperlink" Target="https://www.youtube.com/watch?v=DXsBJg1lsXM" TargetMode="External"/><Relationship Id="rId5" Type="http://schemas.openxmlformats.org/officeDocument/2006/relationships/hyperlink" Target="https://www.meatyourcareer.co.nz/" TargetMode="External"/><Relationship Id="rId4" Type="http://schemas.openxmlformats.org/officeDocument/2006/relationships/hyperlink" Target="https://www.youtube.com/watch?v=1LmfpKSOc9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seafood.co.nz/careers" TargetMode="External"/><Relationship Id="rId7" Type="http://schemas.openxmlformats.org/officeDocument/2006/relationships/image" Target="../media/image10.jpeg"/><Relationship Id="rId2" Type="http://schemas.openxmlformats.org/officeDocument/2006/relationships/hyperlink" Target="https://www.youtube.com/watch?v=GVGIXwLQk9I" TargetMode="External"/><Relationship Id="rId1" Type="http://schemas.openxmlformats.org/officeDocument/2006/relationships/slideLayout" Target="../slideLayouts/slideLayout2.xml"/><Relationship Id="rId6" Type="http://schemas.openxmlformats.org/officeDocument/2006/relationships/hyperlink" Target="https://www.youtube.com/watch?v=AXLyrTGXF1U" TargetMode="External"/><Relationship Id="rId5" Type="http://schemas.openxmlformats.org/officeDocument/2006/relationships/hyperlink" Target="https://www.youtube.com/watch?v=BMfHzl0WNWU" TargetMode="External"/><Relationship Id="rId4" Type="http://schemas.openxmlformats.org/officeDocument/2006/relationships/hyperlink" Target="https://www.youtube.com/watch?v=dxYXwJJKwX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app=desktop&amp;v=ZSEt3lBCkQY" TargetMode="External"/><Relationship Id="rId2" Type="http://schemas.openxmlformats.org/officeDocument/2006/relationships/hyperlink" Target="https://www.youtube.com/watch?v=ifnExaaMg7Y"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youtube.com/watch?v=ai7JQIR5qxk"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4WAwrbJ-DNg" TargetMode="External"/><Relationship Id="rId2" Type="http://schemas.openxmlformats.org/officeDocument/2006/relationships/hyperlink" Target="https://www.youtube.com/watch?v=RhdEyUSlRnI"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app=desktop&amp;v=xccCSwO6md0" TargetMode="External"/><Relationship Id="rId2" Type="http://schemas.openxmlformats.org/officeDocument/2006/relationships/hyperlink" Target="https://www.youtube.com/watch?v=VXb2ic-kroc"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GbLmxsjWuYg" TargetMode="External"/><Relationship Id="rId2" Type="http://schemas.openxmlformats.org/officeDocument/2006/relationships/hyperlink" Target="https://www.youtube.com/watch?v=a6dRFQfGfxs"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TxwRvsrU1Zg" TargetMode="External"/><Relationship Id="rId2" Type="http://schemas.openxmlformats.org/officeDocument/2006/relationships/hyperlink" Target="https://www.youtube.com/watch?v=a6dRFQfGfxs"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s://www.youtube.com/watch?v=xkI4hSYfHts" TargetMode="External"/><Relationship Id="rId4" Type="http://schemas.openxmlformats.org/officeDocument/2006/relationships/hyperlink" Target="https://www.youtube.com/watch?v=OhswzqyVuLw"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Fc9rkvLbFXQ" TargetMode="External"/><Relationship Id="rId2" Type="http://schemas.openxmlformats.org/officeDocument/2006/relationships/hyperlink" Target="https://www.youtube.com/watch?v=Tt4vXyWvVBI"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soilsafe.auckland.ac.nz/soilsafe-kid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agrifutures.com.au/product/careers-in-agriculture-scienc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areers.govt.nz/searchresults?tab=jobs&amp;q=primary+industry&amp;industry%5B%5D=animal-care-and-conservation" TargetMode="External"/><Relationship Id="rId2" Type="http://schemas.openxmlformats.org/officeDocument/2006/relationships/hyperlink" Target="https://www.careers.govt.nz/searchresults?tab=jobs&amp;q=primary+industry&amp;industry%5B%5D=farming-fishing-forestry-and-mining"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RVSyltYHODI" TargetMode="External"/><Relationship Id="rId2" Type="http://schemas.openxmlformats.org/officeDocument/2006/relationships/hyperlink" Target="https://www.youtube.com/watch?v=jY1tbFtuUCM"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youtube.com/watch?v=uO5kFQnkW8M" TargetMode="External"/><Relationship Id="rId4" Type="http://schemas.openxmlformats.org/officeDocument/2006/relationships/hyperlink" Target="https://www.youtube.com/watch?v=CpOP7jd3bAQ"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godairy.co.nz/agri-science-2/" TargetMode="External"/><Relationship Id="rId3" Type="http://schemas.openxmlformats.org/officeDocument/2006/relationships/hyperlink" Target="https://godairy.co.nz/why-dairy-farming/dairy-farming-roles/" TargetMode="External"/><Relationship Id="rId7" Type="http://schemas.openxmlformats.org/officeDocument/2006/relationships/hyperlink" Target="https://godairy.co.nz/agri-business-2/" TargetMode="External"/><Relationship Id="rId2" Type="http://schemas.openxmlformats.org/officeDocument/2006/relationships/hyperlink" Target="https://www.dairynz.co.nz/media/v35nq2h2/dairy-farm-career-pathways-godairy-2023.pdf" TargetMode="External"/><Relationship Id="rId1" Type="http://schemas.openxmlformats.org/officeDocument/2006/relationships/slideLayout" Target="../slideLayouts/slideLayout2.xml"/><Relationship Id="rId6" Type="http://schemas.openxmlformats.org/officeDocument/2006/relationships/hyperlink" Target="https://www.youtube.com/watch?v=xkI4hSYfHts" TargetMode="External"/><Relationship Id="rId5" Type="http://schemas.openxmlformats.org/officeDocument/2006/relationships/hyperlink" Target="https://godairy.co.nz/gonow/" TargetMode="External"/><Relationship Id="rId10" Type="http://schemas.openxmlformats.org/officeDocument/2006/relationships/image" Target="../media/image5.jpeg"/><Relationship Id="rId4" Type="http://schemas.openxmlformats.org/officeDocument/2006/relationships/hyperlink" Target="https://www.youtube.com/watch?v=t_OTnPWwT64" TargetMode="External"/><Relationship Id="rId9" Type="http://schemas.openxmlformats.org/officeDocument/2006/relationships/hyperlink" Target="https://www.youtube.com/watch?app=desktop&amp;v=DG67bzAbI3w"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gEMbG7bKzoU" TargetMode="External"/><Relationship Id="rId2" Type="http://schemas.openxmlformats.org/officeDocument/2006/relationships/hyperlink" Target="https://www.youtube.com/watch?v=VT4ZFBaovVU"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www.youtube.com/watch?v=pylkFHreVf8"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www.youtube.com/watch?v=q4dVMBt2IIQ" TargetMode="External"/><Relationship Id="rId7" Type="http://schemas.openxmlformats.org/officeDocument/2006/relationships/hyperlink" Target="https://www.youtube.com/watch?v=limnTNW9mqI" TargetMode="External"/><Relationship Id="rId2" Type="http://schemas.openxmlformats.org/officeDocument/2006/relationships/hyperlink" Target="https://gohorticulture.co.nz/" TargetMode="External"/><Relationship Id="rId1" Type="http://schemas.openxmlformats.org/officeDocument/2006/relationships/slideLayout" Target="../slideLayouts/slideLayout2.xml"/><Relationship Id="rId6" Type="http://schemas.openxmlformats.org/officeDocument/2006/relationships/hyperlink" Target="https://www.youtube.com/watch?v=Owfe0QGEsNI" TargetMode="External"/><Relationship Id="rId5" Type="http://schemas.openxmlformats.org/officeDocument/2006/relationships/hyperlink" Target="https://www.youtube.com/watch?v=i8jjJeFnjKo" TargetMode="External"/><Relationship Id="rId4" Type="http://schemas.openxmlformats.org/officeDocument/2006/relationships/hyperlink" Target="https://www.youtube.com/watch?v=vIWUpaLdFX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746A6-9CE0-8CE3-23BC-C74370958440}"/>
            </a:ext>
          </a:extLst>
        </p:cNvPr>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3A9BA826-DFD5-F382-8B58-425B234AB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44" y="825143"/>
            <a:ext cx="9420913" cy="520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623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D4BAC8-69B4-A7E5-7AA5-9AA6236D40BC}"/>
            </a:ext>
          </a:extLst>
        </p:cNvPr>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1427D9-84A0-474C-DCF6-A386D9DA43D5}"/>
              </a:ext>
            </a:extLst>
          </p:cNvPr>
          <p:cNvSpPr>
            <a:spLocks noGrp="1"/>
          </p:cNvSpPr>
          <p:nvPr>
            <p:ph type="title"/>
          </p:nvPr>
        </p:nvSpPr>
        <p:spPr>
          <a:xfrm>
            <a:off x="793662" y="386930"/>
            <a:ext cx="10066122" cy="781699"/>
          </a:xfrm>
        </p:spPr>
        <p:txBody>
          <a:bodyPr anchor="b">
            <a:normAutofit/>
          </a:bodyPr>
          <a:lstStyle/>
          <a:p>
            <a:r>
              <a:rPr lang="en-NZ" sz="4800" b="1" dirty="0"/>
              <a:t>Careers in Sheep and Beef</a:t>
            </a:r>
          </a:p>
        </p:txBody>
      </p:sp>
      <p:sp>
        <p:nvSpPr>
          <p:cNvPr id="5129" name="Rectangle 512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6D8374-1F0F-5D57-52C6-FE30C962A45C}"/>
              </a:ext>
            </a:extLst>
          </p:cNvPr>
          <p:cNvSpPr>
            <a:spLocks noGrp="1"/>
          </p:cNvSpPr>
          <p:nvPr>
            <p:ph idx="1"/>
          </p:nvPr>
        </p:nvSpPr>
        <p:spPr>
          <a:xfrm>
            <a:off x="793661" y="2599509"/>
            <a:ext cx="4530898" cy="3639450"/>
          </a:xfrm>
        </p:spPr>
        <p:txBody>
          <a:bodyPr anchor="ctr">
            <a:normAutofit/>
          </a:bodyPr>
          <a:lstStyle/>
          <a:p>
            <a:pPr>
              <a:spcAft>
                <a:spcPts val="800"/>
              </a:spcAft>
            </a:pPr>
            <a:r>
              <a:rPr lang="en-NZ" sz="2000" kern="100" dirty="0">
                <a:effectLst/>
                <a:latin typeface="Aptos" panose="020B0004020202020204" pitchFamily="34" charset="0"/>
                <a:ea typeface="Aptos" panose="020B0004020202020204" pitchFamily="34" charset="0"/>
                <a:cs typeface="Arial" panose="020B0604020202020204" pitchFamily="34" charset="0"/>
              </a:rPr>
              <a:t>Beef + Lamb NZ</a:t>
            </a:r>
            <a:r>
              <a:rPr lang="en-NZ" sz="2000" b="1" kern="100" dirty="0">
                <a:effectLst/>
                <a:latin typeface="Aptos" panose="020B0004020202020204" pitchFamily="34" charset="0"/>
                <a:ea typeface="Aptos" panose="020B0004020202020204" pitchFamily="34" charset="0"/>
                <a:cs typeface="Arial" panose="020B0604020202020204" pitchFamily="34" charset="0"/>
              </a:rPr>
              <a:t> </a:t>
            </a:r>
            <a:r>
              <a:rPr lang="en-NZ" sz="2000" b="1" u="sng" kern="100" dirty="0">
                <a:effectLst/>
                <a:latin typeface="Aptos" panose="020B0004020202020204" pitchFamily="34" charset="0"/>
                <a:ea typeface="Aptos" panose="020B0004020202020204" pitchFamily="34" charset="0"/>
                <a:cs typeface="Arial" panose="020B0604020202020204" pitchFamily="34" charset="0"/>
                <a:hlinkClick r:id="rId2"/>
              </a:rPr>
              <a:t>Rural professional</a:t>
            </a:r>
            <a:r>
              <a:rPr lang="en-NZ" sz="2000" b="1" kern="100" dirty="0">
                <a:effectLst/>
                <a:latin typeface="Aptos" panose="020B0004020202020204" pitchFamily="34" charset="0"/>
                <a:ea typeface="Aptos" panose="020B0004020202020204" pitchFamily="34" charset="0"/>
                <a:cs typeface="Arial" panose="020B0604020202020204" pitchFamily="34" charset="0"/>
              </a:rPr>
              <a:t> </a:t>
            </a:r>
            <a:endParaRPr lang="en-NZ" sz="20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NZ" sz="2000" kern="100" dirty="0">
                <a:effectLst/>
                <a:latin typeface="Aptos" panose="020B0004020202020204" pitchFamily="34" charset="0"/>
                <a:ea typeface="Aptos" panose="020B0004020202020204" pitchFamily="34" charset="0"/>
                <a:cs typeface="Arial" panose="020B0604020202020204" pitchFamily="34" charset="0"/>
              </a:rPr>
              <a:t>Beef, sheep and arable farming in the Wairarapa-</a:t>
            </a:r>
            <a:r>
              <a:rPr lang="en-NZ" sz="2000" b="1" kern="100" dirty="0">
                <a:effectLst/>
                <a:latin typeface="Aptos" panose="020B0004020202020204" pitchFamily="34" charset="0"/>
                <a:ea typeface="Aptos" panose="020B0004020202020204" pitchFamily="34" charset="0"/>
                <a:cs typeface="Arial" panose="020B0604020202020204" pitchFamily="34" charset="0"/>
              </a:rPr>
              <a:t> </a:t>
            </a:r>
            <a:r>
              <a:rPr lang="en-NZ" sz="2000" b="1" u="sng" kern="100" dirty="0">
                <a:effectLst/>
                <a:latin typeface="Aptos" panose="020B0004020202020204" pitchFamily="34" charset="0"/>
                <a:ea typeface="Aptos" panose="020B0004020202020204" pitchFamily="34" charset="0"/>
                <a:cs typeface="Arial" panose="020B0604020202020204" pitchFamily="34" charset="0"/>
                <a:hlinkClick r:id="rId3"/>
              </a:rPr>
              <a:t>Mark </a:t>
            </a:r>
            <a:r>
              <a:rPr lang="en-NZ" sz="2000" b="1" u="sng" kern="100" dirty="0" err="1">
                <a:effectLst/>
                <a:latin typeface="Aptos" panose="020B0004020202020204" pitchFamily="34" charset="0"/>
                <a:ea typeface="Aptos" panose="020B0004020202020204" pitchFamily="34" charset="0"/>
                <a:cs typeface="Arial" panose="020B0604020202020204" pitchFamily="34" charset="0"/>
                <a:hlinkClick r:id="rId3"/>
              </a:rPr>
              <a:t>Guscott</a:t>
            </a:r>
            <a:endParaRPr lang="en-NZ" sz="2000" b="1" u="sng" kern="100" dirty="0">
              <a:effectLst/>
              <a:latin typeface="Aptos" panose="020B0004020202020204" pitchFamily="34" charset="0"/>
              <a:ea typeface="Aptos" panose="020B0004020202020204" pitchFamily="34" charset="0"/>
              <a:cs typeface="Arial" panose="020B0604020202020204" pitchFamily="34" charset="0"/>
            </a:endParaRPr>
          </a:p>
          <a:p>
            <a:pPr>
              <a:spcAft>
                <a:spcPts val="800"/>
              </a:spcAft>
            </a:pPr>
            <a:r>
              <a:rPr lang="en-US" sz="2000" i="0" dirty="0">
                <a:solidFill>
                  <a:srgbClr val="0F0F0F"/>
                </a:solidFill>
                <a:effectLst/>
                <a:latin typeface="Roboto" panose="02000000000000000000" pitchFamily="2" charset="0"/>
              </a:rPr>
              <a:t>Living the Dream in the </a:t>
            </a:r>
            <a:r>
              <a:rPr lang="en-US" sz="2000" i="0" dirty="0" err="1">
                <a:solidFill>
                  <a:srgbClr val="0F0F0F"/>
                </a:solidFill>
                <a:effectLst/>
                <a:latin typeface="Roboto" panose="02000000000000000000" pitchFamily="2" charset="0"/>
              </a:rPr>
              <a:t>Taihape</a:t>
            </a:r>
            <a:r>
              <a:rPr lang="en-US" sz="2000" i="0" dirty="0">
                <a:solidFill>
                  <a:srgbClr val="0F0F0F"/>
                </a:solidFill>
                <a:effectLst/>
                <a:latin typeface="Roboto" panose="02000000000000000000" pitchFamily="2" charset="0"/>
              </a:rPr>
              <a:t> High-Country | On Farm Story - </a:t>
            </a:r>
            <a:r>
              <a:rPr lang="en-US" sz="2000" i="0" dirty="0">
                <a:solidFill>
                  <a:srgbClr val="0F0F0F"/>
                </a:solidFill>
                <a:effectLst/>
                <a:latin typeface="Roboto" panose="02000000000000000000" pitchFamily="2" charset="0"/>
                <a:hlinkClick r:id="rId4"/>
              </a:rPr>
              <a:t>Mairi Whittle</a:t>
            </a:r>
            <a:endParaRPr lang="en-US" sz="2000" i="0" dirty="0">
              <a:solidFill>
                <a:srgbClr val="0F0F0F"/>
              </a:solidFill>
              <a:effectLst/>
              <a:latin typeface="Roboto" panose="02000000000000000000" pitchFamily="2" charset="0"/>
            </a:endParaRPr>
          </a:p>
        </p:txBody>
      </p:sp>
      <p:pic>
        <p:nvPicPr>
          <p:cNvPr id="5122" name="Picture 2" descr="New Zealand sheep and beef farms close ...">
            <a:extLst>
              <a:ext uri="{FF2B5EF4-FFF2-40B4-BE49-F238E27FC236}">
                <a16:creationId xmlns:a16="http://schemas.microsoft.com/office/drawing/2014/main" id="{B63E26AE-9248-B7C7-9251-83116A732C1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911532" y="2501992"/>
            <a:ext cx="5150277" cy="3678769"/>
          </a:xfrm>
          <a:prstGeom prst="rect">
            <a:avLst/>
          </a:prstGeom>
          <a:noFill/>
          <a:extLst>
            <a:ext uri="{909E8E84-426E-40DD-AFC4-6F175D3DCCD1}">
              <a14:hiddenFill xmlns:a14="http://schemas.microsoft.com/office/drawing/2010/main">
                <a:solidFill>
                  <a:srgbClr val="FFFFFF"/>
                </a:solidFill>
              </a14:hiddenFill>
            </a:ext>
          </a:extLst>
        </p:spPr>
      </p:pic>
      <p:sp>
        <p:nvSpPr>
          <p:cNvPr id="5133" name="Rectangle 5132">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8314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922B70-24D5-D185-3F92-929B24F6BAF8}"/>
            </a:ext>
          </a:extLst>
        </p:cNvPr>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1418A1-0BBA-E819-9201-5DC0C9153DB4}"/>
              </a:ext>
            </a:extLst>
          </p:cNvPr>
          <p:cNvSpPr>
            <a:spLocks noGrp="1"/>
          </p:cNvSpPr>
          <p:nvPr>
            <p:ph type="title"/>
          </p:nvPr>
        </p:nvSpPr>
        <p:spPr>
          <a:xfrm>
            <a:off x="793662" y="386930"/>
            <a:ext cx="10066122" cy="966382"/>
          </a:xfrm>
        </p:spPr>
        <p:txBody>
          <a:bodyPr anchor="b">
            <a:normAutofit/>
          </a:bodyPr>
          <a:lstStyle/>
          <a:p>
            <a:r>
              <a:rPr lang="en-NZ" sz="4800" b="1" dirty="0"/>
              <a:t>Careers in Meat Processing</a:t>
            </a:r>
          </a:p>
        </p:txBody>
      </p:sp>
      <p:sp>
        <p:nvSpPr>
          <p:cNvPr id="6153" name="Rectangle 615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5DE98E-223F-67D9-3E0D-3AD86E08C770}"/>
              </a:ext>
            </a:extLst>
          </p:cNvPr>
          <p:cNvSpPr>
            <a:spLocks noGrp="1"/>
          </p:cNvSpPr>
          <p:nvPr>
            <p:ph idx="1"/>
          </p:nvPr>
        </p:nvSpPr>
        <p:spPr>
          <a:xfrm>
            <a:off x="793661" y="2599509"/>
            <a:ext cx="4530898" cy="3639450"/>
          </a:xfrm>
        </p:spPr>
        <p:txBody>
          <a:bodyPr anchor="ctr">
            <a:normAutofit/>
          </a:bodyPr>
          <a:lstStyle/>
          <a:p>
            <a:pPr>
              <a:spcAft>
                <a:spcPts val="800"/>
              </a:spcAft>
            </a:pPr>
            <a:r>
              <a:rPr lang="en-NZ" sz="1900" kern="100">
                <a:effectLst/>
                <a:latin typeface="Aptos" panose="020B0004020202020204" pitchFamily="34" charset="0"/>
                <a:ea typeface="Aptos" panose="020B0004020202020204" pitchFamily="34" charset="0"/>
                <a:cs typeface="Times New Roman" panose="02020603050405020304" pitchFamily="18" charset="0"/>
              </a:rPr>
              <a:t>Join MPI’s verification services team.</a:t>
            </a:r>
            <a:r>
              <a:rPr lang="en-NZ" sz="1900" b="1" kern="100">
                <a:effectLst/>
                <a:latin typeface="Aptos" panose="020B0004020202020204" pitchFamily="34" charset="0"/>
                <a:ea typeface="Aptos" panose="020B0004020202020204" pitchFamily="34" charset="0"/>
                <a:cs typeface="Times New Roman" panose="02020603050405020304" pitchFamily="18" charset="0"/>
              </a:rPr>
              <a:t> </a:t>
            </a:r>
            <a:r>
              <a:rPr lang="en-NZ" sz="1900" b="1" u="sng" kern="100">
                <a:effectLst/>
                <a:latin typeface="Aptos" panose="020B0004020202020204" pitchFamily="34" charset="0"/>
                <a:ea typeface="Aptos" panose="020B0004020202020204" pitchFamily="34" charset="0"/>
                <a:cs typeface="Times New Roman" panose="02020603050405020304" pitchFamily="18" charset="0"/>
                <a:hlinkClick r:id="rId2"/>
              </a:rPr>
              <a:t>Hear Ju-Young's story</a:t>
            </a:r>
            <a:endParaRPr lang="en-NZ" sz="1900" kern="10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NZ" sz="1900" kern="100">
                <a:effectLst/>
                <a:latin typeface="Aptos" panose="020B0004020202020204" pitchFamily="34" charset="0"/>
                <a:ea typeface="Aptos" panose="020B0004020202020204" pitchFamily="34" charset="0"/>
                <a:cs typeface="Arial" panose="020B0604020202020204" pitchFamily="34" charset="0"/>
              </a:rPr>
              <a:t>Silver Fern farms</a:t>
            </a:r>
            <a:r>
              <a:rPr lang="en-NZ" sz="1900" b="1" kern="100">
                <a:effectLst/>
                <a:latin typeface="Aptos" panose="020B0004020202020204" pitchFamily="34" charset="0"/>
                <a:ea typeface="Aptos" panose="020B0004020202020204" pitchFamily="34" charset="0"/>
                <a:cs typeface="Arial" panose="020B0604020202020204" pitchFamily="34" charset="0"/>
              </a:rPr>
              <a:t> </a:t>
            </a:r>
            <a:r>
              <a:rPr lang="en-NZ" sz="1900" b="1" u="sng" kern="100">
                <a:effectLst/>
                <a:latin typeface="Aptos" panose="020B0004020202020204" pitchFamily="34" charset="0"/>
                <a:ea typeface="Aptos" panose="020B0004020202020204" pitchFamily="34" charset="0"/>
                <a:cs typeface="Arial" panose="020B0604020202020204" pitchFamily="34" charset="0"/>
                <a:hlinkClick r:id="rId3"/>
              </a:rPr>
              <a:t>Career Story – Sam Pike</a:t>
            </a:r>
            <a:r>
              <a:rPr lang="en-NZ" sz="1900" b="1" kern="100">
                <a:effectLst/>
                <a:latin typeface="Aptos" panose="020B0004020202020204" pitchFamily="34" charset="0"/>
                <a:ea typeface="Aptos" panose="020B0004020202020204" pitchFamily="34" charset="0"/>
                <a:cs typeface="Arial" panose="020B0604020202020204" pitchFamily="34" charset="0"/>
              </a:rPr>
              <a:t> </a:t>
            </a:r>
            <a:endParaRPr lang="en-NZ" sz="1900" kern="10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NZ" sz="1900" kern="100">
                <a:effectLst/>
                <a:latin typeface="Aptos" panose="020B0004020202020204" pitchFamily="34" charset="0"/>
                <a:ea typeface="Aptos" panose="020B0004020202020204" pitchFamily="34" charset="0"/>
                <a:cs typeface="Arial" panose="020B0604020202020204" pitchFamily="34" charset="0"/>
              </a:rPr>
              <a:t>Silver Fern Farms</a:t>
            </a:r>
            <a:r>
              <a:rPr lang="en-NZ" sz="1900" b="1" kern="100">
                <a:effectLst/>
                <a:latin typeface="Aptos" panose="020B0004020202020204" pitchFamily="34" charset="0"/>
                <a:ea typeface="Aptos" panose="020B0004020202020204" pitchFamily="34" charset="0"/>
                <a:cs typeface="Arial" panose="020B0604020202020204" pitchFamily="34" charset="0"/>
              </a:rPr>
              <a:t> </a:t>
            </a:r>
            <a:r>
              <a:rPr lang="en-NZ" sz="1900" b="1" u="sng" kern="100">
                <a:effectLst/>
                <a:latin typeface="Aptos" panose="020B0004020202020204" pitchFamily="34" charset="0"/>
                <a:ea typeface="Aptos" panose="020B0004020202020204" pitchFamily="34" charset="0"/>
                <a:cs typeface="Arial" panose="020B0604020202020204" pitchFamily="34" charset="0"/>
                <a:hlinkClick r:id="rId4"/>
              </a:rPr>
              <a:t>Apprenticeship</a:t>
            </a:r>
            <a:r>
              <a:rPr lang="en-NZ" sz="1900" b="1" kern="100">
                <a:effectLst/>
                <a:latin typeface="Aptos" panose="020B0004020202020204" pitchFamily="34" charset="0"/>
                <a:ea typeface="Aptos" panose="020B0004020202020204" pitchFamily="34" charset="0"/>
                <a:cs typeface="Arial" panose="020B0604020202020204" pitchFamily="34" charset="0"/>
              </a:rPr>
              <a:t> </a:t>
            </a:r>
            <a:endParaRPr lang="en-NZ" sz="1900" kern="10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NZ" sz="1900" kern="100">
                <a:effectLst/>
                <a:latin typeface="Aptos" panose="020B0004020202020204" pitchFamily="34" charset="0"/>
                <a:ea typeface="Aptos" panose="020B0004020202020204" pitchFamily="34" charset="0"/>
                <a:cs typeface="Arial" panose="020B0604020202020204" pitchFamily="34" charset="0"/>
              </a:rPr>
              <a:t>Meat Your</a:t>
            </a:r>
            <a:r>
              <a:rPr lang="en-NZ" sz="1900" b="1" kern="100">
                <a:effectLst/>
                <a:latin typeface="Aptos" panose="020B0004020202020204" pitchFamily="34" charset="0"/>
                <a:ea typeface="Aptos" panose="020B0004020202020204" pitchFamily="34" charset="0"/>
                <a:cs typeface="Arial" panose="020B0604020202020204" pitchFamily="34" charset="0"/>
              </a:rPr>
              <a:t> </a:t>
            </a:r>
            <a:r>
              <a:rPr lang="en-NZ" sz="1900" b="1" u="sng" kern="100">
                <a:effectLst/>
                <a:latin typeface="Aptos" panose="020B0004020202020204" pitchFamily="34" charset="0"/>
                <a:ea typeface="Aptos" panose="020B0004020202020204" pitchFamily="34" charset="0"/>
                <a:cs typeface="Arial" panose="020B0604020202020204" pitchFamily="34" charset="0"/>
                <a:hlinkClick r:id="rId5"/>
              </a:rPr>
              <a:t>Career</a:t>
            </a:r>
            <a:r>
              <a:rPr lang="en-NZ" sz="1900" b="1" kern="100">
                <a:effectLst/>
                <a:latin typeface="Aptos" panose="020B0004020202020204" pitchFamily="34" charset="0"/>
                <a:ea typeface="Aptos" panose="020B0004020202020204" pitchFamily="34" charset="0"/>
                <a:cs typeface="Arial" panose="020B0604020202020204" pitchFamily="34" charset="0"/>
              </a:rPr>
              <a:t> </a:t>
            </a:r>
            <a:endParaRPr lang="en-NZ" sz="1900" kern="10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NZ" sz="1900" kern="100">
                <a:effectLst/>
                <a:latin typeface="Aptos" panose="020B0004020202020204" pitchFamily="34" charset="0"/>
                <a:ea typeface="Aptos" panose="020B0004020202020204" pitchFamily="34" charset="0"/>
                <a:cs typeface="Arial" panose="020B0604020202020204" pitchFamily="34" charset="0"/>
              </a:rPr>
              <a:t>Butcher</a:t>
            </a:r>
            <a:r>
              <a:rPr lang="en-NZ" sz="1900" b="1" kern="100">
                <a:effectLst/>
                <a:latin typeface="Aptos" panose="020B0004020202020204" pitchFamily="34" charset="0"/>
                <a:ea typeface="Aptos" panose="020B0004020202020204" pitchFamily="34" charset="0"/>
                <a:cs typeface="Arial" panose="020B0604020202020204" pitchFamily="34" charset="0"/>
              </a:rPr>
              <a:t>-</a:t>
            </a:r>
            <a:r>
              <a:rPr lang="en-NZ" sz="1900" kern="100">
                <a:effectLst/>
                <a:latin typeface="Aptos" panose="020B0004020202020204" pitchFamily="34" charset="0"/>
                <a:ea typeface="Aptos" panose="020B0004020202020204" pitchFamily="34" charset="0"/>
                <a:cs typeface="Arial" panose="020B0604020202020204" pitchFamily="34" charset="0"/>
              </a:rPr>
              <a:t>Just the Job- </a:t>
            </a:r>
            <a:r>
              <a:rPr lang="en-NZ" sz="1900" u="sng" kern="100">
                <a:effectLst/>
                <a:latin typeface="Aptos" panose="020B0004020202020204" pitchFamily="34" charset="0"/>
                <a:ea typeface="Aptos" panose="020B0004020202020204" pitchFamily="34" charset="0"/>
                <a:cs typeface="Times New Roman" panose="02020603050405020304" pitchFamily="18" charset="0"/>
                <a:hlinkClick r:id="rId6"/>
              </a:rPr>
              <a:t>Butcher Careers</a:t>
            </a:r>
            <a:r>
              <a:rPr lang="en-NZ" sz="1900" kern="100">
                <a:effectLst/>
                <a:latin typeface="Aptos" panose="020B0004020202020204" pitchFamily="34" charset="0"/>
                <a:ea typeface="Aptos" panose="020B0004020202020204" pitchFamily="34" charset="0"/>
                <a:cs typeface="Times New Roman" panose="02020603050405020304" pitchFamily="18" charset="0"/>
              </a:rPr>
              <a:t> </a:t>
            </a:r>
          </a:p>
          <a:p>
            <a:pPr>
              <a:spcAft>
                <a:spcPts val="800"/>
              </a:spcAft>
            </a:pPr>
            <a:r>
              <a:rPr lang="en-NZ" sz="1900" kern="100">
                <a:effectLst/>
                <a:latin typeface="Aptos" panose="020B0004020202020204" pitchFamily="34" charset="0"/>
                <a:ea typeface="Aptos" panose="020B0004020202020204" pitchFamily="34" charset="0"/>
                <a:cs typeface="Arial" panose="020B0604020202020204" pitchFamily="34" charset="0"/>
              </a:rPr>
              <a:t>Stock Agent-</a:t>
            </a:r>
            <a:r>
              <a:rPr lang="en-NZ" sz="1900" u="sng" kern="100">
                <a:effectLst/>
                <a:latin typeface="Aptos" panose="020B0004020202020204" pitchFamily="34" charset="0"/>
                <a:ea typeface="Aptos" panose="020B0004020202020204" pitchFamily="34" charset="0"/>
                <a:cs typeface="Arial" panose="020B0604020202020204" pitchFamily="34" charset="0"/>
                <a:hlinkClick r:id="rId7"/>
              </a:rPr>
              <a:t>Carrfields Livestock</a:t>
            </a:r>
            <a:r>
              <a:rPr lang="en-NZ" sz="1900" kern="100">
                <a:effectLst/>
                <a:latin typeface="Aptos" panose="020B0004020202020204" pitchFamily="34" charset="0"/>
                <a:ea typeface="Aptos" panose="020B0004020202020204" pitchFamily="34" charset="0"/>
                <a:cs typeface="Arial" panose="020B0604020202020204" pitchFamily="34" charset="0"/>
              </a:rPr>
              <a:t> </a:t>
            </a:r>
            <a:endParaRPr lang="en-NZ" sz="1900" kern="100">
              <a:effectLst/>
              <a:latin typeface="Aptos" panose="020B0004020202020204" pitchFamily="34" charset="0"/>
              <a:ea typeface="Aptos" panose="020B0004020202020204" pitchFamily="34" charset="0"/>
              <a:cs typeface="Times New Roman" panose="02020603050405020304" pitchFamily="18" charset="0"/>
            </a:endParaRPr>
          </a:p>
          <a:p>
            <a:endParaRPr lang="en-NZ" sz="1900"/>
          </a:p>
        </p:txBody>
      </p:sp>
      <p:pic>
        <p:nvPicPr>
          <p:cNvPr id="6146" name="Picture 2" descr="Silver Fern Farms Increases U.S. Supply ...">
            <a:extLst>
              <a:ext uri="{FF2B5EF4-FFF2-40B4-BE49-F238E27FC236}">
                <a16:creationId xmlns:a16="http://schemas.microsoft.com/office/drawing/2014/main" id="{6E0340BF-8C91-9609-BA6A-F8276E65C533}"/>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629548" y="2484255"/>
            <a:ext cx="3714244" cy="3714244"/>
          </a:xfrm>
          <a:prstGeom prst="rect">
            <a:avLst/>
          </a:prstGeom>
          <a:noFill/>
          <a:extLst>
            <a:ext uri="{909E8E84-426E-40DD-AFC4-6F175D3DCCD1}">
              <a14:hiddenFill xmlns:a14="http://schemas.microsoft.com/office/drawing/2010/main">
                <a:solidFill>
                  <a:srgbClr val="FFFFFF"/>
                </a:solidFill>
              </a14:hiddenFill>
            </a:ext>
          </a:extLst>
        </p:spPr>
      </p:pic>
      <p:sp>
        <p:nvSpPr>
          <p:cNvPr id="6157" name="Rectangle 615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145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01D732-7FC3-4E92-A703-737F7823F85C}"/>
            </a:ext>
          </a:extLst>
        </p:cNvPr>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E1953D-A144-3585-0389-14257C93A0A7}"/>
              </a:ext>
            </a:extLst>
          </p:cNvPr>
          <p:cNvSpPr>
            <a:spLocks noGrp="1"/>
          </p:cNvSpPr>
          <p:nvPr>
            <p:ph type="title"/>
          </p:nvPr>
        </p:nvSpPr>
        <p:spPr>
          <a:xfrm>
            <a:off x="793662" y="386930"/>
            <a:ext cx="10066122" cy="948094"/>
          </a:xfrm>
        </p:spPr>
        <p:txBody>
          <a:bodyPr anchor="b">
            <a:normAutofit/>
          </a:bodyPr>
          <a:lstStyle/>
          <a:p>
            <a:r>
              <a:rPr lang="en-NZ" sz="4800" b="1" dirty="0"/>
              <a:t>Careers in Fishing and Aquaculture</a:t>
            </a:r>
          </a:p>
        </p:txBody>
      </p:sp>
      <p:sp>
        <p:nvSpPr>
          <p:cNvPr id="7177" name="Rectangle 717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Rectangle 717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A05B69-3902-CD2A-D2C4-B59A044F34E9}"/>
              </a:ext>
            </a:extLst>
          </p:cNvPr>
          <p:cNvSpPr>
            <a:spLocks noGrp="1"/>
          </p:cNvSpPr>
          <p:nvPr>
            <p:ph idx="1"/>
          </p:nvPr>
        </p:nvSpPr>
        <p:spPr>
          <a:xfrm>
            <a:off x="793661" y="2599509"/>
            <a:ext cx="4530898" cy="3639450"/>
          </a:xfrm>
        </p:spPr>
        <p:txBody>
          <a:bodyPr anchor="ctr">
            <a:normAutofit/>
          </a:bodyPr>
          <a:lstStyle/>
          <a:p>
            <a:pPr>
              <a:spcAft>
                <a:spcPts val="800"/>
              </a:spcAft>
            </a:pPr>
            <a:r>
              <a:rPr lang="en-NZ" sz="2000" kern="100">
                <a:effectLst/>
                <a:latin typeface="Aptos" panose="020B0004020202020204" pitchFamily="34" charset="0"/>
                <a:ea typeface="Aptos" panose="020B0004020202020204" pitchFamily="34" charset="0"/>
                <a:cs typeface="Times New Roman" panose="02020603050405020304" pitchFamily="18" charset="0"/>
              </a:rPr>
              <a:t>Fishing for a</a:t>
            </a:r>
            <a:r>
              <a:rPr lang="en-NZ" sz="2000" b="1" kern="100">
                <a:effectLst/>
                <a:latin typeface="Aptos" panose="020B0004020202020204" pitchFamily="34" charset="0"/>
                <a:ea typeface="Aptos" panose="020B0004020202020204" pitchFamily="34" charset="0"/>
                <a:cs typeface="Times New Roman" panose="02020603050405020304" pitchFamily="18" charset="0"/>
              </a:rPr>
              <a:t> </a:t>
            </a:r>
            <a:r>
              <a:rPr lang="en-NZ" sz="2000" b="1" u="sng" kern="100">
                <a:effectLst/>
                <a:latin typeface="Aptos" panose="020B0004020202020204" pitchFamily="34" charset="0"/>
                <a:ea typeface="Aptos" panose="020B0004020202020204" pitchFamily="34" charset="0"/>
                <a:cs typeface="Times New Roman" panose="02020603050405020304" pitchFamily="18" charset="0"/>
                <a:hlinkClick r:id="rId2"/>
              </a:rPr>
              <a:t>new job?</a:t>
            </a:r>
            <a:r>
              <a:rPr lang="en-NZ" sz="2000" b="1" kern="100">
                <a:effectLst/>
                <a:latin typeface="Aptos" panose="020B0004020202020204" pitchFamily="34" charset="0"/>
                <a:ea typeface="Aptos" panose="020B0004020202020204" pitchFamily="34" charset="0"/>
                <a:cs typeface="Times New Roman" panose="02020603050405020304" pitchFamily="18" charset="0"/>
              </a:rPr>
              <a:t> </a:t>
            </a:r>
            <a:endParaRPr lang="en-NZ" sz="2000" kern="10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NZ" sz="2000" kern="100">
                <a:effectLst/>
                <a:latin typeface="Aptos" panose="020B0004020202020204" pitchFamily="34" charset="0"/>
                <a:ea typeface="Aptos" panose="020B0004020202020204" pitchFamily="34" charset="0"/>
                <a:cs typeface="Arial" panose="020B0604020202020204" pitchFamily="34" charset="0"/>
              </a:rPr>
              <a:t>Seafood New Zealand </a:t>
            </a:r>
            <a:r>
              <a:rPr lang="en-NZ" sz="2000" b="1" u="sng" kern="100">
                <a:effectLst/>
                <a:latin typeface="Aptos" panose="020B0004020202020204" pitchFamily="34" charset="0"/>
                <a:ea typeface="Aptos" panose="020B0004020202020204" pitchFamily="34" charset="0"/>
                <a:cs typeface="Arial" panose="020B0604020202020204" pitchFamily="34" charset="0"/>
                <a:hlinkClick r:id="rId3"/>
              </a:rPr>
              <a:t>careers</a:t>
            </a:r>
            <a:endParaRPr lang="en-NZ" sz="2000" kern="10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NZ" sz="2000" kern="100">
                <a:effectLst/>
                <a:latin typeface="Aptos" panose="020B0004020202020204" pitchFamily="34" charset="0"/>
                <a:ea typeface="Aptos" panose="020B0004020202020204" pitchFamily="34" charset="0"/>
                <a:cs typeface="Arial" panose="020B0604020202020204" pitchFamily="34" charset="0"/>
              </a:rPr>
              <a:t>Just the Job</a:t>
            </a:r>
            <a:r>
              <a:rPr lang="en-NZ" sz="2000" b="1" kern="100">
                <a:effectLst/>
                <a:latin typeface="Aptos" panose="020B0004020202020204" pitchFamily="34" charset="0"/>
                <a:ea typeface="Aptos" panose="020B0004020202020204" pitchFamily="34" charset="0"/>
                <a:cs typeface="Arial" panose="020B0604020202020204" pitchFamily="34" charset="0"/>
              </a:rPr>
              <a:t> </a:t>
            </a:r>
            <a:r>
              <a:rPr lang="en-NZ" sz="2000" b="1" u="sng" kern="100">
                <a:effectLst/>
                <a:latin typeface="Aptos" panose="020B0004020202020204" pitchFamily="34" charset="0"/>
                <a:ea typeface="Aptos" panose="020B0004020202020204" pitchFamily="34" charset="0"/>
                <a:cs typeface="Arial" panose="020B0604020202020204" pitchFamily="34" charset="0"/>
                <a:hlinkClick r:id="rId4"/>
              </a:rPr>
              <a:t>Fishing Careers</a:t>
            </a:r>
            <a:r>
              <a:rPr lang="en-NZ" sz="2000" b="1" kern="100">
                <a:effectLst/>
                <a:latin typeface="Aptos" panose="020B0004020202020204" pitchFamily="34" charset="0"/>
                <a:ea typeface="Aptos" panose="020B0004020202020204" pitchFamily="34" charset="0"/>
                <a:cs typeface="Arial" panose="020B0604020202020204" pitchFamily="34" charset="0"/>
              </a:rPr>
              <a:t> </a:t>
            </a:r>
            <a:endParaRPr lang="en-NZ" sz="2000" kern="10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NZ" sz="2000" kern="100">
                <a:effectLst/>
                <a:latin typeface="Aptos" panose="020B0004020202020204" pitchFamily="34" charset="0"/>
                <a:ea typeface="Aptos" panose="020B0004020202020204" pitchFamily="34" charset="0"/>
                <a:cs typeface="Arial" panose="020B0604020202020204" pitchFamily="34" charset="0"/>
              </a:rPr>
              <a:t>Innovation in</a:t>
            </a:r>
            <a:r>
              <a:rPr lang="en-NZ" sz="2000" b="1" u="sng" kern="100">
                <a:effectLst/>
                <a:latin typeface="Aptos" panose="020B0004020202020204" pitchFamily="34" charset="0"/>
                <a:ea typeface="Aptos" panose="020B0004020202020204" pitchFamily="34" charset="0"/>
                <a:cs typeface="Arial" panose="020B0604020202020204" pitchFamily="34" charset="0"/>
                <a:hlinkClick r:id="rId5"/>
              </a:rPr>
              <a:t> Fishing</a:t>
            </a:r>
            <a:r>
              <a:rPr lang="en-NZ" sz="2000" b="1" kern="100">
                <a:effectLst/>
                <a:latin typeface="Aptos" panose="020B0004020202020204" pitchFamily="34" charset="0"/>
                <a:ea typeface="Aptos" panose="020B0004020202020204" pitchFamily="34" charset="0"/>
                <a:cs typeface="Arial" panose="020B0604020202020204" pitchFamily="34" charset="0"/>
              </a:rPr>
              <a:t> </a:t>
            </a:r>
            <a:endParaRPr lang="en-NZ" sz="2000" kern="10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NZ" sz="2000" b="1" u="sng" kern="100">
                <a:effectLst/>
                <a:latin typeface="Aptos" panose="020B0004020202020204" pitchFamily="34" charset="0"/>
                <a:ea typeface="Aptos" panose="020B0004020202020204" pitchFamily="34" charset="0"/>
                <a:cs typeface="Arial" panose="020B0604020202020204" pitchFamily="34" charset="0"/>
                <a:hlinkClick r:id="rId6"/>
              </a:rPr>
              <a:t>Aquaculture Careers - Mussel Farming in New Zealand</a:t>
            </a:r>
            <a:endParaRPr lang="en-NZ" sz="2000" kern="100">
              <a:effectLst/>
              <a:latin typeface="Aptos" panose="020B0004020202020204" pitchFamily="34" charset="0"/>
              <a:ea typeface="Aptos" panose="020B0004020202020204" pitchFamily="34" charset="0"/>
              <a:cs typeface="Times New Roman" panose="02020603050405020304" pitchFamily="18" charset="0"/>
            </a:endParaRPr>
          </a:p>
          <a:p>
            <a:endParaRPr lang="en-NZ" sz="2000"/>
          </a:p>
        </p:txBody>
      </p:sp>
      <p:pic>
        <p:nvPicPr>
          <p:cNvPr id="7170" name="Picture 2" descr="Explore New Zealand aquaculture | NZTE">
            <a:extLst>
              <a:ext uri="{FF2B5EF4-FFF2-40B4-BE49-F238E27FC236}">
                <a16:creationId xmlns:a16="http://schemas.microsoft.com/office/drawing/2014/main" id="{B060828D-515B-6CE3-BDFB-4B154F4F7A5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911532" y="2970199"/>
            <a:ext cx="5150277" cy="2742355"/>
          </a:xfrm>
          <a:prstGeom prst="rect">
            <a:avLst/>
          </a:prstGeom>
          <a:noFill/>
          <a:extLst>
            <a:ext uri="{909E8E84-426E-40DD-AFC4-6F175D3DCCD1}">
              <a14:hiddenFill xmlns:a14="http://schemas.microsoft.com/office/drawing/2010/main">
                <a:solidFill>
                  <a:srgbClr val="FFFFFF"/>
                </a:solidFill>
              </a14:hiddenFill>
            </a:ext>
          </a:extLst>
        </p:spPr>
      </p:pic>
      <p:sp>
        <p:nvSpPr>
          <p:cNvPr id="7181" name="Rectangle 718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9908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1A609F-9BE7-28AB-D6EA-05EA7A9D452E}"/>
            </a:ext>
          </a:extLst>
        </p:cNvPr>
        <p:cNvGrpSpPr/>
        <p:nvPr/>
      </p:nvGrpSpPr>
      <p:grpSpPr>
        <a:xfrm>
          <a:off x="0" y="0"/>
          <a:ext cx="0" cy="0"/>
          <a:chOff x="0" y="0"/>
          <a:chExt cx="0" cy="0"/>
        </a:xfrm>
      </p:grpSpPr>
      <p:sp useBgFill="1">
        <p:nvSpPr>
          <p:cNvPr id="8201" name="Rectangle 820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0299E6-9A57-C031-EA25-8140D2877C35}"/>
              </a:ext>
            </a:extLst>
          </p:cNvPr>
          <p:cNvSpPr>
            <a:spLocks noGrp="1"/>
          </p:cNvSpPr>
          <p:nvPr>
            <p:ph type="title"/>
          </p:nvPr>
        </p:nvSpPr>
        <p:spPr>
          <a:xfrm>
            <a:off x="793662" y="386930"/>
            <a:ext cx="10066122" cy="911518"/>
          </a:xfrm>
        </p:spPr>
        <p:txBody>
          <a:bodyPr anchor="b">
            <a:normAutofit/>
          </a:bodyPr>
          <a:lstStyle/>
          <a:p>
            <a:r>
              <a:rPr lang="en-NZ" sz="4800" b="1" dirty="0"/>
              <a:t>Careers in the Sports Turf Industry</a:t>
            </a:r>
          </a:p>
        </p:txBody>
      </p:sp>
      <p:sp>
        <p:nvSpPr>
          <p:cNvPr id="8203" name="Rectangle 820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5" name="Rectangle 820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85B157-4365-FBD5-3529-7AA0B143DDE1}"/>
              </a:ext>
            </a:extLst>
          </p:cNvPr>
          <p:cNvSpPr>
            <a:spLocks noGrp="1"/>
          </p:cNvSpPr>
          <p:nvPr>
            <p:ph idx="1"/>
          </p:nvPr>
        </p:nvSpPr>
        <p:spPr>
          <a:xfrm>
            <a:off x="793661" y="2599509"/>
            <a:ext cx="4530898" cy="3639450"/>
          </a:xfrm>
        </p:spPr>
        <p:txBody>
          <a:bodyPr anchor="ctr">
            <a:normAutofit/>
          </a:bodyPr>
          <a:lstStyle/>
          <a:p>
            <a:pPr>
              <a:spcAft>
                <a:spcPts val="800"/>
              </a:spcAft>
            </a:pPr>
            <a:r>
              <a:rPr lang="en-NZ" sz="2000" kern="100">
                <a:effectLst/>
                <a:latin typeface="Aptos" panose="020B0004020202020204" pitchFamily="34" charset="0"/>
                <a:ea typeface="Aptos" panose="020B0004020202020204" pitchFamily="34" charset="0"/>
                <a:cs typeface="Times New Roman" panose="02020603050405020304" pitchFamily="18" charset="0"/>
              </a:rPr>
              <a:t> A glimpse inside New Zealand's sports</a:t>
            </a:r>
            <a:r>
              <a:rPr lang="en-NZ" sz="2000" b="1" kern="100">
                <a:effectLst/>
                <a:latin typeface="Aptos" panose="020B0004020202020204" pitchFamily="34" charset="0"/>
                <a:ea typeface="Aptos" panose="020B0004020202020204" pitchFamily="34" charset="0"/>
                <a:cs typeface="Times New Roman" panose="02020603050405020304" pitchFamily="18" charset="0"/>
              </a:rPr>
              <a:t> </a:t>
            </a:r>
            <a:r>
              <a:rPr lang="en-NZ" sz="2000" b="1" u="sng" kern="100">
                <a:effectLst/>
                <a:latin typeface="Aptos" panose="020B0004020202020204" pitchFamily="34" charset="0"/>
                <a:ea typeface="Aptos" panose="020B0004020202020204" pitchFamily="34" charset="0"/>
                <a:cs typeface="Times New Roman" panose="02020603050405020304" pitchFamily="18" charset="0"/>
                <a:hlinkClick r:id="rId2"/>
              </a:rPr>
              <a:t>turf industry</a:t>
            </a:r>
            <a:r>
              <a:rPr lang="en-NZ" sz="2000" b="1" kern="100">
                <a:effectLst/>
                <a:latin typeface="Aptos" panose="020B0004020202020204" pitchFamily="34" charset="0"/>
                <a:ea typeface="Aptos" panose="020B0004020202020204" pitchFamily="34" charset="0"/>
                <a:cs typeface="Times New Roman" panose="02020603050405020304" pitchFamily="18" charset="0"/>
              </a:rPr>
              <a:t> </a:t>
            </a:r>
            <a:endParaRPr lang="en-NZ" sz="2000" kern="10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NZ" sz="2000" kern="100">
                <a:effectLst/>
                <a:latin typeface="Aptos" panose="020B0004020202020204" pitchFamily="34" charset="0"/>
                <a:ea typeface="Aptos" panose="020B0004020202020204" pitchFamily="34" charset="0"/>
                <a:cs typeface="Times New Roman" panose="02020603050405020304" pitchFamily="18" charset="0"/>
              </a:rPr>
              <a:t>Just the Job -</a:t>
            </a:r>
            <a:r>
              <a:rPr lang="en-NZ" sz="2000" b="1" kern="100">
                <a:effectLst/>
                <a:latin typeface="Aptos" panose="020B0004020202020204" pitchFamily="34" charset="0"/>
                <a:ea typeface="Aptos" panose="020B0004020202020204" pitchFamily="34" charset="0"/>
                <a:cs typeface="Times New Roman" panose="02020603050405020304" pitchFamily="18" charset="0"/>
              </a:rPr>
              <a:t> </a:t>
            </a:r>
            <a:r>
              <a:rPr lang="en-NZ" sz="2000" b="1" u="sng" kern="100">
                <a:effectLst/>
                <a:latin typeface="Aptos" panose="020B0004020202020204" pitchFamily="34" charset="0"/>
                <a:ea typeface="Aptos" panose="020B0004020202020204" pitchFamily="34" charset="0"/>
                <a:cs typeface="Times New Roman" panose="02020603050405020304" pitchFamily="18" charset="0"/>
                <a:hlinkClick r:id="rId3"/>
              </a:rPr>
              <a:t>A Career in Sports Turf Management</a:t>
            </a:r>
            <a:r>
              <a:rPr lang="en-NZ" sz="2000" b="1" kern="100">
                <a:effectLst/>
                <a:latin typeface="Aptos" panose="020B0004020202020204" pitchFamily="34" charset="0"/>
                <a:ea typeface="Aptos" panose="020B0004020202020204" pitchFamily="34" charset="0"/>
                <a:cs typeface="Times New Roman" panose="02020603050405020304" pitchFamily="18" charset="0"/>
              </a:rPr>
              <a:t> </a:t>
            </a:r>
            <a:endParaRPr lang="en-NZ" sz="2000" kern="10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NZ" sz="2000" kern="100">
                <a:effectLst/>
                <a:latin typeface="Aptos" panose="020B0004020202020204" pitchFamily="34" charset="0"/>
                <a:ea typeface="Aptos" panose="020B0004020202020204" pitchFamily="34" charset="0"/>
                <a:cs typeface="Times New Roman" panose="02020603050405020304" pitchFamily="18" charset="0"/>
              </a:rPr>
              <a:t>Sports Turf </a:t>
            </a:r>
            <a:r>
              <a:rPr lang="en-NZ" sz="2000" b="1" u="sng" kern="100">
                <a:effectLst/>
                <a:latin typeface="Aptos" panose="020B0004020202020204" pitchFamily="34" charset="0"/>
                <a:ea typeface="Aptos" panose="020B0004020202020204" pitchFamily="34" charset="0"/>
                <a:cs typeface="Times New Roman" panose="02020603050405020304" pitchFamily="18" charset="0"/>
                <a:hlinkClick r:id="rId4"/>
              </a:rPr>
              <a:t>Management Careers</a:t>
            </a:r>
            <a:r>
              <a:rPr lang="en-NZ" sz="2000" b="1" kern="100">
                <a:effectLst/>
                <a:latin typeface="Aptos" panose="020B0004020202020204" pitchFamily="34" charset="0"/>
                <a:ea typeface="Aptos" panose="020B0004020202020204" pitchFamily="34" charset="0"/>
                <a:cs typeface="Times New Roman" panose="02020603050405020304" pitchFamily="18" charset="0"/>
              </a:rPr>
              <a:t> </a:t>
            </a:r>
            <a:endParaRPr lang="en-NZ" sz="2000" kern="100">
              <a:effectLst/>
              <a:latin typeface="Aptos" panose="020B0004020202020204" pitchFamily="34" charset="0"/>
              <a:ea typeface="Aptos" panose="020B0004020202020204" pitchFamily="34" charset="0"/>
              <a:cs typeface="Times New Roman" panose="02020603050405020304" pitchFamily="18" charset="0"/>
            </a:endParaRPr>
          </a:p>
          <a:p>
            <a:endParaRPr lang="en-NZ" sz="2000"/>
          </a:p>
        </p:txBody>
      </p:sp>
      <p:pic>
        <p:nvPicPr>
          <p:cNvPr id="8196" name="Picture 4" descr="Fieldturf NZ">
            <a:extLst>
              <a:ext uri="{FF2B5EF4-FFF2-40B4-BE49-F238E27FC236}">
                <a16:creationId xmlns:a16="http://schemas.microsoft.com/office/drawing/2014/main" id="{B95DEAD7-369C-DC96-527F-3EB0C493655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629548" y="2484255"/>
            <a:ext cx="3714244" cy="3714244"/>
          </a:xfrm>
          <a:prstGeom prst="rect">
            <a:avLst/>
          </a:prstGeom>
          <a:noFill/>
          <a:extLst>
            <a:ext uri="{909E8E84-426E-40DD-AFC4-6F175D3DCCD1}">
              <a14:hiddenFill xmlns:a14="http://schemas.microsoft.com/office/drawing/2010/main">
                <a:solidFill>
                  <a:srgbClr val="FFFFFF"/>
                </a:solidFill>
              </a14:hiddenFill>
            </a:ext>
          </a:extLst>
        </p:spPr>
      </p:pic>
      <p:sp>
        <p:nvSpPr>
          <p:cNvPr id="8207" name="Rectangle 820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8838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3DDB49-6595-D46E-8AD3-0546AE397B6B}"/>
            </a:ext>
          </a:extLst>
        </p:cNvPr>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F3446F-E8C5-C0F5-9650-BC6D58A6FA7D}"/>
              </a:ext>
            </a:extLst>
          </p:cNvPr>
          <p:cNvSpPr>
            <a:spLocks noGrp="1"/>
          </p:cNvSpPr>
          <p:nvPr>
            <p:ph type="title"/>
          </p:nvPr>
        </p:nvSpPr>
        <p:spPr>
          <a:xfrm>
            <a:off x="793662" y="386930"/>
            <a:ext cx="10066122" cy="874942"/>
          </a:xfrm>
        </p:spPr>
        <p:txBody>
          <a:bodyPr anchor="b">
            <a:normAutofit/>
          </a:bodyPr>
          <a:lstStyle/>
          <a:p>
            <a:r>
              <a:rPr lang="en-NZ" b="1" dirty="0"/>
              <a:t>Careers in the Equine Industry</a:t>
            </a:r>
          </a:p>
        </p:txBody>
      </p:sp>
      <p:sp>
        <p:nvSpPr>
          <p:cNvPr id="9225" name="Rectangle 922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7" name="Rectangle 922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4EF9CD-039E-42BC-0DAC-8D4FC16E2519}"/>
              </a:ext>
            </a:extLst>
          </p:cNvPr>
          <p:cNvSpPr>
            <a:spLocks noGrp="1"/>
          </p:cNvSpPr>
          <p:nvPr>
            <p:ph idx="1"/>
          </p:nvPr>
        </p:nvSpPr>
        <p:spPr>
          <a:xfrm>
            <a:off x="793661" y="2599509"/>
            <a:ext cx="4530898" cy="3639450"/>
          </a:xfrm>
        </p:spPr>
        <p:txBody>
          <a:bodyPr anchor="ctr">
            <a:normAutofit/>
          </a:bodyPr>
          <a:lstStyle/>
          <a:p>
            <a:pPr>
              <a:spcAft>
                <a:spcPts val="800"/>
              </a:spcAft>
            </a:pPr>
            <a:r>
              <a:rPr lang="en-NZ" sz="2000" kern="100">
                <a:effectLst/>
                <a:latin typeface="Aptos" panose="020B0004020202020204" pitchFamily="34" charset="0"/>
                <a:ea typeface="Aptos" panose="020B0004020202020204" pitchFamily="34" charset="0"/>
                <a:cs typeface="Arial" panose="020B0604020202020204" pitchFamily="34" charset="0"/>
              </a:rPr>
              <a:t>NZ Through Bred</a:t>
            </a:r>
            <a:r>
              <a:rPr lang="en-NZ" sz="2000" b="1" kern="100">
                <a:effectLst/>
                <a:latin typeface="Aptos" panose="020B0004020202020204" pitchFamily="34" charset="0"/>
                <a:ea typeface="Aptos" panose="020B0004020202020204" pitchFamily="34" charset="0"/>
                <a:cs typeface="Arial" panose="020B0604020202020204" pitchFamily="34" charset="0"/>
              </a:rPr>
              <a:t> </a:t>
            </a:r>
            <a:r>
              <a:rPr lang="en-NZ" sz="2000" b="1" u="sng" kern="100">
                <a:effectLst/>
                <a:latin typeface="Aptos" panose="020B0004020202020204" pitchFamily="34" charset="0"/>
                <a:ea typeface="Aptos" panose="020B0004020202020204" pitchFamily="34" charset="0"/>
                <a:cs typeface="Arial" panose="020B0604020202020204" pitchFamily="34" charset="0"/>
                <a:hlinkClick r:id="rId2"/>
              </a:rPr>
              <a:t>Racing Academy</a:t>
            </a:r>
            <a:r>
              <a:rPr lang="en-NZ" sz="2000" b="1" kern="100">
                <a:effectLst/>
                <a:latin typeface="Aptos" panose="020B0004020202020204" pitchFamily="34" charset="0"/>
                <a:ea typeface="Aptos" panose="020B0004020202020204" pitchFamily="34" charset="0"/>
                <a:cs typeface="Arial" panose="020B0604020202020204" pitchFamily="34" charset="0"/>
              </a:rPr>
              <a:t> </a:t>
            </a:r>
            <a:endParaRPr lang="en-NZ" sz="2000" kern="10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NZ" sz="2000" kern="100">
                <a:effectLst/>
                <a:latin typeface="Aptos" panose="020B0004020202020204" pitchFamily="34" charset="0"/>
                <a:ea typeface="Aptos" panose="020B0004020202020204" pitchFamily="34" charset="0"/>
                <a:cs typeface="Times New Roman" panose="02020603050405020304" pitchFamily="18" charset="0"/>
              </a:rPr>
              <a:t>Explore Careers in the</a:t>
            </a:r>
            <a:r>
              <a:rPr lang="en-NZ" sz="2000" b="1" kern="100">
                <a:effectLst/>
                <a:latin typeface="Aptos" panose="020B0004020202020204" pitchFamily="34" charset="0"/>
                <a:ea typeface="Aptos" panose="020B0004020202020204" pitchFamily="34" charset="0"/>
                <a:cs typeface="Times New Roman" panose="02020603050405020304" pitchFamily="18" charset="0"/>
              </a:rPr>
              <a:t> </a:t>
            </a:r>
            <a:r>
              <a:rPr lang="en-NZ" sz="2000" b="1" u="sng" kern="100">
                <a:effectLst/>
                <a:latin typeface="Aptos" panose="020B0004020202020204" pitchFamily="34" charset="0"/>
                <a:ea typeface="Aptos" panose="020B0004020202020204" pitchFamily="34" charset="0"/>
                <a:cs typeface="Times New Roman" panose="02020603050405020304" pitchFamily="18" charset="0"/>
                <a:hlinkClick r:id="rId3"/>
              </a:rPr>
              <a:t>Horseracing Industry </a:t>
            </a:r>
            <a:endParaRPr lang="en-NZ" sz="2000" kern="100">
              <a:effectLst/>
              <a:latin typeface="Aptos" panose="020B0004020202020204" pitchFamily="34" charset="0"/>
              <a:ea typeface="Aptos" panose="020B0004020202020204" pitchFamily="34" charset="0"/>
              <a:cs typeface="Times New Roman" panose="02020603050405020304" pitchFamily="18" charset="0"/>
            </a:endParaRPr>
          </a:p>
          <a:p>
            <a:endParaRPr lang="en-NZ" sz="2000"/>
          </a:p>
        </p:txBody>
      </p:sp>
      <p:pic>
        <p:nvPicPr>
          <p:cNvPr id="9218" name="Picture 2" descr="NZ Thoroughbred Industry Careers">
            <a:extLst>
              <a:ext uri="{FF2B5EF4-FFF2-40B4-BE49-F238E27FC236}">
                <a16:creationId xmlns:a16="http://schemas.microsoft.com/office/drawing/2014/main" id="{2AD5B717-1FBA-6DD6-3143-61DFEF9E3DA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11532" y="3349842"/>
            <a:ext cx="5150277" cy="1983070"/>
          </a:xfrm>
          <a:prstGeom prst="rect">
            <a:avLst/>
          </a:prstGeom>
          <a:noFill/>
          <a:extLst>
            <a:ext uri="{909E8E84-426E-40DD-AFC4-6F175D3DCCD1}">
              <a14:hiddenFill xmlns:a14="http://schemas.microsoft.com/office/drawing/2010/main">
                <a:solidFill>
                  <a:srgbClr val="FFFFFF"/>
                </a:solidFill>
              </a14:hiddenFill>
            </a:ext>
          </a:extLst>
        </p:spPr>
      </p:pic>
      <p:sp>
        <p:nvSpPr>
          <p:cNvPr id="9229" name="Rectangle 922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7713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1442DC-364B-6C52-85C3-3B684F8EFCF3}"/>
            </a:ext>
          </a:extLst>
        </p:cNvPr>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D4183A-E6B6-0093-72BC-DF01B03BC281}"/>
              </a:ext>
            </a:extLst>
          </p:cNvPr>
          <p:cNvSpPr>
            <a:spLocks noGrp="1"/>
          </p:cNvSpPr>
          <p:nvPr>
            <p:ph type="title"/>
          </p:nvPr>
        </p:nvSpPr>
        <p:spPr>
          <a:xfrm>
            <a:off x="793662" y="386930"/>
            <a:ext cx="10066122" cy="975526"/>
          </a:xfrm>
        </p:spPr>
        <p:txBody>
          <a:bodyPr anchor="b">
            <a:normAutofit/>
          </a:bodyPr>
          <a:lstStyle/>
          <a:p>
            <a:r>
              <a:rPr lang="en-NZ" sz="4800" b="1" dirty="0"/>
              <a:t>Careers in Biosecurity</a:t>
            </a:r>
          </a:p>
        </p:txBody>
      </p:sp>
      <p:sp>
        <p:nvSpPr>
          <p:cNvPr id="10249" name="Rectangle 1024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Rectangle 1025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73BA9F-8577-0FE2-8DE1-D834FDE10B5D}"/>
              </a:ext>
            </a:extLst>
          </p:cNvPr>
          <p:cNvSpPr>
            <a:spLocks noGrp="1"/>
          </p:cNvSpPr>
          <p:nvPr>
            <p:ph idx="1"/>
          </p:nvPr>
        </p:nvSpPr>
        <p:spPr>
          <a:xfrm>
            <a:off x="793661" y="2599509"/>
            <a:ext cx="4530898" cy="3639450"/>
          </a:xfrm>
        </p:spPr>
        <p:txBody>
          <a:bodyPr anchor="ctr">
            <a:normAutofit/>
          </a:bodyPr>
          <a:lstStyle/>
          <a:p>
            <a:pPr>
              <a:spcAft>
                <a:spcPts val="800"/>
              </a:spcAft>
            </a:pPr>
            <a:r>
              <a:rPr lang="en-NZ" sz="2000" kern="100">
                <a:effectLst/>
                <a:latin typeface="Aptos" panose="020B0004020202020204" pitchFamily="34" charset="0"/>
                <a:ea typeface="Aptos" panose="020B0004020202020204" pitchFamily="34" charset="0"/>
                <a:cs typeface="Times New Roman" panose="02020603050405020304" pitchFamily="18" charset="0"/>
              </a:rPr>
              <a:t>Biosecurity </a:t>
            </a:r>
            <a:r>
              <a:rPr lang="en-NZ" sz="2000" b="1" kern="100">
                <a:effectLst/>
                <a:latin typeface="Aptos" panose="020B0004020202020204" pitchFamily="34" charset="0"/>
                <a:ea typeface="Aptos" panose="020B0004020202020204" pitchFamily="34" charset="0"/>
                <a:cs typeface="Times New Roman" panose="02020603050405020304" pitchFamily="18" charset="0"/>
              </a:rPr>
              <a:t>– </a:t>
            </a:r>
            <a:r>
              <a:rPr lang="en-NZ" sz="2000" b="1" u="sng" kern="100">
                <a:effectLst/>
                <a:latin typeface="Aptos" panose="020B0004020202020204" pitchFamily="34" charset="0"/>
                <a:ea typeface="Aptos" panose="020B0004020202020204" pitchFamily="34" charset="0"/>
                <a:cs typeface="Times New Roman" panose="02020603050405020304" pitchFamily="18" charset="0"/>
                <a:hlinkClick r:id="rId2"/>
              </a:rPr>
              <a:t>Protecting to grow New Zealand</a:t>
            </a:r>
            <a:r>
              <a:rPr lang="en-NZ" sz="2000" b="1" kern="100">
                <a:effectLst/>
                <a:latin typeface="Aptos" panose="020B0004020202020204" pitchFamily="34" charset="0"/>
                <a:ea typeface="Aptos" panose="020B0004020202020204" pitchFamily="34" charset="0"/>
                <a:cs typeface="Times New Roman" panose="02020603050405020304" pitchFamily="18" charset="0"/>
              </a:rPr>
              <a:t> </a:t>
            </a:r>
            <a:endParaRPr lang="en-NZ" sz="2000" kern="10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NZ" sz="2000" kern="100">
                <a:effectLst/>
                <a:latin typeface="Aptos" panose="020B0004020202020204" pitchFamily="34" charset="0"/>
                <a:ea typeface="Aptos" panose="020B0004020202020204" pitchFamily="34" charset="0"/>
                <a:cs typeface="Arial" panose="020B0604020202020204" pitchFamily="34" charset="0"/>
              </a:rPr>
              <a:t>What is it like to work in</a:t>
            </a:r>
            <a:r>
              <a:rPr lang="en-NZ" sz="2000" b="1" kern="100">
                <a:effectLst/>
                <a:latin typeface="Aptos" panose="020B0004020202020204" pitchFamily="34" charset="0"/>
                <a:ea typeface="Aptos" panose="020B0004020202020204" pitchFamily="34" charset="0"/>
                <a:cs typeface="Arial" panose="020B0604020202020204" pitchFamily="34" charset="0"/>
              </a:rPr>
              <a:t> </a:t>
            </a:r>
            <a:r>
              <a:rPr lang="en-NZ" sz="2000" b="1" u="sng" kern="100">
                <a:effectLst/>
                <a:latin typeface="Aptos" panose="020B0004020202020204" pitchFamily="34" charset="0"/>
                <a:ea typeface="Aptos" panose="020B0004020202020204" pitchFamily="34" charset="0"/>
                <a:cs typeface="Arial" panose="020B0604020202020204" pitchFamily="34" charset="0"/>
                <a:hlinkClick r:id="rId3"/>
              </a:rPr>
              <a:t>Biosecurity/Biodiversity?</a:t>
            </a:r>
            <a:r>
              <a:rPr lang="en-NZ" sz="2000" b="1" kern="100">
                <a:effectLst/>
                <a:latin typeface="Aptos" panose="020B0004020202020204" pitchFamily="34" charset="0"/>
                <a:ea typeface="Aptos" panose="020B0004020202020204" pitchFamily="34" charset="0"/>
                <a:cs typeface="Arial" panose="020B0604020202020204" pitchFamily="34" charset="0"/>
              </a:rPr>
              <a:t> </a:t>
            </a:r>
            <a:endParaRPr lang="en-NZ" sz="2000" kern="1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NZ" sz="2000"/>
          </a:p>
        </p:txBody>
      </p:sp>
      <p:pic>
        <p:nvPicPr>
          <p:cNvPr id="10242" name="Picture 2" descr="More frontline biosecurity officers protecting NZ - NZ Herald">
            <a:extLst>
              <a:ext uri="{FF2B5EF4-FFF2-40B4-BE49-F238E27FC236}">
                <a16:creationId xmlns:a16="http://schemas.microsoft.com/office/drawing/2014/main" id="{2D98467A-0800-7F58-01A7-2C563369844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11532" y="2622472"/>
            <a:ext cx="5150277" cy="3437809"/>
          </a:xfrm>
          <a:prstGeom prst="rect">
            <a:avLst/>
          </a:prstGeom>
          <a:noFill/>
          <a:extLst>
            <a:ext uri="{909E8E84-426E-40DD-AFC4-6F175D3DCCD1}">
              <a14:hiddenFill xmlns:a14="http://schemas.microsoft.com/office/drawing/2010/main">
                <a:solidFill>
                  <a:srgbClr val="FFFFFF"/>
                </a:solidFill>
              </a14:hiddenFill>
            </a:ext>
          </a:extLst>
        </p:spPr>
      </p:pic>
      <p:sp>
        <p:nvSpPr>
          <p:cNvPr id="10253" name="Rectangle 10252">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5435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B63B3B-B024-2D76-34BA-F24A0F7A919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1B2FA5-2DFF-2BA1-2BCA-B01F18CC438A}"/>
              </a:ext>
            </a:extLst>
          </p:cNvPr>
          <p:cNvSpPr>
            <a:spLocks noGrp="1"/>
          </p:cNvSpPr>
          <p:nvPr>
            <p:ph type="title"/>
          </p:nvPr>
        </p:nvSpPr>
        <p:spPr>
          <a:xfrm>
            <a:off x="793662" y="386930"/>
            <a:ext cx="10066122" cy="1076110"/>
          </a:xfrm>
        </p:spPr>
        <p:txBody>
          <a:bodyPr anchor="b">
            <a:normAutofit/>
          </a:bodyPr>
          <a:lstStyle/>
          <a:p>
            <a:r>
              <a:rPr lang="en-NZ" sz="4800" b="1" dirty="0"/>
              <a:t>Careers in Environmental Science</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301481C-2DED-2CB5-EEF7-2F155B4332AA}"/>
              </a:ext>
            </a:extLst>
          </p:cNvPr>
          <p:cNvSpPr>
            <a:spLocks noGrp="1"/>
          </p:cNvSpPr>
          <p:nvPr>
            <p:ph idx="1"/>
          </p:nvPr>
        </p:nvSpPr>
        <p:spPr>
          <a:xfrm>
            <a:off x="793661" y="2599509"/>
            <a:ext cx="4530898" cy="3639450"/>
          </a:xfrm>
        </p:spPr>
        <p:txBody>
          <a:bodyPr anchor="ctr">
            <a:normAutofit/>
          </a:bodyPr>
          <a:lstStyle/>
          <a:p>
            <a:pPr>
              <a:spcAft>
                <a:spcPts val="800"/>
              </a:spcAft>
            </a:pPr>
            <a:r>
              <a:rPr lang="en-NZ" sz="2000" kern="100">
                <a:effectLst/>
                <a:latin typeface="Aptos" panose="020B0004020202020204" pitchFamily="34" charset="0"/>
                <a:ea typeface="Aptos" panose="020B0004020202020204" pitchFamily="34" charset="0"/>
                <a:cs typeface="Arial" panose="020B0604020202020204" pitchFamily="34" charset="0"/>
              </a:rPr>
              <a:t>Drones and</a:t>
            </a:r>
            <a:r>
              <a:rPr lang="en-NZ" sz="2000" b="1" kern="100">
                <a:effectLst/>
                <a:latin typeface="Aptos" panose="020B0004020202020204" pitchFamily="34" charset="0"/>
                <a:ea typeface="Aptos" panose="020B0004020202020204" pitchFamily="34" charset="0"/>
                <a:cs typeface="Arial" panose="020B0604020202020204" pitchFamily="34" charset="0"/>
              </a:rPr>
              <a:t> </a:t>
            </a:r>
            <a:r>
              <a:rPr lang="en-NZ" sz="2000" b="1" u="sng" kern="100">
                <a:effectLst/>
                <a:latin typeface="Aptos" panose="020B0004020202020204" pitchFamily="34" charset="0"/>
                <a:ea typeface="Aptos" panose="020B0004020202020204" pitchFamily="34" charset="0"/>
                <a:cs typeface="Arial" panose="020B0604020202020204" pitchFamily="34" charset="0"/>
                <a:hlinkClick r:id="rId2"/>
              </a:rPr>
              <a:t>wilding pines</a:t>
            </a:r>
            <a:r>
              <a:rPr lang="en-NZ" sz="2000" b="1" kern="100">
                <a:effectLst/>
                <a:latin typeface="Aptos" panose="020B0004020202020204" pitchFamily="34" charset="0"/>
                <a:ea typeface="Aptos" panose="020B0004020202020204" pitchFamily="34" charset="0"/>
                <a:cs typeface="Arial" panose="020B0604020202020204" pitchFamily="34" charset="0"/>
              </a:rPr>
              <a:t> </a:t>
            </a:r>
            <a:endParaRPr lang="en-NZ" sz="2000" kern="10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NZ" sz="2000" kern="100">
                <a:effectLst/>
                <a:latin typeface="Aptos" panose="020B0004020202020204" pitchFamily="34" charset="0"/>
                <a:ea typeface="Aptos" panose="020B0004020202020204" pitchFamily="34" charset="0"/>
                <a:cs typeface="Arial" panose="020B0604020202020204" pitchFamily="34" charset="0"/>
              </a:rPr>
              <a:t>Environmental</a:t>
            </a:r>
            <a:r>
              <a:rPr lang="en-NZ" sz="2000" b="1" kern="100">
                <a:effectLst/>
                <a:latin typeface="Aptos" panose="020B0004020202020204" pitchFamily="34" charset="0"/>
                <a:ea typeface="Aptos" panose="020B0004020202020204" pitchFamily="34" charset="0"/>
                <a:cs typeface="Arial" panose="020B0604020202020204" pitchFamily="34" charset="0"/>
              </a:rPr>
              <a:t> </a:t>
            </a:r>
            <a:r>
              <a:rPr lang="en-NZ" sz="2000" b="1" u="sng" kern="100">
                <a:effectLst/>
                <a:latin typeface="Aptos" panose="020B0004020202020204" pitchFamily="34" charset="0"/>
                <a:ea typeface="Aptos" panose="020B0004020202020204" pitchFamily="34" charset="0"/>
                <a:cs typeface="Arial" panose="020B0604020202020204" pitchFamily="34" charset="0"/>
                <a:hlinkClick r:id="rId3"/>
              </a:rPr>
              <a:t>consultant</a:t>
            </a:r>
            <a:r>
              <a:rPr lang="en-NZ" sz="2000" b="1" kern="100">
                <a:effectLst/>
                <a:latin typeface="Aptos" panose="020B0004020202020204" pitchFamily="34" charset="0"/>
                <a:ea typeface="Aptos" panose="020B0004020202020204" pitchFamily="34" charset="0"/>
                <a:cs typeface="Arial" panose="020B0604020202020204" pitchFamily="34" charset="0"/>
              </a:rPr>
              <a:t> </a:t>
            </a:r>
            <a:endParaRPr lang="en-NZ" sz="2000" kern="100">
              <a:effectLst/>
              <a:latin typeface="Aptos" panose="020B0004020202020204" pitchFamily="34" charset="0"/>
              <a:ea typeface="Aptos" panose="020B0004020202020204" pitchFamily="34" charset="0"/>
              <a:cs typeface="Times New Roman" panose="02020603050405020304" pitchFamily="18" charset="0"/>
            </a:endParaRPr>
          </a:p>
          <a:p>
            <a:endParaRPr lang="en-NZ" sz="2000"/>
          </a:p>
        </p:txBody>
      </p:sp>
      <p:pic>
        <p:nvPicPr>
          <p:cNvPr id="4" name="Picture 2" descr="Careers at NIWA | NIWA">
            <a:extLst>
              <a:ext uri="{FF2B5EF4-FFF2-40B4-BE49-F238E27FC236}">
                <a16:creationId xmlns:a16="http://schemas.microsoft.com/office/drawing/2014/main" id="{E1447E35-1BCC-9763-3772-691B59FE40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908" r="2816" b="-2"/>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032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718DF5-68BC-BEF7-4FB6-EDBFBFEC54FE}"/>
            </a:ext>
          </a:extLst>
        </p:cNvPr>
        <p:cNvGrpSpPr/>
        <p:nvPr/>
      </p:nvGrpSpPr>
      <p:grpSpPr>
        <a:xfrm>
          <a:off x="0" y="0"/>
          <a:ext cx="0" cy="0"/>
          <a:chOff x="0" y="0"/>
          <a:chExt cx="0" cy="0"/>
        </a:xfrm>
      </p:grpSpPr>
      <p:sp useBgFill="1">
        <p:nvSpPr>
          <p:cNvPr id="12306" name="Rectangle 12305">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3916A7-13C3-9077-A4A9-412D562C8369}"/>
              </a:ext>
            </a:extLst>
          </p:cNvPr>
          <p:cNvSpPr>
            <a:spLocks noGrp="1"/>
          </p:cNvSpPr>
          <p:nvPr>
            <p:ph type="title"/>
          </p:nvPr>
        </p:nvSpPr>
        <p:spPr>
          <a:xfrm>
            <a:off x="793662" y="386930"/>
            <a:ext cx="10066122" cy="938950"/>
          </a:xfrm>
        </p:spPr>
        <p:txBody>
          <a:bodyPr anchor="b">
            <a:normAutofit/>
          </a:bodyPr>
          <a:lstStyle/>
          <a:p>
            <a:r>
              <a:rPr lang="en-NZ" sz="4800" b="1" dirty="0"/>
              <a:t>Careers in Agri-technology</a:t>
            </a:r>
          </a:p>
        </p:txBody>
      </p:sp>
      <p:sp>
        <p:nvSpPr>
          <p:cNvPr id="12308" name="Rectangle 1230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10" name="Rectangle 1230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8AE1B2-1A15-58D3-AB45-877C2CC5C814}"/>
              </a:ext>
            </a:extLst>
          </p:cNvPr>
          <p:cNvSpPr>
            <a:spLocks noGrp="1"/>
          </p:cNvSpPr>
          <p:nvPr>
            <p:ph idx="1"/>
          </p:nvPr>
        </p:nvSpPr>
        <p:spPr>
          <a:xfrm>
            <a:off x="793661" y="2599509"/>
            <a:ext cx="4530898" cy="3639450"/>
          </a:xfrm>
        </p:spPr>
        <p:txBody>
          <a:bodyPr anchor="ctr">
            <a:normAutofit/>
          </a:bodyPr>
          <a:lstStyle/>
          <a:p>
            <a:pPr>
              <a:spcAft>
                <a:spcPts val="800"/>
              </a:spcAft>
            </a:pPr>
            <a:r>
              <a:rPr lang="en-NZ" sz="2000" kern="100">
                <a:effectLst/>
                <a:latin typeface="Aptos" panose="020B0004020202020204" pitchFamily="34" charset="0"/>
                <a:ea typeface="Aptos" panose="020B0004020202020204" pitchFamily="34" charset="0"/>
                <a:cs typeface="Arial" panose="020B0604020202020204" pitchFamily="34" charset="0"/>
              </a:rPr>
              <a:t>Drones and</a:t>
            </a:r>
            <a:r>
              <a:rPr lang="en-NZ" sz="2000" b="1" kern="100">
                <a:effectLst/>
                <a:latin typeface="Aptos" panose="020B0004020202020204" pitchFamily="34" charset="0"/>
                <a:ea typeface="Aptos" panose="020B0004020202020204" pitchFamily="34" charset="0"/>
                <a:cs typeface="Arial" panose="020B0604020202020204" pitchFamily="34" charset="0"/>
              </a:rPr>
              <a:t> </a:t>
            </a:r>
            <a:r>
              <a:rPr lang="en-NZ" sz="2000" b="1" u="sng" kern="100">
                <a:effectLst/>
                <a:latin typeface="Aptos" panose="020B0004020202020204" pitchFamily="34" charset="0"/>
                <a:ea typeface="Aptos" panose="020B0004020202020204" pitchFamily="34" charset="0"/>
                <a:cs typeface="Arial" panose="020B0604020202020204" pitchFamily="34" charset="0"/>
                <a:hlinkClick r:id="rId2"/>
              </a:rPr>
              <a:t>wilding pines</a:t>
            </a:r>
            <a:endParaRPr lang="en-NZ" sz="2000" kern="10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NZ" sz="2000" kern="100">
                <a:effectLst/>
                <a:latin typeface="Aptos" panose="020B0004020202020204" pitchFamily="34" charset="0"/>
                <a:ea typeface="Aptos" panose="020B0004020202020204" pitchFamily="34" charset="0"/>
                <a:cs typeface="Arial" panose="020B0604020202020204" pitchFamily="34" charset="0"/>
              </a:rPr>
              <a:t>Irrigation</a:t>
            </a:r>
            <a:r>
              <a:rPr lang="en-NZ" sz="2000" b="1" kern="100">
                <a:effectLst/>
                <a:latin typeface="Aptos" panose="020B0004020202020204" pitchFamily="34" charset="0"/>
                <a:ea typeface="Aptos" panose="020B0004020202020204" pitchFamily="34" charset="0"/>
                <a:cs typeface="Arial" panose="020B0604020202020204" pitchFamily="34" charset="0"/>
              </a:rPr>
              <a:t> </a:t>
            </a:r>
            <a:r>
              <a:rPr lang="en-NZ" sz="2000" b="1" u="sng" kern="100">
                <a:effectLst/>
                <a:latin typeface="Aptos" panose="020B0004020202020204" pitchFamily="34" charset="0"/>
                <a:ea typeface="Aptos" panose="020B0004020202020204" pitchFamily="34" charset="0"/>
                <a:cs typeface="Arial" panose="020B0604020202020204" pitchFamily="34" charset="0"/>
                <a:hlinkClick r:id="rId3"/>
              </a:rPr>
              <a:t>technology</a:t>
            </a:r>
            <a:r>
              <a:rPr lang="en-NZ" sz="2000" b="1" kern="100">
                <a:effectLst/>
                <a:latin typeface="Aptos" panose="020B0004020202020204" pitchFamily="34" charset="0"/>
                <a:ea typeface="Aptos" panose="020B0004020202020204" pitchFamily="34" charset="0"/>
                <a:cs typeface="Arial" panose="020B0604020202020204" pitchFamily="34" charset="0"/>
              </a:rPr>
              <a:t> </a:t>
            </a:r>
            <a:endParaRPr lang="en-NZ" sz="2000" kern="10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NZ" sz="2000" kern="100">
                <a:effectLst/>
                <a:latin typeface="Aptos" panose="020B0004020202020204" pitchFamily="34" charset="0"/>
                <a:ea typeface="Aptos" panose="020B0004020202020204" pitchFamily="34" charset="0"/>
                <a:cs typeface="Arial" panose="020B0604020202020204" pitchFamily="34" charset="0"/>
              </a:rPr>
              <a:t>Robotics</a:t>
            </a:r>
            <a:r>
              <a:rPr lang="en-NZ" sz="2000" b="1" kern="100">
                <a:effectLst/>
                <a:latin typeface="Aptos" panose="020B0004020202020204" pitchFamily="34" charset="0"/>
                <a:ea typeface="Aptos" panose="020B0004020202020204" pitchFamily="34" charset="0"/>
                <a:cs typeface="Arial" panose="020B0604020202020204" pitchFamily="34" charset="0"/>
              </a:rPr>
              <a:t> </a:t>
            </a:r>
            <a:r>
              <a:rPr lang="en-NZ" sz="2000" b="1" u="sng" kern="100">
                <a:effectLst/>
                <a:latin typeface="Aptos" panose="020B0004020202020204" pitchFamily="34" charset="0"/>
                <a:ea typeface="Aptos" panose="020B0004020202020204" pitchFamily="34" charset="0"/>
                <a:cs typeface="Arial" panose="020B0604020202020204" pitchFamily="34" charset="0"/>
                <a:hlinkClick r:id="rId4"/>
              </a:rPr>
              <a:t>technology</a:t>
            </a:r>
            <a:r>
              <a:rPr lang="en-NZ" sz="2000" b="1" kern="100">
                <a:effectLst/>
                <a:latin typeface="Aptos" panose="020B0004020202020204" pitchFamily="34" charset="0"/>
                <a:ea typeface="Aptos" panose="020B0004020202020204" pitchFamily="34" charset="0"/>
                <a:cs typeface="Arial" panose="020B0604020202020204" pitchFamily="34" charset="0"/>
              </a:rPr>
              <a:t> </a:t>
            </a:r>
            <a:endParaRPr lang="en-NZ" sz="2000" kern="10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NZ" sz="2000" kern="100">
                <a:effectLst/>
                <a:latin typeface="Aptos" panose="020B0004020202020204" pitchFamily="34" charset="0"/>
                <a:ea typeface="Aptos" panose="020B0004020202020204" pitchFamily="34" charset="0"/>
                <a:cs typeface="Arial" panose="020B0604020202020204" pitchFamily="34" charset="0"/>
              </a:rPr>
              <a:t>Technology Halter, </a:t>
            </a:r>
            <a:r>
              <a:rPr lang="en-NZ" sz="2000" u="sng" kern="100">
                <a:effectLst/>
                <a:latin typeface="Aptos" panose="020B0004020202020204" pitchFamily="34" charset="0"/>
                <a:ea typeface="Aptos" panose="020B0004020202020204" pitchFamily="34" charset="0"/>
                <a:cs typeface="Arial" panose="020B0604020202020204" pitchFamily="34" charset="0"/>
                <a:hlinkClick r:id="rId5"/>
              </a:rPr>
              <a:t>Cow</a:t>
            </a:r>
            <a:r>
              <a:rPr lang="en-NZ" sz="2000" kern="100">
                <a:effectLst/>
                <a:latin typeface="Aptos" panose="020B0004020202020204" pitchFamily="34" charset="0"/>
                <a:ea typeface="Aptos" panose="020B0004020202020204" pitchFamily="34" charset="0"/>
                <a:cs typeface="Arial" panose="020B0604020202020204" pitchFamily="34" charset="0"/>
              </a:rPr>
              <a:t> collars  </a:t>
            </a:r>
            <a:endParaRPr lang="en-NZ" sz="2000" kern="100">
              <a:effectLst/>
              <a:latin typeface="Aptos" panose="020B0004020202020204" pitchFamily="34" charset="0"/>
              <a:ea typeface="Aptos" panose="020B0004020202020204" pitchFamily="34" charset="0"/>
              <a:cs typeface="Times New Roman" panose="02020603050405020304" pitchFamily="18" charset="0"/>
            </a:endParaRPr>
          </a:p>
          <a:p>
            <a:endParaRPr lang="en-NZ" sz="2000"/>
          </a:p>
        </p:txBody>
      </p:sp>
      <p:pic>
        <p:nvPicPr>
          <p:cNvPr id="12292" name="Picture 4" descr="World-beating agritech">
            <a:extLst>
              <a:ext uri="{FF2B5EF4-FFF2-40B4-BE49-F238E27FC236}">
                <a16:creationId xmlns:a16="http://schemas.microsoft.com/office/drawing/2014/main" id="{450EF2BE-BCDC-4A8B-E932-F21B4DAB2E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3843" r="2" b="2"/>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12312" name="Rectangle 12311">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059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C65F3E-4A77-D704-96D7-F735B914E2D0}"/>
            </a:ext>
          </a:extLst>
        </p:cNvPr>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22D81B-60CA-06A9-A6BA-E396EAC2164E}"/>
              </a:ext>
            </a:extLst>
          </p:cNvPr>
          <p:cNvSpPr>
            <a:spLocks noGrp="1"/>
          </p:cNvSpPr>
          <p:nvPr>
            <p:ph type="title"/>
          </p:nvPr>
        </p:nvSpPr>
        <p:spPr>
          <a:xfrm>
            <a:off x="793662" y="386930"/>
            <a:ext cx="10066122" cy="1012102"/>
          </a:xfrm>
        </p:spPr>
        <p:txBody>
          <a:bodyPr anchor="b">
            <a:normAutofit/>
          </a:bodyPr>
          <a:lstStyle/>
          <a:p>
            <a:r>
              <a:rPr lang="en-NZ" sz="4800" b="1" dirty="0"/>
              <a:t>Careers in the Food Industry</a:t>
            </a:r>
          </a:p>
        </p:txBody>
      </p:sp>
      <p:sp>
        <p:nvSpPr>
          <p:cNvPr id="13321" name="Rectangle 1332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3" name="Rectangle 1332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24BBF1-E8DC-47B0-C4CF-92A678DFC094}"/>
              </a:ext>
            </a:extLst>
          </p:cNvPr>
          <p:cNvSpPr>
            <a:spLocks noGrp="1"/>
          </p:cNvSpPr>
          <p:nvPr>
            <p:ph idx="1"/>
          </p:nvPr>
        </p:nvSpPr>
        <p:spPr>
          <a:xfrm>
            <a:off x="793661" y="2599509"/>
            <a:ext cx="4530898" cy="3639450"/>
          </a:xfrm>
        </p:spPr>
        <p:txBody>
          <a:bodyPr anchor="ctr">
            <a:normAutofit/>
          </a:bodyPr>
          <a:lstStyle/>
          <a:p>
            <a:pPr>
              <a:spcAft>
                <a:spcPts val="800"/>
              </a:spcAft>
            </a:pPr>
            <a:r>
              <a:rPr lang="en-NZ" sz="2000" kern="100">
                <a:effectLst/>
                <a:latin typeface="Aptos" panose="020B0004020202020204" pitchFamily="34" charset="0"/>
                <a:ea typeface="Aptos" panose="020B0004020202020204" pitchFamily="34" charset="0"/>
                <a:cs typeface="Arial" panose="020B0604020202020204" pitchFamily="34" charset="0"/>
              </a:rPr>
              <a:t>Quality</a:t>
            </a:r>
            <a:r>
              <a:rPr lang="en-NZ" sz="2000" b="1" kern="100">
                <a:effectLst/>
                <a:latin typeface="Aptos" panose="020B0004020202020204" pitchFamily="34" charset="0"/>
                <a:ea typeface="Aptos" panose="020B0004020202020204" pitchFamily="34" charset="0"/>
                <a:cs typeface="Arial" panose="020B0604020202020204" pitchFamily="34" charset="0"/>
              </a:rPr>
              <a:t> </a:t>
            </a:r>
            <a:r>
              <a:rPr lang="en-NZ" sz="2000" b="1" u="sng" kern="100">
                <a:effectLst/>
                <a:latin typeface="Aptos" panose="020B0004020202020204" pitchFamily="34" charset="0"/>
                <a:ea typeface="Aptos" panose="020B0004020202020204" pitchFamily="34" charset="0"/>
                <a:cs typeface="Arial" panose="020B0604020202020204" pitchFamily="34" charset="0"/>
                <a:hlinkClick r:id="rId2"/>
              </a:rPr>
              <a:t>control</a:t>
            </a:r>
            <a:endParaRPr lang="en-NZ" sz="2000" kern="10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NZ" sz="2000" kern="100">
                <a:effectLst/>
                <a:latin typeface="Aptos" panose="020B0004020202020204" pitchFamily="34" charset="0"/>
                <a:ea typeface="Aptos" panose="020B0004020202020204" pitchFamily="34" charset="0"/>
                <a:cs typeface="Arial" panose="020B0604020202020204" pitchFamily="34" charset="0"/>
              </a:rPr>
              <a:t>Global </a:t>
            </a:r>
            <a:r>
              <a:rPr lang="en-NZ" sz="2000" b="1" u="sng" kern="100">
                <a:effectLst/>
                <a:latin typeface="Aptos" panose="020B0004020202020204" pitchFamily="34" charset="0"/>
                <a:ea typeface="Aptos" panose="020B0004020202020204" pitchFamily="34" charset="0"/>
                <a:cs typeface="Arial" panose="020B0604020202020204" pitchFamily="34" charset="0"/>
                <a:hlinkClick r:id="rId3"/>
              </a:rPr>
              <a:t>account manager</a:t>
            </a:r>
            <a:r>
              <a:rPr lang="en-NZ" sz="2000" b="1" kern="100">
                <a:effectLst/>
                <a:latin typeface="Aptos" panose="020B0004020202020204" pitchFamily="34" charset="0"/>
                <a:ea typeface="Aptos" panose="020B0004020202020204" pitchFamily="34" charset="0"/>
                <a:cs typeface="Arial" panose="020B0604020202020204" pitchFamily="34" charset="0"/>
              </a:rPr>
              <a:t> </a:t>
            </a:r>
            <a:endParaRPr lang="en-NZ" sz="2000" kern="100">
              <a:effectLst/>
              <a:latin typeface="Aptos" panose="020B0004020202020204" pitchFamily="34" charset="0"/>
              <a:ea typeface="Aptos" panose="020B0004020202020204" pitchFamily="34" charset="0"/>
              <a:cs typeface="Times New Roman" panose="02020603050405020304" pitchFamily="18" charset="0"/>
            </a:endParaRPr>
          </a:p>
          <a:p>
            <a:endParaRPr lang="en-NZ" sz="2000"/>
          </a:p>
        </p:txBody>
      </p:sp>
      <p:pic>
        <p:nvPicPr>
          <p:cNvPr id="13314" name="Picture 2" descr="Food Safety - Provida Freight">
            <a:extLst>
              <a:ext uri="{FF2B5EF4-FFF2-40B4-BE49-F238E27FC236}">
                <a16:creationId xmlns:a16="http://schemas.microsoft.com/office/drawing/2014/main" id="{6A2F0C74-DAAB-7558-55AD-EAB8ED6904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944" r="2" b="19543"/>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13325" name="Rectangle 1332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8797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57A3D6-99C3-5F17-6D20-B88E7FFA1173}"/>
            </a:ext>
          </a:extLst>
        </p:cNvPr>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3E223D-CA6D-D700-073F-3535432426C6}"/>
              </a:ext>
            </a:extLst>
          </p:cNvPr>
          <p:cNvSpPr>
            <a:spLocks noGrp="1"/>
          </p:cNvSpPr>
          <p:nvPr>
            <p:ph type="title"/>
          </p:nvPr>
        </p:nvSpPr>
        <p:spPr>
          <a:xfrm>
            <a:off x="793662" y="386930"/>
            <a:ext cx="10066122" cy="1298448"/>
          </a:xfrm>
        </p:spPr>
        <p:txBody>
          <a:bodyPr anchor="b">
            <a:normAutofit/>
          </a:bodyPr>
          <a:lstStyle/>
          <a:p>
            <a:r>
              <a:rPr lang="en-NZ" sz="4800" b="1" dirty="0"/>
              <a:t>Careers in Soil Science</a:t>
            </a:r>
          </a:p>
        </p:txBody>
      </p:sp>
      <p:sp>
        <p:nvSpPr>
          <p:cNvPr id="14345" name="Rectangle 1434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7" name="Rectangle 1434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F8EDC6-B0C5-9E8E-630F-6C96DAC67F13}"/>
              </a:ext>
            </a:extLst>
          </p:cNvPr>
          <p:cNvSpPr>
            <a:spLocks noGrp="1"/>
          </p:cNvSpPr>
          <p:nvPr>
            <p:ph idx="1"/>
          </p:nvPr>
        </p:nvSpPr>
        <p:spPr>
          <a:xfrm>
            <a:off x="793661" y="2599509"/>
            <a:ext cx="4530898" cy="3639450"/>
          </a:xfrm>
        </p:spPr>
        <p:txBody>
          <a:bodyPr anchor="ctr">
            <a:normAutofit/>
          </a:bodyPr>
          <a:lstStyle/>
          <a:p>
            <a:pPr marL="0" indent="0">
              <a:spcAft>
                <a:spcPts val="800"/>
              </a:spcAft>
              <a:buNone/>
            </a:pPr>
            <a:r>
              <a:rPr lang="en-NZ" sz="2000" kern="100" dirty="0">
                <a:effectLst/>
                <a:latin typeface="Aptos" panose="020B0004020202020204" pitchFamily="34" charset="0"/>
                <a:ea typeface="Aptos" panose="020B0004020202020204" pitchFamily="34" charset="0"/>
                <a:cs typeface="Arial" panose="020B0604020202020204" pitchFamily="34" charset="0"/>
              </a:rPr>
              <a:t>Careers in</a:t>
            </a:r>
            <a:r>
              <a:rPr lang="en-NZ" sz="2000" b="1" kern="100" dirty="0">
                <a:effectLst/>
                <a:latin typeface="Aptos" panose="020B0004020202020204" pitchFamily="34" charset="0"/>
                <a:ea typeface="Aptos" panose="020B0004020202020204" pitchFamily="34" charset="0"/>
                <a:cs typeface="Arial" panose="020B0604020202020204" pitchFamily="34" charset="0"/>
              </a:rPr>
              <a:t> </a:t>
            </a:r>
            <a:r>
              <a:rPr lang="en-NZ" sz="2000" b="1" u="sng" kern="100" dirty="0">
                <a:effectLst/>
                <a:latin typeface="Aptos" panose="020B0004020202020204" pitchFamily="34" charset="0"/>
                <a:ea typeface="Aptos" panose="020B0004020202020204" pitchFamily="34" charset="0"/>
                <a:cs typeface="Arial" panose="020B0604020202020204" pitchFamily="34" charset="0"/>
                <a:hlinkClick r:id="rId2"/>
              </a:rPr>
              <a:t>soil science</a:t>
            </a:r>
            <a:endParaRPr lang="en-NZ"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r>
              <a:rPr lang="en-NZ" sz="2000" kern="100" dirty="0">
                <a:effectLst/>
                <a:latin typeface="Aptos" panose="020B0004020202020204" pitchFamily="34" charset="0"/>
                <a:ea typeface="Aptos" panose="020B0004020202020204" pitchFamily="34" charset="0"/>
                <a:cs typeface="Arial" panose="020B0604020202020204" pitchFamily="34" charset="0"/>
              </a:rPr>
              <a:t>Engineering geologist </a:t>
            </a:r>
            <a:endParaRPr lang="en-NZ"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r>
              <a:rPr lang="en-NZ" sz="2000" kern="100" dirty="0">
                <a:effectLst/>
                <a:latin typeface="Aptos" panose="020B0004020202020204" pitchFamily="34" charset="0"/>
                <a:ea typeface="Aptos" panose="020B0004020202020204" pitchFamily="34" charset="0"/>
                <a:cs typeface="Arial" panose="020B0604020202020204" pitchFamily="34" charset="0"/>
              </a:rPr>
              <a:t>Social scientist</a:t>
            </a:r>
            <a:endParaRPr lang="en-NZ"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en-NZ" sz="2000" kern="100" dirty="0">
                <a:effectLst/>
                <a:latin typeface="Aptos" panose="020B0004020202020204" pitchFamily="34" charset="0"/>
                <a:ea typeface="Aptos" panose="020B0004020202020204" pitchFamily="34" charset="0"/>
                <a:cs typeface="Arial" panose="020B0604020202020204" pitchFamily="34" charset="0"/>
              </a:rPr>
              <a:t>Soil Chemist</a:t>
            </a:r>
            <a:endParaRPr lang="en-NZ"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Z" sz="2000" dirty="0"/>
          </a:p>
        </p:txBody>
      </p:sp>
      <p:pic>
        <p:nvPicPr>
          <p:cNvPr id="14338" name="Picture 2" descr="Soil Science | University of Canterbury">
            <a:extLst>
              <a:ext uri="{FF2B5EF4-FFF2-40B4-BE49-F238E27FC236}">
                <a16:creationId xmlns:a16="http://schemas.microsoft.com/office/drawing/2014/main" id="{550AF7F0-BC9B-2ED8-3B2B-049E10374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443"/>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14349" name="Rectangle 1434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5919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22C81-6D22-9F05-33D2-C38854B0A122}"/>
              </a:ext>
            </a:extLst>
          </p:cNvPr>
          <p:cNvSpPr>
            <a:spLocks noGrp="1"/>
          </p:cNvSpPr>
          <p:nvPr>
            <p:ph type="ctrTitle"/>
          </p:nvPr>
        </p:nvSpPr>
        <p:spPr/>
        <p:txBody>
          <a:bodyPr>
            <a:normAutofit fontScale="90000"/>
          </a:bodyPr>
          <a:lstStyle/>
          <a:p>
            <a:r>
              <a:rPr lang="en-NZ" dirty="0"/>
              <a:t>Unit 5 </a:t>
            </a:r>
            <a:br>
              <a:rPr lang="en-NZ" dirty="0"/>
            </a:br>
            <a:r>
              <a:rPr lang="en-NZ" dirty="0"/>
              <a:t>Careers in the Primary Industry</a:t>
            </a:r>
          </a:p>
        </p:txBody>
      </p:sp>
    </p:spTree>
    <p:extLst>
      <p:ext uri="{BB962C8B-B14F-4D97-AF65-F5344CB8AC3E}">
        <p14:creationId xmlns:p14="http://schemas.microsoft.com/office/powerpoint/2010/main" val="3722885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8C98C-163A-9C82-218B-7F32AEFF959B}"/>
              </a:ext>
            </a:extLst>
          </p:cNvPr>
          <p:cNvSpPr>
            <a:spLocks noGrp="1"/>
          </p:cNvSpPr>
          <p:nvPr>
            <p:ph type="title"/>
          </p:nvPr>
        </p:nvSpPr>
        <p:spPr>
          <a:xfrm>
            <a:off x="838200" y="365125"/>
            <a:ext cx="4995672" cy="1325563"/>
          </a:xfrm>
        </p:spPr>
        <p:txBody>
          <a:bodyPr/>
          <a:lstStyle/>
          <a:p>
            <a:r>
              <a:rPr lang="en-NZ" dirty="0"/>
              <a:t>21 Century Skills</a:t>
            </a:r>
          </a:p>
        </p:txBody>
      </p:sp>
      <p:sp>
        <p:nvSpPr>
          <p:cNvPr id="3" name="Content Placeholder 2">
            <a:extLst>
              <a:ext uri="{FF2B5EF4-FFF2-40B4-BE49-F238E27FC236}">
                <a16:creationId xmlns:a16="http://schemas.microsoft.com/office/drawing/2014/main" id="{F45B4A0B-6B3F-A8EF-ACC5-5CD3D6FC9032}"/>
              </a:ext>
            </a:extLst>
          </p:cNvPr>
          <p:cNvSpPr>
            <a:spLocks noGrp="1"/>
          </p:cNvSpPr>
          <p:nvPr>
            <p:ph idx="1"/>
          </p:nvPr>
        </p:nvSpPr>
        <p:spPr>
          <a:xfrm>
            <a:off x="554736" y="1690688"/>
            <a:ext cx="5187696" cy="4351338"/>
          </a:xfrm>
        </p:spPr>
        <p:txBody>
          <a:bodyPr/>
          <a:lstStyle/>
          <a:p>
            <a:pPr marL="0" indent="0">
              <a:buNone/>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The 21st century is marked by rapid technological advancements, globalisation, and changing economic environments. To thrive in this constantly shifting world, young people need to be adaptable and resilient, with the tools to navigate these changes. Developing 21st-century skills is important because they help you succeed in a world that is always evolving. Skills like problem-solving, creativity, communication, and teamwork are essential in almost every job. As technology continues to advance, it's also important to learn how to use new tools and collaborate with people from diverse backgrounds. By building these skills now, you'll be well-prepared to take on new challenges and make a positive impact on your community and the world.</a:t>
            </a:r>
          </a:p>
          <a:p>
            <a:endParaRPr lang="en-NZ" dirty="0"/>
          </a:p>
        </p:txBody>
      </p:sp>
      <p:pic>
        <p:nvPicPr>
          <p:cNvPr id="4" name="Picture 3">
            <a:extLst>
              <a:ext uri="{FF2B5EF4-FFF2-40B4-BE49-F238E27FC236}">
                <a16:creationId xmlns:a16="http://schemas.microsoft.com/office/drawing/2014/main" id="{45EB8D32-07A8-EB9E-DD98-DCA3356BE9E8}"/>
              </a:ext>
            </a:extLst>
          </p:cNvPr>
          <p:cNvPicPr>
            <a:picLocks noChangeAspect="1"/>
          </p:cNvPicPr>
          <p:nvPr/>
        </p:nvPicPr>
        <p:blipFill>
          <a:blip r:embed="rId2"/>
          <a:stretch>
            <a:fillRect/>
          </a:stretch>
        </p:blipFill>
        <p:spPr>
          <a:xfrm>
            <a:off x="6016371" y="1804860"/>
            <a:ext cx="5731510" cy="3924935"/>
          </a:xfrm>
          <a:prstGeom prst="rect">
            <a:avLst/>
          </a:prstGeom>
        </p:spPr>
      </p:pic>
      <p:sp>
        <p:nvSpPr>
          <p:cNvPr id="6" name="TextBox 5">
            <a:extLst>
              <a:ext uri="{FF2B5EF4-FFF2-40B4-BE49-F238E27FC236}">
                <a16:creationId xmlns:a16="http://schemas.microsoft.com/office/drawing/2014/main" id="{E2F4BDC0-1E5B-5021-8B62-4948789C2161}"/>
              </a:ext>
            </a:extLst>
          </p:cNvPr>
          <p:cNvSpPr txBox="1"/>
          <p:nvPr/>
        </p:nvSpPr>
        <p:spPr>
          <a:xfrm>
            <a:off x="6096000" y="685800"/>
            <a:ext cx="5257800" cy="1405513"/>
          </a:xfrm>
          <a:prstGeom prst="rect">
            <a:avLst/>
          </a:prstGeom>
          <a:noFill/>
        </p:spPr>
        <p:txBody>
          <a:bodyPr wrap="square" rtlCol="0">
            <a:spAutoFit/>
          </a:bodyPr>
          <a:lstStyle/>
          <a:p>
            <a:pPr>
              <a:lnSpc>
                <a:spcPct val="150000"/>
              </a:lnSpc>
              <a:spcAft>
                <a:spcPts val="800"/>
              </a:spcAft>
            </a:pPr>
            <a:r>
              <a:rPr lang="en-NZ" sz="1800" b="1" kern="100" dirty="0">
                <a:effectLst/>
                <a:latin typeface="Aptos" panose="020B0004020202020204" pitchFamily="34" charset="0"/>
                <a:ea typeface="Aptos" panose="020B0004020202020204" pitchFamily="34" charset="0"/>
                <a:cs typeface="Times New Roman" panose="02020603050405020304" pitchFamily="18" charset="0"/>
              </a:rPr>
              <a:t>Skills of the future. </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en-NZ" sz="1800" i="1" kern="100" dirty="0">
                <a:effectLst/>
                <a:latin typeface="Aptos" panose="020B0004020202020204" pitchFamily="34" charset="0"/>
                <a:ea typeface="Aptos" panose="020B0004020202020204" pitchFamily="34" charset="0"/>
                <a:cs typeface="Times New Roman" panose="02020603050405020304" pitchFamily="18" charset="0"/>
              </a:rPr>
              <a:t>From </a:t>
            </a:r>
            <a:r>
              <a:rPr lang="en-NZ" sz="1800" i="1" kern="100" dirty="0" err="1">
                <a:effectLst/>
                <a:latin typeface="Aptos" panose="020B0004020202020204" pitchFamily="34" charset="0"/>
                <a:ea typeface="Aptos" panose="020B0004020202020204" pitchFamily="34" charset="0"/>
                <a:cs typeface="Times New Roman" panose="02020603050405020304" pitchFamily="18" charset="0"/>
              </a:rPr>
              <a:t>AgriFutures</a:t>
            </a:r>
            <a:r>
              <a:rPr lang="en-NZ"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en-NZ" sz="1800" i="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Careers in Agriculture</a:t>
            </a:r>
            <a:r>
              <a:rPr lang="en-NZ" sz="18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Z" dirty="0"/>
          </a:p>
        </p:txBody>
      </p:sp>
    </p:spTree>
    <p:extLst>
      <p:ext uri="{BB962C8B-B14F-4D97-AF65-F5344CB8AC3E}">
        <p14:creationId xmlns:p14="http://schemas.microsoft.com/office/powerpoint/2010/main" val="1210370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96096-F8AB-0C05-B20F-707ADAAE53E2}"/>
              </a:ext>
            </a:extLst>
          </p:cNvPr>
          <p:cNvSpPr>
            <a:spLocks noGrp="1"/>
          </p:cNvSpPr>
          <p:nvPr>
            <p:ph type="title"/>
          </p:nvPr>
        </p:nvSpPr>
        <p:spPr>
          <a:xfrm>
            <a:off x="838200" y="319405"/>
            <a:ext cx="10515600" cy="1325563"/>
          </a:xfrm>
        </p:spPr>
        <p:txBody>
          <a:bodyPr>
            <a:normAutofit fontScale="90000"/>
          </a:bodyPr>
          <a:lstStyle/>
          <a:p>
            <a:r>
              <a:rPr lang="en-NZ" dirty="0"/>
              <a:t>Lesson 2</a:t>
            </a:r>
            <a:br>
              <a:rPr lang="en-NZ" dirty="0"/>
            </a:br>
            <a:r>
              <a:rPr lang="en-NZ" dirty="0"/>
              <a:t>Activity 2 </a:t>
            </a:r>
            <a:r>
              <a:rPr lang="en-NZ" sz="4000" dirty="0"/>
              <a:t>Career Opportunities in the Primary Industry</a:t>
            </a:r>
          </a:p>
        </p:txBody>
      </p:sp>
      <p:sp>
        <p:nvSpPr>
          <p:cNvPr id="3" name="Content Placeholder 2">
            <a:extLst>
              <a:ext uri="{FF2B5EF4-FFF2-40B4-BE49-F238E27FC236}">
                <a16:creationId xmlns:a16="http://schemas.microsoft.com/office/drawing/2014/main" id="{937DAD08-3BA3-B871-68F8-73D217158309}"/>
              </a:ext>
            </a:extLst>
          </p:cNvPr>
          <p:cNvSpPr>
            <a:spLocks noGrp="1"/>
          </p:cNvSpPr>
          <p:nvPr>
            <p:ph idx="1"/>
          </p:nvPr>
        </p:nvSpPr>
        <p:spPr/>
        <p:txBody>
          <a:bodyPr>
            <a:normAutofit/>
          </a:bodyPr>
          <a:lstStyle/>
          <a:p>
            <a:pPr marL="0" indent="0">
              <a:buNone/>
            </a:pPr>
            <a:r>
              <a:rPr lang="en-NZ" sz="1800" kern="100" dirty="0">
                <a:effectLst/>
                <a:latin typeface="Arial" panose="020B0604020202020204" pitchFamily="34" charset="0"/>
                <a:ea typeface="Aptos" panose="020B0004020202020204" pitchFamily="34" charset="0"/>
                <a:cs typeface="Times New Roman" panose="02020603050405020304" pitchFamily="18" charset="0"/>
              </a:rPr>
              <a:t>Prepare a presentation to present to the class.</a:t>
            </a:r>
            <a:r>
              <a:rPr lang="en-NZ" sz="1800" kern="100" dirty="0">
                <a:latin typeface="Aptos" panose="020B0004020202020204" pitchFamily="34" charset="0"/>
                <a:ea typeface="Aptos" panose="020B0004020202020204" pitchFamily="34" charset="0"/>
                <a:cs typeface="Times New Roman" panose="02020603050405020304" pitchFamily="18" charset="0"/>
              </a:rPr>
              <a:t> </a:t>
            </a:r>
            <a:r>
              <a:rPr lang="en-NZ" sz="1800" kern="100" dirty="0">
                <a:effectLst/>
                <a:latin typeface="Arial" panose="020B0604020202020204" pitchFamily="34" charset="0"/>
                <a:ea typeface="Aptos" panose="020B0004020202020204" pitchFamily="34" charset="0"/>
                <a:cs typeface="Times New Roman" panose="02020603050405020304" pitchFamily="18" charset="0"/>
              </a:rPr>
              <a:t>Include; -</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NZ" sz="1800" kern="100" dirty="0">
                <a:effectLst/>
                <a:latin typeface="Aptos" panose="020B0004020202020204" pitchFamily="34" charset="0"/>
                <a:ea typeface="Aptos" panose="020B0004020202020204" pitchFamily="34" charset="0"/>
                <a:cs typeface="Arial" panose="020B0604020202020204" pitchFamily="34" charset="0"/>
              </a:rPr>
              <a:t>Name of industry.</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NZ" sz="1800" kern="100" dirty="0">
                <a:effectLst/>
                <a:latin typeface="Aptos" panose="020B0004020202020204" pitchFamily="34" charset="0"/>
                <a:ea typeface="Aptos" panose="020B0004020202020204" pitchFamily="34" charset="0"/>
                <a:cs typeface="Arial" panose="020B0604020202020204" pitchFamily="34" charset="0"/>
              </a:rPr>
              <a:t>What the job involves?</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NZ" sz="1800" kern="100" dirty="0">
                <a:effectLst/>
                <a:latin typeface="Aptos" panose="020B0004020202020204" pitchFamily="34" charset="0"/>
                <a:ea typeface="Aptos" panose="020B0004020202020204" pitchFamily="34" charset="0"/>
                <a:cs typeface="Arial" panose="020B0604020202020204" pitchFamily="34" charset="0"/>
              </a:rPr>
              <a:t>Location of the job.</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NZ" sz="1800" kern="100" dirty="0">
                <a:effectLst/>
                <a:latin typeface="Aptos" panose="020B0004020202020204" pitchFamily="34" charset="0"/>
                <a:ea typeface="Aptos" panose="020B0004020202020204" pitchFamily="34" charset="0"/>
                <a:cs typeface="Arial" panose="020B0604020202020204" pitchFamily="34" charset="0"/>
              </a:rPr>
              <a:t>21</a:t>
            </a:r>
            <a:r>
              <a:rPr lang="en-NZ" sz="1800" kern="100" baseline="30000" dirty="0">
                <a:effectLst/>
                <a:latin typeface="Aptos" panose="020B0004020202020204" pitchFamily="34" charset="0"/>
                <a:ea typeface="Aptos" panose="020B0004020202020204" pitchFamily="34" charset="0"/>
                <a:cs typeface="Arial" panose="020B0604020202020204" pitchFamily="34" charset="0"/>
              </a:rPr>
              <a:t>st</a:t>
            </a:r>
            <a:r>
              <a:rPr lang="en-NZ" sz="1800" kern="100" dirty="0">
                <a:effectLst/>
                <a:latin typeface="Aptos" panose="020B0004020202020204" pitchFamily="34" charset="0"/>
                <a:ea typeface="Aptos" panose="020B0004020202020204" pitchFamily="34" charset="0"/>
                <a:cs typeface="Arial" panose="020B0604020202020204" pitchFamily="34" charset="0"/>
              </a:rPr>
              <a:t> century skills needed for the job.  Use the 21st century skills list to help you.</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NZ" sz="1800" kern="100" dirty="0">
                <a:effectLst/>
                <a:latin typeface="Aptos" panose="020B0004020202020204" pitchFamily="34" charset="0"/>
                <a:ea typeface="Aptos" panose="020B0004020202020204" pitchFamily="34" charset="0"/>
                <a:cs typeface="Arial" panose="020B0604020202020204" pitchFamily="34" charset="0"/>
              </a:rPr>
              <a:t>Subjects that would be useful to prepare you for this job.</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n-NZ" sz="1800" kern="100" dirty="0">
                <a:effectLst/>
                <a:latin typeface="Aptos" panose="020B0004020202020204" pitchFamily="34" charset="0"/>
                <a:ea typeface="Aptos" panose="020B0004020202020204" pitchFamily="34" charset="0"/>
                <a:cs typeface="Arial" panose="020B0604020202020204" pitchFamily="34" charset="0"/>
              </a:rPr>
              <a:t>Other information of interest.</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NZ" dirty="0"/>
          </a:p>
        </p:txBody>
      </p:sp>
    </p:spTree>
    <p:extLst>
      <p:ext uri="{BB962C8B-B14F-4D97-AF65-F5344CB8AC3E}">
        <p14:creationId xmlns:p14="http://schemas.microsoft.com/office/powerpoint/2010/main" val="2344682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E3B2CE-56C9-7B94-8972-F6C4D0EE8DB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72153F-B7BA-F52D-AB70-7B07965127E2}"/>
              </a:ext>
            </a:extLst>
          </p:cNvPr>
          <p:cNvSpPr>
            <a:spLocks noGrp="1"/>
          </p:cNvSpPr>
          <p:nvPr>
            <p:ph type="title"/>
          </p:nvPr>
        </p:nvSpPr>
        <p:spPr>
          <a:xfrm>
            <a:off x="793662" y="386930"/>
            <a:ext cx="10066122" cy="776228"/>
          </a:xfrm>
        </p:spPr>
        <p:txBody>
          <a:bodyPr anchor="b">
            <a:normAutofit/>
          </a:bodyPr>
          <a:lstStyle/>
          <a:p>
            <a:r>
              <a:rPr lang="en-NZ" sz="4100" b="1" kern="100" dirty="0">
                <a:latin typeface="Aptos" panose="020B0004020202020204" pitchFamily="34" charset="0"/>
                <a:ea typeface="Aptos" panose="020B0004020202020204" pitchFamily="34" charset="0"/>
                <a:cs typeface="Arial" panose="020B0604020202020204" pitchFamily="34" charset="0"/>
              </a:rPr>
              <a:t>L</a:t>
            </a:r>
            <a:r>
              <a:rPr lang="en-NZ" sz="4100" b="1" kern="100" dirty="0">
                <a:effectLst/>
                <a:latin typeface="Aptos" panose="020B0004020202020204" pitchFamily="34" charset="0"/>
                <a:ea typeface="Aptos" panose="020B0004020202020204" pitchFamily="34" charset="0"/>
                <a:cs typeface="Arial" panose="020B0604020202020204" pitchFamily="34" charset="0"/>
              </a:rPr>
              <a:t>inks to Primary Industry </a:t>
            </a:r>
            <a:r>
              <a:rPr lang="en-NZ" sz="4100" b="1" kern="100" dirty="0">
                <a:latin typeface="Aptos" panose="020B0004020202020204" pitchFamily="34" charset="0"/>
                <a:ea typeface="Aptos" panose="020B0004020202020204" pitchFamily="34" charset="0"/>
                <a:cs typeface="Arial" panose="020B0604020202020204" pitchFamily="34" charset="0"/>
              </a:rPr>
              <a:t>C</a:t>
            </a:r>
            <a:r>
              <a:rPr lang="en-NZ" sz="4100" b="1" kern="100" dirty="0">
                <a:effectLst/>
                <a:latin typeface="Aptos" panose="020B0004020202020204" pitchFamily="34" charset="0"/>
                <a:ea typeface="Aptos" panose="020B0004020202020204" pitchFamily="34" charset="0"/>
                <a:cs typeface="Arial" panose="020B0604020202020204" pitchFamily="34" charset="0"/>
              </a:rPr>
              <a:t>areers.</a:t>
            </a:r>
            <a:endParaRPr lang="en-NZ" sz="4100" dirty="0"/>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8FB9EE-AE9A-C8A9-2221-A8A2EE017921}"/>
              </a:ext>
            </a:extLst>
          </p:cNvPr>
          <p:cNvSpPr>
            <a:spLocks noGrp="1"/>
          </p:cNvSpPr>
          <p:nvPr>
            <p:ph idx="1"/>
          </p:nvPr>
        </p:nvSpPr>
        <p:spPr>
          <a:xfrm>
            <a:off x="793661" y="2377441"/>
            <a:ext cx="4796318" cy="3648456"/>
          </a:xfrm>
        </p:spPr>
        <p:txBody>
          <a:bodyPr anchor="ctr">
            <a:normAutofit fontScale="92500" lnSpcReduction="20000"/>
          </a:bodyPr>
          <a:lstStyle/>
          <a:p>
            <a:pPr marL="0" indent="0">
              <a:spcAft>
                <a:spcPts val="800"/>
              </a:spcAft>
              <a:buNone/>
            </a:pPr>
            <a:r>
              <a:rPr lang="en-NZ" sz="2000" kern="100" dirty="0">
                <a:effectLst/>
                <a:latin typeface="Aptos" panose="020B0004020202020204" pitchFamily="34" charset="0"/>
                <a:ea typeface="Aptos" panose="020B0004020202020204" pitchFamily="34" charset="0"/>
                <a:cs typeface="Arial" panose="020B0604020202020204" pitchFamily="34" charset="0"/>
              </a:rPr>
              <a:t>Careers NZ  </a:t>
            </a:r>
            <a:endParaRPr lang="en-NZ"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r>
              <a:rPr lang="en-NZ" sz="2000" u="sng" kern="100" dirty="0">
                <a:effectLst/>
                <a:latin typeface="Aptos" panose="020B0004020202020204" pitchFamily="34" charset="0"/>
                <a:ea typeface="Aptos" panose="020B0004020202020204" pitchFamily="34" charset="0"/>
                <a:cs typeface="Arial" panose="020B0604020202020204" pitchFamily="34" charset="0"/>
                <a:hlinkClick r:id="rId2"/>
              </a:rPr>
              <a:t>Farming, fishing, Forestry and Mining</a:t>
            </a:r>
            <a:r>
              <a:rPr lang="en-NZ" sz="2000" kern="100" dirty="0">
                <a:effectLst/>
                <a:latin typeface="Aptos" panose="020B0004020202020204" pitchFamily="34" charset="0"/>
                <a:ea typeface="Aptos" panose="020B0004020202020204" pitchFamily="34" charset="0"/>
                <a:cs typeface="Arial" panose="020B0604020202020204" pitchFamily="34" charset="0"/>
              </a:rPr>
              <a:t> </a:t>
            </a:r>
            <a:endParaRPr lang="en-NZ"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en-NZ" sz="2000" u="sng" kern="100" dirty="0">
                <a:effectLst/>
                <a:latin typeface="Aptos" panose="020B0004020202020204" pitchFamily="34" charset="0"/>
                <a:ea typeface="Aptos" panose="020B0004020202020204" pitchFamily="34" charset="0"/>
                <a:cs typeface="Arial" panose="020B0604020202020204" pitchFamily="34" charset="0"/>
                <a:hlinkClick r:id="rId3"/>
              </a:rPr>
              <a:t>Animal care and conservation</a:t>
            </a:r>
            <a:endParaRPr lang="en-NZ"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spcAft>
                <a:spcPts val="800"/>
              </a:spcAft>
              <a:buNone/>
            </a:pPr>
            <a:r>
              <a:rPr lang="en-NZ" sz="2000" kern="100" dirty="0">
                <a:effectLst/>
                <a:latin typeface="Aptos" panose="020B0004020202020204" pitchFamily="34" charset="0"/>
                <a:ea typeface="Aptos" panose="020B0004020202020204" pitchFamily="34" charset="0"/>
                <a:cs typeface="Arial" panose="020B0604020202020204" pitchFamily="34" charset="0"/>
              </a:rPr>
              <a:t>Other industries that connected to careers in the primary sector</a:t>
            </a:r>
            <a:endParaRPr lang="en-NZ"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r>
              <a:rPr lang="en-NZ" sz="2000" kern="100" dirty="0">
                <a:effectLst/>
                <a:latin typeface="Aptos" panose="020B0004020202020204" pitchFamily="34" charset="0"/>
                <a:ea typeface="Aptos" panose="020B0004020202020204" pitchFamily="34" charset="0"/>
                <a:cs typeface="Arial" panose="020B0604020202020204" pitchFamily="34" charset="0"/>
              </a:rPr>
              <a:t>Business</a:t>
            </a:r>
            <a:endParaRPr lang="en-NZ"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r>
              <a:rPr lang="en-NZ" sz="2000" kern="100" dirty="0">
                <a:effectLst/>
                <a:latin typeface="Aptos" panose="020B0004020202020204" pitchFamily="34" charset="0"/>
                <a:ea typeface="Aptos" panose="020B0004020202020204" pitchFamily="34" charset="0"/>
                <a:cs typeface="Arial" panose="020B0604020202020204" pitchFamily="34" charset="0"/>
              </a:rPr>
              <a:t>Engineering, Government, law and safety</a:t>
            </a:r>
            <a:endParaRPr lang="en-NZ"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r>
              <a:rPr lang="en-NZ" sz="2000" kern="100" dirty="0">
                <a:effectLst/>
                <a:latin typeface="Aptos" panose="020B0004020202020204" pitchFamily="34" charset="0"/>
                <a:ea typeface="Aptos" panose="020B0004020202020204" pitchFamily="34" charset="0"/>
                <a:cs typeface="Arial" panose="020B0604020202020204" pitchFamily="34" charset="0"/>
              </a:rPr>
              <a:t>Manufacturing</a:t>
            </a:r>
            <a:endParaRPr lang="en-NZ"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r>
              <a:rPr lang="en-NZ" sz="2000" kern="100" dirty="0">
                <a:effectLst/>
                <a:latin typeface="Aptos" panose="020B0004020202020204" pitchFamily="34" charset="0"/>
                <a:ea typeface="Aptos" panose="020B0004020202020204" pitchFamily="34" charset="0"/>
                <a:cs typeface="Arial" panose="020B0604020202020204" pitchFamily="34" charset="0"/>
              </a:rPr>
              <a:t>Science</a:t>
            </a:r>
            <a:endParaRPr lang="en-NZ"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en-NZ" sz="2000" kern="100" dirty="0">
                <a:effectLst/>
                <a:latin typeface="Aptos" panose="020B0004020202020204" pitchFamily="34" charset="0"/>
                <a:ea typeface="Aptos" panose="020B0004020202020204" pitchFamily="34" charset="0"/>
                <a:cs typeface="Arial" panose="020B0604020202020204" pitchFamily="34" charset="0"/>
              </a:rPr>
              <a:t>Transport and logistics.</a:t>
            </a:r>
            <a:endParaRPr lang="en-NZ"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E03C72C-2C38-E85F-7C79-6C306050AD57}"/>
              </a:ext>
            </a:extLst>
          </p:cNvPr>
          <p:cNvPicPr>
            <a:picLocks noChangeAspect="1"/>
          </p:cNvPicPr>
          <p:nvPr/>
        </p:nvPicPr>
        <p:blipFill>
          <a:blip r:embed="rId4"/>
          <a:stretch>
            <a:fillRect/>
          </a:stretch>
        </p:blipFill>
        <p:spPr>
          <a:xfrm>
            <a:off x="5911532" y="3047370"/>
            <a:ext cx="5150277" cy="2588013"/>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165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7F219D-7625-5611-D618-0280C05D3AED}"/>
              </a:ext>
            </a:extLst>
          </p:cNvPr>
          <p:cNvSpPr>
            <a:spLocks noGrp="1"/>
          </p:cNvSpPr>
          <p:nvPr>
            <p:ph type="title"/>
          </p:nvPr>
        </p:nvSpPr>
        <p:spPr>
          <a:xfrm>
            <a:off x="793662" y="386930"/>
            <a:ext cx="10066122" cy="1298448"/>
          </a:xfrm>
        </p:spPr>
        <p:txBody>
          <a:bodyPr anchor="b">
            <a:normAutofit/>
          </a:bodyPr>
          <a:lstStyle/>
          <a:p>
            <a:r>
              <a:rPr lang="en-NZ" sz="4100" b="1" kern="100">
                <a:effectLst/>
                <a:latin typeface="Aptos" panose="020B0004020202020204" pitchFamily="34" charset="0"/>
                <a:ea typeface="Aptos" panose="020B0004020202020204" pitchFamily="34" charset="0"/>
                <a:cs typeface="Arial" panose="020B0604020202020204" pitchFamily="34" charset="0"/>
              </a:rPr>
              <a:t>Careers in Forestry</a:t>
            </a:r>
            <a:br>
              <a:rPr lang="en-NZ" sz="4100" kern="100">
                <a:effectLst/>
                <a:latin typeface="Aptos" panose="020B0004020202020204" pitchFamily="34" charset="0"/>
                <a:ea typeface="Aptos" panose="020B0004020202020204" pitchFamily="34" charset="0"/>
                <a:cs typeface="Times New Roman" panose="02020603050405020304" pitchFamily="18" charset="0"/>
              </a:rPr>
            </a:br>
            <a:endParaRPr lang="en-NZ" sz="4100"/>
          </a:p>
        </p:txBody>
      </p:sp>
      <p:sp>
        <p:nvSpPr>
          <p:cNvPr id="1033" name="Rectangle 103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5A68BB-DDF2-6DA6-7A1D-FA4ADA0828B8}"/>
              </a:ext>
            </a:extLst>
          </p:cNvPr>
          <p:cNvSpPr>
            <a:spLocks noGrp="1"/>
          </p:cNvSpPr>
          <p:nvPr>
            <p:ph idx="1"/>
          </p:nvPr>
        </p:nvSpPr>
        <p:spPr>
          <a:xfrm>
            <a:off x="793661" y="2599509"/>
            <a:ext cx="4530898" cy="3639450"/>
          </a:xfrm>
        </p:spPr>
        <p:txBody>
          <a:bodyPr anchor="ctr">
            <a:normAutofit/>
          </a:bodyPr>
          <a:lstStyle/>
          <a:p>
            <a:pPr>
              <a:spcAft>
                <a:spcPts val="800"/>
              </a:spcAft>
            </a:pPr>
            <a:r>
              <a:rPr lang="en-NZ" sz="2000" kern="100" dirty="0">
                <a:effectLst/>
                <a:latin typeface="Aptos" panose="020B0004020202020204" pitchFamily="34" charset="0"/>
                <a:ea typeface="Aptos" panose="020B0004020202020204" pitchFamily="34" charset="0"/>
                <a:cs typeface="Times New Roman" panose="02020603050405020304" pitchFamily="18" charset="0"/>
              </a:rPr>
              <a:t>Forestry study and careers | Te </a:t>
            </a:r>
            <a:r>
              <a:rPr lang="en-NZ" sz="2000" kern="100" dirty="0" err="1">
                <a:effectLst/>
                <a:latin typeface="Aptos" panose="020B0004020202020204" pitchFamily="34" charset="0"/>
                <a:ea typeface="Aptos" panose="020B0004020202020204" pitchFamily="34" charset="0"/>
                <a:cs typeface="Times New Roman" panose="02020603050405020304" pitchFamily="18" charset="0"/>
              </a:rPr>
              <a:t>Uru</a:t>
            </a:r>
            <a:r>
              <a:rPr lang="en-NZ" sz="2000" kern="100" dirty="0">
                <a:effectLst/>
                <a:latin typeface="Aptos" panose="020B0004020202020204" pitchFamily="34" charset="0"/>
                <a:ea typeface="Aptos" panose="020B0004020202020204" pitchFamily="34" charset="0"/>
                <a:cs typeface="Times New Roman" panose="02020603050405020304" pitchFamily="18" charset="0"/>
              </a:rPr>
              <a:t> </a:t>
            </a:r>
            <a:r>
              <a:rPr lang="en-NZ" sz="2000" kern="100" dirty="0" err="1">
                <a:effectLst/>
                <a:latin typeface="Aptos" panose="020B0004020202020204" pitchFamily="34" charset="0"/>
                <a:ea typeface="Aptos" panose="020B0004020202020204" pitchFamily="34" charset="0"/>
                <a:cs typeface="Times New Roman" panose="02020603050405020304" pitchFamily="18" charset="0"/>
              </a:rPr>
              <a:t>Rākau</a:t>
            </a:r>
            <a:r>
              <a:rPr lang="en-NZ" sz="2000" kern="100" dirty="0">
                <a:effectLst/>
                <a:latin typeface="Aptos" panose="020B0004020202020204" pitchFamily="34" charset="0"/>
                <a:ea typeface="Aptos" panose="020B0004020202020204" pitchFamily="34" charset="0"/>
                <a:cs typeface="Times New Roman" panose="02020603050405020304" pitchFamily="18" charset="0"/>
              </a:rPr>
              <a:t> – </a:t>
            </a:r>
            <a:r>
              <a:rPr lang="en-NZ" sz="2000" u="sng" kern="100" dirty="0">
                <a:effectLst/>
                <a:latin typeface="Aptos" panose="020B0004020202020204" pitchFamily="34" charset="0"/>
                <a:ea typeface="Aptos" panose="020B0004020202020204" pitchFamily="34" charset="0"/>
                <a:cs typeface="Times New Roman" panose="02020603050405020304" pitchFamily="18" charset="0"/>
                <a:hlinkClick r:id="rId2"/>
              </a:rPr>
              <a:t>New Zealand Forest Service</a:t>
            </a:r>
            <a:r>
              <a:rPr lang="en-NZ" sz="2000" kern="100" dirty="0">
                <a:effectLst/>
                <a:latin typeface="Aptos" panose="020B0004020202020204" pitchFamily="34" charset="0"/>
                <a:ea typeface="Aptos" panose="020B0004020202020204" pitchFamily="34" charset="0"/>
                <a:cs typeface="Times New Roman" panose="02020603050405020304" pitchFamily="18" charset="0"/>
              </a:rPr>
              <a:t> </a:t>
            </a:r>
          </a:p>
          <a:p>
            <a:pPr>
              <a:spcAft>
                <a:spcPts val="800"/>
              </a:spcAft>
            </a:pPr>
            <a:r>
              <a:rPr lang="en-NZ" sz="2000" u="sng" kern="100" dirty="0">
                <a:effectLst/>
                <a:latin typeface="Aptos" panose="020B0004020202020204" pitchFamily="34" charset="0"/>
                <a:ea typeface="Aptos" panose="020B0004020202020204" pitchFamily="34" charset="0"/>
                <a:cs typeface="Times New Roman" panose="02020603050405020304" pitchFamily="18" charset="0"/>
                <a:hlinkClick r:id="rId3"/>
              </a:rPr>
              <a:t>Futures Foresters</a:t>
            </a:r>
            <a:r>
              <a:rPr lang="en-NZ" sz="20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NZ" sz="20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NZ" sz="2000" kern="100" dirty="0">
                <a:effectLst/>
                <a:latin typeface="Aptos" panose="020B0004020202020204" pitchFamily="34" charset="0"/>
                <a:ea typeface="Aptos" panose="020B0004020202020204" pitchFamily="34" charset="0"/>
                <a:cs typeface="Times New Roman" panose="02020603050405020304" pitchFamily="18" charset="0"/>
              </a:rPr>
              <a:t>Futures Foresters- </a:t>
            </a:r>
            <a:r>
              <a:rPr lang="en-NZ" sz="2000" u="sng" kern="100" dirty="0">
                <a:effectLst/>
                <a:latin typeface="Aptos" panose="020B0004020202020204" pitchFamily="34" charset="0"/>
                <a:ea typeface="Aptos" panose="020B0004020202020204" pitchFamily="34" charset="0"/>
                <a:cs typeface="Arial" panose="020B0604020202020204" pitchFamily="34" charset="0"/>
                <a:hlinkClick r:id="rId4"/>
              </a:rPr>
              <a:t>Drones</a:t>
            </a:r>
            <a:r>
              <a:rPr lang="en-NZ" sz="2000" kern="100" dirty="0">
                <a:effectLst/>
                <a:latin typeface="Aptos" panose="020B0004020202020204" pitchFamily="34" charset="0"/>
                <a:ea typeface="Aptos" panose="020B0004020202020204" pitchFamily="34" charset="0"/>
                <a:cs typeface="Arial" panose="020B0604020202020204" pitchFamily="34" charset="0"/>
              </a:rPr>
              <a:t> </a:t>
            </a:r>
            <a:endParaRPr lang="en-NZ" sz="20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NZ" sz="2000" kern="100" dirty="0">
                <a:effectLst/>
                <a:latin typeface="Aptos" panose="020B0004020202020204" pitchFamily="34" charset="0"/>
                <a:ea typeface="Aptos" panose="020B0004020202020204" pitchFamily="34" charset="0"/>
                <a:cs typeface="Times New Roman" panose="02020603050405020304" pitchFamily="18" charset="0"/>
              </a:rPr>
              <a:t>Futures Foresters- </a:t>
            </a:r>
            <a:r>
              <a:rPr lang="en-NZ" sz="2000" u="sng" kern="100" dirty="0">
                <a:effectLst/>
                <a:latin typeface="Aptos" panose="020B0004020202020204" pitchFamily="34" charset="0"/>
                <a:ea typeface="Aptos" panose="020B0004020202020204" pitchFamily="34" charset="0"/>
                <a:cs typeface="Times New Roman" panose="02020603050405020304" pitchFamily="18" charset="0"/>
                <a:hlinkClick r:id="rId5"/>
              </a:rPr>
              <a:t>Innovation &amp;</a:t>
            </a:r>
            <a:r>
              <a:rPr lang="en-NZ" sz="2000" u="sng" kern="100" dirty="0">
                <a:effectLst/>
                <a:latin typeface="Aptos" panose="020B0004020202020204" pitchFamily="34" charset="0"/>
                <a:ea typeface="Aptos" panose="020B0004020202020204" pitchFamily="34" charset="0"/>
                <a:cs typeface="Arial" panose="020B0604020202020204" pitchFamily="34" charset="0"/>
                <a:hlinkClick r:id="rId5"/>
              </a:rPr>
              <a:t> technology </a:t>
            </a:r>
            <a:r>
              <a:rPr lang="en-NZ" sz="2000" kern="100" dirty="0">
                <a:effectLst/>
                <a:latin typeface="Aptos" panose="020B0004020202020204" pitchFamily="34" charset="0"/>
                <a:ea typeface="Aptos" panose="020B0004020202020204" pitchFamily="34" charset="0"/>
                <a:cs typeface="Arial" panose="020B0604020202020204" pitchFamily="34" charset="0"/>
              </a:rPr>
              <a:t> </a:t>
            </a:r>
            <a:endParaRPr lang="en-NZ"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NZ" sz="2000" dirty="0"/>
          </a:p>
        </p:txBody>
      </p:sp>
      <p:pic>
        <p:nvPicPr>
          <p:cNvPr id="1026" name="Picture 2" descr="Improving forestry through innovation">
            <a:extLst>
              <a:ext uri="{FF2B5EF4-FFF2-40B4-BE49-F238E27FC236}">
                <a16:creationId xmlns:a16="http://schemas.microsoft.com/office/drawing/2014/main" id="{83A4BDAB-848A-02C6-A650-76A4EF745CB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911532" y="2627739"/>
            <a:ext cx="5150277" cy="3427275"/>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5302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F65A64-0D01-2D7F-F98B-58544D1F75B3}"/>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31BE2F-9952-C8B2-A7DC-2C587A50C5AC}"/>
              </a:ext>
            </a:extLst>
          </p:cNvPr>
          <p:cNvSpPr>
            <a:spLocks noGrp="1"/>
          </p:cNvSpPr>
          <p:nvPr>
            <p:ph type="title"/>
          </p:nvPr>
        </p:nvSpPr>
        <p:spPr>
          <a:xfrm>
            <a:off x="793662" y="386930"/>
            <a:ext cx="10066122" cy="856654"/>
          </a:xfrm>
        </p:spPr>
        <p:txBody>
          <a:bodyPr anchor="b">
            <a:normAutofit/>
          </a:bodyPr>
          <a:lstStyle/>
          <a:p>
            <a:r>
              <a:rPr lang="en-NZ" sz="4800" b="1" dirty="0"/>
              <a:t>Careers in Dairy</a:t>
            </a:r>
          </a:p>
        </p:txBody>
      </p:sp>
      <p:sp>
        <p:nvSpPr>
          <p:cNvPr id="2057" name="Rectangle 205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194CD1-2DF9-4FA0-2139-A08F06ED9DD4}"/>
              </a:ext>
            </a:extLst>
          </p:cNvPr>
          <p:cNvSpPr>
            <a:spLocks noGrp="1"/>
          </p:cNvSpPr>
          <p:nvPr>
            <p:ph idx="1"/>
          </p:nvPr>
        </p:nvSpPr>
        <p:spPr>
          <a:xfrm>
            <a:off x="793660" y="2377440"/>
            <a:ext cx="4620953" cy="3861519"/>
          </a:xfrm>
        </p:spPr>
        <p:txBody>
          <a:bodyPr anchor="ctr">
            <a:normAutofit fontScale="70000" lnSpcReduction="20000"/>
          </a:bodyPr>
          <a:lstStyle/>
          <a:p>
            <a:pPr>
              <a:lnSpc>
                <a:spcPct val="150000"/>
              </a:lnSpc>
              <a:spcAft>
                <a:spcPts val="800"/>
              </a:spcAft>
            </a:pPr>
            <a:r>
              <a:rPr lang="en-NZ" sz="1800" kern="100" dirty="0">
                <a:effectLst/>
                <a:latin typeface="Aptos" panose="020B0004020202020204" pitchFamily="34" charset="0"/>
                <a:ea typeface="Aptos" panose="020B0004020202020204" pitchFamily="34" charset="0"/>
                <a:cs typeface="Arial" panose="020B0604020202020204" pitchFamily="34" charset="0"/>
              </a:rPr>
              <a:t>Dairy farm </a:t>
            </a:r>
            <a:r>
              <a:rPr lang="en-NZ" sz="1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2"/>
              </a:rPr>
              <a:t>Career Pathway</a:t>
            </a:r>
            <a:r>
              <a:rPr lang="en-NZ" sz="1800" kern="100" dirty="0">
                <a:effectLst/>
                <a:latin typeface="Aptos" panose="020B0004020202020204" pitchFamily="34" charset="0"/>
                <a:ea typeface="Aptos" panose="020B0004020202020204" pitchFamily="34" charset="0"/>
                <a:cs typeface="Arial" panose="020B0604020202020204" pitchFamily="34" charset="0"/>
              </a:rPr>
              <a:t> </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en-NZ" sz="1800" kern="100" dirty="0" err="1">
                <a:effectLst/>
                <a:latin typeface="Aptos" panose="020B0004020202020204" pitchFamily="34" charset="0"/>
                <a:ea typeface="Aptos" panose="020B0004020202020204" pitchFamily="34" charset="0"/>
                <a:cs typeface="Arial" panose="020B0604020202020204" pitchFamily="34" charset="0"/>
              </a:rPr>
              <a:t>GoDairy</a:t>
            </a:r>
            <a:r>
              <a:rPr lang="en-NZ" sz="1800" kern="100" dirty="0">
                <a:effectLst/>
                <a:latin typeface="Aptos" panose="020B0004020202020204" pitchFamily="34" charset="0"/>
                <a:ea typeface="Aptos" panose="020B0004020202020204" pitchFamily="34" charset="0"/>
                <a:cs typeface="Arial" panose="020B0604020202020204" pitchFamily="34" charset="0"/>
              </a:rPr>
              <a:t> </a:t>
            </a:r>
            <a:r>
              <a:rPr lang="en-NZ" sz="1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3"/>
              </a:rPr>
              <a:t>Farm roles</a:t>
            </a:r>
            <a:r>
              <a:rPr lang="en-NZ" sz="1800" kern="100" dirty="0">
                <a:effectLst/>
                <a:latin typeface="Aptos" panose="020B0004020202020204" pitchFamily="34" charset="0"/>
                <a:ea typeface="Aptos" panose="020B0004020202020204" pitchFamily="34" charset="0"/>
                <a:cs typeface="Arial" panose="020B0604020202020204" pitchFamily="34" charset="0"/>
              </a:rPr>
              <a:t> </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en-NZ" sz="1800" kern="100" dirty="0">
                <a:effectLst/>
                <a:latin typeface="Aptos" panose="020B0004020202020204" pitchFamily="34" charset="0"/>
                <a:ea typeface="Aptos" panose="020B0004020202020204" pitchFamily="34" charset="0"/>
                <a:cs typeface="Arial" panose="020B0604020202020204" pitchFamily="34" charset="0"/>
              </a:rPr>
              <a:t>Dairy farming </a:t>
            </a:r>
            <a:r>
              <a:rPr lang="en-NZ" sz="1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4"/>
              </a:rPr>
              <a:t>Farm Assistant- Edward  </a:t>
            </a:r>
            <a:r>
              <a:rPr lang="en-NZ" sz="1800" b="1" kern="100" dirty="0">
                <a:effectLst/>
                <a:latin typeface="Aptos" panose="020B0004020202020204" pitchFamily="34" charset="0"/>
                <a:ea typeface="Aptos" panose="020B0004020202020204" pitchFamily="34" charset="0"/>
                <a:cs typeface="Arial" panose="020B0604020202020204" pitchFamily="34" charset="0"/>
              </a:rPr>
              <a:t> </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en-NZ" sz="1800" kern="100" dirty="0" err="1">
                <a:effectLst/>
                <a:latin typeface="Aptos" panose="020B0004020202020204" pitchFamily="34" charset="0"/>
                <a:ea typeface="Aptos" panose="020B0004020202020204" pitchFamily="34" charset="0"/>
                <a:cs typeface="Arial" panose="020B0604020202020204" pitchFamily="34" charset="0"/>
              </a:rPr>
              <a:t>GoDairy</a:t>
            </a:r>
            <a:r>
              <a:rPr lang="en-NZ" sz="1800" kern="100" dirty="0">
                <a:effectLst/>
                <a:latin typeface="Aptos" panose="020B0004020202020204" pitchFamily="34" charset="0"/>
                <a:ea typeface="Aptos" panose="020B0004020202020204" pitchFamily="34" charset="0"/>
                <a:cs typeface="Arial" panose="020B0604020202020204" pitchFamily="34" charset="0"/>
              </a:rPr>
              <a:t> </a:t>
            </a:r>
            <a:r>
              <a:rPr lang="en-NZ" sz="1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5"/>
              </a:rPr>
              <a:t>Careers in dairy</a:t>
            </a:r>
            <a:r>
              <a:rPr lang="en-NZ" sz="1800" kern="100" dirty="0">
                <a:effectLst/>
                <a:latin typeface="Aptos" panose="020B0004020202020204" pitchFamily="34" charset="0"/>
                <a:ea typeface="Aptos" panose="020B0004020202020204" pitchFamily="34" charset="0"/>
                <a:cs typeface="Arial" panose="020B0604020202020204" pitchFamily="34" charset="0"/>
              </a:rPr>
              <a:t> </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en-NZ" sz="1800" kern="100" dirty="0">
                <a:effectLst/>
                <a:latin typeface="Aptos" panose="020B0004020202020204" pitchFamily="34" charset="0"/>
                <a:ea typeface="Aptos" panose="020B0004020202020204" pitchFamily="34" charset="0"/>
                <a:cs typeface="Arial" panose="020B0604020202020204" pitchFamily="34" charset="0"/>
              </a:rPr>
              <a:t>Technology Halter, </a:t>
            </a:r>
            <a:r>
              <a:rPr lang="en-NZ" sz="1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6"/>
              </a:rPr>
              <a:t>Cow collars </a:t>
            </a:r>
            <a:r>
              <a:rPr lang="en-NZ" sz="1800" kern="100" dirty="0">
                <a:effectLst/>
                <a:latin typeface="Aptos" panose="020B0004020202020204" pitchFamily="34" charset="0"/>
                <a:ea typeface="Aptos" panose="020B0004020202020204" pitchFamily="34" charset="0"/>
                <a:cs typeface="Arial" panose="020B0604020202020204" pitchFamily="34" charset="0"/>
              </a:rPr>
              <a:t> </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en-NZ" sz="1800" kern="100" dirty="0" err="1">
                <a:effectLst/>
                <a:latin typeface="Aptos" panose="020B0004020202020204" pitchFamily="34" charset="0"/>
                <a:ea typeface="Aptos" panose="020B0004020202020204" pitchFamily="34" charset="0"/>
                <a:cs typeface="Arial" panose="020B0604020202020204" pitchFamily="34" charset="0"/>
              </a:rPr>
              <a:t>GoDairy</a:t>
            </a:r>
            <a:r>
              <a:rPr lang="en-NZ" sz="1800" kern="100" dirty="0">
                <a:effectLst/>
                <a:latin typeface="Aptos" panose="020B0004020202020204" pitchFamily="34" charset="0"/>
                <a:ea typeface="Aptos" panose="020B0004020202020204" pitchFamily="34" charset="0"/>
                <a:cs typeface="Arial" panose="020B0604020202020204" pitchFamily="34" charset="0"/>
              </a:rPr>
              <a:t> </a:t>
            </a:r>
            <a:r>
              <a:rPr lang="en-NZ" sz="1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7"/>
              </a:rPr>
              <a:t>Agribusiness</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en-NZ" sz="1800" kern="100" dirty="0" err="1">
                <a:effectLst/>
                <a:latin typeface="Aptos" panose="020B0004020202020204" pitchFamily="34" charset="0"/>
                <a:ea typeface="Aptos" panose="020B0004020202020204" pitchFamily="34" charset="0"/>
                <a:cs typeface="Arial" panose="020B0604020202020204" pitchFamily="34" charset="0"/>
              </a:rPr>
              <a:t>GoDairy</a:t>
            </a:r>
            <a:r>
              <a:rPr lang="en-NZ" sz="1800" kern="100" dirty="0">
                <a:effectLst/>
                <a:latin typeface="Aptos" panose="020B0004020202020204" pitchFamily="34" charset="0"/>
                <a:ea typeface="Aptos" panose="020B0004020202020204" pitchFamily="34" charset="0"/>
                <a:cs typeface="Arial" panose="020B0604020202020204" pitchFamily="34" charset="0"/>
              </a:rPr>
              <a:t> </a:t>
            </a:r>
            <a:r>
              <a:rPr lang="en-NZ" sz="1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8"/>
              </a:rPr>
              <a:t>Agriscience</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en-NZ" sz="1800" kern="100" dirty="0">
                <a:effectLst/>
                <a:latin typeface="Aptos" panose="020B0004020202020204" pitchFamily="34" charset="0"/>
                <a:ea typeface="Aptos" panose="020B0004020202020204" pitchFamily="34" charset="0"/>
                <a:cs typeface="Arial" panose="020B0604020202020204" pitchFamily="34" charset="0"/>
              </a:rPr>
              <a:t>Dairy farming </a:t>
            </a:r>
            <a:r>
              <a:rPr lang="en-NZ" sz="1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9"/>
              </a:rPr>
              <a:t>On Farm Story</a:t>
            </a:r>
            <a:r>
              <a:rPr lang="en-NZ" sz="1800" b="1" kern="100" dirty="0">
                <a:effectLst/>
                <a:latin typeface="Aptos" panose="020B0004020202020204" pitchFamily="34" charset="0"/>
                <a:ea typeface="Aptos" panose="020B0004020202020204" pitchFamily="34" charset="0"/>
                <a:cs typeface="Arial" panose="020B0604020202020204" pitchFamily="34" charset="0"/>
              </a:rPr>
              <a:t> </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50" name="Picture 2" descr="BakerAg consultant is Emerging Rural Professional of the Year">
            <a:extLst>
              <a:ext uri="{FF2B5EF4-FFF2-40B4-BE49-F238E27FC236}">
                <a16:creationId xmlns:a16="http://schemas.microsoft.com/office/drawing/2014/main" id="{880B3DC7-2966-2DF9-18B4-F6C0D5BEE2E9}"/>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5911532" y="2731915"/>
            <a:ext cx="5150277" cy="3218923"/>
          </a:xfrm>
          <a:prstGeom prst="rect">
            <a:avLst/>
          </a:prstGeom>
          <a:noFill/>
          <a:extLst>
            <a:ext uri="{909E8E84-426E-40DD-AFC4-6F175D3DCCD1}">
              <a14:hiddenFill xmlns:a14="http://schemas.microsoft.com/office/drawing/2010/main">
                <a:solidFill>
                  <a:srgbClr val="FFFFFF"/>
                </a:solidFill>
              </a14:hiddenFill>
            </a:ext>
          </a:extLst>
        </p:spPr>
      </p:pic>
      <p:sp>
        <p:nvSpPr>
          <p:cNvPr id="2061" name="Rectangle 206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9089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F35C89-2AE0-3658-AFBA-CB6D010910B4}"/>
            </a:ext>
          </a:extLst>
        </p:cNvPr>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80B127-0576-B86F-11E5-34344D913F42}"/>
              </a:ext>
            </a:extLst>
          </p:cNvPr>
          <p:cNvSpPr>
            <a:spLocks noGrp="1"/>
          </p:cNvSpPr>
          <p:nvPr>
            <p:ph type="title"/>
          </p:nvPr>
        </p:nvSpPr>
        <p:spPr>
          <a:xfrm>
            <a:off x="793662" y="386930"/>
            <a:ext cx="10066122" cy="856654"/>
          </a:xfrm>
        </p:spPr>
        <p:txBody>
          <a:bodyPr anchor="b">
            <a:normAutofit/>
          </a:bodyPr>
          <a:lstStyle/>
          <a:p>
            <a:r>
              <a:rPr lang="en-NZ" sz="4800" b="1" dirty="0"/>
              <a:t>Careers in Dairy Processing</a:t>
            </a:r>
          </a:p>
        </p:txBody>
      </p:sp>
      <p:sp>
        <p:nvSpPr>
          <p:cNvPr id="3081" name="Rectangle 308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DDFE06-0378-0880-5B4B-44F329FB9441}"/>
              </a:ext>
            </a:extLst>
          </p:cNvPr>
          <p:cNvSpPr>
            <a:spLocks noGrp="1"/>
          </p:cNvSpPr>
          <p:nvPr>
            <p:ph idx="1"/>
          </p:nvPr>
        </p:nvSpPr>
        <p:spPr>
          <a:xfrm>
            <a:off x="793661" y="2599509"/>
            <a:ext cx="4530898" cy="3639450"/>
          </a:xfrm>
        </p:spPr>
        <p:txBody>
          <a:bodyPr anchor="ctr">
            <a:normAutofit/>
          </a:bodyPr>
          <a:lstStyle/>
          <a:p>
            <a:pPr>
              <a:spcAft>
                <a:spcPts val="800"/>
              </a:spcAft>
            </a:pPr>
            <a:r>
              <a:rPr lang="en-NZ" sz="2000" kern="100">
                <a:effectLst/>
                <a:latin typeface="Aptos" panose="020B0004020202020204" pitchFamily="34" charset="0"/>
                <a:ea typeface="Aptos" panose="020B0004020202020204" pitchFamily="34" charset="0"/>
                <a:cs typeface="Arial" panose="020B0604020202020204" pitchFamily="34" charset="0"/>
              </a:rPr>
              <a:t>Fonterra </a:t>
            </a:r>
            <a:r>
              <a:rPr lang="en-NZ" sz="2000" u="sng" kern="100">
                <a:effectLst/>
                <a:latin typeface="Aptos" panose="020B0004020202020204" pitchFamily="34" charset="0"/>
                <a:ea typeface="Aptos" panose="020B0004020202020204" pitchFamily="34" charset="0"/>
                <a:cs typeface="Arial" panose="020B0604020202020204" pitchFamily="34" charset="0"/>
                <a:hlinkClick r:id="rId2"/>
              </a:rPr>
              <a:t>Chemical and mechanical engineering</a:t>
            </a:r>
            <a:endParaRPr lang="en-NZ" sz="2000" kern="10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NZ" sz="2000" kern="100">
                <a:effectLst/>
                <a:latin typeface="Aptos" panose="020B0004020202020204" pitchFamily="34" charset="0"/>
                <a:ea typeface="Aptos" panose="020B0004020202020204" pitchFamily="34" charset="0"/>
                <a:cs typeface="Arial" panose="020B0604020202020204" pitchFamily="34" charset="0"/>
              </a:rPr>
              <a:t>Fonterra </a:t>
            </a:r>
            <a:r>
              <a:rPr lang="en-NZ" sz="2000" u="sng" kern="100">
                <a:effectLst/>
                <a:latin typeface="Aptos" panose="020B0004020202020204" pitchFamily="34" charset="0"/>
                <a:ea typeface="Aptos" panose="020B0004020202020204" pitchFamily="34" charset="0"/>
                <a:cs typeface="Arial" panose="020B0604020202020204" pitchFamily="34" charset="0"/>
                <a:hlinkClick r:id="rId3"/>
              </a:rPr>
              <a:t>Processing &amp; Packing Career</a:t>
            </a:r>
            <a:r>
              <a:rPr lang="en-NZ" sz="2000" kern="100">
                <a:effectLst/>
                <a:latin typeface="Aptos" panose="020B0004020202020204" pitchFamily="34" charset="0"/>
                <a:ea typeface="Aptos" panose="020B0004020202020204" pitchFamily="34" charset="0"/>
                <a:cs typeface="Arial" panose="020B0604020202020204" pitchFamily="34" charset="0"/>
              </a:rPr>
              <a:t> </a:t>
            </a:r>
            <a:r>
              <a:rPr lang="en-NZ" sz="2000" u="sng" kern="100">
                <a:effectLst/>
                <a:latin typeface="Aptos" panose="020B0004020202020204" pitchFamily="34" charset="0"/>
                <a:ea typeface="Aptos" panose="020B0004020202020204" pitchFamily="34" charset="0"/>
                <a:cs typeface="Arial" panose="020B0604020202020204" pitchFamily="34" charset="0"/>
                <a:hlinkClick r:id="rId3"/>
              </a:rPr>
              <a:t>https://www.youtube.com/watch?v=gEMbG7bKzoU</a:t>
            </a:r>
            <a:endParaRPr lang="en-NZ" sz="2000" kern="10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NZ" sz="2000" kern="100">
                <a:effectLst/>
                <a:latin typeface="Aptos" panose="020B0004020202020204" pitchFamily="34" charset="0"/>
                <a:ea typeface="Aptos" panose="020B0004020202020204" pitchFamily="34" charset="0"/>
                <a:cs typeface="Arial" panose="020B0604020202020204" pitchFamily="34" charset="0"/>
              </a:rPr>
              <a:t>Fonterra </a:t>
            </a:r>
            <a:r>
              <a:rPr lang="en-NZ" sz="2000" u="sng" kern="100">
                <a:effectLst/>
                <a:latin typeface="Aptos" panose="020B0004020202020204" pitchFamily="34" charset="0"/>
                <a:ea typeface="Aptos" panose="020B0004020202020204" pitchFamily="34" charset="0"/>
                <a:cs typeface="Arial" panose="020B0604020202020204" pitchFamily="34" charset="0"/>
                <a:hlinkClick r:id="rId4"/>
              </a:rPr>
              <a:t>Graduate roles</a:t>
            </a:r>
            <a:r>
              <a:rPr lang="en-NZ" sz="2000" kern="100">
                <a:effectLst/>
                <a:latin typeface="Aptos" panose="020B0004020202020204" pitchFamily="34" charset="0"/>
                <a:ea typeface="Aptos" panose="020B0004020202020204" pitchFamily="34" charset="0"/>
                <a:cs typeface="Arial" panose="020B0604020202020204" pitchFamily="34" charset="0"/>
              </a:rPr>
              <a:t> </a:t>
            </a:r>
            <a:endParaRPr lang="en-NZ" sz="2000" kern="100">
              <a:effectLst/>
              <a:latin typeface="Aptos" panose="020B0004020202020204" pitchFamily="34" charset="0"/>
              <a:ea typeface="Aptos" panose="020B0004020202020204" pitchFamily="34" charset="0"/>
              <a:cs typeface="Times New Roman" panose="02020603050405020304" pitchFamily="18" charset="0"/>
            </a:endParaRPr>
          </a:p>
          <a:p>
            <a:endParaRPr lang="en-NZ" sz="2000"/>
          </a:p>
        </p:txBody>
      </p:sp>
      <p:pic>
        <p:nvPicPr>
          <p:cNvPr id="3074" name="Picture 2" descr="Redefining New Zealand's Milk Industry - Marketplace Industrial">
            <a:extLst>
              <a:ext uri="{FF2B5EF4-FFF2-40B4-BE49-F238E27FC236}">
                <a16:creationId xmlns:a16="http://schemas.microsoft.com/office/drawing/2014/main" id="{39765AB1-C0DF-9558-A690-B50F799DC0D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10508" y="2484255"/>
            <a:ext cx="4952325" cy="3714244"/>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308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157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E2CFB2-62E0-FEFC-0C0D-C79E7226223F}"/>
            </a:ext>
          </a:extLst>
        </p:cNvPr>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2D38F-1BD1-5CB6-1F59-1004310E79FE}"/>
              </a:ext>
            </a:extLst>
          </p:cNvPr>
          <p:cNvSpPr>
            <a:spLocks noGrp="1"/>
          </p:cNvSpPr>
          <p:nvPr>
            <p:ph type="title"/>
          </p:nvPr>
        </p:nvSpPr>
        <p:spPr>
          <a:xfrm>
            <a:off x="793662" y="386930"/>
            <a:ext cx="10066122" cy="884086"/>
          </a:xfrm>
        </p:spPr>
        <p:txBody>
          <a:bodyPr anchor="b">
            <a:normAutofit/>
          </a:bodyPr>
          <a:lstStyle/>
          <a:p>
            <a:r>
              <a:rPr lang="en-NZ" sz="4800" b="1" dirty="0"/>
              <a:t>Careers in Horticulture</a:t>
            </a:r>
          </a:p>
        </p:txBody>
      </p:sp>
      <p:sp>
        <p:nvSpPr>
          <p:cNvPr id="4105" name="Rectangle 410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78D328-60CA-BB96-8350-9191F807FE6B}"/>
              </a:ext>
            </a:extLst>
          </p:cNvPr>
          <p:cNvSpPr>
            <a:spLocks noGrp="1"/>
          </p:cNvSpPr>
          <p:nvPr>
            <p:ph idx="1"/>
          </p:nvPr>
        </p:nvSpPr>
        <p:spPr>
          <a:xfrm>
            <a:off x="793661" y="2599509"/>
            <a:ext cx="4530898" cy="3639450"/>
          </a:xfrm>
        </p:spPr>
        <p:txBody>
          <a:bodyPr anchor="ctr">
            <a:normAutofit/>
          </a:bodyPr>
          <a:lstStyle/>
          <a:p>
            <a:pPr>
              <a:spcAft>
                <a:spcPts val="800"/>
              </a:spcAft>
            </a:pPr>
            <a:r>
              <a:rPr lang="en-NZ" sz="1900" kern="100">
                <a:effectLst/>
                <a:latin typeface="Aptos" panose="020B0004020202020204" pitchFamily="34" charset="0"/>
                <a:ea typeface="Aptos" panose="020B0004020202020204" pitchFamily="34" charset="0"/>
                <a:cs typeface="Times New Roman" panose="02020603050405020304" pitchFamily="18" charset="0"/>
              </a:rPr>
              <a:t>GoHort </a:t>
            </a:r>
            <a:r>
              <a:rPr lang="en-NZ" sz="1900" u="sng" kern="100">
                <a:effectLst/>
                <a:latin typeface="Aptos" panose="020B0004020202020204" pitchFamily="34" charset="0"/>
                <a:ea typeface="Aptos" panose="020B0004020202020204" pitchFamily="34" charset="0"/>
                <a:cs typeface="Times New Roman" panose="02020603050405020304" pitchFamily="18" charset="0"/>
                <a:hlinkClick r:id="rId2"/>
              </a:rPr>
              <a:t>Horticulture careers</a:t>
            </a:r>
            <a:r>
              <a:rPr lang="en-NZ" sz="1900" kern="100">
                <a:effectLst/>
                <a:latin typeface="Aptos" panose="020B0004020202020204" pitchFamily="34" charset="0"/>
                <a:ea typeface="Aptos" panose="020B0004020202020204" pitchFamily="34" charset="0"/>
                <a:cs typeface="Times New Roman" panose="02020603050405020304" pitchFamily="18" charset="0"/>
              </a:rPr>
              <a:t> </a:t>
            </a:r>
          </a:p>
          <a:p>
            <a:pPr>
              <a:spcAft>
                <a:spcPts val="800"/>
              </a:spcAft>
            </a:pPr>
            <a:r>
              <a:rPr lang="en-NZ" sz="1900" kern="100">
                <a:effectLst/>
                <a:latin typeface="Aptos" panose="020B0004020202020204" pitchFamily="34" charset="0"/>
                <a:ea typeface="Aptos" panose="020B0004020202020204" pitchFamily="34" charset="0"/>
                <a:cs typeface="Arial" panose="020B0604020202020204" pitchFamily="34" charset="0"/>
              </a:rPr>
              <a:t>Careers in Horticulture- </a:t>
            </a:r>
            <a:r>
              <a:rPr lang="en-NZ" sz="1900" u="sng" kern="100">
                <a:effectLst/>
                <a:latin typeface="Aptos" panose="020B0004020202020204" pitchFamily="34" charset="0"/>
                <a:ea typeface="Aptos" panose="020B0004020202020204" pitchFamily="34" charset="0"/>
                <a:cs typeface="Arial" panose="020B0604020202020204" pitchFamily="34" charset="0"/>
                <a:hlinkClick r:id="rId3"/>
              </a:rPr>
              <a:t>Central Otago</a:t>
            </a:r>
            <a:endParaRPr lang="en-NZ" sz="1900" kern="10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NZ" sz="1900" kern="100">
                <a:effectLst/>
                <a:latin typeface="Aptos" panose="020B0004020202020204" pitchFamily="34" charset="0"/>
                <a:ea typeface="Aptos" panose="020B0004020202020204" pitchFamily="34" charset="0"/>
                <a:cs typeface="Arial" panose="020B0604020202020204" pitchFamily="34" charset="0"/>
              </a:rPr>
              <a:t>Just the job – </a:t>
            </a:r>
            <a:r>
              <a:rPr lang="en-NZ" sz="1900" u="sng" kern="100">
                <a:effectLst/>
                <a:latin typeface="Aptos" panose="020B0004020202020204" pitchFamily="34" charset="0"/>
                <a:ea typeface="Aptos" panose="020B0004020202020204" pitchFamily="34" charset="0"/>
                <a:cs typeface="Arial" panose="020B0604020202020204" pitchFamily="34" charset="0"/>
                <a:hlinkClick r:id="rId4"/>
              </a:rPr>
              <a:t>Council Horticulture Careers</a:t>
            </a:r>
            <a:endParaRPr lang="en-NZ" sz="1900" kern="10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NZ" sz="1900" kern="100">
                <a:effectLst/>
                <a:latin typeface="Aptos" panose="020B0004020202020204" pitchFamily="34" charset="0"/>
                <a:ea typeface="Aptos" panose="020B0004020202020204" pitchFamily="34" charset="0"/>
                <a:cs typeface="Arial" panose="020B0604020202020204" pitchFamily="34" charset="0"/>
              </a:rPr>
              <a:t>Just the job – </a:t>
            </a:r>
            <a:r>
              <a:rPr lang="en-NZ" sz="1900" u="sng" kern="100">
                <a:effectLst/>
                <a:latin typeface="Aptos" panose="020B0004020202020204" pitchFamily="34" charset="0"/>
                <a:ea typeface="Aptos" panose="020B0004020202020204" pitchFamily="34" charset="0"/>
                <a:cs typeface="Arial" panose="020B0604020202020204" pitchFamily="34" charset="0"/>
                <a:hlinkClick r:id="rId5"/>
              </a:rPr>
              <a:t>Horticulture careers - Amenity</a:t>
            </a:r>
            <a:endParaRPr lang="en-NZ" sz="1900" kern="10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NZ" sz="1900" kern="100">
                <a:effectLst/>
                <a:latin typeface="Aptos" panose="020B0004020202020204" pitchFamily="34" charset="0"/>
                <a:ea typeface="Aptos" panose="020B0004020202020204" pitchFamily="34" charset="0"/>
                <a:cs typeface="Arial" panose="020B0604020202020204" pitchFamily="34" charset="0"/>
              </a:rPr>
              <a:t>Science careers </a:t>
            </a:r>
            <a:r>
              <a:rPr lang="en-NZ" sz="1900" u="sng" kern="100">
                <a:effectLst/>
                <a:latin typeface="Aptos" panose="020B0004020202020204" pitchFamily="34" charset="0"/>
                <a:ea typeface="Aptos" panose="020B0004020202020204" pitchFamily="34" charset="0"/>
                <a:cs typeface="Arial" panose="020B0604020202020204" pitchFamily="34" charset="0"/>
                <a:hlinkClick r:id="rId6"/>
              </a:rPr>
              <a:t>Entomologist</a:t>
            </a:r>
            <a:endParaRPr lang="en-NZ" sz="1900" kern="10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NZ" sz="1900" kern="100">
                <a:effectLst/>
                <a:latin typeface="Aptos" panose="020B0004020202020204" pitchFamily="34" charset="0"/>
                <a:ea typeface="Aptos" panose="020B0004020202020204" pitchFamily="34" charset="0"/>
                <a:cs typeface="Arial" panose="020B0604020202020204" pitchFamily="34" charset="0"/>
              </a:rPr>
              <a:t>Pipfruit careers </a:t>
            </a:r>
            <a:r>
              <a:rPr lang="en-NZ" sz="1900" u="sng" kern="100">
                <a:effectLst/>
                <a:latin typeface="Aptos" panose="020B0004020202020204" pitchFamily="34" charset="0"/>
                <a:ea typeface="Aptos" panose="020B0004020202020204" pitchFamily="34" charset="0"/>
                <a:cs typeface="Arial" panose="020B0604020202020204" pitchFamily="34" charset="0"/>
                <a:hlinkClick r:id="rId7"/>
              </a:rPr>
              <a:t>Karla Bradley</a:t>
            </a:r>
            <a:endParaRPr lang="en-NZ" sz="1900" kern="100">
              <a:effectLst/>
              <a:latin typeface="Aptos" panose="020B0004020202020204" pitchFamily="34" charset="0"/>
              <a:ea typeface="Aptos" panose="020B0004020202020204" pitchFamily="34" charset="0"/>
              <a:cs typeface="Times New Roman" panose="02020603050405020304" pitchFamily="18" charset="0"/>
            </a:endParaRPr>
          </a:p>
          <a:p>
            <a:endParaRPr lang="en-NZ" sz="1900"/>
          </a:p>
        </p:txBody>
      </p:sp>
      <p:pic>
        <p:nvPicPr>
          <p:cNvPr id="4098" name="Picture 2" descr="Future Horticulture Leaders break the DIY mold in the Netherlands -  Potatoes New Zealand">
            <a:extLst>
              <a:ext uri="{FF2B5EF4-FFF2-40B4-BE49-F238E27FC236}">
                <a16:creationId xmlns:a16="http://schemas.microsoft.com/office/drawing/2014/main" id="{307266D7-177F-6573-1B27-73FC2DF2618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911532" y="2622472"/>
            <a:ext cx="5150277" cy="3437809"/>
          </a:xfrm>
          <a:prstGeom prst="rect">
            <a:avLst/>
          </a:prstGeom>
          <a:noFill/>
          <a:extLst>
            <a:ext uri="{909E8E84-426E-40DD-AFC4-6F175D3DCCD1}">
              <a14:hiddenFill xmlns:a14="http://schemas.microsoft.com/office/drawing/2010/main">
                <a:solidFill>
                  <a:srgbClr val="FFFFFF"/>
                </a:solidFill>
              </a14:hiddenFill>
            </a:ext>
          </a:extLst>
        </p:spPr>
      </p:pic>
      <p:sp>
        <p:nvSpPr>
          <p:cNvPr id="4109" name="Rectangle 410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894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383</TotalTime>
  <Words>607</Words>
  <Application>Microsoft Office PowerPoint</Application>
  <PresentationFormat>Widescreen</PresentationFormat>
  <Paragraphs>91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Aptos Display</vt:lpstr>
      <vt:lpstr>Arial</vt:lpstr>
      <vt:lpstr>Roboto</vt:lpstr>
      <vt:lpstr>Symbol</vt:lpstr>
      <vt:lpstr>Office Theme</vt:lpstr>
      <vt:lpstr>PowerPoint Presentation</vt:lpstr>
      <vt:lpstr>Unit 5  Careers in the Primary Industry</vt:lpstr>
      <vt:lpstr>21 Century Skills</vt:lpstr>
      <vt:lpstr>Lesson 2 Activity 2 Career Opportunities in the Primary Industry</vt:lpstr>
      <vt:lpstr>Links to Primary Industry Careers.</vt:lpstr>
      <vt:lpstr>Careers in Forestry </vt:lpstr>
      <vt:lpstr>Careers in Dairy</vt:lpstr>
      <vt:lpstr>Careers in Dairy Processing</vt:lpstr>
      <vt:lpstr>Careers in Horticulture</vt:lpstr>
      <vt:lpstr>Careers in Sheep and Beef</vt:lpstr>
      <vt:lpstr>Careers in Meat Processing</vt:lpstr>
      <vt:lpstr>Careers in Fishing and Aquaculture</vt:lpstr>
      <vt:lpstr>Careers in the Sports Turf Industry</vt:lpstr>
      <vt:lpstr>Careers in the Equine Industry</vt:lpstr>
      <vt:lpstr>Careers in Biosecurity</vt:lpstr>
      <vt:lpstr>Careers in Environmental Science</vt:lpstr>
      <vt:lpstr>Careers in Agri-technology</vt:lpstr>
      <vt:lpstr>Careers in the Food Industry</vt:lpstr>
      <vt:lpstr>Careers in Soil Science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Stokes</dc:creator>
  <cp:lastModifiedBy>Susan Stokes</cp:lastModifiedBy>
  <cp:revision>8</cp:revision>
  <dcterms:created xsi:type="dcterms:W3CDTF">2024-11-29T21:10:03Z</dcterms:created>
  <dcterms:modified xsi:type="dcterms:W3CDTF">2025-01-14T01:20:16Z</dcterms:modified>
</cp:coreProperties>
</file>