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298" r:id="rId3"/>
    <p:sldId id="257" r:id="rId4"/>
    <p:sldId id="260" r:id="rId5"/>
    <p:sldId id="296" r:id="rId6"/>
    <p:sldId id="299" r:id="rId7"/>
    <p:sldId id="297" r:id="rId8"/>
    <p:sldId id="300" r:id="rId9"/>
    <p:sldId id="281" r:id="rId10"/>
    <p:sldId id="286" r:id="rId11"/>
    <p:sldId id="294" r:id="rId12"/>
    <p:sldId id="291" r:id="rId13"/>
    <p:sldId id="293" r:id="rId14"/>
    <p:sldId id="295" r:id="rId15"/>
    <p:sldId id="289" r:id="rId16"/>
    <p:sldId id="360" r:id="rId17"/>
    <p:sldId id="292" r:id="rId18"/>
    <p:sldId id="288" r:id="rId19"/>
    <p:sldId id="287" r:id="rId20"/>
    <p:sldId id="3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02:34:38.0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24072,'0'6070'0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02:34:39.0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02:34:45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65E4-C69E-8A41-CBDD-5A550560B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C0AD4-77B5-1F44-43A7-3C57311D6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9884B-02BD-AAEB-E78C-931A1100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5DA8-B618-46E6-BA0C-0E2CD9B9451B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54DAB-D2D5-830E-ECC4-DF5C0D33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3FF56-1641-A8F3-D6E7-71921936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AA88-87A3-43B4-B5A9-FB8F4EA705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755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2F3E-EDFE-126E-E24E-0CFC384D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3B8F9-A891-0CA5-E0F0-A617CCB22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AEB2A-E8FB-08F3-2AA2-7CBD7871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5DA8-B618-46E6-BA0C-0E2CD9B9451B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464B9-4927-1D22-31D5-FE2318E3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B70DC-98DF-58F0-7900-F75D758F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AA88-87A3-43B4-B5A9-FB8F4EA705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690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157B57-C6EF-C262-BA42-DA82FABED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64D7C-13C3-ECED-6F99-438536F09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FAA3-6351-6F4B-E611-BC0E3A02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5DA8-B618-46E6-BA0C-0E2CD9B9451B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5DE2B-7256-BE91-0A53-58131B49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8E274-FA98-555A-8D61-4ABAF197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AA88-87A3-43B4-B5A9-FB8F4EA705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669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E2CF-4646-07F2-186F-595D006B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5E6E2-DF1C-BE38-1526-CD5767461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05F0B-DC34-E861-C9DF-F1F9C21A4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5DA8-B618-46E6-BA0C-0E2CD9B9451B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116D7-6454-8DC9-0CF3-D8E6D583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3D1B6-FA56-5800-887A-A45ECEC7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AA88-87A3-43B4-B5A9-FB8F4EA705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049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D282-B5A2-49EF-5659-B5675F4F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E27ED-CF0A-7D9B-0A69-165115AF5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AB5B6-E281-8E11-CF7D-3FB9A6CF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5DA8-B618-46E6-BA0C-0E2CD9B9451B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67170-1FA2-31B4-836E-DD67174B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5241C-665A-70C5-5ED8-26110CDB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AA88-87A3-43B4-B5A9-FB8F4EA705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268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EB4BD-456E-3D58-1660-9662C11C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5704-9D3D-6D30-5C2B-D2F025C99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CD9AC-6224-093B-6904-7C2A92E4C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5860A-20CC-9957-AD54-470C0437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5DA8-B618-46E6-BA0C-0E2CD9B9451B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6D4E1-80A3-9405-12E8-E01C5FEB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22F8E-E846-9415-A936-CA8822C5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AA88-87A3-43B4-B5A9-FB8F4EA705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17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9A7A-B465-5940-AE72-7C811161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23F57-2244-B657-004B-285F47C3E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F4408-3FB8-A370-03CB-6BE770AC5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A45DD-ECD4-C972-BC39-382F214EE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A8CD1-56DB-F78B-5FC8-C9955AADF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50555-E419-D7E2-2B4A-8045E785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5DA8-B618-46E6-BA0C-0E2CD9B9451B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EB6606-46DE-CB9E-1243-2CF9A8A2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67D73C-C0EA-85FA-6953-3F679E6C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AA88-87A3-43B4-B5A9-FB8F4EA705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954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16CC7-2917-A98B-E221-3EA1D0FA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6E5D3-9E39-FEDD-6A04-BB95E0D8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5DA8-B618-46E6-BA0C-0E2CD9B9451B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677EF-E203-1C1B-3680-CC699BDF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1BBCF-5CFB-A1DE-397C-2DD27317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AA88-87A3-43B4-B5A9-FB8F4EA705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100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80E6CD-DF83-57EF-A10F-E3CB44B4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5DA8-B618-46E6-BA0C-0E2CD9B9451B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308D5-44F4-EE97-FAF0-7DF916DB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A5B4C-EBDF-77B7-4C21-3199D427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AA88-87A3-43B4-B5A9-FB8F4EA705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33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FACD7-D5C4-E9B5-2684-815F161E1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D3C63-5E3B-5169-4C38-5691B302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9093D-FD4D-9273-9DEC-1AEEDADD7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F17EA-2E2F-347E-A3A5-10D35411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5DA8-B618-46E6-BA0C-0E2CD9B9451B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348A4-00CC-F653-1CE0-00FE43EB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E72D9-4F2F-B950-8E8A-EAD20D47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AA88-87A3-43B4-B5A9-FB8F4EA705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532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CF32-4278-431E-C6EF-18512069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4DF12-95E4-8744-0848-498DA88F7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90563-88DF-F23F-CF0F-476CABE10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2E752-1749-F687-49AC-03004E86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5DA8-B618-46E6-BA0C-0E2CD9B9451B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77C21-435B-4D40-CA7A-B3506741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C3661-AE04-0238-6A67-1B87631C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AA88-87A3-43B4-B5A9-FB8F4EA705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128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43B84-ED2D-5C77-3CC9-1DB0075A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7A338-967F-4A84-6AF3-B58AC8A6E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CE143-D4E6-9ADE-1223-6CDC6EB90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D55DA8-B618-46E6-BA0C-0E2CD9B9451B}" type="datetimeFigureOut">
              <a:rPr lang="en-NZ" smtClean="0"/>
              <a:t>24/01/2025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13E09-EB16-426D-8406-C4BF98305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23008-EEA9-47D1-2A2E-0EAFC50C7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8AA88-87A3-43B4-B5A9-FB8F4EA705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63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3.png"/><Relationship Id="rId4" Type="http://schemas.openxmlformats.org/officeDocument/2006/relationships/customXml" Target="../ink/ink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9Gmg08Iys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SiFaN2xQg5g" TargetMode="External"/><Relationship Id="rId2" Type="http://schemas.openxmlformats.org/officeDocument/2006/relationships/hyperlink" Target="https://www.youtube.com/watch?v=hZdbJFmEF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O-q3alPFO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746A6-9CE0-8CE3-23BC-C74370958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3A9BA826-DFD5-F382-8B58-425B234A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44" y="825143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62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62A133-E099-4963-B50A-D89BE95F59B1}"/>
              </a:ext>
            </a:extLst>
          </p:cNvPr>
          <p:cNvSpPr txBox="1"/>
          <p:nvPr/>
        </p:nvSpPr>
        <p:spPr>
          <a:xfrm>
            <a:off x="237744" y="198112"/>
            <a:ext cx="296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u="sng" dirty="0"/>
              <a:t>The Flower</a:t>
            </a:r>
          </a:p>
        </p:txBody>
      </p:sp>
      <p:pic>
        <p:nvPicPr>
          <p:cNvPr id="12290" name="Picture 2" descr="Image result for parts of the flower">
            <a:extLst>
              <a:ext uri="{FF2B5EF4-FFF2-40B4-BE49-F238E27FC236}">
                <a16:creationId xmlns:a16="http://schemas.microsoft.com/office/drawing/2014/main" id="{60F0726E-3F39-4518-9129-303407001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4000" r="3114" b="7556"/>
          <a:stretch/>
        </p:blipFill>
        <p:spPr bwMode="auto">
          <a:xfrm>
            <a:off x="6217436" y="27653"/>
            <a:ext cx="5870414" cy="491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CA5854-4110-495D-904C-48E33D890B75}"/>
              </a:ext>
            </a:extLst>
          </p:cNvPr>
          <p:cNvSpPr txBox="1"/>
          <p:nvPr/>
        </p:nvSpPr>
        <p:spPr>
          <a:xfrm>
            <a:off x="312832" y="884872"/>
            <a:ext cx="1125442" cy="5520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NZ" dirty="0"/>
              <a:t>Stigma</a:t>
            </a:r>
          </a:p>
          <a:p>
            <a:pPr>
              <a:lnSpc>
                <a:spcPct val="250000"/>
              </a:lnSpc>
            </a:pPr>
            <a:r>
              <a:rPr lang="en-NZ" dirty="0"/>
              <a:t>Style</a:t>
            </a:r>
          </a:p>
          <a:p>
            <a:pPr>
              <a:lnSpc>
                <a:spcPct val="250000"/>
              </a:lnSpc>
            </a:pPr>
            <a:r>
              <a:rPr lang="en-NZ" dirty="0"/>
              <a:t>Anther</a:t>
            </a:r>
          </a:p>
          <a:p>
            <a:pPr>
              <a:lnSpc>
                <a:spcPct val="250000"/>
              </a:lnSpc>
            </a:pPr>
            <a:r>
              <a:rPr lang="en-NZ" dirty="0"/>
              <a:t>Filament</a:t>
            </a:r>
          </a:p>
          <a:p>
            <a:pPr>
              <a:lnSpc>
                <a:spcPct val="250000"/>
              </a:lnSpc>
            </a:pPr>
            <a:r>
              <a:rPr lang="en-NZ" dirty="0"/>
              <a:t>Ovary</a:t>
            </a:r>
          </a:p>
          <a:p>
            <a:pPr>
              <a:lnSpc>
                <a:spcPct val="250000"/>
              </a:lnSpc>
            </a:pPr>
            <a:r>
              <a:rPr lang="en-NZ" dirty="0"/>
              <a:t>Ovule</a:t>
            </a:r>
          </a:p>
          <a:p>
            <a:pPr>
              <a:lnSpc>
                <a:spcPct val="250000"/>
              </a:lnSpc>
            </a:pPr>
            <a:r>
              <a:rPr lang="en-NZ" dirty="0"/>
              <a:t>Petal</a:t>
            </a:r>
          </a:p>
          <a:p>
            <a:pPr>
              <a:lnSpc>
                <a:spcPct val="250000"/>
              </a:lnSpc>
            </a:pPr>
            <a:r>
              <a:rPr lang="en-NZ" dirty="0"/>
              <a:t>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41D6D-3877-4578-8932-C9001D32F96B}"/>
              </a:ext>
            </a:extLst>
          </p:cNvPr>
          <p:cNvSpPr txBox="1"/>
          <p:nvPr/>
        </p:nvSpPr>
        <p:spPr>
          <a:xfrm>
            <a:off x="1466848" y="1120778"/>
            <a:ext cx="415822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Sticky so that the pollen sticks to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77077-91BD-46F1-A265-A796723F33B2}"/>
              </a:ext>
            </a:extLst>
          </p:cNvPr>
          <p:cNvSpPr txBox="1"/>
          <p:nvPr/>
        </p:nvSpPr>
        <p:spPr>
          <a:xfrm>
            <a:off x="1456190" y="5323429"/>
            <a:ext cx="571270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Usually brightly coloured to attract pollinators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5A47E-0947-4411-8D34-46E71528EE52}"/>
              </a:ext>
            </a:extLst>
          </p:cNvPr>
          <p:cNvSpPr txBox="1"/>
          <p:nvPr/>
        </p:nvSpPr>
        <p:spPr>
          <a:xfrm>
            <a:off x="1456189" y="1715191"/>
            <a:ext cx="456247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Holds up the stigma to pollinators </a:t>
            </a:r>
          </a:p>
          <a:p>
            <a:r>
              <a:rPr lang="en-NZ" dirty="0"/>
              <a:t>and the pollen tube grows down it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725F76-D297-464B-8524-BB0B918982E7}"/>
              </a:ext>
            </a:extLst>
          </p:cNvPr>
          <p:cNvSpPr txBox="1"/>
          <p:nvPr/>
        </p:nvSpPr>
        <p:spPr>
          <a:xfrm>
            <a:off x="1456190" y="2689775"/>
            <a:ext cx="444169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Male sex organ that contains the pollen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FE8E2-1AF3-4021-A5F1-EBA91093A7E1}"/>
              </a:ext>
            </a:extLst>
          </p:cNvPr>
          <p:cNvSpPr txBox="1"/>
          <p:nvPr/>
        </p:nvSpPr>
        <p:spPr>
          <a:xfrm>
            <a:off x="1466848" y="4529595"/>
            <a:ext cx="540029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Become the seeds after being fertilised</a:t>
            </a:r>
          </a:p>
          <a:p>
            <a:r>
              <a:rPr lang="en-NZ" dirty="0"/>
              <a:t> by the pollen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A644E-0D49-4ECE-B8A2-D5B2D90B4905}"/>
              </a:ext>
            </a:extLst>
          </p:cNvPr>
          <p:cNvSpPr txBox="1"/>
          <p:nvPr/>
        </p:nvSpPr>
        <p:spPr>
          <a:xfrm>
            <a:off x="1466848" y="3832010"/>
            <a:ext cx="604037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Contains the ovules and becomes the fruit after fertilisation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47C04-3A74-43F1-8B37-7477724EA889}"/>
              </a:ext>
            </a:extLst>
          </p:cNvPr>
          <p:cNvSpPr txBox="1"/>
          <p:nvPr/>
        </p:nvSpPr>
        <p:spPr>
          <a:xfrm>
            <a:off x="1466848" y="5929122"/>
            <a:ext cx="523570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Holds the flower up to attract pollinators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5D563D-C5D4-4BCE-AFB5-E5BCEE080BED}"/>
              </a:ext>
            </a:extLst>
          </p:cNvPr>
          <p:cNvSpPr txBox="1"/>
          <p:nvPr/>
        </p:nvSpPr>
        <p:spPr>
          <a:xfrm>
            <a:off x="1438559" y="3250544"/>
            <a:ext cx="340683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NZ" dirty="0"/>
              <a:t>Holds the anther up to pollinators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C32F00-DA53-4DB2-AE25-99D6F666F363}"/>
              </a:ext>
            </a:extLst>
          </p:cNvPr>
          <p:cNvSpPr txBox="1"/>
          <p:nvPr/>
        </p:nvSpPr>
        <p:spPr>
          <a:xfrm>
            <a:off x="2343856" y="340757"/>
            <a:ext cx="435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070C0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914591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2B89-B42F-003A-4706-9031A56E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19400" cy="1325563"/>
          </a:xfrm>
        </p:spPr>
        <p:txBody>
          <a:bodyPr/>
          <a:lstStyle/>
          <a:p>
            <a:r>
              <a:rPr lang="en-NZ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BDAB6-9E7C-9CF1-64E9-BFB3FF742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12" y="1428229"/>
            <a:ext cx="3578352" cy="1273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Use the words to name the parts of the flower.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FC43F6C-CC5C-7AEA-DFD2-8A20CC111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376" y="1064605"/>
            <a:ext cx="6886574" cy="5372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NZ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abel the parts of a typical flower:">
            <a:extLst>
              <a:ext uri="{FF2B5EF4-FFF2-40B4-BE49-F238E27FC236}">
                <a16:creationId xmlns:a16="http://schemas.microsoft.com/office/drawing/2014/main" id="{A12A5011-59A5-C30D-CC53-14102F98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49" y="1568926"/>
            <a:ext cx="5199591" cy="37201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9331FD-1553-FF22-5D90-0F8E4C160014}"/>
              </a:ext>
            </a:extLst>
          </p:cNvPr>
          <p:cNvSpPr txBox="1"/>
          <p:nvPr/>
        </p:nvSpPr>
        <p:spPr>
          <a:xfrm>
            <a:off x="9927336" y="4663440"/>
            <a:ext cx="133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Receptable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9B2E6A-C27F-88A7-3A9A-A353E52F47E8}"/>
              </a:ext>
            </a:extLst>
          </p:cNvPr>
          <p:cNvSpPr txBox="1"/>
          <p:nvPr/>
        </p:nvSpPr>
        <p:spPr>
          <a:xfrm>
            <a:off x="931050" y="2876640"/>
            <a:ext cx="11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NZ" sz="2400" dirty="0"/>
              <a:t>Anther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7D355-3E98-C2EB-FBC6-F26D8976FBBD}"/>
              </a:ext>
            </a:extLst>
          </p:cNvPr>
          <p:cNvSpPr txBox="1"/>
          <p:nvPr/>
        </p:nvSpPr>
        <p:spPr>
          <a:xfrm>
            <a:off x="940134" y="3329261"/>
            <a:ext cx="146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NZ" sz="2400" dirty="0"/>
              <a:t>Filament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8BE49-D777-8798-9C63-70B168FFE922}"/>
              </a:ext>
            </a:extLst>
          </p:cNvPr>
          <p:cNvSpPr txBox="1"/>
          <p:nvPr/>
        </p:nvSpPr>
        <p:spPr>
          <a:xfrm>
            <a:off x="984434" y="3750655"/>
            <a:ext cx="104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NZ" sz="2400" dirty="0"/>
              <a:t>Petal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9BC1F5-668E-08D3-C27D-514947489B11}"/>
              </a:ext>
            </a:extLst>
          </p:cNvPr>
          <p:cNvSpPr txBox="1"/>
          <p:nvPr/>
        </p:nvSpPr>
        <p:spPr>
          <a:xfrm>
            <a:off x="971776" y="4149758"/>
            <a:ext cx="120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NZ" sz="2400" dirty="0"/>
              <a:t>Ovary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2A432E-DC77-9444-2B46-991867BF06F6}"/>
              </a:ext>
            </a:extLst>
          </p:cNvPr>
          <p:cNvSpPr txBox="1"/>
          <p:nvPr/>
        </p:nvSpPr>
        <p:spPr>
          <a:xfrm>
            <a:off x="1013286" y="4601431"/>
            <a:ext cx="104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NZ" sz="2400" dirty="0"/>
              <a:t>Sepal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3F4796-5A16-B6D2-24B8-196EFA5ABBF6}"/>
              </a:ext>
            </a:extLst>
          </p:cNvPr>
          <p:cNvSpPr txBox="1"/>
          <p:nvPr/>
        </p:nvSpPr>
        <p:spPr>
          <a:xfrm>
            <a:off x="1009495" y="5063096"/>
            <a:ext cx="120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NZ" sz="2400" dirty="0"/>
              <a:t>Stigma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3BE4B-D0A3-2283-A462-249E7F5207AB}"/>
              </a:ext>
            </a:extLst>
          </p:cNvPr>
          <p:cNvSpPr txBox="1"/>
          <p:nvPr/>
        </p:nvSpPr>
        <p:spPr>
          <a:xfrm>
            <a:off x="1015797" y="5652760"/>
            <a:ext cx="101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NZ" sz="2400" dirty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30825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6A41F-F0ED-9FC0-D5AF-CD10F812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Answer</a:t>
            </a:r>
          </a:p>
        </p:txBody>
      </p:sp>
      <p:pic>
        <p:nvPicPr>
          <p:cNvPr id="2052" name="Picture 4" descr="Label the parts of the flower:">
            <a:extLst>
              <a:ext uri="{FF2B5EF4-FFF2-40B4-BE49-F238E27FC236}">
                <a16:creationId xmlns:a16="http://schemas.microsoft.com/office/drawing/2014/main" id="{B9B346C1-64BD-B24E-DD26-0E270952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877886"/>
            <a:ext cx="7038975" cy="55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545A0E-5B07-A1FD-6E3D-A73B8D5C08C3}"/>
              </a:ext>
            </a:extLst>
          </p:cNvPr>
          <p:cNvSpPr txBox="1"/>
          <p:nvPr/>
        </p:nvSpPr>
        <p:spPr>
          <a:xfrm>
            <a:off x="9838944" y="2990088"/>
            <a:ext cx="111480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NZ" sz="1400" b="1" dirty="0"/>
              <a:t>Filament</a:t>
            </a:r>
          </a:p>
        </p:txBody>
      </p:sp>
    </p:spTree>
    <p:extLst>
      <p:ext uri="{BB962C8B-B14F-4D97-AF65-F5344CB8AC3E}">
        <p14:creationId xmlns:p14="http://schemas.microsoft.com/office/powerpoint/2010/main" val="3103951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706061-2581-20E2-4AE2-09A68DBD5EA7}"/>
              </a:ext>
            </a:extLst>
          </p:cNvPr>
          <p:cNvSpPr txBox="1">
            <a:spLocks/>
          </p:cNvSpPr>
          <p:nvPr/>
        </p:nvSpPr>
        <p:spPr>
          <a:xfrm>
            <a:off x="688957" y="450850"/>
            <a:ext cx="2301893" cy="133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NZ" dirty="0"/>
              <a:t>Quiz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9E0AD6-A0C7-E3D8-04A6-20E00E3F3DC1}"/>
              </a:ext>
            </a:extLst>
          </p:cNvPr>
          <p:cNvSpPr txBox="1"/>
          <p:nvPr/>
        </p:nvSpPr>
        <p:spPr>
          <a:xfrm>
            <a:off x="800862" y="1997839"/>
            <a:ext cx="33260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Name the parts of the flower</a:t>
            </a:r>
          </a:p>
          <a:p>
            <a:endParaRPr lang="en-NZ" sz="2400" dirty="0"/>
          </a:p>
          <a:p>
            <a:r>
              <a:rPr lang="en-NZ" sz="2400" dirty="0"/>
              <a:t>Need names and instructions in </a:t>
            </a:r>
            <a:r>
              <a:rPr lang="en-NZ" sz="2400" dirty="0" err="1"/>
              <a:t>Te</a:t>
            </a:r>
            <a:r>
              <a:rPr lang="en-NZ" sz="2400" dirty="0"/>
              <a:t> </a:t>
            </a:r>
            <a:r>
              <a:rPr lang="en-NZ" sz="2400" dirty="0" err="1"/>
              <a:t>Reo</a:t>
            </a:r>
            <a:endParaRPr lang="en-NZ" sz="2400" dirty="0"/>
          </a:p>
          <a:p>
            <a:endParaRPr lang="en-NZ" sz="2400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B9906D44-CABF-B2A7-9176-7C879BF26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1418" y="981278"/>
            <a:ext cx="6886574" cy="5372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NZ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Label the parts of a typical flower:">
            <a:extLst>
              <a:ext uri="{FF2B5EF4-FFF2-40B4-BE49-F238E27FC236}">
                <a16:creationId xmlns:a16="http://schemas.microsoft.com/office/drawing/2014/main" id="{61DCD4AF-9162-DAC9-D811-410D91F1D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49" y="1568926"/>
            <a:ext cx="5199591" cy="3720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370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6509-A44E-0E68-5ABB-001BE745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0565"/>
            <a:ext cx="10515600" cy="1325563"/>
          </a:xfrm>
        </p:spPr>
        <p:txBody>
          <a:bodyPr/>
          <a:lstStyle/>
          <a:p>
            <a:r>
              <a:rPr lang="en-NZ" dirty="0"/>
              <a:t>Answer   </a:t>
            </a:r>
            <a:r>
              <a:rPr lang="en-NZ" sz="18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Nga </a:t>
            </a:r>
            <a:r>
              <a:rPr lang="en-NZ" sz="1800" b="1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Wahanga</a:t>
            </a:r>
            <a:r>
              <a:rPr lang="en-NZ" sz="18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o </a:t>
            </a:r>
            <a:r>
              <a:rPr lang="en-NZ" sz="1800" b="1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te</a:t>
            </a:r>
            <a:r>
              <a:rPr lang="en-NZ" sz="18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n-NZ" sz="1800" b="1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Putiputo</a:t>
            </a:r>
            <a:endParaRPr lang="en-NZ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C544A6A9-5D53-1771-F5A4-E4B47D802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845" y="2014156"/>
            <a:ext cx="6219190" cy="35794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NZ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diagram of a flower&#10;&#10;Description automatically generated">
            <a:extLst>
              <a:ext uri="{FF2B5EF4-FFF2-40B4-BE49-F238E27FC236}">
                <a16:creationId xmlns:a16="http://schemas.microsoft.com/office/drawing/2014/main" id="{103E9A88-589A-EAD2-EC8C-8720A506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80" y="2127503"/>
            <a:ext cx="578612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97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4A07-39D3-B92A-AEB3-9DE03D836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Compare insect and wind pollinated plants</a:t>
            </a:r>
          </a:p>
        </p:txBody>
      </p:sp>
      <p:pic>
        <p:nvPicPr>
          <p:cNvPr id="2054" name="Picture 6" descr="3.3 describe the structures of an insect-pollinated and a wind-pollinated  flower and explain how each is adapted for pollination – biologyigcse">
            <a:extLst>
              <a:ext uri="{FF2B5EF4-FFF2-40B4-BE49-F238E27FC236}">
                <a16:creationId xmlns:a16="http://schemas.microsoft.com/office/drawing/2014/main" id="{C4B53CB5-FA32-B7DE-F510-961E8D2EA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9" y="1526273"/>
            <a:ext cx="6096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B4356E-5258-CB5B-2936-3D34D0E9AB15}"/>
              </a:ext>
            </a:extLst>
          </p:cNvPr>
          <p:cNvSpPr txBox="1"/>
          <p:nvPr/>
        </p:nvSpPr>
        <p:spPr>
          <a:xfrm>
            <a:off x="152547" y="571319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https://www.youtube.com/watch?app=desktop&amp;v=Dfvyoir_SCY</a:t>
            </a:r>
          </a:p>
        </p:txBody>
      </p:sp>
      <p:pic>
        <p:nvPicPr>
          <p:cNvPr id="2056" name="Picture 8" descr="Grasses">
            <a:extLst>
              <a:ext uri="{FF2B5EF4-FFF2-40B4-BE49-F238E27FC236}">
                <a16:creationId xmlns:a16="http://schemas.microsoft.com/office/drawing/2014/main" id="{07C6BB01-F23D-276F-F134-AAF75E6ED1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58" y="1354606"/>
            <a:ext cx="428606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07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5EA1E-B8C5-EF1F-883E-DE2092D15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18021"/>
            <a:ext cx="10515600" cy="551815"/>
          </a:xfrm>
        </p:spPr>
        <p:txBody>
          <a:bodyPr/>
          <a:lstStyle/>
          <a:p>
            <a:pPr marL="0" indent="0">
              <a:buNone/>
            </a:pPr>
            <a:r>
              <a:rPr lang="en-NZ" u="sng" dirty="0"/>
              <a:t>Insect Pollination 					Wind Pollination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F6CC27-7423-F245-3CB2-B5BE601329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32945"/>
            <a:ext cx="9901044" cy="1589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Compare insect and wind pollinated plants</a:t>
            </a:r>
            <a:br>
              <a:rPr lang="en-NZ" dirty="0"/>
            </a:br>
            <a:br>
              <a:rPr lang="en-NZ" dirty="0"/>
            </a:br>
            <a:r>
              <a:rPr lang="en-NZ" sz="2000" dirty="0">
                <a:solidFill>
                  <a:srgbClr val="0070C0"/>
                </a:solidFill>
              </a:rPr>
              <a:t>Drag the information to the correct terms pollination column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1C878-34B5-F4DF-01A2-CE629F8E5792}"/>
              </a:ext>
            </a:extLst>
          </p:cNvPr>
          <p:cNvSpPr txBox="1"/>
          <p:nvPr/>
        </p:nvSpPr>
        <p:spPr>
          <a:xfrm>
            <a:off x="5222750" y="2061029"/>
            <a:ext cx="1882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Have scent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A15C77-2089-F0C6-A02D-52BA604C31E1}"/>
              </a:ext>
            </a:extLst>
          </p:cNvPr>
          <p:cNvSpPr txBox="1"/>
          <p:nvPr/>
        </p:nvSpPr>
        <p:spPr>
          <a:xfrm>
            <a:off x="7936230" y="2868325"/>
            <a:ext cx="2771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Sticky, spiky pollen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03E227-6D70-019D-69AF-35D5A9D2E2C5}"/>
              </a:ext>
            </a:extLst>
          </p:cNvPr>
          <p:cNvSpPr txBox="1"/>
          <p:nvPr/>
        </p:nvSpPr>
        <p:spPr>
          <a:xfrm>
            <a:off x="737616" y="2828298"/>
            <a:ext cx="3596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Sticky stigma inside flower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488A70-0F10-7C0A-5428-1EA68E409AA0}"/>
              </a:ext>
            </a:extLst>
          </p:cNvPr>
          <p:cNvSpPr txBox="1"/>
          <p:nvPr/>
        </p:nvSpPr>
        <p:spPr>
          <a:xfrm>
            <a:off x="7936230" y="2452533"/>
            <a:ext cx="3365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Stamens surround by petals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7DF3F6-9670-60F0-F4E6-0BBB9CA56711}"/>
              </a:ext>
            </a:extLst>
          </p:cNvPr>
          <p:cNvSpPr txBox="1"/>
          <p:nvPr/>
        </p:nvSpPr>
        <p:spPr>
          <a:xfrm>
            <a:off x="5234940" y="2851707"/>
            <a:ext cx="2329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Produce nectar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7107E1-BF96-E39C-6CFF-F772F92197A5}"/>
              </a:ext>
            </a:extLst>
          </p:cNvPr>
          <p:cNvSpPr txBox="1"/>
          <p:nvPr/>
        </p:nvSpPr>
        <p:spPr>
          <a:xfrm>
            <a:off x="7936230" y="3203597"/>
            <a:ext cx="2698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Don’t produce nectar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73D7C8-64E8-6B21-4A38-C8DFCFDCFEEB}"/>
              </a:ext>
            </a:extLst>
          </p:cNvPr>
          <p:cNvSpPr txBox="1"/>
          <p:nvPr/>
        </p:nvSpPr>
        <p:spPr>
          <a:xfrm>
            <a:off x="737616" y="2061636"/>
            <a:ext cx="4620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Feathery stigmas hand outside the flower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21546-9AEE-AB4F-43F4-D87173EC4BBD}"/>
              </a:ext>
            </a:extLst>
          </p:cNvPr>
          <p:cNvSpPr txBox="1"/>
          <p:nvPr/>
        </p:nvSpPr>
        <p:spPr>
          <a:xfrm>
            <a:off x="7936230" y="2040370"/>
            <a:ext cx="3594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Large amounts of light pollen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433C00-E70B-8B06-66F1-758FD26BFCA0}"/>
              </a:ext>
            </a:extLst>
          </p:cNvPr>
          <p:cNvSpPr txBox="1"/>
          <p:nvPr/>
        </p:nvSpPr>
        <p:spPr>
          <a:xfrm>
            <a:off x="737616" y="2446774"/>
            <a:ext cx="4497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Large stamens hang outside the flower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55B0DD-766F-937A-AF8A-2E6EAF3140DA}"/>
              </a:ext>
            </a:extLst>
          </p:cNvPr>
          <p:cNvSpPr txBox="1"/>
          <p:nvPr/>
        </p:nvSpPr>
        <p:spPr>
          <a:xfrm>
            <a:off x="5222750" y="2453214"/>
            <a:ext cx="1604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No scent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377BE3-3351-B036-F6E2-3262347EBA9F}"/>
              </a:ext>
            </a:extLst>
          </p:cNvPr>
          <p:cNvSpPr txBox="1"/>
          <p:nvPr/>
        </p:nvSpPr>
        <p:spPr>
          <a:xfrm>
            <a:off x="737616" y="3207064"/>
            <a:ext cx="3258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Petals large and bright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232A86-411F-B216-163D-87872587A147}"/>
              </a:ext>
            </a:extLst>
          </p:cNvPr>
          <p:cNvSpPr txBox="1"/>
          <p:nvPr/>
        </p:nvSpPr>
        <p:spPr>
          <a:xfrm>
            <a:off x="5222750" y="3215779"/>
            <a:ext cx="2771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Petals small and dull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44F1322-A845-3365-9C06-21290B538944}"/>
                  </a:ext>
                </a:extLst>
              </p14:cNvPr>
              <p14:cNvContentPartPr/>
              <p14:nvPr/>
            </p14:nvContentPartPr>
            <p14:xfrm>
              <a:off x="5175144" y="4151376"/>
              <a:ext cx="360" cy="2185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44F1322-A845-3365-9C06-21290B5389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9024" y="4145256"/>
                <a:ext cx="12600" cy="21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117FB56-388F-6199-D93C-C415714392A6}"/>
                  </a:ext>
                </a:extLst>
              </p14:cNvPr>
              <p14:cNvContentPartPr/>
              <p14:nvPr/>
            </p14:nvContentPartPr>
            <p14:xfrm>
              <a:off x="6162624" y="5669136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117FB56-388F-6199-D93C-C415714392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6504" y="566301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4CAC176-463A-1512-C41C-659D4F166A9B}"/>
                  </a:ext>
                </a:extLst>
              </p14:cNvPr>
              <p14:cNvContentPartPr/>
              <p14:nvPr/>
            </p14:nvContentPartPr>
            <p14:xfrm>
              <a:off x="8010144" y="5440536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4CAC176-463A-1512-C41C-659D4F166A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04024" y="5434416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284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7F9F-A01B-D88A-7E1E-391A4227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Answers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5E91A2-6ECC-07C6-10B7-50D1595F5F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904156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5205602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559076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Insect pollination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Wind pollination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94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Have scent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No scent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785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Sticky, spiky pollen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Large amounts of light pollen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419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Sticky stigma inside flower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Feathery stigmas hand outside the flower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961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Stamens surround by petals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Large stamens hang outside the flower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63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Produce nectar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Don’t produce nectar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195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Petals large and bright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Petals small and dull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943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11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FDB88-E2A8-E405-0840-71A279E7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Pollination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9AA78-8507-1FA5-19DC-C01A2EE29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28160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Pollination is carried out by wind or animals (usually insects but also birds and rodents)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Pollen is transferred from the anther to the stigma</a:t>
            </a:r>
          </a:p>
          <a:p>
            <a:endParaRPr lang="en-NZ" dirty="0"/>
          </a:p>
        </p:txBody>
      </p:sp>
      <p:pic>
        <p:nvPicPr>
          <p:cNvPr id="1030" name="Picture 6" descr="Pollination diagram hi-res stock photography and images - Alamy">
            <a:extLst>
              <a:ext uri="{FF2B5EF4-FFF2-40B4-BE49-F238E27FC236}">
                <a16:creationId xmlns:a16="http://schemas.microsoft.com/office/drawing/2014/main" id="{B1D6A8DD-3E43-04A5-3B0C-4DF4CCD11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681037"/>
            <a:ext cx="7127875" cy="54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64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C13DC9-4B79-496D-AFCC-A0D0F3ABE54A}"/>
              </a:ext>
            </a:extLst>
          </p:cNvPr>
          <p:cNvSpPr txBox="1"/>
          <p:nvPr/>
        </p:nvSpPr>
        <p:spPr>
          <a:xfrm flipH="1">
            <a:off x="666750" y="483235"/>
            <a:ext cx="381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u="sng" dirty="0"/>
              <a:t>Pollination vs Fertilisation</a:t>
            </a:r>
          </a:p>
        </p:txBody>
      </p:sp>
      <p:pic>
        <p:nvPicPr>
          <p:cNvPr id="1026" name="Picture 2" descr="Image result for pollination and fertilisation">
            <a:extLst>
              <a:ext uri="{FF2B5EF4-FFF2-40B4-BE49-F238E27FC236}">
                <a16:creationId xmlns:a16="http://schemas.microsoft.com/office/drawing/2014/main" id="{084FBFC6-CFCE-4B09-A6CC-C7BBE4C8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46" y="0"/>
            <a:ext cx="5649603" cy="24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49506A6-CF94-46B6-9C57-B1135B291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84685"/>
              </p:ext>
            </p:extLst>
          </p:nvPr>
        </p:nvGraphicFramePr>
        <p:xfrm>
          <a:off x="1085849" y="3267075"/>
          <a:ext cx="10439399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78600">
                  <a:extLst>
                    <a:ext uri="{9D8B030D-6E8A-4147-A177-3AD203B41FA5}">
                      <a16:colId xmlns:a16="http://schemas.microsoft.com/office/drawing/2014/main" val="438352561"/>
                    </a:ext>
                  </a:extLst>
                </a:gridCol>
                <a:gridCol w="5260799">
                  <a:extLst>
                    <a:ext uri="{9D8B030D-6E8A-4147-A177-3AD203B41FA5}">
                      <a16:colId xmlns:a16="http://schemas.microsoft.com/office/drawing/2014/main" val="1552785209"/>
                    </a:ext>
                  </a:extLst>
                </a:gridCol>
              </a:tblGrid>
              <a:tr h="344773">
                <a:tc>
                  <a:txBody>
                    <a:bodyPr/>
                    <a:lstStyle/>
                    <a:p>
                      <a:r>
                        <a:rPr lang="en-NZ" dirty="0"/>
                        <a:t>Pollination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Fertilisation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720155"/>
                  </a:ext>
                </a:extLst>
              </a:tr>
              <a:tr h="13602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Pollination is carried out by wind or animals (usually insects but also birds and rodents)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Pollen is transferred from the anther to the stigma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The pollen tube grows down the style to the ovar</a:t>
                      </a:r>
                      <a:r>
                        <a:rPr lang="en-NZ" b="1" dirty="0"/>
                        <a:t>y</a:t>
                      </a:r>
                    </a:p>
                    <a:p>
                      <a:endParaRPr lang="en-NZ" dirty="0"/>
                    </a:p>
                    <a:p>
                      <a:endParaRPr lang="en-NZ" dirty="0"/>
                    </a:p>
                    <a:p>
                      <a:endParaRPr lang="en-NZ" dirty="0"/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Takes place inside the ovary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The pollen tube fuses with the ova and the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male gametes (DNA) is transferred into an egg cell (ova).</a:t>
                      </a:r>
                    </a:p>
                    <a:p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fertilised ova become the seeds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234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46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AFBD3-060F-ACE6-B48E-FB0321F91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Unit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8EF1A-0CE5-AAFD-40C5-FB94E0797C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4800" dirty="0"/>
              <a:t>Lesson Activities</a:t>
            </a:r>
          </a:p>
        </p:txBody>
      </p:sp>
    </p:spTree>
    <p:extLst>
      <p:ext uri="{BB962C8B-B14F-4D97-AF65-F5344CB8AC3E}">
        <p14:creationId xmlns:p14="http://schemas.microsoft.com/office/powerpoint/2010/main" val="23598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9A1DA-5D7D-26DD-A838-B299E7EC0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49D6BA95-38E1-2201-B0E6-006399282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44" y="825143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81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0E554-9E33-BD1B-352C-35E69EEE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NZ" sz="3000" dirty="0"/>
              <a:t>Lesson 1 </a:t>
            </a:r>
            <a:br>
              <a:rPr lang="en-NZ" sz="3000" dirty="0"/>
            </a:br>
            <a:r>
              <a:rPr lang="en-NZ" sz="3000" dirty="0"/>
              <a:t>Activity 1</a:t>
            </a:r>
            <a:r>
              <a:rPr lang="en-NZ" sz="3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NZ" sz="3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Tāne</a:t>
            </a:r>
            <a:r>
              <a:rPr lang="en-NZ" sz="3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NZ" sz="3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Mahuta</a:t>
            </a:r>
            <a:r>
              <a:rPr lang="en-NZ" sz="3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New Zealand’s largest Kauri tree found in Waipoua Forest)</a:t>
            </a:r>
            <a:endParaRPr lang="en-NZ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819F3-9781-62C8-8518-0A8BDC632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N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Tāne Mahuta </a:t>
            </a:r>
          </a:p>
          <a:p>
            <a:pPr marL="0" indent="0">
              <a:buNone/>
            </a:pPr>
            <a:endParaRPr lang="en-NZ" sz="22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N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Height is</a:t>
            </a:r>
          </a:p>
          <a:p>
            <a:pPr>
              <a:spcAft>
                <a:spcPts val="800"/>
              </a:spcAft>
            </a:pPr>
            <a:r>
              <a:rPr lang="en-N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Girth is</a:t>
            </a:r>
          </a:p>
          <a:p>
            <a:pPr>
              <a:spcAft>
                <a:spcPts val="800"/>
              </a:spcAft>
            </a:pPr>
            <a:r>
              <a:rPr lang="en-N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Tāne Mahuta is named after?</a:t>
            </a:r>
          </a:p>
          <a:p>
            <a:pPr>
              <a:spcAft>
                <a:spcPts val="800"/>
              </a:spcAft>
            </a:pPr>
            <a:r>
              <a:rPr lang="en-N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Tāne Mahuta is ------- old.   </a:t>
            </a:r>
          </a:p>
          <a:p>
            <a:pPr marL="0" indent="0">
              <a:buNone/>
            </a:pPr>
            <a:endParaRPr lang="en-NZ" sz="2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NZ" sz="2200"/>
          </a:p>
        </p:txBody>
      </p:sp>
      <p:pic>
        <p:nvPicPr>
          <p:cNvPr id="5" name="Picture 4" descr="Agathis australis • New Zealand Plant ...">
            <a:extLst>
              <a:ext uri="{FF2B5EF4-FFF2-40B4-BE49-F238E27FC236}">
                <a16:creationId xmlns:a16="http://schemas.microsoft.com/office/drawing/2014/main" id="{C1966F97-C137-87AB-836B-2B476304F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6" r="5218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A286B0-6AE8-ABE6-ED74-987273B3D8EA}"/>
              </a:ext>
            </a:extLst>
          </p:cNvPr>
          <p:cNvSpPr txBox="1"/>
          <p:nvPr/>
        </p:nvSpPr>
        <p:spPr>
          <a:xfrm>
            <a:off x="6287759" y="18220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Over1200 years ago, </a:t>
            </a:r>
            <a:r>
              <a:rPr lang="en-N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Tāne</a:t>
            </a:r>
            <a:r>
              <a:rPr lang="en-N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N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Mahuta</a:t>
            </a:r>
            <a:r>
              <a:rPr lang="en-N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was a kauri seed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6829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65EF5-7B46-44FA-3210-A249E2557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3157-4929-A6EC-EB99-98A51BB8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3600" dirty="0"/>
              <a:t>Lesson 1</a:t>
            </a:r>
            <a:br>
              <a:rPr lang="en-NZ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NZ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Activity 2: - Importance of seeds as a food.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NZ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9D44B15-1BC2-DFF3-971B-2FD657AA82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3971544" cy="409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1544">
                  <a:extLst>
                    <a:ext uri="{9D8B030D-6E8A-4147-A177-3AD203B41FA5}">
                      <a16:colId xmlns:a16="http://schemas.microsoft.com/office/drawing/2014/main" val="1192822798"/>
                    </a:ext>
                  </a:extLst>
                </a:gridCol>
              </a:tblGrid>
              <a:tr h="1543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kern="100" dirty="0">
                          <a:effectLst/>
                        </a:rPr>
                        <a:t>Seeds and nuts we eat. </a:t>
                      </a:r>
                      <a:endParaRPr lang="en-N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490853"/>
                  </a:ext>
                </a:extLst>
              </a:tr>
              <a:tr h="2556159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247117"/>
                  </a:ext>
                </a:extLst>
              </a:tr>
            </a:tbl>
          </a:graphicData>
        </a:graphic>
      </p:graphicFrame>
      <p:pic>
        <p:nvPicPr>
          <p:cNvPr id="1028" name="Picture 4" descr="What's The Difference Between Various Nuts And Seeds?">
            <a:extLst>
              <a:ext uri="{FF2B5EF4-FFF2-40B4-BE49-F238E27FC236}">
                <a16:creationId xmlns:a16="http://schemas.microsoft.com/office/drawing/2014/main" id="{F25DC248-03DA-695A-F474-5B61F9D35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97" y="1647316"/>
            <a:ext cx="6634942" cy="445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4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421B8-C6F6-7FBE-42A2-C8662F934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Lesson 2 </a:t>
            </a:r>
            <a:br>
              <a:rPr lang="en-NZ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Activity 1: - Discover the parts of a seed</a:t>
            </a:r>
            <a:br>
              <a:rPr lang="en-NZ" dirty="0"/>
            </a:br>
            <a:br>
              <a:rPr lang="en-NZ" dirty="0"/>
            </a:br>
            <a:r>
              <a:rPr lang="en-NZ" sz="2700" dirty="0" err="1"/>
              <a:t>Seed</a:t>
            </a:r>
            <a:r>
              <a:rPr lang="en-NZ" sz="2700" dirty="0"/>
              <a:t> drawing-</a:t>
            </a:r>
            <a:r>
              <a:rPr lang="en-NZ" sz="2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Taking a bean seed apart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NZ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D3E1B39-FEAB-45F8-46B4-36E5BF9E9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060" y="2208658"/>
            <a:ext cx="3319844" cy="3526155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Draw a soaked bean seed.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7F0A8170-5CF6-9AB8-9617-B72B4762D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776" y="2187893"/>
            <a:ext cx="3232024" cy="35122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Split the bean open and draw what you can see.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3AF03E04-0D67-DF79-07B1-F4ACD7F8C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16" y="2187893"/>
            <a:ext cx="3319844" cy="3526155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N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 your drawings fill the boxes. Label your drawings using these words to help you.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NZ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Seed coat( Testa)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NZ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Seed leaf (Cotyledon)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NZ" kern="100" dirty="0">
                <a:latin typeface="Aptos" panose="020B0004020202020204" pitchFamily="34" charset="0"/>
                <a:cs typeface="Times New Roman" panose="02020603050405020304" pitchFamily="18" charset="0"/>
              </a:rPr>
              <a:t>Young root (Radicle)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NZ" kern="100" dirty="0">
                <a:latin typeface="Aptos" panose="020B0004020202020204" pitchFamily="34" charset="0"/>
                <a:cs typeface="Times New Roman" panose="02020603050405020304" pitchFamily="18" charset="0"/>
              </a:rPr>
              <a:t>Young shoot (Plumule)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CA53A-9F9E-91F6-2CAE-A03881133BB2}"/>
              </a:ext>
            </a:extLst>
          </p:cNvPr>
          <p:cNvSpPr txBox="1"/>
          <p:nvPr/>
        </p:nvSpPr>
        <p:spPr>
          <a:xfrm>
            <a:off x="960120" y="6026587"/>
            <a:ext cx="266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How to draw a </a:t>
            </a:r>
            <a:r>
              <a:rPr lang="en-NZ" dirty="0">
                <a:hlinkClick r:id="rId2"/>
              </a:rPr>
              <a:t>bean seed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7089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A61A0-1B32-B7A7-A965-37E36EAA7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62AB-524A-E421-C387-E8AE1A69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Lesson2 </a:t>
            </a:r>
            <a:br>
              <a:rPr lang="en-NZ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NZ" sz="27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Activity 1: - Discover the parts of a seed</a:t>
            </a:r>
            <a:br>
              <a:rPr lang="en-NZ" dirty="0"/>
            </a:br>
            <a:r>
              <a:rPr lang="en-NZ" sz="2200" dirty="0" err="1"/>
              <a:t>Seed</a:t>
            </a:r>
            <a:r>
              <a:rPr lang="en-NZ" sz="2200" dirty="0"/>
              <a:t> drawing-</a:t>
            </a:r>
            <a:r>
              <a:rPr lang="en-N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Taking a bean seed apart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NZ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A42168D-B19D-F07E-6F2A-AD0824F63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060" y="2208658"/>
            <a:ext cx="3319844" cy="3526155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Draw a soaked bean seed.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426DBFC-E361-1241-6FBE-1D03AA123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784" y="2222565"/>
            <a:ext cx="3232024" cy="35122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NZ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Split the bean open and draw what you can see.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DD353C51-F3B6-3124-D6F8-EFEBBF214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16" y="2187893"/>
            <a:ext cx="3319844" cy="3526155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N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 your drawings fill the boxes. Label your drawings using these words to help you.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NZ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Seed coat( Testa)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NZ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Seed leaf (Cotyledon)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NZ" kern="100" dirty="0">
                <a:latin typeface="Aptos" panose="020B0004020202020204" pitchFamily="34" charset="0"/>
                <a:cs typeface="Times New Roman" panose="02020603050405020304" pitchFamily="18" charset="0"/>
              </a:rPr>
              <a:t>Young root (Radicle)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NZ" kern="100" dirty="0">
                <a:latin typeface="Aptos" panose="020B0004020202020204" pitchFamily="34" charset="0"/>
                <a:cs typeface="Times New Roman" panose="02020603050405020304" pitchFamily="18" charset="0"/>
              </a:rPr>
              <a:t>Young shoot (Plumule)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C4EBC2-FC7F-7985-59BB-C18D0FDB3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269" y="2657367"/>
            <a:ext cx="2313580" cy="2755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416E22-5BC8-9278-5B25-37EE86113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669" y="2809767"/>
            <a:ext cx="2313580" cy="27558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D7D924-9E28-4168-6ECB-ABC0BF26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069" y="2962167"/>
            <a:ext cx="2313580" cy="27558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AB98BB-837B-B015-E743-C8064804A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652" y="3429000"/>
            <a:ext cx="3012288" cy="149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B442-2A77-5D8D-E967-3F605AA2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did you find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58E8A-9FDD-BFA2-0001-A34F4D5C4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45864" cy="4351338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Use these questions to help you?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does the water get into the seed?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do you think seeds have a coat?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are the seed leaves so big?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4132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F5D1-BB4C-D3B8-E259-A88971645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Lesson 4</a:t>
            </a:r>
            <a:br>
              <a:rPr lang="en-NZ" dirty="0"/>
            </a:br>
            <a:r>
              <a:rPr lang="en-N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Activity 2: - Flower parts and pollination.</a:t>
            </a:r>
            <a:br>
              <a:rPr lang="en-N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1B409-29D0-FCAD-C65F-BFF881AC7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Watch one of these YouTube videos on flower parts and pollination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NZ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Parts of a flower and their function for kids</a:t>
            </a:r>
            <a:endParaRPr lang="en-N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NZ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Parts of flower- pollination</a:t>
            </a:r>
            <a:endParaRPr lang="en-N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NZ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htps://www.youtube.com/watch?app=desktop&amp;v=SiFaN2xQg5g</a:t>
            </a:r>
            <a:endParaRPr lang="en-N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NZ" sz="1800" b="1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Parts of flower and their functions</a:t>
            </a:r>
            <a:r>
              <a:rPr lang="en-NZ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| Parts of flower and their functions | Parts of flower</a:t>
            </a:r>
            <a:endParaRPr lang="en-N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NZ" dirty="0"/>
              <a:t>Activity next slide</a:t>
            </a:r>
          </a:p>
        </p:txBody>
      </p:sp>
    </p:spTree>
    <p:extLst>
      <p:ext uri="{BB962C8B-B14F-4D97-AF65-F5344CB8AC3E}">
        <p14:creationId xmlns:p14="http://schemas.microsoft.com/office/powerpoint/2010/main" val="68346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62A133-E099-4963-B50A-D89BE95F59B1}"/>
              </a:ext>
            </a:extLst>
          </p:cNvPr>
          <p:cNvSpPr txBox="1"/>
          <p:nvPr/>
        </p:nvSpPr>
        <p:spPr>
          <a:xfrm>
            <a:off x="312833" y="198112"/>
            <a:ext cx="184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u="sng" dirty="0"/>
              <a:t>The Flower</a:t>
            </a:r>
          </a:p>
        </p:txBody>
      </p:sp>
      <p:pic>
        <p:nvPicPr>
          <p:cNvPr id="12290" name="Picture 2" descr="Image result for parts of the flower">
            <a:extLst>
              <a:ext uri="{FF2B5EF4-FFF2-40B4-BE49-F238E27FC236}">
                <a16:creationId xmlns:a16="http://schemas.microsoft.com/office/drawing/2014/main" id="{60F0726E-3F39-4518-9129-303407001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4000" r="3114" b="7556"/>
          <a:stretch/>
        </p:blipFill>
        <p:spPr bwMode="auto">
          <a:xfrm>
            <a:off x="6217436" y="27653"/>
            <a:ext cx="5870414" cy="491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CA5854-4110-495D-904C-48E33D890B75}"/>
              </a:ext>
            </a:extLst>
          </p:cNvPr>
          <p:cNvSpPr txBox="1"/>
          <p:nvPr/>
        </p:nvSpPr>
        <p:spPr>
          <a:xfrm>
            <a:off x="312832" y="884872"/>
            <a:ext cx="1125442" cy="5520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NZ" dirty="0"/>
              <a:t>Stigma</a:t>
            </a:r>
          </a:p>
          <a:p>
            <a:pPr>
              <a:lnSpc>
                <a:spcPct val="250000"/>
              </a:lnSpc>
            </a:pPr>
            <a:r>
              <a:rPr lang="en-NZ" dirty="0"/>
              <a:t>Style</a:t>
            </a:r>
          </a:p>
          <a:p>
            <a:pPr>
              <a:lnSpc>
                <a:spcPct val="250000"/>
              </a:lnSpc>
            </a:pPr>
            <a:r>
              <a:rPr lang="en-NZ" dirty="0"/>
              <a:t>Anther</a:t>
            </a:r>
          </a:p>
          <a:p>
            <a:pPr>
              <a:lnSpc>
                <a:spcPct val="250000"/>
              </a:lnSpc>
            </a:pPr>
            <a:r>
              <a:rPr lang="en-NZ" dirty="0"/>
              <a:t>Filament</a:t>
            </a:r>
          </a:p>
          <a:p>
            <a:pPr>
              <a:lnSpc>
                <a:spcPct val="250000"/>
              </a:lnSpc>
            </a:pPr>
            <a:r>
              <a:rPr lang="en-NZ" dirty="0"/>
              <a:t>Ovary</a:t>
            </a:r>
          </a:p>
          <a:p>
            <a:pPr>
              <a:lnSpc>
                <a:spcPct val="250000"/>
              </a:lnSpc>
            </a:pPr>
            <a:r>
              <a:rPr lang="en-NZ" dirty="0"/>
              <a:t>Ovule</a:t>
            </a:r>
          </a:p>
          <a:p>
            <a:pPr>
              <a:lnSpc>
                <a:spcPct val="250000"/>
              </a:lnSpc>
            </a:pPr>
            <a:r>
              <a:rPr lang="en-NZ" dirty="0"/>
              <a:t>Petal</a:t>
            </a:r>
          </a:p>
          <a:p>
            <a:pPr>
              <a:lnSpc>
                <a:spcPct val="250000"/>
              </a:lnSpc>
            </a:pPr>
            <a:r>
              <a:rPr lang="en-NZ" dirty="0"/>
              <a:t>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41D6D-3877-4578-8932-C9001D32F96B}"/>
              </a:ext>
            </a:extLst>
          </p:cNvPr>
          <p:cNvSpPr txBox="1"/>
          <p:nvPr/>
        </p:nvSpPr>
        <p:spPr>
          <a:xfrm>
            <a:off x="1489328" y="4711890"/>
            <a:ext cx="439940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Sticky so that the pollen sticks to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77077-91BD-46F1-A265-A796723F33B2}"/>
              </a:ext>
            </a:extLst>
          </p:cNvPr>
          <p:cNvSpPr txBox="1"/>
          <p:nvPr/>
        </p:nvSpPr>
        <p:spPr>
          <a:xfrm>
            <a:off x="1466849" y="1175861"/>
            <a:ext cx="473473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Usually brightly coloured to attract pollinators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5A47E-0947-4411-8D34-46E71528EE52}"/>
              </a:ext>
            </a:extLst>
          </p:cNvPr>
          <p:cNvSpPr txBox="1"/>
          <p:nvPr/>
        </p:nvSpPr>
        <p:spPr>
          <a:xfrm>
            <a:off x="1482697" y="3811673"/>
            <a:ext cx="509183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Holds up the stigma to pollinators and the pollen tube grows down it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725F76-D297-464B-8524-BB0B918982E7}"/>
              </a:ext>
            </a:extLst>
          </p:cNvPr>
          <p:cNvSpPr txBox="1"/>
          <p:nvPr/>
        </p:nvSpPr>
        <p:spPr>
          <a:xfrm>
            <a:off x="1466849" y="2714625"/>
            <a:ext cx="425729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Male sex organ that contains the pollen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FE8E2-1AF3-4021-A5F1-EBA91093A7E1}"/>
              </a:ext>
            </a:extLst>
          </p:cNvPr>
          <p:cNvSpPr txBox="1"/>
          <p:nvPr/>
        </p:nvSpPr>
        <p:spPr>
          <a:xfrm>
            <a:off x="1438274" y="1787957"/>
            <a:ext cx="385911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Become the seeds after being fertilised by the pollen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A644E-0D49-4ECE-B8A2-D5B2D90B4905}"/>
              </a:ext>
            </a:extLst>
          </p:cNvPr>
          <p:cNvSpPr txBox="1"/>
          <p:nvPr/>
        </p:nvSpPr>
        <p:spPr>
          <a:xfrm>
            <a:off x="1450918" y="5994357"/>
            <a:ext cx="603801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/>
              <a:t>Contains the ovules and becomes the fruit after fertilisation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47C04-3A74-43F1-8B37-7477724EA889}"/>
              </a:ext>
            </a:extLst>
          </p:cNvPr>
          <p:cNvSpPr txBox="1"/>
          <p:nvPr/>
        </p:nvSpPr>
        <p:spPr>
          <a:xfrm>
            <a:off x="1482697" y="3314105"/>
            <a:ext cx="405790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NZ" dirty="0"/>
              <a:t>Holds the flower up to attract pollinators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5D563D-C5D4-4BCE-AFB5-E5BCEE080BED}"/>
              </a:ext>
            </a:extLst>
          </p:cNvPr>
          <p:cNvSpPr txBox="1"/>
          <p:nvPr/>
        </p:nvSpPr>
        <p:spPr>
          <a:xfrm>
            <a:off x="1482697" y="5312807"/>
            <a:ext cx="340683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NZ" dirty="0"/>
              <a:t>Holds the anther up to pollinators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C32F00-DA53-4DB2-AE25-99D6F666F363}"/>
              </a:ext>
            </a:extLst>
          </p:cNvPr>
          <p:cNvSpPr txBox="1"/>
          <p:nvPr/>
        </p:nvSpPr>
        <p:spPr>
          <a:xfrm>
            <a:off x="2904271" y="293499"/>
            <a:ext cx="397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070C0"/>
                </a:solidFill>
              </a:rPr>
              <a:t>Drag the definitions to the correct terms</a:t>
            </a:r>
          </a:p>
        </p:txBody>
      </p:sp>
    </p:spTree>
    <p:extLst>
      <p:ext uri="{BB962C8B-B14F-4D97-AF65-F5344CB8AC3E}">
        <p14:creationId xmlns:p14="http://schemas.microsoft.com/office/powerpoint/2010/main" val="3975578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793</Words>
  <Application>Microsoft Office PowerPoint</Application>
  <PresentationFormat>Widescreen</PresentationFormat>
  <Paragraphs>146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Unit 3</vt:lpstr>
      <vt:lpstr>Lesson 1  Activity 1(Tāne Mahuta New Zealand’s largest Kauri tree found in Waipoua Forest)</vt:lpstr>
      <vt:lpstr>Lesson 1  Activity 2: - Importance of seeds as a food. </vt:lpstr>
      <vt:lpstr>Lesson 2  Activity 1: - Discover the parts of a seed  Seed drawing-Taking a bean seed apart </vt:lpstr>
      <vt:lpstr>Lesson2  Activity 1: - Discover the parts of a seed Seed drawing-Taking a bean seed apart </vt:lpstr>
      <vt:lpstr>What did you find out?</vt:lpstr>
      <vt:lpstr>Lesson 4 Activity 2: - Flower parts and pollination. </vt:lpstr>
      <vt:lpstr>PowerPoint Presentation</vt:lpstr>
      <vt:lpstr>PowerPoint Presentation</vt:lpstr>
      <vt:lpstr>Quiz</vt:lpstr>
      <vt:lpstr>Answer</vt:lpstr>
      <vt:lpstr>PowerPoint Presentation</vt:lpstr>
      <vt:lpstr>Answer   Nga Wahanga o te Putiputo</vt:lpstr>
      <vt:lpstr>Compare insect and wind pollinated plants</vt:lpstr>
      <vt:lpstr>Compare insect and wind pollinated plants  Drag the information to the correct terms pollination column</vt:lpstr>
      <vt:lpstr>Answers</vt:lpstr>
      <vt:lpstr>Pollination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Susan Stokes</cp:lastModifiedBy>
  <cp:revision>16</cp:revision>
  <dcterms:created xsi:type="dcterms:W3CDTF">2024-11-10T21:33:01Z</dcterms:created>
  <dcterms:modified xsi:type="dcterms:W3CDTF">2025-01-24T01:06:43Z</dcterms:modified>
</cp:coreProperties>
</file>