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9" r:id="rId2"/>
    <p:sldId id="256" r:id="rId3"/>
    <p:sldId id="257" r:id="rId4"/>
    <p:sldId id="270" r:id="rId5"/>
    <p:sldId id="259" r:id="rId6"/>
    <p:sldId id="271" r:id="rId7"/>
    <p:sldId id="260" r:id="rId8"/>
    <p:sldId id="272" r:id="rId9"/>
    <p:sldId id="273" r:id="rId10"/>
    <p:sldId id="264" r:id="rId11"/>
    <p:sldId id="265" r:id="rId12"/>
    <p:sldId id="263" r:id="rId13"/>
    <p:sldId id="266" r:id="rId14"/>
    <p:sldId id="36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ABD9A3-EA3B-4AB2-A920-582C3577BCC3}" type="doc">
      <dgm:prSet loTypeId="urn:microsoft.com/office/officeart/2005/8/layout/vList2" loCatId="list" qsTypeId="urn:microsoft.com/office/officeart/2005/8/quickstyle/simple1#37" qsCatId="simple" csTypeId="urn:microsoft.com/office/officeart/2005/8/colors/accent1_2#34" csCatId="accent1"/>
      <dgm:spPr/>
      <dgm:t>
        <a:bodyPr/>
        <a:lstStyle/>
        <a:p>
          <a:endParaRPr lang="en-US"/>
        </a:p>
      </dgm:t>
    </dgm:pt>
    <dgm:pt modelId="{3DA59D15-C114-4B8C-BFF6-D068C6821BEE}">
      <dgm:prSet custT="1"/>
      <dgm:spPr/>
      <dgm:t>
        <a:bodyPr/>
        <a:lstStyle/>
        <a:p>
          <a:r>
            <a:rPr lang="en-NZ" sz="1800" dirty="0"/>
            <a:t>Biodiversity is__</a:t>
          </a:r>
          <a:endParaRPr lang="en-US" sz="1800" dirty="0"/>
        </a:p>
      </dgm:t>
    </dgm:pt>
    <dgm:pt modelId="{A79A4DBD-88A2-4896-90FF-B57B311E02F1}" type="parTrans" cxnId="{18E3D8E2-96C3-4E2F-8C59-AD1DE97583C6}">
      <dgm:prSet/>
      <dgm:spPr/>
      <dgm:t>
        <a:bodyPr/>
        <a:lstStyle/>
        <a:p>
          <a:endParaRPr lang="en-US"/>
        </a:p>
      </dgm:t>
    </dgm:pt>
    <dgm:pt modelId="{43DDAB5D-684F-4D56-BB25-014876891494}" type="sibTrans" cxnId="{18E3D8E2-96C3-4E2F-8C59-AD1DE97583C6}">
      <dgm:prSet/>
      <dgm:spPr/>
      <dgm:t>
        <a:bodyPr/>
        <a:lstStyle/>
        <a:p>
          <a:endParaRPr lang="en-US"/>
        </a:p>
      </dgm:t>
    </dgm:pt>
    <dgm:pt modelId="{3F9970F7-5B8B-45FA-8427-902C092378A0}">
      <dgm:prSet custT="1"/>
      <dgm:spPr/>
      <dgm:t>
        <a:bodyPr/>
        <a:lstStyle/>
        <a:p>
          <a:r>
            <a:rPr lang="en-NZ" sz="1800" dirty="0"/>
            <a:t>Biodiversity is important because ____</a:t>
          </a:r>
          <a:endParaRPr lang="en-US" sz="1800" dirty="0"/>
        </a:p>
      </dgm:t>
    </dgm:pt>
    <dgm:pt modelId="{D6ACB9AA-4BF6-43A1-8912-F37FF6A53EAC}" type="parTrans" cxnId="{7C942651-68F0-4ADC-97F1-EFFEC55D9580}">
      <dgm:prSet/>
      <dgm:spPr/>
      <dgm:t>
        <a:bodyPr/>
        <a:lstStyle/>
        <a:p>
          <a:endParaRPr lang="en-US"/>
        </a:p>
      </dgm:t>
    </dgm:pt>
    <dgm:pt modelId="{33F04071-E7B6-4E82-8947-84142498DC7B}" type="sibTrans" cxnId="{7C942651-68F0-4ADC-97F1-EFFEC55D9580}">
      <dgm:prSet/>
      <dgm:spPr/>
      <dgm:t>
        <a:bodyPr/>
        <a:lstStyle/>
        <a:p>
          <a:endParaRPr lang="en-US"/>
        </a:p>
      </dgm:t>
    </dgm:pt>
    <dgm:pt modelId="{70D4B463-BDFE-484D-9356-0E04A74D86FC}">
      <dgm:prSet custT="1"/>
      <dgm:spPr/>
      <dgm:t>
        <a:bodyPr/>
        <a:lstStyle/>
        <a:p>
          <a:r>
            <a:rPr lang="en-NZ" sz="1800" dirty="0"/>
            <a:t>Biodiversity is important for farming because _____</a:t>
          </a:r>
          <a:endParaRPr lang="en-US" sz="1800" dirty="0"/>
        </a:p>
      </dgm:t>
    </dgm:pt>
    <dgm:pt modelId="{A17AB1C6-4592-4C5E-8BB7-B7622DE0C4C4}" type="parTrans" cxnId="{35299EA3-37DF-4893-BB4D-4CA1C5FFB9A8}">
      <dgm:prSet/>
      <dgm:spPr/>
      <dgm:t>
        <a:bodyPr/>
        <a:lstStyle/>
        <a:p>
          <a:endParaRPr lang="en-US"/>
        </a:p>
      </dgm:t>
    </dgm:pt>
    <dgm:pt modelId="{6E727E3F-ED84-4AD8-95EA-A76F60C48562}" type="sibTrans" cxnId="{35299EA3-37DF-4893-BB4D-4CA1C5FFB9A8}">
      <dgm:prSet/>
      <dgm:spPr/>
      <dgm:t>
        <a:bodyPr/>
        <a:lstStyle/>
        <a:p>
          <a:endParaRPr lang="en-US"/>
        </a:p>
      </dgm:t>
    </dgm:pt>
    <dgm:pt modelId="{659F8F58-84A5-4ACA-8734-E9722666AF63}" type="pres">
      <dgm:prSet presAssocID="{E3ABD9A3-EA3B-4AB2-A920-582C3577BCC3}" presName="linear" presStyleCnt="0">
        <dgm:presLayoutVars>
          <dgm:animLvl val="lvl"/>
          <dgm:resizeHandles val="exact"/>
        </dgm:presLayoutVars>
      </dgm:prSet>
      <dgm:spPr/>
    </dgm:pt>
    <dgm:pt modelId="{740E07D3-EA13-46DD-A240-4A34B522803A}" type="pres">
      <dgm:prSet presAssocID="{3DA59D15-C114-4B8C-BFF6-D068C6821BEE}" presName="parentText" presStyleLbl="node1" presStyleIdx="0" presStyleCnt="3" custLinFactNeighborY="22550">
        <dgm:presLayoutVars>
          <dgm:chMax val="0"/>
          <dgm:bulletEnabled val="1"/>
        </dgm:presLayoutVars>
      </dgm:prSet>
      <dgm:spPr/>
    </dgm:pt>
    <dgm:pt modelId="{446AD4A5-F958-4669-97B2-430E2C7791D6}" type="pres">
      <dgm:prSet presAssocID="{43DDAB5D-684F-4D56-BB25-014876891494}" presName="spacer" presStyleCnt="0"/>
      <dgm:spPr/>
    </dgm:pt>
    <dgm:pt modelId="{A9D9E5F5-5562-4F93-AD4C-292317143379}" type="pres">
      <dgm:prSet presAssocID="{3F9970F7-5B8B-45FA-8427-902C092378A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C808D2E-0D30-4D01-9D5F-D384CB5EEECE}" type="pres">
      <dgm:prSet presAssocID="{33F04071-E7B6-4E82-8947-84142498DC7B}" presName="spacer" presStyleCnt="0"/>
      <dgm:spPr/>
    </dgm:pt>
    <dgm:pt modelId="{E6334317-9C6F-44A5-AE2F-159728AE29C1}" type="pres">
      <dgm:prSet presAssocID="{70D4B463-BDFE-484D-9356-0E04A74D86F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F884B23-55E2-46EE-B5B5-91E07FC8A743}" type="presOf" srcId="{3F9970F7-5B8B-45FA-8427-902C092378A0}" destId="{A9D9E5F5-5562-4F93-AD4C-292317143379}" srcOrd="0" destOrd="0" presId="urn:microsoft.com/office/officeart/2005/8/layout/vList2"/>
    <dgm:cxn modelId="{141CCF24-2487-4D31-BF9F-199F63F6703E}" type="presOf" srcId="{70D4B463-BDFE-484D-9356-0E04A74D86FC}" destId="{E6334317-9C6F-44A5-AE2F-159728AE29C1}" srcOrd="0" destOrd="0" presId="urn:microsoft.com/office/officeart/2005/8/layout/vList2"/>
    <dgm:cxn modelId="{57569A5B-CDD2-4C1B-934B-209E599AA539}" type="presOf" srcId="{3DA59D15-C114-4B8C-BFF6-D068C6821BEE}" destId="{740E07D3-EA13-46DD-A240-4A34B522803A}" srcOrd="0" destOrd="0" presId="urn:microsoft.com/office/officeart/2005/8/layout/vList2"/>
    <dgm:cxn modelId="{7C942651-68F0-4ADC-97F1-EFFEC55D9580}" srcId="{E3ABD9A3-EA3B-4AB2-A920-582C3577BCC3}" destId="{3F9970F7-5B8B-45FA-8427-902C092378A0}" srcOrd="1" destOrd="0" parTransId="{D6ACB9AA-4BF6-43A1-8912-F37FF6A53EAC}" sibTransId="{33F04071-E7B6-4E82-8947-84142498DC7B}"/>
    <dgm:cxn modelId="{208179A1-ED75-45A3-AF19-0611FD27B155}" type="presOf" srcId="{E3ABD9A3-EA3B-4AB2-A920-582C3577BCC3}" destId="{659F8F58-84A5-4ACA-8734-E9722666AF63}" srcOrd="0" destOrd="0" presId="urn:microsoft.com/office/officeart/2005/8/layout/vList2"/>
    <dgm:cxn modelId="{35299EA3-37DF-4893-BB4D-4CA1C5FFB9A8}" srcId="{E3ABD9A3-EA3B-4AB2-A920-582C3577BCC3}" destId="{70D4B463-BDFE-484D-9356-0E04A74D86FC}" srcOrd="2" destOrd="0" parTransId="{A17AB1C6-4592-4C5E-8BB7-B7622DE0C4C4}" sibTransId="{6E727E3F-ED84-4AD8-95EA-A76F60C48562}"/>
    <dgm:cxn modelId="{18E3D8E2-96C3-4E2F-8C59-AD1DE97583C6}" srcId="{E3ABD9A3-EA3B-4AB2-A920-582C3577BCC3}" destId="{3DA59D15-C114-4B8C-BFF6-D068C6821BEE}" srcOrd="0" destOrd="0" parTransId="{A79A4DBD-88A2-4896-90FF-B57B311E02F1}" sibTransId="{43DDAB5D-684F-4D56-BB25-014876891494}"/>
    <dgm:cxn modelId="{014B3E6C-78C8-418A-8F11-8822BFAC97C5}" type="presParOf" srcId="{659F8F58-84A5-4ACA-8734-E9722666AF63}" destId="{740E07D3-EA13-46DD-A240-4A34B522803A}" srcOrd="0" destOrd="0" presId="urn:microsoft.com/office/officeart/2005/8/layout/vList2"/>
    <dgm:cxn modelId="{5FEA0754-4294-4723-A8A1-F9A054B2DEB2}" type="presParOf" srcId="{659F8F58-84A5-4ACA-8734-E9722666AF63}" destId="{446AD4A5-F958-4669-97B2-430E2C7791D6}" srcOrd="1" destOrd="0" presId="urn:microsoft.com/office/officeart/2005/8/layout/vList2"/>
    <dgm:cxn modelId="{E42E0FA1-44A4-4688-925D-1DF96DEFC1FD}" type="presParOf" srcId="{659F8F58-84A5-4ACA-8734-E9722666AF63}" destId="{A9D9E5F5-5562-4F93-AD4C-292317143379}" srcOrd="2" destOrd="0" presId="urn:microsoft.com/office/officeart/2005/8/layout/vList2"/>
    <dgm:cxn modelId="{67A82487-AE35-4BFC-8DC8-406B03359D31}" type="presParOf" srcId="{659F8F58-84A5-4ACA-8734-E9722666AF63}" destId="{FC808D2E-0D30-4D01-9D5F-D384CB5EEECE}" srcOrd="3" destOrd="0" presId="urn:microsoft.com/office/officeart/2005/8/layout/vList2"/>
    <dgm:cxn modelId="{899D2E5D-5EE7-4BFD-853B-BB7547083CD9}" type="presParOf" srcId="{659F8F58-84A5-4ACA-8734-E9722666AF63}" destId="{E6334317-9C6F-44A5-AE2F-159728AE29C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0E07D3-EA13-46DD-A240-4A34B522803A}">
      <dsp:nvSpPr>
        <dsp:cNvPr id="0" name=""/>
        <dsp:cNvSpPr/>
      </dsp:nvSpPr>
      <dsp:spPr>
        <a:xfrm>
          <a:off x="0" y="46234"/>
          <a:ext cx="5632704" cy="106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kern="1200" dirty="0"/>
            <a:t>Biodiversity is__</a:t>
          </a:r>
          <a:endParaRPr lang="en-US" sz="1800" kern="1200" dirty="0"/>
        </a:p>
      </dsp:txBody>
      <dsp:txXfrm>
        <a:off x="52089" y="98323"/>
        <a:ext cx="5528526" cy="962862"/>
      </dsp:txXfrm>
    </dsp:sp>
    <dsp:sp modelId="{A9D9E5F5-5562-4F93-AD4C-292317143379}">
      <dsp:nvSpPr>
        <dsp:cNvPr id="0" name=""/>
        <dsp:cNvSpPr/>
      </dsp:nvSpPr>
      <dsp:spPr>
        <a:xfrm>
          <a:off x="0" y="1240416"/>
          <a:ext cx="5632704" cy="106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kern="1200" dirty="0"/>
            <a:t>Biodiversity is important because ____</a:t>
          </a:r>
          <a:endParaRPr lang="en-US" sz="1800" kern="1200" dirty="0"/>
        </a:p>
      </dsp:txBody>
      <dsp:txXfrm>
        <a:off x="52089" y="1292505"/>
        <a:ext cx="5528526" cy="962862"/>
      </dsp:txXfrm>
    </dsp:sp>
    <dsp:sp modelId="{E6334317-9C6F-44A5-AE2F-159728AE29C1}">
      <dsp:nvSpPr>
        <dsp:cNvPr id="0" name=""/>
        <dsp:cNvSpPr/>
      </dsp:nvSpPr>
      <dsp:spPr>
        <a:xfrm>
          <a:off x="0" y="2471616"/>
          <a:ext cx="5632704" cy="1067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kern="1200" dirty="0"/>
            <a:t>Biodiversity is important for farming because _____</a:t>
          </a:r>
          <a:endParaRPr lang="en-US" sz="1800" kern="1200" dirty="0"/>
        </a:p>
      </dsp:txBody>
      <dsp:txXfrm>
        <a:off x="52089" y="2523705"/>
        <a:ext cx="5528526" cy="962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8A282-9C41-5BC8-3296-C2E972D33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5A15D-9AFF-FE6F-E9B8-4498C6C970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7877D-A40B-22F9-9795-C024BFB45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7444-EC46-42B5-A474-5711554ECF07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3FD31-6F01-441E-F967-43333E70D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4DDD5-AE80-63D0-919A-7CEE32E61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69B-54E3-4DA9-BDD4-13B3D210ADF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95925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72287-2B62-8AD6-1C14-802EF0EA2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83BAA-1229-4F9B-FF73-ADF44F7A3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BA21F-E095-AABA-8084-8C8144FD3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7444-EC46-42B5-A474-5711554ECF07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9A516-6E4D-9F87-4173-57EFEF667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10920-8467-1939-21E9-250AF4189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69B-54E3-4DA9-BDD4-13B3D210ADF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09511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267B1-E48F-7EC9-A00E-68A702CD2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2D6A5-B1EA-FCDD-3D48-C02245BAF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29D6A7-25BC-6F6A-7EDA-81F9409D1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7444-EC46-42B5-A474-5711554ECF07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8A14F-F311-F8AE-5EFA-94694CF8A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BEC6D-D8A1-12A3-4F96-1AB12AE06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69B-54E3-4DA9-BDD4-13B3D210ADF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9789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F83BA-5359-B6D5-8B04-4496680BE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0D24A-6BC8-04BE-A03E-8B1E2206FF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4765BD-3FFD-B517-6B97-C8DF394229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369FA9-83BF-DD80-CA0A-9AA8D48BA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7444-EC46-42B5-A474-5711554ECF07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81E97A-4995-9F43-02C6-2BE571155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E9558B-86F3-C532-6110-C2F1581FC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69B-54E3-4DA9-BDD4-13B3D210ADF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40190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544C0-9588-5430-05C3-46A24DAA8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5E6BD-D5CF-0E6D-766D-53CD60DAF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36D302-4385-E649-A892-5324B29168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B52F1A-FC2F-BCEF-A23D-AA1F84FA50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3E5A8B-96F8-BB29-EEAE-5301550F85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B8F300-D41C-6F9F-04C7-D07B2DF65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7444-EC46-42B5-A474-5711554ECF07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E58045-1E8B-9927-660B-FD33FE6E7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B24B30-A6BC-CC6D-B795-832F36828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69B-54E3-4DA9-BDD4-13B3D210ADF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30644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ED51F-3ABC-14E0-E4B0-9E2EF4EDC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DD2EB5-9DB3-0340-10F9-8981C8875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7444-EC46-42B5-A474-5711554ECF07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7A45F5-4A7A-4445-4FE2-B85BD2A47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18A861-5699-6B91-7A69-D471AE563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69B-54E3-4DA9-BDD4-13B3D210ADF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60595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B356B6-F292-7CAE-8858-ED0EEE43B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7444-EC46-42B5-A474-5711554ECF07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76E074-B5E4-35EF-4988-B7453B75C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4EAB46-9086-6B24-4917-0D3BA29D1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69B-54E3-4DA9-BDD4-13B3D210ADF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12202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DDEB8-3C16-F25B-7E16-8F8895B5A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E6ADA-07D7-EEAC-C970-7FCE7AE54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79A23-CBA4-99DF-9D99-FFFE9A6471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1B44FE-CF29-9CFF-EB0B-B6CBDBE30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7444-EC46-42B5-A474-5711554ECF07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C4F9F-690E-369F-D13F-8C0999191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8DFE0A-00B9-3C6B-C948-8AE3E4D87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69B-54E3-4DA9-BDD4-13B3D210ADF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92177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E09A4-C378-171E-E22B-CACE7F825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7204A3-C247-B86E-D809-706DB8C560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A92EB-BF8D-A63C-E3B9-868C94B00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BF6764-9E50-6AF9-090D-8CBF26F52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7444-EC46-42B5-A474-5711554ECF07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2E76D-C17E-C3C7-1DA2-12B45DB62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274D6B-F783-4BDD-DFDE-C6A7188F3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69B-54E3-4DA9-BDD4-13B3D210ADF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7795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A6114-EE3D-E46C-C1F0-BFEDC78CF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D2C8CE-47A3-19D7-8938-96D22A492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77C6DC-8020-B16B-28F2-6D330482D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7444-EC46-42B5-A474-5711554ECF07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67316-DEBA-31E5-CDB1-FDB0FDE0A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02B72-29C9-B233-4636-435F054DF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69B-54E3-4DA9-BDD4-13B3D210ADF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79051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AC2BD5-A297-8256-2E8B-F4C6511D7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B5E77D-27E9-2B9C-F064-D1290155F1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055DF-D624-5686-B7C0-38CE026EC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77444-EC46-42B5-A474-5711554ECF07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69576-57E0-F1DB-A670-9D7268242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DF7F8-3A35-7CB1-5A76-E15B2ED1B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6A69B-54E3-4DA9-BDD4-13B3D210ADF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47983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822A52-A263-A9CE-844F-B229CE21F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A7F51-FEE7-D2EC-0C9B-60522065FA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6D3BE-E63E-90CF-7F4D-43C9A7D2C0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777444-EC46-42B5-A474-5711554ECF07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F35A0-517C-4AF5-B3FA-4351516D78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71BF8-EB21-FF6E-7850-686659052C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B6A69B-54E3-4DA9-BDD4-13B3D210ADF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19232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oc.govt.nz/contentassets/ac5be100468949c79821c7a0e8153b05/anzbs-2020-tree-image-820-body.jpg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cp1BfPUeOc" TargetMode="External"/><Relationship Id="rId2" Type="http://schemas.openxmlformats.org/officeDocument/2006/relationships/hyperlink" Target="https://www.youtube.com/watch?v=vUhSVViFSEc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3746A6-9CE0-8CE3-23BC-C74370958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3A9BA826-DFD5-F382-8B58-425B234AB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5623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68AF5748-FED8-45BA-8631-26D1D10F3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AA8EDC-F69C-FA5A-1FBD-B98E83227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NZ" sz="4800"/>
              <a:t>Unit 4</a:t>
            </a:r>
            <a:br>
              <a:rPr lang="en-NZ" sz="4800"/>
            </a:br>
            <a:r>
              <a:rPr lang="en-NZ" sz="4800"/>
              <a:t>Biodiversity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85D3F2-C7BA-6F7B-C836-66A3900086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4872922"/>
            <a:ext cx="3933306" cy="1208141"/>
          </a:xfrm>
        </p:spPr>
        <p:txBody>
          <a:bodyPr>
            <a:normAutofit/>
          </a:bodyPr>
          <a:lstStyle/>
          <a:p>
            <a:pPr algn="l"/>
            <a:r>
              <a:rPr lang="en-NZ" sz="2000"/>
              <a:t>Activities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4331A1-866E-0F2B-027F-058D5C876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608" y="1111190"/>
            <a:ext cx="6846363" cy="44843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2654817-F6A0-D15C-8030-89A1A5BBF33D}"/>
              </a:ext>
            </a:extLst>
          </p:cNvPr>
          <p:cNvSpPr txBox="1"/>
          <p:nvPr/>
        </p:nvSpPr>
        <p:spPr>
          <a:xfrm>
            <a:off x="7245859" y="5608310"/>
            <a:ext cx="27813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1200" dirty="0"/>
              <a:t>https://eco-index.nz/biodiversity</a:t>
            </a:r>
          </a:p>
        </p:txBody>
      </p:sp>
    </p:spTree>
    <p:extLst>
      <p:ext uri="{BB962C8B-B14F-4D97-AF65-F5344CB8AC3E}">
        <p14:creationId xmlns:p14="http://schemas.microsoft.com/office/powerpoint/2010/main" val="52806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E64CCA-E90B-92C9-3223-98496DD5F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NZ" sz="3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Lesson 1</a:t>
            </a:r>
            <a:br>
              <a:rPr lang="en-NZ" sz="3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NZ" sz="3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Activity </a:t>
            </a:r>
            <a:r>
              <a:rPr lang="en-NZ" sz="30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r>
              <a:rPr lang="en-NZ" sz="3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NZ" sz="3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Writing activity. </a:t>
            </a:r>
            <a:br>
              <a:rPr lang="en-NZ" sz="3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NZ" sz="3000" dirty="0"/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802180F2-27C7-E635-E118-CC4E4205D8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3824190"/>
              </p:ext>
            </p:extLst>
          </p:nvPr>
        </p:nvGraphicFramePr>
        <p:xfrm>
          <a:off x="630936" y="2660904"/>
          <a:ext cx="5632704" cy="3547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The strategy is owned by all New Zealanders. There's a place for everyone to be involved, no matter how big or small their contribution.">
            <a:extLst>
              <a:ext uri="{FF2B5EF4-FFF2-40B4-BE49-F238E27FC236}">
                <a16:creationId xmlns:a16="http://schemas.microsoft.com/office/drawing/2014/main" id="{098CD5F8-C324-F46F-D877-527DFA2E6E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184" y="1086796"/>
            <a:ext cx="4850860" cy="34198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6D0D82-1CF0-36BC-0293-286ECF2820D7}"/>
              </a:ext>
            </a:extLst>
          </p:cNvPr>
          <p:cNvSpPr txBox="1"/>
          <p:nvPr/>
        </p:nvSpPr>
        <p:spPr>
          <a:xfrm>
            <a:off x="7260336" y="4817549"/>
            <a:ext cx="37612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1800" b="0" i="0" dirty="0">
                <a:solidFill>
                  <a:schemeClr val="tx1"/>
                </a:solidFill>
                <a:effectLst/>
                <a:latin typeface="+mn-lt"/>
                <a:hlinkClick r:id="rId8"/>
              </a:rPr>
              <a:t>Download image (JPG, 293K)</a:t>
            </a:r>
            <a:r>
              <a:rPr lang="en-NZ" sz="1800" b="0" i="0" dirty="0">
                <a:solidFill>
                  <a:schemeClr val="tx1"/>
                </a:solidFill>
                <a:effectLst/>
                <a:latin typeface="+mn-lt"/>
              </a:rPr>
              <a:t>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48979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F87C41-7718-7770-7716-791CE4176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43F9CA0-D336-719D-BF43-DD23DEE70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3C2DD3-2AC2-8591-7FA2-319C4A976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5632704" cy="1481328"/>
          </a:xfrm>
        </p:spPr>
        <p:txBody>
          <a:bodyPr anchor="b">
            <a:normAutofit fontScale="90000"/>
          </a:bodyPr>
          <a:lstStyle/>
          <a:p>
            <a:r>
              <a:rPr lang="en-NZ" sz="3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Lesson 1</a:t>
            </a:r>
            <a:r>
              <a:rPr lang="en-NZ" sz="3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en-NZ" sz="3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NZ" sz="3600" b="1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Activity 2: </a:t>
            </a:r>
            <a:r>
              <a:rPr lang="en-NZ" sz="36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Mapping Activity</a:t>
            </a:r>
            <a:r>
              <a:rPr lang="en-NZ" sz="32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r>
              <a:rPr lang="en-NZ" sz="3200" b="1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br>
              <a:rPr lang="en-NZ" sz="3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NZ" sz="3000" dirty="0"/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9B75B1E2-A1A0-8BFF-43CC-D9201E6BB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4D313-ECA4-C864-1211-1B623327F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5632704" cy="3547872"/>
          </a:xfrm>
        </p:spPr>
        <p:txBody>
          <a:bodyPr anchor="t"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NZ" sz="19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Use Google to find out the distance from the town or city your school is in e.g. Nelson to major cities around the world.</a:t>
            </a:r>
            <a:endParaRPr lang="en-NZ" sz="19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NZ" sz="19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Find out the distance to New York, Sydney, Paris, Beijing, Singapore, Jakarta, Tokyo and London.</a:t>
            </a:r>
            <a:endParaRPr lang="en-NZ" sz="19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NZ" sz="19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Choose </a:t>
            </a:r>
            <a:r>
              <a:rPr lang="en-NZ" sz="1900" b="1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two </a:t>
            </a:r>
            <a:r>
              <a:rPr lang="en-NZ" sz="19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other cities in countries New Zealand exports primary products to.</a:t>
            </a:r>
            <a:endParaRPr lang="en-NZ" sz="19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NZ" sz="22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320EC9E-4AB4-8930-0C3F-36E2CBB6A7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01706"/>
              </p:ext>
            </p:extLst>
          </p:nvPr>
        </p:nvGraphicFramePr>
        <p:xfrm>
          <a:off x="6736778" y="1575341"/>
          <a:ext cx="4824286" cy="3343520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2776055">
                  <a:extLst>
                    <a:ext uri="{9D8B030D-6E8A-4147-A177-3AD203B41FA5}">
                      <a16:colId xmlns:a16="http://schemas.microsoft.com/office/drawing/2014/main" val="4183279573"/>
                    </a:ext>
                  </a:extLst>
                </a:gridCol>
                <a:gridCol w="2048231">
                  <a:extLst>
                    <a:ext uri="{9D8B030D-6E8A-4147-A177-3AD203B41FA5}">
                      <a16:colId xmlns:a16="http://schemas.microsoft.com/office/drawing/2014/main" val="4099335160"/>
                    </a:ext>
                  </a:extLst>
                </a:gridCol>
              </a:tblGrid>
              <a:tr h="3343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800" kern="100" dirty="0">
                          <a:effectLst/>
                        </a:rPr>
                        <a:t>Destination </a:t>
                      </a:r>
                      <a:endParaRPr lang="en-NZ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800" kern="100" dirty="0">
                          <a:effectLst/>
                        </a:rPr>
                        <a:t>Distance in Km</a:t>
                      </a:r>
                      <a:endParaRPr lang="en-NZ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0214362"/>
                  </a:ext>
                </a:extLst>
              </a:tr>
              <a:tr h="3343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800" kern="100" dirty="0">
                          <a:effectLst/>
                        </a:rPr>
                        <a:t>New York</a:t>
                      </a:r>
                      <a:endParaRPr lang="en-NZ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800" kern="100">
                          <a:effectLst/>
                        </a:rPr>
                        <a:t> </a:t>
                      </a:r>
                      <a:endParaRPr lang="en-NZ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1248804"/>
                  </a:ext>
                </a:extLst>
              </a:tr>
              <a:tr h="3343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800" kern="100" dirty="0">
                          <a:effectLst/>
                        </a:rPr>
                        <a:t>Sydney</a:t>
                      </a:r>
                      <a:endParaRPr lang="en-NZ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800" kern="100">
                          <a:effectLst/>
                        </a:rPr>
                        <a:t> </a:t>
                      </a:r>
                      <a:endParaRPr lang="en-NZ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1803895"/>
                  </a:ext>
                </a:extLst>
              </a:tr>
              <a:tr h="3343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800" kern="100" dirty="0">
                          <a:effectLst/>
                        </a:rPr>
                        <a:t>Beijing</a:t>
                      </a:r>
                      <a:endParaRPr lang="en-NZ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800" kern="100">
                          <a:effectLst/>
                        </a:rPr>
                        <a:t> </a:t>
                      </a:r>
                      <a:endParaRPr lang="en-NZ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6753509"/>
                  </a:ext>
                </a:extLst>
              </a:tr>
              <a:tr h="3343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800" kern="100" dirty="0">
                          <a:effectLst/>
                        </a:rPr>
                        <a:t>Singapore</a:t>
                      </a:r>
                      <a:endParaRPr lang="en-NZ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800" kern="100">
                          <a:effectLst/>
                        </a:rPr>
                        <a:t> </a:t>
                      </a:r>
                      <a:endParaRPr lang="en-NZ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0302511"/>
                  </a:ext>
                </a:extLst>
              </a:tr>
              <a:tr h="3343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800" kern="100" dirty="0">
                          <a:effectLst/>
                        </a:rPr>
                        <a:t>Jakarta</a:t>
                      </a:r>
                      <a:endParaRPr lang="en-NZ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800" kern="100">
                          <a:effectLst/>
                        </a:rPr>
                        <a:t> </a:t>
                      </a:r>
                      <a:endParaRPr lang="en-NZ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8094066"/>
                  </a:ext>
                </a:extLst>
              </a:tr>
              <a:tr h="3343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800" kern="100" dirty="0">
                          <a:effectLst/>
                        </a:rPr>
                        <a:t>Tokyo</a:t>
                      </a:r>
                      <a:endParaRPr lang="en-NZ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800" kern="100">
                          <a:effectLst/>
                        </a:rPr>
                        <a:t> </a:t>
                      </a:r>
                      <a:endParaRPr lang="en-NZ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4208075"/>
                  </a:ext>
                </a:extLst>
              </a:tr>
              <a:tr h="3343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800" kern="100" dirty="0">
                          <a:effectLst/>
                        </a:rPr>
                        <a:t>London</a:t>
                      </a:r>
                      <a:endParaRPr lang="en-NZ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800" kern="100" dirty="0">
                          <a:effectLst/>
                        </a:rPr>
                        <a:t> </a:t>
                      </a:r>
                      <a:endParaRPr lang="en-NZ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304674"/>
                  </a:ext>
                </a:extLst>
              </a:tr>
              <a:tr h="3343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200" kern="100">
                          <a:effectLst/>
                        </a:rPr>
                        <a:t> </a:t>
                      </a:r>
                      <a:endParaRPr lang="en-N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200" kern="100">
                          <a:effectLst/>
                        </a:rPr>
                        <a:t> </a:t>
                      </a:r>
                      <a:endParaRPr lang="en-NZ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2709967"/>
                  </a:ext>
                </a:extLst>
              </a:tr>
              <a:tr h="3343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200" kern="100" dirty="0">
                          <a:effectLst/>
                        </a:rPr>
                        <a:t> </a:t>
                      </a:r>
                      <a:endParaRPr lang="en-NZ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200" kern="100" dirty="0">
                          <a:effectLst/>
                        </a:rPr>
                        <a:t> </a:t>
                      </a:r>
                      <a:endParaRPr lang="en-NZ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099209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A57126F5-4882-0CAE-C826-13597F3F9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2503" y="534926"/>
            <a:ext cx="381681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alt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Z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Starting Location________________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Z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028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F62674-CC40-BF33-0D52-2394D3A62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0BA9EF-2F5B-5DC7-B62E-F2813458E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 fontScale="90000"/>
          </a:bodyPr>
          <a:lstStyle/>
          <a:p>
            <a:r>
              <a:rPr lang="en-NZ" sz="2800" b="1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Lesson 1 </a:t>
            </a:r>
            <a:br>
              <a:rPr lang="en-NZ" sz="2800" b="1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NZ" sz="2800" b="1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Activity 3: New Zealand’s Native Taonga</a:t>
            </a:r>
            <a:br>
              <a:rPr lang="en-NZ" sz="2800" kern="100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NZ" sz="2800" dirty="0">
              <a:solidFill>
                <a:srgbClr val="FFFFFF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D163750-E9CB-9547-34D1-08CFAF8A43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4760131"/>
              </p:ext>
            </p:extLst>
          </p:nvPr>
        </p:nvGraphicFramePr>
        <p:xfrm>
          <a:off x="1518764" y="2112579"/>
          <a:ext cx="9178414" cy="4192806"/>
        </p:xfrm>
        <a:graphic>
          <a:graphicData uri="http://schemas.openxmlformats.org/drawingml/2006/table">
            <a:tbl>
              <a:tblPr firstRow="1" firstCol="1" bandRow="1"/>
              <a:tblGrid>
                <a:gridCol w="3075121">
                  <a:extLst>
                    <a:ext uri="{9D8B030D-6E8A-4147-A177-3AD203B41FA5}">
                      <a16:colId xmlns:a16="http://schemas.microsoft.com/office/drawing/2014/main" val="4286651606"/>
                    </a:ext>
                  </a:extLst>
                </a:gridCol>
                <a:gridCol w="3080383">
                  <a:extLst>
                    <a:ext uri="{9D8B030D-6E8A-4147-A177-3AD203B41FA5}">
                      <a16:colId xmlns:a16="http://schemas.microsoft.com/office/drawing/2014/main" val="2152839416"/>
                    </a:ext>
                  </a:extLst>
                </a:gridCol>
                <a:gridCol w="3022910">
                  <a:extLst>
                    <a:ext uri="{9D8B030D-6E8A-4147-A177-3AD203B41FA5}">
                      <a16:colId xmlns:a16="http://schemas.microsoft.com/office/drawing/2014/main" val="2322908021"/>
                    </a:ext>
                  </a:extLst>
                </a:gridCol>
              </a:tblGrid>
              <a:tr h="1387080"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Native plants (flora) and animals (fauna).</a:t>
                      </a:r>
                      <a:endParaRPr lang="en-NZ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Pest harming </a:t>
                      </a:r>
                      <a:r>
                        <a:rPr lang="en-NZ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native plants (flora) and animals (fauna).</a:t>
                      </a:r>
                      <a:endParaRPr lang="en-NZ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Other factors that are negatively affecting </a:t>
                      </a:r>
                      <a:r>
                        <a:rPr lang="en-NZ" sz="18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native plants (flora) and animals (fauna).</a:t>
                      </a:r>
                      <a:endParaRPr lang="en-NZ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975747"/>
                  </a:ext>
                </a:extLst>
              </a:tr>
              <a:tr h="400818"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7316399"/>
                  </a:ext>
                </a:extLst>
              </a:tr>
              <a:tr h="400818"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2229390"/>
                  </a:ext>
                </a:extLst>
              </a:tr>
              <a:tr h="400818"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7714370"/>
                  </a:ext>
                </a:extLst>
              </a:tr>
              <a:tr h="400818"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6466699"/>
                  </a:ext>
                </a:extLst>
              </a:tr>
              <a:tr h="400818"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518765"/>
                  </a:ext>
                </a:extLst>
              </a:tr>
              <a:tr h="400818"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014834"/>
                  </a:ext>
                </a:extLst>
              </a:tr>
              <a:tr h="400818"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NZ" sz="1900" b="0" i="0" u="none" strike="noStrike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202" marR="107202" marT="1488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9223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5811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B9188F-E16E-A2E9-927F-030BE8117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pPr algn="ctr"/>
            <a:r>
              <a:rPr lang="en-NZ" sz="4000" b="1" dirty="0"/>
              <a:t>Lesson 2</a:t>
            </a:r>
            <a:br>
              <a:rPr lang="en-NZ" sz="4000" b="1" dirty="0"/>
            </a:br>
            <a:r>
              <a:rPr lang="en-NZ" sz="4000" b="1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Activity 1: Predator control</a:t>
            </a:r>
            <a:endParaRPr lang="en-NZ" sz="4000" b="1" dirty="0"/>
          </a:p>
        </p:txBody>
      </p:sp>
      <p:sp>
        <p:nvSpPr>
          <p:cNvPr id="23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46C85-56FC-F351-68C5-D45538919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NZ" sz="2000" i="1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Watch the video’s </a:t>
            </a:r>
          </a:p>
          <a:p>
            <a:pPr>
              <a:spcAft>
                <a:spcPts val="800"/>
              </a:spcAft>
            </a:pPr>
            <a:r>
              <a:rPr lang="en-NZ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Why New Zealand needs predator </a:t>
            </a:r>
            <a:r>
              <a:rPr lang="en-NZ" sz="2000" u="sng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2"/>
              </a:rPr>
              <a:t>control</a:t>
            </a:r>
            <a:r>
              <a:rPr lang="en-NZ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NZ" sz="2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NZ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This is </a:t>
            </a:r>
            <a:r>
              <a:rPr lang="en-NZ" sz="2000" u="sng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  <a:hlinkClick r:id="rId3"/>
              </a:rPr>
              <a:t>“impossible</a:t>
            </a:r>
            <a:r>
              <a:rPr lang="en-NZ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”, but New Zealand is trying anyway </a:t>
            </a:r>
            <a:endParaRPr lang="en-NZ" sz="2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en-NZ" sz="2000" b="1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Students </a:t>
            </a:r>
            <a:endParaRPr lang="en-NZ" sz="2000" b="1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NZ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Why do we need to control predators?</a:t>
            </a:r>
            <a:endParaRPr lang="en-NZ" sz="2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NZ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Write down questions you have about </a:t>
            </a:r>
            <a:endParaRPr lang="en-NZ" sz="2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NZ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Biodiversity</a:t>
            </a:r>
            <a:endParaRPr lang="en-NZ" sz="2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NZ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Controlling predators</a:t>
            </a:r>
            <a:endParaRPr lang="en-NZ" sz="2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NZ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What do you think is being done to protect New Zealand biodiversity?</a:t>
            </a:r>
            <a:endParaRPr lang="en-NZ" sz="2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NZ" sz="20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Write down and discuss ideas you think can be done to help protect and improve biodiversity? </a:t>
            </a:r>
            <a:endParaRPr lang="en-NZ" sz="2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NZ" sz="2000" dirty="0"/>
          </a:p>
        </p:txBody>
      </p:sp>
    </p:spTree>
    <p:extLst>
      <p:ext uri="{BB962C8B-B14F-4D97-AF65-F5344CB8AC3E}">
        <p14:creationId xmlns:p14="http://schemas.microsoft.com/office/powerpoint/2010/main" val="1573002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51A7DB-DD2E-1807-E9F3-CA9450A26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5E0FF0-5190-83E1-3B21-462F93050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pPr algn="ctr"/>
            <a:r>
              <a:rPr lang="en-NZ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Lesson 2 </a:t>
            </a:r>
            <a:br>
              <a:rPr lang="en-NZ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br>
              <a:rPr lang="en-NZ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NZ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Activity 2:</a:t>
            </a:r>
            <a:r>
              <a:rPr lang="en-NZ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Biodiversity monitoring photo point sight</a:t>
            </a:r>
            <a:br>
              <a:rPr lang="en-NZ" sz="4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NZ" sz="46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66919-DDE7-4892-B5F7-F3A133DA4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NZ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Record photos of your </a:t>
            </a:r>
            <a:r>
              <a:rPr lang="en-NZ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biodiversity monitoring sight so you can check back to see the changes.</a:t>
            </a:r>
            <a:endParaRPr lang="en-NZ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NZ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Things you could do.</a:t>
            </a:r>
            <a:endParaRPr lang="en-NZ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NZ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Count the number of different plants</a:t>
            </a:r>
            <a:endParaRPr lang="en-NZ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NZ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Count the number of insects and birds</a:t>
            </a:r>
            <a:endParaRPr lang="en-NZ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NZ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Measure the height of a native tree</a:t>
            </a:r>
            <a:endParaRPr lang="en-NZ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NZ" sz="2200" dirty="0"/>
          </a:p>
        </p:txBody>
      </p:sp>
    </p:spTree>
    <p:extLst>
      <p:ext uri="{BB962C8B-B14F-4D97-AF65-F5344CB8AC3E}">
        <p14:creationId xmlns:p14="http://schemas.microsoft.com/office/powerpoint/2010/main" val="758727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AEBEA1-F1B3-4DE7-2505-DCE580F26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NZ" sz="4200" b="1" kern="10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Lesson 2 </a:t>
            </a:r>
            <a:br>
              <a:rPr lang="en-NZ" sz="4200" b="1" kern="10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NZ" sz="4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Activity 3: Guest speaker</a:t>
            </a:r>
            <a:endParaRPr lang="en-NZ" sz="42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88861-5517-4020-3D17-851B21C4C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4772025" cy="4251960"/>
          </a:xfrm>
        </p:spPr>
        <p:txBody>
          <a:bodyPr>
            <a:normAutofit/>
          </a:bodyPr>
          <a:lstStyle/>
          <a:p>
            <a:r>
              <a:rPr lang="en-NZ" sz="2200" dirty="0"/>
              <a:t>Questions to ask the guest speaker</a:t>
            </a:r>
          </a:p>
          <a:p>
            <a:endParaRPr lang="en-NZ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DEF234-02BC-31E7-C2EB-ADCDDBE97528}"/>
              </a:ext>
            </a:extLst>
          </p:cNvPr>
          <p:cNvSpPr txBox="1"/>
          <p:nvPr/>
        </p:nvSpPr>
        <p:spPr>
          <a:xfrm>
            <a:off x="6096000" y="1929384"/>
            <a:ext cx="5257800" cy="2932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NZ" b="1" dirty="0"/>
              <a:t>Reflection and writing 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N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Name of guest speaker.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N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does the guest speaker do?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N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did you learn from the guest speaker?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N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Writing activity- </a:t>
            </a:r>
            <a:r>
              <a:rPr lang="en-N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Write an article or speech about what you learnt from the guest speaker about biodiversity in your area and what they are doing to protect biodiversity.</a:t>
            </a:r>
            <a:endParaRPr lang="en-NZ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035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38A225-0168-FFA6-D4B2-C46548492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NZ" sz="4200" b="1" kern="10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Lesson 2 </a:t>
            </a:r>
            <a:br>
              <a:rPr lang="en-NZ" sz="4200" b="1" kern="10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NZ" sz="4200" kern="10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</a:t>
            </a:r>
            <a:r>
              <a:rPr lang="en-NZ" sz="4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ctivity 4- Research activity</a:t>
            </a:r>
            <a:endParaRPr lang="en-NZ" sz="42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12A7D-536A-A68F-DDDE-0EE58B9FB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5361432" cy="4251960"/>
          </a:xfrm>
        </p:spPr>
        <p:txBody>
          <a:bodyPr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NZ" sz="1800" b="1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Select a plant or animal pest to research. </a:t>
            </a:r>
          </a:p>
          <a:p>
            <a:pPr>
              <a:spcAft>
                <a:spcPts val="800"/>
              </a:spcAft>
            </a:pPr>
            <a:r>
              <a:rPr lang="en-NZ" sz="19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Suggestions to help direct your research.</a:t>
            </a:r>
            <a:endParaRPr lang="en-NZ" sz="19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NZ" sz="19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Find or take a photo of your animal/plant pest.</a:t>
            </a:r>
            <a:endParaRPr lang="en-NZ" sz="19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NZ" sz="19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Find out why the animal/plant you have selected is a pest.</a:t>
            </a:r>
            <a:endParaRPr lang="en-NZ" sz="19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NZ" sz="19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Find out how the animal/plant pest is harming biodiversity?</a:t>
            </a:r>
            <a:endParaRPr lang="en-NZ" sz="19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en-NZ" sz="19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Find out how this animal/plant pest is being controlled?</a:t>
            </a:r>
            <a:endParaRPr lang="en-NZ" sz="19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spcAft>
                <a:spcPts val="800"/>
              </a:spcAft>
            </a:pPr>
            <a:r>
              <a:rPr lang="en-NZ" sz="1900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Other interesting facts about you animal/plant pest.</a:t>
            </a:r>
            <a:endParaRPr lang="en-NZ" sz="19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NZ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293988-8E20-BE96-FCF1-68541E11AE31}"/>
              </a:ext>
            </a:extLst>
          </p:cNvPr>
          <p:cNvSpPr txBox="1"/>
          <p:nvPr/>
        </p:nvSpPr>
        <p:spPr>
          <a:xfrm>
            <a:off x="6356604" y="1844430"/>
            <a:ext cx="5166360" cy="4854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NZ" b="1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Other research topics</a:t>
            </a:r>
            <a:endParaRPr lang="en-NZ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N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How a pest in your region/area is causing loss of biodiversity and what can be done to stop this pest?</a:t>
            </a:r>
            <a:endParaRPr lang="en-NZ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N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How fencing off and planting a waterway or wetland in native plants can improve biodiversity?</a:t>
            </a:r>
            <a:endParaRPr lang="en-NZ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N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How planting native plants can improve biodiversity?</a:t>
            </a:r>
            <a:endParaRPr lang="en-NZ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N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Investigate what your school could do to improve biodiversity.</a:t>
            </a:r>
            <a:endParaRPr lang="en-NZ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N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Design a plan for your, school or local bush area to monitor and control pests.</a:t>
            </a:r>
            <a:endParaRPr lang="en-NZ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NZ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New Zealand has a goal to be pest free by 2050. What needs to be done to achieve this?</a:t>
            </a:r>
            <a:endParaRPr lang="en-NZ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968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EADC51-7C11-DAC4-3CC3-B1B26A90B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F46CAD-8854-8711-258C-030B186B1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NZ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Lesson 2 </a:t>
            </a:r>
            <a:br>
              <a:rPr lang="en-NZ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NZ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Activity </a:t>
            </a:r>
            <a:r>
              <a:rPr lang="en-NZ" sz="4000" b="1" kern="100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</a:t>
            </a:r>
            <a:r>
              <a:rPr lang="en-NZ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 Monitoring pollinators</a:t>
            </a:r>
            <a:br>
              <a:rPr lang="en-NZ" sz="2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NZ" sz="26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83A50-A7E3-D360-1D79-3BB4C5A3A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NZ" sz="15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Objective</a:t>
            </a:r>
            <a:r>
              <a:rPr lang="en-NZ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</a:t>
            </a:r>
            <a:endParaRPr lang="en-NZ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NZ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To study the attraction of pollinators to different flowers, highlighting the importance of different plant species for supporting biodiversity.</a:t>
            </a:r>
            <a:endParaRPr lang="en-NZ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en-NZ" sz="15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How to set this up?</a:t>
            </a:r>
            <a:endParaRPr lang="en-NZ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SzPts val="1000"/>
              <a:tabLst>
                <a:tab pos="228600" algn="l"/>
              </a:tabLst>
            </a:pPr>
            <a:r>
              <a:rPr lang="en-NZ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Choose a spot in the school grounds that has a variety of plants. These could be native trees and flowers such as Kowhai, Manuka, Harakeke or Hebe but any flowering plants will do.</a:t>
            </a:r>
            <a:endParaRPr lang="en-NZ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SzPts val="1000"/>
              <a:tabLst>
                <a:tab pos="228600" algn="l"/>
              </a:tabLst>
            </a:pPr>
            <a:r>
              <a:rPr lang="en-NZ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Set up observation station so you can observe the insects or birds visiting the flowers. Take the handout “Pollinators in New Zealand” to help you identify the pollinators.</a:t>
            </a:r>
            <a:endParaRPr lang="en-NZ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SzPts val="1000"/>
              <a:tabLst>
                <a:tab pos="228600" algn="l"/>
              </a:tabLst>
            </a:pPr>
            <a:r>
              <a:rPr lang="en-NZ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Observe and record the types and number of pollinators (e.g. bees, butterflies, birds) visiting the flowering plants over a specific time period e.g. 3 minutes for 5 days</a:t>
            </a:r>
            <a:endParaRPr lang="en-NZ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SzPts val="1000"/>
              <a:tabLst>
                <a:tab pos="228600" algn="l"/>
              </a:tabLst>
            </a:pPr>
            <a:r>
              <a:rPr lang="en-NZ" sz="15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Analyse the data to determine which flowers attract the most diverse and abundant pollinator populations.</a:t>
            </a:r>
            <a:endParaRPr lang="en-NZ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NZ" sz="15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Discuss the crucial role of flowering plants in providing food and habitat for pollinators.</a:t>
            </a:r>
            <a:endParaRPr lang="en-NZ" sz="1500" dirty="0"/>
          </a:p>
        </p:txBody>
      </p:sp>
    </p:spTree>
    <p:extLst>
      <p:ext uri="{BB962C8B-B14F-4D97-AF65-F5344CB8AC3E}">
        <p14:creationId xmlns:p14="http://schemas.microsoft.com/office/powerpoint/2010/main" val="2725492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FA81A6-0D53-C204-C104-08C5273ED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DD3524-765C-862E-B1BB-215E3410E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NZ" sz="3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Lesson 3</a:t>
            </a:r>
            <a:br>
              <a:rPr lang="en-NZ" sz="3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NZ" sz="3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Activity 3: Primary production and biodiversity</a:t>
            </a:r>
            <a:endParaRPr lang="en-NZ" sz="3800" dirty="0"/>
          </a:p>
        </p:txBody>
      </p:sp>
      <p:sp>
        <p:nvSpPr>
          <p:cNvPr id="24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9885F-5EB7-7F4E-9B8E-AB76E911F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NZ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 your group discuss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NZ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How the land is being used? </a:t>
            </a:r>
            <a:endParaRPr lang="en-NZ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NZ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What can you see that is good or not so good for supporting biodiversity?</a:t>
            </a:r>
            <a:endParaRPr lang="en-NZ" sz="2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NZ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lvl="0" indent="0">
              <a:spcAft>
                <a:spcPts val="800"/>
              </a:spcAft>
              <a:buNone/>
            </a:pPr>
            <a:r>
              <a:rPr lang="en-NZ" sz="2200" kern="10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</a:t>
            </a:r>
            <a:r>
              <a:rPr lang="en-NZ" sz="2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eport back to the whole class on you land use and  how it is </a:t>
            </a:r>
            <a:r>
              <a:rPr lang="en-NZ" sz="2200" kern="10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influencing </a:t>
            </a:r>
            <a:r>
              <a:rPr lang="en-NZ" sz="2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biodiversity.</a:t>
            </a:r>
            <a:endParaRPr lang="en-NZ" sz="22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NZ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9EA63C-9258-4A0E-35CE-EFCF47000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4696" y="480129"/>
            <a:ext cx="4014216" cy="24687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6F8CAE-716E-86A2-C0A5-D2844BCDB74A}"/>
              </a:ext>
            </a:extLst>
          </p:cNvPr>
          <p:cNvSpPr txBox="1"/>
          <p:nvPr/>
        </p:nvSpPr>
        <p:spPr>
          <a:xfrm>
            <a:off x="7778496" y="2948871"/>
            <a:ext cx="416661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1100" dirty="0"/>
              <a:t>https://a-lighter-touch.co.nz/cover-cropping-initiative-citrus-nz/</a:t>
            </a:r>
          </a:p>
        </p:txBody>
      </p:sp>
      <p:pic>
        <p:nvPicPr>
          <p:cNvPr id="8" name="Picture 2" descr="200+ Canterbury Plains Stock Photos, Pictures &amp; Royalty-Free Images -  iStock | Canterbury plains new zealand">
            <a:extLst>
              <a:ext uri="{FF2B5EF4-FFF2-40B4-BE49-F238E27FC236}">
                <a16:creationId xmlns:a16="http://schemas.microsoft.com/office/drawing/2014/main" id="{134E7F68-5807-4762-EEB2-91DDD6CE1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72463" y="3589608"/>
            <a:ext cx="3896449" cy="2600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929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064B19-C450-5EFA-7418-E5B005660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70F639-418E-73DD-DB81-F63F829B7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pPr algn="ctr">
              <a:spcAft>
                <a:spcPts val="800"/>
              </a:spcAft>
            </a:pPr>
            <a:r>
              <a:rPr lang="en-NZ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Lesson 3</a:t>
            </a:r>
            <a:br>
              <a:rPr lang="en-NZ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NZ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Activity 4:-Biodiversity Scenarios</a:t>
            </a:r>
            <a:br>
              <a:rPr lang="en-NZ" sz="5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NZ" sz="50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23514-D082-7BD0-5683-CB57C2BFC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indent="0">
              <a:spcAft>
                <a:spcPts val="800"/>
              </a:spcAft>
              <a:buNone/>
            </a:pPr>
            <a:r>
              <a:rPr lang="en-N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Read your scenario and discuss the questions and the challenge.</a:t>
            </a:r>
            <a:endParaRPr lang="en-N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n-N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Record your answers and ideas.</a:t>
            </a:r>
            <a:endParaRPr lang="en-N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en-N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Student presentations guide</a:t>
            </a:r>
            <a:endParaRPr lang="en-N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N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Students plan, develop and present their solutions to the class.</a:t>
            </a:r>
            <a:endParaRPr lang="en-N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N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Students can present in any format however; all students must participate.</a:t>
            </a:r>
            <a:endParaRPr lang="en-N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N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Students must refer to their specific scenario. </a:t>
            </a:r>
            <a:endParaRPr lang="en-N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N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Presentation must include at least TWO effects on crops and/or animals and</a:t>
            </a:r>
            <a:endParaRPr lang="en-N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N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ONE solution</a:t>
            </a:r>
            <a:endParaRPr lang="en-N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800"/>
              </a:spcAft>
            </a:pPr>
            <a:r>
              <a:rPr lang="en-N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And the answer to the challenge.</a:t>
            </a:r>
            <a:endParaRPr lang="en-N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NZ" sz="2000" dirty="0"/>
          </a:p>
        </p:txBody>
      </p:sp>
    </p:spTree>
    <p:extLst>
      <p:ext uri="{BB962C8B-B14F-4D97-AF65-F5344CB8AC3E}">
        <p14:creationId xmlns:p14="http://schemas.microsoft.com/office/powerpoint/2010/main" val="1222442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6EADFF-B074-8176-86F0-CF20B3D2B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31DED9-A68F-38DF-024F-9B6CCF9F9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pPr algn="ctr"/>
            <a:r>
              <a:rPr lang="en-NZ" sz="4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Activity 5: Reflection question</a:t>
            </a:r>
            <a:br>
              <a:rPr lang="en-NZ" sz="5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NZ" sz="54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FE9DC-B7AB-D73D-3960-14428E052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lvl="0" indent="0">
              <a:buNone/>
            </a:pPr>
            <a:r>
              <a:rPr lang="en-NZ" sz="2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en-NZ" sz="2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ow you know what biodiversity is, why it important, what farmers, growers, iwi and organisations are doing to improve and protect our precious biodiversity.</a:t>
            </a: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NZ" sz="2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Make a list or a plan about what you can do to help protect and improve biodiversity where you live?</a:t>
            </a:r>
          </a:p>
          <a:p>
            <a:pPr marL="0" indent="0">
              <a:buNone/>
            </a:pPr>
            <a:endParaRPr lang="en-NZ" sz="2200"/>
          </a:p>
        </p:txBody>
      </p:sp>
    </p:spTree>
    <p:extLst>
      <p:ext uri="{BB962C8B-B14F-4D97-AF65-F5344CB8AC3E}">
        <p14:creationId xmlns:p14="http://schemas.microsoft.com/office/powerpoint/2010/main" val="568336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82FF4F-E4FE-F487-071C-843808D80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57334A40-D7E7-B1CF-8EF8-20657B85B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3413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971</Words>
  <Application>Microsoft Office PowerPoint</Application>
  <PresentationFormat>Widescreen</PresentationFormat>
  <Paragraphs>127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Courier New</vt:lpstr>
      <vt:lpstr>Symbol</vt:lpstr>
      <vt:lpstr>Office Theme</vt:lpstr>
      <vt:lpstr>PowerPoint Presentation</vt:lpstr>
      <vt:lpstr>Unit 4 Biodiversity</vt:lpstr>
      <vt:lpstr>Lesson 1 Activity : Writing activity.  </vt:lpstr>
      <vt:lpstr>Lesson 1  Activity 2: Mapping Activity.  </vt:lpstr>
      <vt:lpstr>Lesson 1  Activity 3: New Zealand’s Native Taonga </vt:lpstr>
      <vt:lpstr>Lesson 2 Activity 1: Predator control</vt:lpstr>
      <vt:lpstr>Lesson 2   Activity 2: Biodiversity monitoring photo point sight </vt:lpstr>
      <vt:lpstr>Lesson 2  Activity 3: Guest speaker</vt:lpstr>
      <vt:lpstr>Lesson 2  Activity 4- Research activity</vt:lpstr>
      <vt:lpstr>Lesson 2  Activity 5:  Monitoring pollinators </vt:lpstr>
      <vt:lpstr>Lesson 3 Activity 3: Primary production and biodiversity</vt:lpstr>
      <vt:lpstr>Lesson 3 Activity 4:-Biodiversity Scenarios </vt:lpstr>
      <vt:lpstr>Activity 5: Reflection question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 Stokes</dc:creator>
  <cp:lastModifiedBy>Kerry Allen</cp:lastModifiedBy>
  <cp:revision>10</cp:revision>
  <dcterms:created xsi:type="dcterms:W3CDTF">2025-01-07T01:40:56Z</dcterms:created>
  <dcterms:modified xsi:type="dcterms:W3CDTF">2026-10-06T01:11:42Z</dcterms:modified>
</cp:coreProperties>
</file>