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256" r:id="rId3"/>
    <p:sldId id="257" r:id="rId4"/>
    <p:sldId id="258" r:id="rId5"/>
    <p:sldId id="360" r:id="rId6"/>
    <p:sldId id="267" r:id="rId7"/>
    <p:sldId id="260" r:id="rId8"/>
    <p:sldId id="268" r:id="rId9"/>
    <p:sldId id="269" r:id="rId10"/>
    <p:sldId id="264" r:id="rId11"/>
    <p:sldId id="265" r:id="rId12"/>
    <p:sldId id="263" r:id="rId13"/>
    <p:sldId id="266" r:id="rId14"/>
    <p:sldId id="3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8A282-9C41-5BC8-3296-C2E972D33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A15D-9AFF-FE6F-E9B8-4498C6C97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7877D-A40B-22F9-9795-C024BFB4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3FD31-6F01-441E-F967-43333E70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4DDD5-AE80-63D0-919A-7CEE32E6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59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A6114-EE3D-E46C-C1F0-BFEDC78C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2C8CE-47A3-19D7-8938-96D22A492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7C6DC-8020-B16B-28F2-6D330482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67316-DEBA-31E5-CDB1-FDB0FDE0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02B72-29C9-B233-4636-435F054D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905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AC2BD5-A297-8256-2E8B-F4C6511D7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5E77D-27E9-2B9C-F064-D1290155F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55DF-D624-5686-B7C0-38CE026E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69576-57E0-F1DB-A670-9D726824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F7F8-3A35-7CB1-5A76-E15B2ED1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798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2287-2B62-8AD6-1C14-802EF0EA2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83BAA-1229-4F9B-FF73-ADF44F7A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BA21F-E095-AABA-8084-8C8144F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9A516-6E4D-9F87-4173-57EFEF66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920-8467-1939-21E9-250AF41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951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267B1-E48F-7EC9-A00E-68A702CD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2D6A5-B1EA-FCDD-3D48-C02245BA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9D6A7-25BC-6F6A-7EDA-81F9409D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8A14F-F311-F8AE-5EFA-94694CF8A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BEC6D-D8A1-12A3-4F96-1AB12AE0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789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83BA-5359-B6D5-8B04-4496680B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0D24A-6BC8-04BE-A03E-8B1E2206F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765BD-3FFD-B517-6B97-C8DF39422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69FA9-83BF-DD80-CA0A-9AA8D48B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1E97A-4995-9F43-02C6-2BE57115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9558B-86F3-C532-6110-C2F1581F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019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4C0-9588-5430-05C3-46A24DAA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5E6BD-D5CF-0E6D-766D-53CD60DAF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6D302-4385-E649-A892-5324B2916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52F1A-FC2F-BCEF-A23D-AA1F84FA5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3E5A8B-96F8-BB29-EEAE-5301550F8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8F300-D41C-6F9F-04C7-D07B2DF6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E58045-1E8B-9927-660B-FD33FE6E7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B24B30-A6BC-CC6D-B795-832F3682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064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D51F-3ABC-14E0-E4B0-9E2EF4ED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D2EB5-9DB3-0340-10F9-8981C8875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A45F5-4A7A-4445-4FE2-B85BD2A4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8A861-5699-6B91-7A69-D471AE56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05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356B6-F292-7CAE-8858-ED0EEE43B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76E074-B5E4-35EF-4988-B7453B75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EAB46-9086-6B24-4917-0D3BA29D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220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DEB8-3C16-F25B-7E16-8F8895B5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E6ADA-07D7-EEAC-C970-7FCE7AE54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79A23-CBA4-99DF-9D99-FFFE9A647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B44FE-CF29-9CFF-EB0B-B6CBDBE3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C4F9F-690E-369F-D13F-8C099919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DFE0A-00B9-3C6B-C948-8AE3E4D8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217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09A4-C378-171E-E22B-CACE7F825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7204A3-C247-B86E-D809-706DB8C56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A92EB-BF8D-A63C-E3B9-868C94B0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BF6764-9E50-6AF9-090D-8CBF26F52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2E76D-C17E-C3C7-1DA2-12B45DB62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74D6B-F783-4BDD-DFDE-C6A7188F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795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822A52-A263-A9CE-844F-B229CE21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A7F51-FEE7-D2EC-0C9B-60522065F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6D3BE-E63E-90CF-7F4D-43C9A7D2C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77444-EC46-42B5-A474-5711554ECF07}" type="datetimeFigureOut">
              <a:rPr lang="en-NZ" smtClean="0"/>
              <a:t>24/01/2025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F35A0-517C-4AF5-B3FA-4351516D7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71BF8-EB21-FF6E-7850-686659052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B6A69B-54E3-4DA9-BDD4-13B3D210AD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92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cp1BfPUeOc" TargetMode="External"/><Relationship Id="rId2" Type="http://schemas.openxmlformats.org/officeDocument/2006/relationships/hyperlink" Target="https://www.youtube.com/watch?v=vUhSVViFSE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746A6-9CE0-8CE3-23BC-C74370958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3A9BA826-DFD5-F382-8B58-425B234AB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44" y="825143"/>
            <a:ext cx="9420913" cy="5207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62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ADC51-7C11-DAC4-3CC3-B1B26A90B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46CAD-8854-8711-258C-030B186B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 </a:t>
            </a:r>
            <a:b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</a:t>
            </a:r>
            <a:r>
              <a:rPr lang="en-NZ" sz="2400" b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5</a:t>
            </a:r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 Monitoring pollinators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83A50-A7E3-D360-1D79-3BB4C5A3A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677347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Objective</a:t>
            </a: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 study the attraction of pollinators to different flowers, highlighting the importance of different plant species for supporting biodiversity.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to set this up?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Choose a spot in the school grounds that has a variety of plants. These could be native trees and flowers such as Kowhai, Manuka, Harakeke or Hebe but any flowering plants will do.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observation station so you can observe the insects or birds visiting the flowers. Take the handout “Pollinators in New Zealand” to help you identify the pollinators.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Observe and record the types and number of pollinators (e.g. bees, butterflies, birds) visiting the flowering plants over a specific time period e.g. 3 minutes for 5 days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Analyse the data to determine which flowers attract the most diverse and abundant pollinator populations.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NZ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Discuss the crucial role of flowering plants in providing food and habitat for pollinators.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2725492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A81A6-0D53-C204-C104-08C5273ED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D3524-765C-862E-B1BB-215E3410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3</a:t>
            </a:r>
            <a:b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3: - Land use and biodiversity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9885F-5EB7-7F4E-9B8E-AB76E911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buNone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your group discuss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the land is being used? 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can you see that is good or not so good for supporting biodiversity?</a:t>
            </a:r>
            <a:endParaRPr lang="en-NZ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8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eport back to the whole class on you land use and  how it is </a:t>
            </a:r>
            <a:r>
              <a:rPr lang="en-NZ" sz="18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influencing 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biodiversity.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06929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64B19-C450-5EFA-7418-E5B005660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F639-418E-73DD-DB81-F63F829B7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864" y="346837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2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3</a:t>
            </a:r>
            <a:br>
              <a:rPr lang="en-NZ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NZ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4: -Biodiversity Scenarios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23514-D082-7BD0-5683-CB57C2BF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Read your scenario and discuss the questions and the challenge.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Record your answers and ideas.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 presentations guide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plan, develop and present their solutions to the class.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can present in any format however; all students must participate.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must refer to their specific scenario. 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Presentation must include at least TWO effects on crops and/or animals and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ONE solution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And the answer to the challenge.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2244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EADFF-B074-8176-86F0-CF20B3D2B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1DED9-A68F-38DF-024F-9B6CCF9F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3</a:t>
            </a:r>
            <a:b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5: - Reflection question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E9DC-B7AB-D73D-3960-14428E052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buNone/>
            </a:pPr>
            <a:r>
              <a:rPr lang="en-NZ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ow you know what biodiversity is, why it important, what farmers, growers, iwi and organisations are doing to improve and protect our precious biodiversity.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Make a list or a plan about what you can do to help protect and improve biodiversity where you live?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68336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6BBFE4-0464-495A-6552-6B91B626F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BC7C57C1-1D94-3072-DC8B-2D4F3F6BC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44" y="825143"/>
            <a:ext cx="9420913" cy="5207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40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8EDC-F69C-FA5A-1FBD-B98E832276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Unit 4</a:t>
            </a:r>
            <a:br>
              <a:rPr lang="en-NZ" dirty="0"/>
            </a:br>
            <a:r>
              <a:rPr lang="en-NZ" dirty="0"/>
              <a:t>Biodiversity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85D3F2-C7BA-6F7B-C836-66A390008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52806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4CCA-E90B-92C9-3223-98496DD5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1</a:t>
            </a:r>
            <a:br>
              <a:rPr lang="en-NZ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NZ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Activity 1: - </a:t>
            </a:r>
            <a:r>
              <a:rPr lang="en-NZ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Writing activity. </a:t>
            </a:r>
            <a:br>
              <a:rPr lang="en-NZ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A0662-049B-7BB8-F871-6A79475E9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20384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Biodiversity is__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Biodiversity is important because ____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Biodiversity is important for farming because _____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8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AF7A3-7AA7-C52A-172E-9EDD1F829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FC30-CB48-0CDE-F403-55C04969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1</a:t>
            </a: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2: - Mapping Activity.</a:t>
            </a:r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NZ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2DEF0-809D-56D0-49C7-08E7754D1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08704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Use Google to find out the distance from the town or city your school is in e.g. Nelson to major cities around the world.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out the distance to New York, Sydney, Paris, Beijing, Singapore, Jakarta, Tokyo and London.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Choose </a:t>
            </a:r>
            <a:r>
              <a:rPr lang="en-N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two 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 cities in countries New Zealand exports primary products to.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CCE198-72F2-46EE-23DB-2FEBE2673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897577"/>
              </p:ext>
            </p:extLst>
          </p:nvPr>
        </p:nvGraphicFramePr>
        <p:xfrm>
          <a:off x="5645594" y="2242853"/>
          <a:ext cx="4824286" cy="334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6055">
                  <a:extLst>
                    <a:ext uri="{9D8B030D-6E8A-4147-A177-3AD203B41FA5}">
                      <a16:colId xmlns:a16="http://schemas.microsoft.com/office/drawing/2014/main" val="4183279573"/>
                    </a:ext>
                  </a:extLst>
                </a:gridCol>
                <a:gridCol w="2048231">
                  <a:extLst>
                    <a:ext uri="{9D8B030D-6E8A-4147-A177-3AD203B41FA5}">
                      <a16:colId xmlns:a16="http://schemas.microsoft.com/office/drawing/2014/main" val="4099335160"/>
                    </a:ext>
                  </a:extLst>
                </a:gridCol>
              </a:tblGrid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Destination 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Distance in Km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214362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New York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48804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Sydney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03895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Beijing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753509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Singapore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02511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Jakarta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094066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Tokyo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08075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solidFill>
                            <a:schemeClr val="tx1"/>
                          </a:solidFill>
                          <a:effectLst/>
                        </a:rPr>
                        <a:t>London</a:t>
                      </a:r>
                      <a:endParaRPr lang="en-NZ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800" kern="100" dirty="0">
                          <a:effectLst/>
                        </a:rPr>
                        <a:t> </a:t>
                      </a:r>
                      <a:endParaRPr lang="en-NZ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04674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NZ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09967"/>
                  </a:ext>
                </a:extLst>
              </a:tr>
              <a:tr h="33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200" kern="100" dirty="0">
                          <a:effectLst/>
                        </a:rPr>
                        <a:t> </a:t>
                      </a:r>
                      <a:endParaRPr lang="en-NZ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9920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BEB53CE-E983-8872-97B7-7F7AEE6CD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8350" y="1210072"/>
            <a:ext cx="494153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Starting Location________________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90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D8AC9-303F-7C1B-5931-F008B93EA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C62F-80FD-C250-4E24-B81C967A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1 </a:t>
            </a:r>
            <a:b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3: - New Zealand’s Native Taonga</a:t>
            </a:r>
            <a:endParaRPr lang="en-NZ" sz="240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85769AC-269B-C3D3-C676-85BBF7E1E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076563"/>
              </p:ext>
            </p:extLst>
          </p:nvPr>
        </p:nvGraphicFramePr>
        <p:xfrm>
          <a:off x="1628492" y="2185731"/>
          <a:ext cx="9178414" cy="4192806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075121">
                  <a:extLst>
                    <a:ext uri="{9D8B030D-6E8A-4147-A177-3AD203B41FA5}">
                      <a16:colId xmlns:a16="http://schemas.microsoft.com/office/drawing/2014/main" val="4286651606"/>
                    </a:ext>
                  </a:extLst>
                </a:gridCol>
                <a:gridCol w="3080383">
                  <a:extLst>
                    <a:ext uri="{9D8B030D-6E8A-4147-A177-3AD203B41FA5}">
                      <a16:colId xmlns:a16="http://schemas.microsoft.com/office/drawing/2014/main" val="2152839416"/>
                    </a:ext>
                  </a:extLst>
                </a:gridCol>
                <a:gridCol w="3022910">
                  <a:extLst>
                    <a:ext uri="{9D8B030D-6E8A-4147-A177-3AD203B41FA5}">
                      <a16:colId xmlns:a16="http://schemas.microsoft.com/office/drawing/2014/main" val="2322908021"/>
                    </a:ext>
                  </a:extLst>
                </a:gridCol>
              </a:tblGrid>
              <a:tr h="1387080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solidFill>
                            <a:schemeClr val="bg1"/>
                          </a:solidFill>
                          <a:effectLst/>
                        </a:rPr>
                        <a:t>Native plants (flora) and animals (fauna).</a:t>
                      </a:r>
                      <a:endParaRPr lang="en-NZ" sz="2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solidFill>
                            <a:schemeClr val="bg1"/>
                          </a:solidFill>
                          <a:effectLst/>
                        </a:rPr>
                        <a:t>Pest harming native plants (flora) and animals (fauna).</a:t>
                      </a:r>
                      <a:endParaRPr lang="en-NZ" sz="2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solidFill>
                            <a:schemeClr val="bg1"/>
                          </a:solidFill>
                          <a:effectLst/>
                        </a:rPr>
                        <a:t>Other factors that are negatively affecting native plants (flora) and animals (fauna).</a:t>
                      </a:r>
                      <a:endParaRPr lang="en-NZ" sz="2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/>
                </a:tc>
                <a:extLst>
                  <a:ext uri="{0D108BD9-81ED-4DB2-BD59-A6C34878D82A}">
                    <a16:rowId xmlns:a16="http://schemas.microsoft.com/office/drawing/2014/main" val="4066975747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16399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29390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14370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66699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518765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>
                          <a:effectLst/>
                        </a:rPr>
                        <a:t> </a:t>
                      </a:r>
                      <a:endParaRPr lang="en-N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014834"/>
                  </a:ext>
                </a:extLst>
              </a:tr>
              <a:tr h="40081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NZ" sz="1900" b="0" u="none" strike="noStrike" kern="100" dirty="0">
                          <a:effectLst/>
                        </a:rPr>
                        <a:t> </a:t>
                      </a:r>
                      <a:endParaRPr lang="en-N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202" marR="107202" marT="14889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922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63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F8AFE-2E46-BDFD-BD6C-CAE6F1002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854DB-D435-C66F-7D2D-5DD791A7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2700" dirty="0"/>
              <a:t>Lesson 2</a:t>
            </a:r>
            <a:br>
              <a:rPr lang="en-NZ" sz="2700" dirty="0"/>
            </a:br>
            <a:r>
              <a:rPr lang="en-NZ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Activity 1: - Predator control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30F5-7BC9-B475-5A44-6FBED9C20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192" y="1578736"/>
            <a:ext cx="5644896" cy="4556887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6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Watch the video’s and </a:t>
            </a:r>
            <a:r>
              <a:rPr lang="en-NZ" sz="1600" b="1" i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discuss</a:t>
            </a:r>
            <a:endParaRPr lang="en-NZ" sz="1600" b="1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Why New Zealand needs predator </a:t>
            </a:r>
            <a:r>
              <a:rPr lang="en-NZ" sz="1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control</a:t>
            </a:r>
            <a:r>
              <a:rPr lang="en-NZ" sz="1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NZ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NZ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is </a:t>
            </a:r>
            <a:r>
              <a:rPr lang="en-NZ" sz="1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/>
              </a:rPr>
              <a:t>“impossible</a:t>
            </a:r>
            <a:r>
              <a:rPr lang="en-NZ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”, but New Zealand is trying anyway. </a:t>
            </a:r>
            <a:endParaRPr lang="en-NZ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400" b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NZ" sz="1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tudents </a:t>
            </a:r>
            <a:endParaRPr lang="en-NZ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Why do we need to control predators?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Wr</a:t>
            </a: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ite down questions you have about 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Biodiversity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Controlling predators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do you think is being done to protect New Zealand biodiversity?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Write down and discuss ideas you think can be done to help protect and improve biodiversity? </a:t>
            </a:r>
            <a:endParaRPr lang="en-N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14F99A-1A95-1A88-B48C-BC37D623391B}"/>
              </a:ext>
            </a:extLst>
          </p:cNvPr>
          <p:cNvSpPr txBox="1"/>
          <p:nvPr/>
        </p:nvSpPr>
        <p:spPr>
          <a:xfrm>
            <a:off x="7086600" y="777240"/>
            <a:ext cx="4096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Why do we need to control predators?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60C50-232C-F803-87B4-67B545767F2F}"/>
              </a:ext>
            </a:extLst>
          </p:cNvPr>
          <p:cNvSpPr txBox="1"/>
          <p:nvPr/>
        </p:nvSpPr>
        <p:spPr>
          <a:xfrm>
            <a:off x="7086600" y="2194560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Questions I have about biodiversity and controlling predators.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9D2F95-FBFC-2D81-6727-916D693BF9C2}"/>
              </a:ext>
            </a:extLst>
          </p:cNvPr>
          <p:cNvSpPr txBox="1"/>
          <p:nvPr/>
        </p:nvSpPr>
        <p:spPr>
          <a:xfrm>
            <a:off x="7178040" y="3493008"/>
            <a:ext cx="4084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Things we are doing to protect </a:t>
            </a:r>
            <a:r>
              <a:rPr lang="en-NZ" dirty="0" err="1"/>
              <a:t>NZ’z</a:t>
            </a:r>
            <a:r>
              <a:rPr lang="en-NZ" dirty="0"/>
              <a:t> biodiversity are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70BAF-A0CE-4814-00C0-159348A2C6FF}"/>
              </a:ext>
            </a:extLst>
          </p:cNvPr>
          <p:cNvSpPr txBox="1"/>
          <p:nvPr/>
        </p:nvSpPr>
        <p:spPr>
          <a:xfrm>
            <a:off x="7178040" y="4846320"/>
            <a:ext cx="408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Ideas  to help protect and improve NZ’s biodiversity</a:t>
            </a:r>
          </a:p>
        </p:txBody>
      </p:sp>
    </p:spTree>
    <p:extLst>
      <p:ext uri="{BB962C8B-B14F-4D97-AF65-F5344CB8AC3E}">
        <p14:creationId xmlns:p14="http://schemas.microsoft.com/office/powerpoint/2010/main" val="223129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1A7DB-DD2E-1807-E9F3-CA9450A26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0FF0-5190-83E1-3B21-462F9305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NZ" sz="2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 </a:t>
            </a:r>
            <a:br>
              <a:rPr lang="en-NZ" sz="2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NZ" sz="27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Activity 2: -</a:t>
            </a:r>
            <a:r>
              <a:rPr lang="en-NZ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Biodiversity monitoring photo point sight</a:t>
            </a:r>
            <a:b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6919-DDE7-4892-B5F7-F3A133DA4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Record photos of your </a:t>
            </a: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biodiversity monitoring sight so you can check back to see the changes.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Things you could do.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Count the number of different plants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Count the number of insects and birds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Measure the height of a native tree</a:t>
            </a:r>
            <a:endParaRPr lang="en-N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5872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155F-B5B9-3525-193A-FB4B384C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 </a:t>
            </a:r>
            <a:b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Activity 3: - Guest speaker</a:t>
            </a:r>
            <a:endParaRPr lang="en-NZ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0C313-E7B8-80BA-9E9B-6D5CEF8D0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Questions to ask the guest speaker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172C1-FF44-4DDC-F9A0-63250A1CE5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N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C7CFB-A127-B45C-7BB3-BA8C2B881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Z" dirty="0"/>
              <a:t>Reflection and writing activity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DC3C5-3138-BAFA-3A30-0B0EC422D9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 of guest speaker.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does the guest speaker do?</a:t>
            </a:r>
          </a:p>
          <a:p>
            <a:pPr>
              <a:lnSpc>
                <a:spcPct val="115000"/>
              </a:lnSpc>
            </a:pPr>
            <a:r>
              <a:rPr lang="en-NZ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did you learn from the guest speaker?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Writing activity- </a:t>
            </a:r>
            <a:r>
              <a:rPr lang="en-NZ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Write an article or speech about what you learnt from the guest speaker about biodiversity in your area and what they are doing to protect biodiversity.</a:t>
            </a:r>
            <a:endParaRPr lang="en-NZ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7618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E4C9-F8DB-4C8C-D71E-3275987D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Lesson 2 </a:t>
            </a:r>
            <a:br>
              <a:rPr lang="en-N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ctivity 4: - Research activity</a:t>
            </a:r>
            <a:endParaRPr lang="en-NZ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B5A2F-C744-3EC8-D18B-6CD66CD56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0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N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elect a plant or animal pest to research. </a:t>
            </a:r>
            <a:endParaRPr lang="en-N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18A73-5AD9-6D60-870B-64AE7704D0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Suggestions to help direct your research.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or take a photo of your animal/plant pest.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out why the animal/plant you have selected is a pest.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out how the animal/plant pest is harming biodiversity?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Find out how this animal/plant pest is being controlled?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 interesting facts about you animal/plant pest.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845FC-550B-1672-A0A3-78F9D38A5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Other research topics</a:t>
            </a:r>
            <a:endParaRPr lang="en-NZ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5DA3A-FF47-2377-9C35-C90CE79159B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a pest in your region/area is causing loss of biodiversity and what can be done to stop this pest?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fencing off and planting a waterway or wetland in native plants can improve biodiversity?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planting native plants can improve biodiversity?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Investigate what your school could do to improve biodiversity.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Design a plan for your, school or local bush area to monitor and control pests.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NZ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New Zealand has a goal to be pest free by 2050. What needs to be done to achieve this?</a:t>
            </a:r>
            <a:endParaRPr lang="en-NZ" sz="2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6964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1001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Courier New</vt:lpstr>
      <vt:lpstr>Symbol</vt:lpstr>
      <vt:lpstr>Office Theme</vt:lpstr>
      <vt:lpstr>PowerPoint Presentation</vt:lpstr>
      <vt:lpstr>Unit 4 Biodiversity</vt:lpstr>
      <vt:lpstr>Lesson 1  Activity 1: - Writing activity.  </vt:lpstr>
      <vt:lpstr>Lesson 1  Activity 2: - Mapping Activity.  </vt:lpstr>
      <vt:lpstr>Lesson 1  Activity 3: - New Zealand’s Native Taonga</vt:lpstr>
      <vt:lpstr>Lesson 2 Activity 1: - Predator control </vt:lpstr>
      <vt:lpstr>Lesson 2   Activity 2: - Biodiversity monitoring photo point sight </vt:lpstr>
      <vt:lpstr>Lesson 2  Activity 3: - Guest speaker</vt:lpstr>
      <vt:lpstr>Lesson 2  Activity 4: - Research activity</vt:lpstr>
      <vt:lpstr>Lesson 2  Activity 5:  Monitoring pollinators </vt:lpstr>
      <vt:lpstr>Lesson 3 Activity 3: - Land use and biodiversity</vt:lpstr>
      <vt:lpstr>Lesson 3 Activity 4: -Biodiversity Scenarios </vt:lpstr>
      <vt:lpstr>Lesson 3 Activity 5: - Reflection question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Stokes</dc:creator>
  <cp:lastModifiedBy>Susan Stokes</cp:lastModifiedBy>
  <cp:revision>7</cp:revision>
  <dcterms:created xsi:type="dcterms:W3CDTF">2025-01-07T01:40:56Z</dcterms:created>
  <dcterms:modified xsi:type="dcterms:W3CDTF">2025-01-24T01:37:37Z</dcterms:modified>
</cp:coreProperties>
</file>