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82" r:id="rId2"/>
    <p:sldId id="256" r:id="rId3"/>
    <p:sldId id="319" r:id="rId4"/>
    <p:sldId id="320" r:id="rId5"/>
    <p:sldId id="276" r:id="rId6"/>
    <p:sldId id="258" r:id="rId7"/>
    <p:sldId id="274" r:id="rId8"/>
    <p:sldId id="289" r:id="rId9"/>
    <p:sldId id="275" r:id="rId10"/>
    <p:sldId id="278" r:id="rId11"/>
    <p:sldId id="267" r:id="rId12"/>
    <p:sldId id="290" r:id="rId13"/>
    <p:sldId id="268" r:id="rId14"/>
    <p:sldId id="279" r:id="rId15"/>
    <p:sldId id="280" r:id="rId16"/>
    <p:sldId id="291" r:id="rId17"/>
    <p:sldId id="281" r:id="rId18"/>
    <p:sldId id="288" r:id="rId19"/>
    <p:sldId id="284" r:id="rId20"/>
    <p:sldId id="292" r:id="rId21"/>
    <p:sldId id="285" r:id="rId22"/>
    <p:sldId id="262" r:id="rId23"/>
    <p:sldId id="286" r:id="rId24"/>
    <p:sldId id="293" r:id="rId25"/>
    <p:sldId id="287" r:id="rId26"/>
    <p:sldId id="337" r:id="rId27"/>
    <p:sldId id="334" r:id="rId28"/>
    <p:sldId id="327" r:id="rId29"/>
    <p:sldId id="328" r:id="rId30"/>
    <p:sldId id="332" r:id="rId31"/>
    <p:sldId id="333" r:id="rId32"/>
    <p:sldId id="329" r:id="rId33"/>
    <p:sldId id="330" r:id="rId34"/>
    <p:sldId id="335" r:id="rId35"/>
    <p:sldId id="331" r:id="rId36"/>
    <p:sldId id="272" r:id="rId37"/>
    <p:sldId id="303" r:id="rId38"/>
    <p:sldId id="305" r:id="rId39"/>
    <p:sldId id="304" r:id="rId40"/>
    <p:sldId id="307" r:id="rId41"/>
    <p:sldId id="306" r:id="rId42"/>
    <p:sldId id="294" r:id="rId43"/>
    <p:sldId id="273" r:id="rId44"/>
    <p:sldId id="270" r:id="rId45"/>
    <p:sldId id="308" r:id="rId46"/>
    <p:sldId id="310" r:id="rId47"/>
    <p:sldId id="318" r:id="rId48"/>
    <p:sldId id="317" r:id="rId49"/>
    <p:sldId id="314" r:id="rId50"/>
    <p:sldId id="315" r:id="rId51"/>
    <p:sldId id="309" r:id="rId52"/>
    <p:sldId id="312" r:id="rId53"/>
    <p:sldId id="313" r:id="rId54"/>
    <p:sldId id="269" r:id="rId55"/>
    <p:sldId id="295" r:id="rId56"/>
    <p:sldId id="302" r:id="rId57"/>
    <p:sldId id="297" r:id="rId58"/>
    <p:sldId id="298" r:id="rId59"/>
    <p:sldId id="299" r:id="rId60"/>
    <p:sldId id="296" r:id="rId61"/>
    <p:sldId id="263" r:id="rId62"/>
    <p:sldId id="300" r:id="rId63"/>
    <p:sldId id="277" r:id="rId64"/>
    <p:sldId id="322" r:id="rId65"/>
    <p:sldId id="338" r:id="rId66"/>
    <p:sldId id="325" r:id="rId67"/>
    <p:sldId id="259" r:id="rId68"/>
    <p:sldId id="324" r:id="rId69"/>
    <p:sldId id="321" r:id="rId70"/>
    <p:sldId id="260" r:id="rId71"/>
    <p:sldId id="32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2082" autoAdjust="0"/>
  </p:normalViewPr>
  <p:slideViewPr>
    <p:cSldViewPr snapToGrid="0">
      <p:cViewPr varScale="1">
        <p:scale>
          <a:sx n="91" d="100"/>
          <a:sy n="91" d="100"/>
        </p:scale>
        <p:origin x="1368" y="78"/>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nternal.stpauls.school.nz\Users\home\staff\s.stokes2\documents\HATA%20Review\Junior%20units\Rural%20Safety%202025\Rural%20Safety%202025\Data\Fatality%20data%202011%2023.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NZ" sz="1600" b="1" i="0" u="none" strike="noStrike" kern="1200" cap="all" spc="0" baseline="0">
                <a:solidFill>
                  <a:sysClr val="windowText" lastClr="000000">
                    <a:lumMod val="65000"/>
                    <a:lumOff val="35000"/>
                  </a:sysClr>
                </a:solidFill>
              </a:rPr>
              <a:t>Fatalities in Agriculture and Horticulture</a:t>
            </a:r>
          </a:p>
          <a:p>
            <a:pPr>
              <a:defRPr/>
            </a:pPr>
            <a:r>
              <a:rPr lang="en-NZ" sz="1600" b="1" i="0" u="none" strike="noStrike" kern="1200" cap="all" spc="0" baseline="0">
                <a:solidFill>
                  <a:sysClr val="windowText" lastClr="000000">
                    <a:lumMod val="65000"/>
                    <a:lumOff val="35000"/>
                  </a:sysClr>
                </a:solidFill>
              </a:rPr>
              <a:t> 2011-2023</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NZ" sz="1600" b="1" i="0" u="none" strike="noStrike" kern="1200" cap="all" spc="0" baseline="0">
                <a:solidFill>
                  <a:sysClr val="windowText" lastClr="000000">
                    <a:lumMod val="65000"/>
                    <a:lumOff val="35000"/>
                  </a:sysClr>
                </a:solidFill>
              </a:rPr>
              <a:t>Fatalities in Agriculture and Horticulture</a:t>
            </a:r>
          </a:p>
          <a:p>
            <a:pPr>
              <a:defRPr/>
            </a:pPr>
            <a:r>
              <a:rPr lang="en-NZ" sz="1600" b="1" i="0" u="none" strike="noStrike" kern="1200" cap="all" spc="0" baseline="0">
                <a:solidFill>
                  <a:sysClr val="windowText" lastClr="000000">
                    <a:lumMod val="65000"/>
                    <a:lumOff val="35000"/>
                  </a:sysClr>
                </a:solidFill>
              </a:rPr>
              <a:t> 2011-2023</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187-47E8-A052-7C2C267FBD7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187-47E8-A052-7C2C267FBD71}"/>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187-47E8-A052-7C2C267FBD71}"/>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187-47E8-A052-7C2C267FBD7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187-47E8-A052-7C2C267FBD7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187-47E8-A052-7C2C267FBD7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187-47E8-A052-7C2C267FBD7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187-47E8-A052-7C2C267FBD71}"/>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187-47E8-A052-7C2C267FBD71}"/>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187-47E8-A052-7C2C267FBD71}"/>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E187-47E8-A052-7C2C267FBD7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E187-47E8-A052-7C2C267FBD71}"/>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E187-47E8-A052-7C2C267FBD71}"/>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E187-47E8-A052-7C2C267FBD71}"/>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E187-47E8-A052-7C2C267FBD71}"/>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E187-47E8-A052-7C2C267FBD71}"/>
                </c:ext>
              </c:extLst>
            </c:dLbl>
            <c:dLbl>
              <c:idx val="5"/>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E187-47E8-A052-7C2C267FBD71}"/>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E187-47E8-A052-7C2C267FBD71}"/>
                </c:ext>
              </c:extLst>
            </c:dLbl>
            <c:dLbl>
              <c:idx val="7"/>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E187-47E8-A052-7C2C267FBD71}"/>
                </c:ext>
              </c:extLst>
            </c:dLbl>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E187-47E8-A052-7C2C267FBD71}"/>
                </c:ext>
              </c:extLst>
            </c:dLbl>
            <c:dLbl>
              <c:idx val="9"/>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E187-47E8-A052-7C2C267FBD71}"/>
                </c:ext>
              </c:extLst>
            </c:dLbl>
            <c:dLbl>
              <c:idx val="10"/>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5-E187-47E8-A052-7C2C267FBD7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Sheet2!$A$2:$A$12</c:f>
              <c:strCache>
                <c:ptCount val="11"/>
                <c:pt idx="0">
                  <c:v>Tractor </c:v>
                </c:pt>
                <c:pt idx="1">
                  <c:v>Quad Bikes </c:v>
                </c:pt>
                <c:pt idx="2">
                  <c:v>2 Wheeler</c:v>
                </c:pt>
                <c:pt idx="3">
                  <c:v>Drowning</c:v>
                </c:pt>
                <c:pt idx="4">
                  <c:v>Electric shocks</c:v>
                </c:pt>
                <c:pt idx="5">
                  <c:v>Animal</c:v>
                </c:pt>
                <c:pt idx="6">
                  <c:v>Caught &amp; Trapped by Machinery</c:v>
                </c:pt>
                <c:pt idx="7">
                  <c:v>Falls</c:v>
                </c:pt>
                <c:pt idx="8">
                  <c:v>Hits by falling objects</c:v>
                </c:pt>
                <c:pt idx="9">
                  <c:v>Other Vehicles</c:v>
                </c:pt>
                <c:pt idx="10">
                  <c:v>Other</c:v>
                </c:pt>
              </c:strCache>
            </c:strRef>
          </c:cat>
          <c:val>
            <c:numRef>
              <c:f>Sheet2!$B$2:$B$12</c:f>
              <c:numCache>
                <c:formatCode>General</c:formatCode>
                <c:ptCount val="11"/>
                <c:pt idx="0">
                  <c:v>15</c:v>
                </c:pt>
                <c:pt idx="1">
                  <c:v>36</c:v>
                </c:pt>
                <c:pt idx="2">
                  <c:v>3</c:v>
                </c:pt>
                <c:pt idx="3">
                  <c:v>3</c:v>
                </c:pt>
                <c:pt idx="4">
                  <c:v>3</c:v>
                </c:pt>
                <c:pt idx="5">
                  <c:v>5</c:v>
                </c:pt>
                <c:pt idx="6">
                  <c:v>8</c:v>
                </c:pt>
                <c:pt idx="7">
                  <c:v>3</c:v>
                </c:pt>
                <c:pt idx="8">
                  <c:v>5</c:v>
                </c:pt>
                <c:pt idx="9">
                  <c:v>11</c:v>
                </c:pt>
                <c:pt idx="10">
                  <c:v>8</c:v>
                </c:pt>
              </c:numCache>
            </c:numRef>
          </c:val>
          <c:extLst>
            <c:ext xmlns:c16="http://schemas.microsoft.com/office/drawing/2014/chart" uri="{C3380CC4-5D6E-409C-BE32-E72D297353CC}">
              <c16:uniqueId val="{00000016-E187-47E8-A052-7C2C267FBD7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NZ" sz="1600" b="1" i="0" u="none" strike="noStrike" kern="1200" cap="all" baseline="0">
                <a:solidFill>
                  <a:sysClr val="windowText" lastClr="000000">
                    <a:lumMod val="65000"/>
                    <a:lumOff val="35000"/>
                  </a:sysClr>
                </a:solidFill>
              </a:rPr>
              <a:t>Fatalities in Agriculture and Horticulture</a:t>
            </a:r>
          </a:p>
          <a:p>
            <a:pPr>
              <a:defRPr/>
            </a:pPr>
            <a:r>
              <a:rPr lang="en-NZ" sz="1600" b="1" i="0" u="none" strike="noStrike" kern="1200" cap="all" baseline="0">
                <a:solidFill>
                  <a:sysClr val="windowText" lastClr="000000">
                    <a:lumMod val="65000"/>
                    <a:lumOff val="35000"/>
                  </a:sysClr>
                </a:solidFill>
              </a:rPr>
              <a:t> 2011-2023</a:t>
            </a:r>
          </a:p>
        </c:rich>
      </c:tx>
      <c:layout>
        <c:manualLayout>
          <c:xMode val="edge"/>
          <c:yMode val="edge"/>
          <c:x val="0.10233058085510614"/>
          <c:y val="2.352941176470588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25027981996964"/>
          <c:y val="0.19245868620299206"/>
          <c:w val="0.75093319574447526"/>
          <c:h val="0.7624783581972730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r>
              <a:rPr lang="en-NZ"/>
              <a:t>Cha</a:t>
            </a:r>
            <a:r>
              <a:rPr lang="en-NZ" sz="1400" b="1" i="0" u="none" strike="noStrike" kern="1200" cap="all" spc="0" baseline="0">
                <a:solidFill>
                  <a:sysClr val="windowText" lastClr="000000">
                    <a:lumMod val="65000"/>
                    <a:lumOff val="35000"/>
                  </a:sysClr>
                </a:solidFill>
              </a:rPr>
              <a:t>Fatalities in Agriculture and Horticulture</a:t>
            </a:r>
          </a:p>
          <a:p>
            <a:pPr>
              <a:defRPr/>
            </a:pPr>
            <a:r>
              <a:rPr lang="en-NZ" sz="1400" b="1" i="0" u="none" strike="noStrike" kern="1200" cap="all" spc="0" baseline="0">
                <a:solidFill>
                  <a:sysClr val="windowText" lastClr="000000">
                    <a:lumMod val="65000"/>
                    <a:lumOff val="35000"/>
                  </a:sysClr>
                </a:solidFill>
              </a:rPr>
              <a:t> 2011-2023</a:t>
            </a:r>
          </a:p>
          <a:p>
            <a:pPr>
              <a:defRPr/>
            </a:pPr>
            <a:r>
              <a:rPr lang="en-NZ"/>
              <a:t>rt Title</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explosion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A62C-4C0C-8F17-DC1044A949E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A62C-4C0C-8F17-DC1044A949E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A62C-4C0C-8F17-DC1044A949E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A62C-4C0C-8F17-DC1044A949E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A62C-4C0C-8F17-DC1044A949E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A62C-4C0C-8F17-DC1044A949E6}"/>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A62C-4C0C-8F17-DC1044A949E6}"/>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A62C-4C0C-8F17-DC1044A949E6}"/>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1-A62C-4C0C-8F17-DC1044A949E6}"/>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3-A62C-4C0C-8F17-DC1044A949E6}"/>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5-A62C-4C0C-8F17-DC1044A949E6}"/>
              </c:ext>
            </c:extLst>
          </c:dPt>
          <c:dLbls>
            <c:dLbl>
              <c:idx val="2"/>
              <c:layout>
                <c:manualLayout>
                  <c:x val="4.6862642169728783E-2"/>
                  <c:y val="-5.270378305185349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62C-4C0C-8F17-DC1044A949E6}"/>
                </c:ext>
              </c:extLst>
            </c:dLbl>
            <c:dLbl>
              <c:idx val="3"/>
              <c:layout>
                <c:manualLayout>
                  <c:x val="7.6270379246072426E-2"/>
                  <c:y val="-0.105874813351511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62C-4C0C-8F17-DC1044A949E6}"/>
                </c:ext>
              </c:extLst>
            </c:dLbl>
            <c:dLbl>
              <c:idx val="4"/>
              <c:layout>
                <c:manualLayout>
                  <c:x val="0.16664719084027532"/>
                  <c:y val="-0.226727692607328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62C-4C0C-8F17-DC1044A949E6}"/>
                </c:ext>
              </c:extLst>
            </c:dLbl>
            <c:dLbl>
              <c:idx val="5"/>
              <c:layout>
                <c:manualLayout>
                  <c:x val="0.12096679219445396"/>
                  <c:y val="-0.131941793494894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62C-4C0C-8F17-DC1044A949E6}"/>
                </c:ext>
              </c:extLst>
            </c:dLbl>
            <c:dLbl>
              <c:idx val="7"/>
              <c:layout>
                <c:manualLayout>
                  <c:x val="0.12292137395868991"/>
                  <c:y val="-7.78090017899705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62C-4C0C-8F17-DC1044A949E6}"/>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Sheet2!$A$2:$A$12</c:f>
              <c:strCache>
                <c:ptCount val="11"/>
                <c:pt idx="0">
                  <c:v>Tractor </c:v>
                </c:pt>
                <c:pt idx="1">
                  <c:v>Quad Bikes </c:v>
                </c:pt>
                <c:pt idx="2">
                  <c:v>2 Wheeler</c:v>
                </c:pt>
                <c:pt idx="3">
                  <c:v>Drowning</c:v>
                </c:pt>
                <c:pt idx="4">
                  <c:v>Electric shocks</c:v>
                </c:pt>
                <c:pt idx="5">
                  <c:v>Animal</c:v>
                </c:pt>
                <c:pt idx="6">
                  <c:v>Caught &amp; Trapped by Machinery</c:v>
                </c:pt>
                <c:pt idx="7">
                  <c:v>Falls</c:v>
                </c:pt>
                <c:pt idx="8">
                  <c:v>Hits by falling objects</c:v>
                </c:pt>
                <c:pt idx="9">
                  <c:v>Other Vehicles</c:v>
                </c:pt>
                <c:pt idx="10">
                  <c:v>Other</c:v>
                </c:pt>
              </c:strCache>
            </c:strRef>
          </c:cat>
          <c:val>
            <c:numRef>
              <c:f>Sheet2!$B$2:$B$12</c:f>
              <c:numCache>
                <c:formatCode>General</c:formatCode>
                <c:ptCount val="11"/>
                <c:pt idx="0">
                  <c:v>15</c:v>
                </c:pt>
                <c:pt idx="1">
                  <c:v>36</c:v>
                </c:pt>
                <c:pt idx="2">
                  <c:v>3</c:v>
                </c:pt>
                <c:pt idx="3">
                  <c:v>3</c:v>
                </c:pt>
                <c:pt idx="4">
                  <c:v>3</c:v>
                </c:pt>
                <c:pt idx="5">
                  <c:v>5</c:v>
                </c:pt>
                <c:pt idx="6">
                  <c:v>8</c:v>
                </c:pt>
                <c:pt idx="7">
                  <c:v>3</c:v>
                </c:pt>
                <c:pt idx="8">
                  <c:v>5</c:v>
                </c:pt>
                <c:pt idx="9">
                  <c:v>11</c:v>
                </c:pt>
                <c:pt idx="10">
                  <c:v>8</c:v>
                </c:pt>
              </c:numCache>
            </c:numRef>
          </c:val>
          <c:extLst>
            <c:ext xmlns:c16="http://schemas.microsoft.com/office/drawing/2014/chart" uri="{C3380CC4-5D6E-409C-BE32-E72D297353CC}">
              <c16:uniqueId val="{00000016-A62C-4C0C-8F17-DC1044A949E6}"/>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r>
              <a:rPr lang="en-NZ"/>
              <a:t>Cha</a:t>
            </a:r>
            <a:r>
              <a:rPr lang="en-NZ" sz="1400" b="1" i="0" u="none" strike="noStrike" kern="1200" cap="all" spc="0" baseline="0">
                <a:solidFill>
                  <a:sysClr val="windowText" lastClr="000000">
                    <a:lumMod val="65000"/>
                    <a:lumOff val="35000"/>
                  </a:sysClr>
                </a:solidFill>
              </a:rPr>
              <a:t>Fatalities in Agriculture and Horticulture</a:t>
            </a:r>
          </a:p>
          <a:p>
            <a:pPr>
              <a:defRPr/>
            </a:pPr>
            <a:r>
              <a:rPr lang="en-NZ" sz="1400" b="1" i="0" u="none" strike="noStrike" kern="1200" cap="all" spc="0" baseline="0">
                <a:solidFill>
                  <a:sysClr val="windowText" lastClr="000000">
                    <a:lumMod val="65000"/>
                    <a:lumOff val="35000"/>
                  </a:sysClr>
                </a:solidFill>
              </a:rPr>
              <a:t> 2011-2023</a:t>
            </a:r>
          </a:p>
          <a:p>
            <a:pPr>
              <a:defRPr/>
            </a:pPr>
            <a:r>
              <a:rPr lang="en-NZ"/>
              <a:t>rt Title</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57FD-43FD-A1AA-AC524E030FAE}"/>
              </c:ext>
            </c:extLst>
          </c:dPt>
          <c:dPt>
            <c:idx val="1"/>
            <c:bubble3D val="0"/>
            <c:explosion val="4"/>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57FD-43FD-A1AA-AC524E030FA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57FD-43FD-A1AA-AC524E030FA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57FD-43FD-A1AA-AC524E030FAE}"/>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57FD-43FD-A1AA-AC524E030FAE}"/>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57FD-43FD-A1AA-AC524E030FAE}"/>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57FD-43FD-A1AA-AC524E030FAE}"/>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57FD-43FD-A1AA-AC524E030FAE}"/>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1-57FD-43FD-A1AA-AC524E030FAE}"/>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3-57FD-43FD-A1AA-AC524E030FAE}"/>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5-57FD-43FD-A1AA-AC524E030FAE}"/>
              </c:ext>
            </c:extLst>
          </c:dPt>
          <c:dLbls>
            <c:dLbl>
              <c:idx val="2"/>
              <c:layout>
                <c:manualLayout>
                  <c:x val="4.6862642169728783E-2"/>
                  <c:y val="-5.270378305185349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FD-43FD-A1AA-AC524E030FAE}"/>
                </c:ext>
              </c:extLst>
            </c:dLbl>
            <c:dLbl>
              <c:idx val="3"/>
              <c:layout>
                <c:manualLayout>
                  <c:x val="7.6270379246072426E-2"/>
                  <c:y val="-0.105874813351511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FD-43FD-A1AA-AC524E030FAE}"/>
                </c:ext>
              </c:extLst>
            </c:dLbl>
            <c:dLbl>
              <c:idx val="4"/>
              <c:layout>
                <c:manualLayout>
                  <c:x val="0.16664719084027532"/>
                  <c:y val="-0.226727692607328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7FD-43FD-A1AA-AC524E030FAE}"/>
                </c:ext>
              </c:extLst>
            </c:dLbl>
            <c:dLbl>
              <c:idx val="5"/>
              <c:layout>
                <c:manualLayout>
                  <c:x val="0.12096679219445396"/>
                  <c:y val="-0.131941793494894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7FD-43FD-A1AA-AC524E030FAE}"/>
                </c:ext>
              </c:extLst>
            </c:dLbl>
            <c:dLbl>
              <c:idx val="7"/>
              <c:layout>
                <c:manualLayout>
                  <c:x val="0.12292137395868991"/>
                  <c:y val="-7.78090017899705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7FD-43FD-A1AA-AC524E030FAE}"/>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Sheet2!$A$2:$A$12</c:f>
              <c:strCache>
                <c:ptCount val="11"/>
                <c:pt idx="0">
                  <c:v>Tractor </c:v>
                </c:pt>
                <c:pt idx="1">
                  <c:v>Quad Bikes </c:v>
                </c:pt>
                <c:pt idx="2">
                  <c:v>2 Wheeler</c:v>
                </c:pt>
                <c:pt idx="3">
                  <c:v>Drowning</c:v>
                </c:pt>
                <c:pt idx="4">
                  <c:v>Electric shocks</c:v>
                </c:pt>
                <c:pt idx="5">
                  <c:v>Animal</c:v>
                </c:pt>
                <c:pt idx="6">
                  <c:v>Caught &amp; Trapped by Machinery</c:v>
                </c:pt>
                <c:pt idx="7">
                  <c:v>Falls</c:v>
                </c:pt>
                <c:pt idx="8">
                  <c:v>Hits by falling objects</c:v>
                </c:pt>
                <c:pt idx="9">
                  <c:v>Other Vehicles</c:v>
                </c:pt>
                <c:pt idx="10">
                  <c:v>Other</c:v>
                </c:pt>
              </c:strCache>
            </c:strRef>
          </c:cat>
          <c:val>
            <c:numRef>
              <c:f>Sheet2!$B$2:$B$12</c:f>
              <c:numCache>
                <c:formatCode>General</c:formatCode>
                <c:ptCount val="11"/>
                <c:pt idx="0">
                  <c:v>15</c:v>
                </c:pt>
                <c:pt idx="1">
                  <c:v>36</c:v>
                </c:pt>
                <c:pt idx="2">
                  <c:v>3</c:v>
                </c:pt>
                <c:pt idx="3">
                  <c:v>3</c:v>
                </c:pt>
                <c:pt idx="4">
                  <c:v>3</c:v>
                </c:pt>
                <c:pt idx="5">
                  <c:v>5</c:v>
                </c:pt>
                <c:pt idx="6">
                  <c:v>8</c:v>
                </c:pt>
                <c:pt idx="7">
                  <c:v>3</c:v>
                </c:pt>
                <c:pt idx="8">
                  <c:v>5</c:v>
                </c:pt>
                <c:pt idx="9">
                  <c:v>11</c:v>
                </c:pt>
                <c:pt idx="10">
                  <c:v>8</c:v>
                </c:pt>
              </c:numCache>
            </c:numRef>
          </c:val>
          <c:extLst>
            <c:ext xmlns:c16="http://schemas.microsoft.com/office/drawing/2014/chart" uri="{C3380CC4-5D6E-409C-BE32-E72D297353CC}">
              <c16:uniqueId val="{00000016-57FD-43FD-A1AA-AC524E030FAE}"/>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r>
              <a:rPr lang="en-NZ"/>
              <a:t>Cha</a:t>
            </a:r>
            <a:r>
              <a:rPr lang="en-NZ" sz="1400" b="1" i="0" u="none" strike="noStrike" kern="1200" cap="all" spc="0" baseline="0">
                <a:solidFill>
                  <a:sysClr val="windowText" lastClr="000000">
                    <a:lumMod val="65000"/>
                    <a:lumOff val="35000"/>
                  </a:sysClr>
                </a:solidFill>
              </a:rPr>
              <a:t>Fatalities in Agriculture and Horticulture</a:t>
            </a:r>
          </a:p>
          <a:p>
            <a:pPr>
              <a:defRPr/>
            </a:pPr>
            <a:r>
              <a:rPr lang="en-NZ" sz="1400" b="1" i="0" u="none" strike="noStrike" kern="1200" cap="all" spc="0" baseline="0">
                <a:solidFill>
                  <a:sysClr val="windowText" lastClr="000000">
                    <a:lumMod val="65000"/>
                    <a:lumOff val="35000"/>
                  </a:sysClr>
                </a:solidFill>
              </a:rPr>
              <a:t> 2011-2023</a:t>
            </a:r>
          </a:p>
          <a:p>
            <a:pPr>
              <a:defRPr/>
            </a:pPr>
            <a:r>
              <a:rPr lang="en-NZ"/>
              <a:t>rt Title</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807-4645-9183-72843DFDA36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4807-4645-9183-72843DFDA367}"/>
              </c:ext>
            </c:extLst>
          </c:dPt>
          <c:dPt>
            <c:idx val="2"/>
            <c:bubble3D val="0"/>
            <c:explosion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4807-4645-9183-72843DFDA36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4807-4645-9183-72843DFDA36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4807-4645-9183-72843DFDA36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4807-4645-9183-72843DFDA367}"/>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4807-4645-9183-72843DFDA367}"/>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4807-4645-9183-72843DFDA367}"/>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1-4807-4645-9183-72843DFDA367}"/>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3-4807-4645-9183-72843DFDA367}"/>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5-4807-4645-9183-72843DFDA367}"/>
              </c:ext>
            </c:extLst>
          </c:dPt>
          <c:dLbls>
            <c:dLbl>
              <c:idx val="2"/>
              <c:layout>
                <c:manualLayout>
                  <c:x val="6.9741232384879032E-2"/>
                  <c:y val="-2.511077221661165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0920999041311334"/>
                      <c:h val="6.8756892092958391E-2"/>
                    </c:manualLayout>
                  </c15:layout>
                </c:ext>
                <c:ext xmlns:c16="http://schemas.microsoft.com/office/drawing/2014/chart" uri="{C3380CC4-5D6E-409C-BE32-E72D297353CC}">
                  <c16:uniqueId val="{00000005-4807-4645-9183-72843DFDA367}"/>
                </c:ext>
              </c:extLst>
            </c:dLbl>
            <c:dLbl>
              <c:idx val="3"/>
              <c:layout>
                <c:manualLayout>
                  <c:x val="7.6270379246072426E-2"/>
                  <c:y val="-0.105874813351511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807-4645-9183-72843DFDA367}"/>
                </c:ext>
              </c:extLst>
            </c:dLbl>
            <c:dLbl>
              <c:idx val="4"/>
              <c:layout>
                <c:manualLayout>
                  <c:x val="0.16664719084027532"/>
                  <c:y val="-0.226727692607328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807-4645-9183-72843DFDA367}"/>
                </c:ext>
              </c:extLst>
            </c:dLbl>
            <c:dLbl>
              <c:idx val="5"/>
              <c:layout>
                <c:manualLayout>
                  <c:x val="0.12096679219445396"/>
                  <c:y val="-0.131941793494894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807-4645-9183-72843DFDA367}"/>
                </c:ext>
              </c:extLst>
            </c:dLbl>
            <c:dLbl>
              <c:idx val="7"/>
              <c:layout>
                <c:manualLayout>
                  <c:x val="0.12292137395868991"/>
                  <c:y val="-7.78090017899705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807-4645-9183-72843DFDA367}"/>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Sheet2!$A$2:$A$12</c:f>
              <c:strCache>
                <c:ptCount val="11"/>
                <c:pt idx="0">
                  <c:v>Tractor </c:v>
                </c:pt>
                <c:pt idx="1">
                  <c:v>Quad Bikes </c:v>
                </c:pt>
                <c:pt idx="2">
                  <c:v>2 Wheeler</c:v>
                </c:pt>
                <c:pt idx="3">
                  <c:v>Drowning</c:v>
                </c:pt>
                <c:pt idx="4">
                  <c:v>Electric shocks</c:v>
                </c:pt>
                <c:pt idx="5">
                  <c:v>Animal</c:v>
                </c:pt>
                <c:pt idx="6">
                  <c:v>Caught &amp; Trapped by Machinery</c:v>
                </c:pt>
                <c:pt idx="7">
                  <c:v>Falls</c:v>
                </c:pt>
                <c:pt idx="8">
                  <c:v>Hits by falling objects</c:v>
                </c:pt>
                <c:pt idx="9">
                  <c:v>Other Vehicles</c:v>
                </c:pt>
                <c:pt idx="10">
                  <c:v>Other</c:v>
                </c:pt>
              </c:strCache>
            </c:strRef>
          </c:cat>
          <c:val>
            <c:numRef>
              <c:f>Sheet2!$B$2:$B$12</c:f>
              <c:numCache>
                <c:formatCode>General</c:formatCode>
                <c:ptCount val="11"/>
                <c:pt idx="0">
                  <c:v>15</c:v>
                </c:pt>
                <c:pt idx="1">
                  <c:v>36</c:v>
                </c:pt>
                <c:pt idx="2">
                  <c:v>3</c:v>
                </c:pt>
                <c:pt idx="3">
                  <c:v>3</c:v>
                </c:pt>
                <c:pt idx="4">
                  <c:v>3</c:v>
                </c:pt>
                <c:pt idx="5">
                  <c:v>5</c:v>
                </c:pt>
                <c:pt idx="6">
                  <c:v>8</c:v>
                </c:pt>
                <c:pt idx="7">
                  <c:v>3</c:v>
                </c:pt>
                <c:pt idx="8">
                  <c:v>5</c:v>
                </c:pt>
                <c:pt idx="9">
                  <c:v>11</c:v>
                </c:pt>
                <c:pt idx="10">
                  <c:v>8</c:v>
                </c:pt>
              </c:numCache>
            </c:numRef>
          </c:val>
          <c:extLst>
            <c:ext xmlns:c16="http://schemas.microsoft.com/office/drawing/2014/chart" uri="{C3380CC4-5D6E-409C-BE32-E72D297353CC}">
              <c16:uniqueId val="{00000016-4807-4645-9183-72843DFDA36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r>
              <a:rPr lang="en-NZ"/>
              <a:t>Cha</a:t>
            </a:r>
            <a:r>
              <a:rPr lang="en-NZ" sz="1400" b="1" i="0" u="none" strike="noStrike" kern="1200" cap="all" spc="0" baseline="0">
                <a:solidFill>
                  <a:sysClr val="windowText" lastClr="000000">
                    <a:lumMod val="65000"/>
                    <a:lumOff val="35000"/>
                  </a:sysClr>
                </a:solidFill>
              </a:rPr>
              <a:t>Fatalities in Agriculture and Horticulture</a:t>
            </a:r>
          </a:p>
          <a:p>
            <a:pPr>
              <a:defRPr/>
            </a:pPr>
            <a:r>
              <a:rPr lang="en-NZ" sz="1400" b="1" i="0" u="none" strike="noStrike" kern="1200" cap="all" spc="0" baseline="0">
                <a:solidFill>
                  <a:sysClr val="windowText" lastClr="000000">
                    <a:lumMod val="65000"/>
                    <a:lumOff val="35000"/>
                  </a:sysClr>
                </a:solidFill>
              </a:rPr>
              <a:t> 2011-2023</a:t>
            </a:r>
          </a:p>
          <a:p>
            <a:pPr>
              <a:defRPr/>
            </a:pPr>
            <a:r>
              <a:rPr lang="en-NZ"/>
              <a:t>rt Title</a:t>
            </a:r>
          </a:p>
        </c:rich>
      </c:tx>
      <c:overlay val="0"/>
      <c:spPr>
        <a:noFill/>
        <a:ln>
          <a:noFill/>
        </a:ln>
        <a:effectLst/>
      </c:spPr>
      <c:txPr>
        <a:bodyPr rot="0" spcFirstLastPara="1" vertOverflow="ellipsis" vert="horz" wrap="square" anchor="ctr" anchorCtr="1"/>
        <a:lstStyle/>
        <a:p>
          <a:pPr>
            <a:defRPr sz="1320" b="1" i="0" u="none" strike="noStrike" kern="1200" baseline="0">
              <a:solidFill>
                <a:schemeClr val="bg1"/>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3B90-48AB-B952-CA04E3E0E84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3B90-48AB-B952-CA04E3E0E84C}"/>
              </c:ext>
            </c:extLst>
          </c:dPt>
          <c:dPt>
            <c:idx val="2"/>
            <c:bubble3D val="0"/>
            <c:explosion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3B90-48AB-B952-CA04E3E0E84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3B90-48AB-B952-CA04E3E0E84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3B90-48AB-B952-CA04E3E0E84C}"/>
              </c:ext>
            </c:extLst>
          </c:dPt>
          <c:dPt>
            <c:idx val="5"/>
            <c:bubble3D val="0"/>
            <c:explosion val="11"/>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3B90-48AB-B952-CA04E3E0E84C}"/>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3B90-48AB-B952-CA04E3E0E84C}"/>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F-3B90-48AB-B952-CA04E3E0E84C}"/>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1-3B90-48AB-B952-CA04E3E0E84C}"/>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3-3B90-48AB-B952-CA04E3E0E84C}"/>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5-3B90-48AB-B952-CA04E3E0E84C}"/>
              </c:ext>
            </c:extLst>
          </c:dPt>
          <c:dLbls>
            <c:dLbl>
              <c:idx val="2"/>
              <c:layout>
                <c:manualLayout>
                  <c:x val="6.9741232384879032E-2"/>
                  <c:y val="-2.5110772216611656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0920999041311334"/>
                      <c:h val="6.8756892092958391E-2"/>
                    </c:manualLayout>
                  </c15:layout>
                </c:ext>
                <c:ext xmlns:c16="http://schemas.microsoft.com/office/drawing/2014/chart" uri="{C3380CC4-5D6E-409C-BE32-E72D297353CC}">
                  <c16:uniqueId val="{00000005-3B90-48AB-B952-CA04E3E0E84C}"/>
                </c:ext>
              </c:extLst>
            </c:dLbl>
            <c:dLbl>
              <c:idx val="3"/>
              <c:layout>
                <c:manualLayout>
                  <c:x val="7.6270379246072426E-2"/>
                  <c:y val="-0.105874813351511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B90-48AB-B952-CA04E3E0E84C}"/>
                </c:ext>
              </c:extLst>
            </c:dLbl>
            <c:dLbl>
              <c:idx val="4"/>
              <c:layout>
                <c:manualLayout>
                  <c:x val="0.16664719084027532"/>
                  <c:y val="-0.2267276926073287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B90-48AB-B952-CA04E3E0E84C}"/>
                </c:ext>
              </c:extLst>
            </c:dLbl>
            <c:dLbl>
              <c:idx val="5"/>
              <c:layout>
                <c:manualLayout>
                  <c:x val="0.12096679219445396"/>
                  <c:y val="-0.1319417934948944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B90-48AB-B952-CA04E3E0E84C}"/>
                </c:ext>
              </c:extLst>
            </c:dLbl>
            <c:dLbl>
              <c:idx val="7"/>
              <c:layout>
                <c:manualLayout>
                  <c:x val="0.12292137395868991"/>
                  <c:y val="-7.780900178997059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B90-48AB-B952-CA04E3E0E84C}"/>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Sheet2!$A$2:$A$12</c:f>
              <c:strCache>
                <c:ptCount val="11"/>
                <c:pt idx="0">
                  <c:v>Tractor </c:v>
                </c:pt>
                <c:pt idx="1">
                  <c:v>Quad Bikes </c:v>
                </c:pt>
                <c:pt idx="2">
                  <c:v>2 Wheeler</c:v>
                </c:pt>
                <c:pt idx="3">
                  <c:v>Drowning</c:v>
                </c:pt>
                <c:pt idx="4">
                  <c:v>Electric shocks</c:v>
                </c:pt>
                <c:pt idx="5">
                  <c:v>Animal</c:v>
                </c:pt>
                <c:pt idx="6">
                  <c:v>Caught &amp; Trapped by Machinery</c:v>
                </c:pt>
                <c:pt idx="7">
                  <c:v>Falls</c:v>
                </c:pt>
                <c:pt idx="8">
                  <c:v>Hits by falling objects</c:v>
                </c:pt>
                <c:pt idx="9">
                  <c:v>Other Vehicles</c:v>
                </c:pt>
                <c:pt idx="10">
                  <c:v>Other</c:v>
                </c:pt>
              </c:strCache>
            </c:strRef>
          </c:cat>
          <c:val>
            <c:numRef>
              <c:f>Sheet2!$B$2:$B$12</c:f>
              <c:numCache>
                <c:formatCode>General</c:formatCode>
                <c:ptCount val="11"/>
                <c:pt idx="0">
                  <c:v>15</c:v>
                </c:pt>
                <c:pt idx="1">
                  <c:v>36</c:v>
                </c:pt>
                <c:pt idx="2">
                  <c:v>3</c:v>
                </c:pt>
                <c:pt idx="3">
                  <c:v>3</c:v>
                </c:pt>
                <c:pt idx="4">
                  <c:v>3</c:v>
                </c:pt>
                <c:pt idx="5">
                  <c:v>5</c:v>
                </c:pt>
                <c:pt idx="6">
                  <c:v>8</c:v>
                </c:pt>
                <c:pt idx="7">
                  <c:v>3</c:v>
                </c:pt>
                <c:pt idx="8">
                  <c:v>5</c:v>
                </c:pt>
                <c:pt idx="9">
                  <c:v>11</c:v>
                </c:pt>
                <c:pt idx="10">
                  <c:v>8</c:v>
                </c:pt>
              </c:numCache>
            </c:numRef>
          </c:val>
          <c:extLst>
            <c:ext xmlns:c16="http://schemas.microsoft.com/office/drawing/2014/chart" uri="{C3380CC4-5D6E-409C-BE32-E72D297353CC}">
              <c16:uniqueId val="{00000016-3B90-48AB-B952-CA04E3E0E84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E4A5A-ED32-45AE-9B3B-675BDD881FC6}" type="datetimeFigureOut">
              <a:rPr lang="en-NZ" smtClean="0"/>
              <a:t>21/02/2025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23D5ED-7444-47EB-A014-4353AA28910A}" type="slidenum">
              <a:rPr lang="en-NZ" smtClean="0"/>
              <a:t>‹#›</a:t>
            </a:fld>
            <a:endParaRPr lang="en-NZ"/>
          </a:p>
        </p:txBody>
      </p:sp>
    </p:spTree>
    <p:extLst>
      <p:ext uri="{BB962C8B-B14F-4D97-AF65-F5344CB8AC3E}">
        <p14:creationId xmlns:p14="http://schemas.microsoft.com/office/powerpoint/2010/main" val="201788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77640"/>
          </a:xfrm>
        </p:spPr>
        <p:txBody>
          <a:bodyPr/>
          <a:lstStyle/>
          <a:p>
            <a:pPr marL="171450" indent="-171450">
              <a:buFont typeface="Arial" panose="020B0604020202020204" pitchFamily="34" charset="0"/>
              <a:buChar char="•"/>
            </a:pPr>
            <a:r>
              <a:rPr lang="en-US" sz="1000" b="0" i="0" u="none" strike="noStrike" baseline="0" dirty="0">
                <a:solidFill>
                  <a:srgbClr val="404041"/>
                </a:solidFill>
              </a:rPr>
              <a:t>When climbing on and off a tractor, always keep three points of contact (</a:t>
            </a:r>
            <a:r>
              <a:rPr lang="en-US" sz="1000" b="0" i="0" u="none" strike="noStrike" baseline="0" dirty="0" err="1">
                <a:solidFill>
                  <a:srgbClr val="404041"/>
                </a:solidFill>
              </a:rPr>
              <a:t>eg</a:t>
            </a:r>
            <a:r>
              <a:rPr lang="en-US" sz="1000" b="0" i="0" u="none" strike="noStrike" baseline="0" dirty="0">
                <a:solidFill>
                  <a:srgbClr val="404041"/>
                </a:solidFill>
              </a:rPr>
              <a:t> two hands and one foot) with the tractor or ground.</a:t>
            </a:r>
          </a:p>
          <a:p>
            <a:pPr marL="171450" indent="-171450">
              <a:buFont typeface="Arial" panose="020B0604020202020204" pitchFamily="34" charset="0"/>
              <a:buChar char="•"/>
            </a:pPr>
            <a:r>
              <a:rPr lang="en-US" sz="1000" b="0" i="0" u="none" strike="noStrike" baseline="0" dirty="0">
                <a:solidFill>
                  <a:srgbClr val="404041"/>
                </a:solidFill>
              </a:rPr>
              <a:t>Get off facing towards the tractor, the same as you do when getting on.</a:t>
            </a:r>
          </a:p>
          <a:p>
            <a:pPr marL="171450" indent="-171450">
              <a:buFont typeface="Arial" panose="020B0604020202020204" pitchFamily="34" charset="0"/>
              <a:buChar char="•"/>
            </a:pPr>
            <a:r>
              <a:rPr lang="en-US" sz="1000" b="0" i="0" u="none" strike="noStrike" baseline="0" dirty="0">
                <a:solidFill>
                  <a:srgbClr val="404041"/>
                </a:solidFill>
              </a:rPr>
              <a:t>Never jump on or off a moving tractor.</a:t>
            </a:r>
            <a:endParaRPr lang="en-NZ" sz="1000" dirty="0"/>
          </a:p>
          <a:p>
            <a:endParaRPr lang="en-NZ" sz="1000" dirty="0"/>
          </a:p>
          <a:p>
            <a:endParaRPr lang="en-NZ" sz="1000" dirty="0"/>
          </a:p>
          <a:p>
            <a:pPr marL="171450" indent="-171450">
              <a:buFont typeface="Arial" panose="020B0604020202020204" pitchFamily="34" charset="0"/>
              <a:buChar char="•"/>
            </a:pPr>
            <a:r>
              <a:rPr lang="en-US" sz="1000" b="0" i="0" u="none" strike="noStrike" baseline="0" dirty="0">
                <a:solidFill>
                  <a:srgbClr val="404041"/>
                </a:solidFill>
              </a:rPr>
              <a:t>Use the right attachment for the job</a:t>
            </a:r>
            <a:endParaRPr lang="en-NZ" sz="1000" b="0" i="0" u="none" strike="noStrike" baseline="0" dirty="0">
              <a:solidFill>
                <a:srgbClr val="000000"/>
              </a:solidFill>
              <a:latin typeface="Gotham"/>
            </a:endParaRPr>
          </a:p>
          <a:p>
            <a:pPr marL="171450" indent="-171450">
              <a:buFont typeface="Arial" panose="020B0604020202020204" pitchFamily="34" charset="0"/>
              <a:buChar char="•"/>
            </a:pPr>
            <a:r>
              <a:rPr lang="en-US" sz="1000" b="0" i="0" u="none" strike="noStrike" baseline="0" dirty="0">
                <a:solidFill>
                  <a:srgbClr val="404041"/>
                </a:solidFill>
              </a:rPr>
              <a:t>Use a hay spike for hay and a grab for wrapped silage. Do not use flat forks or buckets. </a:t>
            </a:r>
          </a:p>
          <a:p>
            <a:pPr marL="171450" indent="-171450">
              <a:buFont typeface="Arial" panose="020B0604020202020204" pitchFamily="34" charset="0"/>
              <a:buChar char="•"/>
            </a:pPr>
            <a:r>
              <a:rPr lang="en-US" sz="1000" b="0" i="0" u="none" strike="noStrike" baseline="0" dirty="0">
                <a:solidFill>
                  <a:srgbClr val="404041"/>
                </a:solidFill>
              </a:rPr>
              <a:t>Carry bales slowly and as low as possible to the ground. </a:t>
            </a:r>
          </a:p>
          <a:p>
            <a:pPr marL="171450" indent="-171450">
              <a:buFont typeface="Arial" panose="020B0604020202020204" pitchFamily="34" charset="0"/>
              <a:buChar char="•"/>
            </a:pPr>
            <a:r>
              <a:rPr lang="en-US" sz="1000" b="0" i="0" u="none" strike="noStrike" baseline="0" dirty="0">
                <a:solidFill>
                  <a:srgbClr val="404041"/>
                </a:solidFill>
              </a:rPr>
              <a:t>Check the tractor’s lift capacity. </a:t>
            </a:r>
          </a:p>
          <a:p>
            <a:pPr marL="171450" indent="-171450">
              <a:buFont typeface="Arial" panose="020B0604020202020204" pitchFamily="34" charset="0"/>
              <a:buChar char="•"/>
            </a:pPr>
            <a:r>
              <a:rPr lang="en-US" sz="1000" b="0" i="0" u="none" strike="noStrike" baseline="0" dirty="0">
                <a:solidFill>
                  <a:srgbClr val="404041"/>
                </a:solidFill>
              </a:rPr>
              <a:t>Use a counterbalance if necessary. </a:t>
            </a:r>
          </a:p>
          <a:p>
            <a:pPr marL="171450" indent="-171450">
              <a:buFont typeface="Arial" panose="020B0604020202020204" pitchFamily="34" charset="0"/>
              <a:buChar char="•"/>
            </a:pPr>
            <a:r>
              <a:rPr lang="en-US" sz="1000" b="0" i="0" u="none" strike="noStrike" baseline="0" dirty="0">
                <a:solidFill>
                  <a:srgbClr val="404041"/>
                </a:solidFill>
              </a:rPr>
              <a:t>Do not carry bales stacked higher than the back frame of the forks</a:t>
            </a:r>
          </a:p>
          <a:p>
            <a:pPr marL="171450" indent="-171450">
              <a:buFont typeface="Arial" panose="020B0604020202020204" pitchFamily="34" charset="0"/>
              <a:buChar char="•"/>
            </a:pPr>
            <a:r>
              <a:rPr lang="en-US" sz="1000" b="0" i="0" u="none" strike="noStrike" baseline="0" dirty="0">
                <a:solidFill>
                  <a:srgbClr val="404041"/>
                </a:solidFill>
              </a:rPr>
              <a:t>Be careful not to turn the implement upwards, letting the bales slip down the lift arms </a:t>
            </a:r>
          </a:p>
          <a:p>
            <a:endParaRPr lang="en-US" sz="1000" b="0" i="0" u="none" strike="noStrike" baseline="0" dirty="0">
              <a:solidFill>
                <a:srgbClr val="404041"/>
              </a:solidFill>
            </a:endParaRPr>
          </a:p>
          <a:p>
            <a:endParaRPr lang="en-NZ" sz="1000" dirty="0"/>
          </a:p>
          <a:p>
            <a:r>
              <a:rPr lang="en-NZ" sz="1000" kern="100" dirty="0">
                <a:effectLst/>
                <a:latin typeface="Aptos" panose="020B0004020202020204" pitchFamily="34" charset="0"/>
                <a:ea typeface="Aptos" panose="020B0004020202020204" pitchFamily="34" charset="0"/>
                <a:cs typeface="Times New Roman" panose="02020603050405020304" pitchFamily="18" charset="0"/>
              </a:rPr>
              <a:t>PTO- Power Take-Off Shaft</a:t>
            </a:r>
          </a:p>
          <a:p>
            <a:r>
              <a:rPr lang="en-NZ" sz="1000" kern="100" dirty="0">
                <a:effectLst/>
                <a:latin typeface="Aptos" panose="020B0004020202020204" pitchFamily="34" charset="0"/>
                <a:ea typeface="Aptos" panose="020B0004020202020204" pitchFamily="34" charset="0"/>
                <a:cs typeface="Times New Roman" panose="02020603050405020304" pitchFamily="18" charset="0"/>
              </a:rPr>
              <a:t>The PTO shaft is found at the rear of a tractor and uses a tractor’s engine to drive tools or equipment attached to the tractor – such as post drivers, mowing equipment, boom spraying equipment.</a:t>
            </a:r>
          </a:p>
          <a:p>
            <a:pPr marL="342900" lvl="0" indent="-342900">
              <a:buFont typeface="Symbol" panose="05050102010706020507" pitchFamily="18" charset="2"/>
              <a:buChar char=""/>
            </a:pPr>
            <a:r>
              <a:rPr lang="en-NZ" sz="1000" dirty="0">
                <a:solidFill>
                  <a:srgbClr val="404041"/>
                </a:solidFill>
                <a:effectLst/>
                <a:latin typeface="Aptos" panose="020B0004020202020204" pitchFamily="34" charset="0"/>
                <a:ea typeface="Aptos" panose="020B0004020202020204" pitchFamily="34" charset="0"/>
                <a:cs typeface="Gotham"/>
              </a:rPr>
              <a:t>PTO shafts must be appropriately guarded. </a:t>
            </a:r>
            <a:endParaRPr lang="en-NZ" sz="1000" dirty="0">
              <a:effectLst/>
              <a:latin typeface="Gotham"/>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000" dirty="0">
                <a:solidFill>
                  <a:srgbClr val="404041"/>
                </a:solidFill>
                <a:effectLst/>
                <a:latin typeface="Aptos" panose="020B0004020202020204" pitchFamily="34" charset="0"/>
                <a:ea typeface="Aptos" panose="020B0004020202020204" pitchFamily="34" charset="0"/>
                <a:cs typeface="Gotham"/>
              </a:rPr>
              <a:t>Keep clear of the PTO and attached equipment when it is running.</a:t>
            </a:r>
            <a:endParaRPr lang="en-NZ" sz="1000" dirty="0">
              <a:effectLst/>
              <a:latin typeface="Gotham"/>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Make sure everyone is clear before engaging the PTO. Keep them away when using PTO-driven equipment. </a:t>
            </a:r>
          </a:p>
          <a:p>
            <a:pPr marL="342900" lvl="0" indent="-342900">
              <a:buFont typeface="Symbol" panose="05050102010706020507" pitchFamily="18" charset="2"/>
              <a:buChar char=""/>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Never step across or lean over a rotating power shaft. Always walk around the tractor.</a:t>
            </a:r>
          </a:p>
          <a:p>
            <a:pPr marL="342900" lvl="0" indent="-342900">
              <a:buFont typeface="Symbol" panose="05050102010706020507" pitchFamily="18" charset="2"/>
              <a:buChar char=""/>
            </a:pPr>
            <a:r>
              <a:rPr lang="en-NZ" sz="1000" kern="100" dirty="0">
                <a:effectLst/>
                <a:latin typeface="Aptos" panose="020B0004020202020204" pitchFamily="34" charset="0"/>
                <a:ea typeface="Aptos" panose="020B0004020202020204" pitchFamily="34" charset="0"/>
                <a:cs typeface="Times New Roman" panose="02020603050405020304" pitchFamily="18" charset="0"/>
              </a:rPr>
              <a:t>Always disengage the PTO before you get off the tractor.</a:t>
            </a:r>
          </a:p>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7</a:t>
            </a:fld>
            <a:endParaRPr lang="en-NZ" dirty="0"/>
          </a:p>
        </p:txBody>
      </p:sp>
    </p:spTree>
    <p:extLst>
      <p:ext uri="{BB962C8B-B14F-4D97-AF65-F5344CB8AC3E}">
        <p14:creationId xmlns:p14="http://schemas.microsoft.com/office/powerpoint/2010/main" val="45322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15</a:t>
            </a:fld>
            <a:endParaRPr lang="en-NZ"/>
          </a:p>
        </p:txBody>
      </p:sp>
    </p:spTree>
    <p:extLst>
      <p:ext uri="{BB962C8B-B14F-4D97-AF65-F5344CB8AC3E}">
        <p14:creationId xmlns:p14="http://schemas.microsoft.com/office/powerpoint/2010/main" val="179580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26</a:t>
            </a:fld>
            <a:endParaRPr lang="en-NZ"/>
          </a:p>
        </p:txBody>
      </p:sp>
    </p:spTree>
    <p:extLst>
      <p:ext uri="{BB962C8B-B14F-4D97-AF65-F5344CB8AC3E}">
        <p14:creationId xmlns:p14="http://schemas.microsoft.com/office/powerpoint/2010/main" val="149708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31</a:t>
            </a:fld>
            <a:endParaRPr lang="en-NZ"/>
          </a:p>
        </p:txBody>
      </p:sp>
    </p:spTree>
    <p:extLst>
      <p:ext uri="{BB962C8B-B14F-4D97-AF65-F5344CB8AC3E}">
        <p14:creationId xmlns:p14="http://schemas.microsoft.com/office/powerpoint/2010/main" val="306277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623D5ED-7444-47EB-A014-4353AA28910A}" type="slidenum">
              <a:rPr lang="en-NZ" smtClean="0"/>
              <a:t>43</a:t>
            </a:fld>
            <a:endParaRPr lang="en-NZ"/>
          </a:p>
        </p:txBody>
      </p:sp>
    </p:spTree>
    <p:extLst>
      <p:ext uri="{BB962C8B-B14F-4D97-AF65-F5344CB8AC3E}">
        <p14:creationId xmlns:p14="http://schemas.microsoft.com/office/powerpoint/2010/main" val="174595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83FA-DAA6-147B-F888-677C5E80E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E8B39-9948-D948-5936-F7B5528C7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7BF04-02B0-7E2F-C3E9-5C5BB3A1B7CA}"/>
              </a:ext>
            </a:extLst>
          </p:cNvPr>
          <p:cNvSpPr>
            <a:spLocks noGrp="1"/>
          </p:cNvSpPr>
          <p:nvPr>
            <p:ph type="body" idx="1"/>
          </p:nvPr>
        </p:nvSpPr>
        <p:spPr/>
        <p:txBody>
          <a:bodyPr/>
          <a:lstStyle/>
          <a:p>
            <a:endParaRPr lang="en-NZ" dirty="0"/>
          </a:p>
        </p:txBody>
      </p:sp>
      <p:sp>
        <p:nvSpPr>
          <p:cNvPr id="4" name="Slide Number Placeholder 3">
            <a:extLst>
              <a:ext uri="{FF2B5EF4-FFF2-40B4-BE49-F238E27FC236}">
                <a16:creationId xmlns:a16="http://schemas.microsoft.com/office/drawing/2014/main" id="{DDAF6384-E2D0-16B8-6B5C-1E180DC0AD32}"/>
              </a:ext>
            </a:extLst>
          </p:cNvPr>
          <p:cNvSpPr>
            <a:spLocks noGrp="1"/>
          </p:cNvSpPr>
          <p:nvPr>
            <p:ph type="sldNum" sz="quarter" idx="5"/>
          </p:nvPr>
        </p:nvSpPr>
        <p:spPr/>
        <p:txBody>
          <a:bodyPr/>
          <a:lstStyle/>
          <a:p>
            <a:fld id="{8623D5ED-7444-47EB-A014-4353AA28910A}" type="slidenum">
              <a:rPr lang="en-NZ" smtClean="0"/>
              <a:t>47</a:t>
            </a:fld>
            <a:endParaRPr lang="en-NZ"/>
          </a:p>
        </p:txBody>
      </p:sp>
    </p:spTree>
    <p:extLst>
      <p:ext uri="{BB962C8B-B14F-4D97-AF65-F5344CB8AC3E}">
        <p14:creationId xmlns:p14="http://schemas.microsoft.com/office/powerpoint/2010/main" val="34494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49</a:t>
            </a:fld>
            <a:endParaRPr lang="en-NZ"/>
          </a:p>
        </p:txBody>
      </p:sp>
    </p:spTree>
    <p:extLst>
      <p:ext uri="{BB962C8B-B14F-4D97-AF65-F5344CB8AC3E}">
        <p14:creationId xmlns:p14="http://schemas.microsoft.com/office/powerpoint/2010/main" val="426672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623D5ED-7444-47EB-A014-4353AA28910A}" type="slidenum">
              <a:rPr lang="en-NZ" smtClean="0"/>
              <a:t>52</a:t>
            </a:fld>
            <a:endParaRPr lang="en-NZ"/>
          </a:p>
        </p:txBody>
      </p:sp>
    </p:spTree>
    <p:extLst>
      <p:ext uri="{BB962C8B-B14F-4D97-AF65-F5344CB8AC3E}">
        <p14:creationId xmlns:p14="http://schemas.microsoft.com/office/powerpoint/2010/main" val="361724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1E8C4-E74C-0E14-BB63-BC9100DEC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B99E125B-AF05-F917-CB7B-F336B21C3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1A5261A-56F0-73BA-45DE-BF31D181201E}"/>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0C561337-1D0C-1D68-51E9-F9C30B3073B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0A559D1-84F2-D955-4D57-216302EC5373}"/>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331845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AA8F-A291-A827-D821-07C3F2EF0BC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620591E-14A8-DEC6-45F1-D1AD0AED8C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44E644-4B03-5DF7-BC5B-0BFE1F327CA5}"/>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2BAB645A-283D-2EBB-646C-577088D9B95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0A05A21-6722-0AB7-A8B2-AC60AB075B28}"/>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3862334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5A7A7-6DFF-8CD2-8268-2D14425AE0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C727FFC-4CFD-0D54-550A-C0D6C35AA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278EAFA-AF9A-63A9-B13B-03C9B0339B5F}"/>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F9F03744-B49C-CB1B-AD88-485CC8FD75D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198619E-97AD-1F26-CD1E-039EDAAC0709}"/>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31004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1E50-D905-6EEC-8B79-69102A53E57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0F42D0F-3E7C-1B17-C4B6-BC5233771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ADD9A5E-BC33-1805-A4E0-E9D511743369}"/>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5122816D-7F96-2178-8A7E-654E83E1F9B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147CFE9-5BED-FCBD-8D7C-84BB973C36FB}"/>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34015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9588-B83A-B41D-84A1-6811950032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B3B345A-0B67-D675-7887-8DD8563F7D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C717B-8268-8C1D-A31B-E84E5582B00F}"/>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4438F52F-E0A0-D4F3-787A-07A89CC3E37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D17A1F-3FFF-E771-3E75-34AE32F5147B}"/>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144905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E0211-BA16-FB52-7011-086DCA370E6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4D4C3F0-547B-B801-698F-FD06AF9D72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F2047D7-5A89-7AAC-4E9C-5E060A769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2DDA4E81-1911-C7D2-C2B8-6C76DF18639A}"/>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6" name="Footer Placeholder 5">
            <a:extLst>
              <a:ext uri="{FF2B5EF4-FFF2-40B4-BE49-F238E27FC236}">
                <a16:creationId xmlns:a16="http://schemas.microsoft.com/office/drawing/2014/main" id="{60C12FCA-2525-7AC6-3A61-392DBAD157C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C05B52E-EF1E-5A48-29D4-C78A1A766148}"/>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293173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8804-7AB1-647B-EDA9-CE1121D1352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9C0C74C-363F-A518-6061-0A9D737B0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AA4BA2-F5CE-2770-249E-B62B081FA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E7FA6D8-D7D3-9010-F0D3-797546D579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A9FC6-EA24-EA4A-87BC-380560A56E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9E0CCF2-1D50-1166-2150-EB10E417ACBF}"/>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8" name="Footer Placeholder 7">
            <a:extLst>
              <a:ext uri="{FF2B5EF4-FFF2-40B4-BE49-F238E27FC236}">
                <a16:creationId xmlns:a16="http://schemas.microsoft.com/office/drawing/2014/main" id="{8E874D00-24B4-FEDA-DBA2-FABF4FB1E7F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47CFF36-4F03-9218-CA4D-389ECB042E19}"/>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356046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D179-E919-D071-3ACA-BFC7CE714E8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2EAFA51-39AD-F4F3-0C61-F20F193EB19D}"/>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4" name="Footer Placeholder 3">
            <a:extLst>
              <a:ext uri="{FF2B5EF4-FFF2-40B4-BE49-F238E27FC236}">
                <a16:creationId xmlns:a16="http://schemas.microsoft.com/office/drawing/2014/main" id="{A167444E-0847-9E67-1B75-FAA82AC91424}"/>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12C89A5-AD20-BAC6-EBC7-2A4849250C94}"/>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120503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2AE56-443D-C104-D3D4-5E368D8A34BD}"/>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3" name="Footer Placeholder 2">
            <a:extLst>
              <a:ext uri="{FF2B5EF4-FFF2-40B4-BE49-F238E27FC236}">
                <a16:creationId xmlns:a16="http://schemas.microsoft.com/office/drawing/2014/main" id="{AF1AA454-AC83-BB57-D514-1F0EB0EE9449}"/>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0E867828-6344-D519-530B-3FE964F18596}"/>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183727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DEE2-E3E4-E8F3-9BBF-1A5554D7C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55EF431-3C40-2153-E2D6-B7A60900A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E4653030-6FC4-CD0C-F116-5B983651A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8F3B5-42C2-F55B-962D-E015AB8D9305}"/>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6" name="Footer Placeholder 5">
            <a:extLst>
              <a:ext uri="{FF2B5EF4-FFF2-40B4-BE49-F238E27FC236}">
                <a16:creationId xmlns:a16="http://schemas.microsoft.com/office/drawing/2014/main" id="{9FE24E1C-CE6A-BEF1-E1C1-9C57E697290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E64BBA8-15F1-D76F-EC40-FD12111EE99C}"/>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1990353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9545-47E3-2D76-E733-09031301C9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C6FA2332-596A-2969-ACC1-D1367852F6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9F02A82-8659-CA21-45B2-7A2A53291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E7648-2751-3F7B-16B0-5869660A6C0E}"/>
              </a:ext>
            </a:extLst>
          </p:cNvPr>
          <p:cNvSpPr>
            <a:spLocks noGrp="1"/>
          </p:cNvSpPr>
          <p:nvPr>
            <p:ph type="dt" sz="half" idx="10"/>
          </p:nvPr>
        </p:nvSpPr>
        <p:spPr/>
        <p:txBody>
          <a:bodyPr/>
          <a:lstStyle/>
          <a:p>
            <a:fld id="{D0354F61-8482-4D6B-9822-C7AD4716103A}" type="datetimeFigureOut">
              <a:rPr lang="en-NZ" smtClean="0"/>
              <a:t>21/02/2025</a:t>
            </a:fld>
            <a:endParaRPr lang="en-NZ"/>
          </a:p>
        </p:txBody>
      </p:sp>
      <p:sp>
        <p:nvSpPr>
          <p:cNvPr id="6" name="Footer Placeholder 5">
            <a:extLst>
              <a:ext uri="{FF2B5EF4-FFF2-40B4-BE49-F238E27FC236}">
                <a16:creationId xmlns:a16="http://schemas.microsoft.com/office/drawing/2014/main" id="{9CCD26CE-50D4-2D49-324C-1FDC0A697A0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C5DA787-3981-404D-0E06-D6292E9FB653}"/>
              </a:ext>
            </a:extLst>
          </p:cNvPr>
          <p:cNvSpPr>
            <a:spLocks noGrp="1"/>
          </p:cNvSpPr>
          <p:nvPr>
            <p:ph type="sldNum" sz="quarter" idx="12"/>
          </p:nvPr>
        </p:nvSpPr>
        <p:spPr/>
        <p:txBody>
          <a:bodyPr/>
          <a:lstStyle/>
          <a:p>
            <a:fld id="{43D2EEA7-9DD1-42AA-AAA9-8BCBB3E4DC77}" type="slidenum">
              <a:rPr lang="en-NZ" smtClean="0"/>
              <a:t>‹#›</a:t>
            </a:fld>
            <a:endParaRPr lang="en-NZ"/>
          </a:p>
        </p:txBody>
      </p:sp>
    </p:spTree>
    <p:extLst>
      <p:ext uri="{BB962C8B-B14F-4D97-AF65-F5344CB8AC3E}">
        <p14:creationId xmlns:p14="http://schemas.microsoft.com/office/powerpoint/2010/main" val="192960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05FC8D-65FC-CC77-C6A6-F165DE744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34E79B5-9E3D-F633-C832-0A5A6056F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268229F-95A6-4685-FC05-AC4AB7D77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354F61-8482-4D6B-9822-C7AD4716103A}" type="datetimeFigureOut">
              <a:rPr lang="en-NZ" smtClean="0"/>
              <a:t>21/02/2025</a:t>
            </a:fld>
            <a:endParaRPr lang="en-NZ"/>
          </a:p>
        </p:txBody>
      </p:sp>
      <p:sp>
        <p:nvSpPr>
          <p:cNvPr id="5" name="Footer Placeholder 4">
            <a:extLst>
              <a:ext uri="{FF2B5EF4-FFF2-40B4-BE49-F238E27FC236}">
                <a16:creationId xmlns:a16="http://schemas.microsoft.com/office/drawing/2014/main" id="{E8E64D1D-A7B4-61B2-914E-37B6AB9B7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2FFD44D9-8208-CB6A-0FAF-F5DD6C175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D2EEA7-9DD1-42AA-AAA9-8BCBB3E4DC77}" type="slidenum">
              <a:rPr lang="en-NZ" smtClean="0"/>
              <a:t>‹#›</a:t>
            </a:fld>
            <a:endParaRPr lang="en-NZ"/>
          </a:p>
        </p:txBody>
      </p:sp>
    </p:spTree>
    <p:extLst>
      <p:ext uri="{BB962C8B-B14F-4D97-AF65-F5344CB8AC3E}">
        <p14:creationId xmlns:p14="http://schemas.microsoft.com/office/powerpoint/2010/main" val="347235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nfr9LH_3kWA"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44" y="825143"/>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330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7B58-2806-2193-06FE-7FF6FDDA766A}"/>
              </a:ext>
            </a:extLst>
          </p:cNvPr>
          <p:cNvSpPr>
            <a:spLocks noGrp="1"/>
          </p:cNvSpPr>
          <p:nvPr>
            <p:ph type="title"/>
          </p:nvPr>
        </p:nvSpPr>
        <p:spPr/>
        <p:txBody>
          <a:bodyPr/>
          <a:lstStyle/>
          <a:p>
            <a:r>
              <a:rPr lang="en-NZ" sz="4400" b="1" kern="100" dirty="0">
                <a:effectLst/>
                <a:latin typeface="Aptos" panose="020B0004020202020204" pitchFamily="34" charset="0"/>
                <a:ea typeface="Aptos" panose="020B0004020202020204" pitchFamily="34" charset="0"/>
                <a:cs typeface="Times New Roman" panose="02020603050405020304" pitchFamily="18" charset="0"/>
              </a:rPr>
              <a:t>Summary of tractor safety key points</a:t>
            </a:r>
            <a:br>
              <a:rPr lang="en-NZ" sz="44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1E04EBF1-5243-B8DA-1530-9E0E8A7F2FF4}"/>
              </a:ext>
            </a:extLst>
          </p:cNvPr>
          <p:cNvSpPr>
            <a:spLocks noGrp="1"/>
          </p:cNvSpPr>
          <p:nvPr>
            <p:ph idx="1"/>
          </p:nvPr>
        </p:nvSpPr>
        <p:spPr>
          <a:xfrm>
            <a:off x="838200" y="1825625"/>
            <a:ext cx="5004816" cy="4351338"/>
          </a:xfrm>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People must be trained / experienced enough to do the job</a:t>
            </a:r>
          </a:p>
          <a:p>
            <a:pPr marL="342900" lvl="0" indent="-342900">
              <a:lnSpc>
                <a:spcPct val="115000"/>
              </a:lnSpc>
              <a:spcAft>
                <a:spcPts val="800"/>
              </a:spcAft>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wear a seatbelt if the tractor has a Roll-Over Protective Structure (ROPS)</a:t>
            </a:r>
          </a:p>
          <a:p>
            <a:pPr marL="342900" lvl="0" indent="-342900">
              <a:lnSpc>
                <a:spcPct val="115000"/>
              </a:lnSpc>
              <a:spcAft>
                <a:spcPts val="800"/>
              </a:spcAft>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Do not carry passengers on tractors that do not have instructor seats, ROPS, and safety belts</a:t>
            </a:r>
          </a:p>
          <a:p>
            <a:pPr marL="342900" lvl="0" indent="-342900">
              <a:lnSpc>
                <a:spcPct val="115000"/>
              </a:lnSpc>
              <a:spcAft>
                <a:spcPts val="800"/>
              </a:spcAft>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Ensure PTO shafts and connections are guarded and keep clear when it is engaged</a:t>
            </a:r>
          </a:p>
          <a:p>
            <a:pPr marL="342900" lvl="0" indent="-342900">
              <a:lnSpc>
                <a:spcPct val="115000"/>
              </a:lnSpc>
              <a:spcAft>
                <a:spcPts val="800"/>
              </a:spcAft>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Never jump on or off a moving tractor</a:t>
            </a:r>
          </a:p>
          <a:p>
            <a:endParaRPr lang="en-NZ" dirty="0"/>
          </a:p>
        </p:txBody>
      </p:sp>
      <p:graphicFrame>
        <p:nvGraphicFramePr>
          <p:cNvPr id="4" name="Chart 3">
            <a:extLst>
              <a:ext uri="{FF2B5EF4-FFF2-40B4-BE49-F238E27FC236}">
                <a16:creationId xmlns:a16="http://schemas.microsoft.com/office/drawing/2014/main" id="{1562B8FB-82EA-9297-F8BC-4D20F31E72B6}"/>
              </a:ext>
            </a:extLst>
          </p:cNvPr>
          <p:cNvGraphicFramePr/>
          <p:nvPr>
            <p:extLst>
              <p:ext uri="{D42A27DB-BD31-4B8C-83A1-F6EECF244321}">
                <p14:modId xmlns:p14="http://schemas.microsoft.com/office/powerpoint/2010/main" val="2263673530"/>
              </p:ext>
            </p:extLst>
          </p:nvPr>
        </p:nvGraphicFramePr>
        <p:xfrm>
          <a:off x="6096000" y="1385888"/>
          <a:ext cx="5257800" cy="5005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D2E1350-802C-F1D4-C7CF-34676F60E9FE}"/>
              </a:ext>
            </a:extLst>
          </p:cNvPr>
          <p:cNvGraphicFramePr/>
          <p:nvPr>
            <p:extLst>
              <p:ext uri="{D42A27DB-BD31-4B8C-83A1-F6EECF244321}">
                <p14:modId xmlns:p14="http://schemas.microsoft.com/office/powerpoint/2010/main" val="1640777013"/>
              </p:ext>
            </p:extLst>
          </p:nvPr>
        </p:nvGraphicFramePr>
        <p:xfrm>
          <a:off x="5240721" y="1222320"/>
          <a:ext cx="6551886" cy="5083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6085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D5E2-A6C8-2FE3-5158-8B8152C33E0F}"/>
              </a:ext>
            </a:extLst>
          </p:cNvPr>
          <p:cNvSpPr>
            <a:spLocks noGrp="1"/>
          </p:cNvSpPr>
          <p:nvPr>
            <p:ph type="title"/>
          </p:nvPr>
        </p:nvSpPr>
        <p:spPr/>
        <p:txBody>
          <a:bodyPr/>
          <a:lstStyle/>
          <a:p>
            <a:r>
              <a:rPr lang="en-NZ" dirty="0"/>
              <a:t>Safe use of quad bikes</a:t>
            </a:r>
          </a:p>
        </p:txBody>
      </p:sp>
      <p:sp>
        <p:nvSpPr>
          <p:cNvPr id="3" name="Content Placeholder 2">
            <a:extLst>
              <a:ext uri="{FF2B5EF4-FFF2-40B4-BE49-F238E27FC236}">
                <a16:creationId xmlns:a16="http://schemas.microsoft.com/office/drawing/2014/main" id="{0303CC45-404D-0E1B-D390-00CD580D83EC}"/>
              </a:ext>
            </a:extLst>
          </p:cNvPr>
          <p:cNvSpPr>
            <a:spLocks noGrp="1"/>
          </p:cNvSpPr>
          <p:nvPr>
            <p:ph sz="half" idx="1"/>
          </p:nvPr>
        </p:nvSpPr>
        <p:spPr>
          <a:xfrm>
            <a:off x="838200" y="1825625"/>
            <a:ext cx="3807372" cy="4351338"/>
          </a:xfrm>
        </p:spPr>
        <p:txBody>
          <a:bodyPr/>
          <a:lstStyle/>
          <a:p>
            <a:pPr algn="l"/>
            <a:endParaRPr lang="en-NZ" sz="1800" b="0" i="0" u="none" strike="noStrike" baseline="0" dirty="0">
              <a:solidFill>
                <a:srgbClr val="000000"/>
              </a:solidFill>
              <a:latin typeface="Gotham Book"/>
            </a:endParaRPr>
          </a:p>
          <a:p>
            <a:pPr marL="0" indent="0">
              <a:buNone/>
            </a:pPr>
            <a:r>
              <a:rPr lang="en-US" sz="1800" b="0" i="0" u="none" strike="noStrike" baseline="0" dirty="0"/>
              <a:t>On average, five people are killed on New Zealand farms each year in work-related quad bike incidents. In addition, there are more than 100 serious injuries each year on New Zealand farms. </a:t>
            </a:r>
          </a:p>
          <a:p>
            <a:pPr marL="0" indent="0">
              <a:buNone/>
            </a:pPr>
            <a:endParaRPr lang="en-US" sz="1800" dirty="0">
              <a:solidFill>
                <a:srgbClr val="76787A"/>
              </a:solidFill>
              <a:latin typeface="Gotham Book"/>
            </a:endParaRPr>
          </a:p>
        </p:txBody>
      </p:sp>
      <p:graphicFrame>
        <p:nvGraphicFramePr>
          <p:cNvPr id="7" name="Chart 6">
            <a:extLst>
              <a:ext uri="{FF2B5EF4-FFF2-40B4-BE49-F238E27FC236}">
                <a16:creationId xmlns:a16="http://schemas.microsoft.com/office/drawing/2014/main" id="{8D2E1350-802C-F1D4-C7CF-34676F60E9FE}"/>
              </a:ext>
            </a:extLst>
          </p:cNvPr>
          <p:cNvGraphicFramePr/>
          <p:nvPr>
            <p:extLst>
              <p:ext uri="{D42A27DB-BD31-4B8C-83A1-F6EECF244321}">
                <p14:modId xmlns:p14="http://schemas.microsoft.com/office/powerpoint/2010/main" val="1419684672"/>
              </p:ext>
            </p:extLst>
          </p:nvPr>
        </p:nvGraphicFramePr>
        <p:xfrm>
          <a:off x="4939862" y="365125"/>
          <a:ext cx="7010400" cy="6035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03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CE6E-0AA5-00AF-0705-C835411BB969}"/>
              </a:ext>
            </a:extLst>
          </p:cNvPr>
          <p:cNvSpPr>
            <a:spLocks noGrp="1"/>
          </p:cNvSpPr>
          <p:nvPr>
            <p:ph type="title"/>
          </p:nvPr>
        </p:nvSpPr>
        <p:spPr>
          <a:xfrm>
            <a:off x="838200" y="365125"/>
            <a:ext cx="3971544" cy="1325563"/>
          </a:xfrm>
        </p:spPr>
        <p:txBody>
          <a:bodyPr/>
          <a:lstStyle/>
          <a:p>
            <a:r>
              <a:rPr lang="en-NZ" dirty="0"/>
              <a:t>Questions</a:t>
            </a:r>
          </a:p>
        </p:txBody>
      </p:sp>
      <p:sp>
        <p:nvSpPr>
          <p:cNvPr id="3" name="Content Placeholder 2">
            <a:extLst>
              <a:ext uri="{FF2B5EF4-FFF2-40B4-BE49-F238E27FC236}">
                <a16:creationId xmlns:a16="http://schemas.microsoft.com/office/drawing/2014/main" id="{15C55068-2270-2940-6F79-F3A3F1CAEB37}"/>
              </a:ext>
            </a:extLst>
          </p:cNvPr>
          <p:cNvSpPr>
            <a:spLocks noGrp="1"/>
          </p:cNvSpPr>
          <p:nvPr>
            <p:ph idx="1"/>
          </p:nvPr>
        </p:nvSpPr>
        <p:spPr>
          <a:xfrm>
            <a:off x="838200" y="1825625"/>
            <a:ext cx="3971544" cy="4351338"/>
          </a:xfrm>
        </p:spPr>
        <p:txBody>
          <a:bodyPr/>
          <a:lstStyle/>
          <a:p>
            <a:r>
              <a:rPr lang="en-NZ" dirty="0"/>
              <a:t>Which of these two picture are showing the correct way to ride a quad bike?</a:t>
            </a:r>
          </a:p>
          <a:p>
            <a:pPr marL="0" indent="0">
              <a:buNone/>
            </a:pPr>
            <a:endParaRPr lang="en-NZ" dirty="0"/>
          </a:p>
          <a:p>
            <a:r>
              <a:rPr lang="en-NZ" dirty="0"/>
              <a:t>List three things that different between pictures A &amp; B.</a:t>
            </a:r>
          </a:p>
        </p:txBody>
      </p:sp>
      <p:pic>
        <p:nvPicPr>
          <p:cNvPr id="5" name="Picture 4">
            <a:extLst>
              <a:ext uri="{FF2B5EF4-FFF2-40B4-BE49-F238E27FC236}">
                <a16:creationId xmlns:a16="http://schemas.microsoft.com/office/drawing/2014/main" id="{2162850E-D086-B074-BBBD-CB09F3BC385A}"/>
              </a:ext>
            </a:extLst>
          </p:cNvPr>
          <p:cNvPicPr>
            <a:picLocks noChangeAspect="1"/>
          </p:cNvPicPr>
          <p:nvPr/>
        </p:nvPicPr>
        <p:blipFill>
          <a:blip r:embed="rId2"/>
          <a:stretch>
            <a:fillRect/>
          </a:stretch>
        </p:blipFill>
        <p:spPr>
          <a:xfrm>
            <a:off x="5735592" y="307642"/>
            <a:ext cx="6209258" cy="2766092"/>
          </a:xfrm>
          <a:prstGeom prst="rect">
            <a:avLst/>
          </a:prstGeom>
        </p:spPr>
      </p:pic>
      <p:pic>
        <p:nvPicPr>
          <p:cNvPr id="7" name="Picture 6">
            <a:extLst>
              <a:ext uri="{FF2B5EF4-FFF2-40B4-BE49-F238E27FC236}">
                <a16:creationId xmlns:a16="http://schemas.microsoft.com/office/drawing/2014/main" id="{9D3AE862-7083-9070-3D23-7E4104929F7A}"/>
              </a:ext>
            </a:extLst>
          </p:cNvPr>
          <p:cNvPicPr>
            <a:picLocks noChangeAspect="1"/>
          </p:cNvPicPr>
          <p:nvPr/>
        </p:nvPicPr>
        <p:blipFill>
          <a:blip r:embed="rId3"/>
          <a:stretch>
            <a:fillRect/>
          </a:stretch>
        </p:blipFill>
        <p:spPr>
          <a:xfrm>
            <a:off x="5821418" y="3235195"/>
            <a:ext cx="6370582" cy="2959897"/>
          </a:xfrm>
          <a:prstGeom prst="rect">
            <a:avLst/>
          </a:prstGeom>
        </p:spPr>
      </p:pic>
    </p:spTree>
    <p:extLst>
      <p:ext uri="{BB962C8B-B14F-4D97-AF65-F5344CB8AC3E}">
        <p14:creationId xmlns:p14="http://schemas.microsoft.com/office/powerpoint/2010/main" val="4063818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5CAB-C9B6-3177-DA62-BC9EFC7E8101}"/>
              </a:ext>
            </a:extLst>
          </p:cNvPr>
          <p:cNvSpPr>
            <a:spLocks noGrp="1"/>
          </p:cNvSpPr>
          <p:nvPr>
            <p:ph type="title"/>
          </p:nvPr>
        </p:nvSpPr>
        <p:spPr/>
        <p:txBody>
          <a:bodyPr/>
          <a:lstStyle/>
          <a:p>
            <a:r>
              <a:rPr lang="en-NZ" dirty="0"/>
              <a:t>Safety Alert</a:t>
            </a:r>
          </a:p>
        </p:txBody>
      </p:sp>
      <p:sp>
        <p:nvSpPr>
          <p:cNvPr id="3" name="Content Placeholder 2">
            <a:extLst>
              <a:ext uri="{FF2B5EF4-FFF2-40B4-BE49-F238E27FC236}">
                <a16:creationId xmlns:a16="http://schemas.microsoft.com/office/drawing/2014/main" id="{FD45EDDD-9F31-68AE-107C-F2DE28A2D911}"/>
              </a:ext>
            </a:extLst>
          </p:cNvPr>
          <p:cNvSpPr>
            <a:spLocks noGrp="1"/>
          </p:cNvSpPr>
          <p:nvPr>
            <p:ph idx="1"/>
          </p:nvPr>
        </p:nvSpPr>
        <p:spPr>
          <a:xfrm>
            <a:off x="838200" y="1825625"/>
            <a:ext cx="3788664" cy="4351338"/>
          </a:xfrm>
        </p:spPr>
        <p:txBody>
          <a:bodyPr/>
          <a:lstStyle/>
          <a:p>
            <a:endParaRPr lang="en-NZ" dirty="0"/>
          </a:p>
          <a:p>
            <a:r>
              <a:rPr lang="en-NZ" dirty="0"/>
              <a:t>What happens next?</a:t>
            </a:r>
          </a:p>
          <a:p>
            <a:r>
              <a:rPr lang="en-NZ" dirty="0"/>
              <a:t>Make a list of what could be done to avoid this?</a:t>
            </a:r>
          </a:p>
        </p:txBody>
      </p:sp>
      <p:pic>
        <p:nvPicPr>
          <p:cNvPr id="1026" name="Picture 2" descr="Farm deaths demand urgent attention, expert says">
            <a:extLst>
              <a:ext uri="{FF2B5EF4-FFF2-40B4-BE49-F238E27FC236}">
                <a16:creationId xmlns:a16="http://schemas.microsoft.com/office/drawing/2014/main" id="{EA8C3FE1-8AB7-4E1E-1EEB-D2A17FA00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867" y="1825625"/>
            <a:ext cx="5976783"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45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6505-FCFA-CC90-00D2-ED72EB1FFA96}"/>
              </a:ext>
            </a:extLst>
          </p:cNvPr>
          <p:cNvSpPr>
            <a:spLocks noGrp="1"/>
          </p:cNvSpPr>
          <p:nvPr>
            <p:ph type="title"/>
          </p:nvPr>
        </p:nvSpPr>
        <p:spPr>
          <a:xfrm>
            <a:off x="838200" y="365125"/>
            <a:ext cx="4639056" cy="1325563"/>
          </a:xfrm>
        </p:spPr>
        <p:txBody>
          <a:bodyPr/>
          <a:lstStyle/>
          <a:p>
            <a:r>
              <a:rPr lang="en-NZ" dirty="0"/>
              <a:t>Safety Alert</a:t>
            </a:r>
          </a:p>
        </p:txBody>
      </p:sp>
      <p:sp>
        <p:nvSpPr>
          <p:cNvPr id="3" name="Content Placeholder 2">
            <a:extLst>
              <a:ext uri="{FF2B5EF4-FFF2-40B4-BE49-F238E27FC236}">
                <a16:creationId xmlns:a16="http://schemas.microsoft.com/office/drawing/2014/main" id="{5B5B131E-FCAD-123F-1AE9-4848336DE10E}"/>
              </a:ext>
            </a:extLst>
          </p:cNvPr>
          <p:cNvSpPr>
            <a:spLocks noGrp="1"/>
          </p:cNvSpPr>
          <p:nvPr>
            <p:ph idx="1"/>
          </p:nvPr>
        </p:nvSpPr>
        <p:spPr>
          <a:xfrm>
            <a:off x="638174" y="1568450"/>
            <a:ext cx="4374808" cy="4351338"/>
          </a:xfrm>
        </p:spPr>
        <p:txBody>
          <a:bodyPr>
            <a:normAutofit fontScale="92500" lnSpcReduction="20000"/>
          </a:bodyPr>
          <a:lstStyle/>
          <a:p>
            <a:r>
              <a:rPr lang="en-NZ" dirty="0"/>
              <a:t>Why do you think quad bikes have rolled when towing calf feeding trailers?</a:t>
            </a:r>
          </a:p>
          <a:p>
            <a:r>
              <a:rPr lang="en-NZ" dirty="0"/>
              <a:t>How could these accidents be avoided</a:t>
            </a:r>
          </a:p>
          <a:p>
            <a:r>
              <a:rPr lang="en-NZ" dirty="0"/>
              <a:t>Why do you think the employee lost control of the quad bike?</a:t>
            </a:r>
          </a:p>
          <a:p>
            <a:r>
              <a:rPr lang="en-NZ" dirty="0"/>
              <a:t>What should have the employee done?</a:t>
            </a:r>
          </a:p>
          <a:p>
            <a:r>
              <a:rPr lang="en-NZ" dirty="0"/>
              <a:t>Write your own safety alert for an incident with a quad bike.</a:t>
            </a:r>
          </a:p>
        </p:txBody>
      </p:sp>
      <p:pic>
        <p:nvPicPr>
          <p:cNvPr id="4" name="Picture 6" descr="Safety Alerts">
            <a:extLst>
              <a:ext uri="{FF2B5EF4-FFF2-40B4-BE49-F238E27FC236}">
                <a16:creationId xmlns:a16="http://schemas.microsoft.com/office/drawing/2014/main" id="{728225F6-3C0D-D589-E1CE-C749BBB0E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243" y="1501774"/>
            <a:ext cx="3239171" cy="3239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252859-E7B8-8CA6-787A-038731789A66}"/>
              </a:ext>
            </a:extLst>
          </p:cNvPr>
          <p:cNvPicPr>
            <a:picLocks noChangeAspect="1"/>
          </p:cNvPicPr>
          <p:nvPr/>
        </p:nvPicPr>
        <p:blipFill>
          <a:blip r:embed="rId3"/>
          <a:stretch>
            <a:fillRect/>
          </a:stretch>
        </p:blipFill>
        <p:spPr>
          <a:xfrm>
            <a:off x="8448675" y="1501775"/>
            <a:ext cx="3396996" cy="3239171"/>
          </a:xfrm>
          <a:prstGeom prst="rect">
            <a:avLst/>
          </a:prstGeom>
        </p:spPr>
      </p:pic>
    </p:spTree>
    <p:extLst>
      <p:ext uri="{BB962C8B-B14F-4D97-AF65-F5344CB8AC3E}">
        <p14:creationId xmlns:p14="http://schemas.microsoft.com/office/powerpoint/2010/main" val="130218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0D10-29B2-FA4D-20A8-76CF1F27E80D}"/>
              </a:ext>
            </a:extLst>
          </p:cNvPr>
          <p:cNvSpPr>
            <a:spLocks noGrp="1"/>
          </p:cNvSpPr>
          <p:nvPr>
            <p:ph type="title"/>
          </p:nvPr>
        </p:nvSpPr>
        <p:spPr>
          <a:xfrm>
            <a:off x="838200" y="365125"/>
            <a:ext cx="4209288" cy="1325563"/>
          </a:xfrm>
        </p:spPr>
        <p:txBody>
          <a:bodyPr/>
          <a:lstStyle/>
          <a:p>
            <a:r>
              <a:rPr lang="en-NZ" dirty="0"/>
              <a:t>Scenario</a:t>
            </a:r>
          </a:p>
        </p:txBody>
      </p:sp>
      <p:sp>
        <p:nvSpPr>
          <p:cNvPr id="3" name="Content Placeholder 2">
            <a:extLst>
              <a:ext uri="{FF2B5EF4-FFF2-40B4-BE49-F238E27FC236}">
                <a16:creationId xmlns:a16="http://schemas.microsoft.com/office/drawing/2014/main" id="{2E6F7F02-DA57-72DB-990A-70E49CCD825E}"/>
              </a:ext>
            </a:extLst>
          </p:cNvPr>
          <p:cNvSpPr>
            <a:spLocks noGrp="1"/>
          </p:cNvSpPr>
          <p:nvPr>
            <p:ph idx="1"/>
          </p:nvPr>
        </p:nvSpPr>
        <p:spPr>
          <a:xfrm>
            <a:off x="838200" y="1825625"/>
            <a:ext cx="5992368" cy="4351338"/>
          </a:xfrm>
        </p:spPr>
        <p:txBody>
          <a:bodyPr>
            <a:normAutofit/>
          </a:bodyPr>
          <a:lstStyle/>
          <a:p>
            <a:pPr marL="0" indent="0">
              <a:buNone/>
            </a:pPr>
            <a:r>
              <a:rPr lang="en-US" dirty="0"/>
              <a:t>Todd is about to go spraying in a paddock that contains several hills that he will need to go across. Todd is planning on using a quad bike fitted with a rear-mounted spray tank. </a:t>
            </a:r>
          </a:p>
          <a:p>
            <a:pPr marL="0" indent="0">
              <a:buNone/>
            </a:pPr>
            <a:endParaRPr lang="en-US" dirty="0"/>
          </a:p>
          <a:p>
            <a:pPr marL="0" indent="0">
              <a:buNone/>
            </a:pPr>
            <a:r>
              <a:rPr lang="en-US" dirty="0"/>
              <a:t>What things should Todd check before he uses the quad bike for this activity, and why should he check them?</a:t>
            </a:r>
          </a:p>
        </p:txBody>
      </p:sp>
      <p:pic>
        <p:nvPicPr>
          <p:cNvPr id="6" name="Picture 5">
            <a:extLst>
              <a:ext uri="{FF2B5EF4-FFF2-40B4-BE49-F238E27FC236}">
                <a16:creationId xmlns:a16="http://schemas.microsoft.com/office/drawing/2014/main" id="{C77C2BEA-4A8F-4170-CE0D-34D5B573636F}"/>
              </a:ext>
            </a:extLst>
          </p:cNvPr>
          <p:cNvPicPr>
            <a:picLocks noChangeAspect="1"/>
          </p:cNvPicPr>
          <p:nvPr/>
        </p:nvPicPr>
        <p:blipFill>
          <a:blip r:embed="rId3"/>
          <a:stretch>
            <a:fillRect/>
          </a:stretch>
        </p:blipFill>
        <p:spPr>
          <a:xfrm>
            <a:off x="7035092" y="901186"/>
            <a:ext cx="4963351" cy="4900523"/>
          </a:xfrm>
          <a:prstGeom prst="rect">
            <a:avLst/>
          </a:prstGeom>
        </p:spPr>
      </p:pic>
    </p:spTree>
    <p:extLst>
      <p:ext uri="{BB962C8B-B14F-4D97-AF65-F5344CB8AC3E}">
        <p14:creationId xmlns:p14="http://schemas.microsoft.com/office/powerpoint/2010/main" val="1428352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14EE-9FD1-263F-1D42-41464A4D308D}"/>
              </a:ext>
            </a:extLst>
          </p:cNvPr>
          <p:cNvSpPr>
            <a:spLocks noGrp="1"/>
          </p:cNvSpPr>
          <p:nvPr>
            <p:ph type="title"/>
          </p:nvPr>
        </p:nvSpPr>
        <p:spPr/>
        <p:txBody>
          <a:bodyPr/>
          <a:lstStyle/>
          <a:p>
            <a:r>
              <a:rPr lang="en-NZ" dirty="0"/>
              <a:t>Summary of quad bike safety key points</a:t>
            </a:r>
          </a:p>
        </p:txBody>
      </p:sp>
      <p:sp>
        <p:nvSpPr>
          <p:cNvPr id="3" name="Content Placeholder 2">
            <a:extLst>
              <a:ext uri="{FF2B5EF4-FFF2-40B4-BE49-F238E27FC236}">
                <a16:creationId xmlns:a16="http://schemas.microsoft.com/office/drawing/2014/main" id="{A0484E3E-D278-665E-BB37-3B5141663A11}"/>
              </a:ext>
            </a:extLst>
          </p:cNvPr>
          <p:cNvSpPr>
            <a:spLocks noGrp="1"/>
          </p:cNvSpPr>
          <p:nvPr>
            <p:ph idx="1"/>
          </p:nvPr>
        </p:nvSpPr>
        <p:spPr>
          <a:xfrm>
            <a:off x="522889" y="2100592"/>
            <a:ext cx="4217278" cy="3869284"/>
          </a:xfrm>
        </p:spPr>
        <p:txBody>
          <a:bodyPr>
            <a:normAutofit/>
          </a:bodyPr>
          <a:lstStyle/>
          <a:p>
            <a:pPr>
              <a:lnSpc>
                <a:spcPct val="150000"/>
              </a:lnSpc>
              <a:spcBef>
                <a:spcPts val="0"/>
              </a:spcBef>
            </a:pPr>
            <a:r>
              <a:rPr lang="en-NZ" sz="2000" dirty="0"/>
              <a:t>Choose the right vehicle for the job</a:t>
            </a:r>
          </a:p>
          <a:p>
            <a:pPr>
              <a:lnSpc>
                <a:spcPct val="150000"/>
              </a:lnSpc>
              <a:spcBef>
                <a:spcPts val="0"/>
              </a:spcBef>
            </a:pPr>
            <a:r>
              <a:rPr lang="en-NZ" sz="2000" dirty="0"/>
              <a:t>Riders must be trained / experienced enough to do the job</a:t>
            </a:r>
          </a:p>
          <a:p>
            <a:pPr>
              <a:lnSpc>
                <a:spcPct val="150000"/>
              </a:lnSpc>
              <a:spcBef>
                <a:spcPts val="0"/>
              </a:spcBef>
            </a:pPr>
            <a:r>
              <a:rPr lang="en-NZ" sz="2000" dirty="0"/>
              <a:t>Always wear a helmet</a:t>
            </a:r>
          </a:p>
          <a:p>
            <a:pPr>
              <a:lnSpc>
                <a:spcPct val="150000"/>
              </a:lnSpc>
              <a:spcBef>
                <a:spcPts val="0"/>
              </a:spcBef>
            </a:pPr>
            <a:r>
              <a:rPr lang="en-NZ" sz="2000" dirty="0"/>
              <a:t>Don't let kids ride adult quad bikes</a:t>
            </a:r>
          </a:p>
          <a:p>
            <a:pPr>
              <a:lnSpc>
                <a:spcPct val="150000"/>
              </a:lnSpc>
              <a:spcBef>
                <a:spcPts val="0"/>
              </a:spcBef>
            </a:pPr>
            <a:r>
              <a:rPr lang="en-NZ" sz="2000" dirty="0"/>
              <a:t>Only carry a passenger if there is no reasonable alternative.</a:t>
            </a:r>
          </a:p>
        </p:txBody>
      </p:sp>
      <p:pic>
        <p:nvPicPr>
          <p:cNvPr id="1026" name="Picture 2" descr="Safer Rides Save Lives | PGG Wrightson">
            <a:extLst>
              <a:ext uri="{FF2B5EF4-FFF2-40B4-BE49-F238E27FC236}">
                <a16:creationId xmlns:a16="http://schemas.microsoft.com/office/drawing/2014/main" id="{041D9DA1-D643-60BE-0DF2-9B028525D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350" y="1651274"/>
            <a:ext cx="6482277" cy="355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7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14E7-7054-F409-800A-07D1BA642FDC}"/>
              </a:ext>
            </a:extLst>
          </p:cNvPr>
          <p:cNvSpPr>
            <a:spLocks noGrp="1"/>
          </p:cNvSpPr>
          <p:nvPr>
            <p:ph type="title"/>
          </p:nvPr>
        </p:nvSpPr>
        <p:spPr>
          <a:xfrm>
            <a:off x="838199" y="365125"/>
            <a:ext cx="5825359" cy="1325563"/>
          </a:xfrm>
        </p:spPr>
        <p:txBody>
          <a:bodyPr/>
          <a:lstStyle/>
          <a:p>
            <a:r>
              <a:rPr lang="en-NZ" dirty="0"/>
              <a:t>Safe use of two-wheeler motorbikes</a:t>
            </a:r>
          </a:p>
        </p:txBody>
      </p:sp>
      <p:sp>
        <p:nvSpPr>
          <p:cNvPr id="3" name="Content Placeholder 2">
            <a:extLst>
              <a:ext uri="{FF2B5EF4-FFF2-40B4-BE49-F238E27FC236}">
                <a16:creationId xmlns:a16="http://schemas.microsoft.com/office/drawing/2014/main" id="{D8B18840-24AE-2C27-D343-A02AB7155482}"/>
              </a:ext>
            </a:extLst>
          </p:cNvPr>
          <p:cNvSpPr>
            <a:spLocks noGrp="1"/>
          </p:cNvSpPr>
          <p:nvPr>
            <p:ph idx="1"/>
          </p:nvPr>
        </p:nvSpPr>
        <p:spPr>
          <a:xfrm>
            <a:off x="838200" y="1825625"/>
            <a:ext cx="5334000" cy="1498600"/>
          </a:xfrm>
        </p:spPr>
        <p:txBody>
          <a:bodyPr/>
          <a:lstStyle/>
          <a:p>
            <a:r>
              <a:rPr lang="en-NZ" dirty="0"/>
              <a:t>Why do you think there are less fatal accidents on 2-wheelers compared to quad bikes?</a:t>
            </a:r>
          </a:p>
        </p:txBody>
      </p:sp>
      <p:pic>
        <p:nvPicPr>
          <p:cNvPr id="2050" name="Picture 2" descr="Electric bike maker plans to be on every NZ farm">
            <a:extLst>
              <a:ext uri="{FF2B5EF4-FFF2-40B4-BE49-F238E27FC236}">
                <a16:creationId xmlns:a16="http://schemas.microsoft.com/office/drawing/2014/main" id="{1453A7AB-B816-601E-20F7-4690B2C53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973" y="3317335"/>
            <a:ext cx="4234054" cy="31755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8D2E1350-802C-F1D4-C7CF-34676F60E9FE}"/>
              </a:ext>
            </a:extLst>
          </p:cNvPr>
          <p:cNvGraphicFramePr/>
          <p:nvPr>
            <p:extLst>
              <p:ext uri="{D42A27DB-BD31-4B8C-83A1-F6EECF244321}">
                <p14:modId xmlns:p14="http://schemas.microsoft.com/office/powerpoint/2010/main" val="435943784"/>
              </p:ext>
            </p:extLst>
          </p:nvPr>
        </p:nvGraphicFramePr>
        <p:xfrm>
          <a:off x="5724197" y="612719"/>
          <a:ext cx="6383720" cy="5062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3389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7708-E001-0C53-8C04-8EA0561FA937}"/>
              </a:ext>
            </a:extLst>
          </p:cNvPr>
          <p:cNvSpPr>
            <a:spLocks noGrp="1"/>
          </p:cNvSpPr>
          <p:nvPr>
            <p:ph type="title"/>
          </p:nvPr>
        </p:nvSpPr>
        <p:spPr>
          <a:xfrm>
            <a:off x="838200" y="365125"/>
            <a:ext cx="5334000" cy="1325563"/>
          </a:xfrm>
        </p:spPr>
        <p:txBody>
          <a:bodyPr/>
          <a:lstStyle/>
          <a:p>
            <a:r>
              <a:rPr lang="en-NZ" dirty="0"/>
              <a:t>Safety gear</a:t>
            </a:r>
          </a:p>
        </p:txBody>
      </p:sp>
      <p:sp>
        <p:nvSpPr>
          <p:cNvPr id="3" name="Content Placeholder 2">
            <a:extLst>
              <a:ext uri="{FF2B5EF4-FFF2-40B4-BE49-F238E27FC236}">
                <a16:creationId xmlns:a16="http://schemas.microsoft.com/office/drawing/2014/main" id="{BCA0F4A1-BBF2-1FE6-B65C-F4BEB17B0AB9}"/>
              </a:ext>
            </a:extLst>
          </p:cNvPr>
          <p:cNvSpPr>
            <a:spLocks noGrp="1"/>
          </p:cNvSpPr>
          <p:nvPr>
            <p:ph idx="1"/>
          </p:nvPr>
        </p:nvSpPr>
        <p:spPr>
          <a:xfrm>
            <a:off x="838200" y="1825625"/>
            <a:ext cx="4392168" cy="4351338"/>
          </a:xfrm>
        </p:spPr>
        <p:txBody>
          <a:bodyPr/>
          <a:lstStyle/>
          <a:p>
            <a:r>
              <a:rPr lang="en-NZ" dirty="0"/>
              <a:t>List the safety gear this farmers is wearing.</a:t>
            </a:r>
          </a:p>
          <a:p>
            <a:endParaRPr lang="en-NZ" dirty="0"/>
          </a:p>
          <a:p>
            <a:r>
              <a:rPr lang="en-NZ" dirty="0"/>
              <a:t>How will gear protect the farmer?</a:t>
            </a:r>
          </a:p>
        </p:txBody>
      </p:sp>
      <p:pic>
        <p:nvPicPr>
          <p:cNvPr id="4" name="Content Placeholder 4">
            <a:extLst>
              <a:ext uri="{FF2B5EF4-FFF2-40B4-BE49-F238E27FC236}">
                <a16:creationId xmlns:a16="http://schemas.microsoft.com/office/drawing/2014/main" id="{799AE38B-FEDD-8D6D-2E5F-CA6DB3CEAFB7}"/>
              </a:ext>
            </a:extLst>
          </p:cNvPr>
          <p:cNvPicPr>
            <a:picLocks noChangeAspect="1"/>
          </p:cNvPicPr>
          <p:nvPr/>
        </p:nvPicPr>
        <p:blipFill>
          <a:blip r:embed="rId2"/>
          <a:stretch>
            <a:fillRect/>
          </a:stretch>
        </p:blipFill>
        <p:spPr>
          <a:xfrm>
            <a:off x="6730669" y="365125"/>
            <a:ext cx="4623131" cy="6205452"/>
          </a:xfrm>
          <a:prstGeom prst="rect">
            <a:avLst/>
          </a:prstGeom>
        </p:spPr>
      </p:pic>
    </p:spTree>
    <p:extLst>
      <p:ext uri="{BB962C8B-B14F-4D97-AF65-F5344CB8AC3E}">
        <p14:creationId xmlns:p14="http://schemas.microsoft.com/office/powerpoint/2010/main" val="12965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A0D1-0081-0A51-7AB8-FEE15E7B71B5}"/>
              </a:ext>
            </a:extLst>
          </p:cNvPr>
          <p:cNvSpPr>
            <a:spLocks noGrp="1"/>
          </p:cNvSpPr>
          <p:nvPr>
            <p:ph type="title"/>
          </p:nvPr>
        </p:nvSpPr>
        <p:spPr>
          <a:xfrm>
            <a:off x="838200" y="365125"/>
            <a:ext cx="4693920" cy="1325563"/>
          </a:xfrm>
        </p:spPr>
        <p:txBody>
          <a:bodyPr/>
          <a:lstStyle/>
          <a:p>
            <a:r>
              <a:rPr lang="en-NZ" dirty="0"/>
              <a:t>Accident on a Two- Wheeler motorbike</a:t>
            </a:r>
          </a:p>
        </p:txBody>
      </p:sp>
      <p:sp>
        <p:nvSpPr>
          <p:cNvPr id="3" name="Content Placeholder 2">
            <a:extLst>
              <a:ext uri="{FF2B5EF4-FFF2-40B4-BE49-F238E27FC236}">
                <a16:creationId xmlns:a16="http://schemas.microsoft.com/office/drawing/2014/main" id="{BEE934CC-CBF6-4B21-EDFF-FAE28E952DBF}"/>
              </a:ext>
            </a:extLst>
          </p:cNvPr>
          <p:cNvSpPr>
            <a:spLocks noGrp="1"/>
          </p:cNvSpPr>
          <p:nvPr>
            <p:ph idx="1"/>
          </p:nvPr>
        </p:nvSpPr>
        <p:spPr>
          <a:xfrm>
            <a:off x="838200" y="1825625"/>
            <a:ext cx="4693920" cy="4351338"/>
          </a:xfrm>
        </p:spPr>
        <p:txBody>
          <a:bodyPr/>
          <a:lstStyle/>
          <a:p>
            <a:r>
              <a:rPr lang="en-NZ" dirty="0"/>
              <a:t>How could this accident have been avoided?</a:t>
            </a:r>
          </a:p>
        </p:txBody>
      </p:sp>
      <p:pic>
        <p:nvPicPr>
          <p:cNvPr id="4" name="Picture 3">
            <a:extLst>
              <a:ext uri="{FF2B5EF4-FFF2-40B4-BE49-F238E27FC236}">
                <a16:creationId xmlns:a16="http://schemas.microsoft.com/office/drawing/2014/main" id="{E9B65B16-8B9E-16FC-8102-3A15F4ADEE6A}"/>
              </a:ext>
            </a:extLst>
          </p:cNvPr>
          <p:cNvPicPr>
            <a:picLocks noChangeAspect="1"/>
          </p:cNvPicPr>
          <p:nvPr/>
        </p:nvPicPr>
        <p:blipFill>
          <a:blip r:embed="rId2"/>
          <a:stretch>
            <a:fillRect/>
          </a:stretch>
        </p:blipFill>
        <p:spPr>
          <a:xfrm>
            <a:off x="6256479" y="492124"/>
            <a:ext cx="5419882" cy="5051425"/>
          </a:xfrm>
          <a:prstGeom prst="rect">
            <a:avLst/>
          </a:prstGeom>
        </p:spPr>
      </p:pic>
    </p:spTree>
    <p:extLst>
      <p:ext uri="{BB962C8B-B14F-4D97-AF65-F5344CB8AC3E}">
        <p14:creationId xmlns:p14="http://schemas.microsoft.com/office/powerpoint/2010/main" val="3228274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AF4D-1754-FD60-1F04-6319AC3FCB49}"/>
              </a:ext>
            </a:extLst>
          </p:cNvPr>
          <p:cNvSpPr>
            <a:spLocks noGrp="1"/>
          </p:cNvSpPr>
          <p:nvPr>
            <p:ph type="ctrTitle"/>
          </p:nvPr>
        </p:nvSpPr>
        <p:spPr>
          <a:xfrm>
            <a:off x="1524000" y="1122363"/>
            <a:ext cx="9144000" cy="937665"/>
          </a:xfrm>
        </p:spPr>
        <p:txBody>
          <a:bodyPr/>
          <a:lstStyle/>
          <a:p>
            <a:r>
              <a:rPr lang="en-NZ" dirty="0"/>
              <a:t>Rural Safety</a:t>
            </a:r>
          </a:p>
        </p:txBody>
      </p:sp>
      <p:pic>
        <p:nvPicPr>
          <p:cNvPr id="2050" name="Picture 2" descr="Health, safety and wellbeing | BDL Dry ...">
            <a:extLst>
              <a:ext uri="{FF2B5EF4-FFF2-40B4-BE49-F238E27FC236}">
                <a16:creationId xmlns:a16="http://schemas.microsoft.com/office/drawing/2014/main" id="{371AD25D-9FD8-52C6-B7BA-BE631936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179" y="1930029"/>
            <a:ext cx="7315199" cy="470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60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438C3-CF68-0763-30A7-91FC167E4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8020A-3671-5559-340D-03243B0F57CD}"/>
              </a:ext>
            </a:extLst>
          </p:cNvPr>
          <p:cNvSpPr>
            <a:spLocks noGrp="1"/>
          </p:cNvSpPr>
          <p:nvPr>
            <p:ph type="title"/>
          </p:nvPr>
        </p:nvSpPr>
        <p:spPr/>
        <p:txBody>
          <a:bodyPr/>
          <a:lstStyle/>
          <a:p>
            <a:r>
              <a:rPr lang="en-NZ" dirty="0"/>
              <a:t>Summary of two-wheeler motor bike safety key points</a:t>
            </a:r>
          </a:p>
        </p:txBody>
      </p:sp>
      <p:sp>
        <p:nvSpPr>
          <p:cNvPr id="3" name="Content Placeholder 2">
            <a:extLst>
              <a:ext uri="{FF2B5EF4-FFF2-40B4-BE49-F238E27FC236}">
                <a16:creationId xmlns:a16="http://schemas.microsoft.com/office/drawing/2014/main" id="{D7B42B41-8B43-F26A-5BCD-1910B5A9356F}"/>
              </a:ext>
            </a:extLst>
          </p:cNvPr>
          <p:cNvSpPr>
            <a:spLocks noGrp="1"/>
          </p:cNvSpPr>
          <p:nvPr>
            <p:ph idx="1"/>
          </p:nvPr>
        </p:nvSpPr>
        <p:spPr>
          <a:xfrm>
            <a:off x="838200" y="1825625"/>
            <a:ext cx="3954517" cy="4351338"/>
          </a:xfrm>
        </p:spPr>
        <p:txBody>
          <a:bodyPr/>
          <a:lstStyle/>
          <a:p>
            <a:pPr marL="342900" lvl="0" indent="-342900">
              <a:lnSpc>
                <a:spcPct val="115000"/>
              </a:lnSpc>
              <a:spcBef>
                <a:spcPts val="0"/>
              </a:spcBef>
              <a:buFont typeface="Symbol" panose="05050102010706020507" pitchFamily="18" charset="2"/>
              <a:buChar char=""/>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Learn to ride two-wheeler motorbike safely</a:t>
            </a:r>
          </a:p>
          <a:p>
            <a:pPr marL="342900" lvl="0" indent="-342900">
              <a:lnSpc>
                <a:spcPct val="115000"/>
              </a:lnSpc>
              <a:spcBef>
                <a:spcPts val="0"/>
              </a:spcBef>
              <a:buFont typeface="Symbol" panose="05050102010706020507" pitchFamily="18" charset="2"/>
              <a:buChar char=""/>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Choose the right vehicle for the job. </a:t>
            </a:r>
          </a:p>
          <a:p>
            <a:pPr marL="342900" lvl="0" indent="-342900">
              <a:lnSpc>
                <a:spcPct val="115000"/>
              </a:lnSpc>
              <a:spcBef>
                <a:spcPts val="0"/>
              </a:spcBef>
              <a:buFont typeface="Symbol" panose="05050102010706020507" pitchFamily="18" charset="2"/>
              <a:buChar char=""/>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Always wear a helmet. </a:t>
            </a:r>
          </a:p>
          <a:p>
            <a:pPr marL="342900" lvl="0" indent="-342900">
              <a:lnSpc>
                <a:spcPct val="115000"/>
              </a:lnSpc>
              <a:spcBef>
                <a:spcPts val="0"/>
              </a:spcBef>
              <a:buFont typeface="Symbol" panose="05050102010706020507" pitchFamily="18" charset="2"/>
              <a:buChar char=""/>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Don’t allow children to ride adult-sized farm bikes.</a:t>
            </a:r>
          </a:p>
          <a:p>
            <a:endParaRPr lang="en-NZ" dirty="0"/>
          </a:p>
        </p:txBody>
      </p:sp>
      <p:pic>
        <p:nvPicPr>
          <p:cNvPr id="2050" name="Picture 2" descr="Gisborne Honda">
            <a:extLst>
              <a:ext uri="{FF2B5EF4-FFF2-40B4-BE49-F238E27FC236}">
                <a16:creationId xmlns:a16="http://schemas.microsoft.com/office/drawing/2014/main" id="{E6B76638-079F-1C87-9EAD-D9F7DE439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665" y="1541955"/>
            <a:ext cx="6796126" cy="452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49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3594-3B77-C6B2-CBA2-87CA769FA466}"/>
              </a:ext>
            </a:extLst>
          </p:cNvPr>
          <p:cNvSpPr>
            <a:spLocks noGrp="1"/>
          </p:cNvSpPr>
          <p:nvPr>
            <p:ph type="title"/>
          </p:nvPr>
        </p:nvSpPr>
        <p:spPr>
          <a:xfrm>
            <a:off x="838200" y="365125"/>
            <a:ext cx="8610600" cy="1325563"/>
          </a:xfrm>
        </p:spPr>
        <p:txBody>
          <a:bodyPr/>
          <a:lstStyle/>
          <a:p>
            <a:r>
              <a:rPr lang="en-NZ" dirty="0"/>
              <a:t>Safe use of Side-by-Side Vehicles</a:t>
            </a:r>
          </a:p>
        </p:txBody>
      </p:sp>
      <p:sp>
        <p:nvSpPr>
          <p:cNvPr id="3" name="Content Placeholder 2">
            <a:extLst>
              <a:ext uri="{FF2B5EF4-FFF2-40B4-BE49-F238E27FC236}">
                <a16:creationId xmlns:a16="http://schemas.microsoft.com/office/drawing/2014/main" id="{1A4BCBE7-8D11-73EB-3987-C07C58CAD85B}"/>
              </a:ext>
            </a:extLst>
          </p:cNvPr>
          <p:cNvSpPr>
            <a:spLocks noGrp="1"/>
          </p:cNvSpPr>
          <p:nvPr>
            <p:ph idx="1"/>
          </p:nvPr>
        </p:nvSpPr>
        <p:spPr>
          <a:xfrm>
            <a:off x="838200" y="1825625"/>
            <a:ext cx="4784834" cy="4351338"/>
          </a:xfrm>
        </p:spPr>
        <p:txBody>
          <a:bodyPr>
            <a:normAutofit fontScale="92500" lnSpcReduction="20000"/>
          </a:bodyPr>
          <a:lstStyle/>
          <a:p>
            <a:pPr marL="0" indent="0">
              <a:spcBef>
                <a:spcPts val="600"/>
              </a:spcBef>
              <a:spcAft>
                <a:spcPts val="600"/>
              </a:spcAft>
              <a:buNone/>
            </a:pPr>
            <a:r>
              <a:rPr lang="en-NZ" dirty="0"/>
              <a:t>A side-by-side vehicle (SSV) is a small, four-wheel drive vehicle designed primarily for off-road use. </a:t>
            </a:r>
          </a:p>
          <a:p>
            <a:pPr marL="0" indent="0">
              <a:spcBef>
                <a:spcPts val="600"/>
              </a:spcBef>
              <a:spcAft>
                <a:spcPts val="600"/>
              </a:spcAft>
              <a:buNone/>
            </a:pPr>
            <a:r>
              <a:rPr lang="en-NZ" dirty="0"/>
              <a:t>When equipped with seatbelts and a certified roll-over protective structure (ROPS), and used within the limits for which it was designed, the side-by-side offers better protection in an off-road environment such as a farm or orchard than unenclosed vehicles like quad bikes or two-wheelers.</a:t>
            </a:r>
          </a:p>
          <a:p>
            <a:endParaRPr lang="en-NZ" dirty="0"/>
          </a:p>
        </p:txBody>
      </p:sp>
      <p:pic>
        <p:nvPicPr>
          <p:cNvPr id="3076" name="Picture 4" descr="Buy New &amp; Used ATV &amp; UTVs Online NZ">
            <a:extLst>
              <a:ext uri="{FF2B5EF4-FFF2-40B4-BE49-F238E27FC236}">
                <a16:creationId xmlns:a16="http://schemas.microsoft.com/office/drawing/2014/main" id="{8778AB27-C52C-0B02-9B23-B7A18E9CF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596" y="1972469"/>
            <a:ext cx="5902378"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79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D916-2A63-0AB7-88AC-6A7A652ED995}"/>
              </a:ext>
            </a:extLst>
          </p:cNvPr>
          <p:cNvSpPr>
            <a:spLocks noGrp="1"/>
          </p:cNvSpPr>
          <p:nvPr>
            <p:ph type="title"/>
          </p:nvPr>
        </p:nvSpPr>
        <p:spPr/>
        <p:txBody>
          <a:bodyPr/>
          <a:lstStyle/>
          <a:p>
            <a:r>
              <a:rPr lang="en-NZ" dirty="0"/>
              <a:t>Identify the safety concerns in this photo.</a:t>
            </a:r>
          </a:p>
        </p:txBody>
      </p:sp>
      <p:pic>
        <p:nvPicPr>
          <p:cNvPr id="5122" name="Picture 2" descr="Will UTVs replace horses on the ranch?">
            <a:extLst>
              <a:ext uri="{FF2B5EF4-FFF2-40B4-BE49-F238E27FC236}">
                <a16:creationId xmlns:a16="http://schemas.microsoft.com/office/drawing/2014/main" id="{594F1577-EE89-0D6F-47B6-5E6053C1E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052" y="1849820"/>
            <a:ext cx="8587651" cy="472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2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7241-FE43-3A15-D79E-F833BFF0A607}"/>
              </a:ext>
            </a:extLst>
          </p:cNvPr>
          <p:cNvSpPr>
            <a:spLocks noGrp="1"/>
          </p:cNvSpPr>
          <p:nvPr>
            <p:ph type="title"/>
          </p:nvPr>
        </p:nvSpPr>
        <p:spPr>
          <a:xfrm>
            <a:off x="838200" y="365125"/>
            <a:ext cx="4840224" cy="1325563"/>
          </a:xfrm>
        </p:spPr>
        <p:txBody>
          <a:bodyPr/>
          <a:lstStyle/>
          <a:p>
            <a:r>
              <a:rPr lang="en-NZ" dirty="0"/>
              <a:t>Safety Alert</a:t>
            </a:r>
          </a:p>
        </p:txBody>
      </p:sp>
      <p:sp>
        <p:nvSpPr>
          <p:cNvPr id="3" name="Content Placeholder 2">
            <a:extLst>
              <a:ext uri="{FF2B5EF4-FFF2-40B4-BE49-F238E27FC236}">
                <a16:creationId xmlns:a16="http://schemas.microsoft.com/office/drawing/2014/main" id="{39DEDBCA-0165-C5B8-B578-8C7320DBA233}"/>
              </a:ext>
            </a:extLst>
          </p:cNvPr>
          <p:cNvSpPr>
            <a:spLocks noGrp="1"/>
          </p:cNvSpPr>
          <p:nvPr>
            <p:ph idx="1"/>
          </p:nvPr>
        </p:nvSpPr>
        <p:spPr>
          <a:xfrm>
            <a:off x="838200" y="1825625"/>
            <a:ext cx="4721352" cy="4351338"/>
          </a:xfrm>
        </p:spPr>
        <p:txBody>
          <a:bodyPr/>
          <a:lstStyle/>
          <a:p>
            <a:r>
              <a:rPr lang="en-NZ" dirty="0"/>
              <a:t>What do you think could have caused this accident?</a:t>
            </a:r>
          </a:p>
          <a:p>
            <a:r>
              <a:rPr lang="en-NZ" dirty="0"/>
              <a:t>How could this accident have been avoided?</a:t>
            </a:r>
          </a:p>
          <a:p>
            <a:r>
              <a:rPr lang="en-NZ" dirty="0"/>
              <a:t>Why do you think the operator was not seriously injured?</a:t>
            </a:r>
          </a:p>
        </p:txBody>
      </p:sp>
      <p:pic>
        <p:nvPicPr>
          <p:cNvPr id="4" name="Picture 3">
            <a:extLst>
              <a:ext uri="{FF2B5EF4-FFF2-40B4-BE49-F238E27FC236}">
                <a16:creationId xmlns:a16="http://schemas.microsoft.com/office/drawing/2014/main" id="{CC25A040-9521-A079-650D-E5FD040FFF61}"/>
              </a:ext>
            </a:extLst>
          </p:cNvPr>
          <p:cNvPicPr>
            <a:picLocks noChangeAspect="1"/>
          </p:cNvPicPr>
          <p:nvPr/>
        </p:nvPicPr>
        <p:blipFill>
          <a:blip r:embed="rId2"/>
          <a:stretch>
            <a:fillRect/>
          </a:stretch>
        </p:blipFill>
        <p:spPr>
          <a:xfrm>
            <a:off x="6270500" y="650219"/>
            <a:ext cx="5302411" cy="4950481"/>
          </a:xfrm>
          <a:prstGeom prst="rect">
            <a:avLst/>
          </a:prstGeom>
        </p:spPr>
      </p:pic>
    </p:spTree>
    <p:extLst>
      <p:ext uri="{BB962C8B-B14F-4D97-AF65-F5344CB8AC3E}">
        <p14:creationId xmlns:p14="http://schemas.microsoft.com/office/powerpoint/2010/main" val="218399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13DD9-7B6E-83D6-F772-A83FA3C6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F6368E-6188-34FB-A715-C3A13EE03A14}"/>
              </a:ext>
            </a:extLst>
          </p:cNvPr>
          <p:cNvSpPr>
            <a:spLocks noGrp="1"/>
          </p:cNvSpPr>
          <p:nvPr>
            <p:ph type="title"/>
          </p:nvPr>
        </p:nvSpPr>
        <p:spPr/>
        <p:txBody>
          <a:bodyPr/>
          <a:lstStyle/>
          <a:p>
            <a:r>
              <a:rPr lang="en-NZ" dirty="0"/>
              <a:t>Summary of Side-by Side Safety</a:t>
            </a:r>
          </a:p>
        </p:txBody>
      </p:sp>
      <p:sp>
        <p:nvSpPr>
          <p:cNvPr id="3" name="Content Placeholder 2">
            <a:extLst>
              <a:ext uri="{FF2B5EF4-FFF2-40B4-BE49-F238E27FC236}">
                <a16:creationId xmlns:a16="http://schemas.microsoft.com/office/drawing/2014/main" id="{15732AF7-0F8B-1096-4697-26247A0DC597}"/>
              </a:ext>
            </a:extLst>
          </p:cNvPr>
          <p:cNvSpPr>
            <a:spLocks noGrp="1"/>
          </p:cNvSpPr>
          <p:nvPr>
            <p:ph idx="1"/>
          </p:nvPr>
        </p:nvSpPr>
        <p:spPr>
          <a:xfrm>
            <a:off x="838200" y="1825625"/>
            <a:ext cx="4038600" cy="3492609"/>
          </a:xfrm>
        </p:spPr>
        <p:txBody>
          <a:bodyPr/>
          <a:lstStyle/>
          <a:p>
            <a:pPr marL="0" lvl="0" indent="0">
              <a:lnSpc>
                <a:spcPct val="115000"/>
              </a:lnSpc>
              <a:spcAft>
                <a:spcPts val="800"/>
              </a:spcAft>
              <a:buNone/>
            </a:pPr>
            <a:r>
              <a:rPr lang="en-NZ" sz="3200" dirty="0"/>
              <a:t>Key points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Learn to ride side-by-side vehicle safely</a:t>
            </a:r>
          </a:p>
          <a:p>
            <a:pPr>
              <a:lnSpc>
                <a:spcPct val="115000"/>
              </a:lnSpc>
              <a:spcBef>
                <a:spcPts val="0"/>
              </a:spcBef>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Choose the right vehicle for the job. </a:t>
            </a:r>
          </a:p>
          <a:p>
            <a:pPr>
              <a:lnSpc>
                <a:spcPct val="115000"/>
              </a:lnSpc>
              <a:spcBef>
                <a:spcPts val="0"/>
              </a:spcBef>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wear a helmet. </a:t>
            </a:r>
          </a:p>
          <a:p>
            <a:pPr>
              <a:lnSpc>
                <a:spcPct val="115000"/>
              </a:lnSpc>
              <a:spcBef>
                <a:spcPts val="0"/>
              </a:spcBef>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Don’t allow children to drive side-by-</a:t>
            </a:r>
            <a:r>
              <a:rPr lang="en-NZ" sz="1800" kern="100" dirty="0">
                <a:latin typeface="Aptos" panose="020B0004020202020204" pitchFamily="34" charset="0"/>
                <a:ea typeface="Aptos" panose="020B0004020202020204" pitchFamily="34" charset="0"/>
                <a:cs typeface="Times New Roman" panose="02020603050405020304" pitchFamily="18" charset="0"/>
              </a:rPr>
              <a:t>side vehicles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Z" dirty="0"/>
          </a:p>
        </p:txBody>
      </p:sp>
      <p:pic>
        <p:nvPicPr>
          <p:cNvPr id="3074" name="Picture 2" descr="Side-by-side designed with New Zealand ...">
            <a:extLst>
              <a:ext uri="{FF2B5EF4-FFF2-40B4-BE49-F238E27FC236}">
                <a16:creationId xmlns:a16="http://schemas.microsoft.com/office/drawing/2014/main" id="{945041BA-64D1-8099-73E3-BE0D83A29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133" y="1825624"/>
            <a:ext cx="5860667" cy="438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0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C2C7-D20E-7B5B-077C-4B2EEBD5334F}"/>
              </a:ext>
            </a:extLst>
          </p:cNvPr>
          <p:cNvSpPr>
            <a:spLocks noGrp="1"/>
          </p:cNvSpPr>
          <p:nvPr>
            <p:ph type="title"/>
          </p:nvPr>
        </p:nvSpPr>
        <p:spPr>
          <a:xfrm>
            <a:off x="838200" y="365125"/>
            <a:ext cx="5257800" cy="1325563"/>
          </a:xfrm>
        </p:spPr>
        <p:txBody>
          <a:bodyPr/>
          <a:lstStyle/>
          <a:p>
            <a:r>
              <a:rPr lang="en-NZ" dirty="0"/>
              <a:t>Safe handling of large animals</a:t>
            </a:r>
          </a:p>
        </p:txBody>
      </p:sp>
      <p:sp>
        <p:nvSpPr>
          <p:cNvPr id="3" name="Content Placeholder 2">
            <a:extLst>
              <a:ext uri="{FF2B5EF4-FFF2-40B4-BE49-F238E27FC236}">
                <a16:creationId xmlns:a16="http://schemas.microsoft.com/office/drawing/2014/main" id="{2D9790C7-16C5-D923-6609-789DDFA58CC2}"/>
              </a:ext>
            </a:extLst>
          </p:cNvPr>
          <p:cNvSpPr>
            <a:spLocks noGrp="1"/>
          </p:cNvSpPr>
          <p:nvPr>
            <p:ph idx="1"/>
          </p:nvPr>
        </p:nvSpPr>
        <p:spPr>
          <a:xfrm>
            <a:off x="838200" y="1825625"/>
            <a:ext cx="4392010" cy="4351338"/>
          </a:xfrm>
        </p:spPr>
        <p:txBody>
          <a:bodyPr/>
          <a:lstStyle/>
          <a:p>
            <a:pPr marL="0" indent="0">
              <a:buNone/>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Many farmers sustain minor injuries while working with livestock. Common injuries include cuts, bruises, fractures, sprains and strains. Serious injuries cost farmers in lost time, and financially. </a:t>
            </a:r>
          </a:p>
          <a:p>
            <a:pPr marL="0" indent="0">
              <a:buNone/>
            </a:pP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NZ" sz="2000" kern="100" dirty="0">
                <a:effectLst/>
                <a:latin typeface="Aptos" panose="020B0004020202020204" pitchFamily="34" charset="0"/>
                <a:ea typeface="Aptos" panose="020B0004020202020204" pitchFamily="34" charset="0"/>
                <a:cs typeface="Times New Roman" panose="02020603050405020304" pitchFamily="18" charset="0"/>
              </a:rPr>
              <a:t>ACC has paid out millions in cattle related claims. That’s not counting the minor kicks and bruises considered as part of the job.</a:t>
            </a:r>
          </a:p>
        </p:txBody>
      </p:sp>
      <p:graphicFrame>
        <p:nvGraphicFramePr>
          <p:cNvPr id="4" name="Chart 3">
            <a:extLst>
              <a:ext uri="{FF2B5EF4-FFF2-40B4-BE49-F238E27FC236}">
                <a16:creationId xmlns:a16="http://schemas.microsoft.com/office/drawing/2014/main" id="{43AD2F8A-399C-D5C6-F30F-E3ED73D3C10C}"/>
              </a:ext>
            </a:extLst>
          </p:cNvPr>
          <p:cNvGraphicFramePr/>
          <p:nvPr>
            <p:extLst>
              <p:ext uri="{D42A27DB-BD31-4B8C-83A1-F6EECF244321}">
                <p14:modId xmlns:p14="http://schemas.microsoft.com/office/powerpoint/2010/main" val="3920881458"/>
              </p:ext>
            </p:extLst>
          </p:nvPr>
        </p:nvGraphicFramePr>
        <p:xfrm>
          <a:off x="5230210" y="897566"/>
          <a:ext cx="6656989" cy="54191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9036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A062-3AC6-5317-C1FA-83A207AAB04B}"/>
              </a:ext>
            </a:extLst>
          </p:cNvPr>
          <p:cNvSpPr>
            <a:spLocks noGrp="1"/>
          </p:cNvSpPr>
          <p:nvPr>
            <p:ph type="title"/>
          </p:nvPr>
        </p:nvSpPr>
        <p:spPr>
          <a:xfrm>
            <a:off x="838200" y="365126"/>
            <a:ext cx="10515600" cy="805174"/>
          </a:xfrm>
        </p:spPr>
        <p:txBody>
          <a:bodyPr>
            <a:normAutofit/>
          </a:bodyPr>
          <a:lstStyle/>
          <a:p>
            <a:pPr algn="ctr"/>
            <a:r>
              <a:rPr lang="en-NZ" sz="3200" b="1" dirty="0">
                <a:latin typeface="Aptos" panose="020B0004020202020204" pitchFamily="34" charset="0"/>
                <a:ea typeface="Aptos" panose="020B0004020202020204" pitchFamily="34" charset="0"/>
                <a:cs typeface="Times New Roman" panose="02020603050405020304" pitchFamily="18" charset="0"/>
              </a:rPr>
              <a:t>T</a:t>
            </a:r>
            <a:r>
              <a:rPr lang="en-NZ" sz="3200" b="1" dirty="0">
                <a:effectLst/>
                <a:latin typeface="Aptos" panose="020B0004020202020204" pitchFamily="34" charset="0"/>
                <a:ea typeface="Aptos" panose="020B0004020202020204" pitchFamily="34" charset="0"/>
                <a:cs typeface="Times New Roman" panose="02020603050405020304" pitchFamily="18" charset="0"/>
              </a:rPr>
              <a:t>he components of good livestock handling </a:t>
            </a:r>
            <a:endParaRPr lang="en-NZ" sz="3200" b="1" dirty="0"/>
          </a:p>
        </p:txBody>
      </p:sp>
      <p:grpSp>
        <p:nvGrpSpPr>
          <p:cNvPr id="5" name="Group 4">
            <a:extLst>
              <a:ext uri="{FF2B5EF4-FFF2-40B4-BE49-F238E27FC236}">
                <a16:creationId xmlns:a16="http://schemas.microsoft.com/office/drawing/2014/main" id="{E81E1A4C-DA31-323F-3211-98C747E055BC}"/>
              </a:ext>
            </a:extLst>
          </p:cNvPr>
          <p:cNvGrpSpPr/>
          <p:nvPr/>
        </p:nvGrpSpPr>
        <p:grpSpPr>
          <a:xfrm>
            <a:off x="1944414" y="1170300"/>
            <a:ext cx="8397765" cy="5503769"/>
            <a:chOff x="0" y="0"/>
            <a:chExt cx="5715000" cy="3677009"/>
          </a:xfrm>
        </p:grpSpPr>
        <p:sp>
          <p:nvSpPr>
            <p:cNvPr id="6" name="Rectangle: Rounded Corners 5">
              <a:extLst>
                <a:ext uri="{FF2B5EF4-FFF2-40B4-BE49-F238E27FC236}">
                  <a16:creationId xmlns:a16="http://schemas.microsoft.com/office/drawing/2014/main" id="{06ED9B06-8D9B-47F7-D7CB-9E86BD280964}"/>
                </a:ext>
              </a:extLst>
            </p:cNvPr>
            <p:cNvSpPr/>
            <p:nvPr/>
          </p:nvSpPr>
          <p:spPr>
            <a:xfrm>
              <a:off x="0" y="2648309"/>
              <a:ext cx="1914525" cy="10287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Facilities</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Race and yard design</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spcAft>
                  <a:spcPts val="800"/>
                </a:spcAft>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Lighting</a:t>
              </a:r>
              <a:endParaRPr lang="en-NZ" sz="1600" kern="100" dirty="0">
                <a:effectLst/>
                <a:ea typeface="Aptos" panose="020B000402020202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359FE23C-EF5C-6167-03B3-823754F2DF19}"/>
                </a:ext>
              </a:extLst>
            </p:cNvPr>
            <p:cNvSpPr/>
            <p:nvPr/>
          </p:nvSpPr>
          <p:spPr>
            <a:xfrm>
              <a:off x="0" y="0"/>
              <a:ext cx="1743075" cy="249555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Animal Factors</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Arousal state</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Unpredictability</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Size</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Speed</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Behaviour</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Experience</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Sex</a:t>
              </a:r>
              <a:endParaRPr lang="en-NZ" sz="1600" kern="100" dirty="0">
                <a:effectLst/>
                <a:ea typeface="Aptos" panose="020B0004020202020204" pitchFamily="34" charset="0"/>
                <a:cs typeface="Times New Roman" panose="02020603050405020304" pitchFamily="18" charset="0"/>
              </a:endParaRPr>
            </a:p>
            <a:p>
              <a:pPr marL="228600" indent="-228600" algn="just">
                <a:lnSpc>
                  <a:spcPct val="115000"/>
                </a:lnSpc>
                <a:spcAft>
                  <a:spcPts val="800"/>
                </a:spcAft>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Physiological state</a:t>
              </a:r>
              <a:endParaRPr lang="en-NZ" sz="1600" kern="100" dirty="0">
                <a:effectLst/>
                <a:ea typeface="Aptos" panose="020B0004020202020204" pitchFamily="34" charset="0"/>
                <a:cs typeface="Times New Roman" panose="02020603050405020304" pitchFamily="18" charset="0"/>
              </a:endParaRPr>
            </a:p>
            <a:p>
              <a:pPr algn="ctr">
                <a:lnSpc>
                  <a:spcPct val="115000"/>
                </a:lnSpc>
                <a:spcAft>
                  <a:spcPts val="800"/>
                </a:spcAft>
              </a:pPr>
              <a:r>
                <a:rPr lang="en-NZ" sz="11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 </a:t>
              </a:r>
              <a:endParaRPr lang="en-NZ" sz="1200" kern="100" dirty="0">
                <a:effectLst/>
                <a:ea typeface="Aptos" panose="020B00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D37EC54-E22A-48B3-F8E9-A71C80EF8942}"/>
                </a:ext>
              </a:extLst>
            </p:cNvPr>
            <p:cNvSpPr/>
            <p:nvPr/>
          </p:nvSpPr>
          <p:spPr>
            <a:xfrm>
              <a:off x="2096219" y="871268"/>
              <a:ext cx="1695450" cy="85725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Factors to consider when working with livestock</a:t>
              </a:r>
              <a:endParaRPr lang="en-NZ" sz="1600" kern="100" dirty="0">
                <a:effectLst/>
                <a:ea typeface="Aptos" panose="020B000402020202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A1AEE9E-0D78-A30C-6F0A-F5B216249208}"/>
                </a:ext>
              </a:extLst>
            </p:cNvPr>
            <p:cNvSpPr/>
            <p:nvPr/>
          </p:nvSpPr>
          <p:spPr>
            <a:xfrm>
              <a:off x="2268747" y="2889849"/>
              <a:ext cx="1381125" cy="70485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Time</a:t>
              </a:r>
              <a:endParaRPr lang="en-NZ" sz="1600" kern="100" dirty="0">
                <a:effectLst/>
                <a:ea typeface="Aptos" panose="020B0004020202020204" pitchFamily="34" charset="0"/>
                <a:cs typeface="Times New Roman" panose="02020603050405020304" pitchFamily="18" charset="0"/>
              </a:endParaRPr>
            </a:p>
            <a:p>
              <a:pPr algn="ctr">
                <a:lnSpc>
                  <a:spcPct val="115000"/>
                </a:lnSpc>
                <a:spcAft>
                  <a:spcPts val="800"/>
                </a:spcAft>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Sufficient time</a:t>
              </a:r>
              <a:endParaRPr lang="en-NZ" sz="1600" kern="100" dirty="0">
                <a:effectLst/>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2DA5B16-261F-6CE4-A8DF-37DBBE5AA15B}"/>
                </a:ext>
              </a:extLst>
            </p:cNvPr>
            <p:cNvSpPr/>
            <p:nvPr/>
          </p:nvSpPr>
          <p:spPr>
            <a:xfrm>
              <a:off x="3899140" y="2372264"/>
              <a:ext cx="1800225" cy="127635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Environmental Factors</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Shade</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Drinking water</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spcAft>
                  <a:spcPts val="800"/>
                </a:spcAft>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Weather conditions</a:t>
              </a:r>
              <a:endParaRPr lang="en-NZ" sz="1600" kern="100" dirty="0">
                <a:effectLst/>
                <a:ea typeface="Aptos" panose="020B00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7D24CCE-E5E9-719C-1701-38CB8376D6E0}"/>
                </a:ext>
              </a:extLst>
            </p:cNvPr>
            <p:cNvSpPr/>
            <p:nvPr/>
          </p:nvSpPr>
          <p:spPr>
            <a:xfrm>
              <a:off x="4114800" y="34505"/>
              <a:ext cx="1600200" cy="146685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NZ" sz="1600" b="1"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Human Factors</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Awareness</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Confidence</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Fitness</a:t>
              </a:r>
              <a:endParaRPr lang="en-NZ" sz="1600" kern="100" dirty="0">
                <a:effectLst/>
                <a:ea typeface="Aptos" panose="020B0004020202020204" pitchFamily="34" charset="0"/>
                <a:cs typeface="Times New Roman" panose="02020603050405020304" pitchFamily="18" charset="0"/>
              </a:endParaRPr>
            </a:p>
            <a:p>
              <a:pPr marL="228600" indent="-228600">
                <a:lnSpc>
                  <a:spcPct val="115000"/>
                </a:lnSpc>
                <a:buFont typeface="Arial" panose="020B0604020202020204" pitchFamily="34" charset="0"/>
                <a:buChar char="•"/>
              </a:pPr>
              <a:r>
                <a:rPr lang="en-NZ" sz="16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Calmness</a:t>
              </a:r>
              <a:endParaRPr lang="en-NZ" sz="1600" kern="100" dirty="0">
                <a:effectLst/>
                <a:ea typeface="Aptos" panose="020B0004020202020204" pitchFamily="34" charset="0"/>
                <a:cs typeface="Times New Roman" panose="02020603050405020304" pitchFamily="18" charset="0"/>
              </a:endParaRPr>
            </a:p>
            <a:p>
              <a:pPr marL="228600">
                <a:lnSpc>
                  <a:spcPct val="115000"/>
                </a:lnSpc>
                <a:spcAft>
                  <a:spcPts val="800"/>
                </a:spcAft>
              </a:pPr>
              <a:r>
                <a:rPr lang="en-NZ" sz="1100" kern="100" dirty="0">
                  <a:ln>
                    <a:noFill/>
                  </a:ln>
                  <a:solidFill>
                    <a:srgbClr val="000000"/>
                  </a:solidFill>
                  <a:effectLst>
                    <a:outerShdw blurRad="38100" dist="19050" dir="2700000" algn="tl">
                      <a:schemeClr val="dk1">
                        <a:alpha val="40000"/>
                      </a:schemeClr>
                    </a:outerShdw>
                  </a:effectLst>
                  <a:ea typeface="Aptos" panose="020B0004020202020204" pitchFamily="34" charset="0"/>
                  <a:cs typeface="Times New Roman" panose="02020603050405020304" pitchFamily="18" charset="0"/>
                </a:rPr>
                <a:t> </a:t>
              </a:r>
              <a:endParaRPr lang="en-NZ" sz="1200" kern="100" dirty="0">
                <a:effectLst/>
                <a:ea typeface="Aptos" panose="020B000402020202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F91494F6-3692-4700-D3C3-5CA5B0D20388}"/>
                </a:ext>
              </a:extLst>
            </p:cNvPr>
            <p:cNvCxnSpPr/>
            <p:nvPr/>
          </p:nvCxnSpPr>
          <p:spPr>
            <a:xfrm flipH="1">
              <a:off x="1742536" y="1294321"/>
              <a:ext cx="35314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C2C477C-7B45-C28C-AD63-49CFFDC2695E}"/>
                </a:ext>
              </a:extLst>
            </p:cNvPr>
            <p:cNvCxnSpPr/>
            <p:nvPr/>
          </p:nvCxnSpPr>
          <p:spPr>
            <a:xfrm>
              <a:off x="3830128" y="1233936"/>
              <a:ext cx="284672" cy="86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21136DF-5954-34F7-E1EA-CDF3B82E4BC0}"/>
                </a:ext>
              </a:extLst>
            </p:cNvPr>
            <p:cNvCxnSpPr/>
            <p:nvPr/>
          </p:nvCxnSpPr>
          <p:spPr>
            <a:xfrm flipH="1">
              <a:off x="1791059" y="1718453"/>
              <a:ext cx="388189" cy="93165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3643F1A-EED4-508B-72EB-3EC6C8A5EFBB}"/>
                </a:ext>
              </a:extLst>
            </p:cNvPr>
            <p:cNvCxnSpPr/>
            <p:nvPr/>
          </p:nvCxnSpPr>
          <p:spPr>
            <a:xfrm>
              <a:off x="2862532" y="1727080"/>
              <a:ext cx="25879" cy="11181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F3F7DFF-6CAE-40AE-814B-CE1017A297E1}"/>
                </a:ext>
              </a:extLst>
            </p:cNvPr>
            <p:cNvCxnSpPr/>
            <p:nvPr/>
          </p:nvCxnSpPr>
          <p:spPr>
            <a:xfrm>
              <a:off x="3711156" y="1727080"/>
              <a:ext cx="405442" cy="6279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4463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AF24-53F1-2398-E03B-8BA66EF61F1E}"/>
              </a:ext>
            </a:extLst>
          </p:cNvPr>
          <p:cNvSpPr>
            <a:spLocks noGrp="1"/>
          </p:cNvSpPr>
          <p:nvPr>
            <p:ph type="title"/>
          </p:nvPr>
        </p:nvSpPr>
        <p:spPr/>
        <p:txBody>
          <a:bodyPr/>
          <a:lstStyle/>
          <a:p>
            <a:r>
              <a:rPr lang="en-NZ" dirty="0"/>
              <a:t>Animal Behaviour</a:t>
            </a:r>
          </a:p>
        </p:txBody>
      </p:sp>
      <p:pic>
        <p:nvPicPr>
          <p:cNvPr id="7" name="Picture 6">
            <a:extLst>
              <a:ext uri="{FF2B5EF4-FFF2-40B4-BE49-F238E27FC236}">
                <a16:creationId xmlns:a16="http://schemas.microsoft.com/office/drawing/2014/main" id="{2042DB3E-4551-0491-1D6A-D7953559B588}"/>
              </a:ext>
            </a:extLst>
          </p:cNvPr>
          <p:cNvPicPr>
            <a:picLocks noChangeAspect="1"/>
          </p:cNvPicPr>
          <p:nvPr/>
        </p:nvPicPr>
        <p:blipFill>
          <a:blip r:embed="rId2"/>
          <a:stretch>
            <a:fillRect/>
          </a:stretch>
        </p:blipFill>
        <p:spPr>
          <a:xfrm>
            <a:off x="1823544" y="1624955"/>
            <a:ext cx="8544911" cy="4867920"/>
          </a:xfrm>
          <a:prstGeom prst="rect">
            <a:avLst/>
          </a:prstGeom>
        </p:spPr>
      </p:pic>
    </p:spTree>
    <p:extLst>
      <p:ext uri="{BB962C8B-B14F-4D97-AF65-F5344CB8AC3E}">
        <p14:creationId xmlns:p14="http://schemas.microsoft.com/office/powerpoint/2010/main" val="92048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65706-0363-44FB-7B5C-EB6707AFB13B}"/>
              </a:ext>
            </a:extLst>
          </p:cNvPr>
          <p:cNvSpPr>
            <a:spLocks noGrp="1"/>
          </p:cNvSpPr>
          <p:nvPr>
            <p:ph type="title"/>
          </p:nvPr>
        </p:nvSpPr>
        <p:spPr>
          <a:xfrm>
            <a:off x="599090" y="365125"/>
            <a:ext cx="10754710" cy="1325563"/>
          </a:xfrm>
        </p:spPr>
        <p:txBody>
          <a:bodyPr>
            <a:normAutofit/>
          </a:bodyPr>
          <a:lstStyle/>
          <a:p>
            <a:r>
              <a:rPr lang="en-NZ" sz="2800" kern="100" dirty="0">
                <a:effectLst/>
                <a:latin typeface="Aptos" panose="020B0004020202020204" pitchFamily="34" charset="0"/>
                <a:ea typeface="Aptos" panose="020B0004020202020204" pitchFamily="34" charset="0"/>
                <a:cs typeface="Times New Roman" panose="02020603050405020304" pitchFamily="18" charset="0"/>
              </a:rPr>
              <a:t>Drag and drop the statements below into the table under the correct heading </a:t>
            </a:r>
            <a:br>
              <a:rPr lang="en-NZ" sz="2800" kern="100" dirty="0">
                <a:effectLst/>
                <a:latin typeface="Aptos" panose="020B0004020202020204" pitchFamily="34" charset="0"/>
                <a:ea typeface="Aptos" panose="020B0004020202020204" pitchFamily="34" charset="0"/>
                <a:cs typeface="Times New Roman" panose="02020603050405020304" pitchFamily="18" charset="0"/>
              </a:rPr>
            </a:br>
            <a:endParaRPr lang="en-NZ" sz="2800" dirty="0"/>
          </a:p>
        </p:txBody>
      </p:sp>
      <p:graphicFrame>
        <p:nvGraphicFramePr>
          <p:cNvPr id="6" name="Content Placeholder 5">
            <a:extLst>
              <a:ext uri="{FF2B5EF4-FFF2-40B4-BE49-F238E27FC236}">
                <a16:creationId xmlns:a16="http://schemas.microsoft.com/office/drawing/2014/main" id="{30D6D2C6-B3D1-3A46-75B2-9819AA14D103}"/>
              </a:ext>
            </a:extLst>
          </p:cNvPr>
          <p:cNvGraphicFramePr>
            <a:graphicFrameLocks noGrp="1"/>
          </p:cNvGraphicFramePr>
          <p:nvPr>
            <p:ph idx="1"/>
            <p:extLst>
              <p:ext uri="{D42A27DB-BD31-4B8C-83A1-F6EECF244321}">
                <p14:modId xmlns:p14="http://schemas.microsoft.com/office/powerpoint/2010/main" val="4267536423"/>
              </p:ext>
            </p:extLst>
          </p:nvPr>
        </p:nvGraphicFramePr>
        <p:xfrm>
          <a:off x="4014952" y="1825625"/>
          <a:ext cx="7338848" cy="3754120"/>
        </p:xfrm>
        <a:graphic>
          <a:graphicData uri="http://schemas.openxmlformats.org/drawingml/2006/table">
            <a:tbl>
              <a:tblPr firstRow="1" bandRow="1">
                <a:tableStyleId>{5C22544A-7EE6-4342-B048-85BDC9FD1C3A}</a:tableStyleId>
              </a:tblPr>
              <a:tblGrid>
                <a:gridCol w="3669424">
                  <a:extLst>
                    <a:ext uri="{9D8B030D-6E8A-4147-A177-3AD203B41FA5}">
                      <a16:colId xmlns:a16="http://schemas.microsoft.com/office/drawing/2014/main" val="3413241714"/>
                    </a:ext>
                  </a:extLst>
                </a:gridCol>
                <a:gridCol w="3669424">
                  <a:extLst>
                    <a:ext uri="{9D8B030D-6E8A-4147-A177-3AD203B41FA5}">
                      <a16:colId xmlns:a16="http://schemas.microsoft.com/office/drawing/2014/main" val="45451070"/>
                    </a:ext>
                  </a:extLst>
                </a:gridCol>
              </a:tblGrid>
              <a:tr h="370840">
                <a:tc>
                  <a:txBody>
                    <a:bodyPr/>
                    <a:lstStyle/>
                    <a:p>
                      <a:pPr algn="ctr"/>
                      <a:r>
                        <a:rPr lang="en-NZ" sz="1800" b="1" kern="1200" dirty="0">
                          <a:solidFill>
                            <a:schemeClr val="lt1"/>
                          </a:solidFill>
                          <a:effectLst/>
                          <a:latin typeface="+mn-lt"/>
                          <a:ea typeface="+mn-ea"/>
                          <a:cs typeface="+mn-cs"/>
                        </a:rPr>
                        <a:t>What can make cattle flighty?</a:t>
                      </a:r>
                      <a:endParaRPr lang="en-NZ" dirty="0"/>
                    </a:p>
                  </a:txBody>
                  <a:tcPr/>
                </a:tc>
                <a:tc>
                  <a:txBody>
                    <a:bodyPr/>
                    <a:lstStyle/>
                    <a:p>
                      <a:pPr algn="ctr"/>
                      <a:r>
                        <a:rPr lang="en-NZ" sz="1800" b="1" kern="1200" dirty="0">
                          <a:solidFill>
                            <a:schemeClr val="lt1"/>
                          </a:solidFill>
                          <a:effectLst/>
                          <a:latin typeface="+mn-lt"/>
                          <a:ea typeface="+mn-ea"/>
                          <a:cs typeface="+mn-cs"/>
                        </a:rPr>
                        <a:t>What can calm cattle?</a:t>
                      </a:r>
                      <a:endParaRPr lang="en-NZ" dirty="0"/>
                    </a:p>
                  </a:txBody>
                  <a:tcPr/>
                </a:tc>
                <a:extLst>
                  <a:ext uri="{0D108BD9-81ED-4DB2-BD59-A6C34878D82A}">
                    <a16:rowId xmlns:a16="http://schemas.microsoft.com/office/drawing/2014/main" val="2412724551"/>
                  </a:ext>
                </a:extLst>
              </a:tr>
              <a:tr h="370840">
                <a:tc>
                  <a:txBody>
                    <a:bodyPr/>
                    <a:lstStyle/>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txBody>
                  <a:tcPr/>
                </a:tc>
                <a:tc>
                  <a:txBody>
                    <a:bodyPr/>
                    <a:lstStyle/>
                    <a:p>
                      <a:endParaRPr lang="en-NZ" dirty="0"/>
                    </a:p>
                  </a:txBody>
                  <a:tcPr/>
                </a:tc>
                <a:extLst>
                  <a:ext uri="{0D108BD9-81ED-4DB2-BD59-A6C34878D82A}">
                    <a16:rowId xmlns:a16="http://schemas.microsoft.com/office/drawing/2014/main" val="261592104"/>
                  </a:ext>
                </a:extLst>
              </a:tr>
            </a:tbl>
          </a:graphicData>
        </a:graphic>
      </p:graphicFrame>
      <p:sp>
        <p:nvSpPr>
          <p:cNvPr id="7" name="TextBox 6">
            <a:extLst>
              <a:ext uri="{FF2B5EF4-FFF2-40B4-BE49-F238E27FC236}">
                <a16:creationId xmlns:a16="http://schemas.microsoft.com/office/drawing/2014/main" id="{F124AEF4-DCA9-4D73-24A8-54E802847DAE}"/>
              </a:ext>
            </a:extLst>
          </p:cNvPr>
          <p:cNvSpPr txBox="1"/>
          <p:nvPr/>
        </p:nvSpPr>
        <p:spPr>
          <a:xfrm>
            <a:off x="1937844" y="4095765"/>
            <a:ext cx="1082566" cy="307777"/>
          </a:xfrm>
          <a:prstGeom prst="rect">
            <a:avLst/>
          </a:prstGeom>
          <a:noFill/>
          <a:ln>
            <a:solidFill>
              <a:schemeClr val="tx1"/>
            </a:solidFill>
          </a:ln>
        </p:spPr>
        <p:txBody>
          <a:bodyPr wrap="square" rtlCol="0">
            <a:spAutoFit/>
          </a:bodyPr>
          <a:lstStyle/>
          <a:p>
            <a:r>
              <a:rPr lang="en-NZ" sz="1400" dirty="0"/>
              <a:t>Hunger</a:t>
            </a:r>
          </a:p>
        </p:txBody>
      </p:sp>
      <p:sp>
        <p:nvSpPr>
          <p:cNvPr id="8" name="TextBox 7">
            <a:extLst>
              <a:ext uri="{FF2B5EF4-FFF2-40B4-BE49-F238E27FC236}">
                <a16:creationId xmlns:a16="http://schemas.microsoft.com/office/drawing/2014/main" id="{5C8B8E73-6474-76A5-1DA9-70DAD3C247D8}"/>
              </a:ext>
            </a:extLst>
          </p:cNvPr>
          <p:cNvSpPr txBox="1"/>
          <p:nvPr/>
        </p:nvSpPr>
        <p:spPr>
          <a:xfrm>
            <a:off x="2140168" y="5400424"/>
            <a:ext cx="1321677" cy="307777"/>
          </a:xfrm>
          <a:prstGeom prst="rect">
            <a:avLst/>
          </a:prstGeom>
          <a:noFill/>
          <a:ln>
            <a:solidFill>
              <a:schemeClr val="tx1"/>
            </a:solidFill>
          </a:ln>
        </p:spPr>
        <p:txBody>
          <a:bodyPr wrap="square" rtlCol="0">
            <a:spAutoFit/>
          </a:bodyPr>
          <a:lstStyle/>
          <a:p>
            <a:r>
              <a:rPr lang="en-NZ" sz="1400" dirty="0"/>
              <a:t>Sexual activity</a:t>
            </a:r>
          </a:p>
        </p:txBody>
      </p:sp>
      <p:sp>
        <p:nvSpPr>
          <p:cNvPr id="9" name="TextBox 8">
            <a:extLst>
              <a:ext uri="{FF2B5EF4-FFF2-40B4-BE49-F238E27FC236}">
                <a16:creationId xmlns:a16="http://schemas.microsoft.com/office/drawing/2014/main" id="{461B32FC-9A04-F9EF-3796-44736F6F8A1A}"/>
              </a:ext>
            </a:extLst>
          </p:cNvPr>
          <p:cNvSpPr txBox="1"/>
          <p:nvPr/>
        </p:nvSpPr>
        <p:spPr>
          <a:xfrm>
            <a:off x="478220" y="1647351"/>
            <a:ext cx="1497724" cy="307777"/>
          </a:xfrm>
          <a:prstGeom prst="rect">
            <a:avLst/>
          </a:prstGeom>
          <a:noFill/>
          <a:ln>
            <a:solidFill>
              <a:schemeClr val="tx1"/>
            </a:solidFill>
          </a:ln>
        </p:spPr>
        <p:txBody>
          <a:bodyPr wrap="square" rtlCol="0">
            <a:spAutoFit/>
          </a:bodyPr>
          <a:lstStyle/>
          <a:p>
            <a:r>
              <a:rPr lang="en-NZ" sz="1400" dirty="0"/>
              <a:t>Noise, shouting</a:t>
            </a:r>
          </a:p>
        </p:txBody>
      </p:sp>
      <p:sp>
        <p:nvSpPr>
          <p:cNvPr id="10" name="TextBox 9">
            <a:extLst>
              <a:ext uri="{FF2B5EF4-FFF2-40B4-BE49-F238E27FC236}">
                <a16:creationId xmlns:a16="http://schemas.microsoft.com/office/drawing/2014/main" id="{667F1BAD-FBE1-7E12-D33A-35408A1FD588}"/>
              </a:ext>
            </a:extLst>
          </p:cNvPr>
          <p:cNvSpPr txBox="1"/>
          <p:nvPr/>
        </p:nvSpPr>
        <p:spPr>
          <a:xfrm>
            <a:off x="484131" y="2147886"/>
            <a:ext cx="2159876" cy="307777"/>
          </a:xfrm>
          <a:prstGeom prst="rect">
            <a:avLst/>
          </a:prstGeom>
          <a:noFill/>
          <a:ln>
            <a:solidFill>
              <a:schemeClr val="tx1"/>
            </a:solidFill>
          </a:ln>
        </p:spPr>
        <p:txBody>
          <a:bodyPr wrap="square" rtlCol="0">
            <a:spAutoFit/>
          </a:bodyPr>
          <a:lstStyle/>
          <a:p>
            <a:r>
              <a:rPr lang="en-NZ" sz="1400" dirty="0"/>
              <a:t>Dogs barking or biting</a:t>
            </a:r>
          </a:p>
        </p:txBody>
      </p:sp>
      <p:sp>
        <p:nvSpPr>
          <p:cNvPr id="11" name="TextBox 10">
            <a:extLst>
              <a:ext uri="{FF2B5EF4-FFF2-40B4-BE49-F238E27FC236}">
                <a16:creationId xmlns:a16="http://schemas.microsoft.com/office/drawing/2014/main" id="{2F85DBA7-C9E8-386F-3C1A-C3B3AABDCBC2}"/>
              </a:ext>
            </a:extLst>
          </p:cNvPr>
          <p:cNvSpPr txBox="1"/>
          <p:nvPr/>
        </p:nvSpPr>
        <p:spPr>
          <a:xfrm>
            <a:off x="472964" y="3628227"/>
            <a:ext cx="1082566" cy="307777"/>
          </a:xfrm>
          <a:prstGeom prst="rect">
            <a:avLst/>
          </a:prstGeom>
          <a:noFill/>
          <a:ln>
            <a:solidFill>
              <a:schemeClr val="tx1"/>
            </a:solidFill>
          </a:ln>
        </p:spPr>
        <p:txBody>
          <a:bodyPr wrap="square" rtlCol="0">
            <a:spAutoFit/>
          </a:bodyPr>
          <a:lstStyle/>
          <a:p>
            <a:r>
              <a:rPr lang="en-NZ" sz="1400" dirty="0"/>
              <a:t>Pain</a:t>
            </a:r>
          </a:p>
        </p:txBody>
      </p:sp>
      <p:sp>
        <p:nvSpPr>
          <p:cNvPr id="12" name="TextBox 11">
            <a:extLst>
              <a:ext uri="{FF2B5EF4-FFF2-40B4-BE49-F238E27FC236}">
                <a16:creationId xmlns:a16="http://schemas.microsoft.com/office/drawing/2014/main" id="{5C68EFD8-26B0-B2C5-4F29-C7626CF6DA2A}"/>
              </a:ext>
            </a:extLst>
          </p:cNvPr>
          <p:cNvSpPr txBox="1"/>
          <p:nvPr/>
        </p:nvSpPr>
        <p:spPr>
          <a:xfrm>
            <a:off x="1865584" y="2713710"/>
            <a:ext cx="1292773" cy="307777"/>
          </a:xfrm>
          <a:prstGeom prst="rect">
            <a:avLst/>
          </a:prstGeom>
          <a:noFill/>
          <a:ln>
            <a:solidFill>
              <a:schemeClr val="tx1"/>
            </a:solidFill>
          </a:ln>
        </p:spPr>
        <p:txBody>
          <a:bodyPr wrap="square" rtlCol="0">
            <a:spAutoFit/>
          </a:bodyPr>
          <a:lstStyle/>
          <a:p>
            <a:r>
              <a:rPr lang="en-NZ" sz="1400" dirty="0"/>
              <a:t>Electric prods</a:t>
            </a:r>
          </a:p>
        </p:txBody>
      </p:sp>
      <p:sp>
        <p:nvSpPr>
          <p:cNvPr id="13" name="TextBox 12">
            <a:extLst>
              <a:ext uri="{FF2B5EF4-FFF2-40B4-BE49-F238E27FC236}">
                <a16:creationId xmlns:a16="http://schemas.microsoft.com/office/drawing/2014/main" id="{52B6B61C-F23A-F3BF-E7BD-2E9873BB5405}"/>
              </a:ext>
            </a:extLst>
          </p:cNvPr>
          <p:cNvSpPr txBox="1"/>
          <p:nvPr/>
        </p:nvSpPr>
        <p:spPr>
          <a:xfrm>
            <a:off x="504494" y="2690704"/>
            <a:ext cx="1082566" cy="307777"/>
          </a:xfrm>
          <a:prstGeom prst="rect">
            <a:avLst/>
          </a:prstGeom>
          <a:noFill/>
          <a:ln>
            <a:solidFill>
              <a:schemeClr val="tx1"/>
            </a:solidFill>
          </a:ln>
        </p:spPr>
        <p:txBody>
          <a:bodyPr wrap="square" rtlCol="0">
            <a:spAutoFit/>
          </a:bodyPr>
          <a:lstStyle/>
          <a:p>
            <a:r>
              <a:rPr lang="en-NZ" sz="1400" dirty="0"/>
              <a:t>Beating</a:t>
            </a:r>
          </a:p>
        </p:txBody>
      </p:sp>
      <p:sp>
        <p:nvSpPr>
          <p:cNvPr id="14" name="TextBox 13">
            <a:extLst>
              <a:ext uri="{FF2B5EF4-FFF2-40B4-BE49-F238E27FC236}">
                <a16:creationId xmlns:a16="http://schemas.microsoft.com/office/drawing/2014/main" id="{23728FF9-C952-C968-A809-E24F71094DF0}"/>
              </a:ext>
            </a:extLst>
          </p:cNvPr>
          <p:cNvSpPr txBox="1"/>
          <p:nvPr/>
        </p:nvSpPr>
        <p:spPr>
          <a:xfrm>
            <a:off x="430922" y="4060805"/>
            <a:ext cx="1292773" cy="307777"/>
          </a:xfrm>
          <a:prstGeom prst="rect">
            <a:avLst/>
          </a:prstGeom>
          <a:noFill/>
          <a:ln>
            <a:solidFill>
              <a:schemeClr val="tx1"/>
            </a:solidFill>
          </a:ln>
        </p:spPr>
        <p:txBody>
          <a:bodyPr wrap="square" rtlCol="0">
            <a:spAutoFit/>
          </a:bodyPr>
          <a:lstStyle/>
          <a:p>
            <a:r>
              <a:rPr lang="en-NZ" sz="1400" dirty="0"/>
              <a:t>Strange things</a:t>
            </a:r>
          </a:p>
        </p:txBody>
      </p:sp>
      <p:sp>
        <p:nvSpPr>
          <p:cNvPr id="15" name="TextBox 14">
            <a:extLst>
              <a:ext uri="{FF2B5EF4-FFF2-40B4-BE49-F238E27FC236}">
                <a16:creationId xmlns:a16="http://schemas.microsoft.com/office/drawing/2014/main" id="{9764F526-2A74-B315-7057-F6A9DD15E259}"/>
              </a:ext>
            </a:extLst>
          </p:cNvPr>
          <p:cNvSpPr txBox="1"/>
          <p:nvPr/>
        </p:nvSpPr>
        <p:spPr>
          <a:xfrm>
            <a:off x="2222937" y="1643874"/>
            <a:ext cx="1082566" cy="307777"/>
          </a:xfrm>
          <a:prstGeom prst="rect">
            <a:avLst/>
          </a:prstGeom>
          <a:noFill/>
          <a:ln>
            <a:solidFill>
              <a:schemeClr val="tx1"/>
            </a:solidFill>
          </a:ln>
        </p:spPr>
        <p:txBody>
          <a:bodyPr wrap="square" rtlCol="0">
            <a:spAutoFit/>
          </a:bodyPr>
          <a:lstStyle/>
          <a:p>
            <a:r>
              <a:rPr lang="en-NZ" sz="1400" dirty="0"/>
              <a:t>Familiarity</a:t>
            </a:r>
          </a:p>
        </p:txBody>
      </p:sp>
      <p:sp>
        <p:nvSpPr>
          <p:cNvPr id="16" name="TextBox 15">
            <a:extLst>
              <a:ext uri="{FF2B5EF4-FFF2-40B4-BE49-F238E27FC236}">
                <a16:creationId xmlns:a16="http://schemas.microsoft.com/office/drawing/2014/main" id="{9269E858-F430-EE13-D189-E75E87CA4938}"/>
              </a:ext>
            </a:extLst>
          </p:cNvPr>
          <p:cNvSpPr txBox="1"/>
          <p:nvPr/>
        </p:nvSpPr>
        <p:spPr>
          <a:xfrm>
            <a:off x="1937844" y="3217127"/>
            <a:ext cx="1082566" cy="307777"/>
          </a:xfrm>
          <a:prstGeom prst="rect">
            <a:avLst/>
          </a:prstGeom>
          <a:noFill/>
          <a:ln>
            <a:solidFill>
              <a:schemeClr val="tx1"/>
            </a:solidFill>
          </a:ln>
        </p:spPr>
        <p:txBody>
          <a:bodyPr wrap="square" rtlCol="0">
            <a:spAutoFit/>
          </a:bodyPr>
          <a:lstStyle/>
          <a:p>
            <a:r>
              <a:rPr lang="en-NZ" sz="1400" dirty="0"/>
              <a:t>Low light</a:t>
            </a:r>
          </a:p>
        </p:txBody>
      </p:sp>
      <p:sp>
        <p:nvSpPr>
          <p:cNvPr id="17" name="TextBox 16">
            <a:extLst>
              <a:ext uri="{FF2B5EF4-FFF2-40B4-BE49-F238E27FC236}">
                <a16:creationId xmlns:a16="http://schemas.microsoft.com/office/drawing/2014/main" id="{6C2CDDB4-1A27-95BF-86AB-79990BF4F340}"/>
              </a:ext>
            </a:extLst>
          </p:cNvPr>
          <p:cNvSpPr txBox="1"/>
          <p:nvPr/>
        </p:nvSpPr>
        <p:spPr>
          <a:xfrm>
            <a:off x="430923" y="4545604"/>
            <a:ext cx="2012732" cy="307777"/>
          </a:xfrm>
          <a:prstGeom prst="rect">
            <a:avLst/>
          </a:prstGeom>
          <a:noFill/>
          <a:ln>
            <a:solidFill>
              <a:schemeClr val="tx1"/>
            </a:solidFill>
          </a:ln>
        </p:spPr>
        <p:txBody>
          <a:bodyPr wrap="square" rtlCol="0">
            <a:spAutoFit/>
          </a:bodyPr>
          <a:lstStyle/>
          <a:p>
            <a:r>
              <a:rPr lang="en-NZ" sz="1400" dirty="0"/>
              <a:t>Low- frequency sounds</a:t>
            </a:r>
          </a:p>
        </p:txBody>
      </p:sp>
      <p:sp>
        <p:nvSpPr>
          <p:cNvPr id="18" name="TextBox 17">
            <a:extLst>
              <a:ext uri="{FF2B5EF4-FFF2-40B4-BE49-F238E27FC236}">
                <a16:creationId xmlns:a16="http://schemas.microsoft.com/office/drawing/2014/main" id="{93FE328A-65A6-246B-C879-8A14EAD84099}"/>
              </a:ext>
            </a:extLst>
          </p:cNvPr>
          <p:cNvSpPr txBox="1"/>
          <p:nvPr/>
        </p:nvSpPr>
        <p:spPr>
          <a:xfrm>
            <a:off x="484131" y="3144083"/>
            <a:ext cx="1082566" cy="307777"/>
          </a:xfrm>
          <a:prstGeom prst="rect">
            <a:avLst/>
          </a:prstGeom>
          <a:noFill/>
          <a:ln>
            <a:solidFill>
              <a:schemeClr val="tx1"/>
            </a:solidFill>
          </a:ln>
        </p:spPr>
        <p:txBody>
          <a:bodyPr wrap="square" rtlCol="0">
            <a:spAutoFit/>
          </a:bodyPr>
          <a:lstStyle/>
          <a:p>
            <a:r>
              <a:rPr lang="en-NZ" sz="1400" dirty="0"/>
              <a:t>Stroking</a:t>
            </a:r>
          </a:p>
        </p:txBody>
      </p:sp>
      <p:sp>
        <p:nvSpPr>
          <p:cNvPr id="19" name="TextBox 18">
            <a:extLst>
              <a:ext uri="{FF2B5EF4-FFF2-40B4-BE49-F238E27FC236}">
                <a16:creationId xmlns:a16="http://schemas.microsoft.com/office/drawing/2014/main" id="{0C8FD172-26FA-8F6D-FC46-9CC9DCDD6F9B}"/>
              </a:ext>
            </a:extLst>
          </p:cNvPr>
          <p:cNvSpPr txBox="1"/>
          <p:nvPr/>
        </p:nvSpPr>
        <p:spPr>
          <a:xfrm>
            <a:off x="430922" y="4952676"/>
            <a:ext cx="1082566" cy="307777"/>
          </a:xfrm>
          <a:prstGeom prst="rect">
            <a:avLst/>
          </a:prstGeom>
          <a:noFill/>
          <a:ln>
            <a:solidFill>
              <a:schemeClr val="tx1"/>
            </a:solidFill>
          </a:ln>
        </p:spPr>
        <p:txBody>
          <a:bodyPr wrap="square" rtlCol="0">
            <a:spAutoFit/>
          </a:bodyPr>
          <a:lstStyle/>
          <a:p>
            <a:r>
              <a:rPr lang="en-NZ" sz="1400" dirty="0"/>
              <a:t>Silence</a:t>
            </a:r>
          </a:p>
        </p:txBody>
      </p:sp>
      <p:sp>
        <p:nvSpPr>
          <p:cNvPr id="20" name="TextBox 19">
            <a:extLst>
              <a:ext uri="{FF2B5EF4-FFF2-40B4-BE49-F238E27FC236}">
                <a16:creationId xmlns:a16="http://schemas.microsoft.com/office/drawing/2014/main" id="{623B42B3-9674-32D3-2576-807DB86807E0}"/>
              </a:ext>
            </a:extLst>
          </p:cNvPr>
          <p:cNvSpPr txBox="1"/>
          <p:nvPr/>
        </p:nvSpPr>
        <p:spPr>
          <a:xfrm>
            <a:off x="1902372" y="3704485"/>
            <a:ext cx="1082566" cy="307777"/>
          </a:xfrm>
          <a:prstGeom prst="rect">
            <a:avLst/>
          </a:prstGeom>
          <a:noFill/>
          <a:ln>
            <a:solidFill>
              <a:schemeClr val="tx1"/>
            </a:solidFill>
          </a:ln>
        </p:spPr>
        <p:txBody>
          <a:bodyPr wrap="square" rtlCol="0">
            <a:spAutoFit/>
          </a:bodyPr>
          <a:lstStyle/>
          <a:p>
            <a:r>
              <a:rPr lang="en-NZ" sz="1400" dirty="0"/>
              <a:t>Music</a:t>
            </a:r>
          </a:p>
        </p:txBody>
      </p:sp>
      <p:sp>
        <p:nvSpPr>
          <p:cNvPr id="21" name="TextBox 20">
            <a:extLst>
              <a:ext uri="{FF2B5EF4-FFF2-40B4-BE49-F238E27FC236}">
                <a16:creationId xmlns:a16="http://schemas.microsoft.com/office/drawing/2014/main" id="{05A217C4-F2FD-73FE-5F8D-C4324F2D5262}"/>
              </a:ext>
            </a:extLst>
          </p:cNvPr>
          <p:cNvSpPr txBox="1"/>
          <p:nvPr/>
        </p:nvSpPr>
        <p:spPr>
          <a:xfrm>
            <a:off x="1680339" y="4943226"/>
            <a:ext cx="1744719" cy="307777"/>
          </a:xfrm>
          <a:prstGeom prst="rect">
            <a:avLst/>
          </a:prstGeom>
          <a:noFill/>
          <a:ln>
            <a:solidFill>
              <a:schemeClr val="tx1"/>
            </a:solidFill>
          </a:ln>
        </p:spPr>
        <p:txBody>
          <a:bodyPr wrap="square" rtlCol="0">
            <a:spAutoFit/>
          </a:bodyPr>
          <a:lstStyle/>
          <a:p>
            <a:r>
              <a:rPr lang="en-NZ" sz="1400" dirty="0"/>
              <a:t>Rhythmical sounds</a:t>
            </a:r>
          </a:p>
        </p:txBody>
      </p:sp>
      <p:sp>
        <p:nvSpPr>
          <p:cNvPr id="22" name="TextBox 21">
            <a:extLst>
              <a:ext uri="{FF2B5EF4-FFF2-40B4-BE49-F238E27FC236}">
                <a16:creationId xmlns:a16="http://schemas.microsoft.com/office/drawing/2014/main" id="{20F55AAE-F7C9-3477-E463-189E8F0ED996}"/>
              </a:ext>
            </a:extLst>
          </p:cNvPr>
          <p:cNvSpPr txBox="1"/>
          <p:nvPr/>
        </p:nvSpPr>
        <p:spPr>
          <a:xfrm>
            <a:off x="345527" y="5410050"/>
            <a:ext cx="1592317" cy="307777"/>
          </a:xfrm>
          <a:prstGeom prst="rect">
            <a:avLst/>
          </a:prstGeom>
          <a:noFill/>
          <a:ln>
            <a:solidFill>
              <a:schemeClr val="tx1"/>
            </a:solidFill>
          </a:ln>
        </p:spPr>
        <p:txBody>
          <a:bodyPr wrap="square" rtlCol="0">
            <a:spAutoFit/>
          </a:bodyPr>
          <a:lstStyle/>
          <a:p>
            <a:r>
              <a:rPr lang="en-NZ" sz="1400" dirty="0"/>
              <a:t>Familiar people</a:t>
            </a:r>
          </a:p>
        </p:txBody>
      </p:sp>
    </p:spTree>
    <p:extLst>
      <p:ext uri="{BB962C8B-B14F-4D97-AF65-F5344CB8AC3E}">
        <p14:creationId xmlns:p14="http://schemas.microsoft.com/office/powerpoint/2010/main" val="98792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5B964-A94F-8E5F-F4E2-15D022BE6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6F08C-15C4-2F29-8AAF-AAFEC2114F54}"/>
              </a:ext>
            </a:extLst>
          </p:cNvPr>
          <p:cNvSpPr>
            <a:spLocks noGrp="1"/>
          </p:cNvSpPr>
          <p:nvPr>
            <p:ph type="title"/>
          </p:nvPr>
        </p:nvSpPr>
        <p:spPr>
          <a:xfrm>
            <a:off x="599090" y="365125"/>
            <a:ext cx="10754710" cy="1325563"/>
          </a:xfrm>
        </p:spPr>
        <p:txBody>
          <a:bodyPr>
            <a:normAutofit/>
          </a:bodyPr>
          <a:lstStyle/>
          <a:p>
            <a:r>
              <a:rPr lang="en-NZ" sz="2800" kern="100" dirty="0">
                <a:effectLst/>
                <a:latin typeface="Aptos" panose="020B0004020202020204" pitchFamily="34" charset="0"/>
                <a:ea typeface="Aptos" panose="020B0004020202020204" pitchFamily="34" charset="0"/>
                <a:cs typeface="Times New Roman" panose="02020603050405020304" pitchFamily="18" charset="0"/>
              </a:rPr>
              <a:t>ANSWERS Drag and drop the statements below into the table under the correct heading </a:t>
            </a:r>
            <a:br>
              <a:rPr lang="en-NZ" sz="2800" kern="100" dirty="0">
                <a:effectLst/>
                <a:latin typeface="Aptos" panose="020B0004020202020204" pitchFamily="34" charset="0"/>
                <a:ea typeface="Aptos" panose="020B0004020202020204" pitchFamily="34" charset="0"/>
                <a:cs typeface="Times New Roman" panose="02020603050405020304" pitchFamily="18" charset="0"/>
              </a:rPr>
            </a:br>
            <a:endParaRPr lang="en-NZ" sz="2800" dirty="0"/>
          </a:p>
        </p:txBody>
      </p:sp>
      <p:graphicFrame>
        <p:nvGraphicFramePr>
          <p:cNvPr id="6" name="Content Placeholder 5">
            <a:extLst>
              <a:ext uri="{FF2B5EF4-FFF2-40B4-BE49-F238E27FC236}">
                <a16:creationId xmlns:a16="http://schemas.microsoft.com/office/drawing/2014/main" id="{129C369F-C26A-D2A2-39A9-BF6AD2741102}"/>
              </a:ext>
            </a:extLst>
          </p:cNvPr>
          <p:cNvGraphicFramePr>
            <a:graphicFrameLocks noGrp="1"/>
          </p:cNvGraphicFramePr>
          <p:nvPr>
            <p:ph idx="1"/>
            <p:extLst>
              <p:ext uri="{D42A27DB-BD31-4B8C-83A1-F6EECF244321}">
                <p14:modId xmlns:p14="http://schemas.microsoft.com/office/powerpoint/2010/main" val="933139674"/>
              </p:ext>
            </p:extLst>
          </p:nvPr>
        </p:nvGraphicFramePr>
        <p:xfrm>
          <a:off x="2795752" y="1919946"/>
          <a:ext cx="7338848" cy="3754120"/>
        </p:xfrm>
        <a:graphic>
          <a:graphicData uri="http://schemas.openxmlformats.org/drawingml/2006/table">
            <a:tbl>
              <a:tblPr firstRow="1" bandRow="1">
                <a:tableStyleId>{5C22544A-7EE6-4342-B048-85BDC9FD1C3A}</a:tableStyleId>
              </a:tblPr>
              <a:tblGrid>
                <a:gridCol w="3669424">
                  <a:extLst>
                    <a:ext uri="{9D8B030D-6E8A-4147-A177-3AD203B41FA5}">
                      <a16:colId xmlns:a16="http://schemas.microsoft.com/office/drawing/2014/main" val="3413241714"/>
                    </a:ext>
                  </a:extLst>
                </a:gridCol>
                <a:gridCol w="3669424">
                  <a:extLst>
                    <a:ext uri="{9D8B030D-6E8A-4147-A177-3AD203B41FA5}">
                      <a16:colId xmlns:a16="http://schemas.microsoft.com/office/drawing/2014/main" val="4545107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b="1" kern="1200" dirty="0">
                          <a:solidFill>
                            <a:schemeClr val="lt1"/>
                          </a:solidFill>
                          <a:effectLst/>
                          <a:latin typeface="+mn-lt"/>
                          <a:ea typeface="+mn-ea"/>
                          <a:cs typeface="+mn-cs"/>
                        </a:rPr>
                        <a:t>What can make cattle flighty?</a:t>
                      </a:r>
                      <a:endParaRPr lang="en-NZ" dirty="0"/>
                    </a:p>
                  </a:txBody>
                  <a:tcPr/>
                </a:tc>
                <a:tc>
                  <a:txBody>
                    <a:bodyPr/>
                    <a:lstStyle/>
                    <a:p>
                      <a:pPr algn="ctr"/>
                      <a:r>
                        <a:rPr lang="en-NZ" sz="1800" b="1" kern="1200" dirty="0">
                          <a:solidFill>
                            <a:schemeClr val="lt1"/>
                          </a:solidFill>
                          <a:effectLst/>
                          <a:latin typeface="+mn-lt"/>
                          <a:ea typeface="+mn-ea"/>
                          <a:cs typeface="+mn-cs"/>
                        </a:rPr>
                        <a:t>What can calm cattle?</a:t>
                      </a:r>
                      <a:endParaRPr lang="en-NZ" dirty="0"/>
                    </a:p>
                  </a:txBody>
                  <a:tcPr/>
                </a:tc>
                <a:extLst>
                  <a:ext uri="{0D108BD9-81ED-4DB2-BD59-A6C34878D82A}">
                    <a16:rowId xmlns:a16="http://schemas.microsoft.com/office/drawing/2014/main" val="2412724551"/>
                  </a:ext>
                </a:extLst>
              </a:tr>
              <a:tr h="370840">
                <a:tc>
                  <a:txBody>
                    <a:bodyPr/>
                    <a:lstStyle/>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p>
                      <a:endParaRPr lang="en-NZ" dirty="0"/>
                    </a:p>
                  </a:txBody>
                  <a:tcPr/>
                </a:tc>
                <a:tc>
                  <a:txBody>
                    <a:bodyPr/>
                    <a:lstStyle/>
                    <a:p>
                      <a:endParaRPr lang="en-NZ" dirty="0"/>
                    </a:p>
                  </a:txBody>
                  <a:tcPr/>
                </a:tc>
                <a:extLst>
                  <a:ext uri="{0D108BD9-81ED-4DB2-BD59-A6C34878D82A}">
                    <a16:rowId xmlns:a16="http://schemas.microsoft.com/office/drawing/2014/main" val="261592104"/>
                  </a:ext>
                </a:extLst>
              </a:tr>
            </a:tbl>
          </a:graphicData>
        </a:graphic>
      </p:graphicFrame>
      <p:sp>
        <p:nvSpPr>
          <p:cNvPr id="7" name="TextBox 6">
            <a:extLst>
              <a:ext uri="{FF2B5EF4-FFF2-40B4-BE49-F238E27FC236}">
                <a16:creationId xmlns:a16="http://schemas.microsoft.com/office/drawing/2014/main" id="{E2348D38-5A01-C5CA-780E-25428BFF88C8}"/>
              </a:ext>
            </a:extLst>
          </p:cNvPr>
          <p:cNvSpPr txBox="1"/>
          <p:nvPr/>
        </p:nvSpPr>
        <p:spPr>
          <a:xfrm>
            <a:off x="4104288" y="4301848"/>
            <a:ext cx="1082566" cy="307777"/>
          </a:xfrm>
          <a:prstGeom prst="rect">
            <a:avLst/>
          </a:prstGeom>
          <a:noFill/>
          <a:ln>
            <a:solidFill>
              <a:schemeClr val="tx1"/>
            </a:solidFill>
          </a:ln>
        </p:spPr>
        <p:txBody>
          <a:bodyPr wrap="square" rtlCol="0">
            <a:spAutoFit/>
          </a:bodyPr>
          <a:lstStyle/>
          <a:p>
            <a:r>
              <a:rPr lang="en-NZ" sz="1400" dirty="0"/>
              <a:t>Hunger</a:t>
            </a:r>
          </a:p>
        </p:txBody>
      </p:sp>
      <p:sp>
        <p:nvSpPr>
          <p:cNvPr id="8" name="TextBox 7">
            <a:extLst>
              <a:ext uri="{FF2B5EF4-FFF2-40B4-BE49-F238E27FC236}">
                <a16:creationId xmlns:a16="http://schemas.microsoft.com/office/drawing/2014/main" id="{C8CA1D50-215F-05F9-1513-7A0338F28A14}"/>
              </a:ext>
            </a:extLst>
          </p:cNvPr>
          <p:cNvSpPr txBox="1"/>
          <p:nvPr/>
        </p:nvSpPr>
        <p:spPr>
          <a:xfrm>
            <a:off x="4014952" y="5117193"/>
            <a:ext cx="1321677" cy="307777"/>
          </a:xfrm>
          <a:prstGeom prst="rect">
            <a:avLst/>
          </a:prstGeom>
          <a:noFill/>
          <a:ln>
            <a:solidFill>
              <a:schemeClr val="tx1"/>
            </a:solidFill>
          </a:ln>
        </p:spPr>
        <p:txBody>
          <a:bodyPr wrap="square" rtlCol="0">
            <a:spAutoFit/>
          </a:bodyPr>
          <a:lstStyle/>
          <a:p>
            <a:r>
              <a:rPr lang="en-NZ" sz="1400" dirty="0"/>
              <a:t>Sexual activity</a:t>
            </a:r>
          </a:p>
        </p:txBody>
      </p:sp>
      <p:sp>
        <p:nvSpPr>
          <p:cNvPr id="9" name="TextBox 8">
            <a:extLst>
              <a:ext uri="{FF2B5EF4-FFF2-40B4-BE49-F238E27FC236}">
                <a16:creationId xmlns:a16="http://schemas.microsoft.com/office/drawing/2014/main" id="{5E460A4D-C85C-275E-9B80-14DE96CB709F}"/>
              </a:ext>
            </a:extLst>
          </p:cNvPr>
          <p:cNvSpPr txBox="1"/>
          <p:nvPr/>
        </p:nvSpPr>
        <p:spPr>
          <a:xfrm>
            <a:off x="4064875" y="2310160"/>
            <a:ext cx="1497724" cy="307777"/>
          </a:xfrm>
          <a:prstGeom prst="rect">
            <a:avLst/>
          </a:prstGeom>
          <a:noFill/>
          <a:ln>
            <a:solidFill>
              <a:schemeClr val="tx1"/>
            </a:solidFill>
          </a:ln>
        </p:spPr>
        <p:txBody>
          <a:bodyPr wrap="square" rtlCol="0">
            <a:spAutoFit/>
          </a:bodyPr>
          <a:lstStyle/>
          <a:p>
            <a:r>
              <a:rPr lang="en-NZ" sz="1400" dirty="0"/>
              <a:t>Noise, shouting</a:t>
            </a:r>
          </a:p>
        </p:txBody>
      </p:sp>
      <p:sp>
        <p:nvSpPr>
          <p:cNvPr id="10" name="TextBox 9">
            <a:extLst>
              <a:ext uri="{FF2B5EF4-FFF2-40B4-BE49-F238E27FC236}">
                <a16:creationId xmlns:a16="http://schemas.microsoft.com/office/drawing/2014/main" id="{B17C33B8-68CC-EA88-485F-4EA693C71D92}"/>
              </a:ext>
            </a:extLst>
          </p:cNvPr>
          <p:cNvSpPr txBox="1"/>
          <p:nvPr/>
        </p:nvSpPr>
        <p:spPr>
          <a:xfrm>
            <a:off x="4106916" y="2709926"/>
            <a:ext cx="2159876" cy="307777"/>
          </a:xfrm>
          <a:prstGeom prst="rect">
            <a:avLst/>
          </a:prstGeom>
          <a:noFill/>
          <a:ln>
            <a:solidFill>
              <a:schemeClr val="tx1"/>
            </a:solidFill>
          </a:ln>
        </p:spPr>
        <p:txBody>
          <a:bodyPr wrap="square" rtlCol="0">
            <a:spAutoFit/>
          </a:bodyPr>
          <a:lstStyle/>
          <a:p>
            <a:r>
              <a:rPr lang="en-NZ" sz="1400" dirty="0"/>
              <a:t>Dogs barking or biting</a:t>
            </a:r>
          </a:p>
        </p:txBody>
      </p:sp>
      <p:sp>
        <p:nvSpPr>
          <p:cNvPr id="11" name="TextBox 10">
            <a:extLst>
              <a:ext uri="{FF2B5EF4-FFF2-40B4-BE49-F238E27FC236}">
                <a16:creationId xmlns:a16="http://schemas.microsoft.com/office/drawing/2014/main" id="{DAD9A538-1211-E800-9E6C-4A760D830841}"/>
              </a:ext>
            </a:extLst>
          </p:cNvPr>
          <p:cNvSpPr txBox="1"/>
          <p:nvPr/>
        </p:nvSpPr>
        <p:spPr>
          <a:xfrm>
            <a:off x="4110856" y="3850633"/>
            <a:ext cx="1082566" cy="307777"/>
          </a:xfrm>
          <a:prstGeom prst="rect">
            <a:avLst/>
          </a:prstGeom>
          <a:noFill/>
          <a:ln>
            <a:solidFill>
              <a:schemeClr val="tx1"/>
            </a:solidFill>
          </a:ln>
        </p:spPr>
        <p:txBody>
          <a:bodyPr wrap="square" rtlCol="0">
            <a:spAutoFit/>
          </a:bodyPr>
          <a:lstStyle/>
          <a:p>
            <a:r>
              <a:rPr lang="en-NZ" sz="1400" dirty="0"/>
              <a:t>Pain</a:t>
            </a:r>
          </a:p>
        </p:txBody>
      </p:sp>
      <p:sp>
        <p:nvSpPr>
          <p:cNvPr id="12" name="TextBox 11">
            <a:extLst>
              <a:ext uri="{FF2B5EF4-FFF2-40B4-BE49-F238E27FC236}">
                <a16:creationId xmlns:a16="http://schemas.microsoft.com/office/drawing/2014/main" id="{22BCCC15-3755-8596-2DC6-B0CAC63CDA6C}"/>
              </a:ext>
            </a:extLst>
          </p:cNvPr>
          <p:cNvSpPr txBox="1"/>
          <p:nvPr/>
        </p:nvSpPr>
        <p:spPr>
          <a:xfrm>
            <a:off x="4104288" y="3489229"/>
            <a:ext cx="1292773" cy="307777"/>
          </a:xfrm>
          <a:prstGeom prst="rect">
            <a:avLst/>
          </a:prstGeom>
          <a:noFill/>
          <a:ln>
            <a:solidFill>
              <a:schemeClr val="tx1"/>
            </a:solidFill>
          </a:ln>
        </p:spPr>
        <p:txBody>
          <a:bodyPr wrap="square" rtlCol="0">
            <a:spAutoFit/>
          </a:bodyPr>
          <a:lstStyle/>
          <a:p>
            <a:r>
              <a:rPr lang="en-NZ" sz="1400" dirty="0"/>
              <a:t>Electric prods</a:t>
            </a:r>
          </a:p>
        </p:txBody>
      </p:sp>
      <p:sp>
        <p:nvSpPr>
          <p:cNvPr id="13" name="TextBox 12">
            <a:extLst>
              <a:ext uri="{FF2B5EF4-FFF2-40B4-BE49-F238E27FC236}">
                <a16:creationId xmlns:a16="http://schemas.microsoft.com/office/drawing/2014/main" id="{F7957C02-038D-E1A3-CD6F-4FE5D823F496}"/>
              </a:ext>
            </a:extLst>
          </p:cNvPr>
          <p:cNvSpPr txBox="1"/>
          <p:nvPr/>
        </p:nvSpPr>
        <p:spPr>
          <a:xfrm>
            <a:off x="4106916" y="3098860"/>
            <a:ext cx="1082566" cy="307777"/>
          </a:xfrm>
          <a:prstGeom prst="rect">
            <a:avLst/>
          </a:prstGeom>
          <a:noFill/>
          <a:ln>
            <a:solidFill>
              <a:schemeClr val="tx1"/>
            </a:solidFill>
          </a:ln>
        </p:spPr>
        <p:txBody>
          <a:bodyPr wrap="square" rtlCol="0">
            <a:spAutoFit/>
          </a:bodyPr>
          <a:lstStyle/>
          <a:p>
            <a:r>
              <a:rPr lang="en-NZ" sz="1400" dirty="0"/>
              <a:t>Beating</a:t>
            </a:r>
          </a:p>
        </p:txBody>
      </p:sp>
      <p:sp>
        <p:nvSpPr>
          <p:cNvPr id="14" name="TextBox 13">
            <a:extLst>
              <a:ext uri="{FF2B5EF4-FFF2-40B4-BE49-F238E27FC236}">
                <a16:creationId xmlns:a16="http://schemas.microsoft.com/office/drawing/2014/main" id="{58F5800F-EC41-8FC7-B985-8E61CE0A25AE}"/>
              </a:ext>
            </a:extLst>
          </p:cNvPr>
          <p:cNvSpPr txBox="1"/>
          <p:nvPr/>
        </p:nvSpPr>
        <p:spPr>
          <a:xfrm>
            <a:off x="4167350" y="4682283"/>
            <a:ext cx="1292773" cy="307777"/>
          </a:xfrm>
          <a:prstGeom prst="rect">
            <a:avLst/>
          </a:prstGeom>
          <a:noFill/>
          <a:ln>
            <a:solidFill>
              <a:schemeClr val="tx1"/>
            </a:solidFill>
          </a:ln>
        </p:spPr>
        <p:txBody>
          <a:bodyPr wrap="square" rtlCol="0">
            <a:spAutoFit/>
          </a:bodyPr>
          <a:lstStyle/>
          <a:p>
            <a:r>
              <a:rPr lang="en-NZ" sz="1400" dirty="0"/>
              <a:t>Strange things</a:t>
            </a:r>
          </a:p>
        </p:txBody>
      </p:sp>
      <p:sp>
        <p:nvSpPr>
          <p:cNvPr id="15" name="TextBox 14">
            <a:extLst>
              <a:ext uri="{FF2B5EF4-FFF2-40B4-BE49-F238E27FC236}">
                <a16:creationId xmlns:a16="http://schemas.microsoft.com/office/drawing/2014/main" id="{7A5689D1-1E25-1155-C72B-E4685DCA7BA0}"/>
              </a:ext>
            </a:extLst>
          </p:cNvPr>
          <p:cNvSpPr txBox="1"/>
          <p:nvPr/>
        </p:nvSpPr>
        <p:spPr>
          <a:xfrm>
            <a:off x="7615403" y="2365406"/>
            <a:ext cx="1082566" cy="307777"/>
          </a:xfrm>
          <a:prstGeom prst="rect">
            <a:avLst/>
          </a:prstGeom>
          <a:noFill/>
          <a:ln>
            <a:solidFill>
              <a:schemeClr val="tx1"/>
            </a:solidFill>
          </a:ln>
        </p:spPr>
        <p:txBody>
          <a:bodyPr wrap="square" rtlCol="0">
            <a:spAutoFit/>
          </a:bodyPr>
          <a:lstStyle/>
          <a:p>
            <a:r>
              <a:rPr lang="en-NZ" sz="1400" dirty="0"/>
              <a:t>Familiarity</a:t>
            </a:r>
          </a:p>
        </p:txBody>
      </p:sp>
      <p:sp>
        <p:nvSpPr>
          <p:cNvPr id="16" name="TextBox 15">
            <a:extLst>
              <a:ext uri="{FF2B5EF4-FFF2-40B4-BE49-F238E27FC236}">
                <a16:creationId xmlns:a16="http://schemas.microsoft.com/office/drawing/2014/main" id="{47CA57C6-95D5-C97C-A0AA-0ABFE5D305FB}"/>
              </a:ext>
            </a:extLst>
          </p:cNvPr>
          <p:cNvSpPr txBox="1"/>
          <p:nvPr/>
        </p:nvSpPr>
        <p:spPr>
          <a:xfrm>
            <a:off x="7727731" y="2820263"/>
            <a:ext cx="1082566" cy="307777"/>
          </a:xfrm>
          <a:prstGeom prst="rect">
            <a:avLst/>
          </a:prstGeom>
          <a:noFill/>
          <a:ln>
            <a:solidFill>
              <a:schemeClr val="tx1"/>
            </a:solidFill>
          </a:ln>
        </p:spPr>
        <p:txBody>
          <a:bodyPr wrap="square" rtlCol="0">
            <a:spAutoFit/>
          </a:bodyPr>
          <a:lstStyle/>
          <a:p>
            <a:r>
              <a:rPr lang="en-NZ" sz="1400" dirty="0"/>
              <a:t>Low light</a:t>
            </a:r>
          </a:p>
        </p:txBody>
      </p:sp>
      <p:sp>
        <p:nvSpPr>
          <p:cNvPr id="17" name="TextBox 16">
            <a:extLst>
              <a:ext uri="{FF2B5EF4-FFF2-40B4-BE49-F238E27FC236}">
                <a16:creationId xmlns:a16="http://schemas.microsoft.com/office/drawing/2014/main" id="{23C27F9A-0E48-9C39-F4CB-BC634143828D}"/>
              </a:ext>
            </a:extLst>
          </p:cNvPr>
          <p:cNvSpPr txBox="1"/>
          <p:nvPr/>
        </p:nvSpPr>
        <p:spPr>
          <a:xfrm>
            <a:off x="7803931" y="4078213"/>
            <a:ext cx="2012732" cy="307777"/>
          </a:xfrm>
          <a:prstGeom prst="rect">
            <a:avLst/>
          </a:prstGeom>
          <a:noFill/>
          <a:ln>
            <a:solidFill>
              <a:schemeClr val="tx1"/>
            </a:solidFill>
          </a:ln>
        </p:spPr>
        <p:txBody>
          <a:bodyPr wrap="square" rtlCol="0">
            <a:spAutoFit/>
          </a:bodyPr>
          <a:lstStyle/>
          <a:p>
            <a:r>
              <a:rPr lang="en-NZ" sz="1400" dirty="0"/>
              <a:t>Low- frequency sounds</a:t>
            </a:r>
          </a:p>
        </p:txBody>
      </p:sp>
      <p:sp>
        <p:nvSpPr>
          <p:cNvPr id="18" name="TextBox 17">
            <a:extLst>
              <a:ext uri="{FF2B5EF4-FFF2-40B4-BE49-F238E27FC236}">
                <a16:creationId xmlns:a16="http://schemas.microsoft.com/office/drawing/2014/main" id="{3D33ADBA-24B8-B63F-454B-12D9838F890B}"/>
              </a:ext>
            </a:extLst>
          </p:cNvPr>
          <p:cNvSpPr txBox="1"/>
          <p:nvPr/>
        </p:nvSpPr>
        <p:spPr>
          <a:xfrm>
            <a:off x="7825610" y="3220637"/>
            <a:ext cx="1082566" cy="307777"/>
          </a:xfrm>
          <a:prstGeom prst="rect">
            <a:avLst/>
          </a:prstGeom>
          <a:noFill/>
          <a:ln>
            <a:solidFill>
              <a:schemeClr val="tx1"/>
            </a:solidFill>
          </a:ln>
        </p:spPr>
        <p:txBody>
          <a:bodyPr wrap="square" rtlCol="0">
            <a:spAutoFit/>
          </a:bodyPr>
          <a:lstStyle/>
          <a:p>
            <a:r>
              <a:rPr lang="en-NZ" sz="1400" dirty="0"/>
              <a:t>Stroking</a:t>
            </a:r>
          </a:p>
        </p:txBody>
      </p:sp>
      <p:sp>
        <p:nvSpPr>
          <p:cNvPr id="19" name="TextBox 18">
            <a:extLst>
              <a:ext uri="{FF2B5EF4-FFF2-40B4-BE49-F238E27FC236}">
                <a16:creationId xmlns:a16="http://schemas.microsoft.com/office/drawing/2014/main" id="{9AA7951D-DE18-1EB1-F8FC-358DE93C5312}"/>
              </a:ext>
            </a:extLst>
          </p:cNvPr>
          <p:cNvSpPr txBox="1"/>
          <p:nvPr/>
        </p:nvSpPr>
        <p:spPr>
          <a:xfrm>
            <a:off x="7803931" y="4845472"/>
            <a:ext cx="1082566" cy="307777"/>
          </a:xfrm>
          <a:prstGeom prst="rect">
            <a:avLst/>
          </a:prstGeom>
          <a:noFill/>
          <a:ln>
            <a:solidFill>
              <a:schemeClr val="tx1"/>
            </a:solidFill>
          </a:ln>
        </p:spPr>
        <p:txBody>
          <a:bodyPr wrap="square" rtlCol="0">
            <a:spAutoFit/>
          </a:bodyPr>
          <a:lstStyle/>
          <a:p>
            <a:r>
              <a:rPr lang="en-NZ" sz="1400" dirty="0"/>
              <a:t>Silence</a:t>
            </a:r>
          </a:p>
        </p:txBody>
      </p:sp>
      <p:sp>
        <p:nvSpPr>
          <p:cNvPr id="20" name="TextBox 19">
            <a:extLst>
              <a:ext uri="{FF2B5EF4-FFF2-40B4-BE49-F238E27FC236}">
                <a16:creationId xmlns:a16="http://schemas.microsoft.com/office/drawing/2014/main" id="{882D8B8D-FEB2-F50B-49AF-1CFF74A09D2B}"/>
              </a:ext>
            </a:extLst>
          </p:cNvPr>
          <p:cNvSpPr txBox="1"/>
          <p:nvPr/>
        </p:nvSpPr>
        <p:spPr>
          <a:xfrm>
            <a:off x="7818711" y="3663351"/>
            <a:ext cx="1082566" cy="307777"/>
          </a:xfrm>
          <a:prstGeom prst="rect">
            <a:avLst/>
          </a:prstGeom>
          <a:noFill/>
          <a:ln>
            <a:solidFill>
              <a:schemeClr val="tx1"/>
            </a:solidFill>
          </a:ln>
        </p:spPr>
        <p:txBody>
          <a:bodyPr wrap="square" rtlCol="0">
            <a:spAutoFit/>
          </a:bodyPr>
          <a:lstStyle/>
          <a:p>
            <a:r>
              <a:rPr lang="en-NZ" sz="1400" dirty="0"/>
              <a:t>Music</a:t>
            </a:r>
          </a:p>
        </p:txBody>
      </p:sp>
      <p:sp>
        <p:nvSpPr>
          <p:cNvPr id="21" name="TextBox 20">
            <a:extLst>
              <a:ext uri="{FF2B5EF4-FFF2-40B4-BE49-F238E27FC236}">
                <a16:creationId xmlns:a16="http://schemas.microsoft.com/office/drawing/2014/main" id="{FB4ADE7A-8CCB-64E1-EAF6-517230FEFC14}"/>
              </a:ext>
            </a:extLst>
          </p:cNvPr>
          <p:cNvSpPr txBox="1"/>
          <p:nvPr/>
        </p:nvSpPr>
        <p:spPr>
          <a:xfrm>
            <a:off x="7825610" y="4511058"/>
            <a:ext cx="1744719" cy="307777"/>
          </a:xfrm>
          <a:prstGeom prst="rect">
            <a:avLst/>
          </a:prstGeom>
          <a:noFill/>
          <a:ln>
            <a:solidFill>
              <a:schemeClr val="tx1"/>
            </a:solidFill>
          </a:ln>
        </p:spPr>
        <p:txBody>
          <a:bodyPr wrap="square" rtlCol="0">
            <a:spAutoFit/>
          </a:bodyPr>
          <a:lstStyle/>
          <a:p>
            <a:r>
              <a:rPr lang="en-NZ" sz="1400" dirty="0"/>
              <a:t>Rhythmical sounds</a:t>
            </a:r>
          </a:p>
        </p:txBody>
      </p:sp>
      <p:sp>
        <p:nvSpPr>
          <p:cNvPr id="22" name="TextBox 21">
            <a:extLst>
              <a:ext uri="{FF2B5EF4-FFF2-40B4-BE49-F238E27FC236}">
                <a16:creationId xmlns:a16="http://schemas.microsoft.com/office/drawing/2014/main" id="{2AB2A85B-B3C0-C419-F48B-CABDCDE20564}"/>
              </a:ext>
            </a:extLst>
          </p:cNvPr>
          <p:cNvSpPr txBox="1"/>
          <p:nvPr/>
        </p:nvSpPr>
        <p:spPr>
          <a:xfrm>
            <a:off x="7803931" y="5251681"/>
            <a:ext cx="1592317" cy="307777"/>
          </a:xfrm>
          <a:prstGeom prst="rect">
            <a:avLst/>
          </a:prstGeom>
          <a:noFill/>
          <a:ln>
            <a:solidFill>
              <a:schemeClr val="tx1"/>
            </a:solidFill>
          </a:ln>
        </p:spPr>
        <p:txBody>
          <a:bodyPr wrap="square" rtlCol="0">
            <a:spAutoFit/>
          </a:bodyPr>
          <a:lstStyle/>
          <a:p>
            <a:r>
              <a:rPr lang="en-NZ" sz="1400" dirty="0"/>
              <a:t>Familiar people</a:t>
            </a:r>
          </a:p>
        </p:txBody>
      </p:sp>
    </p:spTree>
    <p:extLst>
      <p:ext uri="{BB962C8B-B14F-4D97-AF65-F5344CB8AC3E}">
        <p14:creationId xmlns:p14="http://schemas.microsoft.com/office/powerpoint/2010/main" val="297346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3273-9DFD-B233-ED9A-7BB66453D2E3}"/>
              </a:ext>
            </a:extLst>
          </p:cNvPr>
          <p:cNvSpPr>
            <a:spLocks noGrp="1"/>
          </p:cNvSpPr>
          <p:nvPr>
            <p:ph type="title"/>
          </p:nvPr>
        </p:nvSpPr>
        <p:spPr/>
        <p:txBody>
          <a:bodyPr/>
          <a:lstStyle/>
          <a:p>
            <a:r>
              <a:rPr lang="en-NZ" dirty="0"/>
              <a:t>Workplace accidents - injuries and fatalities </a:t>
            </a:r>
          </a:p>
        </p:txBody>
      </p:sp>
      <p:sp>
        <p:nvSpPr>
          <p:cNvPr id="3" name="Content Placeholder 2">
            <a:extLst>
              <a:ext uri="{FF2B5EF4-FFF2-40B4-BE49-F238E27FC236}">
                <a16:creationId xmlns:a16="http://schemas.microsoft.com/office/drawing/2014/main" id="{A667C8B9-143E-4638-E32B-8B61E56D04E9}"/>
              </a:ext>
            </a:extLst>
          </p:cNvPr>
          <p:cNvSpPr>
            <a:spLocks noGrp="1"/>
          </p:cNvSpPr>
          <p:nvPr>
            <p:ph idx="1"/>
          </p:nvPr>
        </p:nvSpPr>
        <p:spPr>
          <a:xfrm>
            <a:off x="838199" y="1690688"/>
            <a:ext cx="5972503" cy="4806403"/>
          </a:xfrm>
        </p:spPr>
        <p:txBody>
          <a:bodyPr>
            <a:normAutofit fontScale="40000" lnSpcReduction="20000"/>
          </a:bodyPr>
          <a:lstStyle/>
          <a:p>
            <a:pPr marL="0" indent="0">
              <a:lnSpc>
                <a:spcPct val="115000"/>
              </a:lnSpc>
              <a:spcBef>
                <a:spcPts val="0"/>
              </a:spcBef>
              <a:buNone/>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People working in agriculture and horticulture are </a:t>
            </a:r>
          </a:p>
          <a:p>
            <a:pPr marL="0" indent="0">
              <a:lnSpc>
                <a:spcPct val="115000"/>
              </a:lnSpc>
              <a:spcBef>
                <a:spcPts val="0"/>
              </a:spcBef>
              <a:buNone/>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exposed to extreme weather conditions. </a:t>
            </a:r>
          </a:p>
          <a:p>
            <a:pPr marL="0" indent="0">
              <a:lnSpc>
                <a:spcPct val="115000"/>
              </a:lnSpc>
              <a:spcBef>
                <a:spcPts val="0"/>
              </a:spcBef>
              <a:buNone/>
            </a:pPr>
            <a:endParaRPr lang="en-NZ" sz="40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buNone/>
            </a:pPr>
            <a:r>
              <a:rPr lang="en-NZ" sz="4000" kern="100" dirty="0">
                <a:latin typeface="Aptos" panose="020B0004020202020204" pitchFamily="34" charset="0"/>
                <a:ea typeface="Aptos" panose="020B0004020202020204" pitchFamily="34" charset="0"/>
                <a:cs typeface="Times New Roman" panose="02020603050405020304" pitchFamily="18" charset="0"/>
              </a:rPr>
              <a:t>W</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ork</a:t>
            </a:r>
          </a:p>
          <a:p>
            <a:pPr>
              <a:lnSpc>
                <a:spcPct val="115000"/>
              </a:lnSpc>
              <a:spcBef>
                <a:spcPts val="0"/>
              </a:spcBef>
            </a:pPr>
            <a:r>
              <a:rPr lang="en-NZ" sz="4000" kern="100" dirty="0">
                <a:latin typeface="Aptos" panose="020B0004020202020204" pitchFamily="34" charset="0"/>
                <a:ea typeface="Aptos" panose="020B0004020202020204" pitchFamily="34" charset="0"/>
                <a:cs typeface="Times New Roman" panose="02020603050405020304" pitchFamily="18" charset="0"/>
              </a:rPr>
              <a:t>w</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ith large animals,</a:t>
            </a: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with chemicals,</a:t>
            </a: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with heavy machinery</a:t>
            </a: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at heights</a:t>
            </a: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in confined spaces</a:t>
            </a:r>
            <a:endParaRPr lang="en-NZ" sz="4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with heavy loads </a:t>
            </a: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often work alone and in remote locations. </a:t>
            </a:r>
          </a:p>
          <a:p>
            <a:pPr marL="0" indent="0">
              <a:lnSpc>
                <a:spcPct val="115000"/>
              </a:lnSpc>
              <a:spcBef>
                <a:spcPts val="0"/>
              </a:spcBef>
              <a:buNone/>
            </a:pPr>
            <a:endParaRPr lang="en-NZ" sz="4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pPr>
            <a:r>
              <a:rPr lang="en-NZ" sz="4000" kern="100" dirty="0">
                <a:effectLst/>
                <a:latin typeface="Aptos" panose="020B0004020202020204" pitchFamily="34" charset="0"/>
                <a:ea typeface="Aptos" panose="020B0004020202020204" pitchFamily="34" charset="0"/>
                <a:cs typeface="Times New Roman" panose="02020603050405020304" pitchFamily="18" charset="0"/>
              </a:rPr>
              <a:t>The aim is for all people working and living rurally is to get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S</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afe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H</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ome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E</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very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D</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ay (SHED). However, accidents do happen causing injuries and fatalities.</a:t>
            </a:r>
          </a:p>
          <a:p>
            <a:pPr marL="0" indent="0">
              <a:lnSpc>
                <a:spcPct val="115000"/>
              </a:lnSpc>
              <a:spcBef>
                <a:spcPts val="0"/>
              </a:spcBef>
              <a:buNone/>
            </a:pPr>
            <a:endParaRPr lang="en-NZ" sz="4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Bef>
                <a:spcPts val="0"/>
              </a:spcBef>
            </a:pPr>
            <a:r>
              <a:rPr lang="en-NZ" sz="4000" kern="100" dirty="0">
                <a:latin typeface="Aptos" panose="020B0004020202020204" pitchFamily="34" charset="0"/>
                <a:ea typeface="Aptos" panose="020B0004020202020204" pitchFamily="34" charset="0"/>
                <a:cs typeface="Times New Roman" panose="02020603050405020304" pitchFamily="18" charset="0"/>
              </a:rPr>
              <a:t>Organisations like WorkSafe, Safer Farms, Farm Without Harm and others are working hard to reduce workplace accidents and get people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S</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afe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H</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ome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E</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very </a:t>
            </a:r>
            <a:r>
              <a:rPr lang="en-NZ" sz="4000" b="1" kern="100" dirty="0">
                <a:effectLst/>
                <a:latin typeface="Aptos" panose="020B0004020202020204" pitchFamily="34" charset="0"/>
                <a:ea typeface="Aptos" panose="020B0004020202020204" pitchFamily="34" charset="0"/>
                <a:cs typeface="Times New Roman" panose="02020603050405020304" pitchFamily="18" charset="0"/>
              </a:rPr>
              <a:t>D</a:t>
            </a:r>
            <a:r>
              <a:rPr lang="en-NZ" sz="4000" kern="100" dirty="0">
                <a:effectLst/>
                <a:latin typeface="Aptos" panose="020B0004020202020204" pitchFamily="34" charset="0"/>
                <a:ea typeface="Aptos" panose="020B0004020202020204" pitchFamily="34" charset="0"/>
                <a:cs typeface="Times New Roman" panose="02020603050405020304" pitchFamily="18" charset="0"/>
              </a:rPr>
              <a:t>ay (SHED</a:t>
            </a:r>
          </a:p>
          <a:p>
            <a:pPr marL="0" indent="0">
              <a:buNone/>
            </a:pPr>
            <a:endParaRPr lang="en-NZ" dirty="0"/>
          </a:p>
        </p:txBody>
      </p:sp>
      <p:sp>
        <p:nvSpPr>
          <p:cNvPr id="7" name="TextBox 6">
            <a:extLst>
              <a:ext uri="{FF2B5EF4-FFF2-40B4-BE49-F238E27FC236}">
                <a16:creationId xmlns:a16="http://schemas.microsoft.com/office/drawing/2014/main" id="{37CEA279-1580-7995-235A-41D4E3BEB6B0}"/>
              </a:ext>
            </a:extLst>
          </p:cNvPr>
          <p:cNvSpPr txBox="1"/>
          <p:nvPr/>
        </p:nvSpPr>
        <p:spPr>
          <a:xfrm>
            <a:off x="7147033" y="1825625"/>
            <a:ext cx="4673161" cy="923330"/>
          </a:xfrm>
          <a:prstGeom prst="rect">
            <a:avLst/>
          </a:prstGeom>
          <a:noFill/>
        </p:spPr>
        <p:txBody>
          <a:bodyPr wrap="square" rtlCol="0">
            <a:spAutoFit/>
          </a:bodyPr>
          <a:lstStyle/>
          <a:p>
            <a:pPr algn="ctr"/>
            <a:r>
              <a:rPr lang="en-NZ" dirty="0"/>
              <a:t>A farmer employee on crutches has low earning power.</a:t>
            </a:r>
          </a:p>
          <a:p>
            <a:pPr algn="ctr"/>
            <a:endParaRPr lang="en-NZ" dirty="0"/>
          </a:p>
        </p:txBody>
      </p:sp>
      <p:pic>
        <p:nvPicPr>
          <p:cNvPr id="8" name="Picture 7">
            <a:extLst>
              <a:ext uri="{FF2B5EF4-FFF2-40B4-BE49-F238E27FC236}">
                <a16:creationId xmlns:a16="http://schemas.microsoft.com/office/drawing/2014/main" id="{4CE8D9EC-6708-7D9A-BF0A-A95252F2EFBF}"/>
              </a:ext>
            </a:extLst>
          </p:cNvPr>
          <p:cNvPicPr>
            <a:picLocks noChangeAspect="1"/>
          </p:cNvPicPr>
          <p:nvPr/>
        </p:nvPicPr>
        <p:blipFill>
          <a:blip r:embed="rId2"/>
          <a:stretch>
            <a:fillRect/>
          </a:stretch>
        </p:blipFill>
        <p:spPr>
          <a:xfrm>
            <a:off x="6810703" y="2899965"/>
            <a:ext cx="5009492" cy="3507242"/>
          </a:xfrm>
          <a:prstGeom prst="rect">
            <a:avLst/>
          </a:prstGeom>
        </p:spPr>
      </p:pic>
    </p:spTree>
    <p:extLst>
      <p:ext uri="{BB962C8B-B14F-4D97-AF65-F5344CB8AC3E}">
        <p14:creationId xmlns:p14="http://schemas.microsoft.com/office/powerpoint/2010/main" val="1168269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EAE8-6B86-D23C-C792-5A2E3B91ADE0}"/>
              </a:ext>
            </a:extLst>
          </p:cNvPr>
          <p:cNvSpPr>
            <a:spLocks noGrp="1"/>
          </p:cNvSpPr>
          <p:nvPr>
            <p:ph type="title"/>
          </p:nvPr>
        </p:nvSpPr>
        <p:spPr>
          <a:xfrm>
            <a:off x="838200" y="365125"/>
            <a:ext cx="6308834" cy="1325563"/>
          </a:xfrm>
        </p:spPr>
        <p:txBody>
          <a:bodyPr/>
          <a:lstStyle/>
          <a:p>
            <a:r>
              <a:rPr lang="en-NZ"/>
              <a:t>Test your cattle knowledge. </a:t>
            </a:r>
            <a:br>
              <a:rPr lang="en-NZ"/>
            </a:br>
            <a:r>
              <a:rPr lang="en-NZ" sz="3200"/>
              <a:t>True </a:t>
            </a:r>
            <a:r>
              <a:rPr lang="en-NZ" sz="3200" dirty="0"/>
              <a:t>or False</a:t>
            </a:r>
          </a:p>
        </p:txBody>
      </p:sp>
      <p:sp>
        <p:nvSpPr>
          <p:cNvPr id="3" name="Content Placeholder 2">
            <a:extLst>
              <a:ext uri="{FF2B5EF4-FFF2-40B4-BE49-F238E27FC236}">
                <a16:creationId xmlns:a16="http://schemas.microsoft.com/office/drawing/2014/main" id="{56E76C0A-E34B-7285-99F1-2A50BB224236}"/>
              </a:ext>
            </a:extLst>
          </p:cNvPr>
          <p:cNvSpPr>
            <a:spLocks noGrp="1"/>
          </p:cNvSpPr>
          <p:nvPr>
            <p:ph idx="1"/>
          </p:nvPr>
        </p:nvSpPr>
        <p:spPr>
          <a:xfrm>
            <a:off x="974835" y="1800533"/>
            <a:ext cx="5909441" cy="4351338"/>
          </a:xfrm>
        </p:spPr>
        <p:txBody>
          <a:bodyPr>
            <a:normAutofit fontScale="92500" lnSpcReduction="20000"/>
          </a:bodyPr>
          <a:lstStyle/>
          <a:p>
            <a:pPr marL="514350" indent="-514350">
              <a:buFont typeface="+mj-lt"/>
              <a:buAutoNum type="arabicPeriod"/>
            </a:pPr>
            <a:r>
              <a:rPr lang="en-NZ"/>
              <a:t>Beef cows are more flighty than dairy cow</a:t>
            </a:r>
          </a:p>
          <a:p>
            <a:pPr marL="514350" indent="-514350">
              <a:buFont typeface="+mj-lt"/>
              <a:buAutoNum type="arabicPeriod"/>
            </a:pPr>
            <a:r>
              <a:rPr lang="en-NZ"/>
              <a:t>Friesian cows are more flighty than Jersey cows</a:t>
            </a:r>
          </a:p>
          <a:p>
            <a:pPr marL="514350" indent="-514350">
              <a:buFont typeface="+mj-lt"/>
              <a:buAutoNum type="arabicPeriod"/>
            </a:pPr>
            <a:r>
              <a:rPr lang="en-NZ"/>
              <a:t>European breeds are more flighty than British breeds</a:t>
            </a:r>
          </a:p>
          <a:p>
            <a:pPr marL="514350" indent="-514350">
              <a:buFont typeface="+mj-lt"/>
              <a:buAutoNum type="arabicPeriod"/>
            </a:pPr>
            <a:r>
              <a:rPr lang="en-NZ"/>
              <a:t>Dairy bulls are more dangerous than beef bulls</a:t>
            </a:r>
          </a:p>
          <a:p>
            <a:pPr marL="514350" indent="-514350">
              <a:buFont typeface="+mj-lt"/>
              <a:buAutoNum type="arabicPeriod"/>
            </a:pPr>
            <a:r>
              <a:rPr lang="en-NZ"/>
              <a:t>Jersey bulls are more dangerous than Friesian bulls</a:t>
            </a:r>
          </a:p>
          <a:p>
            <a:pPr marL="514350" indent="-514350">
              <a:buFont typeface="+mj-lt"/>
              <a:buAutoNum type="arabicPeriod"/>
            </a:pPr>
            <a:r>
              <a:rPr lang="en-NZ"/>
              <a:t>Angus cattle move more quickly through yards than Herefords</a:t>
            </a:r>
            <a:endParaRPr lang="en-NZ" dirty="0"/>
          </a:p>
        </p:txBody>
      </p:sp>
      <p:pic>
        <p:nvPicPr>
          <p:cNvPr id="1026" name="Picture 2" descr="JT Thwaites Sire of the Season 2024 ...">
            <a:extLst>
              <a:ext uri="{FF2B5EF4-FFF2-40B4-BE49-F238E27FC236}">
                <a16:creationId xmlns:a16="http://schemas.microsoft.com/office/drawing/2014/main" id="{C95132E4-358A-EBC8-EA84-8862D0955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937" y="365124"/>
            <a:ext cx="3707634" cy="2353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 handling facilities – Vet Services ...">
            <a:extLst>
              <a:ext uri="{FF2B5EF4-FFF2-40B4-BE49-F238E27FC236}">
                <a16:creationId xmlns:a16="http://schemas.microsoft.com/office/drawing/2014/main" id="{743B40A6-E67B-8307-244B-25F5EEF2B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937" y="2874431"/>
            <a:ext cx="2857828" cy="3815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16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CC762-2394-6997-4CAB-12C012636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9BB31-7550-A13D-6892-18437D24407E}"/>
              </a:ext>
            </a:extLst>
          </p:cNvPr>
          <p:cNvSpPr>
            <a:spLocks noGrp="1"/>
          </p:cNvSpPr>
          <p:nvPr>
            <p:ph type="title"/>
          </p:nvPr>
        </p:nvSpPr>
        <p:spPr/>
        <p:txBody>
          <a:bodyPr/>
          <a:lstStyle/>
          <a:p>
            <a:r>
              <a:rPr lang="en-NZ" dirty="0"/>
              <a:t>Test your cattle knowledge. Answers</a:t>
            </a:r>
          </a:p>
        </p:txBody>
      </p:sp>
      <p:sp>
        <p:nvSpPr>
          <p:cNvPr id="3" name="Content Placeholder 2">
            <a:extLst>
              <a:ext uri="{FF2B5EF4-FFF2-40B4-BE49-F238E27FC236}">
                <a16:creationId xmlns:a16="http://schemas.microsoft.com/office/drawing/2014/main" id="{60B1AC4D-7981-D5F1-826A-FAFFCB8414EF}"/>
              </a:ext>
            </a:extLst>
          </p:cNvPr>
          <p:cNvSpPr>
            <a:spLocks noGrp="1"/>
          </p:cNvSpPr>
          <p:nvPr>
            <p:ph idx="1"/>
          </p:nvPr>
        </p:nvSpPr>
        <p:spPr>
          <a:xfrm>
            <a:off x="838200" y="1825625"/>
            <a:ext cx="6340366" cy="4351338"/>
          </a:xfrm>
        </p:spPr>
        <p:txBody>
          <a:bodyPr>
            <a:normAutofit fontScale="92500" lnSpcReduction="20000"/>
          </a:bodyPr>
          <a:lstStyle/>
          <a:p>
            <a:pPr marL="514350" indent="-514350">
              <a:buFont typeface="+mj-lt"/>
              <a:buAutoNum type="arabicPeriod"/>
            </a:pPr>
            <a:r>
              <a:rPr lang="en-NZ" dirty="0"/>
              <a:t>Beef cows are more flighty than dairy cow - </a:t>
            </a:r>
            <a:r>
              <a:rPr lang="en-NZ" b="1" dirty="0"/>
              <a:t>True</a:t>
            </a:r>
          </a:p>
          <a:p>
            <a:pPr marL="514350" indent="-514350">
              <a:buFont typeface="+mj-lt"/>
              <a:buAutoNum type="arabicPeriod"/>
            </a:pPr>
            <a:r>
              <a:rPr lang="en-NZ" dirty="0"/>
              <a:t>Friesian cows are more flighty than Jersey cows - </a:t>
            </a:r>
            <a:r>
              <a:rPr lang="en-NZ" b="1" dirty="0"/>
              <a:t>True</a:t>
            </a:r>
            <a:endParaRPr lang="en-NZ" dirty="0"/>
          </a:p>
          <a:p>
            <a:pPr marL="514350" indent="-514350">
              <a:buFont typeface="+mj-lt"/>
              <a:buAutoNum type="arabicPeriod"/>
            </a:pPr>
            <a:r>
              <a:rPr lang="en-NZ" dirty="0"/>
              <a:t>European breeds are more flighty than British breeds - </a:t>
            </a:r>
            <a:r>
              <a:rPr lang="en-NZ" b="1" dirty="0"/>
              <a:t>True</a:t>
            </a:r>
          </a:p>
          <a:p>
            <a:pPr marL="514350" indent="-514350">
              <a:buFont typeface="+mj-lt"/>
              <a:buAutoNum type="arabicPeriod"/>
            </a:pPr>
            <a:r>
              <a:rPr lang="en-NZ" dirty="0"/>
              <a:t>Dairy bulls are more dangerous than beef bulls - </a:t>
            </a:r>
            <a:r>
              <a:rPr lang="en-NZ" b="1" dirty="0"/>
              <a:t>True</a:t>
            </a:r>
          </a:p>
          <a:p>
            <a:pPr marL="514350" indent="-514350">
              <a:buFont typeface="+mj-lt"/>
              <a:buAutoNum type="arabicPeriod"/>
            </a:pPr>
            <a:r>
              <a:rPr lang="en-NZ" dirty="0"/>
              <a:t>Jersey bulls are more dangerous than Friesian bulls - </a:t>
            </a:r>
            <a:r>
              <a:rPr lang="en-NZ" b="1" dirty="0"/>
              <a:t>True</a:t>
            </a:r>
          </a:p>
          <a:p>
            <a:pPr marL="514350" indent="-514350">
              <a:buFont typeface="+mj-lt"/>
              <a:buAutoNum type="arabicPeriod"/>
            </a:pPr>
            <a:r>
              <a:rPr lang="en-NZ" dirty="0"/>
              <a:t>Angus cattle move more quickly through yards than Herefords - </a:t>
            </a:r>
            <a:r>
              <a:rPr lang="en-NZ" b="1" dirty="0"/>
              <a:t>True</a:t>
            </a:r>
          </a:p>
          <a:p>
            <a:pPr marL="514350" indent="-514350">
              <a:buFont typeface="+mj-lt"/>
              <a:buAutoNum type="arabicPeriod"/>
            </a:pPr>
            <a:endParaRPr lang="en-NZ" dirty="0"/>
          </a:p>
        </p:txBody>
      </p:sp>
      <p:pic>
        <p:nvPicPr>
          <p:cNvPr id="2050" name="Picture 2" descr="Spotlight Series: Hereford ...">
            <a:extLst>
              <a:ext uri="{FF2B5EF4-FFF2-40B4-BE49-F238E27FC236}">
                <a16:creationId xmlns:a16="http://schemas.microsoft.com/office/drawing/2014/main" id="{44872276-F743-6A48-49B9-6E36C6740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119" y="1294133"/>
            <a:ext cx="3291234" cy="26356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rolais">
            <a:extLst>
              <a:ext uri="{FF2B5EF4-FFF2-40B4-BE49-F238E27FC236}">
                <a16:creationId xmlns:a16="http://schemas.microsoft.com/office/drawing/2014/main" id="{53A7F454-E438-8172-9FEA-C22B11386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737" y="4060307"/>
            <a:ext cx="3302852" cy="246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225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4A43-E6BB-E2FF-A1F3-7EF31BF1ACB0}"/>
              </a:ext>
            </a:extLst>
          </p:cNvPr>
          <p:cNvSpPr>
            <a:spLocks noGrp="1"/>
          </p:cNvSpPr>
          <p:nvPr>
            <p:ph type="title"/>
          </p:nvPr>
        </p:nvSpPr>
        <p:spPr/>
        <p:txBody>
          <a:bodyPr/>
          <a:lstStyle/>
          <a:p>
            <a:r>
              <a:rPr lang="en-NZ" dirty="0"/>
              <a:t>Points to consider for safe handling of cattle</a:t>
            </a:r>
          </a:p>
        </p:txBody>
      </p:sp>
      <p:sp>
        <p:nvSpPr>
          <p:cNvPr id="3" name="Content Placeholder 2">
            <a:extLst>
              <a:ext uri="{FF2B5EF4-FFF2-40B4-BE49-F238E27FC236}">
                <a16:creationId xmlns:a16="http://schemas.microsoft.com/office/drawing/2014/main" id="{B79920F1-80D7-F234-A885-71F85A2F18EA}"/>
              </a:ext>
            </a:extLst>
          </p:cNvPr>
          <p:cNvSpPr>
            <a:spLocks noGrp="1"/>
          </p:cNvSpPr>
          <p:nvPr>
            <p:ph idx="1"/>
          </p:nvPr>
        </p:nvSpPr>
        <p:spPr>
          <a:xfrm>
            <a:off x="838200" y="1481959"/>
            <a:ext cx="5646683" cy="5010916"/>
          </a:xfrm>
        </p:spPr>
        <p:txBody>
          <a:bodyPr>
            <a:normAutofit fontScale="85000" lnSpcReduction="10000"/>
          </a:bodyPr>
          <a:lstStyle/>
          <a:p>
            <a:pPr algn="l"/>
            <a:r>
              <a:rPr lang="en-US" sz="1800" b="0" i="0" u="none" strike="noStrike" baseline="0" dirty="0">
                <a:latin typeface="MetaNormal-Roman"/>
              </a:rPr>
              <a:t>Cattle are social animals.</a:t>
            </a:r>
          </a:p>
          <a:p>
            <a:pPr algn="l"/>
            <a:r>
              <a:rPr lang="en-US" sz="1800" b="0" i="0" u="none" strike="noStrike" baseline="0" dirty="0">
                <a:latin typeface="MetaNormal-Roman"/>
              </a:rPr>
              <a:t>Cattle are easier to work in groups.</a:t>
            </a:r>
          </a:p>
          <a:p>
            <a:pPr algn="l"/>
            <a:r>
              <a:rPr lang="en-US" sz="1800" b="0" i="0" u="none" strike="noStrike" baseline="0" dirty="0">
                <a:latin typeface="MetaNormal-Roman"/>
              </a:rPr>
              <a:t>Aggressive cows should be culled.</a:t>
            </a:r>
          </a:p>
          <a:p>
            <a:pPr algn="l"/>
            <a:r>
              <a:rPr lang="en-US" sz="1800" b="0" i="0" u="none" strike="noStrike" baseline="0" dirty="0">
                <a:latin typeface="MetaNormal-Roman"/>
              </a:rPr>
              <a:t>Gentle handling of calves will improve their temperament as adults.</a:t>
            </a:r>
          </a:p>
          <a:p>
            <a:pPr algn="l"/>
            <a:r>
              <a:rPr lang="en-US" sz="1800" b="0" i="0" u="none" strike="noStrike" baseline="0" dirty="0">
                <a:latin typeface="MetaNormal-Roman"/>
              </a:rPr>
              <a:t>Breed is only one factor influencing temperament.</a:t>
            </a:r>
          </a:p>
          <a:p>
            <a:pPr algn="l"/>
            <a:r>
              <a:rPr lang="en-US" sz="1800" b="0" i="0" u="none" strike="noStrike" baseline="0" dirty="0">
                <a:latin typeface="MetaNormal-Roman"/>
              </a:rPr>
              <a:t>Cattle remember bad experiences.</a:t>
            </a:r>
          </a:p>
          <a:p>
            <a:pPr algn="l"/>
            <a:r>
              <a:rPr lang="en-US" sz="1800" b="0" i="0" u="none" strike="noStrike" baseline="0" dirty="0">
                <a:latin typeface="MetaNormal-Roman"/>
              </a:rPr>
              <a:t>Bulls, and cows with newborn calves, may be dangerous.</a:t>
            </a:r>
          </a:p>
          <a:p>
            <a:pPr algn="l"/>
            <a:r>
              <a:rPr lang="en-US" sz="1800" b="0" i="0" u="none" strike="noStrike" baseline="0" dirty="0">
                <a:latin typeface="MetaNormal-Roman"/>
              </a:rPr>
              <a:t>Make sure the cattle know you are the boss.</a:t>
            </a:r>
            <a:endParaRPr lang="en-US" sz="1800" dirty="0">
              <a:latin typeface="MetaNormal-Expert"/>
            </a:endParaRPr>
          </a:p>
          <a:p>
            <a:pPr algn="l"/>
            <a:r>
              <a:rPr lang="en-US" sz="1800" b="0" i="0" u="none" strike="noStrike" baseline="0" dirty="0">
                <a:latin typeface="MetaNormal-Roman"/>
              </a:rPr>
              <a:t>Cattle don’t see like we do.</a:t>
            </a:r>
          </a:p>
          <a:p>
            <a:pPr algn="l"/>
            <a:r>
              <a:rPr lang="en-US" sz="1800" b="0" i="0" u="none" strike="noStrike" baseline="0" dirty="0">
                <a:latin typeface="MetaNormal-Roman"/>
              </a:rPr>
              <a:t>Music may reduce the likelihood of sudden noises startling cattle.</a:t>
            </a:r>
          </a:p>
          <a:p>
            <a:pPr algn="l"/>
            <a:r>
              <a:rPr lang="en-US" sz="1800" b="0" i="0" u="none" strike="noStrike" baseline="0" dirty="0">
                <a:latin typeface="MetaNormal-Roman"/>
              </a:rPr>
              <a:t>Use your voice to let cattle know where you are.</a:t>
            </a:r>
          </a:p>
          <a:p>
            <a:pPr algn="l"/>
            <a:r>
              <a:rPr lang="en-US" sz="1800" b="0" i="0" u="none" strike="noStrike" baseline="0" dirty="0">
                <a:latin typeface="MetaNormal-Roman"/>
              </a:rPr>
              <a:t>Keep cattle calm. Overexcited cattle are difficult to handle.</a:t>
            </a:r>
          </a:p>
          <a:p>
            <a:pPr algn="l"/>
            <a:r>
              <a:rPr lang="en-US" sz="1800" b="0" i="0" u="none" strike="noStrike" baseline="0" dirty="0">
                <a:latin typeface="MetaNormal-Roman"/>
              </a:rPr>
              <a:t>Use your voice to soothe and calm cattle.</a:t>
            </a:r>
          </a:p>
          <a:p>
            <a:pPr algn="l"/>
            <a:r>
              <a:rPr lang="en-US" sz="1800" b="0" i="0" u="none" strike="noStrike" baseline="0" dirty="0">
                <a:latin typeface="MetaNormal-Roman"/>
              </a:rPr>
              <a:t>Keep your distance while moving cattle.</a:t>
            </a:r>
          </a:p>
          <a:p>
            <a:pPr algn="l"/>
            <a:r>
              <a:rPr lang="en-US" sz="1800" b="0" i="0" u="none" strike="noStrike" baseline="0" dirty="0">
                <a:latin typeface="MetaNormal-Roman"/>
              </a:rPr>
              <a:t>Beating cattle will overexcite them.</a:t>
            </a:r>
          </a:p>
          <a:p>
            <a:pPr algn="l"/>
            <a:r>
              <a:rPr lang="en-US" sz="1800" b="0" i="0" u="none" strike="noStrike" baseline="0" dirty="0">
                <a:latin typeface="MetaNormal-Roman"/>
              </a:rPr>
              <a:t>Give cattle time to settle when they come into yards.</a:t>
            </a:r>
            <a:endParaRPr lang="en-NZ" dirty="0"/>
          </a:p>
        </p:txBody>
      </p:sp>
      <p:pic>
        <p:nvPicPr>
          <p:cNvPr id="5" name="Picture 4">
            <a:extLst>
              <a:ext uri="{FF2B5EF4-FFF2-40B4-BE49-F238E27FC236}">
                <a16:creationId xmlns:a16="http://schemas.microsoft.com/office/drawing/2014/main" id="{6CCBB412-BA18-0857-B129-DB9D1C5EA28A}"/>
              </a:ext>
            </a:extLst>
          </p:cNvPr>
          <p:cNvPicPr>
            <a:picLocks noChangeAspect="1"/>
          </p:cNvPicPr>
          <p:nvPr/>
        </p:nvPicPr>
        <p:blipFill>
          <a:blip r:embed="rId2"/>
          <a:stretch>
            <a:fillRect/>
          </a:stretch>
        </p:blipFill>
        <p:spPr>
          <a:xfrm>
            <a:off x="6484883" y="1872387"/>
            <a:ext cx="5092147" cy="3743847"/>
          </a:xfrm>
          <a:prstGeom prst="rect">
            <a:avLst/>
          </a:prstGeom>
        </p:spPr>
      </p:pic>
    </p:spTree>
    <p:extLst>
      <p:ext uri="{BB962C8B-B14F-4D97-AF65-F5344CB8AC3E}">
        <p14:creationId xmlns:p14="http://schemas.microsoft.com/office/powerpoint/2010/main" val="2936198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2F07-B3CD-1288-1EB8-E51ACAAEF011}"/>
              </a:ext>
            </a:extLst>
          </p:cNvPr>
          <p:cNvSpPr>
            <a:spLocks noGrp="1"/>
          </p:cNvSpPr>
          <p:nvPr>
            <p:ph type="title"/>
          </p:nvPr>
        </p:nvSpPr>
        <p:spPr/>
        <p:txBody>
          <a:bodyPr/>
          <a:lstStyle/>
          <a:p>
            <a:r>
              <a:rPr lang="en-NZ" dirty="0"/>
              <a:t>Bull communication</a:t>
            </a:r>
            <a:br>
              <a:rPr lang="en-NZ" dirty="0"/>
            </a:br>
            <a:r>
              <a:rPr lang="en-NZ" dirty="0"/>
              <a:t>Match the word to the correct behaviour</a:t>
            </a:r>
          </a:p>
        </p:txBody>
      </p:sp>
      <p:pic>
        <p:nvPicPr>
          <p:cNvPr id="9" name="Content Placeholder 8">
            <a:extLst>
              <a:ext uri="{FF2B5EF4-FFF2-40B4-BE49-F238E27FC236}">
                <a16:creationId xmlns:a16="http://schemas.microsoft.com/office/drawing/2014/main" id="{78603BF7-A1D2-8BD0-4DB1-604AC536A92F}"/>
              </a:ext>
            </a:extLst>
          </p:cNvPr>
          <p:cNvPicPr>
            <a:picLocks noGrp="1" noChangeAspect="1"/>
          </p:cNvPicPr>
          <p:nvPr>
            <p:ph idx="1"/>
          </p:nvPr>
        </p:nvPicPr>
        <p:blipFill>
          <a:blip r:embed="rId2"/>
          <a:stretch>
            <a:fillRect/>
          </a:stretch>
        </p:blipFill>
        <p:spPr>
          <a:xfrm>
            <a:off x="4078014" y="1690688"/>
            <a:ext cx="6989379" cy="4594758"/>
          </a:xfrm>
        </p:spPr>
      </p:pic>
      <p:sp>
        <p:nvSpPr>
          <p:cNvPr id="5" name="TextBox 4">
            <a:extLst>
              <a:ext uri="{FF2B5EF4-FFF2-40B4-BE49-F238E27FC236}">
                <a16:creationId xmlns:a16="http://schemas.microsoft.com/office/drawing/2014/main" id="{5A732301-5FD4-AD0A-9D79-D06E38F5C5E1}"/>
              </a:ext>
            </a:extLst>
          </p:cNvPr>
          <p:cNvSpPr txBox="1"/>
          <p:nvPr/>
        </p:nvSpPr>
        <p:spPr>
          <a:xfrm>
            <a:off x="1124607" y="3866357"/>
            <a:ext cx="1807779" cy="369332"/>
          </a:xfrm>
          <a:prstGeom prst="rect">
            <a:avLst/>
          </a:prstGeom>
          <a:noFill/>
          <a:ln>
            <a:solidFill>
              <a:schemeClr val="tx1"/>
            </a:solidFill>
          </a:ln>
        </p:spPr>
        <p:txBody>
          <a:bodyPr wrap="square" rtlCol="0">
            <a:spAutoFit/>
          </a:bodyPr>
          <a:lstStyle/>
          <a:p>
            <a:r>
              <a:rPr lang="en-NZ" dirty="0"/>
              <a:t>About to retreat</a:t>
            </a:r>
          </a:p>
        </p:txBody>
      </p:sp>
      <p:sp>
        <p:nvSpPr>
          <p:cNvPr id="6" name="TextBox 5">
            <a:extLst>
              <a:ext uri="{FF2B5EF4-FFF2-40B4-BE49-F238E27FC236}">
                <a16:creationId xmlns:a16="http://schemas.microsoft.com/office/drawing/2014/main" id="{9943F03E-90D4-4595-2FD0-D67AE2C2B8CF}"/>
              </a:ext>
            </a:extLst>
          </p:cNvPr>
          <p:cNvSpPr txBox="1"/>
          <p:nvPr/>
        </p:nvSpPr>
        <p:spPr>
          <a:xfrm>
            <a:off x="1124607" y="1991343"/>
            <a:ext cx="1072055" cy="369332"/>
          </a:xfrm>
          <a:prstGeom prst="rect">
            <a:avLst/>
          </a:prstGeom>
          <a:noFill/>
          <a:ln>
            <a:solidFill>
              <a:schemeClr val="tx1"/>
            </a:solidFill>
          </a:ln>
        </p:spPr>
        <p:txBody>
          <a:bodyPr wrap="square" rtlCol="0">
            <a:spAutoFit/>
          </a:bodyPr>
          <a:lstStyle/>
          <a:p>
            <a:r>
              <a:rPr lang="en-NZ" dirty="0"/>
              <a:t>Normal</a:t>
            </a:r>
          </a:p>
        </p:txBody>
      </p:sp>
      <p:sp>
        <p:nvSpPr>
          <p:cNvPr id="7" name="TextBox 6">
            <a:extLst>
              <a:ext uri="{FF2B5EF4-FFF2-40B4-BE49-F238E27FC236}">
                <a16:creationId xmlns:a16="http://schemas.microsoft.com/office/drawing/2014/main" id="{E6CA4E84-DC63-8E4A-00D8-7F456D4DED23}"/>
              </a:ext>
            </a:extLst>
          </p:cNvPr>
          <p:cNvSpPr txBox="1"/>
          <p:nvPr/>
        </p:nvSpPr>
        <p:spPr>
          <a:xfrm>
            <a:off x="1124607" y="2713882"/>
            <a:ext cx="1355834" cy="369332"/>
          </a:xfrm>
          <a:prstGeom prst="rect">
            <a:avLst/>
          </a:prstGeom>
          <a:noFill/>
          <a:ln>
            <a:solidFill>
              <a:schemeClr val="tx1"/>
            </a:solidFill>
          </a:ln>
        </p:spPr>
        <p:txBody>
          <a:bodyPr wrap="square" rtlCol="0">
            <a:spAutoFit/>
          </a:bodyPr>
          <a:lstStyle/>
          <a:p>
            <a:r>
              <a:rPr lang="en-NZ" dirty="0"/>
              <a:t>Aggressive</a:t>
            </a:r>
          </a:p>
        </p:txBody>
      </p:sp>
      <p:sp>
        <p:nvSpPr>
          <p:cNvPr id="8" name="TextBox 7">
            <a:extLst>
              <a:ext uri="{FF2B5EF4-FFF2-40B4-BE49-F238E27FC236}">
                <a16:creationId xmlns:a16="http://schemas.microsoft.com/office/drawing/2014/main" id="{DD667C3D-3D72-A7D6-9C74-71CDE6CC0D52}"/>
              </a:ext>
            </a:extLst>
          </p:cNvPr>
          <p:cNvSpPr txBox="1"/>
          <p:nvPr/>
        </p:nvSpPr>
        <p:spPr>
          <a:xfrm>
            <a:off x="1124607" y="3234144"/>
            <a:ext cx="1177159" cy="369332"/>
          </a:xfrm>
          <a:prstGeom prst="rect">
            <a:avLst/>
          </a:prstGeom>
          <a:noFill/>
          <a:ln>
            <a:solidFill>
              <a:schemeClr val="tx1"/>
            </a:solidFill>
          </a:ln>
        </p:spPr>
        <p:txBody>
          <a:bodyPr wrap="square" rtlCol="0">
            <a:spAutoFit/>
          </a:bodyPr>
          <a:lstStyle/>
          <a:p>
            <a:r>
              <a:rPr lang="en-NZ" dirty="0"/>
              <a:t>Curious</a:t>
            </a:r>
          </a:p>
        </p:txBody>
      </p:sp>
      <p:sp>
        <p:nvSpPr>
          <p:cNvPr id="10" name="TextBox 9">
            <a:extLst>
              <a:ext uri="{FF2B5EF4-FFF2-40B4-BE49-F238E27FC236}">
                <a16:creationId xmlns:a16="http://schemas.microsoft.com/office/drawing/2014/main" id="{6D9BDCE5-086B-86F1-DABC-D47F227E1696}"/>
              </a:ext>
            </a:extLst>
          </p:cNvPr>
          <p:cNvSpPr txBox="1"/>
          <p:nvPr/>
        </p:nvSpPr>
        <p:spPr>
          <a:xfrm>
            <a:off x="4078014" y="1622011"/>
            <a:ext cx="809297" cy="369332"/>
          </a:xfrm>
          <a:prstGeom prst="rect">
            <a:avLst/>
          </a:prstGeom>
          <a:solidFill>
            <a:schemeClr val="bg1"/>
          </a:solidFill>
        </p:spPr>
        <p:txBody>
          <a:bodyPr wrap="square" rtlCol="0">
            <a:spAutoFit/>
          </a:bodyPr>
          <a:lstStyle/>
          <a:p>
            <a:endParaRPr lang="en-NZ" dirty="0"/>
          </a:p>
        </p:txBody>
      </p:sp>
      <p:sp>
        <p:nvSpPr>
          <p:cNvPr id="11" name="TextBox 10">
            <a:extLst>
              <a:ext uri="{FF2B5EF4-FFF2-40B4-BE49-F238E27FC236}">
                <a16:creationId xmlns:a16="http://schemas.microsoft.com/office/drawing/2014/main" id="{0895F4AC-BC34-760D-527F-F166302F764B}"/>
              </a:ext>
            </a:extLst>
          </p:cNvPr>
          <p:cNvSpPr txBox="1"/>
          <p:nvPr/>
        </p:nvSpPr>
        <p:spPr>
          <a:xfrm>
            <a:off x="8954814" y="1690688"/>
            <a:ext cx="809297" cy="369332"/>
          </a:xfrm>
          <a:prstGeom prst="rect">
            <a:avLst/>
          </a:prstGeom>
          <a:solidFill>
            <a:schemeClr val="bg1"/>
          </a:solidFill>
        </p:spPr>
        <p:txBody>
          <a:bodyPr wrap="square" rtlCol="0">
            <a:spAutoFit/>
          </a:bodyPr>
          <a:lstStyle/>
          <a:p>
            <a:endParaRPr lang="en-NZ" dirty="0"/>
          </a:p>
        </p:txBody>
      </p:sp>
      <p:sp>
        <p:nvSpPr>
          <p:cNvPr id="12" name="TextBox 11">
            <a:extLst>
              <a:ext uri="{FF2B5EF4-FFF2-40B4-BE49-F238E27FC236}">
                <a16:creationId xmlns:a16="http://schemas.microsoft.com/office/drawing/2014/main" id="{6A7AC010-BEB8-B67A-9093-83DEC4F9D97E}"/>
              </a:ext>
            </a:extLst>
          </p:cNvPr>
          <p:cNvSpPr txBox="1"/>
          <p:nvPr/>
        </p:nvSpPr>
        <p:spPr>
          <a:xfrm>
            <a:off x="8954814" y="3866357"/>
            <a:ext cx="977462" cy="369332"/>
          </a:xfrm>
          <a:prstGeom prst="rect">
            <a:avLst/>
          </a:prstGeom>
          <a:solidFill>
            <a:schemeClr val="bg1"/>
          </a:solidFill>
        </p:spPr>
        <p:txBody>
          <a:bodyPr wrap="square" rtlCol="0">
            <a:spAutoFit/>
          </a:bodyPr>
          <a:lstStyle/>
          <a:p>
            <a:endParaRPr lang="en-NZ" dirty="0"/>
          </a:p>
        </p:txBody>
      </p:sp>
      <p:sp>
        <p:nvSpPr>
          <p:cNvPr id="13" name="TextBox 12">
            <a:extLst>
              <a:ext uri="{FF2B5EF4-FFF2-40B4-BE49-F238E27FC236}">
                <a16:creationId xmlns:a16="http://schemas.microsoft.com/office/drawing/2014/main" id="{B8B92266-2106-6697-D750-2DA32694FA1B}"/>
              </a:ext>
            </a:extLst>
          </p:cNvPr>
          <p:cNvSpPr txBox="1"/>
          <p:nvPr/>
        </p:nvSpPr>
        <p:spPr>
          <a:xfrm>
            <a:off x="4078014" y="3769062"/>
            <a:ext cx="1355834" cy="369332"/>
          </a:xfrm>
          <a:prstGeom prst="rect">
            <a:avLst/>
          </a:prstGeom>
          <a:solidFill>
            <a:schemeClr val="bg1"/>
          </a:solidFill>
        </p:spPr>
        <p:txBody>
          <a:bodyPr wrap="square" rtlCol="0">
            <a:spAutoFit/>
          </a:bodyPr>
          <a:lstStyle/>
          <a:p>
            <a:endParaRPr lang="en-NZ" dirty="0"/>
          </a:p>
        </p:txBody>
      </p:sp>
      <p:sp>
        <p:nvSpPr>
          <p:cNvPr id="14" name="TextBox 13">
            <a:extLst>
              <a:ext uri="{FF2B5EF4-FFF2-40B4-BE49-F238E27FC236}">
                <a16:creationId xmlns:a16="http://schemas.microsoft.com/office/drawing/2014/main" id="{C17102AC-24A5-4217-0EBA-F7D97A97B097}"/>
              </a:ext>
            </a:extLst>
          </p:cNvPr>
          <p:cNvSpPr txBox="1"/>
          <p:nvPr/>
        </p:nvSpPr>
        <p:spPr>
          <a:xfrm>
            <a:off x="4078014" y="6169572"/>
            <a:ext cx="2511972" cy="369332"/>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237011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6E25-BBFE-93D5-AA6F-FC366E770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FFFD1-9CEC-12DC-E5B4-97BE505C1787}"/>
              </a:ext>
            </a:extLst>
          </p:cNvPr>
          <p:cNvSpPr>
            <a:spLocks noGrp="1"/>
          </p:cNvSpPr>
          <p:nvPr>
            <p:ph type="title"/>
          </p:nvPr>
        </p:nvSpPr>
        <p:spPr/>
        <p:txBody>
          <a:bodyPr/>
          <a:lstStyle/>
          <a:p>
            <a:r>
              <a:rPr lang="en-NZ" dirty="0"/>
              <a:t>Bull communication - ANSWER</a:t>
            </a:r>
            <a:br>
              <a:rPr lang="en-NZ" dirty="0"/>
            </a:br>
            <a:r>
              <a:rPr lang="en-NZ" dirty="0"/>
              <a:t> </a:t>
            </a:r>
          </a:p>
        </p:txBody>
      </p:sp>
      <p:pic>
        <p:nvPicPr>
          <p:cNvPr id="9" name="Content Placeholder 8">
            <a:extLst>
              <a:ext uri="{FF2B5EF4-FFF2-40B4-BE49-F238E27FC236}">
                <a16:creationId xmlns:a16="http://schemas.microsoft.com/office/drawing/2014/main" id="{77B94896-C77E-2AB4-7BDF-6C2A0B19B420}"/>
              </a:ext>
            </a:extLst>
          </p:cNvPr>
          <p:cNvPicPr>
            <a:picLocks noGrp="1" noChangeAspect="1"/>
          </p:cNvPicPr>
          <p:nvPr>
            <p:ph idx="1"/>
          </p:nvPr>
        </p:nvPicPr>
        <p:blipFill>
          <a:blip r:embed="rId2"/>
          <a:stretch>
            <a:fillRect/>
          </a:stretch>
        </p:blipFill>
        <p:spPr>
          <a:xfrm>
            <a:off x="4004441" y="1725142"/>
            <a:ext cx="6989379" cy="4594758"/>
          </a:xfrm>
        </p:spPr>
      </p:pic>
      <p:sp>
        <p:nvSpPr>
          <p:cNvPr id="5" name="TextBox 4">
            <a:extLst>
              <a:ext uri="{FF2B5EF4-FFF2-40B4-BE49-F238E27FC236}">
                <a16:creationId xmlns:a16="http://schemas.microsoft.com/office/drawing/2014/main" id="{7165B1B7-4CC3-DFDA-7E97-5ACB67A9D8ED}"/>
              </a:ext>
            </a:extLst>
          </p:cNvPr>
          <p:cNvSpPr txBox="1"/>
          <p:nvPr/>
        </p:nvSpPr>
        <p:spPr>
          <a:xfrm>
            <a:off x="2427889" y="4143511"/>
            <a:ext cx="1807779" cy="369332"/>
          </a:xfrm>
          <a:prstGeom prst="rect">
            <a:avLst/>
          </a:prstGeom>
          <a:noFill/>
          <a:ln>
            <a:solidFill>
              <a:schemeClr val="tx1"/>
            </a:solidFill>
          </a:ln>
        </p:spPr>
        <p:txBody>
          <a:bodyPr wrap="square" rtlCol="0">
            <a:spAutoFit/>
          </a:bodyPr>
          <a:lstStyle/>
          <a:p>
            <a:r>
              <a:rPr lang="en-NZ" dirty="0"/>
              <a:t>About to retreat</a:t>
            </a:r>
          </a:p>
        </p:txBody>
      </p:sp>
      <p:sp>
        <p:nvSpPr>
          <p:cNvPr id="6" name="TextBox 5">
            <a:extLst>
              <a:ext uri="{FF2B5EF4-FFF2-40B4-BE49-F238E27FC236}">
                <a16:creationId xmlns:a16="http://schemas.microsoft.com/office/drawing/2014/main" id="{17E0D9CE-6FBD-EAF2-1718-1F9D58FF1B9E}"/>
              </a:ext>
            </a:extLst>
          </p:cNvPr>
          <p:cNvSpPr txBox="1"/>
          <p:nvPr/>
        </p:nvSpPr>
        <p:spPr>
          <a:xfrm>
            <a:off x="3005959" y="2065137"/>
            <a:ext cx="1072055" cy="369332"/>
          </a:xfrm>
          <a:prstGeom prst="rect">
            <a:avLst/>
          </a:prstGeom>
          <a:noFill/>
          <a:ln>
            <a:solidFill>
              <a:schemeClr val="tx1"/>
            </a:solidFill>
          </a:ln>
        </p:spPr>
        <p:txBody>
          <a:bodyPr wrap="square" rtlCol="0">
            <a:spAutoFit/>
          </a:bodyPr>
          <a:lstStyle/>
          <a:p>
            <a:r>
              <a:rPr lang="en-NZ" dirty="0"/>
              <a:t>Normal</a:t>
            </a:r>
          </a:p>
        </p:txBody>
      </p:sp>
      <p:sp>
        <p:nvSpPr>
          <p:cNvPr id="7" name="TextBox 6">
            <a:extLst>
              <a:ext uri="{FF2B5EF4-FFF2-40B4-BE49-F238E27FC236}">
                <a16:creationId xmlns:a16="http://schemas.microsoft.com/office/drawing/2014/main" id="{A06555F2-2EE1-5C04-62A3-283D1A07C9B6}"/>
              </a:ext>
            </a:extLst>
          </p:cNvPr>
          <p:cNvSpPr txBox="1"/>
          <p:nvPr/>
        </p:nvSpPr>
        <p:spPr>
          <a:xfrm>
            <a:off x="6421822" y="3721866"/>
            <a:ext cx="1355834" cy="369332"/>
          </a:xfrm>
          <a:prstGeom prst="rect">
            <a:avLst/>
          </a:prstGeom>
          <a:noFill/>
          <a:ln>
            <a:solidFill>
              <a:schemeClr val="tx1"/>
            </a:solidFill>
          </a:ln>
        </p:spPr>
        <p:txBody>
          <a:bodyPr wrap="square" rtlCol="0">
            <a:spAutoFit/>
          </a:bodyPr>
          <a:lstStyle/>
          <a:p>
            <a:r>
              <a:rPr lang="en-NZ" dirty="0"/>
              <a:t>Aggressive</a:t>
            </a:r>
          </a:p>
        </p:txBody>
      </p:sp>
      <p:sp>
        <p:nvSpPr>
          <p:cNvPr id="8" name="TextBox 7">
            <a:extLst>
              <a:ext uri="{FF2B5EF4-FFF2-40B4-BE49-F238E27FC236}">
                <a16:creationId xmlns:a16="http://schemas.microsoft.com/office/drawing/2014/main" id="{ED9C1A64-CE7C-BF87-676B-2A3C6A6527E6}"/>
              </a:ext>
            </a:extLst>
          </p:cNvPr>
          <p:cNvSpPr txBox="1"/>
          <p:nvPr/>
        </p:nvSpPr>
        <p:spPr>
          <a:xfrm>
            <a:off x="6321971" y="1607691"/>
            <a:ext cx="1177159" cy="369332"/>
          </a:xfrm>
          <a:prstGeom prst="rect">
            <a:avLst/>
          </a:prstGeom>
          <a:noFill/>
          <a:ln>
            <a:solidFill>
              <a:schemeClr val="tx1"/>
            </a:solidFill>
          </a:ln>
        </p:spPr>
        <p:txBody>
          <a:bodyPr wrap="square" rtlCol="0">
            <a:spAutoFit/>
          </a:bodyPr>
          <a:lstStyle/>
          <a:p>
            <a:r>
              <a:rPr lang="en-NZ" dirty="0"/>
              <a:t>Curious</a:t>
            </a:r>
          </a:p>
        </p:txBody>
      </p:sp>
      <p:sp>
        <p:nvSpPr>
          <p:cNvPr id="10" name="TextBox 9">
            <a:extLst>
              <a:ext uri="{FF2B5EF4-FFF2-40B4-BE49-F238E27FC236}">
                <a16:creationId xmlns:a16="http://schemas.microsoft.com/office/drawing/2014/main" id="{AAB8800F-F259-68C7-082A-2A2525873034}"/>
              </a:ext>
            </a:extLst>
          </p:cNvPr>
          <p:cNvSpPr txBox="1"/>
          <p:nvPr/>
        </p:nvSpPr>
        <p:spPr>
          <a:xfrm>
            <a:off x="4078014" y="1622011"/>
            <a:ext cx="809297" cy="369332"/>
          </a:xfrm>
          <a:prstGeom prst="rect">
            <a:avLst/>
          </a:prstGeom>
          <a:solidFill>
            <a:schemeClr val="bg1"/>
          </a:solidFill>
        </p:spPr>
        <p:txBody>
          <a:bodyPr wrap="square" rtlCol="0">
            <a:spAutoFit/>
          </a:bodyPr>
          <a:lstStyle/>
          <a:p>
            <a:endParaRPr lang="en-NZ" dirty="0"/>
          </a:p>
        </p:txBody>
      </p:sp>
      <p:sp>
        <p:nvSpPr>
          <p:cNvPr id="11" name="TextBox 10">
            <a:extLst>
              <a:ext uri="{FF2B5EF4-FFF2-40B4-BE49-F238E27FC236}">
                <a16:creationId xmlns:a16="http://schemas.microsoft.com/office/drawing/2014/main" id="{38007AD9-84AC-40AD-E95E-996F17BB617B}"/>
              </a:ext>
            </a:extLst>
          </p:cNvPr>
          <p:cNvSpPr txBox="1"/>
          <p:nvPr/>
        </p:nvSpPr>
        <p:spPr>
          <a:xfrm>
            <a:off x="8954814" y="1690688"/>
            <a:ext cx="809297" cy="369332"/>
          </a:xfrm>
          <a:prstGeom prst="rect">
            <a:avLst/>
          </a:prstGeom>
          <a:solidFill>
            <a:schemeClr val="bg1"/>
          </a:solidFill>
        </p:spPr>
        <p:txBody>
          <a:bodyPr wrap="square" rtlCol="0">
            <a:spAutoFit/>
          </a:bodyPr>
          <a:lstStyle/>
          <a:p>
            <a:endParaRPr lang="en-NZ" dirty="0"/>
          </a:p>
        </p:txBody>
      </p:sp>
      <p:sp>
        <p:nvSpPr>
          <p:cNvPr id="12" name="TextBox 11">
            <a:extLst>
              <a:ext uri="{FF2B5EF4-FFF2-40B4-BE49-F238E27FC236}">
                <a16:creationId xmlns:a16="http://schemas.microsoft.com/office/drawing/2014/main" id="{B624287B-7C98-F62D-ACB9-61D3F449EC86}"/>
              </a:ext>
            </a:extLst>
          </p:cNvPr>
          <p:cNvSpPr txBox="1"/>
          <p:nvPr/>
        </p:nvSpPr>
        <p:spPr>
          <a:xfrm>
            <a:off x="8954814" y="3866357"/>
            <a:ext cx="977462" cy="369332"/>
          </a:xfrm>
          <a:prstGeom prst="rect">
            <a:avLst/>
          </a:prstGeom>
          <a:solidFill>
            <a:schemeClr val="bg1"/>
          </a:solidFill>
        </p:spPr>
        <p:txBody>
          <a:bodyPr wrap="square" rtlCol="0">
            <a:spAutoFit/>
          </a:bodyPr>
          <a:lstStyle/>
          <a:p>
            <a:endParaRPr lang="en-NZ" dirty="0"/>
          </a:p>
        </p:txBody>
      </p:sp>
      <p:sp>
        <p:nvSpPr>
          <p:cNvPr id="13" name="TextBox 12">
            <a:extLst>
              <a:ext uri="{FF2B5EF4-FFF2-40B4-BE49-F238E27FC236}">
                <a16:creationId xmlns:a16="http://schemas.microsoft.com/office/drawing/2014/main" id="{E2B504BD-C2C6-0CCA-F33A-B92FAE1780B3}"/>
              </a:ext>
            </a:extLst>
          </p:cNvPr>
          <p:cNvSpPr txBox="1"/>
          <p:nvPr/>
        </p:nvSpPr>
        <p:spPr>
          <a:xfrm>
            <a:off x="4078014" y="3769062"/>
            <a:ext cx="1355834" cy="369332"/>
          </a:xfrm>
          <a:prstGeom prst="rect">
            <a:avLst/>
          </a:prstGeom>
          <a:solidFill>
            <a:schemeClr val="bg1"/>
          </a:solidFill>
        </p:spPr>
        <p:txBody>
          <a:bodyPr wrap="square" rtlCol="0">
            <a:spAutoFit/>
          </a:bodyPr>
          <a:lstStyle/>
          <a:p>
            <a:endParaRPr lang="en-NZ" dirty="0"/>
          </a:p>
        </p:txBody>
      </p:sp>
      <p:sp>
        <p:nvSpPr>
          <p:cNvPr id="14" name="TextBox 13">
            <a:extLst>
              <a:ext uri="{FF2B5EF4-FFF2-40B4-BE49-F238E27FC236}">
                <a16:creationId xmlns:a16="http://schemas.microsoft.com/office/drawing/2014/main" id="{13E2BE6A-2994-7ED8-CD0D-461C46C9C245}"/>
              </a:ext>
            </a:extLst>
          </p:cNvPr>
          <p:cNvSpPr txBox="1"/>
          <p:nvPr/>
        </p:nvSpPr>
        <p:spPr>
          <a:xfrm>
            <a:off x="4078014" y="6169572"/>
            <a:ext cx="2511972" cy="369332"/>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232715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D16F-B93F-2CDB-B649-B9D859C54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89190-F1CF-34F2-A54E-DE6C517222B2}"/>
              </a:ext>
            </a:extLst>
          </p:cNvPr>
          <p:cNvSpPr>
            <a:spLocks noGrp="1"/>
          </p:cNvSpPr>
          <p:nvPr>
            <p:ph type="title"/>
          </p:nvPr>
        </p:nvSpPr>
        <p:spPr/>
        <p:txBody>
          <a:bodyPr/>
          <a:lstStyle/>
          <a:p>
            <a:r>
              <a:rPr lang="en-NZ" dirty="0"/>
              <a:t>Cow with calves</a:t>
            </a:r>
          </a:p>
        </p:txBody>
      </p:sp>
      <p:sp>
        <p:nvSpPr>
          <p:cNvPr id="3" name="Content Placeholder 2">
            <a:extLst>
              <a:ext uri="{FF2B5EF4-FFF2-40B4-BE49-F238E27FC236}">
                <a16:creationId xmlns:a16="http://schemas.microsoft.com/office/drawing/2014/main" id="{6A13A0CD-F1ED-5873-FBF2-2163C80E6E6E}"/>
              </a:ext>
            </a:extLst>
          </p:cNvPr>
          <p:cNvSpPr>
            <a:spLocks noGrp="1"/>
          </p:cNvSpPr>
          <p:nvPr>
            <p:ph idx="1"/>
          </p:nvPr>
        </p:nvSpPr>
        <p:spPr>
          <a:xfrm>
            <a:off x="838200" y="1825625"/>
            <a:ext cx="3313386" cy="4351338"/>
          </a:xfrm>
        </p:spPr>
        <p:txBody>
          <a:bodyPr/>
          <a:lstStyle/>
          <a:p>
            <a:pPr marL="0" indent="0">
              <a:buNone/>
            </a:pPr>
            <a:r>
              <a:rPr lang="en-NZ" dirty="0"/>
              <a:t>How could this be prevented?</a:t>
            </a:r>
          </a:p>
        </p:txBody>
      </p:sp>
      <p:pic>
        <p:nvPicPr>
          <p:cNvPr id="5" name="Picture 4">
            <a:extLst>
              <a:ext uri="{FF2B5EF4-FFF2-40B4-BE49-F238E27FC236}">
                <a16:creationId xmlns:a16="http://schemas.microsoft.com/office/drawing/2014/main" id="{0A392046-2D6A-9874-7F2A-52C0CD36CBBA}"/>
              </a:ext>
            </a:extLst>
          </p:cNvPr>
          <p:cNvPicPr>
            <a:picLocks noChangeAspect="1"/>
          </p:cNvPicPr>
          <p:nvPr/>
        </p:nvPicPr>
        <p:blipFill>
          <a:blip r:embed="rId2"/>
          <a:stretch>
            <a:fillRect/>
          </a:stretch>
        </p:blipFill>
        <p:spPr>
          <a:xfrm>
            <a:off x="4924772" y="1037404"/>
            <a:ext cx="7012643" cy="5139559"/>
          </a:xfrm>
          <a:prstGeom prst="rect">
            <a:avLst/>
          </a:prstGeom>
          <a:ln>
            <a:noFill/>
          </a:ln>
        </p:spPr>
      </p:pic>
    </p:spTree>
    <p:extLst>
      <p:ext uri="{BB962C8B-B14F-4D97-AF65-F5344CB8AC3E}">
        <p14:creationId xmlns:p14="http://schemas.microsoft.com/office/powerpoint/2010/main" val="3725507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2BB0-1245-FBE2-DE71-3C07C7228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A34A0-2051-746A-45AF-0846206490BF}"/>
              </a:ext>
            </a:extLst>
          </p:cNvPr>
          <p:cNvSpPr>
            <a:spLocks noGrp="1"/>
          </p:cNvSpPr>
          <p:nvPr>
            <p:ph type="title"/>
          </p:nvPr>
        </p:nvSpPr>
        <p:spPr/>
        <p:txBody>
          <a:bodyPr/>
          <a:lstStyle/>
          <a:p>
            <a:r>
              <a:rPr lang="en-NZ" dirty="0"/>
              <a:t>Safety Alert</a:t>
            </a:r>
          </a:p>
        </p:txBody>
      </p:sp>
      <p:pic>
        <p:nvPicPr>
          <p:cNvPr id="3080" name="Picture 8" descr="Farm Without Harm">
            <a:extLst>
              <a:ext uri="{FF2B5EF4-FFF2-40B4-BE49-F238E27FC236}">
                <a16:creationId xmlns:a16="http://schemas.microsoft.com/office/drawing/2014/main" id="{29F21F0D-EF1B-65E6-8ED2-80CEF0D2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892" y="1687747"/>
            <a:ext cx="4238610" cy="4238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38A9D9-9AD8-FCA1-5E9A-4AE939F7998E}"/>
              </a:ext>
            </a:extLst>
          </p:cNvPr>
          <p:cNvSpPr txBox="1"/>
          <p:nvPr/>
        </p:nvSpPr>
        <p:spPr>
          <a:xfrm>
            <a:off x="838200" y="1870841"/>
            <a:ext cx="5436792" cy="1200329"/>
          </a:xfrm>
          <a:prstGeom prst="rect">
            <a:avLst/>
          </a:prstGeom>
          <a:noFill/>
        </p:spPr>
        <p:txBody>
          <a:bodyPr wrap="square" rtlCol="0">
            <a:spAutoFit/>
          </a:bodyPr>
          <a:lstStyle/>
          <a:p>
            <a:pPr marL="285750" indent="-285750">
              <a:buFont typeface="Arial" panose="020B0604020202020204" pitchFamily="34" charset="0"/>
              <a:buChar char="•"/>
            </a:pPr>
            <a:r>
              <a:rPr lang="en-NZ" dirty="0"/>
              <a:t>How do you think this happened?</a:t>
            </a:r>
          </a:p>
          <a:p>
            <a:endParaRPr lang="en-NZ" dirty="0"/>
          </a:p>
          <a:p>
            <a:pPr marL="285750" indent="-285750">
              <a:buFont typeface="Arial" panose="020B0604020202020204" pitchFamily="34" charset="0"/>
              <a:buChar char="•"/>
            </a:pPr>
            <a:r>
              <a:rPr lang="en-NZ" dirty="0"/>
              <a:t>What should the farm worker have done to prevent this injury</a:t>
            </a:r>
          </a:p>
        </p:txBody>
      </p:sp>
      <p:pic>
        <p:nvPicPr>
          <p:cNvPr id="2050" name="Picture 2" descr="Safe &amp; Efficient Cattle Loading Ramps ...">
            <a:extLst>
              <a:ext uri="{FF2B5EF4-FFF2-40B4-BE49-F238E27FC236}">
                <a16:creationId xmlns:a16="http://schemas.microsoft.com/office/drawing/2014/main" id="{EA3E936B-8A0D-ED7D-284B-6E7589B6A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47" y="3122886"/>
            <a:ext cx="5436793" cy="304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691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A5F4-A885-A986-1A16-28672A41F6A2}"/>
              </a:ext>
            </a:extLst>
          </p:cNvPr>
          <p:cNvSpPr>
            <a:spLocks noGrp="1"/>
          </p:cNvSpPr>
          <p:nvPr>
            <p:ph type="title"/>
          </p:nvPr>
        </p:nvSpPr>
        <p:spPr>
          <a:xfrm>
            <a:off x="838200" y="365125"/>
            <a:ext cx="10515600" cy="990709"/>
          </a:xfrm>
        </p:spPr>
        <p:txBody>
          <a:bodyPr>
            <a:normAutofit/>
          </a:bodyPr>
          <a:lstStyle/>
          <a:p>
            <a:pPr algn="ctr"/>
            <a:r>
              <a:rPr lang="en-NZ" sz="3200" b="1" dirty="0"/>
              <a:t>Safe use of chainsaws</a:t>
            </a:r>
            <a:br>
              <a:rPr lang="en-NZ" sz="3200" b="1" dirty="0"/>
            </a:br>
            <a:r>
              <a:rPr lang="en-NZ" sz="3200" b="1" dirty="0"/>
              <a:t>True or False</a:t>
            </a:r>
          </a:p>
        </p:txBody>
      </p:sp>
      <p:sp>
        <p:nvSpPr>
          <p:cNvPr id="3" name="Content Placeholder 2">
            <a:extLst>
              <a:ext uri="{FF2B5EF4-FFF2-40B4-BE49-F238E27FC236}">
                <a16:creationId xmlns:a16="http://schemas.microsoft.com/office/drawing/2014/main" id="{DF99B8B0-4C78-73E1-7801-106F0FA84A4D}"/>
              </a:ext>
            </a:extLst>
          </p:cNvPr>
          <p:cNvSpPr>
            <a:spLocks noGrp="1"/>
          </p:cNvSpPr>
          <p:nvPr>
            <p:ph idx="1"/>
          </p:nvPr>
        </p:nvSpPr>
        <p:spPr>
          <a:xfrm>
            <a:off x="838200" y="1450428"/>
            <a:ext cx="10817772" cy="4726535"/>
          </a:xfrm>
        </p:spPr>
        <p:txBody>
          <a:bodyPr>
            <a:normAutofit fontScale="92500" lnSpcReduction="20000"/>
          </a:bodyPr>
          <a:lstStyle/>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operate a chainsaw above shoulder height or in a tree only if you are qualified and experienced.</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safe to work alone when using a chainsaw, as long as you're careful.</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never operate a chainsaw if you're under the influence of alcohol or drugs.</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okay to use your chainsaw when you’re fatigued, as long as you take breaks.</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always stay alert and take breaks when using a chainsaw to stay in control.</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 chainsaw is designed to cut wood, so you should never use it to cut anything else </a:t>
            </a:r>
            <a:r>
              <a:rPr lang="en-NZ" sz="1800" kern="100" dirty="0">
                <a:latin typeface="Aptos" panose="020B0004020202020204" pitchFamily="34" charset="0"/>
                <a:ea typeface="Aptos" panose="020B0004020202020204" pitchFamily="34" charset="0"/>
                <a:cs typeface="Times New Roman" panose="02020603050405020304" pitchFamily="18" charset="0"/>
              </a:rPr>
              <a:t>or</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for levering or digging.</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match the size of the chainsaw and bar with the material you are cutting, like using a small chainsaw for a big tree.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can operate a chainsaw that is damaged, as long as the damage is minor.</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okay to adjust chainsaw parts while the motor is running.</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always turn your chainsaw off before handling the chain, guide bar, or sprocket.</a:t>
            </a:r>
          </a:p>
          <a:p>
            <a:pPr marL="342900" lvl="0" indent="-342900">
              <a:lnSpc>
                <a:spcPct val="115000"/>
              </a:lnSpc>
              <a:spcAft>
                <a:spcPts val="800"/>
              </a:spcAft>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safe to drop start a chainsaw.</a:t>
            </a:r>
          </a:p>
          <a:p>
            <a:endParaRPr lang="en-NZ" dirty="0"/>
          </a:p>
        </p:txBody>
      </p:sp>
      <p:pic>
        <p:nvPicPr>
          <p:cNvPr id="5" name="Picture 4" descr="Safety with chainsaws | WorkSafe">
            <a:extLst>
              <a:ext uri="{FF2B5EF4-FFF2-40B4-BE49-F238E27FC236}">
                <a16:creationId xmlns:a16="http://schemas.microsoft.com/office/drawing/2014/main" id="{321FF25B-1422-A76A-5E2A-0A1DAFF84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7854" y="5407572"/>
            <a:ext cx="3625850" cy="1256030"/>
          </a:xfrm>
          <a:prstGeom prst="rect">
            <a:avLst/>
          </a:prstGeom>
          <a:noFill/>
          <a:ln>
            <a:noFill/>
          </a:ln>
        </p:spPr>
      </p:pic>
    </p:spTree>
    <p:extLst>
      <p:ext uri="{BB962C8B-B14F-4D97-AF65-F5344CB8AC3E}">
        <p14:creationId xmlns:p14="http://schemas.microsoft.com/office/powerpoint/2010/main" val="194059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4ED5-4AD1-EA12-748A-1DE4ED175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5420C-36D2-3B8D-8FBB-3079807D7B72}"/>
              </a:ext>
            </a:extLst>
          </p:cNvPr>
          <p:cNvSpPr>
            <a:spLocks noGrp="1"/>
          </p:cNvSpPr>
          <p:nvPr>
            <p:ph type="title"/>
          </p:nvPr>
        </p:nvSpPr>
        <p:spPr>
          <a:xfrm>
            <a:off x="838200" y="365125"/>
            <a:ext cx="10515600" cy="1085303"/>
          </a:xfrm>
        </p:spPr>
        <p:txBody>
          <a:bodyPr>
            <a:normAutofit/>
          </a:bodyPr>
          <a:lstStyle/>
          <a:p>
            <a:r>
              <a:rPr lang="en-NZ" sz="3200" b="1" dirty="0"/>
              <a:t>Answers-Safe use of chainsaws</a:t>
            </a:r>
            <a:br>
              <a:rPr lang="en-NZ" sz="3200" b="1" dirty="0"/>
            </a:br>
            <a:r>
              <a:rPr lang="en-NZ" sz="3200" b="1" dirty="0"/>
              <a:t> True or False</a:t>
            </a:r>
          </a:p>
        </p:txBody>
      </p:sp>
      <p:sp>
        <p:nvSpPr>
          <p:cNvPr id="3" name="Content Placeholder 2">
            <a:extLst>
              <a:ext uri="{FF2B5EF4-FFF2-40B4-BE49-F238E27FC236}">
                <a16:creationId xmlns:a16="http://schemas.microsoft.com/office/drawing/2014/main" id="{E0677429-89FE-F9AB-6ABA-C9DC64B36513}"/>
              </a:ext>
            </a:extLst>
          </p:cNvPr>
          <p:cNvSpPr>
            <a:spLocks noGrp="1"/>
          </p:cNvSpPr>
          <p:nvPr>
            <p:ph idx="1"/>
          </p:nvPr>
        </p:nvSpPr>
        <p:spPr>
          <a:xfrm>
            <a:off x="953814" y="1450428"/>
            <a:ext cx="10197662" cy="4897820"/>
          </a:xfrm>
        </p:spPr>
        <p:txBody>
          <a:bodyPr>
            <a:normAutofit fontScale="92500" lnSpcReduction="20000"/>
          </a:bodyPr>
          <a:lstStyle/>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operate a chainsaw above shoulder height or in a tree only if you are qualified and experienced.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True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safe to work alone when using a chainsaw, as long as you're careful.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never operate a chainsaw if you're under the influence of alcohol or drugs.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True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okay to use your chainsaw when you’re fatigued, as long as you take breaks.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a:p>
            <a:pPr marL="34290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always stay alert and take breaks when using a chainsaw to stay in control.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True</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 chainsaw is designed to cut wood, so you should never use it to cut anything else or for levering or digging.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True</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match the size of the chainsaw and bar with the material you are cutting, like using a small chainsaw for a big tree.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can operate a chainsaw that is damaged, as long as the damage is minor.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okay to adjust chainsaw parts while the motor is running.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a:p>
            <a:pPr marL="342900" lvl="0" indent="-342900">
              <a:lnSpc>
                <a:spcPct val="115000"/>
              </a:lnSpc>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You should always turn your chainsaw off before handling the chain, guide bar, or sprocket.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True</a:t>
            </a:r>
          </a:p>
          <a:p>
            <a:pPr marL="342900" lvl="0" indent="-342900">
              <a:lnSpc>
                <a:spcPct val="115000"/>
              </a:lnSpc>
              <a:spcAft>
                <a:spcPts val="800"/>
              </a:spcAft>
              <a:buFont typeface="+mj-lt"/>
              <a:buAutoNum type="arabicPeriod"/>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It’s safe to drop start a chainsaw. </a:t>
            </a: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False</a:t>
            </a:r>
          </a:p>
        </p:txBody>
      </p:sp>
      <p:pic>
        <p:nvPicPr>
          <p:cNvPr id="4" name="Picture 3" descr="Chainsaw safety ...">
            <a:extLst>
              <a:ext uri="{FF2B5EF4-FFF2-40B4-BE49-F238E27FC236}">
                <a16:creationId xmlns:a16="http://schemas.microsoft.com/office/drawing/2014/main" id="{65A031B0-22BF-F2FE-B3C8-95FBE0A42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5434" y="163790"/>
            <a:ext cx="2280743" cy="1286638"/>
          </a:xfrm>
          <a:prstGeom prst="rect">
            <a:avLst/>
          </a:prstGeom>
          <a:noFill/>
          <a:ln>
            <a:noFill/>
          </a:ln>
        </p:spPr>
      </p:pic>
    </p:spTree>
    <p:extLst>
      <p:ext uri="{BB962C8B-B14F-4D97-AF65-F5344CB8AC3E}">
        <p14:creationId xmlns:p14="http://schemas.microsoft.com/office/powerpoint/2010/main" val="520473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FB8E-143E-A291-AEC1-E3881F2FA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FC6B2-D4D4-6352-BB1E-76F482A9ADE7}"/>
              </a:ext>
            </a:extLst>
          </p:cNvPr>
          <p:cNvSpPr>
            <a:spLocks noGrp="1"/>
          </p:cNvSpPr>
          <p:nvPr>
            <p:ph type="title"/>
          </p:nvPr>
        </p:nvSpPr>
        <p:spPr>
          <a:xfrm>
            <a:off x="838200" y="365125"/>
            <a:ext cx="5068614" cy="1325563"/>
          </a:xfrm>
        </p:spPr>
        <p:txBody>
          <a:bodyPr/>
          <a:lstStyle/>
          <a:p>
            <a:r>
              <a:rPr lang="en-NZ" dirty="0"/>
              <a:t>Safety Alert</a:t>
            </a:r>
          </a:p>
        </p:txBody>
      </p:sp>
      <p:sp>
        <p:nvSpPr>
          <p:cNvPr id="3" name="Content Placeholder 2">
            <a:extLst>
              <a:ext uri="{FF2B5EF4-FFF2-40B4-BE49-F238E27FC236}">
                <a16:creationId xmlns:a16="http://schemas.microsoft.com/office/drawing/2014/main" id="{6B9D5B3A-F503-D848-EF2F-EE404F254E23}"/>
              </a:ext>
            </a:extLst>
          </p:cNvPr>
          <p:cNvSpPr>
            <a:spLocks noGrp="1"/>
          </p:cNvSpPr>
          <p:nvPr>
            <p:ph idx="1"/>
          </p:nvPr>
        </p:nvSpPr>
        <p:spPr>
          <a:xfrm>
            <a:off x="838200" y="1825625"/>
            <a:ext cx="4974021" cy="4351338"/>
          </a:xfrm>
        </p:spPr>
        <p:txBody>
          <a:bodyPr/>
          <a:lstStyle/>
          <a:p>
            <a:r>
              <a:rPr lang="en-NZ" dirty="0"/>
              <a:t>What is the risk?</a:t>
            </a:r>
          </a:p>
          <a:p>
            <a:r>
              <a:rPr lang="en-NZ" dirty="0"/>
              <a:t>What could happen?</a:t>
            </a:r>
          </a:p>
          <a:p>
            <a:r>
              <a:rPr lang="en-NZ" dirty="0"/>
              <a:t>What is the safe way to cut off the branch.</a:t>
            </a:r>
          </a:p>
        </p:txBody>
      </p:sp>
      <p:pic>
        <p:nvPicPr>
          <p:cNvPr id="4" name="Picture 3" descr="Operating a Chain Saw Safely | MU Extension">
            <a:extLst>
              <a:ext uri="{FF2B5EF4-FFF2-40B4-BE49-F238E27FC236}">
                <a16:creationId xmlns:a16="http://schemas.microsoft.com/office/drawing/2014/main" id="{67E8F514-D85B-A784-9E13-B4417F5E3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530" y="585787"/>
            <a:ext cx="3704593" cy="4595758"/>
          </a:xfrm>
          <a:prstGeom prst="rect">
            <a:avLst/>
          </a:prstGeom>
          <a:noFill/>
          <a:ln>
            <a:noFill/>
          </a:ln>
        </p:spPr>
      </p:pic>
    </p:spTree>
    <p:extLst>
      <p:ext uri="{BB962C8B-B14F-4D97-AF65-F5344CB8AC3E}">
        <p14:creationId xmlns:p14="http://schemas.microsoft.com/office/powerpoint/2010/main" val="25026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6E37-415A-79C4-C1FF-867ACA267375}"/>
              </a:ext>
            </a:extLst>
          </p:cNvPr>
          <p:cNvSpPr>
            <a:spLocks noGrp="1"/>
          </p:cNvSpPr>
          <p:nvPr>
            <p:ph type="title"/>
          </p:nvPr>
        </p:nvSpPr>
        <p:spPr/>
        <p:txBody>
          <a:bodyPr/>
          <a:lstStyle/>
          <a:p>
            <a:r>
              <a:rPr lang="en-NZ" dirty="0"/>
              <a:t>Injuries</a:t>
            </a:r>
          </a:p>
        </p:txBody>
      </p:sp>
      <p:sp>
        <p:nvSpPr>
          <p:cNvPr id="3" name="Content Placeholder 2">
            <a:extLst>
              <a:ext uri="{FF2B5EF4-FFF2-40B4-BE49-F238E27FC236}">
                <a16:creationId xmlns:a16="http://schemas.microsoft.com/office/drawing/2014/main" id="{31619171-E47E-317E-8BCD-0BEAFCBD5D87}"/>
              </a:ext>
            </a:extLst>
          </p:cNvPr>
          <p:cNvSpPr>
            <a:spLocks noGrp="1"/>
          </p:cNvSpPr>
          <p:nvPr>
            <p:ph idx="1"/>
          </p:nvPr>
        </p:nvSpPr>
        <p:spPr>
          <a:xfrm>
            <a:off x="564931" y="1690688"/>
            <a:ext cx="3786352" cy="3807920"/>
          </a:xfrm>
        </p:spPr>
        <p:txBody>
          <a:bodyPr>
            <a:normAutofit/>
          </a:bodyPr>
          <a:lstStyle/>
          <a:p>
            <a:r>
              <a:rPr lang="en-NZ" sz="1800" dirty="0">
                <a:effectLst/>
                <a:latin typeface="Aptos" panose="020B0004020202020204" pitchFamily="34" charset="0"/>
                <a:ea typeface="Aptos" panose="020B0004020202020204" pitchFamily="34" charset="0"/>
                <a:cs typeface="Times New Roman" panose="02020603050405020304" pitchFamily="18" charset="0"/>
              </a:rPr>
              <a:t>In 2023, 19,700 working in agriculture and horticulture made an ACC claim.  Claim for injuries was highest for dairy farming, followed by sheep and beef farming then other farm types.</a:t>
            </a:r>
          </a:p>
          <a:p>
            <a:pPr marL="0" indent="0">
              <a:buNone/>
            </a:pPr>
            <a:endParaRPr lang="en-NZ" sz="1800" dirty="0">
              <a:latin typeface="Aptos" panose="020B0004020202020204" pitchFamily="34" charset="0"/>
              <a:cs typeface="Times New Roman" panose="02020603050405020304" pitchFamily="18" charset="0"/>
            </a:endParaRPr>
          </a:p>
          <a:p>
            <a:r>
              <a:rPr lang="en-NZ" sz="1800" dirty="0">
                <a:latin typeface="Aptos" panose="020B0004020202020204" pitchFamily="34" charset="0"/>
                <a:cs typeface="Times New Roman" panose="02020603050405020304" pitchFamily="18" charset="0"/>
              </a:rPr>
              <a:t>Many claims averaged over 30 days off work?</a:t>
            </a:r>
          </a:p>
          <a:p>
            <a:pPr lvl="1"/>
            <a:r>
              <a:rPr lang="en-NZ" sz="1400" dirty="0">
                <a:latin typeface="Aptos" panose="020B0004020202020204" pitchFamily="34" charset="0"/>
                <a:cs typeface="Times New Roman" panose="02020603050405020304" pitchFamily="18" charset="0"/>
              </a:rPr>
              <a:t>What is the cost of this?</a:t>
            </a:r>
          </a:p>
        </p:txBody>
      </p:sp>
      <p:sp>
        <p:nvSpPr>
          <p:cNvPr id="6" name="Text Box 2">
            <a:extLst>
              <a:ext uri="{FF2B5EF4-FFF2-40B4-BE49-F238E27FC236}">
                <a16:creationId xmlns:a16="http://schemas.microsoft.com/office/drawing/2014/main" id="{C7F93EAE-1BFB-064B-080B-590DE7323F78}"/>
              </a:ext>
            </a:extLst>
          </p:cNvPr>
          <p:cNvSpPr txBox="1">
            <a:spLocks noChangeArrowheads="1"/>
          </p:cNvSpPr>
          <p:nvPr/>
        </p:nvSpPr>
        <p:spPr bwMode="auto">
          <a:xfrm>
            <a:off x="6096000" y="3610081"/>
            <a:ext cx="4719145" cy="30300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800"/>
              </a:spcAft>
            </a:pPr>
            <a:r>
              <a:rPr lang="en-NZ" kern="100" dirty="0">
                <a:effectLst/>
                <a:latin typeface="Aptos" panose="020B0004020202020204" pitchFamily="34" charset="0"/>
                <a:ea typeface="Aptos" panose="020B0004020202020204" pitchFamily="34" charset="0"/>
                <a:cs typeface="Times New Roman" panose="02020603050405020304" pitchFamily="18" charset="0"/>
              </a:rPr>
              <a:t>$ Claim by sector </a:t>
            </a:r>
          </a:p>
        </p:txBody>
      </p:sp>
      <p:pic>
        <p:nvPicPr>
          <p:cNvPr id="7" name="Picture 6" descr="A green bar graph with white text&#10;&#10;Description automatically generated">
            <a:extLst>
              <a:ext uri="{FF2B5EF4-FFF2-40B4-BE49-F238E27FC236}">
                <a16:creationId xmlns:a16="http://schemas.microsoft.com/office/drawing/2014/main" id="{8A707521-C148-FA4B-6206-900C204D58D7}"/>
              </a:ext>
            </a:extLst>
          </p:cNvPr>
          <p:cNvPicPr>
            <a:picLocks noChangeAspect="1"/>
          </p:cNvPicPr>
          <p:nvPr/>
        </p:nvPicPr>
        <p:blipFill>
          <a:blip r:embed="rId2"/>
          <a:stretch>
            <a:fillRect/>
          </a:stretch>
        </p:blipFill>
        <p:spPr>
          <a:xfrm>
            <a:off x="6201563" y="4023950"/>
            <a:ext cx="4060656" cy="2271747"/>
          </a:xfrm>
          <a:prstGeom prst="rect">
            <a:avLst/>
          </a:prstGeom>
        </p:spPr>
      </p:pic>
      <p:pic>
        <p:nvPicPr>
          <p:cNvPr id="5" name="Picture 4" descr="A graph showing a chart&#10;&#10;Description automatically generated with medium confidence">
            <a:extLst>
              <a:ext uri="{FF2B5EF4-FFF2-40B4-BE49-F238E27FC236}">
                <a16:creationId xmlns:a16="http://schemas.microsoft.com/office/drawing/2014/main" id="{D38FC1EB-7ED5-6ECD-B2C6-DCC2B72E6C01}"/>
              </a:ext>
            </a:extLst>
          </p:cNvPr>
          <p:cNvPicPr>
            <a:picLocks noChangeAspect="1"/>
          </p:cNvPicPr>
          <p:nvPr/>
        </p:nvPicPr>
        <p:blipFill>
          <a:blip r:embed="rId3"/>
          <a:stretch>
            <a:fillRect/>
          </a:stretch>
        </p:blipFill>
        <p:spPr>
          <a:xfrm>
            <a:off x="4508938" y="365125"/>
            <a:ext cx="7247913" cy="3030050"/>
          </a:xfrm>
          <a:prstGeom prst="rect">
            <a:avLst/>
          </a:prstGeom>
        </p:spPr>
      </p:pic>
    </p:spTree>
    <p:extLst>
      <p:ext uri="{BB962C8B-B14F-4D97-AF65-F5344CB8AC3E}">
        <p14:creationId xmlns:p14="http://schemas.microsoft.com/office/powerpoint/2010/main" val="3121627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8F4B-AE8D-7950-A711-80B13C7E314A}"/>
              </a:ext>
            </a:extLst>
          </p:cNvPr>
          <p:cNvSpPr>
            <a:spLocks noGrp="1"/>
          </p:cNvSpPr>
          <p:nvPr>
            <p:ph type="title"/>
          </p:nvPr>
        </p:nvSpPr>
        <p:spPr>
          <a:xfrm>
            <a:off x="838200" y="365125"/>
            <a:ext cx="5331372" cy="1325563"/>
          </a:xfrm>
        </p:spPr>
        <p:txBody>
          <a:bodyPr/>
          <a:lstStyle/>
          <a:p>
            <a:r>
              <a:rPr lang="en-NZ" dirty="0"/>
              <a:t>Safety Alert</a:t>
            </a:r>
          </a:p>
        </p:txBody>
      </p:sp>
      <p:sp>
        <p:nvSpPr>
          <p:cNvPr id="3" name="Content Placeholder 2">
            <a:extLst>
              <a:ext uri="{FF2B5EF4-FFF2-40B4-BE49-F238E27FC236}">
                <a16:creationId xmlns:a16="http://schemas.microsoft.com/office/drawing/2014/main" id="{D91C23DF-9A74-3A5D-5BA0-FA509E229987}"/>
              </a:ext>
            </a:extLst>
          </p:cNvPr>
          <p:cNvSpPr>
            <a:spLocks noGrp="1"/>
          </p:cNvSpPr>
          <p:nvPr>
            <p:ph idx="1"/>
          </p:nvPr>
        </p:nvSpPr>
        <p:spPr>
          <a:xfrm>
            <a:off x="838200" y="1825625"/>
            <a:ext cx="5331372" cy="4351338"/>
          </a:xfrm>
        </p:spPr>
        <p:txBody>
          <a:bodyPr/>
          <a:lstStyle/>
          <a:p>
            <a:r>
              <a:rPr lang="en-NZ" dirty="0"/>
              <a:t>What caused this to happened?</a:t>
            </a:r>
          </a:p>
          <a:p>
            <a:r>
              <a:rPr lang="en-NZ" dirty="0"/>
              <a:t>The operator was lucky and not badly injured. What protected him?</a:t>
            </a:r>
          </a:p>
          <a:p>
            <a:pPr marL="0" indent="0">
              <a:buNone/>
            </a:pPr>
            <a:endParaRPr lang="en-NZ" dirty="0"/>
          </a:p>
        </p:txBody>
      </p:sp>
      <p:pic>
        <p:nvPicPr>
          <p:cNvPr id="4" name="Picture 3" descr="Forestry worker is incorrectly putting the nose of the guide bar into the trunk">
            <a:extLst>
              <a:ext uri="{FF2B5EF4-FFF2-40B4-BE49-F238E27FC236}">
                <a16:creationId xmlns:a16="http://schemas.microsoft.com/office/drawing/2014/main" id="{21577845-C993-BF71-89FD-1F7E553D35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9572" y="1938700"/>
            <a:ext cx="5731510" cy="3821430"/>
          </a:xfrm>
          <a:prstGeom prst="rect">
            <a:avLst/>
          </a:prstGeom>
          <a:noFill/>
          <a:ln>
            <a:noFill/>
          </a:ln>
        </p:spPr>
      </p:pic>
      <p:sp>
        <p:nvSpPr>
          <p:cNvPr id="7" name="TextBox 6">
            <a:extLst>
              <a:ext uri="{FF2B5EF4-FFF2-40B4-BE49-F238E27FC236}">
                <a16:creationId xmlns:a16="http://schemas.microsoft.com/office/drawing/2014/main" id="{71959249-7035-DDCF-9EE0-701368E91407}"/>
              </a:ext>
            </a:extLst>
          </p:cNvPr>
          <p:cNvSpPr txBox="1"/>
          <p:nvPr/>
        </p:nvSpPr>
        <p:spPr>
          <a:xfrm>
            <a:off x="7598979" y="1027906"/>
            <a:ext cx="3153103" cy="400110"/>
          </a:xfrm>
          <a:prstGeom prst="rect">
            <a:avLst/>
          </a:prstGeom>
          <a:noFill/>
        </p:spPr>
        <p:txBody>
          <a:bodyPr wrap="square" rtlCol="0">
            <a:spAutoFit/>
          </a:bodyPr>
          <a:lstStyle/>
          <a:p>
            <a:r>
              <a:rPr lang="en-NZ" sz="2000" dirty="0"/>
              <a:t>The chainsaw kicked back</a:t>
            </a:r>
          </a:p>
        </p:txBody>
      </p:sp>
    </p:spTree>
    <p:extLst>
      <p:ext uri="{BB962C8B-B14F-4D97-AF65-F5344CB8AC3E}">
        <p14:creationId xmlns:p14="http://schemas.microsoft.com/office/powerpoint/2010/main" val="1018477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6EF1-DD7F-56D9-1FDF-AF1EB6BF8F46}"/>
              </a:ext>
            </a:extLst>
          </p:cNvPr>
          <p:cNvSpPr>
            <a:spLocks noGrp="1"/>
          </p:cNvSpPr>
          <p:nvPr>
            <p:ph type="title"/>
          </p:nvPr>
        </p:nvSpPr>
        <p:spPr/>
        <p:txBody>
          <a:bodyPr/>
          <a:lstStyle/>
          <a:p>
            <a:r>
              <a:rPr lang="en-NZ" sz="2800" b="1" kern="100" dirty="0">
                <a:effectLst/>
                <a:latin typeface="Aptos" panose="020B0004020202020204" pitchFamily="34" charset="0"/>
                <a:ea typeface="Aptos" panose="020B0004020202020204" pitchFamily="34" charset="0"/>
                <a:cs typeface="Times New Roman" panose="02020603050405020304" pitchFamily="18" charset="0"/>
              </a:rPr>
              <a:t>Safety rules for operating a chainsaw</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E53378DE-B02A-C28D-EFAB-EC19DBC83095}"/>
              </a:ext>
            </a:extLst>
          </p:cNvPr>
          <p:cNvSpPr>
            <a:spLocks noGrp="1"/>
          </p:cNvSpPr>
          <p:nvPr>
            <p:ph idx="1"/>
          </p:nvPr>
        </p:nvSpPr>
        <p:spPr>
          <a:xfrm>
            <a:off x="838200" y="1355834"/>
            <a:ext cx="10515600" cy="4821129"/>
          </a:xfrm>
        </p:spPr>
        <p:txBody>
          <a:bodyPr>
            <a:normAutofit fontScale="85000" lnSpcReduction="20000"/>
          </a:bodyPr>
          <a:lstStyle/>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Wear protective gear</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Inspect the chainsaw before </a:t>
            </a:r>
            <a:r>
              <a:rPr lang="en-NZ" sz="1800" kern="100" dirty="0">
                <a:latin typeface="Aptos" panose="020B0004020202020204" pitchFamily="34" charset="0"/>
                <a:ea typeface="Aptos" panose="020B0004020202020204" pitchFamily="34" charset="0"/>
                <a:cs typeface="Times New Roman" panose="02020603050405020304" pitchFamily="18" charset="0"/>
              </a:rPr>
              <a:t>u</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se</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Start the chainsaw on flat ground, holding it firmly with both hands</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grip the chainsaw with both hands</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Stand in a balanced, stable position with your feet shoulder width apart </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Never cut above shoulder height </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Don’t overreach</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Be Aware of kickback</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Cut in small</a:t>
            </a:r>
            <a:r>
              <a:rPr lang="en-NZ" sz="1800" kern="100" dirty="0">
                <a:latin typeface="Aptos" panose="020B0004020202020204" pitchFamily="34" charset="0"/>
                <a:ea typeface="Aptos" panose="020B0004020202020204" pitchFamily="34" charset="0"/>
                <a:cs typeface="Times New Roman" panose="02020603050405020304" pitchFamily="18" charset="0"/>
              </a:rPr>
              <a:t> and</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controlled </a:t>
            </a:r>
            <a:r>
              <a:rPr lang="en-NZ" sz="1800" kern="100" dirty="0">
                <a:latin typeface="Aptos" panose="020B0004020202020204" pitchFamily="34" charset="0"/>
                <a:ea typeface="Aptos" panose="020B0004020202020204" pitchFamily="34" charset="0"/>
                <a:cs typeface="Times New Roman" panose="02020603050405020304" pitchFamily="18" charset="0"/>
              </a:rPr>
              <a:t>s</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teps</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Take breaks</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Don’t operate alone</a:t>
            </a:r>
          </a:p>
          <a:p>
            <a:pPr marL="342900" lvl="0" indent="-342900">
              <a:lnSpc>
                <a:spcPct val="115000"/>
              </a:lnSpc>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Shut off when not in use</a:t>
            </a:r>
          </a:p>
          <a:p>
            <a:pPr marL="342900" lvl="0" indent="-342900">
              <a:lnSpc>
                <a:spcPct val="115000"/>
              </a:lnSpc>
              <a:spcAft>
                <a:spcPts val="800"/>
              </a:spcAft>
              <a:buFont typeface="Symbol" panose="05050102010706020507" pitchFamily="18" charset="2"/>
              <a:buChar char=""/>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Watch for hazards</a:t>
            </a:r>
          </a:p>
          <a:p>
            <a:endParaRPr lang="en-NZ" dirty="0"/>
          </a:p>
        </p:txBody>
      </p:sp>
      <p:pic>
        <p:nvPicPr>
          <p:cNvPr id="4" name="Picture 3" descr="Operating a Chain Saw Safely | MU Extension">
            <a:extLst>
              <a:ext uri="{FF2B5EF4-FFF2-40B4-BE49-F238E27FC236}">
                <a16:creationId xmlns:a16="http://schemas.microsoft.com/office/drawing/2014/main" id="{B9CD1023-44D7-6C96-77E8-EDCBD171EB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8773" y="1362507"/>
            <a:ext cx="4621596" cy="4814456"/>
          </a:xfrm>
          <a:prstGeom prst="rect">
            <a:avLst/>
          </a:prstGeom>
          <a:noFill/>
          <a:ln>
            <a:noFill/>
          </a:ln>
        </p:spPr>
      </p:pic>
    </p:spTree>
    <p:extLst>
      <p:ext uri="{BB962C8B-B14F-4D97-AF65-F5344CB8AC3E}">
        <p14:creationId xmlns:p14="http://schemas.microsoft.com/office/powerpoint/2010/main" val="925068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CC6DD-8F0C-3415-249F-87C0AA6BA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EA900-E874-54D5-83CA-47DFDC9F4554}"/>
              </a:ext>
            </a:extLst>
          </p:cNvPr>
          <p:cNvSpPr>
            <a:spLocks noGrp="1"/>
          </p:cNvSpPr>
          <p:nvPr>
            <p:ph type="title"/>
          </p:nvPr>
        </p:nvSpPr>
        <p:spPr>
          <a:xfrm>
            <a:off x="838199" y="365125"/>
            <a:ext cx="6238876" cy="1325563"/>
          </a:xfrm>
        </p:spPr>
        <p:txBody>
          <a:bodyPr/>
          <a:lstStyle/>
          <a:p>
            <a:r>
              <a:rPr lang="en-NZ" dirty="0"/>
              <a:t>Safe use of Firearms Safety Alert</a:t>
            </a:r>
          </a:p>
        </p:txBody>
      </p:sp>
      <p:sp>
        <p:nvSpPr>
          <p:cNvPr id="3" name="Content Placeholder 2">
            <a:extLst>
              <a:ext uri="{FF2B5EF4-FFF2-40B4-BE49-F238E27FC236}">
                <a16:creationId xmlns:a16="http://schemas.microsoft.com/office/drawing/2014/main" id="{E8A4F0CC-FD9B-59ED-2BC5-715FD5DB0A82}"/>
              </a:ext>
            </a:extLst>
          </p:cNvPr>
          <p:cNvSpPr>
            <a:spLocks noGrp="1"/>
          </p:cNvSpPr>
          <p:nvPr>
            <p:ph idx="1"/>
          </p:nvPr>
        </p:nvSpPr>
        <p:spPr>
          <a:xfrm>
            <a:off x="670560" y="2463659"/>
            <a:ext cx="2628517" cy="878201"/>
          </a:xfrm>
        </p:spPr>
        <p:txBody>
          <a:bodyPr>
            <a:normAutofit fontScale="92500" lnSpcReduction="10000"/>
          </a:bodyPr>
          <a:lstStyle/>
          <a:p>
            <a:pPr marL="0" indent="0">
              <a:buNone/>
            </a:pPr>
            <a:r>
              <a:rPr lang="en-NZ" sz="1800" dirty="0"/>
              <a:t>Why is this a risk?</a:t>
            </a:r>
          </a:p>
          <a:p>
            <a:pPr marL="0" indent="0">
              <a:buNone/>
            </a:pPr>
            <a:r>
              <a:rPr lang="en-NZ" sz="1800" dirty="0"/>
              <a:t>How should firearms be stored?</a:t>
            </a:r>
          </a:p>
        </p:txBody>
      </p:sp>
      <p:pic>
        <p:nvPicPr>
          <p:cNvPr id="5" name="Picture 4">
            <a:extLst>
              <a:ext uri="{FF2B5EF4-FFF2-40B4-BE49-F238E27FC236}">
                <a16:creationId xmlns:a16="http://schemas.microsoft.com/office/drawing/2014/main" id="{75C57057-1AD0-B7CC-60B2-D2A3FF652657}"/>
              </a:ext>
            </a:extLst>
          </p:cNvPr>
          <p:cNvPicPr>
            <a:picLocks noChangeAspect="1"/>
          </p:cNvPicPr>
          <p:nvPr/>
        </p:nvPicPr>
        <p:blipFill>
          <a:blip r:embed="rId2"/>
          <a:stretch>
            <a:fillRect/>
          </a:stretch>
        </p:blipFill>
        <p:spPr>
          <a:xfrm>
            <a:off x="3444018" y="2402074"/>
            <a:ext cx="3881250" cy="4090801"/>
          </a:xfrm>
          <a:prstGeom prst="rect">
            <a:avLst/>
          </a:prstGeom>
        </p:spPr>
      </p:pic>
      <p:sp>
        <p:nvSpPr>
          <p:cNvPr id="6" name="Rectangle: Rounded Corners 5">
            <a:extLst>
              <a:ext uri="{FF2B5EF4-FFF2-40B4-BE49-F238E27FC236}">
                <a16:creationId xmlns:a16="http://schemas.microsoft.com/office/drawing/2014/main" id="{96939DFD-9541-520B-2627-C5500188902B}"/>
              </a:ext>
            </a:extLst>
          </p:cNvPr>
          <p:cNvSpPr/>
          <p:nvPr/>
        </p:nvSpPr>
        <p:spPr>
          <a:xfrm>
            <a:off x="6886575" y="3762375"/>
            <a:ext cx="190500" cy="1809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A60AF151-1224-6280-E480-C28A225A9AB0}"/>
              </a:ext>
            </a:extLst>
          </p:cNvPr>
          <p:cNvPicPr>
            <a:picLocks noChangeAspect="1"/>
          </p:cNvPicPr>
          <p:nvPr/>
        </p:nvPicPr>
        <p:blipFill>
          <a:blip r:embed="rId3"/>
          <a:stretch>
            <a:fillRect/>
          </a:stretch>
        </p:blipFill>
        <p:spPr>
          <a:xfrm>
            <a:off x="7739212" y="365125"/>
            <a:ext cx="3782228" cy="4137126"/>
          </a:xfrm>
          <a:prstGeom prst="rect">
            <a:avLst/>
          </a:prstGeom>
        </p:spPr>
      </p:pic>
    </p:spTree>
    <p:extLst>
      <p:ext uri="{BB962C8B-B14F-4D97-AF65-F5344CB8AC3E}">
        <p14:creationId xmlns:p14="http://schemas.microsoft.com/office/powerpoint/2010/main" val="3158273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6AA43-7B41-FAAC-37E4-724F763D8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BCAAB-BF4E-44F4-ED4C-E43325EB8572}"/>
              </a:ext>
            </a:extLst>
          </p:cNvPr>
          <p:cNvSpPr>
            <a:spLocks noGrp="1"/>
          </p:cNvSpPr>
          <p:nvPr>
            <p:ph type="title"/>
          </p:nvPr>
        </p:nvSpPr>
        <p:spPr>
          <a:xfrm>
            <a:off x="838200" y="365125"/>
            <a:ext cx="4972050" cy="1325563"/>
          </a:xfrm>
        </p:spPr>
        <p:txBody>
          <a:bodyPr/>
          <a:lstStyle/>
          <a:p>
            <a:r>
              <a:rPr lang="en-NZ" dirty="0"/>
              <a:t>True or False</a:t>
            </a:r>
          </a:p>
        </p:txBody>
      </p:sp>
      <p:sp>
        <p:nvSpPr>
          <p:cNvPr id="3" name="Content Placeholder 2">
            <a:extLst>
              <a:ext uri="{FF2B5EF4-FFF2-40B4-BE49-F238E27FC236}">
                <a16:creationId xmlns:a16="http://schemas.microsoft.com/office/drawing/2014/main" id="{2B819B7A-9458-0636-4C4C-C0E068982EC4}"/>
              </a:ext>
            </a:extLst>
          </p:cNvPr>
          <p:cNvSpPr>
            <a:spLocks noGrp="1"/>
          </p:cNvSpPr>
          <p:nvPr>
            <p:ph idx="1"/>
          </p:nvPr>
        </p:nvSpPr>
        <p:spPr>
          <a:xfrm>
            <a:off x="838200" y="1825625"/>
            <a:ext cx="3362325" cy="4351338"/>
          </a:xfrm>
        </p:spPr>
        <p:txBody>
          <a:bodyPr>
            <a:normAutofit fontScale="77500" lnSpcReduction="20000"/>
          </a:bodyPr>
          <a:lstStyle/>
          <a:p>
            <a:r>
              <a:rPr lang="en-NZ" dirty="0"/>
              <a:t>You have to be 16 to have a firearm license.</a:t>
            </a:r>
          </a:p>
          <a:p>
            <a:r>
              <a:rPr lang="en-NZ" dirty="0"/>
              <a:t>Always treat a firearm as loaded.</a:t>
            </a:r>
          </a:p>
          <a:p>
            <a:r>
              <a:rPr lang="en-NZ" dirty="0"/>
              <a:t>Never point a firearm at a person.</a:t>
            </a:r>
          </a:p>
          <a:p>
            <a:r>
              <a:rPr lang="en-NZ" dirty="0"/>
              <a:t>Best practice is to always store the ammunition, bold and firearm in a separate place.</a:t>
            </a:r>
          </a:p>
          <a:p>
            <a:r>
              <a:rPr lang="en-NZ" dirty="0"/>
              <a:t>Always identify your target before you shoot.</a:t>
            </a:r>
          </a:p>
          <a:p>
            <a:r>
              <a:rPr lang="en-NZ" dirty="0"/>
              <a:t>Chamber a cartridge only when ready to fire.</a:t>
            </a:r>
          </a:p>
          <a:p>
            <a:endParaRPr lang="en-NZ" dirty="0"/>
          </a:p>
          <a:p>
            <a:endParaRPr lang="en-NZ" dirty="0"/>
          </a:p>
        </p:txBody>
      </p:sp>
      <p:pic>
        <p:nvPicPr>
          <p:cNvPr id="5" name="Picture 4">
            <a:extLst>
              <a:ext uri="{FF2B5EF4-FFF2-40B4-BE49-F238E27FC236}">
                <a16:creationId xmlns:a16="http://schemas.microsoft.com/office/drawing/2014/main" id="{6A7087A5-375A-5471-9768-BFEB8CE0271A}"/>
              </a:ext>
            </a:extLst>
          </p:cNvPr>
          <p:cNvPicPr>
            <a:picLocks noChangeAspect="1"/>
          </p:cNvPicPr>
          <p:nvPr/>
        </p:nvPicPr>
        <p:blipFill>
          <a:blip r:embed="rId3"/>
          <a:stretch>
            <a:fillRect/>
          </a:stretch>
        </p:blipFill>
        <p:spPr>
          <a:xfrm>
            <a:off x="4526438" y="1962150"/>
            <a:ext cx="6930078" cy="3493080"/>
          </a:xfrm>
          <a:prstGeom prst="rect">
            <a:avLst/>
          </a:prstGeom>
        </p:spPr>
      </p:pic>
    </p:spTree>
    <p:extLst>
      <p:ext uri="{BB962C8B-B14F-4D97-AF65-F5344CB8AC3E}">
        <p14:creationId xmlns:p14="http://schemas.microsoft.com/office/powerpoint/2010/main" val="8727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3261E-A470-FA34-BC1E-C25F77098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DC609-4985-8642-B445-193E792ED1CF}"/>
              </a:ext>
            </a:extLst>
          </p:cNvPr>
          <p:cNvSpPr>
            <a:spLocks noGrp="1"/>
          </p:cNvSpPr>
          <p:nvPr>
            <p:ph type="title"/>
          </p:nvPr>
        </p:nvSpPr>
        <p:spPr/>
        <p:txBody>
          <a:bodyPr/>
          <a:lstStyle/>
          <a:p>
            <a:r>
              <a:rPr lang="en-NZ" dirty="0"/>
              <a:t>7 Rules for safe use of firearms</a:t>
            </a:r>
          </a:p>
        </p:txBody>
      </p:sp>
      <p:sp>
        <p:nvSpPr>
          <p:cNvPr id="3" name="Content Placeholder 2">
            <a:extLst>
              <a:ext uri="{FF2B5EF4-FFF2-40B4-BE49-F238E27FC236}">
                <a16:creationId xmlns:a16="http://schemas.microsoft.com/office/drawing/2014/main" id="{771C59ED-6916-E2C7-B232-F7BA0BC1428A}"/>
              </a:ext>
            </a:extLst>
          </p:cNvPr>
          <p:cNvSpPr>
            <a:spLocks noGrp="1"/>
          </p:cNvSpPr>
          <p:nvPr>
            <p:ph idx="1"/>
          </p:nvPr>
        </p:nvSpPr>
        <p:spPr>
          <a:xfrm>
            <a:off x="838199" y="1825625"/>
            <a:ext cx="6135179" cy="4351338"/>
          </a:xfrm>
        </p:spPr>
        <p:txBody>
          <a:bodyPr/>
          <a:lstStyle/>
          <a:p>
            <a:pPr marL="0" lvl="0" indent="0">
              <a:buNone/>
              <a:tabLst>
                <a:tab pos="228600" algn="l"/>
              </a:tabLst>
            </a:pPr>
            <a:r>
              <a:rPr lang="en-US" sz="1800" dirty="0">
                <a:latin typeface="Aptos" panose="020B0004020202020204" pitchFamily="34" charset="0"/>
                <a:ea typeface="Times New Roman" panose="02020603050405020304" pitchFamily="18" charset="0"/>
              </a:rPr>
              <a:t>Answers - </a:t>
            </a:r>
            <a:r>
              <a:rPr lang="en-US" sz="1800" b="1" dirty="0">
                <a:latin typeface="Aptos" panose="020B0004020202020204" pitchFamily="34" charset="0"/>
                <a:ea typeface="Times New Roman" panose="02020603050405020304" pitchFamily="18" charset="0"/>
              </a:rPr>
              <a:t>All True</a:t>
            </a:r>
          </a:p>
          <a:p>
            <a:pPr marL="0" lvl="0" indent="0">
              <a:buNone/>
              <a:tabLst>
                <a:tab pos="228600" algn="l"/>
              </a:tabLst>
            </a:pPr>
            <a:endParaRPr lang="en-US" sz="1800" dirty="0">
              <a:latin typeface="Aptos" panose="020B0004020202020204" pitchFamily="34"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Treat every firearm as being loaded</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Always point firearms in a safe direction</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Chamber a cartridge only when ready to fire</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Identify your target beyond doubt</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Check your firing zone</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Store and transport firearms and ammunition safely</a:t>
            </a:r>
            <a:endParaRPr lang="en-N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228600" algn="l"/>
              </a:tabLst>
            </a:pPr>
            <a:r>
              <a:rPr lang="en-US" sz="1800" dirty="0">
                <a:effectLst/>
                <a:latin typeface="Aptos" panose="020B0004020202020204" pitchFamily="34" charset="0"/>
                <a:ea typeface="Times New Roman" panose="02020603050405020304" pitchFamily="18" charset="0"/>
              </a:rPr>
              <a:t>Avoid alcohol or drugs when handling firearms</a:t>
            </a:r>
            <a:endParaRPr lang="en-NZ" sz="1800" dirty="0">
              <a:effectLst/>
              <a:latin typeface="Times New Roman" panose="02020603050405020304" pitchFamily="18" charset="0"/>
              <a:ea typeface="Times New Roman" panose="02020603050405020304" pitchFamily="18" charset="0"/>
            </a:endParaRPr>
          </a:p>
          <a:p>
            <a:endParaRPr lang="en-NZ" dirty="0"/>
          </a:p>
        </p:txBody>
      </p:sp>
      <p:pic>
        <p:nvPicPr>
          <p:cNvPr id="4" name="Picture 3">
            <a:extLst>
              <a:ext uri="{FF2B5EF4-FFF2-40B4-BE49-F238E27FC236}">
                <a16:creationId xmlns:a16="http://schemas.microsoft.com/office/drawing/2014/main" id="{0427EADB-F44D-4247-1075-79F5EE9B79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3379" y="1434656"/>
            <a:ext cx="3898837" cy="4487499"/>
          </a:xfrm>
          <a:prstGeom prst="rect">
            <a:avLst/>
          </a:prstGeom>
          <a:noFill/>
          <a:ln>
            <a:noFill/>
          </a:ln>
        </p:spPr>
      </p:pic>
    </p:spTree>
    <p:extLst>
      <p:ext uri="{BB962C8B-B14F-4D97-AF65-F5344CB8AC3E}">
        <p14:creationId xmlns:p14="http://schemas.microsoft.com/office/powerpoint/2010/main" val="2533610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1F35-298B-861F-05FD-AD92C80DF61E}"/>
              </a:ext>
            </a:extLst>
          </p:cNvPr>
          <p:cNvSpPr>
            <a:spLocks noGrp="1"/>
          </p:cNvSpPr>
          <p:nvPr>
            <p:ph type="title"/>
          </p:nvPr>
        </p:nvSpPr>
        <p:spPr>
          <a:xfrm>
            <a:off x="838200" y="365125"/>
            <a:ext cx="9955924" cy="1325563"/>
          </a:xfrm>
        </p:spPr>
        <p:txBody>
          <a:bodyPr/>
          <a:lstStyle/>
          <a:p>
            <a:r>
              <a:rPr lang="en-NZ" dirty="0"/>
              <a:t>Safe use of agrichemicals</a:t>
            </a:r>
          </a:p>
        </p:txBody>
      </p:sp>
      <p:sp>
        <p:nvSpPr>
          <p:cNvPr id="3" name="Content Placeholder 2">
            <a:extLst>
              <a:ext uri="{FF2B5EF4-FFF2-40B4-BE49-F238E27FC236}">
                <a16:creationId xmlns:a16="http://schemas.microsoft.com/office/drawing/2014/main" id="{4C428D27-71E7-5E4A-B3AE-F5BBB42BAFB1}"/>
              </a:ext>
            </a:extLst>
          </p:cNvPr>
          <p:cNvSpPr>
            <a:spLocks noGrp="1"/>
          </p:cNvSpPr>
          <p:nvPr>
            <p:ph idx="1"/>
          </p:nvPr>
        </p:nvSpPr>
        <p:spPr>
          <a:xfrm>
            <a:off x="985345" y="1804605"/>
            <a:ext cx="5110655" cy="4351338"/>
          </a:xfrm>
        </p:spPr>
        <p:txBody>
          <a:bodyPr/>
          <a:lstStyle/>
          <a:p>
            <a:pPr marL="0" indent="0">
              <a:lnSpc>
                <a:spcPct val="115000"/>
              </a:lnSpc>
              <a:spcAft>
                <a:spcPts val="800"/>
              </a:spcAft>
              <a:buNone/>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Agrichemicals are useful as weedkillers, insecticides and fungicides but they can be dangerous. </a:t>
            </a:r>
          </a:p>
          <a:p>
            <a:pPr marL="0" indent="0">
              <a:lnSpc>
                <a:spcPct val="115000"/>
              </a:lnSpc>
              <a:spcAft>
                <a:spcPts val="800"/>
              </a:spcAft>
              <a:buNone/>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 If used incorrectly, some farm chemical</a:t>
            </a:r>
            <a:r>
              <a:rPr lang="en-NZ" sz="1800" kern="100" dirty="0">
                <a:latin typeface="Aptos" panose="020B0004020202020204" pitchFamily="34" charset="0"/>
                <a:ea typeface="Aptos" panose="020B0004020202020204" pitchFamily="34" charset="0"/>
                <a:cs typeface="Times New Roman" panose="02020603050405020304" pitchFamily="18" charset="0"/>
              </a:rPr>
              <a:t>s</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can cause illness and death to people and livestock and kill or damage crops and cause harm the environment. </a:t>
            </a:r>
          </a:p>
          <a:p>
            <a:pPr marL="0" indent="0">
              <a:lnSpc>
                <a:spcPct val="115000"/>
              </a:lnSpc>
              <a:spcAft>
                <a:spcPts val="800"/>
              </a:spcAft>
              <a:buNone/>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Toxic agrichemicals can be used without harming people, livestock and crops when the proper precautions are taken.</a:t>
            </a:r>
          </a:p>
          <a:p>
            <a:pPr marL="0" indent="0">
              <a:buNone/>
            </a:pPr>
            <a:endParaRPr lang="en-NZ" dirty="0"/>
          </a:p>
        </p:txBody>
      </p:sp>
      <p:pic>
        <p:nvPicPr>
          <p:cNvPr id="3074" name="Picture 2">
            <a:extLst>
              <a:ext uri="{FF2B5EF4-FFF2-40B4-BE49-F238E27FC236}">
                <a16:creationId xmlns:a16="http://schemas.microsoft.com/office/drawing/2014/main" id="{0E852637-4BA8-766F-EC2D-D819B62AA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339" y="2409606"/>
            <a:ext cx="5332248" cy="399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22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EBCF-3FE1-0E45-2FB0-5EEA3A6EE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070D1-B8C9-B4C7-4FA1-EBD4278C8966}"/>
              </a:ext>
            </a:extLst>
          </p:cNvPr>
          <p:cNvSpPr>
            <a:spLocks noGrp="1"/>
          </p:cNvSpPr>
          <p:nvPr>
            <p:ph type="title"/>
          </p:nvPr>
        </p:nvSpPr>
        <p:spPr>
          <a:xfrm>
            <a:off x="838201" y="365125"/>
            <a:ext cx="3292366" cy="1325563"/>
          </a:xfrm>
        </p:spPr>
        <p:txBody>
          <a:bodyPr/>
          <a:lstStyle/>
          <a:p>
            <a:r>
              <a:rPr lang="en-NZ" dirty="0"/>
              <a:t>Is this safe?</a:t>
            </a:r>
          </a:p>
        </p:txBody>
      </p:sp>
      <p:sp>
        <p:nvSpPr>
          <p:cNvPr id="3" name="Content Placeholder 2">
            <a:extLst>
              <a:ext uri="{FF2B5EF4-FFF2-40B4-BE49-F238E27FC236}">
                <a16:creationId xmlns:a16="http://schemas.microsoft.com/office/drawing/2014/main" id="{D6E7CC54-FE64-395E-6DBD-877C1E6CAA3E}"/>
              </a:ext>
            </a:extLst>
          </p:cNvPr>
          <p:cNvSpPr>
            <a:spLocks noGrp="1"/>
          </p:cNvSpPr>
          <p:nvPr>
            <p:ph idx="1"/>
          </p:nvPr>
        </p:nvSpPr>
        <p:spPr>
          <a:xfrm>
            <a:off x="838200" y="1825625"/>
            <a:ext cx="3176752" cy="4351338"/>
          </a:xfrm>
        </p:spPr>
        <p:txBody>
          <a:bodyPr/>
          <a:lstStyle/>
          <a:p>
            <a:pPr marL="0" indent="0">
              <a:buNone/>
            </a:pPr>
            <a:r>
              <a:rPr lang="en-NZ" dirty="0"/>
              <a:t>For each cartoon, </a:t>
            </a:r>
          </a:p>
          <a:p>
            <a:r>
              <a:rPr lang="en-NZ" dirty="0"/>
              <a:t>identify what is unsafe </a:t>
            </a:r>
          </a:p>
          <a:p>
            <a:r>
              <a:rPr lang="en-NZ" dirty="0"/>
              <a:t>recommend what the safe practice should be.</a:t>
            </a:r>
          </a:p>
        </p:txBody>
      </p:sp>
      <p:pic>
        <p:nvPicPr>
          <p:cNvPr id="11" name="Picture 10">
            <a:extLst>
              <a:ext uri="{FF2B5EF4-FFF2-40B4-BE49-F238E27FC236}">
                <a16:creationId xmlns:a16="http://schemas.microsoft.com/office/drawing/2014/main" id="{2F97D712-0D24-874F-C461-B490517EC3F7}"/>
              </a:ext>
            </a:extLst>
          </p:cNvPr>
          <p:cNvPicPr>
            <a:picLocks noChangeAspect="1"/>
          </p:cNvPicPr>
          <p:nvPr/>
        </p:nvPicPr>
        <p:blipFill>
          <a:blip r:embed="rId2"/>
          <a:stretch>
            <a:fillRect/>
          </a:stretch>
        </p:blipFill>
        <p:spPr>
          <a:xfrm>
            <a:off x="7026874" y="2491045"/>
            <a:ext cx="2943636" cy="2524477"/>
          </a:xfrm>
          <a:prstGeom prst="rect">
            <a:avLst/>
          </a:prstGeom>
        </p:spPr>
      </p:pic>
      <p:pic>
        <p:nvPicPr>
          <p:cNvPr id="13" name="Picture 12">
            <a:extLst>
              <a:ext uri="{FF2B5EF4-FFF2-40B4-BE49-F238E27FC236}">
                <a16:creationId xmlns:a16="http://schemas.microsoft.com/office/drawing/2014/main" id="{707F597C-E7FE-5CFC-5C50-B249820E3AC5}"/>
              </a:ext>
            </a:extLst>
          </p:cNvPr>
          <p:cNvPicPr>
            <a:picLocks noChangeAspect="1"/>
          </p:cNvPicPr>
          <p:nvPr/>
        </p:nvPicPr>
        <p:blipFill>
          <a:blip r:embed="rId3"/>
          <a:stretch>
            <a:fillRect/>
          </a:stretch>
        </p:blipFill>
        <p:spPr>
          <a:xfrm>
            <a:off x="8981881" y="365125"/>
            <a:ext cx="2762636" cy="2419688"/>
          </a:xfrm>
          <a:prstGeom prst="rect">
            <a:avLst/>
          </a:prstGeom>
        </p:spPr>
      </p:pic>
      <p:pic>
        <p:nvPicPr>
          <p:cNvPr id="15" name="Picture 14">
            <a:extLst>
              <a:ext uri="{FF2B5EF4-FFF2-40B4-BE49-F238E27FC236}">
                <a16:creationId xmlns:a16="http://schemas.microsoft.com/office/drawing/2014/main" id="{29482062-ACEA-A320-3A27-ABC801DA978A}"/>
              </a:ext>
            </a:extLst>
          </p:cNvPr>
          <p:cNvPicPr>
            <a:picLocks noChangeAspect="1"/>
          </p:cNvPicPr>
          <p:nvPr/>
        </p:nvPicPr>
        <p:blipFill>
          <a:blip r:embed="rId4"/>
          <a:stretch>
            <a:fillRect/>
          </a:stretch>
        </p:blipFill>
        <p:spPr>
          <a:xfrm>
            <a:off x="9215277" y="3534104"/>
            <a:ext cx="2295845" cy="2762636"/>
          </a:xfrm>
          <a:prstGeom prst="rect">
            <a:avLst/>
          </a:prstGeom>
        </p:spPr>
      </p:pic>
      <p:pic>
        <p:nvPicPr>
          <p:cNvPr id="17" name="Picture 16">
            <a:extLst>
              <a:ext uri="{FF2B5EF4-FFF2-40B4-BE49-F238E27FC236}">
                <a16:creationId xmlns:a16="http://schemas.microsoft.com/office/drawing/2014/main" id="{72458320-E8B0-8483-E0B6-1B6F1A083DDE}"/>
              </a:ext>
            </a:extLst>
          </p:cNvPr>
          <p:cNvPicPr>
            <a:picLocks noChangeAspect="1"/>
          </p:cNvPicPr>
          <p:nvPr/>
        </p:nvPicPr>
        <p:blipFill>
          <a:blip r:embed="rId5"/>
          <a:stretch>
            <a:fillRect/>
          </a:stretch>
        </p:blipFill>
        <p:spPr>
          <a:xfrm>
            <a:off x="4340449" y="509568"/>
            <a:ext cx="2686425" cy="1981477"/>
          </a:xfrm>
          <a:prstGeom prst="rect">
            <a:avLst/>
          </a:prstGeom>
        </p:spPr>
      </p:pic>
      <p:pic>
        <p:nvPicPr>
          <p:cNvPr id="19" name="Picture 18">
            <a:extLst>
              <a:ext uri="{FF2B5EF4-FFF2-40B4-BE49-F238E27FC236}">
                <a16:creationId xmlns:a16="http://schemas.microsoft.com/office/drawing/2014/main" id="{977CA5FE-39E1-570F-9C5A-B1A16A25F5E1}"/>
              </a:ext>
            </a:extLst>
          </p:cNvPr>
          <p:cNvPicPr>
            <a:picLocks noChangeAspect="1"/>
          </p:cNvPicPr>
          <p:nvPr/>
        </p:nvPicPr>
        <p:blipFill>
          <a:blip r:embed="rId6"/>
          <a:stretch>
            <a:fillRect/>
          </a:stretch>
        </p:blipFill>
        <p:spPr>
          <a:xfrm>
            <a:off x="4416660" y="3991443"/>
            <a:ext cx="2610214" cy="2210108"/>
          </a:xfrm>
          <a:prstGeom prst="rect">
            <a:avLst/>
          </a:prstGeom>
        </p:spPr>
      </p:pic>
    </p:spTree>
    <p:extLst>
      <p:ext uri="{BB962C8B-B14F-4D97-AF65-F5344CB8AC3E}">
        <p14:creationId xmlns:p14="http://schemas.microsoft.com/office/powerpoint/2010/main" val="315615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07BD-B9F2-729A-B636-5AD5D68A957C}"/>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90C8F17-FAE4-F20F-5CE6-E0C8E03FD9FA}"/>
              </a:ext>
            </a:extLst>
          </p:cNvPr>
          <p:cNvGraphicFramePr>
            <a:graphicFrameLocks noGrp="1"/>
          </p:cNvGraphicFramePr>
          <p:nvPr>
            <p:extLst>
              <p:ext uri="{D42A27DB-BD31-4B8C-83A1-F6EECF244321}">
                <p14:modId xmlns:p14="http://schemas.microsoft.com/office/powerpoint/2010/main" val="1117465269"/>
              </p:ext>
            </p:extLst>
          </p:nvPr>
        </p:nvGraphicFramePr>
        <p:xfrm>
          <a:off x="3898340" y="1355834"/>
          <a:ext cx="7925796" cy="5067295"/>
        </p:xfrm>
        <a:graphic>
          <a:graphicData uri="http://schemas.openxmlformats.org/drawingml/2006/table">
            <a:tbl>
              <a:tblPr firstRow="1" firstCol="1" bandRow="1">
                <a:tableStyleId>{5C22544A-7EE6-4342-B048-85BDC9FD1C3A}</a:tableStyleId>
              </a:tblPr>
              <a:tblGrid>
                <a:gridCol w="3962898">
                  <a:extLst>
                    <a:ext uri="{9D8B030D-6E8A-4147-A177-3AD203B41FA5}">
                      <a16:colId xmlns:a16="http://schemas.microsoft.com/office/drawing/2014/main" val="12846651"/>
                    </a:ext>
                  </a:extLst>
                </a:gridCol>
                <a:gridCol w="3962898">
                  <a:extLst>
                    <a:ext uri="{9D8B030D-6E8A-4147-A177-3AD203B41FA5}">
                      <a16:colId xmlns:a16="http://schemas.microsoft.com/office/drawing/2014/main" val="1322075775"/>
                    </a:ext>
                  </a:extLst>
                </a:gridCol>
              </a:tblGrid>
              <a:tr h="756745">
                <a:tc>
                  <a:txBody>
                    <a:bodyPr/>
                    <a:lstStyle/>
                    <a:p>
                      <a:pPr marL="0" lvl="0" indent="0">
                        <a:lnSpc>
                          <a:spcPct val="100000"/>
                        </a:lnSpc>
                        <a:spcBef>
                          <a:spcPts val="600"/>
                        </a:spcBef>
                        <a:spcAft>
                          <a:spcPts val="600"/>
                        </a:spcAft>
                        <a:buFont typeface="+mj-lt"/>
                        <a:buNone/>
                      </a:pPr>
                      <a:r>
                        <a:rPr lang="en-NZ" sz="1600" b="0" kern="100" dirty="0">
                          <a:solidFill>
                            <a:schemeClr val="tx1"/>
                          </a:solidFill>
                          <a:effectLst/>
                        </a:rPr>
                        <a:t>1. Wear gloves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600"/>
                        </a:spcBef>
                        <a:spcAft>
                          <a:spcPts val="600"/>
                        </a:spcAft>
                      </a:pPr>
                      <a:r>
                        <a:rPr lang="en-NZ" sz="1600" b="0" kern="100" dirty="0">
                          <a:solidFill>
                            <a:schemeClr val="tx1"/>
                          </a:solidFill>
                          <a:effectLst/>
                        </a:rPr>
                        <a:t>7. Wear full body clothes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942136"/>
                  </a:ext>
                </a:extLst>
              </a:tr>
              <a:tr h="893380">
                <a:tc>
                  <a:txBody>
                    <a:bodyPr/>
                    <a:lstStyle/>
                    <a:p>
                      <a:pPr marL="0" lvl="0" indent="0">
                        <a:lnSpc>
                          <a:spcPct val="100000"/>
                        </a:lnSpc>
                        <a:spcBef>
                          <a:spcPts val="600"/>
                        </a:spcBef>
                        <a:spcAft>
                          <a:spcPts val="600"/>
                        </a:spcAft>
                        <a:buFont typeface="+mj-lt"/>
                        <a:buNone/>
                      </a:pPr>
                      <a:r>
                        <a:rPr lang="en-NZ" sz="1600" b="0" kern="100" dirty="0">
                          <a:solidFill>
                            <a:schemeClr val="tx1"/>
                          </a:solidFill>
                          <a:effectLst/>
                        </a:rPr>
                        <a:t>2. Wear protective glasses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600"/>
                        </a:spcBef>
                        <a:spcAft>
                          <a:spcPts val="600"/>
                        </a:spcAft>
                      </a:pPr>
                      <a:r>
                        <a:rPr lang="en-NZ" sz="1600" b="0" kern="100" dirty="0">
                          <a:solidFill>
                            <a:schemeClr val="tx1"/>
                          </a:solidFill>
                          <a:effectLst/>
                        </a:rPr>
                        <a:t>8. Harmful to animals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8344047"/>
                  </a:ext>
                </a:extLst>
              </a:tr>
              <a:tr h="851338">
                <a:tc>
                  <a:txBody>
                    <a:bodyPr/>
                    <a:lstStyle/>
                    <a:p>
                      <a:pPr marL="0" lvl="0" indent="0">
                        <a:lnSpc>
                          <a:spcPct val="100000"/>
                        </a:lnSpc>
                        <a:spcBef>
                          <a:spcPts val="600"/>
                        </a:spcBef>
                        <a:spcAft>
                          <a:spcPts val="600"/>
                        </a:spcAft>
                        <a:buFont typeface="+mj-lt"/>
                        <a:buNone/>
                      </a:pPr>
                      <a:r>
                        <a:rPr lang="en-NZ" sz="1600" b="0" kern="100" dirty="0">
                          <a:solidFill>
                            <a:schemeClr val="tx1"/>
                          </a:solidFill>
                          <a:effectLst/>
                        </a:rPr>
                        <a:t>3. Wash after using pesticides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NZ" sz="1600" b="0" kern="100" dirty="0">
                          <a:solidFill>
                            <a:schemeClr val="tx1"/>
                          </a:solidFill>
                          <a:effectLst/>
                        </a:rPr>
                        <a:t>9. Harmful to fish, keep away from waterways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010195"/>
                  </a:ext>
                </a:extLst>
              </a:tr>
              <a:tr h="788275">
                <a:tc>
                  <a:txBody>
                    <a:bodyPr/>
                    <a:lstStyle/>
                    <a:p>
                      <a:pPr marL="0" lvl="0" indent="0">
                        <a:lnSpc>
                          <a:spcPct val="100000"/>
                        </a:lnSpc>
                        <a:spcBef>
                          <a:spcPts val="600"/>
                        </a:spcBef>
                        <a:spcAft>
                          <a:spcPts val="600"/>
                        </a:spcAft>
                        <a:buFont typeface="+mj-lt"/>
                        <a:buNone/>
                      </a:pPr>
                      <a:r>
                        <a:rPr lang="en-NZ" sz="1600" b="0" kern="100" dirty="0">
                          <a:solidFill>
                            <a:schemeClr val="tx1"/>
                          </a:solidFill>
                          <a:effectLst/>
                        </a:rPr>
                        <a:t>4. Wear protective clothes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NZ" sz="1600" b="0" kern="100" dirty="0">
                          <a:solidFill>
                            <a:schemeClr val="tx1"/>
                          </a:solidFill>
                          <a:effectLst/>
                        </a:rPr>
                        <a:t>10. Keep under lock, out of reach of children</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60354"/>
                  </a:ext>
                </a:extLst>
              </a:tr>
              <a:tr h="819807">
                <a:tc>
                  <a:txBody>
                    <a:bodyPr/>
                    <a:lstStyle/>
                    <a:p>
                      <a:pPr marL="0" lvl="0" indent="0">
                        <a:lnSpc>
                          <a:spcPct val="100000"/>
                        </a:lnSpc>
                        <a:spcBef>
                          <a:spcPts val="600"/>
                        </a:spcBef>
                        <a:spcAft>
                          <a:spcPts val="600"/>
                        </a:spcAft>
                        <a:buFont typeface="+mj-lt"/>
                        <a:buNone/>
                      </a:pPr>
                      <a:r>
                        <a:rPr lang="en-NZ" sz="1600" b="0" kern="100" dirty="0">
                          <a:solidFill>
                            <a:schemeClr val="tx1"/>
                          </a:solidFill>
                          <a:effectLst/>
                        </a:rPr>
                        <a:t>5. Wear boots</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600"/>
                        </a:spcBef>
                        <a:spcAft>
                          <a:spcPts val="600"/>
                        </a:spcAft>
                      </a:pPr>
                      <a:r>
                        <a:rPr lang="en-NZ" sz="1600" b="0" kern="100" dirty="0">
                          <a:solidFill>
                            <a:schemeClr val="tx1"/>
                          </a:solidFill>
                          <a:effectLst/>
                        </a:rPr>
                        <a:t>11. How to handle the liquid</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8991304"/>
                  </a:ext>
                </a:extLst>
              </a:tr>
              <a:tr h="957750">
                <a:tc>
                  <a:txBody>
                    <a:bodyPr/>
                    <a:lstStyle/>
                    <a:p>
                      <a:pPr marL="0" lvl="0" indent="0">
                        <a:lnSpc>
                          <a:spcPct val="100000"/>
                        </a:lnSpc>
                        <a:spcBef>
                          <a:spcPts val="0"/>
                        </a:spcBef>
                        <a:spcAft>
                          <a:spcPts val="0"/>
                        </a:spcAft>
                        <a:buFont typeface="+mj-lt"/>
                        <a:buNone/>
                      </a:pPr>
                      <a:r>
                        <a:rPr lang="en-NZ" sz="1600" b="0" kern="100" dirty="0">
                          <a:solidFill>
                            <a:schemeClr val="tx1"/>
                          </a:solidFill>
                          <a:effectLst/>
                        </a:rPr>
                        <a:t>6. Wear protective mask covering mouth and nose</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600"/>
                        </a:spcBef>
                        <a:spcAft>
                          <a:spcPts val="600"/>
                        </a:spcAft>
                      </a:pPr>
                      <a:r>
                        <a:rPr lang="en-NZ" sz="1600" b="0" kern="100" dirty="0">
                          <a:solidFill>
                            <a:schemeClr val="tx1"/>
                          </a:solidFill>
                          <a:effectLst/>
                        </a:rPr>
                        <a:t>12. How to apply the product</a:t>
                      </a:r>
                      <a:endParaRPr lang="en-NZ"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5468105"/>
                  </a:ext>
                </a:extLst>
              </a:tr>
            </a:tbl>
          </a:graphicData>
        </a:graphic>
      </p:graphicFrame>
      <p:sp>
        <p:nvSpPr>
          <p:cNvPr id="2" name="Title 1">
            <a:extLst>
              <a:ext uri="{FF2B5EF4-FFF2-40B4-BE49-F238E27FC236}">
                <a16:creationId xmlns:a16="http://schemas.microsoft.com/office/drawing/2014/main" id="{6AE6003E-39B5-EE88-BF09-9A75C7666B8D}"/>
              </a:ext>
            </a:extLst>
          </p:cNvPr>
          <p:cNvSpPr>
            <a:spLocks noGrp="1"/>
          </p:cNvSpPr>
          <p:nvPr>
            <p:ph type="title"/>
          </p:nvPr>
        </p:nvSpPr>
        <p:spPr>
          <a:xfrm>
            <a:off x="630621" y="365126"/>
            <a:ext cx="10520855" cy="854512"/>
          </a:xfrm>
        </p:spPr>
        <p:txBody>
          <a:bodyPr>
            <a:normAutofit/>
          </a:bodyPr>
          <a:lstStyle/>
          <a:p>
            <a:r>
              <a:rPr lang="en-NZ" dirty="0"/>
              <a:t>Drag and drop the pictogram to the meaning</a:t>
            </a:r>
          </a:p>
        </p:txBody>
      </p:sp>
      <p:pic>
        <p:nvPicPr>
          <p:cNvPr id="11" name="Picture 10">
            <a:extLst>
              <a:ext uri="{FF2B5EF4-FFF2-40B4-BE49-F238E27FC236}">
                <a16:creationId xmlns:a16="http://schemas.microsoft.com/office/drawing/2014/main" id="{9F64D343-A78A-4D0D-A93F-A4FBDF7A37B4}"/>
              </a:ext>
            </a:extLst>
          </p:cNvPr>
          <p:cNvPicPr>
            <a:picLocks noChangeAspect="1"/>
          </p:cNvPicPr>
          <p:nvPr/>
        </p:nvPicPr>
        <p:blipFill>
          <a:blip r:embed="rId3"/>
          <a:stretch>
            <a:fillRect/>
          </a:stretch>
        </p:blipFill>
        <p:spPr>
          <a:xfrm>
            <a:off x="655402" y="1527142"/>
            <a:ext cx="752869" cy="775231"/>
          </a:xfrm>
          <a:prstGeom prst="rect">
            <a:avLst/>
          </a:prstGeom>
        </p:spPr>
      </p:pic>
      <p:pic>
        <p:nvPicPr>
          <p:cNvPr id="15" name="Picture 14">
            <a:extLst>
              <a:ext uri="{FF2B5EF4-FFF2-40B4-BE49-F238E27FC236}">
                <a16:creationId xmlns:a16="http://schemas.microsoft.com/office/drawing/2014/main" id="{99147161-4D7A-0AA6-E020-435F5CA08671}"/>
              </a:ext>
            </a:extLst>
          </p:cNvPr>
          <p:cNvPicPr>
            <a:picLocks noChangeAspect="1"/>
          </p:cNvPicPr>
          <p:nvPr/>
        </p:nvPicPr>
        <p:blipFill>
          <a:blip r:embed="rId4"/>
          <a:stretch>
            <a:fillRect/>
          </a:stretch>
        </p:blipFill>
        <p:spPr>
          <a:xfrm>
            <a:off x="1742587" y="1541117"/>
            <a:ext cx="724024" cy="724024"/>
          </a:xfrm>
          <a:prstGeom prst="rect">
            <a:avLst/>
          </a:prstGeom>
        </p:spPr>
      </p:pic>
      <p:pic>
        <p:nvPicPr>
          <p:cNvPr id="17" name="Picture 16">
            <a:extLst>
              <a:ext uri="{FF2B5EF4-FFF2-40B4-BE49-F238E27FC236}">
                <a16:creationId xmlns:a16="http://schemas.microsoft.com/office/drawing/2014/main" id="{CE5827C7-6E81-CA12-EB7A-C3511606D094}"/>
              </a:ext>
            </a:extLst>
          </p:cNvPr>
          <p:cNvPicPr>
            <a:picLocks noChangeAspect="1"/>
          </p:cNvPicPr>
          <p:nvPr/>
        </p:nvPicPr>
        <p:blipFill>
          <a:blip r:embed="rId5"/>
          <a:stretch>
            <a:fillRect/>
          </a:stretch>
        </p:blipFill>
        <p:spPr>
          <a:xfrm>
            <a:off x="2774889" y="1613026"/>
            <a:ext cx="771492" cy="803306"/>
          </a:xfrm>
          <a:prstGeom prst="rect">
            <a:avLst/>
          </a:prstGeom>
        </p:spPr>
      </p:pic>
      <p:pic>
        <p:nvPicPr>
          <p:cNvPr id="19" name="Picture 18">
            <a:extLst>
              <a:ext uri="{FF2B5EF4-FFF2-40B4-BE49-F238E27FC236}">
                <a16:creationId xmlns:a16="http://schemas.microsoft.com/office/drawing/2014/main" id="{B9FA0A46-A5A5-B07E-2E71-471F8B90DAA1}"/>
              </a:ext>
            </a:extLst>
          </p:cNvPr>
          <p:cNvPicPr>
            <a:picLocks noChangeAspect="1"/>
          </p:cNvPicPr>
          <p:nvPr/>
        </p:nvPicPr>
        <p:blipFill>
          <a:blip r:embed="rId6"/>
          <a:stretch>
            <a:fillRect/>
          </a:stretch>
        </p:blipFill>
        <p:spPr>
          <a:xfrm>
            <a:off x="511624" y="3663692"/>
            <a:ext cx="752869" cy="836521"/>
          </a:xfrm>
          <a:prstGeom prst="rect">
            <a:avLst/>
          </a:prstGeom>
        </p:spPr>
      </p:pic>
      <p:pic>
        <p:nvPicPr>
          <p:cNvPr id="21" name="Picture 20">
            <a:extLst>
              <a:ext uri="{FF2B5EF4-FFF2-40B4-BE49-F238E27FC236}">
                <a16:creationId xmlns:a16="http://schemas.microsoft.com/office/drawing/2014/main" id="{03A3AAB6-2176-D301-4884-B2EB8737E2EC}"/>
              </a:ext>
            </a:extLst>
          </p:cNvPr>
          <p:cNvPicPr>
            <a:picLocks noChangeAspect="1"/>
          </p:cNvPicPr>
          <p:nvPr/>
        </p:nvPicPr>
        <p:blipFill>
          <a:blip r:embed="rId7"/>
          <a:stretch>
            <a:fillRect/>
          </a:stretch>
        </p:blipFill>
        <p:spPr>
          <a:xfrm>
            <a:off x="463441" y="4777072"/>
            <a:ext cx="772619" cy="805496"/>
          </a:xfrm>
          <a:prstGeom prst="rect">
            <a:avLst/>
          </a:prstGeom>
        </p:spPr>
      </p:pic>
      <p:pic>
        <p:nvPicPr>
          <p:cNvPr id="23" name="Picture 22">
            <a:extLst>
              <a:ext uri="{FF2B5EF4-FFF2-40B4-BE49-F238E27FC236}">
                <a16:creationId xmlns:a16="http://schemas.microsoft.com/office/drawing/2014/main" id="{F719A8DC-D493-814D-777F-5B279485EA66}"/>
              </a:ext>
            </a:extLst>
          </p:cNvPr>
          <p:cNvPicPr>
            <a:picLocks noChangeAspect="1"/>
          </p:cNvPicPr>
          <p:nvPr/>
        </p:nvPicPr>
        <p:blipFill>
          <a:blip r:embed="rId8"/>
          <a:stretch>
            <a:fillRect/>
          </a:stretch>
        </p:blipFill>
        <p:spPr>
          <a:xfrm>
            <a:off x="2721553" y="3724768"/>
            <a:ext cx="819790" cy="836521"/>
          </a:xfrm>
          <a:prstGeom prst="rect">
            <a:avLst/>
          </a:prstGeom>
        </p:spPr>
      </p:pic>
      <p:pic>
        <p:nvPicPr>
          <p:cNvPr id="25" name="Picture 24">
            <a:extLst>
              <a:ext uri="{FF2B5EF4-FFF2-40B4-BE49-F238E27FC236}">
                <a16:creationId xmlns:a16="http://schemas.microsoft.com/office/drawing/2014/main" id="{08B1E5E9-991F-02CE-6684-ECCDE34486D6}"/>
              </a:ext>
            </a:extLst>
          </p:cNvPr>
          <p:cNvPicPr>
            <a:picLocks noChangeAspect="1"/>
          </p:cNvPicPr>
          <p:nvPr/>
        </p:nvPicPr>
        <p:blipFill>
          <a:blip r:embed="rId9"/>
          <a:stretch>
            <a:fillRect/>
          </a:stretch>
        </p:blipFill>
        <p:spPr>
          <a:xfrm>
            <a:off x="1712683" y="2653555"/>
            <a:ext cx="721701" cy="775445"/>
          </a:xfrm>
          <a:prstGeom prst="rect">
            <a:avLst/>
          </a:prstGeom>
        </p:spPr>
      </p:pic>
      <p:pic>
        <p:nvPicPr>
          <p:cNvPr id="27" name="Picture 26">
            <a:extLst>
              <a:ext uri="{FF2B5EF4-FFF2-40B4-BE49-F238E27FC236}">
                <a16:creationId xmlns:a16="http://schemas.microsoft.com/office/drawing/2014/main" id="{5514745E-4D69-CF30-E6CB-A31DCC4E118F}"/>
              </a:ext>
            </a:extLst>
          </p:cNvPr>
          <p:cNvPicPr>
            <a:picLocks noChangeAspect="1"/>
          </p:cNvPicPr>
          <p:nvPr/>
        </p:nvPicPr>
        <p:blipFill>
          <a:blip r:embed="rId10"/>
          <a:stretch>
            <a:fillRect/>
          </a:stretch>
        </p:blipFill>
        <p:spPr>
          <a:xfrm>
            <a:off x="2693120" y="4799493"/>
            <a:ext cx="863854" cy="872323"/>
          </a:xfrm>
          <a:prstGeom prst="rect">
            <a:avLst/>
          </a:prstGeom>
        </p:spPr>
      </p:pic>
      <p:pic>
        <p:nvPicPr>
          <p:cNvPr id="29" name="Picture 28">
            <a:extLst>
              <a:ext uri="{FF2B5EF4-FFF2-40B4-BE49-F238E27FC236}">
                <a16:creationId xmlns:a16="http://schemas.microsoft.com/office/drawing/2014/main" id="{58D45F75-ABBE-6EA2-D4D9-DBEF38B80DC6}"/>
              </a:ext>
            </a:extLst>
          </p:cNvPr>
          <p:cNvPicPr>
            <a:picLocks noChangeAspect="1"/>
          </p:cNvPicPr>
          <p:nvPr/>
        </p:nvPicPr>
        <p:blipFill>
          <a:blip r:embed="rId11"/>
          <a:stretch>
            <a:fillRect/>
          </a:stretch>
        </p:blipFill>
        <p:spPr>
          <a:xfrm>
            <a:off x="2819764" y="2714501"/>
            <a:ext cx="834188" cy="672331"/>
          </a:xfrm>
          <a:prstGeom prst="rect">
            <a:avLst/>
          </a:prstGeom>
        </p:spPr>
      </p:pic>
      <p:pic>
        <p:nvPicPr>
          <p:cNvPr id="31" name="Picture 30">
            <a:extLst>
              <a:ext uri="{FF2B5EF4-FFF2-40B4-BE49-F238E27FC236}">
                <a16:creationId xmlns:a16="http://schemas.microsoft.com/office/drawing/2014/main" id="{F19E351A-9CD7-0BCC-F9FC-2F1C0FEF5BB6}"/>
              </a:ext>
            </a:extLst>
          </p:cNvPr>
          <p:cNvPicPr>
            <a:picLocks noChangeAspect="1"/>
          </p:cNvPicPr>
          <p:nvPr/>
        </p:nvPicPr>
        <p:blipFill>
          <a:blip r:embed="rId12"/>
          <a:stretch>
            <a:fillRect/>
          </a:stretch>
        </p:blipFill>
        <p:spPr>
          <a:xfrm>
            <a:off x="504743" y="2684156"/>
            <a:ext cx="752869" cy="702677"/>
          </a:xfrm>
          <a:prstGeom prst="rect">
            <a:avLst/>
          </a:prstGeom>
        </p:spPr>
      </p:pic>
      <p:pic>
        <p:nvPicPr>
          <p:cNvPr id="33" name="Picture 32">
            <a:extLst>
              <a:ext uri="{FF2B5EF4-FFF2-40B4-BE49-F238E27FC236}">
                <a16:creationId xmlns:a16="http://schemas.microsoft.com/office/drawing/2014/main" id="{83B78F9D-F654-B278-2335-F9563EB3D002}"/>
              </a:ext>
            </a:extLst>
          </p:cNvPr>
          <p:cNvPicPr>
            <a:picLocks noChangeAspect="1"/>
          </p:cNvPicPr>
          <p:nvPr/>
        </p:nvPicPr>
        <p:blipFill>
          <a:blip r:embed="rId13"/>
          <a:stretch>
            <a:fillRect/>
          </a:stretch>
        </p:blipFill>
        <p:spPr>
          <a:xfrm>
            <a:off x="1651986" y="3724768"/>
            <a:ext cx="789294" cy="775445"/>
          </a:xfrm>
          <a:prstGeom prst="rect">
            <a:avLst/>
          </a:prstGeom>
        </p:spPr>
      </p:pic>
      <p:pic>
        <p:nvPicPr>
          <p:cNvPr id="35" name="Picture 34">
            <a:extLst>
              <a:ext uri="{FF2B5EF4-FFF2-40B4-BE49-F238E27FC236}">
                <a16:creationId xmlns:a16="http://schemas.microsoft.com/office/drawing/2014/main" id="{5B5CE3DC-D6C3-7E58-3299-5FFD90DEB42B}"/>
              </a:ext>
            </a:extLst>
          </p:cNvPr>
          <p:cNvPicPr>
            <a:picLocks noChangeAspect="1"/>
          </p:cNvPicPr>
          <p:nvPr/>
        </p:nvPicPr>
        <p:blipFill>
          <a:blip r:embed="rId14"/>
          <a:stretch>
            <a:fillRect/>
          </a:stretch>
        </p:blipFill>
        <p:spPr>
          <a:xfrm>
            <a:off x="1577426" y="4862916"/>
            <a:ext cx="863854" cy="766322"/>
          </a:xfrm>
          <a:prstGeom prst="rect">
            <a:avLst/>
          </a:prstGeom>
        </p:spPr>
      </p:pic>
      <p:sp>
        <p:nvSpPr>
          <p:cNvPr id="38" name="Rectangle: Rounded Corners 37">
            <a:extLst>
              <a:ext uri="{FF2B5EF4-FFF2-40B4-BE49-F238E27FC236}">
                <a16:creationId xmlns:a16="http://schemas.microsoft.com/office/drawing/2014/main" id="{0BA68A65-A29E-4E58-27A6-F1898BDDD091}"/>
              </a:ext>
            </a:extLst>
          </p:cNvPr>
          <p:cNvSpPr/>
          <p:nvPr/>
        </p:nvSpPr>
        <p:spPr>
          <a:xfrm>
            <a:off x="6905578" y="2317669"/>
            <a:ext cx="872359" cy="6687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Rectangle: Rounded Corners 38">
            <a:extLst>
              <a:ext uri="{FF2B5EF4-FFF2-40B4-BE49-F238E27FC236}">
                <a16:creationId xmlns:a16="http://schemas.microsoft.com/office/drawing/2014/main" id="{3FB79A7A-3FC0-4F94-4005-4D4F800DB8DE}"/>
              </a:ext>
            </a:extLst>
          </p:cNvPr>
          <p:cNvSpPr/>
          <p:nvPr/>
        </p:nvSpPr>
        <p:spPr>
          <a:xfrm>
            <a:off x="6905578" y="3044387"/>
            <a:ext cx="872359" cy="6687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Rectangle: Rounded Corners 42">
            <a:extLst>
              <a:ext uri="{FF2B5EF4-FFF2-40B4-BE49-F238E27FC236}">
                <a16:creationId xmlns:a16="http://schemas.microsoft.com/office/drawing/2014/main" id="{23FBDC6A-D2F9-AAC4-4FE9-0D451622E24D}"/>
              </a:ext>
            </a:extLst>
          </p:cNvPr>
          <p:cNvSpPr/>
          <p:nvPr/>
        </p:nvSpPr>
        <p:spPr>
          <a:xfrm>
            <a:off x="10734648" y="2328002"/>
            <a:ext cx="872359" cy="6687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9910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4C7-5925-FB76-3427-8363A4A09B0F}"/>
              </a:ext>
            </a:extLst>
          </p:cNvPr>
          <p:cNvSpPr>
            <a:spLocks noGrp="1"/>
          </p:cNvSpPr>
          <p:nvPr>
            <p:ph type="title"/>
          </p:nvPr>
        </p:nvSpPr>
        <p:spPr>
          <a:xfrm>
            <a:off x="838200" y="365125"/>
            <a:ext cx="10515600" cy="876063"/>
          </a:xfrm>
        </p:spPr>
        <p:txBody>
          <a:bodyPr/>
          <a:lstStyle/>
          <a:p>
            <a:r>
              <a:rPr lang="en-NZ" dirty="0"/>
              <a:t>Answers</a:t>
            </a:r>
          </a:p>
        </p:txBody>
      </p:sp>
      <p:pic>
        <p:nvPicPr>
          <p:cNvPr id="4" name="Picture 3" descr="A list of instructions on a white background&#10;&#10;AI-generated content may be incorrect.">
            <a:extLst>
              <a:ext uri="{FF2B5EF4-FFF2-40B4-BE49-F238E27FC236}">
                <a16:creationId xmlns:a16="http://schemas.microsoft.com/office/drawing/2014/main" id="{C4C1EFAD-F842-2C0E-2C84-86300AFC33CC}"/>
              </a:ext>
            </a:extLst>
          </p:cNvPr>
          <p:cNvPicPr>
            <a:picLocks noChangeAspect="1"/>
          </p:cNvPicPr>
          <p:nvPr/>
        </p:nvPicPr>
        <p:blipFill>
          <a:blip r:embed="rId2"/>
          <a:stretch>
            <a:fillRect/>
          </a:stretch>
        </p:blipFill>
        <p:spPr>
          <a:xfrm>
            <a:off x="1525300" y="1241188"/>
            <a:ext cx="8312381" cy="5251687"/>
          </a:xfrm>
          <a:prstGeom prst="rect">
            <a:avLst/>
          </a:prstGeom>
        </p:spPr>
      </p:pic>
    </p:spTree>
    <p:extLst>
      <p:ext uri="{BB962C8B-B14F-4D97-AF65-F5344CB8AC3E}">
        <p14:creationId xmlns:p14="http://schemas.microsoft.com/office/powerpoint/2010/main" val="2895907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D507-8766-45F4-83FD-BF5BF36E32D7}"/>
              </a:ext>
            </a:extLst>
          </p:cNvPr>
          <p:cNvSpPr>
            <a:spLocks noGrp="1"/>
          </p:cNvSpPr>
          <p:nvPr>
            <p:ph type="title"/>
          </p:nvPr>
        </p:nvSpPr>
        <p:spPr>
          <a:xfrm>
            <a:off x="310056" y="320481"/>
            <a:ext cx="10515600" cy="748972"/>
          </a:xfrm>
        </p:spPr>
        <p:txBody>
          <a:bodyPr>
            <a:normAutofit fontScale="90000"/>
          </a:bodyPr>
          <a:lstStyle/>
          <a:p>
            <a:r>
              <a:rPr lang="en-NZ" dirty="0"/>
              <a:t>Drag and drop the words to match the symbols</a:t>
            </a:r>
          </a:p>
        </p:txBody>
      </p:sp>
      <p:pic>
        <p:nvPicPr>
          <p:cNvPr id="4" name="Picture 3" descr="A close-up of a sign&#10;&#10;AI-generated content may be incorrect.">
            <a:extLst>
              <a:ext uri="{FF2B5EF4-FFF2-40B4-BE49-F238E27FC236}">
                <a16:creationId xmlns:a16="http://schemas.microsoft.com/office/drawing/2014/main" id="{0475DEF7-8DEA-EE5C-8017-ABAE7EDE0EBD}"/>
              </a:ext>
            </a:extLst>
          </p:cNvPr>
          <p:cNvPicPr>
            <a:picLocks noChangeAspect="1"/>
          </p:cNvPicPr>
          <p:nvPr/>
        </p:nvPicPr>
        <p:blipFill>
          <a:blip r:embed="rId3"/>
          <a:stretch>
            <a:fillRect/>
          </a:stretch>
        </p:blipFill>
        <p:spPr>
          <a:xfrm>
            <a:off x="220718" y="1287616"/>
            <a:ext cx="9301655" cy="5205258"/>
          </a:xfrm>
          <a:prstGeom prst="rect">
            <a:avLst/>
          </a:prstGeom>
        </p:spPr>
      </p:pic>
      <p:sp>
        <p:nvSpPr>
          <p:cNvPr id="7" name="TextBox 6">
            <a:extLst>
              <a:ext uri="{FF2B5EF4-FFF2-40B4-BE49-F238E27FC236}">
                <a16:creationId xmlns:a16="http://schemas.microsoft.com/office/drawing/2014/main" id="{E6346DD0-DEFF-8A5B-5D38-03CE1721BF04}"/>
              </a:ext>
            </a:extLst>
          </p:cNvPr>
          <p:cNvSpPr txBox="1"/>
          <p:nvPr/>
        </p:nvSpPr>
        <p:spPr>
          <a:xfrm>
            <a:off x="9570988" y="3102826"/>
            <a:ext cx="1019502" cy="307777"/>
          </a:xfrm>
          <a:prstGeom prst="rect">
            <a:avLst/>
          </a:prstGeom>
          <a:noFill/>
          <a:ln>
            <a:solidFill>
              <a:schemeClr val="tx1"/>
            </a:solidFill>
          </a:ln>
        </p:spPr>
        <p:txBody>
          <a:bodyPr wrap="square" rtlCol="0">
            <a:spAutoFit/>
          </a:bodyPr>
          <a:lstStyle/>
          <a:p>
            <a:r>
              <a:rPr lang="en-NZ" sz="1400" b="1" dirty="0"/>
              <a:t>Explosive</a:t>
            </a:r>
          </a:p>
        </p:txBody>
      </p:sp>
      <p:sp>
        <p:nvSpPr>
          <p:cNvPr id="12" name="TextBox 11">
            <a:extLst>
              <a:ext uri="{FF2B5EF4-FFF2-40B4-BE49-F238E27FC236}">
                <a16:creationId xmlns:a16="http://schemas.microsoft.com/office/drawing/2014/main" id="{6AE0DF76-1463-A96D-9198-51B071A978EC}"/>
              </a:ext>
            </a:extLst>
          </p:cNvPr>
          <p:cNvSpPr txBox="1"/>
          <p:nvPr/>
        </p:nvSpPr>
        <p:spPr>
          <a:xfrm>
            <a:off x="9573620" y="4615470"/>
            <a:ext cx="1093076" cy="307777"/>
          </a:xfrm>
          <a:prstGeom prst="rect">
            <a:avLst/>
          </a:prstGeom>
          <a:noFill/>
          <a:ln>
            <a:solidFill>
              <a:schemeClr val="tx1"/>
            </a:solidFill>
          </a:ln>
        </p:spPr>
        <p:txBody>
          <a:bodyPr wrap="square" rtlCol="0">
            <a:spAutoFit/>
          </a:bodyPr>
          <a:lstStyle/>
          <a:p>
            <a:r>
              <a:rPr lang="en-NZ" sz="1400" b="1" dirty="0"/>
              <a:t>Oxidising </a:t>
            </a:r>
          </a:p>
        </p:txBody>
      </p:sp>
      <p:sp>
        <p:nvSpPr>
          <p:cNvPr id="13" name="TextBox 12">
            <a:extLst>
              <a:ext uri="{FF2B5EF4-FFF2-40B4-BE49-F238E27FC236}">
                <a16:creationId xmlns:a16="http://schemas.microsoft.com/office/drawing/2014/main" id="{0C74F6C0-5F55-99BE-5F97-804754D71E07}"/>
              </a:ext>
            </a:extLst>
          </p:cNvPr>
          <p:cNvSpPr txBox="1"/>
          <p:nvPr/>
        </p:nvSpPr>
        <p:spPr>
          <a:xfrm>
            <a:off x="9603834" y="1402418"/>
            <a:ext cx="1303282" cy="307777"/>
          </a:xfrm>
          <a:prstGeom prst="rect">
            <a:avLst/>
          </a:prstGeom>
          <a:noFill/>
          <a:ln>
            <a:solidFill>
              <a:schemeClr val="tx1"/>
            </a:solidFill>
          </a:ln>
        </p:spPr>
        <p:txBody>
          <a:bodyPr wrap="square" rtlCol="0">
            <a:spAutoFit/>
          </a:bodyPr>
          <a:lstStyle/>
          <a:p>
            <a:r>
              <a:rPr lang="en-NZ" sz="1400" b="1" dirty="0"/>
              <a:t>Environment</a:t>
            </a:r>
          </a:p>
        </p:txBody>
      </p:sp>
      <p:sp>
        <p:nvSpPr>
          <p:cNvPr id="14" name="TextBox 13">
            <a:extLst>
              <a:ext uri="{FF2B5EF4-FFF2-40B4-BE49-F238E27FC236}">
                <a16:creationId xmlns:a16="http://schemas.microsoft.com/office/drawing/2014/main" id="{D055C893-13D5-B2F4-FC76-5F4C81C1D40D}"/>
              </a:ext>
            </a:extLst>
          </p:cNvPr>
          <p:cNvSpPr txBox="1"/>
          <p:nvPr/>
        </p:nvSpPr>
        <p:spPr>
          <a:xfrm>
            <a:off x="9522373" y="1930227"/>
            <a:ext cx="2178275" cy="307777"/>
          </a:xfrm>
          <a:prstGeom prst="rect">
            <a:avLst/>
          </a:prstGeom>
          <a:noFill/>
          <a:ln>
            <a:solidFill>
              <a:schemeClr val="tx1"/>
            </a:solidFill>
          </a:ln>
        </p:spPr>
        <p:txBody>
          <a:bodyPr wrap="square" rtlCol="0">
            <a:spAutoFit/>
          </a:bodyPr>
          <a:lstStyle/>
          <a:p>
            <a:r>
              <a:rPr lang="en-NZ" sz="1400" b="1" dirty="0"/>
              <a:t>Health (chronic toxicity)</a:t>
            </a:r>
          </a:p>
        </p:txBody>
      </p:sp>
      <p:sp>
        <p:nvSpPr>
          <p:cNvPr id="15" name="TextBox 14">
            <a:extLst>
              <a:ext uri="{FF2B5EF4-FFF2-40B4-BE49-F238E27FC236}">
                <a16:creationId xmlns:a16="http://schemas.microsoft.com/office/drawing/2014/main" id="{6F8D6536-3954-DB35-10EF-2B871C575497}"/>
              </a:ext>
            </a:extLst>
          </p:cNvPr>
          <p:cNvSpPr txBox="1"/>
          <p:nvPr/>
        </p:nvSpPr>
        <p:spPr>
          <a:xfrm>
            <a:off x="9570988" y="5086489"/>
            <a:ext cx="1671145" cy="307777"/>
          </a:xfrm>
          <a:prstGeom prst="rect">
            <a:avLst/>
          </a:prstGeom>
          <a:noFill/>
          <a:ln>
            <a:solidFill>
              <a:schemeClr val="tx1"/>
            </a:solidFill>
          </a:ln>
        </p:spPr>
        <p:txBody>
          <a:bodyPr wrap="square" rtlCol="0">
            <a:spAutoFit/>
          </a:bodyPr>
          <a:lstStyle/>
          <a:p>
            <a:r>
              <a:rPr lang="en-NZ" sz="1400" b="1" dirty="0"/>
              <a:t>Exclamation mark</a:t>
            </a:r>
          </a:p>
        </p:txBody>
      </p:sp>
      <p:sp>
        <p:nvSpPr>
          <p:cNvPr id="16" name="TextBox 15">
            <a:extLst>
              <a:ext uri="{FF2B5EF4-FFF2-40B4-BE49-F238E27FC236}">
                <a16:creationId xmlns:a16="http://schemas.microsoft.com/office/drawing/2014/main" id="{567B79D6-B51D-EE92-10AD-5045B20BF9BB}"/>
              </a:ext>
            </a:extLst>
          </p:cNvPr>
          <p:cNvSpPr txBox="1"/>
          <p:nvPr/>
        </p:nvSpPr>
        <p:spPr>
          <a:xfrm>
            <a:off x="9517117" y="2424701"/>
            <a:ext cx="1671145" cy="523220"/>
          </a:xfrm>
          <a:prstGeom prst="rect">
            <a:avLst/>
          </a:prstGeom>
          <a:noFill/>
          <a:ln>
            <a:solidFill>
              <a:schemeClr val="tx1"/>
            </a:solidFill>
          </a:ln>
        </p:spPr>
        <p:txBody>
          <a:bodyPr wrap="square" rtlCol="0">
            <a:spAutoFit/>
          </a:bodyPr>
          <a:lstStyle/>
          <a:p>
            <a:r>
              <a:rPr lang="en-NZ" sz="1400" b="1" dirty="0"/>
              <a:t>Chemicals under pressure</a:t>
            </a:r>
          </a:p>
        </p:txBody>
      </p:sp>
      <p:sp>
        <p:nvSpPr>
          <p:cNvPr id="17" name="TextBox 16">
            <a:extLst>
              <a:ext uri="{FF2B5EF4-FFF2-40B4-BE49-F238E27FC236}">
                <a16:creationId xmlns:a16="http://schemas.microsoft.com/office/drawing/2014/main" id="{B436D3E0-3CCF-3B52-80A1-BF7AFD76CEB2}"/>
              </a:ext>
            </a:extLst>
          </p:cNvPr>
          <p:cNvSpPr txBox="1"/>
          <p:nvPr/>
        </p:nvSpPr>
        <p:spPr>
          <a:xfrm>
            <a:off x="9570988" y="3628766"/>
            <a:ext cx="1095708" cy="307777"/>
          </a:xfrm>
          <a:prstGeom prst="rect">
            <a:avLst/>
          </a:prstGeom>
          <a:noFill/>
          <a:ln>
            <a:solidFill>
              <a:schemeClr val="tx1"/>
            </a:solidFill>
          </a:ln>
        </p:spPr>
        <p:txBody>
          <a:bodyPr wrap="square" rtlCol="0">
            <a:spAutoFit/>
          </a:bodyPr>
          <a:lstStyle/>
          <a:p>
            <a:r>
              <a:rPr lang="en-NZ" sz="1400" b="1" dirty="0"/>
              <a:t>Corrosive</a:t>
            </a:r>
          </a:p>
        </p:txBody>
      </p:sp>
      <p:sp>
        <p:nvSpPr>
          <p:cNvPr id="18" name="TextBox 17">
            <a:extLst>
              <a:ext uri="{FF2B5EF4-FFF2-40B4-BE49-F238E27FC236}">
                <a16:creationId xmlns:a16="http://schemas.microsoft.com/office/drawing/2014/main" id="{9D76673A-10E5-2679-E43A-58A5F844A3AF}"/>
              </a:ext>
            </a:extLst>
          </p:cNvPr>
          <p:cNvSpPr txBox="1"/>
          <p:nvPr/>
        </p:nvSpPr>
        <p:spPr>
          <a:xfrm>
            <a:off x="9517117" y="4154706"/>
            <a:ext cx="1326937" cy="307777"/>
          </a:xfrm>
          <a:prstGeom prst="rect">
            <a:avLst/>
          </a:prstGeom>
          <a:noFill/>
          <a:ln>
            <a:solidFill>
              <a:schemeClr val="tx1"/>
            </a:solidFill>
          </a:ln>
        </p:spPr>
        <p:txBody>
          <a:bodyPr wrap="square" rtlCol="0">
            <a:spAutoFit/>
          </a:bodyPr>
          <a:lstStyle/>
          <a:p>
            <a:r>
              <a:rPr lang="en-NZ" sz="1400" b="1" dirty="0"/>
              <a:t>Acute toxicity</a:t>
            </a:r>
          </a:p>
        </p:txBody>
      </p:sp>
      <p:sp>
        <p:nvSpPr>
          <p:cNvPr id="19" name="TextBox 18">
            <a:extLst>
              <a:ext uri="{FF2B5EF4-FFF2-40B4-BE49-F238E27FC236}">
                <a16:creationId xmlns:a16="http://schemas.microsoft.com/office/drawing/2014/main" id="{0872CB79-DE88-64BB-8B1F-E4561619A219}"/>
              </a:ext>
            </a:extLst>
          </p:cNvPr>
          <p:cNvSpPr txBox="1"/>
          <p:nvPr/>
        </p:nvSpPr>
        <p:spPr>
          <a:xfrm>
            <a:off x="9603834" y="5547253"/>
            <a:ext cx="1240220" cy="307777"/>
          </a:xfrm>
          <a:prstGeom prst="rect">
            <a:avLst/>
          </a:prstGeom>
          <a:noFill/>
          <a:ln>
            <a:solidFill>
              <a:schemeClr val="tx1"/>
            </a:solidFill>
          </a:ln>
        </p:spPr>
        <p:txBody>
          <a:bodyPr wrap="square" rtlCol="0">
            <a:spAutoFit/>
          </a:bodyPr>
          <a:lstStyle/>
          <a:p>
            <a:r>
              <a:rPr lang="en-NZ" sz="1400" b="1" dirty="0"/>
              <a:t>Flammable</a:t>
            </a:r>
          </a:p>
        </p:txBody>
      </p:sp>
      <p:sp>
        <p:nvSpPr>
          <p:cNvPr id="20" name="Rectangle: Rounded Corners 19">
            <a:extLst>
              <a:ext uri="{FF2B5EF4-FFF2-40B4-BE49-F238E27FC236}">
                <a16:creationId xmlns:a16="http://schemas.microsoft.com/office/drawing/2014/main" id="{490726C4-5BC9-CFAF-6B21-BD5FF7D96525}"/>
              </a:ext>
            </a:extLst>
          </p:cNvPr>
          <p:cNvSpPr/>
          <p:nvPr/>
        </p:nvSpPr>
        <p:spPr>
          <a:xfrm>
            <a:off x="2249214" y="1439954"/>
            <a:ext cx="903889" cy="2311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Rounded Corners 21">
            <a:extLst>
              <a:ext uri="{FF2B5EF4-FFF2-40B4-BE49-F238E27FC236}">
                <a16:creationId xmlns:a16="http://schemas.microsoft.com/office/drawing/2014/main" id="{EAF71D2F-17F1-04A5-7C5C-B62862ACA308}"/>
              </a:ext>
            </a:extLst>
          </p:cNvPr>
          <p:cNvSpPr/>
          <p:nvPr/>
        </p:nvSpPr>
        <p:spPr>
          <a:xfrm>
            <a:off x="2282050" y="3184634"/>
            <a:ext cx="944626" cy="2443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Rounded Corners 22">
            <a:extLst>
              <a:ext uri="{FF2B5EF4-FFF2-40B4-BE49-F238E27FC236}">
                <a16:creationId xmlns:a16="http://schemas.microsoft.com/office/drawing/2014/main" id="{B7082F88-9C95-5539-1E6D-825D1B254A20}"/>
              </a:ext>
            </a:extLst>
          </p:cNvPr>
          <p:cNvSpPr/>
          <p:nvPr/>
        </p:nvSpPr>
        <p:spPr>
          <a:xfrm>
            <a:off x="2282050" y="4842123"/>
            <a:ext cx="871053" cy="2443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Rounded Corners 23">
            <a:extLst>
              <a:ext uri="{FF2B5EF4-FFF2-40B4-BE49-F238E27FC236}">
                <a16:creationId xmlns:a16="http://schemas.microsoft.com/office/drawing/2014/main" id="{7DFB2407-6B90-D767-B4BA-BABCEFB4BDFE}"/>
              </a:ext>
            </a:extLst>
          </p:cNvPr>
          <p:cNvSpPr/>
          <p:nvPr/>
        </p:nvSpPr>
        <p:spPr>
          <a:xfrm>
            <a:off x="5234152" y="1439954"/>
            <a:ext cx="903889" cy="7980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Rectangle: Rounded Corners 24">
            <a:extLst>
              <a:ext uri="{FF2B5EF4-FFF2-40B4-BE49-F238E27FC236}">
                <a16:creationId xmlns:a16="http://schemas.microsoft.com/office/drawing/2014/main" id="{3C66DB20-E812-EDAD-DEFF-92A2225C6AAA}"/>
              </a:ext>
            </a:extLst>
          </p:cNvPr>
          <p:cNvSpPr/>
          <p:nvPr/>
        </p:nvSpPr>
        <p:spPr>
          <a:xfrm>
            <a:off x="5234151" y="3184634"/>
            <a:ext cx="903889" cy="2259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Rectangle: Rounded Corners 25">
            <a:extLst>
              <a:ext uri="{FF2B5EF4-FFF2-40B4-BE49-F238E27FC236}">
                <a16:creationId xmlns:a16="http://schemas.microsoft.com/office/drawing/2014/main" id="{BA5BD23D-C678-B75B-0C65-E04CAE508E02}"/>
              </a:ext>
            </a:extLst>
          </p:cNvPr>
          <p:cNvSpPr/>
          <p:nvPr/>
        </p:nvSpPr>
        <p:spPr>
          <a:xfrm>
            <a:off x="5234150" y="4842123"/>
            <a:ext cx="746236" cy="46549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Rectangle: Rounded Corners 26">
            <a:extLst>
              <a:ext uri="{FF2B5EF4-FFF2-40B4-BE49-F238E27FC236}">
                <a16:creationId xmlns:a16="http://schemas.microsoft.com/office/drawing/2014/main" id="{264F7EB8-1A0D-0553-BEDF-674BBF16ED93}"/>
              </a:ext>
            </a:extLst>
          </p:cNvPr>
          <p:cNvSpPr/>
          <p:nvPr/>
        </p:nvSpPr>
        <p:spPr>
          <a:xfrm>
            <a:off x="8219091" y="1439954"/>
            <a:ext cx="1114095" cy="4902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Rectangle: Rounded Corners 27">
            <a:extLst>
              <a:ext uri="{FF2B5EF4-FFF2-40B4-BE49-F238E27FC236}">
                <a16:creationId xmlns:a16="http://schemas.microsoft.com/office/drawing/2014/main" id="{A8BAA60F-7214-0C3A-0584-4514040FE859}"/>
              </a:ext>
            </a:extLst>
          </p:cNvPr>
          <p:cNvSpPr/>
          <p:nvPr/>
        </p:nvSpPr>
        <p:spPr>
          <a:xfrm>
            <a:off x="8219091" y="3184634"/>
            <a:ext cx="746235" cy="7519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Rectangle: Rounded Corners 28">
            <a:extLst>
              <a:ext uri="{FF2B5EF4-FFF2-40B4-BE49-F238E27FC236}">
                <a16:creationId xmlns:a16="http://schemas.microsoft.com/office/drawing/2014/main" id="{0D07887C-7827-8A90-511C-61A9281D1A23}"/>
              </a:ext>
            </a:extLst>
          </p:cNvPr>
          <p:cNvSpPr/>
          <p:nvPr/>
        </p:nvSpPr>
        <p:spPr>
          <a:xfrm>
            <a:off x="8219090" y="4842123"/>
            <a:ext cx="1114095" cy="2443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06099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C5D9-E41E-ED2D-E697-8E97661CD7EC}"/>
              </a:ext>
            </a:extLst>
          </p:cNvPr>
          <p:cNvSpPr>
            <a:spLocks noGrp="1"/>
          </p:cNvSpPr>
          <p:nvPr>
            <p:ph type="title"/>
          </p:nvPr>
        </p:nvSpPr>
        <p:spPr>
          <a:xfrm>
            <a:off x="373107" y="333594"/>
            <a:ext cx="2485707" cy="1032751"/>
          </a:xfrm>
        </p:spPr>
        <p:txBody>
          <a:bodyPr/>
          <a:lstStyle/>
          <a:p>
            <a:r>
              <a:rPr lang="en-NZ" dirty="0"/>
              <a:t>Fatalities </a:t>
            </a:r>
          </a:p>
        </p:txBody>
      </p:sp>
      <p:graphicFrame>
        <p:nvGraphicFramePr>
          <p:cNvPr id="4" name="Chart 3">
            <a:extLst>
              <a:ext uri="{FF2B5EF4-FFF2-40B4-BE49-F238E27FC236}">
                <a16:creationId xmlns:a16="http://schemas.microsoft.com/office/drawing/2014/main" id="{1562B8FB-82EA-9297-F8BC-4D20F31E72B6}"/>
              </a:ext>
            </a:extLst>
          </p:cNvPr>
          <p:cNvGraphicFramePr/>
          <p:nvPr>
            <p:extLst>
              <p:ext uri="{D42A27DB-BD31-4B8C-83A1-F6EECF244321}">
                <p14:modId xmlns:p14="http://schemas.microsoft.com/office/powerpoint/2010/main" val="3387176766"/>
              </p:ext>
            </p:extLst>
          </p:nvPr>
        </p:nvGraphicFramePr>
        <p:xfrm>
          <a:off x="5116195" y="495447"/>
          <a:ext cx="7075805" cy="55781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D2E1350-802C-F1D4-C7CF-34676F60E9FE}"/>
              </a:ext>
            </a:extLst>
          </p:cNvPr>
          <p:cNvGraphicFramePr/>
          <p:nvPr>
            <p:extLst>
              <p:ext uri="{D42A27DB-BD31-4B8C-83A1-F6EECF244321}">
                <p14:modId xmlns:p14="http://schemas.microsoft.com/office/powerpoint/2010/main" val="3349541625"/>
              </p:ext>
            </p:extLst>
          </p:nvPr>
        </p:nvGraphicFramePr>
        <p:xfrm>
          <a:off x="5906815" y="206499"/>
          <a:ext cx="6138036" cy="53850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1D805A47-B2F3-7FC3-3CD4-34920ABBA294}"/>
              </a:ext>
            </a:extLst>
          </p:cNvPr>
          <p:cNvSpPr txBox="1"/>
          <p:nvPr/>
        </p:nvSpPr>
        <p:spPr>
          <a:xfrm>
            <a:off x="536028" y="1576552"/>
            <a:ext cx="4834758" cy="923330"/>
          </a:xfrm>
          <a:prstGeom prst="rect">
            <a:avLst/>
          </a:prstGeom>
          <a:noFill/>
        </p:spPr>
        <p:txBody>
          <a:bodyPr wrap="square" rtlCol="0">
            <a:spAutoFit/>
          </a:bodyPr>
          <a:lstStyle/>
          <a:p>
            <a:r>
              <a:rPr lang="en-NZ" sz="1800" dirty="0">
                <a:effectLst/>
                <a:latin typeface="Aptos" panose="020B0004020202020204" pitchFamily="34" charset="0"/>
                <a:ea typeface="Aptos" panose="020B0004020202020204" pitchFamily="34" charset="0"/>
                <a:cs typeface="Times New Roman" panose="02020603050405020304" pitchFamily="18" charset="0"/>
              </a:rPr>
              <a:t>There are a wide variety of hazards present on farms and rural properties that are not present in urban homes. </a:t>
            </a:r>
            <a:endParaRPr lang="en-NZ" dirty="0"/>
          </a:p>
        </p:txBody>
      </p:sp>
      <p:graphicFrame>
        <p:nvGraphicFramePr>
          <p:cNvPr id="11" name="Table 10">
            <a:extLst>
              <a:ext uri="{FF2B5EF4-FFF2-40B4-BE49-F238E27FC236}">
                <a16:creationId xmlns:a16="http://schemas.microsoft.com/office/drawing/2014/main" id="{438D1D90-E103-1F37-2418-803EB59B0BD2}"/>
              </a:ext>
            </a:extLst>
          </p:cNvPr>
          <p:cNvGraphicFramePr>
            <a:graphicFrameLocks noGrp="1"/>
          </p:cNvGraphicFramePr>
          <p:nvPr>
            <p:extLst>
              <p:ext uri="{D42A27DB-BD31-4B8C-83A1-F6EECF244321}">
                <p14:modId xmlns:p14="http://schemas.microsoft.com/office/powerpoint/2010/main" val="411731864"/>
              </p:ext>
            </p:extLst>
          </p:nvPr>
        </p:nvGraphicFramePr>
        <p:xfrm>
          <a:off x="373107" y="2710089"/>
          <a:ext cx="5497150" cy="3535680"/>
        </p:xfrm>
        <a:graphic>
          <a:graphicData uri="http://schemas.openxmlformats.org/drawingml/2006/table">
            <a:tbl>
              <a:tblPr firstRow="1" firstCol="1" bandRow="1">
                <a:tableStyleId>{5C22544A-7EE6-4342-B048-85BDC9FD1C3A}</a:tableStyleId>
              </a:tblPr>
              <a:tblGrid>
                <a:gridCol w="2501702">
                  <a:extLst>
                    <a:ext uri="{9D8B030D-6E8A-4147-A177-3AD203B41FA5}">
                      <a16:colId xmlns:a16="http://schemas.microsoft.com/office/drawing/2014/main" val="2719470993"/>
                    </a:ext>
                  </a:extLst>
                </a:gridCol>
                <a:gridCol w="2995448">
                  <a:extLst>
                    <a:ext uri="{9D8B030D-6E8A-4147-A177-3AD203B41FA5}">
                      <a16:colId xmlns:a16="http://schemas.microsoft.com/office/drawing/2014/main" val="515277466"/>
                    </a:ext>
                  </a:extLst>
                </a:gridCol>
              </a:tblGrid>
              <a:tr h="202270">
                <a:tc gridSpan="2">
                  <a:txBody>
                    <a:bodyPr/>
                    <a:lstStyle/>
                    <a:p>
                      <a:pPr algn="ctr">
                        <a:lnSpc>
                          <a:spcPct val="115000"/>
                        </a:lnSpc>
                        <a:spcAft>
                          <a:spcPts val="800"/>
                        </a:spcAft>
                      </a:pPr>
                      <a:r>
                        <a:rPr lang="en-NZ" sz="1400" kern="100" dirty="0">
                          <a:solidFill>
                            <a:schemeClr val="tx1"/>
                          </a:solidFill>
                          <a:effectLst/>
                        </a:rPr>
                        <a:t>Children Fatalities</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NZ"/>
                    </a:p>
                  </a:txBody>
                  <a:tcPr/>
                </a:tc>
                <a:extLst>
                  <a:ext uri="{0D108BD9-81ED-4DB2-BD59-A6C34878D82A}">
                    <a16:rowId xmlns:a16="http://schemas.microsoft.com/office/drawing/2014/main" val="3354173906"/>
                  </a:ext>
                </a:extLst>
              </a:tr>
              <a:tr h="415053">
                <a:tc>
                  <a:txBody>
                    <a:bodyPr/>
                    <a:lstStyle/>
                    <a:p>
                      <a:pPr algn="ctr">
                        <a:lnSpc>
                          <a:spcPct val="115000"/>
                        </a:lnSpc>
                        <a:spcAft>
                          <a:spcPts val="800"/>
                        </a:spcAft>
                      </a:pPr>
                      <a:r>
                        <a:rPr lang="en-NZ" sz="1400" kern="100" dirty="0">
                          <a:solidFill>
                            <a:schemeClr val="tx1"/>
                          </a:solidFill>
                          <a:effectLst/>
                        </a:rPr>
                        <a:t>Common Agents of Fatality</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800"/>
                        </a:spcAft>
                      </a:pPr>
                      <a:r>
                        <a:rPr lang="en-NZ" sz="1400" b="1" kern="100" dirty="0">
                          <a:solidFill>
                            <a:schemeClr val="tx1"/>
                          </a:solidFill>
                          <a:effectLst/>
                        </a:rPr>
                        <a:t>Statistics on Farm Child (0-14yrs) Fatalities (between 2011-2023)*</a:t>
                      </a:r>
                      <a:endParaRPr lang="en-NZ"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314204"/>
                  </a:ext>
                </a:extLst>
              </a:tr>
              <a:tr h="202270">
                <a:tc>
                  <a:txBody>
                    <a:bodyPr/>
                    <a:lstStyle/>
                    <a:p>
                      <a:pPr>
                        <a:lnSpc>
                          <a:spcPct val="115000"/>
                        </a:lnSpc>
                        <a:spcAft>
                          <a:spcPts val="800"/>
                        </a:spcAft>
                      </a:pPr>
                      <a:r>
                        <a:rPr lang="en-NZ" sz="1400" b="1" kern="100" dirty="0">
                          <a:solidFill>
                            <a:schemeClr val="tx1"/>
                          </a:solidFill>
                          <a:effectLst/>
                        </a:rPr>
                        <a:t>Total </a:t>
                      </a:r>
                      <a:endParaRPr lang="en-NZ"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b="1" kern="100" dirty="0">
                          <a:solidFill>
                            <a:schemeClr val="tx1"/>
                          </a:solidFill>
                          <a:effectLst/>
                        </a:rPr>
                        <a:t>20 fatalities</a:t>
                      </a:r>
                      <a:endParaRPr lang="en-NZ"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185294"/>
                  </a:ext>
                </a:extLst>
              </a:tr>
              <a:tr h="202270">
                <a:tc>
                  <a:txBody>
                    <a:bodyPr/>
                    <a:lstStyle/>
                    <a:p>
                      <a:pPr>
                        <a:lnSpc>
                          <a:spcPct val="115000"/>
                        </a:lnSpc>
                        <a:spcAft>
                          <a:spcPts val="800"/>
                        </a:spcAft>
                      </a:pPr>
                      <a:r>
                        <a:rPr lang="en-NZ" sz="1400" b="0" kern="100">
                          <a:solidFill>
                            <a:schemeClr val="tx1"/>
                          </a:solidFill>
                          <a:effectLst/>
                        </a:rPr>
                        <a:t>Water Bodies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2 fatalities</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2265838"/>
                  </a:ext>
                </a:extLst>
              </a:tr>
              <a:tr h="202270">
                <a:tc>
                  <a:txBody>
                    <a:bodyPr/>
                    <a:lstStyle/>
                    <a:p>
                      <a:pPr>
                        <a:lnSpc>
                          <a:spcPct val="115000"/>
                        </a:lnSpc>
                        <a:spcAft>
                          <a:spcPts val="800"/>
                        </a:spcAft>
                      </a:pPr>
                      <a:r>
                        <a:rPr lang="en-NZ" sz="1400" b="0" kern="100" dirty="0">
                          <a:solidFill>
                            <a:schemeClr val="tx1"/>
                          </a:solidFill>
                          <a:effectLst/>
                        </a:rPr>
                        <a:t>Quad Bikes</a:t>
                      </a:r>
                      <a:endParaRPr lang="en-NZ" sz="14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5 fatalities</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2375081"/>
                  </a:ext>
                </a:extLst>
              </a:tr>
              <a:tr h="202270">
                <a:tc>
                  <a:txBody>
                    <a:bodyPr/>
                    <a:lstStyle/>
                    <a:p>
                      <a:pPr>
                        <a:lnSpc>
                          <a:spcPct val="115000"/>
                        </a:lnSpc>
                        <a:spcAft>
                          <a:spcPts val="800"/>
                        </a:spcAft>
                      </a:pPr>
                      <a:r>
                        <a:rPr lang="en-NZ" sz="1400" b="0" kern="100">
                          <a:solidFill>
                            <a:schemeClr val="tx1"/>
                          </a:solidFill>
                          <a:effectLst/>
                        </a:rPr>
                        <a:t>Car</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1 fatality</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4117209"/>
                  </a:ext>
                </a:extLst>
              </a:tr>
              <a:tr h="202270">
                <a:tc>
                  <a:txBody>
                    <a:bodyPr/>
                    <a:lstStyle/>
                    <a:p>
                      <a:pPr>
                        <a:lnSpc>
                          <a:spcPct val="115000"/>
                        </a:lnSpc>
                        <a:spcAft>
                          <a:spcPts val="800"/>
                        </a:spcAft>
                      </a:pPr>
                      <a:r>
                        <a:rPr lang="en-NZ" sz="1400" b="0" kern="100">
                          <a:solidFill>
                            <a:schemeClr val="tx1"/>
                          </a:solidFill>
                          <a:effectLst/>
                        </a:rPr>
                        <a:t>Tractors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a:solidFill>
                            <a:schemeClr val="tx1"/>
                          </a:solidFill>
                          <a:effectLst/>
                        </a:rPr>
                        <a:t>3 fatalities</a:t>
                      </a:r>
                      <a:endParaRPr lang="en-NZ"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9751563"/>
                  </a:ext>
                </a:extLst>
              </a:tr>
              <a:tr h="202270">
                <a:tc>
                  <a:txBody>
                    <a:bodyPr/>
                    <a:lstStyle/>
                    <a:p>
                      <a:pPr>
                        <a:lnSpc>
                          <a:spcPct val="115000"/>
                        </a:lnSpc>
                        <a:spcAft>
                          <a:spcPts val="800"/>
                        </a:spcAft>
                      </a:pPr>
                      <a:r>
                        <a:rPr lang="en-NZ" sz="1400" b="0" kern="100">
                          <a:solidFill>
                            <a:schemeClr val="tx1"/>
                          </a:solidFill>
                          <a:effectLst/>
                        </a:rPr>
                        <a:t>Motorbikes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1 fatality</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48604"/>
                  </a:ext>
                </a:extLst>
              </a:tr>
              <a:tr h="202270">
                <a:tc>
                  <a:txBody>
                    <a:bodyPr/>
                    <a:lstStyle/>
                    <a:p>
                      <a:pPr>
                        <a:lnSpc>
                          <a:spcPct val="115000"/>
                        </a:lnSpc>
                        <a:spcAft>
                          <a:spcPts val="800"/>
                        </a:spcAft>
                      </a:pPr>
                      <a:r>
                        <a:rPr lang="en-NZ" sz="1400" b="0" kern="100">
                          <a:solidFill>
                            <a:schemeClr val="tx1"/>
                          </a:solidFill>
                          <a:effectLst/>
                        </a:rPr>
                        <a:t>Utes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a:solidFill>
                            <a:schemeClr val="tx1"/>
                          </a:solidFill>
                          <a:effectLst/>
                        </a:rPr>
                        <a:t>3 fatalities</a:t>
                      </a:r>
                      <a:endParaRPr lang="en-NZ" sz="140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497474"/>
                  </a:ext>
                </a:extLst>
              </a:tr>
              <a:tr h="202270">
                <a:tc>
                  <a:txBody>
                    <a:bodyPr/>
                    <a:lstStyle/>
                    <a:p>
                      <a:pPr>
                        <a:lnSpc>
                          <a:spcPct val="115000"/>
                        </a:lnSpc>
                        <a:spcAft>
                          <a:spcPts val="800"/>
                        </a:spcAft>
                      </a:pPr>
                      <a:r>
                        <a:rPr lang="en-NZ" sz="1400" b="0" kern="100">
                          <a:solidFill>
                            <a:schemeClr val="tx1"/>
                          </a:solidFill>
                          <a:effectLst/>
                        </a:rPr>
                        <a:t>Horses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0 fatalities</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198182"/>
                  </a:ext>
                </a:extLst>
              </a:tr>
              <a:tr h="202270">
                <a:tc>
                  <a:txBody>
                    <a:bodyPr/>
                    <a:lstStyle/>
                    <a:p>
                      <a:pPr>
                        <a:lnSpc>
                          <a:spcPct val="115000"/>
                        </a:lnSpc>
                        <a:spcAft>
                          <a:spcPts val="800"/>
                        </a:spcAft>
                      </a:pPr>
                      <a:r>
                        <a:rPr lang="en-NZ" sz="1400" b="0" kern="100">
                          <a:solidFill>
                            <a:schemeClr val="tx1"/>
                          </a:solidFill>
                          <a:effectLst/>
                        </a:rPr>
                        <a:t>Other Animals</a:t>
                      </a:r>
                      <a:endParaRPr lang="en-NZ" sz="14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1 fatality</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9077205"/>
                  </a:ext>
                </a:extLst>
              </a:tr>
              <a:tr h="415053">
                <a:tc>
                  <a:txBody>
                    <a:bodyPr/>
                    <a:lstStyle/>
                    <a:p>
                      <a:pPr>
                        <a:lnSpc>
                          <a:spcPct val="115000"/>
                        </a:lnSpc>
                        <a:spcAft>
                          <a:spcPts val="800"/>
                        </a:spcAft>
                      </a:pPr>
                      <a:r>
                        <a:rPr lang="en-NZ" sz="1400" b="0" kern="100" dirty="0">
                          <a:solidFill>
                            <a:schemeClr val="tx1"/>
                          </a:solidFill>
                          <a:effectLst/>
                        </a:rPr>
                        <a:t>Others (including firearms, chemicals, machinery, tools, and equipment)</a:t>
                      </a:r>
                      <a:endParaRPr lang="en-NZ" sz="14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pPr>
                      <a:r>
                        <a:rPr lang="en-NZ" sz="1400" kern="100" dirty="0">
                          <a:solidFill>
                            <a:schemeClr val="tx1"/>
                          </a:solidFill>
                          <a:effectLst/>
                        </a:rPr>
                        <a:t>3 fatalities</a:t>
                      </a:r>
                      <a:endParaRPr lang="en-NZ"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4363874"/>
                  </a:ext>
                </a:extLst>
              </a:tr>
            </a:tbl>
          </a:graphicData>
        </a:graphic>
      </p:graphicFrame>
    </p:spTree>
    <p:extLst>
      <p:ext uri="{BB962C8B-B14F-4D97-AF65-F5344CB8AC3E}">
        <p14:creationId xmlns:p14="http://schemas.microsoft.com/office/powerpoint/2010/main" val="3833391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D2D7-84C3-D679-21DD-F73227C243DB}"/>
              </a:ext>
            </a:extLst>
          </p:cNvPr>
          <p:cNvSpPr>
            <a:spLocks noGrp="1"/>
          </p:cNvSpPr>
          <p:nvPr>
            <p:ph type="title"/>
          </p:nvPr>
        </p:nvSpPr>
        <p:spPr/>
        <p:txBody>
          <a:bodyPr/>
          <a:lstStyle/>
          <a:p>
            <a:r>
              <a:rPr lang="en-NZ" dirty="0"/>
              <a:t>Answers</a:t>
            </a:r>
          </a:p>
        </p:txBody>
      </p:sp>
      <p:pic>
        <p:nvPicPr>
          <p:cNvPr id="4" name="Picture 3">
            <a:extLst>
              <a:ext uri="{FF2B5EF4-FFF2-40B4-BE49-F238E27FC236}">
                <a16:creationId xmlns:a16="http://schemas.microsoft.com/office/drawing/2014/main" id="{BE48DADB-6719-BF05-1015-45BBC40A2910}"/>
              </a:ext>
            </a:extLst>
          </p:cNvPr>
          <p:cNvPicPr>
            <a:picLocks noChangeAspect="1"/>
          </p:cNvPicPr>
          <p:nvPr/>
        </p:nvPicPr>
        <p:blipFill>
          <a:blip r:embed="rId2"/>
          <a:stretch>
            <a:fillRect/>
          </a:stretch>
        </p:blipFill>
        <p:spPr>
          <a:xfrm>
            <a:off x="1282261" y="1409193"/>
            <a:ext cx="9301655" cy="5205258"/>
          </a:xfrm>
          <a:prstGeom prst="rect">
            <a:avLst/>
          </a:prstGeom>
        </p:spPr>
      </p:pic>
    </p:spTree>
    <p:extLst>
      <p:ext uri="{BB962C8B-B14F-4D97-AF65-F5344CB8AC3E}">
        <p14:creationId xmlns:p14="http://schemas.microsoft.com/office/powerpoint/2010/main" val="2414422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6C27-4537-C7EE-F5C1-B0D0D6396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556EB-7BE2-DED9-C5E0-9C08C8BD3289}"/>
              </a:ext>
            </a:extLst>
          </p:cNvPr>
          <p:cNvSpPr>
            <a:spLocks noGrp="1"/>
          </p:cNvSpPr>
          <p:nvPr>
            <p:ph type="title"/>
          </p:nvPr>
        </p:nvSpPr>
        <p:spPr>
          <a:xfrm>
            <a:off x="838200" y="365125"/>
            <a:ext cx="4837386" cy="1325563"/>
          </a:xfrm>
        </p:spPr>
        <p:txBody>
          <a:bodyPr/>
          <a:lstStyle/>
          <a:p>
            <a:r>
              <a:rPr lang="en-NZ" dirty="0"/>
              <a:t>Safety Alert</a:t>
            </a:r>
          </a:p>
        </p:txBody>
      </p:sp>
      <p:pic>
        <p:nvPicPr>
          <p:cNvPr id="2050" name="Picture 2" descr="Deckmount Sprayers - BA Pumps &amp; Sprayers">
            <a:extLst>
              <a:ext uri="{FF2B5EF4-FFF2-40B4-BE49-F238E27FC236}">
                <a16:creationId xmlns:a16="http://schemas.microsoft.com/office/drawing/2014/main" id="{0A53DF55-7F4F-D812-C277-1832DF49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713" y="307742"/>
            <a:ext cx="4764087" cy="3005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pray Guns - BA Pumps &amp; Sprayers">
            <a:extLst>
              <a:ext uri="{FF2B5EF4-FFF2-40B4-BE49-F238E27FC236}">
                <a16:creationId xmlns:a16="http://schemas.microsoft.com/office/drawing/2014/main" id="{CAFF2692-54FF-41CA-FE87-6EDEDDF4CF0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89713" y="3504203"/>
            <a:ext cx="4835306" cy="27198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80CCE9-AD5A-579C-AD46-46E326274C68}"/>
              </a:ext>
            </a:extLst>
          </p:cNvPr>
          <p:cNvSpPr txBox="1"/>
          <p:nvPr/>
        </p:nvSpPr>
        <p:spPr>
          <a:xfrm>
            <a:off x="945931" y="1597572"/>
            <a:ext cx="5013435" cy="3524042"/>
          </a:xfrm>
          <a:prstGeom prst="rect">
            <a:avLst/>
          </a:prstGeom>
          <a:noFill/>
        </p:spPr>
        <p:txBody>
          <a:bodyPr wrap="square" rtlCol="0">
            <a:spAutoFit/>
          </a:bodyPr>
          <a:lstStyle/>
          <a:p>
            <a:pPr>
              <a:spcBef>
                <a:spcPts val="600"/>
              </a:spcBef>
              <a:spcAft>
                <a:spcPts val="600"/>
              </a:spcAft>
            </a:pPr>
            <a:r>
              <a:rPr lang="en-NZ" dirty="0"/>
              <a:t>Which farmer did not feel very well at the end of the day?</a:t>
            </a:r>
          </a:p>
          <a:p>
            <a:pPr marL="285750" indent="-285750">
              <a:spcBef>
                <a:spcPts val="600"/>
              </a:spcBef>
              <a:spcAft>
                <a:spcPts val="600"/>
              </a:spcAft>
              <a:buFont typeface="Arial" panose="020B0604020202020204" pitchFamily="34" charset="0"/>
              <a:buChar char="•"/>
            </a:pPr>
            <a:r>
              <a:rPr lang="en-NZ" dirty="0"/>
              <a:t>Why?</a:t>
            </a:r>
          </a:p>
          <a:p>
            <a:pPr marL="285750" indent="-285750">
              <a:spcBef>
                <a:spcPts val="600"/>
              </a:spcBef>
              <a:spcAft>
                <a:spcPts val="600"/>
              </a:spcAft>
              <a:buFont typeface="Arial" panose="020B0604020202020204" pitchFamily="34" charset="0"/>
              <a:buChar char="•"/>
            </a:pPr>
            <a:r>
              <a:rPr lang="en-NZ" dirty="0"/>
              <a:t>What do you think the farmer should have done ?</a:t>
            </a:r>
          </a:p>
          <a:p>
            <a:endParaRPr lang="en-NZ" dirty="0"/>
          </a:p>
          <a:p>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3780303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5BED-57FF-7857-7A38-68E0B91C117D}"/>
              </a:ext>
            </a:extLst>
          </p:cNvPr>
          <p:cNvSpPr>
            <a:spLocks noGrp="1"/>
          </p:cNvSpPr>
          <p:nvPr>
            <p:ph type="title"/>
          </p:nvPr>
        </p:nvSpPr>
        <p:spPr>
          <a:xfrm>
            <a:off x="838200" y="365125"/>
            <a:ext cx="3586655" cy="1325563"/>
          </a:xfrm>
        </p:spPr>
        <p:txBody>
          <a:bodyPr/>
          <a:lstStyle/>
          <a:p>
            <a:r>
              <a:rPr lang="en-NZ" dirty="0"/>
              <a:t>Safety Alert</a:t>
            </a:r>
          </a:p>
        </p:txBody>
      </p:sp>
      <p:sp>
        <p:nvSpPr>
          <p:cNvPr id="3" name="Content Placeholder 2">
            <a:extLst>
              <a:ext uri="{FF2B5EF4-FFF2-40B4-BE49-F238E27FC236}">
                <a16:creationId xmlns:a16="http://schemas.microsoft.com/office/drawing/2014/main" id="{76A079C4-6859-4E6A-B5ED-F6475AFB8F1E}"/>
              </a:ext>
            </a:extLst>
          </p:cNvPr>
          <p:cNvSpPr>
            <a:spLocks noGrp="1"/>
          </p:cNvSpPr>
          <p:nvPr>
            <p:ph idx="1"/>
          </p:nvPr>
        </p:nvSpPr>
        <p:spPr>
          <a:xfrm>
            <a:off x="838200" y="1825625"/>
            <a:ext cx="8726214" cy="1684830"/>
          </a:xfrm>
        </p:spPr>
        <p:txBody>
          <a:bodyPr>
            <a:normAutofit/>
          </a:bodyPr>
          <a:lstStyle/>
          <a:p>
            <a:r>
              <a:rPr lang="en-NZ" dirty="0"/>
              <a:t>What is the risk?</a:t>
            </a:r>
          </a:p>
          <a:p>
            <a:r>
              <a:rPr lang="en-NZ" dirty="0"/>
              <a:t>What should the farmer or grower do to stop this risk?</a:t>
            </a:r>
          </a:p>
        </p:txBody>
      </p:sp>
      <p:pic>
        <p:nvPicPr>
          <p:cNvPr id="1026" name="Picture 2">
            <a:extLst>
              <a:ext uri="{FF2B5EF4-FFF2-40B4-BE49-F238E27FC236}">
                <a16:creationId xmlns:a16="http://schemas.microsoft.com/office/drawing/2014/main" id="{D4C21239-BC0A-C08B-DAF8-20702ABA1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719" y="2988839"/>
            <a:ext cx="8101922" cy="332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78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81C9-D315-49A5-CF1B-E1F61D5796E3}"/>
              </a:ext>
            </a:extLst>
          </p:cNvPr>
          <p:cNvSpPr>
            <a:spLocks noGrp="1"/>
          </p:cNvSpPr>
          <p:nvPr>
            <p:ph type="title"/>
          </p:nvPr>
        </p:nvSpPr>
        <p:spPr/>
        <p:txBody>
          <a:bodyPr>
            <a:normAutofit fontScale="90000"/>
          </a:bodyPr>
          <a:lstStyle/>
          <a:p>
            <a:pPr algn="ctr"/>
            <a:r>
              <a:rPr lang="en-NZ" sz="3200" b="1" kern="100" dirty="0">
                <a:effectLst/>
                <a:latin typeface="Aptos" panose="020B0004020202020204" pitchFamily="34" charset="0"/>
                <a:ea typeface="Aptos" panose="020B0004020202020204" pitchFamily="34" charset="0"/>
                <a:cs typeface="Times New Roman" panose="02020603050405020304" pitchFamily="18" charset="0"/>
              </a:rPr>
              <a:t>Summary of </a:t>
            </a:r>
            <a:br>
              <a:rPr lang="en-NZ" sz="3200" b="1" kern="100" dirty="0">
                <a:effectLst/>
                <a:latin typeface="Aptos" panose="020B0004020202020204" pitchFamily="34" charset="0"/>
                <a:ea typeface="Aptos" panose="020B0004020202020204" pitchFamily="34" charset="0"/>
                <a:cs typeface="Times New Roman" panose="02020603050405020304" pitchFamily="18" charset="0"/>
              </a:rPr>
            </a:br>
            <a:r>
              <a:rPr lang="en-NZ" sz="3200" b="1" kern="100" dirty="0">
                <a:effectLst/>
                <a:latin typeface="Aptos" panose="020B0004020202020204" pitchFamily="34" charset="0"/>
                <a:ea typeface="Aptos" panose="020B0004020202020204" pitchFamily="34" charset="0"/>
                <a:cs typeface="Times New Roman" panose="02020603050405020304" pitchFamily="18" charset="0"/>
              </a:rPr>
              <a:t>10 commandments for safe handling of agrichemicals</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B6FC1DE8-FE8C-7460-543A-9B4FCFDE3960}"/>
              </a:ext>
            </a:extLst>
          </p:cNvPr>
          <p:cNvSpPr>
            <a:spLocks noGrp="1"/>
          </p:cNvSpPr>
          <p:nvPr>
            <p:ph idx="1"/>
          </p:nvPr>
        </p:nvSpPr>
        <p:spPr>
          <a:xfrm>
            <a:off x="519113" y="1415722"/>
            <a:ext cx="10515600" cy="4351338"/>
          </a:xfrm>
        </p:spPr>
        <p:txBody>
          <a:bodyPr>
            <a:normAutofit fontScale="70000" lnSpcReduction="20000"/>
          </a:bodyPr>
          <a:lstStyle/>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Read the label: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read and follow the label instructions for safe use.</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Keep away from children and pets: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Store pesticides in a locked place outside the home.</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Use original containers: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Always store pesticides in their original containers and keep them tightly closed.</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Wear protective gear</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 protective clothing and masks when the label says to, and avoid breathing in or touching pesticides.</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Wash up after use: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Wash your hands, face, and change clothes after handling pesticides. Wash clothes daily.</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Keep pesticides away from food and animals: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Don’t store near food or animal feed and cover containers when spraying near homes or animals.</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Check equipment</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Calibrate and clean equipment before and after use to prevent harm to plants and the environment.</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Dispose of containers safely</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Dispose of pesticide containers properly, following local rules (return, recycle, or puncture for landfill).</a:t>
            </a:r>
          </a:p>
          <a:p>
            <a:pPr marL="342900" lvl="0" indent="-342900">
              <a:lnSpc>
                <a:spcPct val="115000"/>
              </a:lnSpc>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Follow label instructions for edible plants: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Apply pesticides according to the label to keep residue levels safe.</a:t>
            </a:r>
          </a:p>
          <a:p>
            <a:pPr marL="342900" lvl="0" indent="-342900">
              <a:lnSpc>
                <a:spcPct val="115000"/>
              </a:lnSpc>
              <a:spcAft>
                <a:spcPts val="800"/>
              </a:spcAft>
              <a:buFont typeface="+mj-lt"/>
              <a:buAutoNum type="arabicPeriod"/>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Call Poison Control if sick: </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If you feel unwell after handling pesticides, call Poison Information immediately (0800 764 766).</a:t>
            </a:r>
          </a:p>
          <a:p>
            <a:pPr marL="0" indent="0">
              <a:lnSpc>
                <a:spcPct val="115000"/>
              </a:lnSpc>
              <a:spcAft>
                <a:spcPts val="800"/>
              </a:spcAft>
              <a:buNone/>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Bonus: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NZ" sz="1800" b="1" dirty="0">
                <a:effectLst/>
                <a:latin typeface="Aptos" panose="020B0004020202020204" pitchFamily="34" charset="0"/>
                <a:ea typeface="Aptos" panose="020B0004020202020204" pitchFamily="34" charset="0"/>
                <a:cs typeface="Times New Roman" panose="02020603050405020304" pitchFamily="18" charset="0"/>
              </a:rPr>
              <a:t>Be cautious: </a:t>
            </a:r>
            <a:r>
              <a:rPr lang="en-NZ" sz="1800" dirty="0">
                <a:effectLst/>
                <a:latin typeface="Aptos" panose="020B0004020202020204" pitchFamily="34" charset="0"/>
                <a:ea typeface="Aptos" panose="020B0004020202020204" pitchFamily="34" charset="0"/>
                <a:cs typeface="Times New Roman" panose="02020603050405020304" pitchFamily="18" charset="0"/>
              </a:rPr>
              <a:t>Always use pesticides carefully to protect people, animals, plants, and the environment</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Z" dirty="0"/>
          </a:p>
        </p:txBody>
      </p:sp>
      <p:pic>
        <p:nvPicPr>
          <p:cNvPr id="3076" name="Picture 4" descr="WARNING Spraying In Progress FL1512 ...">
            <a:extLst>
              <a:ext uri="{FF2B5EF4-FFF2-40B4-BE49-F238E27FC236}">
                <a16:creationId xmlns:a16="http://schemas.microsoft.com/office/drawing/2014/main" id="{0F6AFFAD-B93D-B778-526F-A6BD4CB34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6069" y="3591391"/>
            <a:ext cx="147637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721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6CB1C-F273-1360-79FD-63AEDCB43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9C161-AD65-ECC9-9CAF-FEF94742D0A7}"/>
              </a:ext>
            </a:extLst>
          </p:cNvPr>
          <p:cNvSpPr>
            <a:spLocks noGrp="1"/>
          </p:cNvSpPr>
          <p:nvPr>
            <p:ph type="title"/>
          </p:nvPr>
        </p:nvSpPr>
        <p:spPr/>
        <p:txBody>
          <a:bodyPr/>
          <a:lstStyle/>
          <a:p>
            <a:r>
              <a:rPr lang="en-NZ" dirty="0"/>
              <a:t>How much do you know about noise and hearing loss? True/ False</a:t>
            </a:r>
          </a:p>
        </p:txBody>
      </p:sp>
      <p:sp>
        <p:nvSpPr>
          <p:cNvPr id="3" name="Content Placeholder 2">
            <a:extLst>
              <a:ext uri="{FF2B5EF4-FFF2-40B4-BE49-F238E27FC236}">
                <a16:creationId xmlns:a16="http://schemas.microsoft.com/office/drawing/2014/main" id="{E3E34279-C99A-8A78-B8C5-5357FBC9D2B1}"/>
              </a:ext>
            </a:extLst>
          </p:cNvPr>
          <p:cNvSpPr>
            <a:spLocks noGrp="1"/>
          </p:cNvSpPr>
          <p:nvPr>
            <p:ph idx="1"/>
          </p:nvPr>
        </p:nvSpPr>
        <p:spPr>
          <a:xfrm>
            <a:off x="838200" y="1825625"/>
            <a:ext cx="5163345" cy="4351338"/>
          </a:xfrm>
        </p:spPr>
        <p:txBody>
          <a:bodyPr/>
          <a:lstStyle/>
          <a:p>
            <a:pPr marL="342900" marR="102870" lvl="0" indent="-342900">
              <a:lnSpc>
                <a:spcPct val="96000"/>
              </a:lnSpc>
              <a:spcBef>
                <a:spcPts val="0"/>
              </a:spcBef>
              <a:buFont typeface="+mj-lt"/>
              <a:buAutoNum type="arabicPeriod"/>
              <a:tabLst>
                <a:tab pos="554355" algn="l"/>
                <a:tab pos="563245" algn="l"/>
              </a:tabLst>
            </a:pPr>
            <a:r>
              <a:rPr lang="en-US" sz="1800" spc="0" dirty="0">
                <a:effectLst/>
                <a:ea typeface="Times New Roman" panose="02020603050405020304" pitchFamily="18" charset="0"/>
                <a:cs typeface="Times New Roman" panose="02020603050405020304" pitchFamily="18" charset="0"/>
              </a:rPr>
              <a:t>If </a:t>
            </a:r>
            <a:r>
              <a:rPr lang="en-US" sz="1800" spc="0" dirty="0">
                <a:effectLst/>
                <a:ea typeface="Times New Roman" panose="02020603050405020304" pitchFamily="18" charset="0"/>
              </a:rPr>
              <a:t>loud music is destroying my hearing, I'll know because I'll feel pain or notice that I can't hear as </a:t>
            </a:r>
            <a:r>
              <a:rPr lang="en-US" sz="1800" spc="-10" dirty="0">
                <a:effectLst/>
                <a:ea typeface="Times New Roman" panose="02020603050405020304" pitchFamily="18" charset="0"/>
              </a:rPr>
              <a:t>well.</a:t>
            </a:r>
            <a:endParaRPr lang="en-NZ" sz="1800" dirty="0">
              <a:ea typeface="Times New Roman" panose="02020603050405020304" pitchFamily="18" charset="0"/>
            </a:endParaRPr>
          </a:p>
          <a:p>
            <a:pPr marL="342900" marR="102870" lvl="0" indent="-342900" algn="just">
              <a:lnSpc>
                <a:spcPct val="96000"/>
              </a:lnSpc>
              <a:spcBef>
                <a:spcPts val="0"/>
              </a:spcBef>
              <a:buFont typeface="+mj-lt"/>
              <a:buAutoNum type="arabicPeriod"/>
              <a:tabLst>
                <a:tab pos="554355" algn="l"/>
                <a:tab pos="563245" algn="l"/>
              </a:tabLst>
            </a:pPr>
            <a:endParaRPr lang="en-US" sz="1800" spc="0" dirty="0">
              <a:effectLst/>
              <a:ea typeface="Times New Roman" panose="02020603050405020304" pitchFamily="18" charset="0"/>
              <a:cs typeface="Times New Roman" panose="02020603050405020304" pitchFamily="18" charset="0"/>
            </a:endParaRPr>
          </a:p>
          <a:p>
            <a:pPr marL="342900" marR="102870" lvl="0" indent="-342900" algn="just">
              <a:lnSpc>
                <a:spcPct val="96000"/>
              </a:lnSpc>
              <a:spcBef>
                <a:spcPts val="0"/>
              </a:spcBef>
              <a:buFont typeface="+mj-lt"/>
              <a:buAutoNum type="arabicPeriod"/>
              <a:tabLst>
                <a:tab pos="554355" algn="l"/>
                <a:tab pos="563245" algn="l"/>
              </a:tabLst>
            </a:pPr>
            <a:r>
              <a:rPr lang="en-US" sz="1800" spc="0" dirty="0">
                <a:effectLst/>
                <a:ea typeface="Times New Roman" panose="02020603050405020304" pitchFamily="18" charset="0"/>
                <a:cs typeface="Times New Roman" panose="02020603050405020304" pitchFamily="18" charset="0"/>
              </a:rPr>
              <a:t>If</a:t>
            </a:r>
            <a:r>
              <a:rPr lang="en-US" sz="1800" spc="-15" dirty="0">
                <a:effectLst/>
                <a:ea typeface="Times New Roman" panose="02020603050405020304" pitchFamily="18" charset="0"/>
                <a:cs typeface="Times New Roman" panose="02020603050405020304" pitchFamily="18" charset="0"/>
              </a:rPr>
              <a:t> </a:t>
            </a:r>
            <a:r>
              <a:rPr lang="en-US" sz="1800" spc="0" dirty="0">
                <a:effectLst/>
                <a:ea typeface="Times New Roman" panose="02020603050405020304" pitchFamily="18" charset="0"/>
              </a:rPr>
              <a:t>I</a:t>
            </a:r>
            <a:r>
              <a:rPr lang="en-US" sz="1800" spc="-35" dirty="0">
                <a:effectLst/>
                <a:ea typeface="Times New Roman" panose="02020603050405020304" pitchFamily="18" charset="0"/>
              </a:rPr>
              <a:t> </a:t>
            </a:r>
            <a:r>
              <a:rPr lang="en-US" sz="1800" spc="0" dirty="0">
                <a:effectLst/>
                <a:ea typeface="Times New Roman" panose="02020603050405020304" pitchFamily="18" charset="0"/>
              </a:rPr>
              <a:t>damage</a:t>
            </a:r>
            <a:r>
              <a:rPr lang="en-US" sz="1800" spc="-5" dirty="0">
                <a:effectLst/>
                <a:ea typeface="Times New Roman" panose="02020603050405020304" pitchFamily="18" charset="0"/>
              </a:rPr>
              <a:t> </a:t>
            </a:r>
            <a:r>
              <a:rPr lang="en-US" sz="1800" spc="0" dirty="0">
                <a:effectLst/>
                <a:ea typeface="Times New Roman" panose="02020603050405020304" pitchFamily="18" charset="0"/>
              </a:rPr>
              <a:t>some of</a:t>
            </a:r>
            <a:r>
              <a:rPr lang="en-US" sz="1800" spc="110" dirty="0">
                <a:effectLst/>
                <a:ea typeface="Times New Roman" panose="02020603050405020304" pitchFamily="18" charset="0"/>
              </a:rPr>
              <a:t> </a:t>
            </a:r>
            <a:r>
              <a:rPr lang="en-US" sz="1800" spc="0" dirty="0">
                <a:effectLst/>
                <a:ea typeface="Times New Roman" panose="02020603050405020304" pitchFamily="18" charset="0"/>
              </a:rPr>
              <a:t>my hearing, I</a:t>
            </a:r>
            <a:r>
              <a:rPr lang="en-US" sz="1800" spc="-15" dirty="0">
                <a:effectLst/>
                <a:ea typeface="Times New Roman" panose="02020603050405020304" pitchFamily="18" charset="0"/>
              </a:rPr>
              <a:t> </a:t>
            </a:r>
            <a:r>
              <a:rPr lang="en-US" sz="1800" spc="0" dirty="0">
                <a:effectLst/>
                <a:ea typeface="Times New Roman" panose="02020603050405020304" pitchFamily="18" charset="0"/>
              </a:rPr>
              <a:t>can</a:t>
            </a:r>
            <a:r>
              <a:rPr lang="en-US" sz="1800" spc="-25" dirty="0">
                <a:effectLst/>
                <a:ea typeface="Times New Roman" panose="02020603050405020304" pitchFamily="18" charset="0"/>
              </a:rPr>
              <a:t> </a:t>
            </a:r>
            <a:r>
              <a:rPr lang="en-US" sz="1800" spc="0" dirty="0">
                <a:effectLst/>
                <a:ea typeface="Times New Roman" panose="02020603050405020304" pitchFamily="18" charset="0"/>
              </a:rPr>
              <a:t>still hear all the music by turning up the volume.</a:t>
            </a:r>
            <a:endParaRPr lang="en-NZ" sz="1800" spc="0" dirty="0">
              <a:effectLst/>
              <a:ea typeface="Times New Roman" panose="02020603050405020304" pitchFamily="18" charset="0"/>
            </a:endParaRPr>
          </a:p>
          <a:p>
            <a:pPr marL="342900" indent="-342900">
              <a:spcBef>
                <a:spcPts val="0"/>
              </a:spcBef>
              <a:buFont typeface="+mj-lt"/>
              <a:buAutoNum type="arabicPeriod"/>
            </a:pPr>
            <a:endParaRPr lang="en-US" sz="1800" spc="0" dirty="0">
              <a:effectLst/>
              <a:ea typeface="Times New Roman" panose="02020603050405020304" pitchFamily="18" charset="0"/>
            </a:endParaRPr>
          </a:p>
          <a:p>
            <a:pPr marL="342900" indent="-342900">
              <a:spcBef>
                <a:spcPts val="0"/>
              </a:spcBef>
              <a:buFont typeface="+mj-lt"/>
              <a:buAutoNum type="arabicPeriod"/>
            </a:pPr>
            <a:r>
              <a:rPr lang="en-US" sz="1800" spc="0" dirty="0">
                <a:effectLst/>
                <a:ea typeface="Times New Roman" panose="02020603050405020304" pitchFamily="18" charset="0"/>
              </a:rPr>
              <a:t>Even</a:t>
            </a:r>
            <a:r>
              <a:rPr lang="en-US" sz="1800" spc="-65" dirty="0">
                <a:effectLst/>
                <a:ea typeface="Times New Roman" panose="02020603050405020304" pitchFamily="18" charset="0"/>
              </a:rPr>
              <a:t> </a:t>
            </a:r>
            <a:r>
              <a:rPr lang="en-US" sz="1800" spc="0" dirty="0">
                <a:effectLst/>
                <a:ea typeface="Times New Roman" panose="02020603050405020304" pitchFamily="18" charset="0"/>
              </a:rPr>
              <a:t>if</a:t>
            </a:r>
            <a:r>
              <a:rPr lang="en-US" sz="1800" spc="-60" dirty="0">
                <a:effectLst/>
                <a:ea typeface="Times New Roman" panose="02020603050405020304" pitchFamily="18" charset="0"/>
              </a:rPr>
              <a:t> I </a:t>
            </a:r>
            <a:r>
              <a:rPr lang="en-US" sz="1800" spc="-100" dirty="0">
                <a:effectLst/>
                <a:ea typeface="Times New Roman" panose="02020603050405020304" pitchFamily="18" charset="0"/>
              </a:rPr>
              <a:t> </a:t>
            </a:r>
            <a:r>
              <a:rPr lang="en-US" sz="1800" spc="0" dirty="0">
                <a:effectLst/>
                <a:ea typeface="Times New Roman" panose="02020603050405020304" pitchFamily="18" charset="0"/>
              </a:rPr>
              <a:t>listen</a:t>
            </a:r>
            <a:r>
              <a:rPr lang="en-US" sz="1800" spc="-65" dirty="0">
                <a:effectLst/>
                <a:ea typeface="Times New Roman" panose="02020603050405020304" pitchFamily="18" charset="0"/>
              </a:rPr>
              <a:t> </a:t>
            </a:r>
            <a:r>
              <a:rPr lang="en-US" sz="1800" spc="0" dirty="0">
                <a:effectLst/>
                <a:ea typeface="Times New Roman" panose="02020603050405020304" pitchFamily="18" charset="0"/>
              </a:rPr>
              <a:t>to</a:t>
            </a:r>
            <a:r>
              <a:rPr lang="en-US" sz="1800" spc="-60" dirty="0">
                <a:effectLst/>
                <a:ea typeface="Times New Roman" panose="02020603050405020304" pitchFamily="18" charset="0"/>
              </a:rPr>
              <a:t> </a:t>
            </a:r>
            <a:r>
              <a:rPr lang="en-US" sz="1800" spc="0" dirty="0">
                <a:effectLst/>
                <a:ea typeface="Times New Roman" panose="02020603050405020304" pitchFamily="18" charset="0"/>
              </a:rPr>
              <a:t>very</a:t>
            </a:r>
            <a:r>
              <a:rPr lang="en-US" sz="1800" spc="-65" dirty="0">
                <a:effectLst/>
                <a:ea typeface="Times New Roman" panose="02020603050405020304" pitchFamily="18" charset="0"/>
              </a:rPr>
              <a:t> </a:t>
            </a:r>
            <a:r>
              <a:rPr lang="en-US" sz="1800" spc="0" dirty="0">
                <a:effectLst/>
                <a:ea typeface="Times New Roman" panose="02020603050405020304" pitchFamily="18" charset="0"/>
              </a:rPr>
              <a:t>loud</a:t>
            </a:r>
            <a:r>
              <a:rPr lang="en-US" sz="1800" spc="-60" dirty="0">
                <a:effectLst/>
                <a:ea typeface="Times New Roman" panose="02020603050405020304" pitchFamily="18" charset="0"/>
              </a:rPr>
              <a:t> </a:t>
            </a:r>
            <a:r>
              <a:rPr lang="en-US" sz="1800" spc="0" dirty="0">
                <a:effectLst/>
                <a:ea typeface="Times New Roman" panose="02020603050405020304" pitchFamily="18" charset="0"/>
              </a:rPr>
              <a:t>music</a:t>
            </a:r>
            <a:r>
              <a:rPr lang="en-US" sz="1800" spc="-65" dirty="0">
                <a:effectLst/>
                <a:ea typeface="Times New Roman" panose="02020603050405020304" pitchFamily="18" charset="0"/>
              </a:rPr>
              <a:t> </a:t>
            </a:r>
            <a:r>
              <a:rPr lang="en-US" sz="1800" spc="0" dirty="0">
                <a:effectLst/>
                <a:ea typeface="Times New Roman" panose="02020603050405020304" pitchFamily="18" charset="0"/>
              </a:rPr>
              <a:t>now,</a:t>
            </a:r>
            <a:r>
              <a:rPr lang="en-US" sz="1800" spc="-60" dirty="0">
                <a:effectLst/>
                <a:ea typeface="Times New Roman" panose="02020603050405020304" pitchFamily="18" charset="0"/>
              </a:rPr>
              <a:t> </a:t>
            </a:r>
            <a:r>
              <a:rPr lang="en-US" sz="1800" spc="0" dirty="0">
                <a:effectLst/>
                <a:ea typeface="Times New Roman" panose="02020603050405020304" pitchFamily="18" charset="0"/>
              </a:rPr>
              <a:t>I</a:t>
            </a:r>
            <a:r>
              <a:rPr lang="en-US" sz="1800" spc="-100" dirty="0">
                <a:effectLst/>
                <a:ea typeface="Times New Roman" panose="02020603050405020304" pitchFamily="18" charset="0"/>
              </a:rPr>
              <a:t> </a:t>
            </a:r>
            <a:r>
              <a:rPr lang="en-US" sz="1800" spc="0" dirty="0">
                <a:effectLst/>
                <a:ea typeface="Times New Roman" panose="02020603050405020304" pitchFamily="18" charset="0"/>
              </a:rPr>
              <a:t>won't</a:t>
            </a:r>
            <a:r>
              <a:rPr lang="en-US" sz="1800" spc="-65" dirty="0">
                <a:effectLst/>
                <a:ea typeface="Times New Roman" panose="02020603050405020304" pitchFamily="18" charset="0"/>
              </a:rPr>
              <a:t> </a:t>
            </a:r>
            <a:r>
              <a:rPr lang="en-US" sz="1800" spc="0" dirty="0">
                <a:effectLst/>
                <a:ea typeface="Times New Roman" panose="02020603050405020304" pitchFamily="18" charset="0"/>
              </a:rPr>
              <a:t>have a hearing loss until I'm much older.</a:t>
            </a:r>
            <a:endParaRPr lang="en-NZ" sz="1800" dirty="0">
              <a:effectLst/>
              <a:ea typeface="Times New Roman" panose="02020603050405020304" pitchFamily="18" charset="0"/>
            </a:endParaRPr>
          </a:p>
          <a:p>
            <a:pPr marL="342900" marR="107950" lvl="0" indent="-342900">
              <a:lnSpc>
                <a:spcPct val="103000"/>
              </a:lnSpc>
              <a:spcBef>
                <a:spcPts val="0"/>
              </a:spcBef>
              <a:buFont typeface="+mj-lt"/>
              <a:buAutoNum type="arabicPeriod"/>
              <a:tabLst>
                <a:tab pos="562610" algn="l"/>
                <a:tab pos="564515" algn="l"/>
              </a:tabLst>
            </a:pPr>
            <a:endParaRPr lang="en-US" sz="1800" spc="0" dirty="0">
              <a:effectLst/>
              <a:ea typeface="Times New Roman" panose="02020603050405020304" pitchFamily="18" charset="0"/>
            </a:endParaRPr>
          </a:p>
          <a:p>
            <a:pPr marL="342900" marR="107950" lvl="0" indent="-342900">
              <a:lnSpc>
                <a:spcPct val="103000"/>
              </a:lnSpc>
              <a:spcBef>
                <a:spcPts val="0"/>
              </a:spcBef>
              <a:buFont typeface="+mj-lt"/>
              <a:buAutoNum type="arabicPeriod"/>
              <a:tabLst>
                <a:tab pos="562610" algn="l"/>
                <a:tab pos="564515" algn="l"/>
              </a:tabLst>
            </a:pPr>
            <a:r>
              <a:rPr lang="en-US" sz="1800" spc="0" dirty="0">
                <a:effectLst/>
                <a:ea typeface="Times New Roman" panose="02020603050405020304" pitchFamily="18" charset="0"/>
              </a:rPr>
              <a:t>Permanent hearing loss comes only</a:t>
            </a:r>
            <a:r>
              <a:rPr lang="en-US" sz="1800" spc="-35" dirty="0">
                <a:effectLst/>
                <a:ea typeface="Times New Roman" panose="02020603050405020304" pitchFamily="18" charset="0"/>
              </a:rPr>
              <a:t> </a:t>
            </a:r>
            <a:r>
              <a:rPr lang="en-US" sz="1800" spc="0" dirty="0">
                <a:effectLst/>
                <a:ea typeface="Times New Roman" panose="02020603050405020304" pitchFamily="18" charset="0"/>
              </a:rPr>
              <a:t>from listening to music for long periods of time.</a:t>
            </a:r>
            <a:endParaRPr lang="en-NZ" sz="1800" dirty="0">
              <a:effectLst/>
              <a:ea typeface="Times New Roman" panose="02020603050405020304" pitchFamily="18" charset="0"/>
            </a:endParaRPr>
          </a:p>
          <a:p>
            <a:pPr marL="342900" marR="109855" lvl="0" indent="-342900">
              <a:lnSpc>
                <a:spcPct val="101000"/>
              </a:lnSpc>
              <a:spcBef>
                <a:spcPts val="0"/>
              </a:spcBef>
              <a:buFont typeface="+mj-lt"/>
              <a:buAutoNum type="arabicPeriod"/>
              <a:tabLst>
                <a:tab pos="556895" algn="l"/>
                <a:tab pos="559435" algn="l"/>
              </a:tabLst>
            </a:pPr>
            <a:endParaRPr lang="en-US" sz="1800" spc="0" dirty="0">
              <a:effectLst/>
              <a:ea typeface="Times New Roman" panose="02020603050405020304" pitchFamily="18" charset="0"/>
            </a:endParaRPr>
          </a:p>
          <a:p>
            <a:pPr marL="342900" marR="109855" lvl="0" indent="-342900">
              <a:lnSpc>
                <a:spcPct val="101000"/>
              </a:lnSpc>
              <a:spcBef>
                <a:spcPts val="0"/>
              </a:spcBef>
              <a:buFont typeface="+mj-lt"/>
              <a:buAutoNum type="arabicPeriod"/>
              <a:tabLst>
                <a:tab pos="556895" algn="l"/>
                <a:tab pos="559435" algn="l"/>
              </a:tabLst>
            </a:pPr>
            <a:r>
              <a:rPr lang="en-US" sz="1800" spc="0" dirty="0">
                <a:effectLst/>
                <a:ea typeface="Times New Roman" panose="02020603050405020304" pitchFamily="18" charset="0"/>
              </a:rPr>
              <a:t>The</a:t>
            </a:r>
            <a:r>
              <a:rPr lang="en-US" sz="1800" spc="-25" dirty="0">
                <a:effectLst/>
                <a:ea typeface="Times New Roman" panose="02020603050405020304" pitchFamily="18" charset="0"/>
              </a:rPr>
              <a:t> </a:t>
            </a:r>
            <a:r>
              <a:rPr lang="en-US" sz="1800" spc="0" dirty="0">
                <a:effectLst/>
                <a:ea typeface="Times New Roman" panose="02020603050405020304" pitchFamily="18" charset="0"/>
              </a:rPr>
              <a:t>only</a:t>
            </a:r>
            <a:r>
              <a:rPr lang="en-US" sz="1800" spc="-15" dirty="0">
                <a:effectLst/>
                <a:ea typeface="Times New Roman" panose="02020603050405020304" pitchFamily="18" charset="0"/>
              </a:rPr>
              <a:t> </a:t>
            </a:r>
            <a:r>
              <a:rPr lang="en-US" sz="1800" spc="0" dirty="0">
                <a:effectLst/>
                <a:ea typeface="Times New Roman" panose="02020603050405020304" pitchFamily="18" charset="0"/>
              </a:rPr>
              <a:t>way</a:t>
            </a:r>
            <a:r>
              <a:rPr lang="en-US" sz="1800" spc="-50" dirty="0">
                <a:effectLst/>
                <a:ea typeface="Times New Roman" panose="02020603050405020304" pitchFamily="18" charset="0"/>
              </a:rPr>
              <a:t> </a:t>
            </a:r>
            <a:r>
              <a:rPr lang="en-US" sz="1800" spc="0" dirty="0">
                <a:effectLst/>
                <a:ea typeface="Times New Roman" panose="02020603050405020304" pitchFamily="18" charset="0"/>
              </a:rPr>
              <a:t>to</a:t>
            </a:r>
            <a:r>
              <a:rPr lang="en-US" sz="1800" spc="115" dirty="0">
                <a:effectLst/>
                <a:ea typeface="Times New Roman" panose="02020603050405020304" pitchFamily="18" charset="0"/>
              </a:rPr>
              <a:t> </a:t>
            </a:r>
            <a:r>
              <a:rPr lang="en-US" sz="1800" spc="0" dirty="0">
                <a:effectLst/>
                <a:ea typeface="Times New Roman" panose="02020603050405020304" pitchFamily="18" charset="0"/>
              </a:rPr>
              <a:t>prevent hearing</a:t>
            </a:r>
            <a:r>
              <a:rPr lang="en-US" sz="1800" spc="-25" dirty="0">
                <a:effectLst/>
                <a:ea typeface="Times New Roman" panose="02020603050405020304" pitchFamily="18" charset="0"/>
              </a:rPr>
              <a:t> </a:t>
            </a:r>
            <a:r>
              <a:rPr lang="en-US" sz="1800" spc="0" dirty="0">
                <a:effectLst/>
                <a:ea typeface="Times New Roman" panose="02020603050405020304" pitchFamily="18" charset="0"/>
              </a:rPr>
              <a:t>damage is</a:t>
            </a:r>
            <a:r>
              <a:rPr lang="en-US" sz="1800" spc="-100" dirty="0">
                <a:effectLst/>
                <a:ea typeface="Times New Roman" panose="02020603050405020304" pitchFamily="18" charset="0"/>
              </a:rPr>
              <a:t> </a:t>
            </a:r>
            <a:r>
              <a:rPr lang="en-US" sz="1800" spc="0" dirty="0">
                <a:effectLst/>
                <a:ea typeface="Times New Roman" panose="02020603050405020304" pitchFamily="18" charset="0"/>
              </a:rPr>
              <a:t>to turn down the volume.</a:t>
            </a:r>
            <a:endParaRPr lang="en-NZ" sz="1800" spc="0" dirty="0">
              <a:effectLst/>
              <a:ea typeface="Times New Roman" panose="02020603050405020304" pitchFamily="18" charset="0"/>
            </a:endParaRPr>
          </a:p>
          <a:p>
            <a:pPr marL="0" indent="0">
              <a:buNone/>
            </a:pPr>
            <a:endParaRPr lang="en-NZ" dirty="0"/>
          </a:p>
        </p:txBody>
      </p:sp>
      <p:pic>
        <p:nvPicPr>
          <p:cNvPr id="1026" name="Picture 2" descr="The ear canal: Anatomy, diagram, and common conditions">
            <a:extLst>
              <a:ext uri="{FF2B5EF4-FFF2-40B4-BE49-F238E27FC236}">
                <a16:creationId xmlns:a16="http://schemas.microsoft.com/office/drawing/2014/main" id="{219842DC-8E65-D5CE-9886-99634EE26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456" y="1763712"/>
            <a:ext cx="5646144" cy="400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48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37A0-D6DE-C9D1-421C-A93BD5DE5AD5}"/>
              </a:ext>
            </a:extLst>
          </p:cNvPr>
          <p:cNvSpPr>
            <a:spLocks noGrp="1"/>
          </p:cNvSpPr>
          <p:nvPr>
            <p:ph type="title"/>
          </p:nvPr>
        </p:nvSpPr>
        <p:spPr/>
        <p:txBody>
          <a:bodyPr/>
          <a:lstStyle/>
          <a:p>
            <a:r>
              <a:rPr lang="en-NZ" dirty="0"/>
              <a:t>Answers - </a:t>
            </a:r>
            <a:r>
              <a:rPr lang="en-US" sz="3200" b="1" kern="100" dirty="0">
                <a:latin typeface="Aptos" panose="020B0004020202020204" pitchFamily="34" charset="0"/>
                <a:cs typeface="Times New Roman" panose="02020603050405020304" pitchFamily="18" charset="0"/>
              </a:rPr>
              <a:t>A</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ll statements are false</a:t>
            </a:r>
            <a:br>
              <a:rPr lang="en-NZ" sz="44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F43C7FFF-A2D8-C776-86E9-8937E2CF89BF}"/>
              </a:ext>
            </a:extLst>
          </p:cNvPr>
          <p:cNvSpPr>
            <a:spLocks noGrp="1"/>
          </p:cNvSpPr>
          <p:nvPr>
            <p:ph idx="1"/>
          </p:nvPr>
        </p:nvSpPr>
        <p:spPr>
          <a:xfrm>
            <a:off x="838200" y="1825625"/>
            <a:ext cx="6949966" cy="4554154"/>
          </a:xfrm>
        </p:spPr>
        <p:txBody>
          <a:bodyPr>
            <a:normAutofit fontScale="92500" lnSpcReduction="10000"/>
          </a:bodyPr>
          <a:lstStyle/>
          <a:p>
            <a:pPr marL="342900" lvl="0" indent="-342900">
              <a:lnSpc>
                <a:spcPct val="115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Noise induced hearing loss is very gradual. While some people may notice they are losing the higher­ pitched sounds, others don't until it starts to inter­fere with normal conversation.</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person with noise-induced hearing loss may still hear the lower-pitched sounds quite clearly while missing all the higher frequencies. Music may sound as loud as before but will be distorted.</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young adults are now losing their hearing due to over exposure to loud music.</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depends also on how loud the sound is. At a live concert sound levels can easily reach 115dB - enough to cause permanent damage in about 15 minutes.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only one way - others include hearing protection and limiting your exposure to loud noises to less than 10-15 minutes at a time.</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NZ" dirty="0"/>
          </a:p>
        </p:txBody>
      </p:sp>
      <p:sp>
        <p:nvSpPr>
          <p:cNvPr id="4" name="TextBox 3">
            <a:extLst>
              <a:ext uri="{FF2B5EF4-FFF2-40B4-BE49-F238E27FC236}">
                <a16:creationId xmlns:a16="http://schemas.microsoft.com/office/drawing/2014/main" id="{BECE9499-B785-F0B0-5414-A3825ED347DF}"/>
              </a:ext>
            </a:extLst>
          </p:cNvPr>
          <p:cNvSpPr txBox="1"/>
          <p:nvPr/>
        </p:nvSpPr>
        <p:spPr>
          <a:xfrm>
            <a:off x="8010775" y="1529781"/>
            <a:ext cx="3343025" cy="1113125"/>
          </a:xfrm>
          <a:prstGeom prst="rect">
            <a:avLst/>
          </a:prstGeom>
          <a:noFill/>
        </p:spPr>
        <p:txBody>
          <a:bodyPr wrap="square" rtlCol="0">
            <a:spAutoFit/>
          </a:bodyPr>
          <a:lstStyle/>
          <a:p>
            <a:pPr marL="99060" algn="ctr">
              <a:spcBef>
                <a:spcPts val="1140"/>
              </a:spcBef>
            </a:pPr>
            <a:r>
              <a:rPr lang="en-US" sz="1600" b="1" kern="0" spc="-20" dirty="0">
                <a:effectLst/>
                <a:latin typeface="Arial" panose="020B0604020202020204" pitchFamily="34" charset="0"/>
                <a:ea typeface="Arial" panose="020B0604020202020204" pitchFamily="34" charset="0"/>
              </a:rPr>
              <a:t>DAMAGE</a:t>
            </a:r>
            <a:r>
              <a:rPr lang="en-US" sz="1600" b="1" kern="0" spc="-85" dirty="0">
                <a:effectLst/>
                <a:latin typeface="Arial" panose="020B0604020202020204" pitchFamily="34" charset="0"/>
                <a:ea typeface="Arial" panose="020B0604020202020204" pitchFamily="34" charset="0"/>
              </a:rPr>
              <a:t> </a:t>
            </a:r>
            <a:r>
              <a:rPr lang="en-US" sz="1600" b="1" kern="0" spc="-20" dirty="0">
                <a:effectLst/>
                <a:latin typeface="Arial" panose="020B0604020202020204" pitchFamily="34" charset="0"/>
                <a:ea typeface="Arial" panose="020B0604020202020204" pitchFamily="34" charset="0"/>
              </a:rPr>
              <a:t>DEPENDS</a:t>
            </a:r>
            <a:r>
              <a:rPr lang="en-US" sz="1600" b="1" kern="0" spc="5" dirty="0">
                <a:effectLst/>
                <a:latin typeface="Arial" panose="020B0604020202020204" pitchFamily="34" charset="0"/>
                <a:ea typeface="Arial" panose="020B0604020202020204" pitchFamily="34" charset="0"/>
              </a:rPr>
              <a:t> </a:t>
            </a:r>
            <a:r>
              <a:rPr lang="en-US" sz="1600" b="1" kern="0" spc="-25" dirty="0">
                <a:effectLst/>
                <a:latin typeface="Arial" panose="020B0604020202020204" pitchFamily="34" charset="0"/>
                <a:ea typeface="Arial" panose="020B0604020202020204" pitchFamily="34" charset="0"/>
              </a:rPr>
              <a:t>ON</a:t>
            </a:r>
            <a:endParaRPr lang="en-NZ" sz="1600" b="1" kern="0" dirty="0">
              <a:latin typeface="Arial" panose="020B0604020202020204" pitchFamily="34" charset="0"/>
              <a:ea typeface="Arial" panose="020B0604020202020204" pitchFamily="34" charset="0"/>
            </a:endParaRPr>
          </a:p>
          <a:p>
            <a:pPr marL="384810" indent="-285750">
              <a:spcBef>
                <a:spcPts val="1140"/>
              </a:spcBef>
              <a:buFont typeface="Arial" panose="020B0604020202020204" pitchFamily="34" charset="0"/>
              <a:buChar char="•"/>
            </a:pPr>
            <a:r>
              <a:rPr lang="en-US" sz="1600" spc="0" dirty="0">
                <a:effectLst/>
                <a:ea typeface="Arial" panose="020B0604020202020204" pitchFamily="34" charset="0"/>
              </a:rPr>
              <a:t>The</a:t>
            </a:r>
            <a:r>
              <a:rPr lang="en-US" sz="1600" spc="155" dirty="0">
                <a:effectLst/>
                <a:ea typeface="Arial" panose="020B0604020202020204" pitchFamily="34" charset="0"/>
              </a:rPr>
              <a:t> </a:t>
            </a:r>
            <a:r>
              <a:rPr lang="en-US" sz="1600" spc="0" dirty="0">
                <a:effectLst/>
                <a:ea typeface="Arial" panose="020B0604020202020204" pitchFamily="34" charset="0"/>
              </a:rPr>
              <a:t>noise</a:t>
            </a:r>
            <a:r>
              <a:rPr lang="en-US" sz="1600" spc="70" dirty="0">
                <a:effectLst/>
                <a:ea typeface="Arial" panose="020B0604020202020204" pitchFamily="34" charset="0"/>
              </a:rPr>
              <a:t> </a:t>
            </a:r>
            <a:r>
              <a:rPr lang="en-US" sz="1600" spc="-10" dirty="0">
                <a:effectLst/>
                <a:ea typeface="Arial" panose="020B0604020202020204" pitchFamily="34" charset="0"/>
              </a:rPr>
              <a:t>level</a:t>
            </a:r>
            <a:endParaRPr lang="en-NZ" sz="1600" dirty="0">
              <a:ea typeface="Arial" panose="020B0604020202020204" pitchFamily="34" charset="0"/>
            </a:endParaRPr>
          </a:p>
          <a:p>
            <a:pPr marL="384810" indent="-285750">
              <a:spcBef>
                <a:spcPts val="1140"/>
              </a:spcBef>
              <a:buFont typeface="Arial" panose="020B0604020202020204" pitchFamily="34" charset="0"/>
              <a:buChar char="•"/>
            </a:pPr>
            <a:r>
              <a:rPr lang="en-US" sz="1600" spc="0" dirty="0">
                <a:effectLst/>
                <a:ea typeface="Arial" panose="020B0604020202020204" pitchFamily="34" charset="0"/>
              </a:rPr>
              <a:t>The</a:t>
            </a:r>
            <a:r>
              <a:rPr lang="en-US" sz="1600" spc="-70" dirty="0">
                <a:effectLst/>
                <a:ea typeface="Arial" panose="020B0604020202020204" pitchFamily="34" charset="0"/>
              </a:rPr>
              <a:t> </a:t>
            </a:r>
            <a:r>
              <a:rPr lang="en-US" sz="1600" spc="0" dirty="0">
                <a:effectLst/>
                <a:ea typeface="Arial" panose="020B0604020202020204" pitchFamily="34" charset="0"/>
              </a:rPr>
              <a:t>time</a:t>
            </a:r>
            <a:r>
              <a:rPr lang="en-US" sz="1600" spc="-15" dirty="0">
                <a:effectLst/>
                <a:ea typeface="Arial" panose="020B0604020202020204" pitchFamily="34" charset="0"/>
              </a:rPr>
              <a:t> </a:t>
            </a:r>
            <a:r>
              <a:rPr lang="en-US" sz="1600" spc="0" dirty="0">
                <a:effectLst/>
                <a:ea typeface="Arial" panose="020B0604020202020204" pitchFamily="34" charset="0"/>
              </a:rPr>
              <a:t>you</a:t>
            </a:r>
            <a:r>
              <a:rPr lang="en-US" sz="1600" spc="-45" dirty="0">
                <a:effectLst/>
                <a:ea typeface="Arial" panose="020B0604020202020204" pitchFamily="34" charset="0"/>
              </a:rPr>
              <a:t> </a:t>
            </a:r>
            <a:r>
              <a:rPr lang="en-US" sz="1600" spc="0" dirty="0">
                <a:effectLst/>
                <a:ea typeface="Arial" panose="020B0604020202020204" pitchFamily="34" charset="0"/>
              </a:rPr>
              <a:t>are</a:t>
            </a:r>
            <a:r>
              <a:rPr lang="en-US" sz="1600" spc="65" dirty="0">
                <a:effectLst/>
                <a:ea typeface="Arial" panose="020B0604020202020204" pitchFamily="34" charset="0"/>
              </a:rPr>
              <a:t> </a:t>
            </a:r>
            <a:r>
              <a:rPr lang="en-US" sz="1600" spc="0" dirty="0">
                <a:effectLst/>
                <a:ea typeface="Arial" panose="020B0604020202020204" pitchFamily="34" charset="0"/>
              </a:rPr>
              <a:t>exposed</a:t>
            </a:r>
            <a:r>
              <a:rPr lang="en-US" sz="1600" spc="95" dirty="0">
                <a:effectLst/>
                <a:ea typeface="Arial" panose="020B0604020202020204" pitchFamily="34" charset="0"/>
              </a:rPr>
              <a:t> </a:t>
            </a:r>
            <a:r>
              <a:rPr lang="en-US" sz="1600" spc="0" dirty="0">
                <a:effectLst/>
                <a:ea typeface="Arial" panose="020B0604020202020204" pitchFamily="34" charset="0"/>
              </a:rPr>
              <a:t>to</a:t>
            </a:r>
            <a:r>
              <a:rPr lang="en-US" sz="1600" spc="-5" dirty="0">
                <a:ea typeface="Arial" panose="020B0604020202020204" pitchFamily="34" charset="0"/>
              </a:rPr>
              <a:t> it</a:t>
            </a:r>
          </a:p>
        </p:txBody>
      </p:sp>
      <p:graphicFrame>
        <p:nvGraphicFramePr>
          <p:cNvPr id="5" name="Table 4">
            <a:extLst>
              <a:ext uri="{FF2B5EF4-FFF2-40B4-BE49-F238E27FC236}">
                <a16:creationId xmlns:a16="http://schemas.microsoft.com/office/drawing/2014/main" id="{09B746CA-CAE0-391C-1FD3-3F1E7A248560}"/>
              </a:ext>
            </a:extLst>
          </p:cNvPr>
          <p:cNvGraphicFramePr>
            <a:graphicFrameLocks noGrp="1"/>
          </p:cNvGraphicFramePr>
          <p:nvPr>
            <p:extLst>
              <p:ext uri="{D42A27DB-BD31-4B8C-83A1-F6EECF244321}">
                <p14:modId xmlns:p14="http://schemas.microsoft.com/office/powerpoint/2010/main" val="970526383"/>
              </p:ext>
            </p:extLst>
          </p:nvPr>
        </p:nvGraphicFramePr>
        <p:xfrm>
          <a:off x="8717915" y="2834323"/>
          <a:ext cx="1797050" cy="3169920"/>
        </p:xfrm>
        <a:graphic>
          <a:graphicData uri="http://schemas.openxmlformats.org/drawingml/2006/table">
            <a:tbl>
              <a:tblPr firstRow="1" firstCol="1" bandRow="1">
                <a:tableStyleId>{5C22544A-7EE6-4342-B048-85BDC9FD1C3A}</a:tableStyleId>
              </a:tblPr>
              <a:tblGrid>
                <a:gridCol w="897255">
                  <a:extLst>
                    <a:ext uri="{9D8B030D-6E8A-4147-A177-3AD203B41FA5}">
                      <a16:colId xmlns:a16="http://schemas.microsoft.com/office/drawing/2014/main" val="2271835258"/>
                    </a:ext>
                  </a:extLst>
                </a:gridCol>
                <a:gridCol w="899795">
                  <a:extLst>
                    <a:ext uri="{9D8B030D-6E8A-4147-A177-3AD203B41FA5}">
                      <a16:colId xmlns:a16="http://schemas.microsoft.com/office/drawing/2014/main" val="2905111964"/>
                    </a:ext>
                  </a:extLst>
                </a:gridCol>
              </a:tblGrid>
              <a:tr h="0">
                <a:tc gridSpan="2">
                  <a:txBody>
                    <a:bodyPr/>
                    <a:lstStyle/>
                    <a:p>
                      <a:pPr algn="ctr"/>
                      <a:r>
                        <a:rPr lang="en-US" sz="1600" b="1" kern="100" dirty="0">
                          <a:solidFill>
                            <a:schemeClr val="tx1"/>
                          </a:solidFill>
                          <a:effectLst/>
                        </a:rPr>
                        <a:t>Noise</a:t>
                      </a:r>
                      <a:endParaRPr lang="en-NZ"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NZ"/>
                    </a:p>
                  </a:txBody>
                  <a:tcPr/>
                </a:tc>
                <a:extLst>
                  <a:ext uri="{0D108BD9-81ED-4DB2-BD59-A6C34878D82A}">
                    <a16:rowId xmlns:a16="http://schemas.microsoft.com/office/drawing/2014/main" val="3071844448"/>
                  </a:ext>
                </a:extLst>
              </a:tr>
              <a:tr h="0">
                <a:tc>
                  <a:txBody>
                    <a:bodyPr/>
                    <a:lstStyle/>
                    <a:p>
                      <a:pPr algn="ctr"/>
                      <a:r>
                        <a:rPr lang="en-US" sz="1600" b="0" kern="100" dirty="0">
                          <a:solidFill>
                            <a:schemeClr val="tx1"/>
                          </a:solidFill>
                          <a:effectLst/>
                        </a:rPr>
                        <a:t>dB</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 </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962990"/>
                  </a:ext>
                </a:extLst>
              </a:tr>
              <a:tr h="0">
                <a:tc>
                  <a:txBody>
                    <a:bodyPr/>
                    <a:lstStyle/>
                    <a:p>
                      <a:pPr algn="ctr"/>
                      <a:r>
                        <a:rPr lang="en-US" sz="1600" b="0" kern="100">
                          <a:solidFill>
                            <a:schemeClr val="tx1"/>
                          </a:solidFill>
                          <a:effectLst/>
                        </a:rPr>
                        <a:t>115</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30s</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1798287"/>
                  </a:ext>
                </a:extLst>
              </a:tr>
              <a:tr h="0">
                <a:tc>
                  <a:txBody>
                    <a:bodyPr/>
                    <a:lstStyle/>
                    <a:p>
                      <a:pPr algn="ctr"/>
                      <a:r>
                        <a:rPr lang="en-US" sz="1600" b="0" kern="100">
                          <a:solidFill>
                            <a:schemeClr val="tx1"/>
                          </a:solidFill>
                          <a:effectLst/>
                        </a:rPr>
                        <a:t>112</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1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2004869"/>
                  </a:ext>
                </a:extLst>
              </a:tr>
              <a:tr h="0">
                <a:tc>
                  <a:txBody>
                    <a:bodyPr/>
                    <a:lstStyle/>
                    <a:p>
                      <a:pPr algn="ctr"/>
                      <a:r>
                        <a:rPr lang="en-US" sz="1600" b="0" kern="100">
                          <a:solidFill>
                            <a:schemeClr val="tx1"/>
                          </a:solidFill>
                          <a:effectLst/>
                        </a:rPr>
                        <a:t>109</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2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4075244"/>
                  </a:ext>
                </a:extLst>
              </a:tr>
              <a:tr h="0">
                <a:tc>
                  <a:txBody>
                    <a:bodyPr/>
                    <a:lstStyle/>
                    <a:p>
                      <a:pPr algn="ctr"/>
                      <a:r>
                        <a:rPr lang="en-US" sz="1600" b="0" kern="100">
                          <a:solidFill>
                            <a:schemeClr val="tx1"/>
                          </a:solidFill>
                          <a:effectLst/>
                        </a:rPr>
                        <a:t>106</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4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9708705"/>
                  </a:ext>
                </a:extLst>
              </a:tr>
              <a:tr h="0">
                <a:tc>
                  <a:txBody>
                    <a:bodyPr/>
                    <a:lstStyle/>
                    <a:p>
                      <a:pPr algn="ctr"/>
                      <a:r>
                        <a:rPr lang="en-US" sz="1600" b="0" kern="100">
                          <a:solidFill>
                            <a:schemeClr val="tx1"/>
                          </a:solidFill>
                          <a:effectLst/>
                        </a:rPr>
                        <a:t>103</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8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2250324"/>
                  </a:ext>
                </a:extLst>
              </a:tr>
              <a:tr h="0">
                <a:tc>
                  <a:txBody>
                    <a:bodyPr/>
                    <a:lstStyle/>
                    <a:p>
                      <a:pPr algn="ctr"/>
                      <a:r>
                        <a:rPr lang="en-US" sz="1600" b="0" kern="100">
                          <a:solidFill>
                            <a:schemeClr val="tx1"/>
                          </a:solidFill>
                          <a:effectLst/>
                        </a:rPr>
                        <a:t>100</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15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0270477"/>
                  </a:ext>
                </a:extLst>
              </a:tr>
              <a:tr h="0">
                <a:tc>
                  <a:txBody>
                    <a:bodyPr/>
                    <a:lstStyle/>
                    <a:p>
                      <a:pPr algn="ctr"/>
                      <a:r>
                        <a:rPr lang="en-US" sz="1600" b="0" kern="100">
                          <a:solidFill>
                            <a:schemeClr val="tx1"/>
                          </a:solidFill>
                          <a:effectLst/>
                        </a:rPr>
                        <a:t>97</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30 min</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683514"/>
                  </a:ext>
                </a:extLst>
              </a:tr>
              <a:tr h="0">
                <a:tc>
                  <a:txBody>
                    <a:bodyPr/>
                    <a:lstStyle/>
                    <a:p>
                      <a:pPr algn="ctr"/>
                      <a:r>
                        <a:rPr lang="en-US" sz="1600" b="0" kern="100" dirty="0">
                          <a:solidFill>
                            <a:schemeClr val="tx1"/>
                          </a:solidFill>
                          <a:effectLst/>
                        </a:rPr>
                        <a:t>94</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1 hour</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0704339"/>
                  </a:ext>
                </a:extLst>
              </a:tr>
              <a:tr h="0">
                <a:tc>
                  <a:txBody>
                    <a:bodyPr/>
                    <a:lstStyle/>
                    <a:p>
                      <a:pPr algn="ctr"/>
                      <a:r>
                        <a:rPr lang="en-US" sz="1600" b="0" kern="100" dirty="0">
                          <a:solidFill>
                            <a:schemeClr val="tx1"/>
                          </a:solidFill>
                          <a:effectLst/>
                        </a:rPr>
                        <a:t>91</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a:solidFill>
                            <a:schemeClr val="tx1"/>
                          </a:solidFill>
                          <a:effectLst/>
                        </a:rPr>
                        <a:t>2 hours</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173931"/>
                  </a:ext>
                </a:extLst>
              </a:tr>
              <a:tr h="0">
                <a:tc>
                  <a:txBody>
                    <a:bodyPr/>
                    <a:lstStyle/>
                    <a:p>
                      <a:pPr algn="ctr"/>
                      <a:r>
                        <a:rPr lang="en-US" sz="1600" b="0" kern="100" dirty="0">
                          <a:solidFill>
                            <a:schemeClr val="tx1"/>
                          </a:solidFill>
                          <a:effectLst/>
                        </a:rPr>
                        <a:t>88</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4 hours</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1200432"/>
                  </a:ext>
                </a:extLst>
              </a:tr>
              <a:tr h="0">
                <a:tc>
                  <a:txBody>
                    <a:bodyPr/>
                    <a:lstStyle/>
                    <a:p>
                      <a:pPr algn="ctr"/>
                      <a:r>
                        <a:rPr lang="en-US" sz="1600" b="0" kern="100">
                          <a:solidFill>
                            <a:schemeClr val="tx1"/>
                          </a:solidFill>
                          <a:effectLst/>
                        </a:rPr>
                        <a:t>85</a:t>
                      </a:r>
                      <a:endParaRPr lang="en-NZ" sz="1600" b="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kern="100" dirty="0">
                          <a:solidFill>
                            <a:schemeClr val="tx1"/>
                          </a:solidFill>
                          <a:effectLst/>
                        </a:rPr>
                        <a:t>8 hours</a:t>
                      </a:r>
                      <a:endParaRPr lang="en-NZ" sz="1600" b="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848782"/>
                  </a:ext>
                </a:extLst>
              </a:tr>
            </a:tbl>
          </a:graphicData>
        </a:graphic>
      </p:graphicFrame>
    </p:spTree>
    <p:extLst>
      <p:ext uri="{BB962C8B-B14F-4D97-AF65-F5344CB8AC3E}">
        <p14:creationId xmlns:p14="http://schemas.microsoft.com/office/powerpoint/2010/main" val="150535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913A6-0FE2-5B74-3F18-4F70D02FB4B9}"/>
              </a:ext>
            </a:extLst>
          </p:cNvPr>
          <p:cNvPicPr>
            <a:picLocks noChangeAspect="1"/>
          </p:cNvPicPr>
          <p:nvPr/>
        </p:nvPicPr>
        <p:blipFill>
          <a:blip r:embed="rId2"/>
          <a:stretch>
            <a:fillRect/>
          </a:stretch>
        </p:blipFill>
        <p:spPr>
          <a:xfrm>
            <a:off x="0" y="0"/>
            <a:ext cx="12416118" cy="6858000"/>
          </a:xfrm>
          <a:prstGeom prst="rect">
            <a:avLst/>
          </a:prstGeom>
        </p:spPr>
      </p:pic>
    </p:spTree>
    <p:extLst>
      <p:ext uri="{BB962C8B-B14F-4D97-AF65-F5344CB8AC3E}">
        <p14:creationId xmlns:p14="http://schemas.microsoft.com/office/powerpoint/2010/main" val="1195246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D5E4-8753-FED1-B534-5CD3DD8E6F8A}"/>
              </a:ext>
            </a:extLst>
          </p:cNvPr>
          <p:cNvSpPr>
            <a:spLocks noGrp="1"/>
          </p:cNvSpPr>
          <p:nvPr>
            <p:ph type="title"/>
          </p:nvPr>
        </p:nvSpPr>
        <p:spPr/>
        <p:txBody>
          <a:bodyPr/>
          <a:lstStyle/>
          <a:p>
            <a:r>
              <a:rPr lang="en-NZ" dirty="0"/>
              <a:t>Sound levels - Drag the dB sound level to match the situation</a:t>
            </a:r>
          </a:p>
        </p:txBody>
      </p:sp>
      <p:graphicFrame>
        <p:nvGraphicFramePr>
          <p:cNvPr id="4" name="Table 3">
            <a:extLst>
              <a:ext uri="{FF2B5EF4-FFF2-40B4-BE49-F238E27FC236}">
                <a16:creationId xmlns:a16="http://schemas.microsoft.com/office/drawing/2014/main" id="{9241FC0B-07B3-6601-5D8A-89C6B7708A89}"/>
              </a:ext>
            </a:extLst>
          </p:cNvPr>
          <p:cNvGraphicFramePr>
            <a:graphicFrameLocks noGrp="1"/>
          </p:cNvGraphicFramePr>
          <p:nvPr>
            <p:extLst>
              <p:ext uri="{D42A27DB-BD31-4B8C-83A1-F6EECF244321}">
                <p14:modId xmlns:p14="http://schemas.microsoft.com/office/powerpoint/2010/main" val="3003874434"/>
              </p:ext>
            </p:extLst>
          </p:nvPr>
        </p:nvGraphicFramePr>
        <p:xfrm>
          <a:off x="5271421" y="1946800"/>
          <a:ext cx="4096321" cy="3598740"/>
        </p:xfrm>
        <a:graphic>
          <a:graphicData uri="http://schemas.openxmlformats.org/drawingml/2006/table">
            <a:tbl>
              <a:tblPr firstRow="1" firstCol="1" bandRow="1">
                <a:tableStyleId>{00A15C55-8517-42AA-B614-E9B94910E393}</a:tableStyleId>
              </a:tblPr>
              <a:tblGrid>
                <a:gridCol w="4096321">
                  <a:extLst>
                    <a:ext uri="{9D8B030D-6E8A-4147-A177-3AD203B41FA5}">
                      <a16:colId xmlns:a16="http://schemas.microsoft.com/office/drawing/2014/main" val="2541610613"/>
                    </a:ext>
                  </a:extLst>
                </a:gridCol>
              </a:tblGrid>
              <a:tr h="0">
                <a:tc>
                  <a:txBody>
                    <a:bodyPr/>
                    <a:lstStyle/>
                    <a:p>
                      <a:pPr>
                        <a:lnSpc>
                          <a:spcPct val="115000"/>
                        </a:lnSpc>
                        <a:spcBef>
                          <a:spcPts val="600"/>
                        </a:spcBef>
                        <a:spcAft>
                          <a:spcPts val="600"/>
                        </a:spcAft>
                      </a:pPr>
                      <a:r>
                        <a:rPr lang="en-NZ" sz="2400" kern="100" dirty="0">
                          <a:solidFill>
                            <a:schemeClr val="tx1"/>
                          </a:solidFill>
                          <a:effectLst/>
                        </a:rPr>
                        <a:t>Rock concerts</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863801403"/>
                  </a:ext>
                </a:extLst>
              </a:tr>
              <a:tr h="0">
                <a:tc>
                  <a:txBody>
                    <a:bodyPr/>
                    <a:lstStyle/>
                    <a:p>
                      <a:pPr>
                        <a:lnSpc>
                          <a:spcPct val="115000"/>
                        </a:lnSpc>
                        <a:spcBef>
                          <a:spcPts val="600"/>
                        </a:spcBef>
                        <a:spcAft>
                          <a:spcPts val="600"/>
                        </a:spcAft>
                      </a:pPr>
                      <a:r>
                        <a:rPr lang="en-NZ" sz="2400" kern="100" dirty="0">
                          <a:solidFill>
                            <a:schemeClr val="tx1"/>
                          </a:solidFill>
                          <a:effectLst/>
                        </a:rPr>
                        <a:t>Petrol/Ride on Lawn mower</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4290685171"/>
                  </a:ext>
                </a:extLst>
              </a:tr>
              <a:tr h="0">
                <a:tc>
                  <a:txBody>
                    <a:bodyPr/>
                    <a:lstStyle/>
                    <a:p>
                      <a:pPr>
                        <a:lnSpc>
                          <a:spcPct val="115000"/>
                        </a:lnSpc>
                        <a:spcBef>
                          <a:spcPts val="600"/>
                        </a:spcBef>
                        <a:spcAft>
                          <a:spcPts val="600"/>
                        </a:spcAft>
                      </a:pPr>
                      <a:r>
                        <a:rPr lang="en-NZ" sz="2400" kern="100" dirty="0">
                          <a:solidFill>
                            <a:schemeClr val="tx1"/>
                          </a:solidFill>
                          <a:effectLst/>
                        </a:rPr>
                        <a:t>Tractors with a cab</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136792692"/>
                  </a:ext>
                </a:extLst>
              </a:tr>
              <a:tr h="0">
                <a:tc>
                  <a:txBody>
                    <a:bodyPr/>
                    <a:lstStyle/>
                    <a:p>
                      <a:pPr>
                        <a:lnSpc>
                          <a:spcPct val="115000"/>
                        </a:lnSpc>
                        <a:spcBef>
                          <a:spcPts val="600"/>
                        </a:spcBef>
                        <a:spcAft>
                          <a:spcPts val="600"/>
                        </a:spcAft>
                      </a:pPr>
                      <a:r>
                        <a:rPr lang="en-NZ" sz="2400" kern="100" dirty="0">
                          <a:solidFill>
                            <a:schemeClr val="tx1"/>
                          </a:solidFill>
                          <a:effectLst/>
                        </a:rPr>
                        <a:t>Tractors without a cab</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451048689"/>
                  </a:ext>
                </a:extLst>
              </a:tr>
              <a:tr h="0">
                <a:tc>
                  <a:txBody>
                    <a:bodyPr/>
                    <a:lstStyle/>
                    <a:p>
                      <a:pPr>
                        <a:lnSpc>
                          <a:spcPct val="115000"/>
                        </a:lnSpc>
                        <a:spcBef>
                          <a:spcPts val="600"/>
                        </a:spcBef>
                        <a:spcAft>
                          <a:spcPts val="600"/>
                        </a:spcAft>
                      </a:pPr>
                      <a:r>
                        <a:rPr lang="en-NZ" sz="2400" kern="100" dirty="0">
                          <a:solidFill>
                            <a:schemeClr val="tx1"/>
                          </a:solidFill>
                          <a:effectLst/>
                        </a:rPr>
                        <a:t>Quads and side-by-sides</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78068944"/>
                  </a:ext>
                </a:extLst>
              </a:tr>
              <a:tr h="0">
                <a:tc>
                  <a:txBody>
                    <a:bodyPr/>
                    <a:lstStyle/>
                    <a:p>
                      <a:pPr>
                        <a:lnSpc>
                          <a:spcPct val="115000"/>
                        </a:lnSpc>
                        <a:spcBef>
                          <a:spcPts val="600"/>
                        </a:spcBef>
                        <a:spcAft>
                          <a:spcPts val="600"/>
                        </a:spcAft>
                      </a:pPr>
                      <a:r>
                        <a:rPr lang="en-NZ" sz="2400" kern="100" dirty="0">
                          <a:solidFill>
                            <a:schemeClr val="tx1"/>
                          </a:solidFill>
                          <a:effectLst/>
                        </a:rPr>
                        <a:t>Chainsaws</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961943496"/>
                  </a:ext>
                </a:extLst>
              </a:tr>
              <a:tr h="0">
                <a:tc>
                  <a:txBody>
                    <a:bodyPr/>
                    <a:lstStyle/>
                    <a:p>
                      <a:pPr>
                        <a:lnSpc>
                          <a:spcPct val="115000"/>
                        </a:lnSpc>
                        <a:spcBef>
                          <a:spcPts val="600"/>
                        </a:spcBef>
                        <a:spcAft>
                          <a:spcPts val="600"/>
                        </a:spcAft>
                      </a:pPr>
                      <a:r>
                        <a:rPr lang="en-NZ" sz="2400" kern="100" dirty="0">
                          <a:solidFill>
                            <a:schemeClr val="tx1"/>
                          </a:solidFill>
                          <a:effectLst/>
                        </a:rPr>
                        <a:t>Firearm</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3311209969"/>
                  </a:ext>
                </a:extLst>
              </a:tr>
              <a:tr h="0">
                <a:tc>
                  <a:txBody>
                    <a:bodyPr/>
                    <a:lstStyle/>
                    <a:p>
                      <a:pPr>
                        <a:lnSpc>
                          <a:spcPct val="115000"/>
                        </a:lnSpc>
                        <a:spcBef>
                          <a:spcPts val="600"/>
                        </a:spcBef>
                        <a:spcAft>
                          <a:spcPts val="600"/>
                        </a:spcAft>
                      </a:pPr>
                      <a:r>
                        <a:rPr lang="en-NZ" sz="2400" kern="100" dirty="0">
                          <a:solidFill>
                            <a:schemeClr val="tx1"/>
                          </a:solidFill>
                          <a:effectLst/>
                        </a:rPr>
                        <a:t>Movie theatre</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308953920"/>
                  </a:ext>
                </a:extLst>
              </a:tr>
              <a:tr h="0">
                <a:tc>
                  <a:txBody>
                    <a:bodyPr/>
                    <a:lstStyle/>
                    <a:p>
                      <a:pPr>
                        <a:lnSpc>
                          <a:spcPct val="115000"/>
                        </a:lnSpc>
                        <a:spcBef>
                          <a:spcPts val="600"/>
                        </a:spcBef>
                        <a:spcAft>
                          <a:spcPts val="600"/>
                        </a:spcAft>
                      </a:pPr>
                      <a:r>
                        <a:rPr lang="en-NZ" sz="2400" kern="100" dirty="0">
                          <a:solidFill>
                            <a:schemeClr val="tx1"/>
                          </a:solidFill>
                          <a:effectLst/>
                        </a:rPr>
                        <a:t>Normal conversation</a:t>
                      </a:r>
                      <a:endParaRPr lang="en-NZ"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324556555"/>
                  </a:ext>
                </a:extLst>
              </a:tr>
            </a:tbl>
          </a:graphicData>
        </a:graphic>
      </p:graphicFrame>
      <p:sp>
        <p:nvSpPr>
          <p:cNvPr id="5" name="TextBox 4">
            <a:extLst>
              <a:ext uri="{FF2B5EF4-FFF2-40B4-BE49-F238E27FC236}">
                <a16:creationId xmlns:a16="http://schemas.microsoft.com/office/drawing/2014/main" id="{5ED1C19D-7740-6B7C-BFD3-997716D721A9}"/>
              </a:ext>
            </a:extLst>
          </p:cNvPr>
          <p:cNvSpPr txBox="1"/>
          <p:nvPr/>
        </p:nvSpPr>
        <p:spPr>
          <a:xfrm>
            <a:off x="10697718" y="1933520"/>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115 dB</a:t>
            </a:r>
          </a:p>
        </p:txBody>
      </p:sp>
      <p:sp>
        <p:nvSpPr>
          <p:cNvPr id="6" name="TextBox 5">
            <a:extLst>
              <a:ext uri="{FF2B5EF4-FFF2-40B4-BE49-F238E27FC236}">
                <a16:creationId xmlns:a16="http://schemas.microsoft.com/office/drawing/2014/main" id="{2838B229-8895-C70F-2E44-ABEE829A1177}"/>
              </a:ext>
            </a:extLst>
          </p:cNvPr>
          <p:cNvSpPr txBox="1"/>
          <p:nvPr/>
        </p:nvSpPr>
        <p:spPr>
          <a:xfrm>
            <a:off x="9482328" y="1595756"/>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85 dB</a:t>
            </a:r>
          </a:p>
        </p:txBody>
      </p:sp>
      <p:sp>
        <p:nvSpPr>
          <p:cNvPr id="7" name="TextBox 6">
            <a:extLst>
              <a:ext uri="{FF2B5EF4-FFF2-40B4-BE49-F238E27FC236}">
                <a16:creationId xmlns:a16="http://schemas.microsoft.com/office/drawing/2014/main" id="{0CD3396A-2E99-DAEF-E082-7BA7480DA797}"/>
              </a:ext>
            </a:extLst>
          </p:cNvPr>
          <p:cNvSpPr txBox="1"/>
          <p:nvPr/>
        </p:nvSpPr>
        <p:spPr>
          <a:xfrm>
            <a:off x="10570464" y="2938798"/>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87 dB</a:t>
            </a:r>
          </a:p>
        </p:txBody>
      </p:sp>
      <p:sp>
        <p:nvSpPr>
          <p:cNvPr id="8" name="TextBox 7">
            <a:extLst>
              <a:ext uri="{FF2B5EF4-FFF2-40B4-BE49-F238E27FC236}">
                <a16:creationId xmlns:a16="http://schemas.microsoft.com/office/drawing/2014/main" id="{9B3B5E8F-F3E3-F1FD-FB55-F45A7619389A}"/>
              </a:ext>
            </a:extLst>
          </p:cNvPr>
          <p:cNvSpPr txBox="1"/>
          <p:nvPr/>
        </p:nvSpPr>
        <p:spPr>
          <a:xfrm>
            <a:off x="9918287" y="4371574"/>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110 dB</a:t>
            </a:r>
          </a:p>
        </p:txBody>
      </p:sp>
      <p:sp>
        <p:nvSpPr>
          <p:cNvPr id="9" name="TextBox 8">
            <a:extLst>
              <a:ext uri="{FF2B5EF4-FFF2-40B4-BE49-F238E27FC236}">
                <a16:creationId xmlns:a16="http://schemas.microsoft.com/office/drawing/2014/main" id="{D437152F-1264-7371-7B39-1CF53BFA1928}"/>
              </a:ext>
            </a:extLst>
          </p:cNvPr>
          <p:cNvSpPr txBox="1"/>
          <p:nvPr/>
        </p:nvSpPr>
        <p:spPr>
          <a:xfrm>
            <a:off x="9619488" y="2311528"/>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95 dB</a:t>
            </a:r>
          </a:p>
        </p:txBody>
      </p:sp>
      <p:sp>
        <p:nvSpPr>
          <p:cNvPr id="10" name="TextBox 9">
            <a:extLst>
              <a:ext uri="{FF2B5EF4-FFF2-40B4-BE49-F238E27FC236}">
                <a16:creationId xmlns:a16="http://schemas.microsoft.com/office/drawing/2014/main" id="{1D49D8A5-6412-6D4C-43C0-C9A37A2A0440}"/>
              </a:ext>
            </a:extLst>
          </p:cNvPr>
          <p:cNvSpPr txBox="1"/>
          <p:nvPr/>
        </p:nvSpPr>
        <p:spPr>
          <a:xfrm>
            <a:off x="9661493" y="3480769"/>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125 dB</a:t>
            </a:r>
          </a:p>
        </p:txBody>
      </p:sp>
      <p:sp>
        <p:nvSpPr>
          <p:cNvPr id="11" name="TextBox 10">
            <a:extLst>
              <a:ext uri="{FF2B5EF4-FFF2-40B4-BE49-F238E27FC236}">
                <a16:creationId xmlns:a16="http://schemas.microsoft.com/office/drawing/2014/main" id="{2E84673D-0FC1-2ECA-E7B7-F75DD5EEBFF0}"/>
              </a:ext>
            </a:extLst>
          </p:cNvPr>
          <p:cNvSpPr txBox="1"/>
          <p:nvPr/>
        </p:nvSpPr>
        <p:spPr>
          <a:xfrm>
            <a:off x="10906220" y="3734466"/>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90 dB</a:t>
            </a:r>
          </a:p>
        </p:txBody>
      </p:sp>
      <p:sp>
        <p:nvSpPr>
          <p:cNvPr id="12" name="TextBox 11">
            <a:extLst>
              <a:ext uri="{FF2B5EF4-FFF2-40B4-BE49-F238E27FC236}">
                <a16:creationId xmlns:a16="http://schemas.microsoft.com/office/drawing/2014/main" id="{D1662327-4EF1-DB96-B27A-626A77A0930B}"/>
              </a:ext>
            </a:extLst>
          </p:cNvPr>
          <p:cNvSpPr txBox="1"/>
          <p:nvPr/>
        </p:nvSpPr>
        <p:spPr>
          <a:xfrm>
            <a:off x="10716387" y="1404793"/>
            <a:ext cx="950976" cy="369332"/>
          </a:xfrm>
          <a:prstGeom prst="rect">
            <a:avLst/>
          </a:prstGeom>
          <a:solidFill>
            <a:schemeClr val="accent5">
              <a:lumMod val="40000"/>
              <a:lumOff val="60000"/>
            </a:schemeClr>
          </a:solidFill>
          <a:ln>
            <a:solidFill>
              <a:schemeClr val="tx1"/>
            </a:solidFill>
          </a:ln>
        </p:spPr>
        <p:txBody>
          <a:bodyPr wrap="square" rtlCol="0">
            <a:spAutoFit/>
          </a:bodyPr>
          <a:lstStyle/>
          <a:p>
            <a:r>
              <a:rPr lang="en-NZ" b="1" dirty="0"/>
              <a:t>60 dB</a:t>
            </a:r>
          </a:p>
        </p:txBody>
      </p:sp>
      <p:sp>
        <p:nvSpPr>
          <p:cNvPr id="13" name="TextBox 12">
            <a:extLst>
              <a:ext uri="{FF2B5EF4-FFF2-40B4-BE49-F238E27FC236}">
                <a16:creationId xmlns:a16="http://schemas.microsoft.com/office/drawing/2014/main" id="{C9031401-B983-299A-B772-28F212C389A1}"/>
              </a:ext>
            </a:extLst>
          </p:cNvPr>
          <p:cNvSpPr txBox="1"/>
          <p:nvPr/>
        </p:nvSpPr>
        <p:spPr>
          <a:xfrm>
            <a:off x="870966" y="1933520"/>
            <a:ext cx="4117372" cy="4001801"/>
          </a:xfrm>
          <a:prstGeom prst="rect">
            <a:avLst/>
          </a:prstGeom>
          <a:noFill/>
        </p:spPr>
        <p:txBody>
          <a:bodyPr wrap="square" rtlCol="0">
            <a:spAutoFit/>
          </a:bodyPr>
          <a:lstStyle/>
          <a:p>
            <a:pPr>
              <a:lnSpc>
                <a:spcPct val="115000"/>
              </a:lnSpc>
              <a:spcAft>
                <a:spcPts val="800"/>
              </a:spcAf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Noise level is measured in decibels (dB). The louder the noise, the higher the decibels.</a:t>
            </a:r>
          </a:p>
          <a:p>
            <a:pPr>
              <a:lnSpc>
                <a:spcPct val="115000"/>
              </a:lnSpc>
              <a:spcAft>
                <a:spcPts val="800"/>
              </a:spcAf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NIHL can be caused by exposure to short periods of excessive noise, such as an explosion, or long term exposure to loud sounds. Prolonged exposure to sounds such as loud music, motorcycle engines and heavy machinery can gradually take its toll on your hearing without you even noticing, even causing permanent damage.</a:t>
            </a:r>
          </a:p>
        </p:txBody>
      </p:sp>
    </p:spTree>
    <p:extLst>
      <p:ext uri="{BB962C8B-B14F-4D97-AF65-F5344CB8AC3E}">
        <p14:creationId xmlns:p14="http://schemas.microsoft.com/office/powerpoint/2010/main" val="4250045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30351-7A25-C711-A8E9-5E166043D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2999A-C9BC-99B4-4C7E-D2FFF981968A}"/>
              </a:ext>
            </a:extLst>
          </p:cNvPr>
          <p:cNvSpPr>
            <a:spLocks noGrp="1"/>
          </p:cNvSpPr>
          <p:nvPr>
            <p:ph type="title"/>
          </p:nvPr>
        </p:nvSpPr>
        <p:spPr/>
        <p:txBody>
          <a:bodyPr>
            <a:normAutofit fontScale="90000"/>
          </a:bodyPr>
          <a:lstStyle/>
          <a:p>
            <a:r>
              <a:rPr lang="en-NZ" dirty="0"/>
              <a:t>ANSWERS</a:t>
            </a:r>
            <a:br>
              <a:rPr lang="en-NZ" dirty="0"/>
            </a:br>
            <a:r>
              <a:rPr lang="en-NZ" dirty="0"/>
              <a:t>Sound levels - Drag the dB sound level to match the situation</a:t>
            </a:r>
          </a:p>
        </p:txBody>
      </p:sp>
      <p:graphicFrame>
        <p:nvGraphicFramePr>
          <p:cNvPr id="14" name="Table 13">
            <a:extLst>
              <a:ext uri="{FF2B5EF4-FFF2-40B4-BE49-F238E27FC236}">
                <a16:creationId xmlns:a16="http://schemas.microsoft.com/office/drawing/2014/main" id="{8970C132-CE62-885F-65F9-0F9D8B54014C}"/>
              </a:ext>
            </a:extLst>
          </p:cNvPr>
          <p:cNvGraphicFramePr>
            <a:graphicFrameLocks noGrp="1"/>
          </p:cNvGraphicFramePr>
          <p:nvPr>
            <p:extLst>
              <p:ext uri="{D42A27DB-BD31-4B8C-83A1-F6EECF244321}">
                <p14:modId xmlns:p14="http://schemas.microsoft.com/office/powerpoint/2010/main" val="2552582475"/>
              </p:ext>
            </p:extLst>
          </p:nvPr>
        </p:nvGraphicFramePr>
        <p:xfrm>
          <a:off x="999746" y="2218848"/>
          <a:ext cx="5922262" cy="3514437"/>
        </p:xfrm>
        <a:graphic>
          <a:graphicData uri="http://schemas.openxmlformats.org/drawingml/2006/table">
            <a:tbl>
              <a:tblPr firstRow="1" firstCol="1" bandRow="1">
                <a:tableStyleId>{5C22544A-7EE6-4342-B048-85BDC9FD1C3A}</a:tableStyleId>
              </a:tblPr>
              <a:tblGrid>
                <a:gridCol w="4496933">
                  <a:extLst>
                    <a:ext uri="{9D8B030D-6E8A-4147-A177-3AD203B41FA5}">
                      <a16:colId xmlns:a16="http://schemas.microsoft.com/office/drawing/2014/main" val="2108592761"/>
                    </a:ext>
                  </a:extLst>
                </a:gridCol>
                <a:gridCol w="1425329">
                  <a:extLst>
                    <a:ext uri="{9D8B030D-6E8A-4147-A177-3AD203B41FA5}">
                      <a16:colId xmlns:a16="http://schemas.microsoft.com/office/drawing/2014/main" val="3525583396"/>
                    </a:ext>
                  </a:extLst>
                </a:gridCol>
              </a:tblGrid>
              <a:tr h="390493">
                <a:tc>
                  <a:txBody>
                    <a:bodyPr/>
                    <a:lstStyle/>
                    <a:p>
                      <a:pPr>
                        <a:lnSpc>
                          <a:spcPct val="115000"/>
                        </a:lnSpc>
                        <a:spcBef>
                          <a:spcPts val="600"/>
                        </a:spcBef>
                        <a:spcAft>
                          <a:spcPts val="600"/>
                        </a:spcAft>
                      </a:pPr>
                      <a:r>
                        <a:rPr lang="en-NZ" sz="1800" kern="100" dirty="0">
                          <a:solidFill>
                            <a:schemeClr val="tx1"/>
                          </a:solidFill>
                          <a:effectLst/>
                        </a:rPr>
                        <a:t>Rock concerts</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115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926208655"/>
                  </a:ext>
                </a:extLst>
              </a:tr>
              <a:tr h="390493">
                <a:tc>
                  <a:txBody>
                    <a:bodyPr/>
                    <a:lstStyle/>
                    <a:p>
                      <a:pPr>
                        <a:lnSpc>
                          <a:spcPct val="115000"/>
                        </a:lnSpc>
                        <a:spcBef>
                          <a:spcPts val="600"/>
                        </a:spcBef>
                        <a:spcAft>
                          <a:spcPts val="600"/>
                        </a:spcAft>
                      </a:pPr>
                      <a:r>
                        <a:rPr lang="en-NZ" sz="1800" kern="100" dirty="0">
                          <a:solidFill>
                            <a:schemeClr val="tx1"/>
                          </a:solidFill>
                          <a:effectLst/>
                        </a:rPr>
                        <a:t>Petrol/Ride on Lawn mower</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85 dB </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77419467"/>
                  </a:ext>
                </a:extLst>
              </a:tr>
              <a:tr h="390493">
                <a:tc>
                  <a:txBody>
                    <a:bodyPr/>
                    <a:lstStyle/>
                    <a:p>
                      <a:pPr>
                        <a:lnSpc>
                          <a:spcPct val="115000"/>
                        </a:lnSpc>
                        <a:spcBef>
                          <a:spcPts val="600"/>
                        </a:spcBef>
                        <a:spcAft>
                          <a:spcPts val="600"/>
                        </a:spcAft>
                      </a:pPr>
                      <a:r>
                        <a:rPr lang="en-NZ" sz="1800" kern="100" dirty="0">
                          <a:solidFill>
                            <a:schemeClr val="tx1"/>
                          </a:solidFill>
                          <a:effectLst/>
                        </a:rPr>
                        <a:t>Tractors with a cab</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87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253698564"/>
                  </a:ext>
                </a:extLst>
              </a:tr>
              <a:tr h="390493">
                <a:tc>
                  <a:txBody>
                    <a:bodyPr/>
                    <a:lstStyle/>
                    <a:p>
                      <a:pPr>
                        <a:lnSpc>
                          <a:spcPct val="115000"/>
                        </a:lnSpc>
                        <a:spcBef>
                          <a:spcPts val="600"/>
                        </a:spcBef>
                        <a:spcAft>
                          <a:spcPts val="600"/>
                        </a:spcAft>
                      </a:pPr>
                      <a:r>
                        <a:rPr lang="en-NZ" sz="1800" kern="100" dirty="0">
                          <a:solidFill>
                            <a:schemeClr val="tx1"/>
                          </a:solidFill>
                          <a:effectLst/>
                        </a:rPr>
                        <a:t>Tractors without a cab</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110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635938117"/>
                  </a:ext>
                </a:extLst>
              </a:tr>
              <a:tr h="390493">
                <a:tc>
                  <a:txBody>
                    <a:bodyPr/>
                    <a:lstStyle/>
                    <a:p>
                      <a:pPr>
                        <a:lnSpc>
                          <a:spcPct val="115000"/>
                        </a:lnSpc>
                        <a:spcBef>
                          <a:spcPts val="600"/>
                        </a:spcBef>
                        <a:spcAft>
                          <a:spcPts val="600"/>
                        </a:spcAft>
                      </a:pPr>
                      <a:r>
                        <a:rPr lang="en-NZ" sz="1800" kern="100" dirty="0">
                          <a:solidFill>
                            <a:schemeClr val="tx1"/>
                          </a:solidFill>
                          <a:effectLst/>
                        </a:rPr>
                        <a:t>Quads and side-by-sides</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95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2862131"/>
                  </a:ext>
                </a:extLst>
              </a:tr>
              <a:tr h="390493">
                <a:tc>
                  <a:txBody>
                    <a:bodyPr/>
                    <a:lstStyle/>
                    <a:p>
                      <a:pPr>
                        <a:lnSpc>
                          <a:spcPct val="115000"/>
                        </a:lnSpc>
                        <a:spcBef>
                          <a:spcPts val="600"/>
                        </a:spcBef>
                        <a:spcAft>
                          <a:spcPts val="600"/>
                        </a:spcAft>
                      </a:pPr>
                      <a:r>
                        <a:rPr lang="en-NZ" sz="1800" kern="100" dirty="0">
                          <a:solidFill>
                            <a:schemeClr val="tx1"/>
                          </a:solidFill>
                          <a:effectLst/>
                        </a:rPr>
                        <a:t>Chainsaws</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125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95263909"/>
                  </a:ext>
                </a:extLst>
              </a:tr>
              <a:tr h="390493">
                <a:tc>
                  <a:txBody>
                    <a:bodyPr/>
                    <a:lstStyle/>
                    <a:p>
                      <a:pPr>
                        <a:lnSpc>
                          <a:spcPct val="115000"/>
                        </a:lnSpc>
                        <a:spcBef>
                          <a:spcPts val="600"/>
                        </a:spcBef>
                        <a:spcAft>
                          <a:spcPts val="600"/>
                        </a:spcAft>
                      </a:pPr>
                      <a:r>
                        <a:rPr lang="en-NZ" sz="1800" kern="100" dirty="0">
                          <a:solidFill>
                            <a:schemeClr val="tx1"/>
                          </a:solidFill>
                          <a:effectLst/>
                        </a:rPr>
                        <a:t>Firearm</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140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9790024"/>
                  </a:ext>
                </a:extLst>
              </a:tr>
              <a:tr h="390493">
                <a:tc>
                  <a:txBody>
                    <a:bodyPr/>
                    <a:lstStyle/>
                    <a:p>
                      <a:pPr>
                        <a:lnSpc>
                          <a:spcPct val="115000"/>
                        </a:lnSpc>
                        <a:spcBef>
                          <a:spcPts val="600"/>
                        </a:spcBef>
                        <a:spcAft>
                          <a:spcPts val="600"/>
                        </a:spcAft>
                      </a:pPr>
                      <a:r>
                        <a:rPr lang="en-NZ" sz="1800" kern="100" dirty="0">
                          <a:solidFill>
                            <a:schemeClr val="tx1"/>
                          </a:solidFill>
                          <a:effectLst/>
                        </a:rPr>
                        <a:t>Movie theatre</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90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666662880"/>
                  </a:ext>
                </a:extLst>
              </a:tr>
              <a:tr h="390493">
                <a:tc>
                  <a:txBody>
                    <a:bodyPr/>
                    <a:lstStyle/>
                    <a:p>
                      <a:pPr>
                        <a:lnSpc>
                          <a:spcPct val="115000"/>
                        </a:lnSpc>
                        <a:spcBef>
                          <a:spcPts val="600"/>
                        </a:spcBef>
                        <a:spcAft>
                          <a:spcPts val="600"/>
                        </a:spcAft>
                      </a:pPr>
                      <a:r>
                        <a:rPr lang="en-NZ" sz="1800" kern="100" dirty="0">
                          <a:solidFill>
                            <a:schemeClr val="tx1"/>
                          </a:solidFill>
                          <a:effectLst/>
                        </a:rPr>
                        <a:t>Normal conversation</a:t>
                      </a:r>
                      <a:endParaRPr lang="en-NZ"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nSpc>
                          <a:spcPct val="115000"/>
                        </a:lnSpc>
                        <a:spcBef>
                          <a:spcPts val="600"/>
                        </a:spcBef>
                        <a:spcAft>
                          <a:spcPts val="600"/>
                        </a:spcAft>
                      </a:pPr>
                      <a:r>
                        <a:rPr lang="en-NZ" sz="1800" b="1" kern="100" dirty="0">
                          <a:solidFill>
                            <a:schemeClr val="tx1"/>
                          </a:solidFill>
                          <a:effectLst/>
                        </a:rPr>
                        <a:t>65 dB</a:t>
                      </a:r>
                      <a:endParaRPr lang="en-NZ" sz="18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698621196"/>
                  </a:ext>
                </a:extLst>
              </a:tr>
            </a:tbl>
          </a:graphicData>
        </a:graphic>
      </p:graphicFrame>
      <p:sp>
        <p:nvSpPr>
          <p:cNvPr id="15" name="TextBox 14">
            <a:extLst>
              <a:ext uri="{FF2B5EF4-FFF2-40B4-BE49-F238E27FC236}">
                <a16:creationId xmlns:a16="http://schemas.microsoft.com/office/drawing/2014/main" id="{688EF87B-C8C9-BF0A-4AAA-2040A875DDA6}"/>
              </a:ext>
            </a:extLst>
          </p:cNvPr>
          <p:cNvSpPr txBox="1"/>
          <p:nvPr/>
        </p:nvSpPr>
        <p:spPr>
          <a:xfrm>
            <a:off x="7914895" y="3036669"/>
            <a:ext cx="3553205" cy="646331"/>
          </a:xfrm>
          <a:prstGeom prst="rect">
            <a:avLst/>
          </a:prstGeom>
          <a:noFill/>
        </p:spPr>
        <p:txBody>
          <a:bodyPr wrap="square" rtlCol="0">
            <a:spAutoFit/>
          </a:bodyPr>
          <a:lstStyle/>
          <a:p>
            <a:r>
              <a:rPr lang="en-NZ" dirty="0"/>
              <a:t>Which of these situations should you wear hearing protection?</a:t>
            </a:r>
          </a:p>
        </p:txBody>
      </p:sp>
    </p:spTree>
    <p:extLst>
      <p:ext uri="{BB962C8B-B14F-4D97-AF65-F5344CB8AC3E}">
        <p14:creationId xmlns:p14="http://schemas.microsoft.com/office/powerpoint/2010/main" val="3091913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ibel Scale - measure the different levels of sound - SoundEar Int.">
            <a:extLst>
              <a:ext uri="{FF2B5EF4-FFF2-40B4-BE49-F238E27FC236}">
                <a16:creationId xmlns:a16="http://schemas.microsoft.com/office/drawing/2014/main" id="{75ACA642-3FBF-9323-A447-CD82328703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53" y="885824"/>
            <a:ext cx="11951359" cy="5133975"/>
          </a:xfrm>
          <a:prstGeom prst="rect">
            <a:avLst/>
          </a:prstGeom>
          <a:noFill/>
          <a:ln>
            <a:noFill/>
          </a:ln>
        </p:spPr>
      </p:pic>
    </p:spTree>
    <p:extLst>
      <p:ext uri="{BB962C8B-B14F-4D97-AF65-F5344CB8AC3E}">
        <p14:creationId xmlns:p14="http://schemas.microsoft.com/office/powerpoint/2010/main" val="132935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2E9B-2BDF-EA07-668F-4E5398D4D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ABC39-59AF-2DC7-8B63-F82DDA4CCB09}"/>
              </a:ext>
            </a:extLst>
          </p:cNvPr>
          <p:cNvSpPr>
            <a:spLocks noGrp="1"/>
          </p:cNvSpPr>
          <p:nvPr>
            <p:ph type="title"/>
          </p:nvPr>
        </p:nvSpPr>
        <p:spPr/>
        <p:txBody>
          <a:bodyPr/>
          <a:lstStyle/>
          <a:p>
            <a:r>
              <a:rPr lang="en-NZ" dirty="0"/>
              <a:t>Safe use of tractors</a:t>
            </a:r>
          </a:p>
        </p:txBody>
      </p:sp>
      <p:sp>
        <p:nvSpPr>
          <p:cNvPr id="3" name="Content Placeholder 2">
            <a:extLst>
              <a:ext uri="{FF2B5EF4-FFF2-40B4-BE49-F238E27FC236}">
                <a16:creationId xmlns:a16="http://schemas.microsoft.com/office/drawing/2014/main" id="{786E9A5A-FB74-FFB1-E8BB-2302D49A6C4F}"/>
              </a:ext>
            </a:extLst>
          </p:cNvPr>
          <p:cNvSpPr>
            <a:spLocks noGrp="1"/>
          </p:cNvSpPr>
          <p:nvPr>
            <p:ph idx="1"/>
          </p:nvPr>
        </p:nvSpPr>
        <p:spPr>
          <a:xfrm>
            <a:off x="728472" y="1514729"/>
            <a:ext cx="5861514" cy="4351338"/>
          </a:xfrm>
        </p:spPr>
        <p:txBody>
          <a:bodyPr>
            <a:normAutofit/>
          </a:bodyPr>
          <a:lstStyle/>
          <a:p>
            <a:pPr marL="0" indent="0">
              <a:lnSpc>
                <a:spcPct val="115000"/>
              </a:lnSpc>
              <a:spcBef>
                <a:spcPts val="0"/>
              </a:spcBef>
              <a:buNone/>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Key risks with tractors:</a:t>
            </a: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tractors rolling over</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people being run over</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people being tangled in implements and machinery.</a:t>
            </a:r>
          </a:p>
          <a:p>
            <a:pPr marL="0" indent="0">
              <a:lnSpc>
                <a:spcPct val="115000"/>
              </a:lnSpc>
              <a:spcBef>
                <a:spcPts val="0"/>
              </a:spcBef>
              <a:buNone/>
            </a:pP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buNone/>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Other risks are:</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tractor fires</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working under raised loads</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touching overhead power lines</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noise-induced hearing loss</a:t>
            </a:r>
          </a:p>
          <a:p>
            <a:pPr marL="342900" lvl="0" indent="-342900">
              <a:lnSpc>
                <a:spcPct val="115000"/>
              </a:lnSpc>
              <a:spcBef>
                <a:spcPts val="0"/>
              </a:spcBef>
              <a:buSzPts val="1000"/>
              <a:buFont typeface="Symbol" panose="05050102010706020507" pitchFamily="18" charset="2"/>
              <a:buChar char=""/>
              <a:tabLst>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slips, trips and falls while getting on and off the tractor.</a:t>
            </a:r>
          </a:p>
          <a:p>
            <a:endParaRPr lang="en-NZ" dirty="0"/>
          </a:p>
        </p:txBody>
      </p:sp>
      <p:pic>
        <p:nvPicPr>
          <p:cNvPr id="1026" name="Picture 2">
            <a:extLst>
              <a:ext uri="{FF2B5EF4-FFF2-40B4-BE49-F238E27FC236}">
                <a16:creationId xmlns:a16="http://schemas.microsoft.com/office/drawing/2014/main" id="{0DA580FE-769A-48E1-EA37-1E587FC56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643" y="407988"/>
            <a:ext cx="4023261"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4EEBBF9-69A8-2C5A-AC44-485721609D4F}"/>
              </a:ext>
            </a:extLst>
          </p:cNvPr>
          <p:cNvSpPr txBox="1"/>
          <p:nvPr/>
        </p:nvSpPr>
        <p:spPr>
          <a:xfrm>
            <a:off x="7019643" y="3941064"/>
            <a:ext cx="4023261" cy="1754326"/>
          </a:xfrm>
          <a:prstGeom prst="rect">
            <a:avLst/>
          </a:prstGeom>
          <a:noFill/>
        </p:spPr>
        <p:txBody>
          <a:bodyPr wrap="square" rtlCol="0">
            <a:spAutoFit/>
          </a:bodyPr>
          <a:lstStyle/>
          <a:p>
            <a:endParaRPr lang="en-NZ" dirty="0"/>
          </a:p>
          <a:p>
            <a:r>
              <a:rPr lang="en-NZ" dirty="0"/>
              <a:t>What do you think happened?</a:t>
            </a:r>
          </a:p>
          <a:p>
            <a:endParaRPr lang="en-NZ" dirty="0"/>
          </a:p>
          <a:p>
            <a:r>
              <a:rPr lang="en-NZ" dirty="0"/>
              <a:t>The person had a few minor injuries but survived this accident. What saved them?</a:t>
            </a:r>
          </a:p>
        </p:txBody>
      </p:sp>
    </p:spTree>
    <p:extLst>
      <p:ext uri="{BB962C8B-B14F-4D97-AF65-F5344CB8AC3E}">
        <p14:creationId xmlns:p14="http://schemas.microsoft.com/office/powerpoint/2010/main" val="4116517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EFAF8-EBB0-60D0-AC2D-0F1CAC891247}"/>
              </a:ext>
            </a:extLst>
          </p:cNvPr>
          <p:cNvSpPr>
            <a:spLocks noGrp="1"/>
          </p:cNvSpPr>
          <p:nvPr>
            <p:ph type="title"/>
          </p:nvPr>
        </p:nvSpPr>
        <p:spPr>
          <a:xfrm>
            <a:off x="838199" y="365125"/>
            <a:ext cx="3733801" cy="1325563"/>
          </a:xfrm>
        </p:spPr>
        <p:txBody>
          <a:bodyPr>
            <a:normAutofit/>
          </a:bodyPr>
          <a:lstStyle/>
          <a:p>
            <a:pPr algn="ctr"/>
            <a:r>
              <a:rPr lang="en-NZ" sz="2000" b="1" kern="100" dirty="0">
                <a:effectLst/>
                <a:latin typeface="Aptos" panose="020B0004020202020204" pitchFamily="34" charset="0"/>
                <a:ea typeface="Aptos" panose="020B0004020202020204" pitchFamily="34" charset="0"/>
                <a:cs typeface="Times New Roman" panose="02020603050405020304" pitchFamily="18" charset="0"/>
              </a:rPr>
              <a:t>HEARING PROTECTOR CLASS </a:t>
            </a:r>
            <a:br>
              <a:rPr lang="en-NZ" sz="2000" b="1" kern="100" dirty="0">
                <a:effectLst/>
                <a:latin typeface="Aptos" panose="020B0004020202020204" pitchFamily="34" charset="0"/>
                <a:ea typeface="Aptos" panose="020B0004020202020204" pitchFamily="34" charset="0"/>
                <a:cs typeface="Times New Roman" panose="02020603050405020304" pitchFamily="18" charset="0"/>
              </a:rPr>
            </a:br>
            <a:r>
              <a:rPr lang="en-NZ" sz="2000" b="1" kern="100" dirty="0">
                <a:effectLst/>
                <a:latin typeface="Aptos" panose="020B0004020202020204" pitchFamily="34" charset="0"/>
                <a:ea typeface="Aptos" panose="020B0004020202020204" pitchFamily="34" charset="0"/>
                <a:cs typeface="Times New Roman" panose="02020603050405020304" pitchFamily="18" charset="0"/>
              </a:rPr>
              <a:t>MAX NOISE LEVEL (dB) </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BDFCD2D3-8CA4-5FB9-BC59-DC9146A1041E}"/>
              </a:ext>
            </a:extLst>
          </p:cNvPr>
          <p:cNvSpPr>
            <a:spLocks noGrp="1"/>
          </p:cNvSpPr>
          <p:nvPr>
            <p:ph idx="1"/>
          </p:nvPr>
        </p:nvSpPr>
        <p:spPr>
          <a:xfrm>
            <a:off x="1048510" y="1386713"/>
            <a:ext cx="4776217" cy="4351338"/>
          </a:xfrm>
        </p:spPr>
        <p:txBody>
          <a:bodyPr>
            <a:normAutofit fontScale="92500" lnSpcReduction="20000"/>
          </a:bodyPr>
          <a:lstStyle/>
          <a:p>
            <a:pPr marL="0" indent="0">
              <a:lnSpc>
                <a:spcPct val="115000"/>
              </a:lnSpc>
              <a:spcBef>
                <a:spcPts val="0"/>
              </a:spcBef>
              <a:buNone/>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Watch Noise </a:t>
            </a:r>
            <a:r>
              <a:rPr lang="en-NZ" sz="19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exposure</a:t>
            </a:r>
            <a:endParaRPr lang="en-NZ"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buNone/>
            </a:pPr>
            <a:endParaRPr lang="en-NZ"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buNone/>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Hearing protection class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Class 1 Less than 90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Class 2 90 to less than 95</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Class 3 95 to less than 100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Class 4 100 to less than 105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Class 5 105 to less than 110</a:t>
            </a:r>
          </a:p>
          <a:p>
            <a:pPr marL="0" indent="0">
              <a:lnSpc>
                <a:spcPct val="115000"/>
              </a:lnSpc>
              <a:spcBef>
                <a:spcPts val="0"/>
              </a:spcBef>
              <a:buNone/>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15000"/>
              </a:lnSpc>
              <a:spcBef>
                <a:spcPts val="0"/>
              </a:spcBef>
              <a:buNone/>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Within each class there are various types of hearing protective devices: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earplugs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earmuffs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communication earmuffs </a:t>
            </a:r>
          </a:p>
          <a:p>
            <a:pPr>
              <a:lnSpc>
                <a:spcPct val="115000"/>
              </a:lnSpc>
              <a:spcBef>
                <a:spcPts val="0"/>
              </a:spcBef>
            </a:pPr>
            <a:r>
              <a:rPr lang="en-NZ" sz="1900" kern="100" dirty="0">
                <a:effectLst/>
                <a:latin typeface="Aptos" panose="020B0004020202020204" pitchFamily="34" charset="0"/>
                <a:ea typeface="Aptos" panose="020B0004020202020204" pitchFamily="34" charset="0"/>
                <a:cs typeface="Times New Roman" panose="02020603050405020304" pitchFamily="18" charset="0"/>
              </a:rPr>
              <a:t>ear muff/helmet combinations</a:t>
            </a:r>
          </a:p>
          <a:p>
            <a:pPr>
              <a:lnSpc>
                <a:spcPct val="115000"/>
              </a:lnSpc>
              <a:spcAft>
                <a:spcPts val="800"/>
              </a:spcAft>
            </a:pPr>
            <a:endParaRPr lang="en-NZ"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Z" dirty="0"/>
          </a:p>
        </p:txBody>
      </p:sp>
      <p:pic>
        <p:nvPicPr>
          <p:cNvPr id="5" name="Picture 4">
            <a:extLst>
              <a:ext uri="{FF2B5EF4-FFF2-40B4-BE49-F238E27FC236}">
                <a16:creationId xmlns:a16="http://schemas.microsoft.com/office/drawing/2014/main" id="{299F3873-C69C-D5AC-76B8-AEA3EAD85AF3}"/>
              </a:ext>
            </a:extLst>
          </p:cNvPr>
          <p:cNvPicPr>
            <a:picLocks noChangeAspect="1"/>
          </p:cNvPicPr>
          <p:nvPr/>
        </p:nvPicPr>
        <p:blipFill>
          <a:blip r:embed="rId3"/>
          <a:stretch>
            <a:fillRect/>
          </a:stretch>
        </p:blipFill>
        <p:spPr>
          <a:xfrm>
            <a:off x="6246397" y="299839"/>
            <a:ext cx="4671539" cy="6300643"/>
          </a:xfrm>
          <a:prstGeom prst="rect">
            <a:avLst/>
          </a:prstGeom>
        </p:spPr>
      </p:pic>
    </p:spTree>
    <p:extLst>
      <p:ext uri="{BB962C8B-B14F-4D97-AF65-F5344CB8AC3E}">
        <p14:creationId xmlns:p14="http://schemas.microsoft.com/office/powerpoint/2010/main" val="2803258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0A88-4992-8F1E-35D5-EFCE33F0C3D3}"/>
              </a:ext>
            </a:extLst>
          </p:cNvPr>
          <p:cNvSpPr>
            <a:spLocks noGrp="1"/>
          </p:cNvSpPr>
          <p:nvPr>
            <p:ph type="title"/>
          </p:nvPr>
        </p:nvSpPr>
        <p:spPr>
          <a:xfrm>
            <a:off x="262971" y="307006"/>
            <a:ext cx="3542118" cy="1325563"/>
          </a:xfrm>
        </p:spPr>
        <p:txBody>
          <a:bodyPr/>
          <a:lstStyle/>
          <a:p>
            <a:r>
              <a:rPr lang="en-NZ" dirty="0"/>
              <a:t>Hearing loss is</a:t>
            </a:r>
          </a:p>
        </p:txBody>
      </p:sp>
      <p:pic>
        <p:nvPicPr>
          <p:cNvPr id="4" name="Picture 3">
            <a:extLst>
              <a:ext uri="{FF2B5EF4-FFF2-40B4-BE49-F238E27FC236}">
                <a16:creationId xmlns:a16="http://schemas.microsoft.com/office/drawing/2014/main" id="{410358FF-B0FC-A75B-FC8C-CE9FAC205332}"/>
              </a:ext>
            </a:extLst>
          </p:cNvPr>
          <p:cNvPicPr>
            <a:picLocks noChangeAspect="1"/>
          </p:cNvPicPr>
          <p:nvPr/>
        </p:nvPicPr>
        <p:blipFill>
          <a:blip r:embed="rId2"/>
          <a:stretch>
            <a:fillRect/>
          </a:stretch>
        </p:blipFill>
        <p:spPr>
          <a:xfrm>
            <a:off x="7849093" y="1055861"/>
            <a:ext cx="4100700" cy="4177183"/>
          </a:xfrm>
          <a:prstGeom prst="rect">
            <a:avLst/>
          </a:prstGeom>
        </p:spPr>
      </p:pic>
      <p:pic>
        <p:nvPicPr>
          <p:cNvPr id="6" name="Picture 5">
            <a:extLst>
              <a:ext uri="{FF2B5EF4-FFF2-40B4-BE49-F238E27FC236}">
                <a16:creationId xmlns:a16="http://schemas.microsoft.com/office/drawing/2014/main" id="{4FFFFFD6-E556-912B-5971-34240CA2CF5F}"/>
              </a:ext>
            </a:extLst>
          </p:cNvPr>
          <p:cNvPicPr>
            <a:picLocks noChangeAspect="1"/>
          </p:cNvPicPr>
          <p:nvPr/>
        </p:nvPicPr>
        <p:blipFill>
          <a:blip r:embed="rId3"/>
          <a:stretch>
            <a:fillRect/>
          </a:stretch>
        </p:blipFill>
        <p:spPr>
          <a:xfrm>
            <a:off x="245388" y="2686891"/>
            <a:ext cx="3863141" cy="2960069"/>
          </a:xfrm>
          <a:prstGeom prst="rect">
            <a:avLst/>
          </a:prstGeom>
        </p:spPr>
      </p:pic>
      <p:pic>
        <p:nvPicPr>
          <p:cNvPr id="8" name="Picture 7">
            <a:extLst>
              <a:ext uri="{FF2B5EF4-FFF2-40B4-BE49-F238E27FC236}">
                <a16:creationId xmlns:a16="http://schemas.microsoft.com/office/drawing/2014/main" id="{92B2D502-AA4E-04D4-7A14-F416B4012BED}"/>
              </a:ext>
            </a:extLst>
          </p:cNvPr>
          <p:cNvPicPr>
            <a:picLocks noChangeAspect="1"/>
          </p:cNvPicPr>
          <p:nvPr/>
        </p:nvPicPr>
        <p:blipFill>
          <a:blip r:embed="rId4"/>
          <a:stretch>
            <a:fillRect/>
          </a:stretch>
        </p:blipFill>
        <p:spPr>
          <a:xfrm>
            <a:off x="4130194" y="2554874"/>
            <a:ext cx="4001575" cy="2960069"/>
          </a:xfrm>
          <a:prstGeom prst="rect">
            <a:avLst/>
          </a:prstGeom>
        </p:spPr>
      </p:pic>
      <p:sp>
        <p:nvSpPr>
          <p:cNvPr id="9" name="TextBox 8">
            <a:extLst>
              <a:ext uri="{FF2B5EF4-FFF2-40B4-BE49-F238E27FC236}">
                <a16:creationId xmlns:a16="http://schemas.microsoft.com/office/drawing/2014/main" id="{688549B6-C416-FF19-692E-223BAF12B359}"/>
              </a:ext>
            </a:extLst>
          </p:cNvPr>
          <p:cNvSpPr txBox="1"/>
          <p:nvPr/>
        </p:nvSpPr>
        <p:spPr>
          <a:xfrm>
            <a:off x="1383183" y="2029554"/>
            <a:ext cx="1018584" cy="369332"/>
          </a:xfrm>
          <a:prstGeom prst="rect">
            <a:avLst/>
          </a:prstGeom>
          <a:noFill/>
        </p:spPr>
        <p:txBody>
          <a:bodyPr wrap="square" rtlCol="0">
            <a:spAutoFit/>
          </a:bodyPr>
          <a:lstStyle/>
          <a:p>
            <a:r>
              <a:rPr lang="en-NZ" dirty="0"/>
              <a:t>Lonely</a:t>
            </a:r>
          </a:p>
        </p:txBody>
      </p:sp>
      <p:sp>
        <p:nvSpPr>
          <p:cNvPr id="10" name="TextBox 9">
            <a:extLst>
              <a:ext uri="{FF2B5EF4-FFF2-40B4-BE49-F238E27FC236}">
                <a16:creationId xmlns:a16="http://schemas.microsoft.com/office/drawing/2014/main" id="{8EFACF76-8DA1-B32D-B477-EDE07DABC616}"/>
              </a:ext>
            </a:extLst>
          </p:cNvPr>
          <p:cNvSpPr txBox="1"/>
          <p:nvPr/>
        </p:nvSpPr>
        <p:spPr>
          <a:xfrm>
            <a:off x="5219495" y="2029554"/>
            <a:ext cx="1519533" cy="369332"/>
          </a:xfrm>
          <a:prstGeom prst="rect">
            <a:avLst/>
          </a:prstGeom>
          <a:noFill/>
        </p:spPr>
        <p:txBody>
          <a:bodyPr wrap="square" rtlCol="0">
            <a:spAutoFit/>
          </a:bodyPr>
          <a:lstStyle/>
          <a:p>
            <a:r>
              <a:rPr lang="en-NZ" dirty="0"/>
              <a:t>Missing out</a:t>
            </a:r>
          </a:p>
        </p:txBody>
      </p:sp>
      <p:sp>
        <p:nvSpPr>
          <p:cNvPr id="11" name="TextBox 10">
            <a:extLst>
              <a:ext uri="{FF2B5EF4-FFF2-40B4-BE49-F238E27FC236}">
                <a16:creationId xmlns:a16="http://schemas.microsoft.com/office/drawing/2014/main" id="{665E6807-16F6-84EB-4049-EC54822E0F44}"/>
              </a:ext>
            </a:extLst>
          </p:cNvPr>
          <p:cNvSpPr txBox="1"/>
          <p:nvPr/>
        </p:nvSpPr>
        <p:spPr>
          <a:xfrm>
            <a:off x="8131769" y="686529"/>
            <a:ext cx="3126781" cy="369332"/>
          </a:xfrm>
          <a:prstGeom prst="rect">
            <a:avLst/>
          </a:prstGeom>
          <a:noFill/>
        </p:spPr>
        <p:txBody>
          <a:bodyPr wrap="square" rtlCol="0">
            <a:spAutoFit/>
          </a:bodyPr>
          <a:lstStyle/>
          <a:p>
            <a:r>
              <a:rPr lang="en-NZ" dirty="0"/>
              <a:t>Will this protect your hearing?</a:t>
            </a:r>
          </a:p>
        </p:txBody>
      </p:sp>
      <p:sp>
        <p:nvSpPr>
          <p:cNvPr id="14" name="TextBox 13">
            <a:extLst>
              <a:ext uri="{FF2B5EF4-FFF2-40B4-BE49-F238E27FC236}">
                <a16:creationId xmlns:a16="http://schemas.microsoft.com/office/drawing/2014/main" id="{7D83EBFD-F146-BC49-E971-FB150DDD8C0F}"/>
              </a:ext>
            </a:extLst>
          </p:cNvPr>
          <p:cNvSpPr txBox="1"/>
          <p:nvPr/>
        </p:nvSpPr>
        <p:spPr>
          <a:xfrm>
            <a:off x="969483" y="5802139"/>
            <a:ext cx="6905298" cy="395173"/>
          </a:xfrm>
          <a:prstGeom prst="rect">
            <a:avLst/>
          </a:prstGeom>
          <a:noFill/>
        </p:spPr>
        <p:txBody>
          <a:bodyPr wrap="square" rtlCol="0">
            <a:spAutoFit/>
          </a:bodyPr>
          <a:lstStyle/>
          <a:p>
            <a:pPr>
              <a:lnSpc>
                <a:spcPct val="115000"/>
              </a:lnSpc>
              <a:spcAft>
                <a:spcPts val="800"/>
              </a:spcAf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How does hear loss affect the social and personal lives of families?</a:t>
            </a:r>
          </a:p>
        </p:txBody>
      </p:sp>
    </p:spTree>
    <p:extLst>
      <p:ext uri="{BB962C8B-B14F-4D97-AF65-F5344CB8AC3E}">
        <p14:creationId xmlns:p14="http://schemas.microsoft.com/office/powerpoint/2010/main" val="1668840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3268-A9C7-E155-2C90-AB462E6248D1}"/>
              </a:ext>
            </a:extLst>
          </p:cNvPr>
          <p:cNvSpPr>
            <a:spLocks noGrp="1"/>
          </p:cNvSpPr>
          <p:nvPr>
            <p:ph type="title"/>
          </p:nvPr>
        </p:nvSpPr>
        <p:spPr/>
        <p:txBody>
          <a:bodyPr/>
          <a:lstStyle/>
          <a:p>
            <a:r>
              <a:rPr lang="en-NZ" sz="3200" b="1" kern="100" dirty="0">
                <a:effectLst/>
                <a:latin typeface="Aptos" panose="020B0004020202020204" pitchFamily="34" charset="0"/>
                <a:ea typeface="Aptos" panose="020B0004020202020204" pitchFamily="34" charset="0"/>
                <a:cs typeface="Times New Roman" panose="02020603050405020304" pitchFamily="18" charset="0"/>
              </a:rPr>
              <a:t>Noise induced hearing loss (NIHL)</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4ECA05C8-DE1C-18CD-A7FD-BF5160A1521D}"/>
              </a:ext>
            </a:extLst>
          </p:cNvPr>
          <p:cNvSpPr>
            <a:spLocks noGrp="1"/>
          </p:cNvSpPr>
          <p:nvPr>
            <p:ph idx="1"/>
          </p:nvPr>
        </p:nvSpPr>
        <p:spPr>
          <a:xfrm>
            <a:off x="838200" y="1523873"/>
            <a:ext cx="6723888" cy="4351338"/>
          </a:xfrm>
        </p:spPr>
        <p:txBody>
          <a:bodyPr>
            <a:normAutofit fontScale="92500" lnSpcReduction="10000"/>
          </a:bodyPr>
          <a:lstStyle/>
          <a:p>
            <a:pPr marL="0" indent="0">
              <a:lnSpc>
                <a:spcPct val="115000"/>
              </a:lnSpc>
              <a:spcAft>
                <a:spcPts val="800"/>
              </a:spcAft>
              <a:buNone/>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Key points</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Noise induced hearing loss (NIHL) is one of the most common work-related injuries.</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Hearing loss is expensive. It affects the productivity of farm operations and is linked to increased rates of accident and injury.</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Keep noise levels below 85dB on average and 140dB at peak.</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If possible</a:t>
            </a:r>
            <a:r>
              <a:rPr lang="en-NZ" sz="1800" kern="100" dirty="0">
                <a:latin typeface="Aptos" panose="020B0004020202020204" pitchFamily="34" charset="0"/>
                <a:ea typeface="Aptos" panose="020B0004020202020204" pitchFamily="34" charset="0"/>
                <a:cs typeface="Times New Roman" panose="02020603050405020304" pitchFamily="18" charset="0"/>
              </a:rPr>
              <a:t>,</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replace machinery that creates noise above these levels.</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If you can’t replace the machinery reduce exposure to it.</a:t>
            </a:r>
          </a:p>
          <a:p>
            <a:pPr marL="342900" lvl="0" indent="-342900">
              <a:lnSpc>
                <a:spcPct val="115000"/>
              </a:lnSpc>
              <a:spcAft>
                <a:spcPts val="800"/>
              </a:spcAft>
              <a:buSzPts val="1000"/>
              <a:buFont typeface="Symbol" panose="05050102010706020507" pitchFamily="18" charset="2"/>
              <a:buChar char=""/>
              <a:tabLst>
                <a:tab pos="228600" algn="l"/>
                <a:tab pos="457200" algn="l"/>
              </a:tabLst>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Wear hearing protection if noise levels are still too high.</a:t>
            </a:r>
          </a:p>
          <a:p>
            <a:endParaRPr lang="en-NZ" dirty="0"/>
          </a:p>
        </p:txBody>
      </p:sp>
      <p:pic>
        <p:nvPicPr>
          <p:cNvPr id="6" name="Picture 5" descr="Poster titled How Loud Is Too Loud on the Farm?">
            <a:extLst>
              <a:ext uri="{FF2B5EF4-FFF2-40B4-BE49-F238E27FC236}">
                <a16:creationId xmlns:a16="http://schemas.microsoft.com/office/drawing/2014/main" id="{962C6795-288D-034F-B1B5-997C903D70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0713" y="94932"/>
            <a:ext cx="4312920" cy="6668135"/>
          </a:xfrm>
          <a:prstGeom prst="rect">
            <a:avLst/>
          </a:prstGeom>
          <a:noFill/>
          <a:ln>
            <a:noFill/>
          </a:ln>
        </p:spPr>
      </p:pic>
    </p:spTree>
    <p:extLst>
      <p:ext uri="{BB962C8B-B14F-4D97-AF65-F5344CB8AC3E}">
        <p14:creationId xmlns:p14="http://schemas.microsoft.com/office/powerpoint/2010/main" val="3831662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D6CE3-2FB4-D785-FD09-3FB631AF9A9A}"/>
              </a:ext>
            </a:extLst>
          </p:cNvPr>
          <p:cNvSpPr>
            <a:spLocks noGrp="1"/>
          </p:cNvSpPr>
          <p:nvPr>
            <p:ph type="title"/>
          </p:nvPr>
        </p:nvSpPr>
        <p:spPr>
          <a:xfrm>
            <a:off x="838199" y="365125"/>
            <a:ext cx="5783317" cy="1325563"/>
          </a:xfrm>
        </p:spPr>
        <p:txBody>
          <a:bodyPr/>
          <a:lstStyle/>
          <a:p>
            <a:r>
              <a:rPr lang="en-NZ" dirty="0"/>
              <a:t>ACC claims</a:t>
            </a:r>
          </a:p>
        </p:txBody>
      </p:sp>
      <p:sp>
        <p:nvSpPr>
          <p:cNvPr id="3" name="Content Placeholder 2">
            <a:extLst>
              <a:ext uri="{FF2B5EF4-FFF2-40B4-BE49-F238E27FC236}">
                <a16:creationId xmlns:a16="http://schemas.microsoft.com/office/drawing/2014/main" id="{6091E0D2-0F34-D814-D5E7-37F0CEDC3CCE}"/>
              </a:ext>
            </a:extLst>
          </p:cNvPr>
          <p:cNvSpPr>
            <a:spLocks noGrp="1"/>
          </p:cNvSpPr>
          <p:nvPr>
            <p:ph idx="1"/>
          </p:nvPr>
        </p:nvSpPr>
        <p:spPr>
          <a:xfrm>
            <a:off x="838199" y="1825625"/>
            <a:ext cx="5152697" cy="4351338"/>
          </a:xfrm>
        </p:spPr>
        <p:txBody>
          <a:bodyPr/>
          <a:lstStyle/>
          <a:p>
            <a:pPr marL="0" indent="0">
              <a:lnSpc>
                <a:spcPct val="115000"/>
              </a:lnSpc>
              <a:spcAft>
                <a:spcPts val="800"/>
              </a:spcAft>
              <a:buNone/>
            </a:pPr>
            <a:r>
              <a:rPr lang="en-NZ" sz="1800" kern="100" dirty="0">
                <a:effectLst/>
                <a:latin typeface="Aptos" panose="020B0004020202020204" pitchFamily="34" charset="0"/>
                <a:ea typeface="Aptos" panose="020B0004020202020204" pitchFamily="34" charset="0"/>
                <a:cs typeface="Times New Roman" panose="02020603050405020304" pitchFamily="18" charset="0"/>
              </a:rPr>
              <a:t>People working on farms, orchards, in forestry or other primary industries do a wide variety of manual tasks. These tasks often involve using force, repetitive movements, stooping, awkward postures, and continual bending and twisting at the waist while handling heavy objects. These can cause several problems, including serious back injuries.</a:t>
            </a:r>
          </a:p>
          <a:p>
            <a:pPr marL="0" indent="0">
              <a:lnSpc>
                <a:spcPct val="115000"/>
              </a:lnSpc>
              <a:spcAft>
                <a:spcPts val="800"/>
              </a:spcAft>
              <a:buNone/>
            </a:pPr>
            <a:endParaRPr lang="en-NZ"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NZ" dirty="0"/>
          </a:p>
        </p:txBody>
      </p:sp>
      <p:pic>
        <p:nvPicPr>
          <p:cNvPr id="6" name="Picture 5" descr="A graph of injury site&#10;&#10;Description automatically generated">
            <a:extLst>
              <a:ext uri="{FF2B5EF4-FFF2-40B4-BE49-F238E27FC236}">
                <a16:creationId xmlns:a16="http://schemas.microsoft.com/office/drawing/2014/main" id="{ED3BB80F-9663-43B5-2301-36D0FDA623CE}"/>
              </a:ext>
            </a:extLst>
          </p:cNvPr>
          <p:cNvPicPr>
            <a:picLocks noChangeAspect="1"/>
          </p:cNvPicPr>
          <p:nvPr/>
        </p:nvPicPr>
        <p:blipFill>
          <a:blip r:embed="rId2"/>
          <a:stretch>
            <a:fillRect/>
          </a:stretch>
        </p:blipFill>
        <p:spPr>
          <a:xfrm>
            <a:off x="7284458" y="159954"/>
            <a:ext cx="4160520" cy="2838450"/>
          </a:xfrm>
          <a:prstGeom prst="rect">
            <a:avLst/>
          </a:prstGeom>
        </p:spPr>
      </p:pic>
      <p:pic>
        <p:nvPicPr>
          <p:cNvPr id="7" name="Picture 6" descr="A graph with text and numbers&#10;&#10;Description automatically generated">
            <a:extLst>
              <a:ext uri="{FF2B5EF4-FFF2-40B4-BE49-F238E27FC236}">
                <a16:creationId xmlns:a16="http://schemas.microsoft.com/office/drawing/2014/main" id="{D8B2FAEC-4F5F-BB44-1047-E549BD501235}"/>
              </a:ext>
            </a:extLst>
          </p:cNvPr>
          <p:cNvPicPr>
            <a:picLocks noChangeAspect="1"/>
          </p:cNvPicPr>
          <p:nvPr/>
        </p:nvPicPr>
        <p:blipFill>
          <a:blip r:embed="rId3"/>
          <a:stretch>
            <a:fillRect/>
          </a:stretch>
        </p:blipFill>
        <p:spPr>
          <a:xfrm>
            <a:off x="7205400" y="3429000"/>
            <a:ext cx="4318635" cy="2933700"/>
          </a:xfrm>
          <a:prstGeom prst="rect">
            <a:avLst/>
          </a:prstGeom>
        </p:spPr>
      </p:pic>
    </p:spTree>
    <p:extLst>
      <p:ext uri="{BB962C8B-B14F-4D97-AF65-F5344CB8AC3E}">
        <p14:creationId xmlns:p14="http://schemas.microsoft.com/office/powerpoint/2010/main" val="1398105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0D1646-B07E-BC4E-B1D5-EFFAB79ADC1E}"/>
              </a:ext>
            </a:extLst>
          </p:cNvPr>
          <p:cNvPicPr>
            <a:picLocks noChangeAspect="1"/>
          </p:cNvPicPr>
          <p:nvPr/>
        </p:nvPicPr>
        <p:blipFill>
          <a:blip r:embed="rId2"/>
          <a:stretch>
            <a:fillRect/>
          </a:stretch>
        </p:blipFill>
        <p:spPr>
          <a:xfrm>
            <a:off x="1587063" y="51886"/>
            <a:ext cx="9490838" cy="6297177"/>
          </a:xfrm>
          <a:prstGeom prst="rect">
            <a:avLst/>
          </a:prstGeom>
        </p:spPr>
      </p:pic>
    </p:spTree>
    <p:extLst>
      <p:ext uri="{BB962C8B-B14F-4D97-AF65-F5344CB8AC3E}">
        <p14:creationId xmlns:p14="http://schemas.microsoft.com/office/powerpoint/2010/main" val="1697960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45B92-024E-71E1-1866-94318C452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27FE6-2179-FD88-4B58-BC18C20712C4}"/>
              </a:ext>
            </a:extLst>
          </p:cNvPr>
          <p:cNvSpPr>
            <a:spLocks noGrp="1"/>
          </p:cNvSpPr>
          <p:nvPr>
            <p:ph type="title"/>
          </p:nvPr>
        </p:nvSpPr>
        <p:spPr/>
        <p:txBody>
          <a:bodyPr/>
          <a:lstStyle/>
          <a:p>
            <a:r>
              <a:rPr lang="en-NZ" dirty="0"/>
              <a:t>Protecting your back</a:t>
            </a:r>
          </a:p>
        </p:txBody>
      </p:sp>
      <p:pic>
        <p:nvPicPr>
          <p:cNvPr id="4" name="Picture 3">
            <a:extLst>
              <a:ext uri="{FF2B5EF4-FFF2-40B4-BE49-F238E27FC236}">
                <a16:creationId xmlns:a16="http://schemas.microsoft.com/office/drawing/2014/main" id="{7452036C-3D0C-4A5C-ACD4-5737E75CA357}"/>
              </a:ext>
            </a:extLst>
          </p:cNvPr>
          <p:cNvPicPr>
            <a:picLocks noChangeAspect="1"/>
          </p:cNvPicPr>
          <p:nvPr/>
        </p:nvPicPr>
        <p:blipFill>
          <a:blip r:embed="rId2"/>
          <a:stretch>
            <a:fillRect/>
          </a:stretch>
        </p:blipFill>
        <p:spPr>
          <a:xfrm>
            <a:off x="1777558" y="2884930"/>
            <a:ext cx="8942334" cy="2181057"/>
          </a:xfrm>
          <a:prstGeom prst="rect">
            <a:avLst/>
          </a:prstGeom>
        </p:spPr>
      </p:pic>
      <p:sp>
        <p:nvSpPr>
          <p:cNvPr id="6" name="TextBox 5">
            <a:extLst>
              <a:ext uri="{FF2B5EF4-FFF2-40B4-BE49-F238E27FC236}">
                <a16:creationId xmlns:a16="http://schemas.microsoft.com/office/drawing/2014/main" id="{B9FCF27E-7F31-9981-1C4A-74507305EE39}"/>
              </a:ext>
            </a:extLst>
          </p:cNvPr>
          <p:cNvSpPr txBox="1"/>
          <p:nvPr/>
        </p:nvSpPr>
        <p:spPr>
          <a:xfrm>
            <a:off x="838200" y="1733811"/>
            <a:ext cx="8253248" cy="369332"/>
          </a:xfrm>
          <a:prstGeom prst="rect">
            <a:avLst/>
          </a:prstGeom>
          <a:noFill/>
        </p:spPr>
        <p:txBody>
          <a:bodyPr wrap="square" rtlCol="0">
            <a:spAutoFit/>
          </a:bodyPr>
          <a:lstStyle/>
          <a:p>
            <a:r>
              <a:rPr lang="en-NZ" dirty="0"/>
              <a:t>Which diagrams show the correct technique for lifting objects  off the ground? </a:t>
            </a:r>
          </a:p>
        </p:txBody>
      </p:sp>
    </p:spTree>
    <p:extLst>
      <p:ext uri="{BB962C8B-B14F-4D97-AF65-F5344CB8AC3E}">
        <p14:creationId xmlns:p14="http://schemas.microsoft.com/office/powerpoint/2010/main" val="3788809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C028A-E93F-9A3D-B5D7-88DB244B3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56D04-1CBC-708F-235F-93740DC67C1E}"/>
              </a:ext>
            </a:extLst>
          </p:cNvPr>
          <p:cNvSpPr>
            <a:spLocks noGrp="1"/>
          </p:cNvSpPr>
          <p:nvPr>
            <p:ph type="title"/>
          </p:nvPr>
        </p:nvSpPr>
        <p:spPr/>
        <p:txBody>
          <a:bodyPr/>
          <a:lstStyle/>
          <a:p>
            <a:r>
              <a:rPr lang="en-NZ" dirty="0"/>
              <a:t>Answers</a:t>
            </a:r>
          </a:p>
        </p:txBody>
      </p:sp>
      <p:pic>
        <p:nvPicPr>
          <p:cNvPr id="5" name="Picture 4">
            <a:extLst>
              <a:ext uri="{FF2B5EF4-FFF2-40B4-BE49-F238E27FC236}">
                <a16:creationId xmlns:a16="http://schemas.microsoft.com/office/drawing/2014/main" id="{762E6964-20AD-59A2-4A7A-7D12D56763AF}"/>
              </a:ext>
            </a:extLst>
          </p:cNvPr>
          <p:cNvPicPr>
            <a:picLocks noChangeAspect="1"/>
          </p:cNvPicPr>
          <p:nvPr/>
        </p:nvPicPr>
        <p:blipFill>
          <a:blip r:embed="rId2"/>
          <a:stretch>
            <a:fillRect/>
          </a:stretch>
        </p:blipFill>
        <p:spPr>
          <a:xfrm>
            <a:off x="672662" y="2222150"/>
            <a:ext cx="10657186" cy="3305078"/>
          </a:xfrm>
          <a:prstGeom prst="rect">
            <a:avLst/>
          </a:prstGeom>
        </p:spPr>
      </p:pic>
    </p:spTree>
    <p:extLst>
      <p:ext uri="{BB962C8B-B14F-4D97-AF65-F5344CB8AC3E}">
        <p14:creationId xmlns:p14="http://schemas.microsoft.com/office/powerpoint/2010/main" val="762676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21DE-3F91-EB10-DF37-AE25D15FD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7B0D-E0A4-FB42-39EB-AF785B61A525}"/>
              </a:ext>
            </a:extLst>
          </p:cNvPr>
          <p:cNvSpPr>
            <a:spLocks noGrp="1"/>
          </p:cNvSpPr>
          <p:nvPr>
            <p:ph type="title"/>
          </p:nvPr>
        </p:nvSpPr>
        <p:spPr>
          <a:xfrm>
            <a:off x="495300" y="441325"/>
            <a:ext cx="4400550" cy="1325563"/>
          </a:xfrm>
        </p:spPr>
        <p:txBody>
          <a:bodyPr/>
          <a:lstStyle/>
          <a:p>
            <a:r>
              <a:rPr lang="en-NZ" dirty="0"/>
              <a:t>Slips, Trips &amp; Falls</a:t>
            </a:r>
          </a:p>
        </p:txBody>
      </p:sp>
      <p:pic>
        <p:nvPicPr>
          <p:cNvPr id="5" name="Picture 4">
            <a:extLst>
              <a:ext uri="{FF2B5EF4-FFF2-40B4-BE49-F238E27FC236}">
                <a16:creationId xmlns:a16="http://schemas.microsoft.com/office/drawing/2014/main" id="{5D6D5F06-6CA7-4EDF-32E1-95D472D73FB6}"/>
              </a:ext>
            </a:extLst>
          </p:cNvPr>
          <p:cNvPicPr>
            <a:picLocks noChangeAspect="1"/>
          </p:cNvPicPr>
          <p:nvPr/>
        </p:nvPicPr>
        <p:blipFill>
          <a:blip r:embed="rId2"/>
          <a:stretch>
            <a:fillRect/>
          </a:stretch>
        </p:blipFill>
        <p:spPr>
          <a:xfrm>
            <a:off x="5102247" y="255000"/>
            <a:ext cx="3151167" cy="3225800"/>
          </a:xfrm>
          <a:prstGeom prst="rect">
            <a:avLst/>
          </a:prstGeom>
        </p:spPr>
      </p:pic>
      <p:pic>
        <p:nvPicPr>
          <p:cNvPr id="7" name="Picture 6">
            <a:extLst>
              <a:ext uri="{FF2B5EF4-FFF2-40B4-BE49-F238E27FC236}">
                <a16:creationId xmlns:a16="http://schemas.microsoft.com/office/drawing/2014/main" id="{092B6E98-9764-8498-4005-6F9D3EE483E9}"/>
              </a:ext>
            </a:extLst>
          </p:cNvPr>
          <p:cNvPicPr>
            <a:picLocks noChangeAspect="1"/>
          </p:cNvPicPr>
          <p:nvPr/>
        </p:nvPicPr>
        <p:blipFill>
          <a:blip r:embed="rId3"/>
          <a:stretch>
            <a:fillRect/>
          </a:stretch>
        </p:blipFill>
        <p:spPr>
          <a:xfrm>
            <a:off x="8459811" y="255000"/>
            <a:ext cx="3419474" cy="3446050"/>
          </a:xfrm>
          <a:prstGeom prst="rect">
            <a:avLst/>
          </a:prstGeom>
        </p:spPr>
      </p:pic>
      <p:pic>
        <p:nvPicPr>
          <p:cNvPr id="9" name="Picture 8">
            <a:extLst>
              <a:ext uri="{FF2B5EF4-FFF2-40B4-BE49-F238E27FC236}">
                <a16:creationId xmlns:a16="http://schemas.microsoft.com/office/drawing/2014/main" id="{DEE90338-1C94-27FF-4019-D68687AFB226}"/>
              </a:ext>
            </a:extLst>
          </p:cNvPr>
          <p:cNvPicPr>
            <a:picLocks noChangeAspect="1"/>
          </p:cNvPicPr>
          <p:nvPr/>
        </p:nvPicPr>
        <p:blipFill>
          <a:blip r:embed="rId4"/>
          <a:stretch>
            <a:fillRect/>
          </a:stretch>
        </p:blipFill>
        <p:spPr>
          <a:xfrm>
            <a:off x="6153812" y="3701050"/>
            <a:ext cx="4611998" cy="3010377"/>
          </a:xfrm>
          <a:prstGeom prst="rect">
            <a:avLst/>
          </a:prstGeom>
        </p:spPr>
      </p:pic>
      <p:sp>
        <p:nvSpPr>
          <p:cNvPr id="10" name="TextBox 9">
            <a:extLst>
              <a:ext uri="{FF2B5EF4-FFF2-40B4-BE49-F238E27FC236}">
                <a16:creationId xmlns:a16="http://schemas.microsoft.com/office/drawing/2014/main" id="{E58A29A3-E7D0-AD7F-AA12-0C579D72CCCA}"/>
              </a:ext>
            </a:extLst>
          </p:cNvPr>
          <p:cNvSpPr txBox="1"/>
          <p:nvPr/>
        </p:nvSpPr>
        <p:spPr>
          <a:xfrm>
            <a:off x="700087" y="2099442"/>
            <a:ext cx="3990975" cy="3416320"/>
          </a:xfrm>
          <a:prstGeom prst="rect">
            <a:avLst/>
          </a:prstGeom>
          <a:noFill/>
        </p:spPr>
        <p:txBody>
          <a:bodyPr wrap="square" rtlCol="0">
            <a:spAutoFit/>
          </a:bodyPr>
          <a:lstStyle/>
          <a:p>
            <a:pPr marL="285750" indent="-285750">
              <a:buFont typeface="Arial" panose="020B0604020202020204" pitchFamily="34" charset="0"/>
              <a:buChar char="•"/>
            </a:pPr>
            <a:r>
              <a:rPr lang="en-NZ" dirty="0"/>
              <a:t>What is the most common way people are hurt on farms, orchards, market gardens?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What are three things you could trip over in your home, dairy shed or tool shed?</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Make a list of when slips, trips and falls could happen on a farm or orchard.</a:t>
            </a:r>
          </a:p>
          <a:p>
            <a:endParaRPr lang="en-NZ" dirty="0"/>
          </a:p>
        </p:txBody>
      </p:sp>
    </p:spTree>
    <p:extLst>
      <p:ext uri="{BB962C8B-B14F-4D97-AF65-F5344CB8AC3E}">
        <p14:creationId xmlns:p14="http://schemas.microsoft.com/office/powerpoint/2010/main" val="2906526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1B05-BDDB-C22F-2F0D-4DD93E54F300}"/>
              </a:ext>
            </a:extLst>
          </p:cNvPr>
          <p:cNvSpPr>
            <a:spLocks noGrp="1"/>
          </p:cNvSpPr>
          <p:nvPr>
            <p:ph type="title"/>
          </p:nvPr>
        </p:nvSpPr>
        <p:spPr>
          <a:xfrm>
            <a:off x="838200" y="365125"/>
            <a:ext cx="5079124" cy="1325563"/>
          </a:xfrm>
        </p:spPr>
        <p:txBody>
          <a:bodyPr/>
          <a:lstStyle/>
          <a:p>
            <a:r>
              <a:rPr lang="en-NZ" dirty="0"/>
              <a:t>Slips, trips and falls</a:t>
            </a:r>
          </a:p>
        </p:txBody>
      </p:sp>
      <p:sp>
        <p:nvSpPr>
          <p:cNvPr id="3" name="Content Placeholder 2">
            <a:extLst>
              <a:ext uri="{FF2B5EF4-FFF2-40B4-BE49-F238E27FC236}">
                <a16:creationId xmlns:a16="http://schemas.microsoft.com/office/drawing/2014/main" id="{E337B7D4-0882-DB29-CCCB-5C24D9C3617C}"/>
              </a:ext>
            </a:extLst>
          </p:cNvPr>
          <p:cNvSpPr>
            <a:spLocks noGrp="1"/>
          </p:cNvSpPr>
          <p:nvPr>
            <p:ph idx="1"/>
          </p:nvPr>
        </p:nvSpPr>
        <p:spPr>
          <a:xfrm>
            <a:off x="838199" y="1825625"/>
            <a:ext cx="10933387" cy="1043699"/>
          </a:xfrm>
        </p:spPr>
        <p:txBody>
          <a:bodyPr>
            <a:normAutofit/>
          </a:bodyPr>
          <a:lstStyle/>
          <a:p>
            <a:pPr marL="0" indent="0">
              <a:buNone/>
            </a:pPr>
            <a:r>
              <a:rPr lang="en-NZ" dirty="0"/>
              <a:t>Discuss the good practices in these diagrams that are reducing the risk of slips, trips and falls.</a:t>
            </a:r>
          </a:p>
        </p:txBody>
      </p:sp>
      <p:pic>
        <p:nvPicPr>
          <p:cNvPr id="4098" name="Picture 2" descr="Preventing slips trips and falls on farms | WorkSafe">
            <a:extLst>
              <a:ext uri="{FF2B5EF4-FFF2-40B4-BE49-F238E27FC236}">
                <a16:creationId xmlns:a16="http://schemas.microsoft.com/office/drawing/2014/main" id="{090528C0-C323-3209-8F05-5D5CD1D02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006" y="2993826"/>
            <a:ext cx="3258552" cy="34158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venting slips trips and falls on farms | WorkSafe">
            <a:extLst>
              <a:ext uri="{FF2B5EF4-FFF2-40B4-BE49-F238E27FC236}">
                <a16:creationId xmlns:a16="http://schemas.microsoft.com/office/drawing/2014/main" id="{B5AFFDB0-D09E-925E-D51E-C85141AD0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20" y="3199966"/>
            <a:ext cx="3447480" cy="32097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aying safe in and around farm dairies ...">
            <a:extLst>
              <a:ext uri="{FF2B5EF4-FFF2-40B4-BE49-F238E27FC236}">
                <a16:creationId xmlns:a16="http://schemas.microsoft.com/office/drawing/2014/main" id="{25180EEB-2284-2032-800F-95CB8FE33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046" y="3152335"/>
            <a:ext cx="4178314" cy="33161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lips, Trips. and Falls – National ...">
            <a:extLst>
              <a:ext uri="{FF2B5EF4-FFF2-40B4-BE49-F238E27FC236}">
                <a16:creationId xmlns:a16="http://schemas.microsoft.com/office/drawing/2014/main" id="{6381BAFF-1A1D-7B2E-5A8F-2DD38B785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106" y="256381"/>
            <a:ext cx="29718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471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39EF-F2EC-03DB-14D6-C5C60B145A6C}"/>
              </a:ext>
            </a:extLst>
          </p:cNvPr>
          <p:cNvSpPr>
            <a:spLocks noGrp="1"/>
          </p:cNvSpPr>
          <p:nvPr>
            <p:ph type="title"/>
          </p:nvPr>
        </p:nvSpPr>
        <p:spPr/>
        <p:txBody>
          <a:bodyPr/>
          <a:lstStyle/>
          <a:p>
            <a:r>
              <a:rPr lang="en-NZ" dirty="0"/>
              <a:t>If you are working on a farm or in an orchard, what is your responsibility to get SHED?</a:t>
            </a:r>
          </a:p>
        </p:txBody>
      </p:sp>
      <p:pic>
        <p:nvPicPr>
          <p:cNvPr id="5" name="Picture 4">
            <a:extLst>
              <a:ext uri="{FF2B5EF4-FFF2-40B4-BE49-F238E27FC236}">
                <a16:creationId xmlns:a16="http://schemas.microsoft.com/office/drawing/2014/main" id="{FE491B9A-1F35-567E-645F-54E7B61ECAB5}"/>
              </a:ext>
            </a:extLst>
          </p:cNvPr>
          <p:cNvPicPr>
            <a:picLocks noChangeAspect="1"/>
          </p:cNvPicPr>
          <p:nvPr/>
        </p:nvPicPr>
        <p:blipFill>
          <a:blip r:embed="rId2"/>
          <a:stretch>
            <a:fillRect/>
          </a:stretch>
        </p:blipFill>
        <p:spPr>
          <a:xfrm>
            <a:off x="7522779" y="1825625"/>
            <a:ext cx="3596801" cy="4601790"/>
          </a:xfrm>
          <a:prstGeom prst="rect">
            <a:avLst/>
          </a:prstGeom>
        </p:spPr>
      </p:pic>
    </p:spTree>
    <p:extLst>
      <p:ext uri="{BB962C8B-B14F-4D97-AF65-F5344CB8AC3E}">
        <p14:creationId xmlns:p14="http://schemas.microsoft.com/office/powerpoint/2010/main" val="23852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56E-5026-524C-E841-C50532C4BF44}"/>
              </a:ext>
            </a:extLst>
          </p:cNvPr>
          <p:cNvSpPr>
            <a:spLocks noGrp="1"/>
          </p:cNvSpPr>
          <p:nvPr>
            <p:ph type="title"/>
          </p:nvPr>
        </p:nvSpPr>
        <p:spPr>
          <a:xfrm>
            <a:off x="838200" y="365125"/>
            <a:ext cx="4300728" cy="1325563"/>
          </a:xfrm>
        </p:spPr>
        <p:txBody>
          <a:bodyPr/>
          <a:lstStyle/>
          <a:p>
            <a:r>
              <a:rPr lang="en-NZ" dirty="0"/>
              <a:t>Questions</a:t>
            </a:r>
          </a:p>
        </p:txBody>
      </p:sp>
      <p:sp>
        <p:nvSpPr>
          <p:cNvPr id="3" name="Content Placeholder 2">
            <a:extLst>
              <a:ext uri="{FF2B5EF4-FFF2-40B4-BE49-F238E27FC236}">
                <a16:creationId xmlns:a16="http://schemas.microsoft.com/office/drawing/2014/main" id="{C6CC937C-A27E-B6A8-05EF-FE53B9B584BB}"/>
              </a:ext>
            </a:extLst>
          </p:cNvPr>
          <p:cNvSpPr>
            <a:spLocks noGrp="1"/>
          </p:cNvSpPr>
          <p:nvPr>
            <p:ph idx="1"/>
          </p:nvPr>
        </p:nvSpPr>
        <p:spPr>
          <a:xfrm>
            <a:off x="838200" y="1825625"/>
            <a:ext cx="4474464" cy="4351338"/>
          </a:xfrm>
        </p:spPr>
        <p:txBody>
          <a:bodyPr>
            <a:normAutofit/>
          </a:bodyPr>
          <a:lstStyle/>
          <a:p>
            <a:r>
              <a:rPr lang="en-NZ" sz="2000" dirty="0"/>
              <a:t>How should you get on and off a tractor?</a:t>
            </a:r>
          </a:p>
          <a:p>
            <a:r>
              <a:rPr lang="en-NZ" sz="2000" dirty="0"/>
              <a:t>What could cause a load to fall on someone?</a:t>
            </a:r>
          </a:p>
          <a:p>
            <a:r>
              <a:rPr lang="en-NZ" sz="2000" dirty="0"/>
              <a:t>What protects the driver?</a:t>
            </a:r>
          </a:p>
          <a:p>
            <a:r>
              <a:rPr lang="en-NZ" sz="2000" dirty="0"/>
              <a:t>How could this risk be minimised?</a:t>
            </a:r>
          </a:p>
          <a:p>
            <a:r>
              <a:rPr lang="en-NZ" sz="2000" dirty="0"/>
              <a:t>What is a PTO and why are they dangerous?</a:t>
            </a:r>
          </a:p>
          <a:p>
            <a:r>
              <a:rPr lang="en-NZ" sz="2000" dirty="0"/>
              <a:t>What should be done to minimise risks with PTOs?</a:t>
            </a:r>
          </a:p>
        </p:txBody>
      </p:sp>
      <p:pic>
        <p:nvPicPr>
          <p:cNvPr id="4" name="Picture 3">
            <a:extLst>
              <a:ext uri="{FF2B5EF4-FFF2-40B4-BE49-F238E27FC236}">
                <a16:creationId xmlns:a16="http://schemas.microsoft.com/office/drawing/2014/main" id="{E6E1F451-B681-964D-C3ED-BB94A9FFC486}"/>
              </a:ext>
            </a:extLst>
          </p:cNvPr>
          <p:cNvPicPr>
            <a:picLocks noChangeAspect="1"/>
          </p:cNvPicPr>
          <p:nvPr/>
        </p:nvPicPr>
        <p:blipFill>
          <a:blip r:embed="rId3"/>
          <a:stretch>
            <a:fillRect/>
          </a:stretch>
        </p:blipFill>
        <p:spPr>
          <a:xfrm>
            <a:off x="5204285" y="365125"/>
            <a:ext cx="2710990" cy="3383316"/>
          </a:xfrm>
          <a:prstGeom prst="rect">
            <a:avLst/>
          </a:prstGeom>
        </p:spPr>
      </p:pic>
      <p:pic>
        <p:nvPicPr>
          <p:cNvPr id="6" name="Picture 5">
            <a:extLst>
              <a:ext uri="{FF2B5EF4-FFF2-40B4-BE49-F238E27FC236}">
                <a16:creationId xmlns:a16="http://schemas.microsoft.com/office/drawing/2014/main" id="{1E73A854-4CD3-FF56-C8B1-250E85486A31}"/>
              </a:ext>
            </a:extLst>
          </p:cNvPr>
          <p:cNvPicPr>
            <a:picLocks noChangeAspect="1"/>
          </p:cNvPicPr>
          <p:nvPr/>
        </p:nvPicPr>
        <p:blipFill>
          <a:blip r:embed="rId4"/>
          <a:stretch>
            <a:fillRect/>
          </a:stretch>
        </p:blipFill>
        <p:spPr>
          <a:xfrm>
            <a:off x="7915275" y="339517"/>
            <a:ext cx="3917168" cy="2972215"/>
          </a:xfrm>
          <a:prstGeom prst="rect">
            <a:avLst/>
          </a:prstGeom>
        </p:spPr>
      </p:pic>
      <p:pic>
        <p:nvPicPr>
          <p:cNvPr id="8" name="Picture 7">
            <a:extLst>
              <a:ext uri="{FF2B5EF4-FFF2-40B4-BE49-F238E27FC236}">
                <a16:creationId xmlns:a16="http://schemas.microsoft.com/office/drawing/2014/main" id="{18DEE9DA-B763-8DA0-C23C-28377EB2B8FC}"/>
              </a:ext>
            </a:extLst>
          </p:cNvPr>
          <p:cNvPicPr>
            <a:picLocks noChangeAspect="1"/>
          </p:cNvPicPr>
          <p:nvPr/>
        </p:nvPicPr>
        <p:blipFill>
          <a:blip r:embed="rId5"/>
          <a:stretch>
            <a:fillRect/>
          </a:stretch>
        </p:blipFill>
        <p:spPr>
          <a:xfrm>
            <a:off x="6185692" y="3867429"/>
            <a:ext cx="4306425" cy="2625446"/>
          </a:xfrm>
          <a:prstGeom prst="rect">
            <a:avLst/>
          </a:prstGeom>
        </p:spPr>
      </p:pic>
    </p:spTree>
    <p:extLst>
      <p:ext uri="{BB962C8B-B14F-4D97-AF65-F5344CB8AC3E}">
        <p14:creationId xmlns:p14="http://schemas.microsoft.com/office/powerpoint/2010/main" val="1269800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28E2-EE98-03F8-669D-AD9D133D2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6CA59-EBD3-36C9-8C5C-2D2F0B00654A}"/>
              </a:ext>
            </a:extLst>
          </p:cNvPr>
          <p:cNvSpPr>
            <a:spLocks noGrp="1"/>
          </p:cNvSpPr>
          <p:nvPr>
            <p:ph type="title"/>
          </p:nvPr>
        </p:nvSpPr>
        <p:spPr/>
        <p:txBody>
          <a:bodyPr/>
          <a:lstStyle/>
          <a:p>
            <a:r>
              <a:rPr lang="en-NZ" dirty="0"/>
              <a:t>Writing</a:t>
            </a:r>
          </a:p>
        </p:txBody>
      </p:sp>
      <p:sp>
        <p:nvSpPr>
          <p:cNvPr id="3" name="Content Placeholder 2">
            <a:extLst>
              <a:ext uri="{FF2B5EF4-FFF2-40B4-BE49-F238E27FC236}">
                <a16:creationId xmlns:a16="http://schemas.microsoft.com/office/drawing/2014/main" id="{10D9D7E7-1449-E0FE-748B-5A0BF20BCF43}"/>
              </a:ext>
            </a:extLst>
          </p:cNvPr>
          <p:cNvSpPr>
            <a:spLocks noGrp="1"/>
          </p:cNvSpPr>
          <p:nvPr>
            <p:ph idx="1"/>
          </p:nvPr>
        </p:nvSpPr>
        <p:spPr>
          <a:xfrm>
            <a:off x="838200" y="1825625"/>
            <a:ext cx="10515600" cy="4554154"/>
          </a:xfrm>
        </p:spPr>
        <p:txBody>
          <a:bodyPr>
            <a:normAutofit/>
          </a:bodyPr>
          <a:lstStyle/>
          <a:p>
            <a:pPr marL="0" indent="0">
              <a:lnSpc>
                <a:spcPct val="150000"/>
              </a:lnSpc>
              <a:buNone/>
            </a:pPr>
            <a:r>
              <a:rPr lang="en-NZ" sz="1800" dirty="0"/>
              <a:t>Write a short story describing an accident you almost had on a farm or orchard and how you stayed safe and kept others safe.</a:t>
            </a:r>
          </a:p>
          <a:p>
            <a:pPr marL="0" indent="0">
              <a:lnSpc>
                <a:spcPct val="150000"/>
              </a:lnSpc>
              <a:buNone/>
            </a:pPr>
            <a:r>
              <a:rPr lang="en-NZ" sz="1800" dirty="0"/>
              <a:t>This can be a real or imaginary story.</a:t>
            </a:r>
          </a:p>
          <a:p>
            <a:pPr marL="0" indent="0">
              <a:lnSpc>
                <a:spcPct val="150000"/>
              </a:lnSpc>
              <a:buNone/>
            </a:pPr>
            <a:r>
              <a:rPr lang="en-NZ" sz="1800" dirty="0"/>
              <a:t>Or  </a:t>
            </a:r>
          </a:p>
          <a:p>
            <a:pPr marL="0" indent="0">
              <a:lnSpc>
                <a:spcPct val="150000"/>
              </a:lnSpc>
              <a:buNone/>
            </a:pPr>
            <a:r>
              <a:rPr lang="en-NZ" sz="1800" dirty="0"/>
              <a:t>Make a one-minute video clip that young people can watch to warn them of dangers on a farm or orchard or on a piece of farming equipment.</a:t>
            </a:r>
          </a:p>
          <a:p>
            <a:pPr marL="0" indent="0">
              <a:lnSpc>
                <a:spcPct val="150000"/>
              </a:lnSpc>
              <a:buNone/>
            </a:pPr>
            <a:r>
              <a:rPr lang="en-NZ" sz="1800" dirty="0"/>
              <a:t>Or </a:t>
            </a:r>
          </a:p>
          <a:p>
            <a:pPr marL="0" indent="0">
              <a:lnSpc>
                <a:spcPct val="150000"/>
              </a:lnSpc>
              <a:buNone/>
            </a:pPr>
            <a:r>
              <a:rPr lang="en-US" sz="1800" dirty="0"/>
              <a:t>Design a safety pamphlet that focuses on one important safety aspect, making it engaging and easy to read for young people. It should be informative and highlight the importance of rural safety.</a:t>
            </a:r>
            <a:endParaRPr lang="en-NZ" sz="1800" dirty="0"/>
          </a:p>
        </p:txBody>
      </p:sp>
    </p:spTree>
    <p:extLst>
      <p:ext uri="{BB962C8B-B14F-4D97-AF65-F5344CB8AC3E}">
        <p14:creationId xmlns:p14="http://schemas.microsoft.com/office/powerpoint/2010/main" val="2597288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C6804-64BA-F398-6BA6-2419C8F74336}"/>
            </a:ext>
          </a:extLst>
        </p:cNvPr>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DAF42BC7-13AC-2AEC-9E15-5C78ED52B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44" y="825143"/>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930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E13D-59A1-8D0C-B40F-B1F5A8B8ED3F}"/>
              </a:ext>
            </a:extLst>
          </p:cNvPr>
          <p:cNvSpPr>
            <a:spLocks noGrp="1"/>
          </p:cNvSpPr>
          <p:nvPr>
            <p:ph type="title"/>
          </p:nvPr>
        </p:nvSpPr>
        <p:spPr>
          <a:xfrm>
            <a:off x="838200" y="365125"/>
            <a:ext cx="4959096" cy="1325563"/>
          </a:xfrm>
        </p:spPr>
        <p:txBody>
          <a:bodyPr/>
          <a:lstStyle/>
          <a:p>
            <a:r>
              <a:rPr lang="en-NZ" dirty="0"/>
              <a:t>Rules</a:t>
            </a:r>
          </a:p>
        </p:txBody>
      </p:sp>
      <p:sp>
        <p:nvSpPr>
          <p:cNvPr id="3" name="Content Placeholder 2">
            <a:extLst>
              <a:ext uri="{FF2B5EF4-FFF2-40B4-BE49-F238E27FC236}">
                <a16:creationId xmlns:a16="http://schemas.microsoft.com/office/drawing/2014/main" id="{D1F352FF-10C7-6E5F-7689-C23676F6649C}"/>
              </a:ext>
            </a:extLst>
          </p:cNvPr>
          <p:cNvSpPr>
            <a:spLocks noGrp="1"/>
          </p:cNvSpPr>
          <p:nvPr>
            <p:ph idx="1"/>
          </p:nvPr>
        </p:nvSpPr>
        <p:spPr>
          <a:xfrm>
            <a:off x="838199" y="1510315"/>
            <a:ext cx="5328743" cy="1064719"/>
          </a:xfrm>
        </p:spPr>
        <p:txBody>
          <a:bodyPr/>
          <a:lstStyle/>
          <a:p>
            <a:r>
              <a:rPr lang="en-NZ" dirty="0"/>
              <a:t>What happens next?</a:t>
            </a:r>
          </a:p>
          <a:p>
            <a:r>
              <a:rPr lang="en-NZ" dirty="0"/>
              <a:t>Why are these rules important?</a:t>
            </a:r>
          </a:p>
        </p:txBody>
      </p:sp>
      <p:pic>
        <p:nvPicPr>
          <p:cNvPr id="7" name="Picture 6">
            <a:extLst>
              <a:ext uri="{FF2B5EF4-FFF2-40B4-BE49-F238E27FC236}">
                <a16:creationId xmlns:a16="http://schemas.microsoft.com/office/drawing/2014/main" id="{AC86791D-2BCD-7B08-88F8-39AD2420DB38}"/>
              </a:ext>
            </a:extLst>
          </p:cNvPr>
          <p:cNvPicPr>
            <a:picLocks noChangeAspect="1"/>
          </p:cNvPicPr>
          <p:nvPr/>
        </p:nvPicPr>
        <p:blipFill>
          <a:blip r:embed="rId2"/>
          <a:stretch>
            <a:fillRect/>
          </a:stretch>
        </p:blipFill>
        <p:spPr>
          <a:xfrm>
            <a:off x="1309302" y="2880782"/>
            <a:ext cx="5328743" cy="3962399"/>
          </a:xfrm>
          <a:prstGeom prst="rect">
            <a:avLst/>
          </a:prstGeom>
        </p:spPr>
      </p:pic>
      <p:pic>
        <p:nvPicPr>
          <p:cNvPr id="9" name="Picture 8">
            <a:extLst>
              <a:ext uri="{FF2B5EF4-FFF2-40B4-BE49-F238E27FC236}">
                <a16:creationId xmlns:a16="http://schemas.microsoft.com/office/drawing/2014/main" id="{0B5A7B09-83DC-7DBB-EF50-DD680E95FBE3}"/>
              </a:ext>
            </a:extLst>
          </p:cNvPr>
          <p:cNvPicPr>
            <a:picLocks noChangeAspect="1"/>
          </p:cNvPicPr>
          <p:nvPr/>
        </p:nvPicPr>
        <p:blipFill>
          <a:blip r:embed="rId3"/>
          <a:stretch>
            <a:fillRect/>
          </a:stretch>
        </p:blipFill>
        <p:spPr>
          <a:xfrm>
            <a:off x="6839772" y="365126"/>
            <a:ext cx="5105383" cy="4227894"/>
          </a:xfrm>
          <a:prstGeom prst="rect">
            <a:avLst/>
          </a:prstGeom>
        </p:spPr>
      </p:pic>
      <p:sp>
        <p:nvSpPr>
          <p:cNvPr id="11" name="Rectangle: Rounded Corners 10">
            <a:extLst>
              <a:ext uri="{FF2B5EF4-FFF2-40B4-BE49-F238E27FC236}">
                <a16:creationId xmlns:a16="http://schemas.microsoft.com/office/drawing/2014/main" id="{C5E20872-B0AD-1832-665D-6E3D18184D1C}"/>
              </a:ext>
            </a:extLst>
          </p:cNvPr>
          <p:cNvSpPr/>
          <p:nvPr/>
        </p:nvSpPr>
        <p:spPr>
          <a:xfrm>
            <a:off x="10168128" y="6176963"/>
            <a:ext cx="614431" cy="1927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520095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5138-015C-750C-1629-3B158FA02730}"/>
              </a:ext>
            </a:extLst>
          </p:cNvPr>
          <p:cNvSpPr>
            <a:spLocks noGrp="1"/>
          </p:cNvSpPr>
          <p:nvPr>
            <p:ph type="title"/>
          </p:nvPr>
        </p:nvSpPr>
        <p:spPr>
          <a:xfrm>
            <a:off x="838200" y="365125"/>
            <a:ext cx="4236720" cy="1325563"/>
          </a:xfrm>
        </p:spPr>
        <p:txBody>
          <a:bodyPr/>
          <a:lstStyle/>
          <a:p>
            <a:r>
              <a:rPr lang="en-NZ" dirty="0"/>
              <a:t>Safety Alert</a:t>
            </a:r>
          </a:p>
        </p:txBody>
      </p:sp>
      <p:sp>
        <p:nvSpPr>
          <p:cNvPr id="3" name="Content Placeholder 2">
            <a:extLst>
              <a:ext uri="{FF2B5EF4-FFF2-40B4-BE49-F238E27FC236}">
                <a16:creationId xmlns:a16="http://schemas.microsoft.com/office/drawing/2014/main" id="{32DD211B-8EC6-A99F-7D31-0D0ED0CAC8E0}"/>
              </a:ext>
            </a:extLst>
          </p:cNvPr>
          <p:cNvSpPr>
            <a:spLocks noGrp="1"/>
          </p:cNvSpPr>
          <p:nvPr>
            <p:ph idx="1"/>
          </p:nvPr>
        </p:nvSpPr>
        <p:spPr>
          <a:xfrm>
            <a:off x="838200" y="1825625"/>
            <a:ext cx="4236720" cy="4351338"/>
          </a:xfrm>
        </p:spPr>
        <p:txBody>
          <a:bodyPr/>
          <a:lstStyle/>
          <a:p>
            <a:r>
              <a:rPr lang="en-NZ" dirty="0"/>
              <a:t>What do you think happened?</a:t>
            </a:r>
          </a:p>
          <a:p>
            <a:r>
              <a:rPr lang="en-NZ" dirty="0"/>
              <a:t>How could these accidents have been avoided?</a:t>
            </a:r>
          </a:p>
          <a:p>
            <a:r>
              <a:rPr lang="en-NZ" dirty="0"/>
              <a:t>Write your own safety alert for an incident with a tractor.</a:t>
            </a:r>
          </a:p>
        </p:txBody>
      </p:sp>
      <p:pic>
        <p:nvPicPr>
          <p:cNvPr id="4" name="Picture 3" descr="Safety Alerts">
            <a:extLst>
              <a:ext uri="{FF2B5EF4-FFF2-40B4-BE49-F238E27FC236}">
                <a16:creationId xmlns:a16="http://schemas.microsoft.com/office/drawing/2014/main" id="{8AE228CE-6824-3CB1-2C49-D2499358E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422" y="1824037"/>
            <a:ext cx="32099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rm Without Harm">
            <a:extLst>
              <a:ext uri="{FF2B5EF4-FFF2-40B4-BE49-F238E27FC236}">
                <a16:creationId xmlns:a16="http://schemas.microsoft.com/office/drawing/2014/main" id="{A4AA6198-4F6A-5C00-6D10-286896FA3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849" y="1824037"/>
            <a:ext cx="3159276"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88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2880</TotalTime>
  <Words>3969</Words>
  <Application>Microsoft Office PowerPoint</Application>
  <PresentationFormat>Widescreen</PresentationFormat>
  <Paragraphs>579</Paragraphs>
  <Slides>71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Aptos</vt:lpstr>
      <vt:lpstr>Aptos Display</vt:lpstr>
      <vt:lpstr>Arial</vt:lpstr>
      <vt:lpstr>Gotham</vt:lpstr>
      <vt:lpstr>Gotham Book</vt:lpstr>
      <vt:lpstr>MetaNormal-Expert</vt:lpstr>
      <vt:lpstr>MetaNormal-Roman</vt:lpstr>
      <vt:lpstr>Symbol</vt:lpstr>
      <vt:lpstr>Times New Roman</vt:lpstr>
      <vt:lpstr>Office Theme</vt:lpstr>
      <vt:lpstr>PowerPoint Presentation</vt:lpstr>
      <vt:lpstr>Rural Safety</vt:lpstr>
      <vt:lpstr>Workplace accidents - injuries and fatalities </vt:lpstr>
      <vt:lpstr>Injuries</vt:lpstr>
      <vt:lpstr>Fatalities </vt:lpstr>
      <vt:lpstr>Safe use of tractors</vt:lpstr>
      <vt:lpstr>Questions</vt:lpstr>
      <vt:lpstr>Rules</vt:lpstr>
      <vt:lpstr>Safety Alert</vt:lpstr>
      <vt:lpstr>Summary of tractor safety key points </vt:lpstr>
      <vt:lpstr>Safe use of quad bikes</vt:lpstr>
      <vt:lpstr>Questions</vt:lpstr>
      <vt:lpstr>Safety Alert</vt:lpstr>
      <vt:lpstr>Safety Alert</vt:lpstr>
      <vt:lpstr>Scenario</vt:lpstr>
      <vt:lpstr>Summary of quad bike safety key points</vt:lpstr>
      <vt:lpstr>Safe use of two-wheeler motorbikes</vt:lpstr>
      <vt:lpstr>Safety gear</vt:lpstr>
      <vt:lpstr>Accident on a Two- Wheeler motorbike</vt:lpstr>
      <vt:lpstr>Summary of two-wheeler motor bike safety key points</vt:lpstr>
      <vt:lpstr>Safe use of Side-by-Side Vehicles</vt:lpstr>
      <vt:lpstr>Identify the safety concerns in this photo.</vt:lpstr>
      <vt:lpstr>Safety Alert</vt:lpstr>
      <vt:lpstr>Summary of Side-by Side Safety</vt:lpstr>
      <vt:lpstr>Safe handling of large animals</vt:lpstr>
      <vt:lpstr>The components of good livestock handling </vt:lpstr>
      <vt:lpstr>Animal Behaviour</vt:lpstr>
      <vt:lpstr>Drag and drop the statements below into the table under the correct heading  </vt:lpstr>
      <vt:lpstr>ANSWERS Drag and drop the statements below into the table under the correct heading  </vt:lpstr>
      <vt:lpstr>Test your cattle knowledge.  True or False</vt:lpstr>
      <vt:lpstr>Test your cattle knowledge. Answers</vt:lpstr>
      <vt:lpstr>Points to consider for safe handling of cattle</vt:lpstr>
      <vt:lpstr>Bull communication Match the word to the correct behaviour</vt:lpstr>
      <vt:lpstr>Bull communication - ANSWER  </vt:lpstr>
      <vt:lpstr>Cow with calves</vt:lpstr>
      <vt:lpstr>Safety Alert</vt:lpstr>
      <vt:lpstr>Safe use of chainsaws True or False</vt:lpstr>
      <vt:lpstr>Answers-Safe use of chainsaws  True or False</vt:lpstr>
      <vt:lpstr>Safety Alert</vt:lpstr>
      <vt:lpstr>Safety Alert</vt:lpstr>
      <vt:lpstr>Safety rules for operating a chainsaw </vt:lpstr>
      <vt:lpstr>Safe use of Firearms Safety Alert</vt:lpstr>
      <vt:lpstr>True or False</vt:lpstr>
      <vt:lpstr>7 Rules for safe use of firearms</vt:lpstr>
      <vt:lpstr>Safe use of agrichemicals</vt:lpstr>
      <vt:lpstr>Is this safe?</vt:lpstr>
      <vt:lpstr>Drag and drop the pictogram to the meaning</vt:lpstr>
      <vt:lpstr>Answers</vt:lpstr>
      <vt:lpstr>Drag and drop the words to match the symbols</vt:lpstr>
      <vt:lpstr>Answers</vt:lpstr>
      <vt:lpstr>Safety Alert</vt:lpstr>
      <vt:lpstr>Safety Alert</vt:lpstr>
      <vt:lpstr>Summary of  10 commandments for safe handling of agrichemicals </vt:lpstr>
      <vt:lpstr>How much do you know about noise and hearing loss? True/ False</vt:lpstr>
      <vt:lpstr>Answers - All statements are false </vt:lpstr>
      <vt:lpstr>PowerPoint Presentation</vt:lpstr>
      <vt:lpstr>Sound levels - Drag the dB sound level to match the situation</vt:lpstr>
      <vt:lpstr>ANSWERS Sound levels - Drag the dB sound level to match the situation</vt:lpstr>
      <vt:lpstr>PowerPoint Presentation</vt:lpstr>
      <vt:lpstr>HEARING PROTECTOR CLASS  MAX NOISE LEVEL (dB)  </vt:lpstr>
      <vt:lpstr>Hearing loss is</vt:lpstr>
      <vt:lpstr>Noise induced hearing loss (NIHL) </vt:lpstr>
      <vt:lpstr>ACC claims</vt:lpstr>
      <vt:lpstr>PowerPoint Presentation</vt:lpstr>
      <vt:lpstr>Protecting your back</vt:lpstr>
      <vt:lpstr>Answers</vt:lpstr>
      <vt:lpstr>Slips, Trips &amp; Falls</vt:lpstr>
      <vt:lpstr>Slips, trips and falls</vt:lpstr>
      <vt:lpstr>If you are working on a farm or in an orchard, what is your responsibility to get SHED?</vt:lpstr>
      <vt:lpstr>Writing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28</cp:revision>
  <dcterms:created xsi:type="dcterms:W3CDTF">2025-02-02T19:32:31Z</dcterms:created>
  <dcterms:modified xsi:type="dcterms:W3CDTF">2025-02-20T20:59:26Z</dcterms:modified>
</cp:coreProperties>
</file>