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6" r:id="rId3"/>
    <p:sldId id="257" r:id="rId4"/>
    <p:sldId id="283" r:id="rId5"/>
    <p:sldId id="258" r:id="rId6"/>
    <p:sldId id="259" r:id="rId7"/>
    <p:sldId id="285" r:id="rId8"/>
    <p:sldId id="284" r:id="rId9"/>
    <p:sldId id="286" r:id="rId10"/>
    <p:sldId id="287" r:id="rId11"/>
    <p:sldId id="291" r:id="rId12"/>
    <p:sldId id="288" r:id="rId13"/>
    <p:sldId id="28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D7A15-F454-9504-70C7-97FA234D2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B4B86-1658-C742-4E5B-05516371C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5BF836-40EE-8615-A6C6-4158D539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60A83-6080-D452-6661-DFBAAA33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D4641-727E-118C-9ECC-44B6A604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4815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4ACE3-B22E-C8E9-1509-292F758B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53DDA4-6F48-162A-9154-1CA3AF003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3E3FF-B291-B630-C22A-DC90DCB18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67AA9-CDD8-C1B5-5E47-BE3A2BD40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2CC75-ED11-A9BA-6160-B168F769A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797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35EF72-2110-FA70-BB95-7A7DD08ED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BA799-86DE-2379-EB16-FC18A65A1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8C274-507B-B32B-43A2-A6974B8E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6585F-30B4-D953-63ED-C8BFF766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BA8F9-E8F1-6D1C-ED23-6DE1F34EC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899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2D41-8136-B8CA-DC4C-250B9765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48BFF-7EFE-C84B-56FD-2D2C8A6B9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66927-1DB3-307F-3718-DE528FC69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4BF35-A703-B027-2416-92C878EF6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82BDF-2454-AC21-07A3-B6FBE7159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548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AFD57-02B0-F118-D329-C9EBA9E32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860EB-7286-22BA-BE8F-0B2D400B09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DC483-5730-42FF-636C-77B06B61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80D3-8888-D51F-51A6-989AB55E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CA95B-006B-D5B1-B441-C0B1A4BA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165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3A9D3-86BD-8F22-9449-8C9B21E7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ACC1F-FD53-DC47-7422-616644FE0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06F20-25E1-3C5D-B7FD-B2358A79E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57461-8A43-507D-5F9D-9E3460A5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A123F-2758-C972-6E58-9B53588C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FBFCC-2437-43A9-8891-B8EA6F66C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4454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0EA9-277D-21F0-79B8-66F07E597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B3E0E0-184B-68CB-C20E-6E83B3DF4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3DA0C-ACD2-FB61-4239-F5346E463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E2C4F-078A-8C5D-54D7-3B7208AB4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19DC69-8649-90BB-1823-716B123A0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73701-E282-5305-D074-60DE7A47C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C759B8-E674-E1D8-5CF0-176E2E635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B0F12-27AE-EA11-E9C0-CCF019F2F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3884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29123-0BAA-9B2B-84D1-A4FBDC7DF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53BD2C-3920-3E48-B415-D6056BF31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08E375-C685-2CB8-3D69-69C85601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5B29F-9757-0CCB-3AB8-872C36CCE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01941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A7FFDE-D94C-689B-AE02-944F43FC1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6D0EB-1113-D358-5C15-B2AC1C5A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B9434-61B5-8388-12CE-3A43DD28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5258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96C6C-BAA8-D379-6873-7BCB90D3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FC2AD-7134-5415-1A7E-D84A4C317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CF880-8292-60A7-E304-54133FA31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AA67C-C787-7DB9-D5D9-D6D359DF7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7080D-1AF7-17A9-A661-F883F7C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7509D0-6C1D-B894-FA9A-1A3E8EFB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69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59DE3-A95C-8D0E-CC49-15A246434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6FB28-4E58-8981-5A99-2D43DC8AC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9FB4F-75A4-4D78-59AA-8C281B8AD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529BB-E423-75CD-3F3A-F307F91F7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5E265-56EC-2520-E8B8-4A9C5DB7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411498-A330-399F-E0AD-5AB2D265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51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C5AA4C-B85A-1D80-5B4C-AB465AE6F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B1BD16-F5EB-364C-5192-0B54115F6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F5F45-4E22-FA53-F1F9-17753E898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84FBE3-AD72-4E24-B47E-074F6F2B12BF}" type="datetimeFigureOut">
              <a:rPr lang="en-NZ" smtClean="0"/>
              <a:t>9/03/2025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2FF76-8E9E-7F35-6BC0-D08BF640E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A895F-714F-AAB2-539A-7EA66665F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73B1B-8D0F-4E2E-AAD5-78F46318A97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206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2DFD8EA3-497F-3A08-A52F-F14366009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41" y="365999"/>
            <a:ext cx="9420913" cy="520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47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A0676-9616-F750-504A-EE0CB675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043E-CB73-6F37-B754-1D72CD5BB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4080" cy="1325563"/>
          </a:xfrm>
        </p:spPr>
        <p:txBody>
          <a:bodyPr>
            <a:normAutofit/>
          </a:bodyPr>
          <a:lstStyle/>
          <a:p>
            <a:r>
              <a:rPr lang="en-NZ" sz="4000" b="1" dirty="0"/>
              <a:t>Name these beef breeds</a:t>
            </a:r>
          </a:p>
        </p:txBody>
      </p:sp>
      <p:pic>
        <p:nvPicPr>
          <p:cNvPr id="4" name="Picture 7" descr="Angus">
            <a:extLst>
              <a:ext uri="{FF2B5EF4-FFF2-40B4-BE49-F238E27FC236}">
                <a16:creationId xmlns:a16="http://schemas.microsoft.com/office/drawing/2014/main" id="{16EE7B45-3451-C3B2-1B17-4AEDD72CB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" y="1697356"/>
            <a:ext cx="2438110" cy="16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elgianblue">
            <a:extLst>
              <a:ext uri="{FF2B5EF4-FFF2-40B4-BE49-F238E27FC236}">
                <a16:creationId xmlns:a16="http://schemas.microsoft.com/office/drawing/2014/main" id="{5C634A66-A466-2A08-52CB-92C3B17DCB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6224" y="5112066"/>
            <a:ext cx="2479776" cy="15379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60214D-8C87-DE1B-B36C-45107BC4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485" y="1736446"/>
            <a:ext cx="2173986" cy="16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Which steak is better, Aberdeen Angus ...">
            <a:extLst>
              <a:ext uri="{FF2B5EF4-FFF2-40B4-BE49-F238E27FC236}">
                <a16:creationId xmlns:a16="http://schemas.microsoft.com/office/drawing/2014/main" id="{220367A7-F8AD-781F-A54A-D8FED21A0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097" y="3484244"/>
            <a:ext cx="2402136" cy="16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16323F-27BA-333D-B35F-BF50C0D2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9250" y="3428999"/>
            <a:ext cx="1934155" cy="16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EF6450-50D4-2F21-7E0F-47C24506F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260" y="1736446"/>
            <a:ext cx="2419828" cy="16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Joint venture exites Charolais breeder | Otago Daily Times Online News">
            <a:extLst>
              <a:ext uri="{FF2B5EF4-FFF2-40B4-BE49-F238E27FC236}">
                <a16:creationId xmlns:a16="http://schemas.microsoft.com/office/drawing/2014/main" id="{55008CB1-F2B3-22C9-08C0-B4F1EE7B2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371" y="3474759"/>
            <a:ext cx="2452046" cy="159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eefed up for dairy">
            <a:extLst>
              <a:ext uri="{FF2B5EF4-FFF2-40B4-BE49-F238E27FC236}">
                <a16:creationId xmlns:a16="http://schemas.microsoft.com/office/drawing/2014/main" id="{DF955A23-1A3B-CD53-1B48-535A09CD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23" y="5167312"/>
            <a:ext cx="2462586" cy="14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antietamfarm.com/images/belted_galloway_pic1.jpg">
            <a:extLst>
              <a:ext uri="{FF2B5EF4-FFF2-40B4-BE49-F238E27FC236}">
                <a16:creationId xmlns:a16="http://schemas.microsoft.com/office/drawing/2014/main" id="{503026F2-80DD-6C18-A02A-E96A05EF9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24" y="3429000"/>
            <a:ext cx="2174580" cy="16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horthorn Cattle | Durable Diversity ...">
            <a:extLst>
              <a:ext uri="{FF2B5EF4-FFF2-40B4-BE49-F238E27FC236}">
                <a16:creationId xmlns:a16="http://schemas.microsoft.com/office/drawing/2014/main" id="{759FD81F-6F54-C2B0-890F-82878D471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84" y="1736446"/>
            <a:ext cx="2691028" cy="15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lstein Friesian - Wikipedia">
            <a:extLst>
              <a:ext uri="{FF2B5EF4-FFF2-40B4-BE49-F238E27FC236}">
                <a16:creationId xmlns:a16="http://schemas.microsoft.com/office/drawing/2014/main" id="{295635C3-5791-5BB1-2F95-EAAF2A83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98" y="5112066"/>
            <a:ext cx="2416219" cy="16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Blonde%20Cow">
            <a:extLst>
              <a:ext uri="{FF2B5EF4-FFF2-40B4-BE49-F238E27FC236}">
                <a16:creationId xmlns:a16="http://schemas.microsoft.com/office/drawing/2014/main" id="{E0596146-F791-7267-6AA7-8ACC67ACD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9250" y="5171754"/>
            <a:ext cx="2156062" cy="14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9D160F5-F552-C779-E042-AAD5829258E9}"/>
              </a:ext>
            </a:extLst>
          </p:cNvPr>
          <p:cNvSpPr txBox="1"/>
          <p:nvPr/>
        </p:nvSpPr>
        <p:spPr>
          <a:xfrm>
            <a:off x="718123" y="1697356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744457-87AC-A97F-EA07-03394D7600D8}"/>
              </a:ext>
            </a:extLst>
          </p:cNvPr>
          <p:cNvSpPr txBox="1"/>
          <p:nvPr/>
        </p:nvSpPr>
        <p:spPr>
          <a:xfrm>
            <a:off x="3581312" y="1773593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3DD7D7-8C00-1009-B8AC-08AAC897C992}"/>
              </a:ext>
            </a:extLst>
          </p:cNvPr>
          <p:cNvSpPr txBox="1"/>
          <p:nvPr/>
        </p:nvSpPr>
        <p:spPr>
          <a:xfrm>
            <a:off x="6315824" y="1782205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083EE5-D64C-AE96-F3F3-51EA6C372D02}"/>
              </a:ext>
            </a:extLst>
          </p:cNvPr>
          <p:cNvSpPr txBox="1"/>
          <p:nvPr/>
        </p:nvSpPr>
        <p:spPr>
          <a:xfrm>
            <a:off x="8817417" y="1773593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2E33DB1-6E89-D5CB-D2F0-0A38C43E969F}"/>
              </a:ext>
            </a:extLst>
          </p:cNvPr>
          <p:cNvSpPr txBox="1"/>
          <p:nvPr/>
        </p:nvSpPr>
        <p:spPr>
          <a:xfrm>
            <a:off x="718123" y="3400853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41A389-4B79-12B7-837D-3FFBFE330E3F}"/>
              </a:ext>
            </a:extLst>
          </p:cNvPr>
          <p:cNvSpPr txBox="1"/>
          <p:nvPr/>
        </p:nvSpPr>
        <p:spPr>
          <a:xfrm>
            <a:off x="3616224" y="3406507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4451DD-F37B-18FE-95E7-738A0331FE40}"/>
              </a:ext>
            </a:extLst>
          </p:cNvPr>
          <p:cNvSpPr txBox="1"/>
          <p:nvPr/>
        </p:nvSpPr>
        <p:spPr>
          <a:xfrm>
            <a:off x="6400081" y="3445977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B8052-7D10-D92D-0BBB-DC9CD6F1629A}"/>
              </a:ext>
            </a:extLst>
          </p:cNvPr>
          <p:cNvSpPr txBox="1"/>
          <p:nvPr/>
        </p:nvSpPr>
        <p:spPr>
          <a:xfrm>
            <a:off x="9286379" y="3496054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A94138-9EBE-089E-4905-04A991E19342}"/>
              </a:ext>
            </a:extLst>
          </p:cNvPr>
          <p:cNvSpPr txBox="1"/>
          <p:nvPr/>
        </p:nvSpPr>
        <p:spPr>
          <a:xfrm>
            <a:off x="724583" y="5145022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522C52-E08E-B317-1D46-145DAC547E0D}"/>
              </a:ext>
            </a:extLst>
          </p:cNvPr>
          <p:cNvSpPr txBox="1"/>
          <p:nvPr/>
        </p:nvSpPr>
        <p:spPr>
          <a:xfrm>
            <a:off x="3616223" y="5058525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6E39AC-0434-296B-6A09-DCD005493C9D}"/>
              </a:ext>
            </a:extLst>
          </p:cNvPr>
          <p:cNvSpPr txBox="1"/>
          <p:nvPr/>
        </p:nvSpPr>
        <p:spPr>
          <a:xfrm>
            <a:off x="6444996" y="5166236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8BEAA9-B244-D2E4-4C8F-A638F7D887B2}"/>
              </a:ext>
            </a:extLst>
          </p:cNvPr>
          <p:cNvSpPr txBox="1"/>
          <p:nvPr/>
        </p:nvSpPr>
        <p:spPr>
          <a:xfrm>
            <a:off x="9189839" y="5166236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E8F41-C2EB-FF78-CEE5-E5C67EDBCF2F}"/>
              </a:ext>
            </a:extLst>
          </p:cNvPr>
          <p:cNvSpPr txBox="1"/>
          <p:nvPr/>
        </p:nvSpPr>
        <p:spPr>
          <a:xfrm>
            <a:off x="1360932" y="2305268"/>
            <a:ext cx="996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Angus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9D2619-66D4-14A2-EA9E-81A66A7C3888}"/>
              </a:ext>
            </a:extLst>
          </p:cNvPr>
          <p:cNvSpPr txBox="1"/>
          <p:nvPr/>
        </p:nvSpPr>
        <p:spPr>
          <a:xfrm>
            <a:off x="4149738" y="2643822"/>
            <a:ext cx="14127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Murray Grey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058B1E-525B-B759-5ECB-9ACA60BDC3EC}"/>
              </a:ext>
            </a:extLst>
          </p:cNvPr>
          <p:cNvSpPr txBox="1"/>
          <p:nvPr/>
        </p:nvSpPr>
        <p:spPr>
          <a:xfrm>
            <a:off x="6920484" y="2375178"/>
            <a:ext cx="996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Hereford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73C0C-D5B9-1B77-BD08-DDB6303D2791}"/>
              </a:ext>
            </a:extLst>
          </p:cNvPr>
          <p:cNvSpPr txBox="1"/>
          <p:nvPr/>
        </p:nvSpPr>
        <p:spPr>
          <a:xfrm>
            <a:off x="9374765" y="2789447"/>
            <a:ext cx="1149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Shorthorn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5FDAF4-C387-C7DB-B58D-482FD0380519}"/>
              </a:ext>
            </a:extLst>
          </p:cNvPr>
          <p:cNvSpPr txBox="1"/>
          <p:nvPr/>
        </p:nvSpPr>
        <p:spPr>
          <a:xfrm>
            <a:off x="1261873" y="3905208"/>
            <a:ext cx="1745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Angus/Hereford X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FBBD5315-B099-0157-246C-97E575A2249A}"/>
              </a:ext>
            </a:extLst>
          </p:cNvPr>
          <p:cNvSpPr txBox="1"/>
          <p:nvPr/>
        </p:nvSpPr>
        <p:spPr>
          <a:xfrm>
            <a:off x="3896055" y="3496054"/>
            <a:ext cx="1844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Belted Galloway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8F327A9A-FA00-76E7-FBCB-45051A55D1A3}"/>
              </a:ext>
            </a:extLst>
          </p:cNvPr>
          <p:cNvSpPr txBox="1"/>
          <p:nvPr/>
        </p:nvSpPr>
        <p:spPr>
          <a:xfrm>
            <a:off x="7030171" y="3501382"/>
            <a:ext cx="1139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Charolais</a:t>
            </a: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5E8B217E-2328-61D4-5B58-6EBE4AE40B59}"/>
              </a:ext>
            </a:extLst>
          </p:cNvPr>
          <p:cNvSpPr txBox="1"/>
          <p:nvPr/>
        </p:nvSpPr>
        <p:spPr>
          <a:xfrm>
            <a:off x="9720031" y="3834608"/>
            <a:ext cx="12731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Simmental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337D243F-7441-6EF7-7C4B-05D5BD859890}"/>
              </a:ext>
            </a:extLst>
          </p:cNvPr>
          <p:cNvSpPr txBox="1"/>
          <p:nvPr/>
        </p:nvSpPr>
        <p:spPr>
          <a:xfrm>
            <a:off x="1261873" y="5537090"/>
            <a:ext cx="1440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Speckle Park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93DCDBBA-3A67-48C0-FD04-551ED1F9AB3D}"/>
              </a:ext>
            </a:extLst>
          </p:cNvPr>
          <p:cNvSpPr txBox="1"/>
          <p:nvPr/>
        </p:nvSpPr>
        <p:spPr>
          <a:xfrm>
            <a:off x="4357764" y="5470523"/>
            <a:ext cx="143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Belgium Blue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:a16="http://schemas.microsoft.com/office/drawing/2014/main" id="{692C3776-66E1-E903-2E63-F3DBD08FB4BC}"/>
              </a:ext>
            </a:extLst>
          </p:cNvPr>
          <p:cNvSpPr txBox="1"/>
          <p:nvPr/>
        </p:nvSpPr>
        <p:spPr>
          <a:xfrm>
            <a:off x="7030171" y="5058618"/>
            <a:ext cx="996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Friesian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F94C6210-7ADE-09E1-47D6-A918C3D0DCDC}"/>
              </a:ext>
            </a:extLst>
          </p:cNvPr>
          <p:cNvSpPr txBox="1"/>
          <p:nvPr/>
        </p:nvSpPr>
        <p:spPr>
          <a:xfrm>
            <a:off x="9471305" y="6256223"/>
            <a:ext cx="1795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Blond d’ Aquitaine</a:t>
            </a:r>
          </a:p>
        </p:txBody>
      </p:sp>
    </p:spTree>
    <p:extLst>
      <p:ext uri="{BB962C8B-B14F-4D97-AF65-F5344CB8AC3E}">
        <p14:creationId xmlns:p14="http://schemas.microsoft.com/office/powerpoint/2010/main" val="1660856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270A-F07C-18A2-0E29-3923112DC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D5C46-CE2F-8EDA-9F95-5737078B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951611"/>
          </a:xfrm>
        </p:spPr>
        <p:txBody>
          <a:bodyPr>
            <a:normAutofit/>
          </a:bodyPr>
          <a:lstStyle/>
          <a:p>
            <a:r>
              <a:rPr lang="en-NZ" sz="1800" b="1" dirty="0"/>
              <a:t>Practice tagging.</a:t>
            </a:r>
            <a:br>
              <a:rPr lang="en-NZ" sz="1800" dirty="0"/>
            </a:br>
            <a:r>
              <a:rPr lang="en-NZ" sz="1800" dirty="0"/>
              <a:t>Enlarge diagram and print onto card or glue onto cardboard.</a:t>
            </a:r>
            <a:br>
              <a:rPr lang="en-NZ" sz="1800" dirty="0"/>
            </a:br>
            <a:r>
              <a:rPr lang="en-NZ" sz="1800" dirty="0"/>
              <a:t>Using a ear tagger, tag the cow correctly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6899C-5BFD-3F98-5F14-35D2BE474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21" y="1693580"/>
            <a:ext cx="11047157" cy="47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3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8A692F-1C3E-1D6B-D0FE-42861F8E1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687" y="1374223"/>
            <a:ext cx="7071360" cy="2756046"/>
          </a:xfrm>
        </p:spPr>
      </p:pic>
      <p:pic>
        <p:nvPicPr>
          <p:cNvPr id="3078" name="Picture 6" descr="Identification - Allflex Livestock Intelligence New Zealand">
            <a:extLst>
              <a:ext uri="{FF2B5EF4-FFF2-40B4-BE49-F238E27FC236}">
                <a16:creationId xmlns:a16="http://schemas.microsoft.com/office/drawing/2014/main" id="{153968F3-E1E1-EEC0-6ACD-B7810870E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632" y="914399"/>
            <a:ext cx="4686681" cy="468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80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,697 Cow Ears Stock Vectors and Vector Art | Shutterstock">
            <a:extLst>
              <a:ext uri="{FF2B5EF4-FFF2-40B4-BE49-F238E27FC236}">
                <a16:creationId xmlns:a16="http://schemas.microsoft.com/office/drawing/2014/main" id="{9984E8D3-D48B-EF33-E329-E21470EBE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262" y="365125"/>
            <a:ext cx="6689766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55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97856-FC17-6B6B-EF97-1D065B84BA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Test Yourself Activities</a:t>
            </a:r>
          </a:p>
        </p:txBody>
      </p:sp>
    </p:spTree>
    <p:extLst>
      <p:ext uri="{BB962C8B-B14F-4D97-AF65-F5344CB8AC3E}">
        <p14:creationId xmlns:p14="http://schemas.microsoft.com/office/powerpoint/2010/main" val="624259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B0A49-8BBE-12E1-8C84-6B243CEE0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11032038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Mouth parts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Identify the skulls A and B and name the mouth parts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090FFA-CAA1-6239-EE49-83487900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743540"/>
            <a:ext cx="5131088" cy="287340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742FEA-4D23-1CD6-4912-8FA3F3E34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2516042"/>
            <a:ext cx="5131087" cy="3401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764833-4D5C-D923-E256-394E2198223C}"/>
              </a:ext>
            </a:extLst>
          </p:cNvPr>
          <p:cNvSpPr txBox="1"/>
          <p:nvPr/>
        </p:nvSpPr>
        <p:spPr>
          <a:xfrm>
            <a:off x="2377440" y="1861578"/>
            <a:ext cx="60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2041F-8AF4-62D7-E599-01D8DC78DAC8}"/>
              </a:ext>
            </a:extLst>
          </p:cNvPr>
          <p:cNvSpPr txBox="1"/>
          <p:nvPr/>
        </p:nvSpPr>
        <p:spPr>
          <a:xfrm>
            <a:off x="9453373" y="1974065"/>
            <a:ext cx="47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A5E740-34B1-B3FC-C511-22EDE90B3258}"/>
              </a:ext>
            </a:extLst>
          </p:cNvPr>
          <p:cNvSpPr txBox="1"/>
          <p:nvPr/>
        </p:nvSpPr>
        <p:spPr>
          <a:xfrm>
            <a:off x="5103893" y="3582662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17F4D0-C249-AA10-F8FB-10491026A03B}"/>
              </a:ext>
            </a:extLst>
          </p:cNvPr>
          <p:cNvSpPr txBox="1"/>
          <p:nvPr/>
        </p:nvSpPr>
        <p:spPr>
          <a:xfrm>
            <a:off x="5280045" y="5006131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3EC3C5-7404-28E1-C0D5-ACE4499BC2F4}"/>
              </a:ext>
            </a:extLst>
          </p:cNvPr>
          <p:cNvSpPr txBox="1"/>
          <p:nvPr/>
        </p:nvSpPr>
        <p:spPr>
          <a:xfrm>
            <a:off x="3731661" y="5650530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478D32-15BC-1A5D-EBBB-EB52955C8435}"/>
              </a:ext>
            </a:extLst>
          </p:cNvPr>
          <p:cNvSpPr txBox="1"/>
          <p:nvPr/>
        </p:nvSpPr>
        <p:spPr>
          <a:xfrm>
            <a:off x="6769490" y="3842564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30056C-9AED-87CA-4C47-5F1493169C69}"/>
              </a:ext>
            </a:extLst>
          </p:cNvPr>
          <p:cNvSpPr txBox="1"/>
          <p:nvPr/>
        </p:nvSpPr>
        <p:spPr>
          <a:xfrm>
            <a:off x="7791014" y="5710034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F1440-D047-0818-6D3D-A7B100E3F3AD}"/>
              </a:ext>
            </a:extLst>
          </p:cNvPr>
          <p:cNvSpPr txBox="1"/>
          <p:nvPr/>
        </p:nvSpPr>
        <p:spPr>
          <a:xfrm>
            <a:off x="9199131" y="5894700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A1E0C0-2A91-D34E-1F4E-0E779E6F8325}"/>
              </a:ext>
            </a:extLst>
          </p:cNvPr>
          <p:cNvCxnSpPr/>
          <p:nvPr/>
        </p:nvCxnSpPr>
        <p:spPr>
          <a:xfrm flipH="1">
            <a:off x="4854728" y="3835923"/>
            <a:ext cx="378861" cy="6837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907974D-AB1F-F3E1-F3E9-7C81859C9E81}"/>
              </a:ext>
            </a:extLst>
          </p:cNvPr>
          <p:cNvCxnSpPr/>
          <p:nvPr/>
        </p:nvCxnSpPr>
        <p:spPr>
          <a:xfrm flipH="1" flipV="1">
            <a:off x="5280045" y="4882896"/>
            <a:ext cx="96627" cy="23619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70F012-3828-05D7-1EB4-E43B60488CD7}"/>
              </a:ext>
            </a:extLst>
          </p:cNvPr>
          <p:cNvCxnSpPr/>
          <p:nvPr/>
        </p:nvCxnSpPr>
        <p:spPr>
          <a:xfrm flipH="1" flipV="1">
            <a:off x="3648456" y="4791116"/>
            <a:ext cx="176978" cy="9189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0D5E6E6-511A-3CD5-36F2-839BB943C545}"/>
              </a:ext>
            </a:extLst>
          </p:cNvPr>
          <p:cNvCxnSpPr/>
          <p:nvPr/>
        </p:nvCxnSpPr>
        <p:spPr>
          <a:xfrm>
            <a:off x="6979601" y="4177781"/>
            <a:ext cx="271993" cy="70511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1251A8B-B816-6059-E8A0-5A4FF6D85D45}"/>
              </a:ext>
            </a:extLst>
          </p:cNvPr>
          <p:cNvCxnSpPr/>
          <p:nvPr/>
        </p:nvCxnSpPr>
        <p:spPr>
          <a:xfrm flipV="1">
            <a:off x="7896403" y="5375463"/>
            <a:ext cx="68011" cy="36270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DF1377-AD69-CA8C-B94B-4C4FF20C1006}"/>
              </a:ext>
            </a:extLst>
          </p:cNvPr>
          <p:cNvCxnSpPr/>
          <p:nvPr/>
        </p:nvCxnSpPr>
        <p:spPr>
          <a:xfrm flipH="1" flipV="1">
            <a:off x="9134856" y="5000991"/>
            <a:ext cx="204542" cy="91642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010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D7899-E83D-A434-5141-55F1017F3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984E3C-422F-7AE1-C2A4-C9E215DC3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8D15B2-8BC3-4ECA-DF54-B2EC236E5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17E288-5DE3-AF31-7E52-C321A0207A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170228-D820-3240-9535-EC7362C5D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3CFFD1C-3934-26C6-9EC5-1F7998943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CF8CD-FD42-D0D0-CECD-32668B462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11032038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Mouth parts</a:t>
            </a:r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2700" dirty="0">
                <a:solidFill>
                  <a:srgbClr val="FFFFFF"/>
                </a:solidFill>
              </a:rPr>
              <a:t>Identify the skulls A and B and name the mouth parts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D7D5E-F32A-51E6-4AE0-799BA011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743540"/>
            <a:ext cx="5131088" cy="287340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57BE22-A5EE-8886-9DE4-01ECE9DB6F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5165" y="2516042"/>
            <a:ext cx="5131087" cy="34013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F62B1C-48F7-5B68-4EC9-9F7E98441B52}"/>
              </a:ext>
            </a:extLst>
          </p:cNvPr>
          <p:cNvSpPr txBox="1"/>
          <p:nvPr/>
        </p:nvSpPr>
        <p:spPr>
          <a:xfrm>
            <a:off x="2377440" y="1861578"/>
            <a:ext cx="2121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A Ruminant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34DBF-B207-6248-4E3D-2EFCFAA71A26}"/>
              </a:ext>
            </a:extLst>
          </p:cNvPr>
          <p:cNvSpPr txBox="1"/>
          <p:nvPr/>
        </p:nvSpPr>
        <p:spPr>
          <a:xfrm>
            <a:off x="9453373" y="1974065"/>
            <a:ext cx="1857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B Monogastric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5FB38E-6110-3E91-0892-85105B237EFE}"/>
              </a:ext>
            </a:extLst>
          </p:cNvPr>
          <p:cNvSpPr txBox="1"/>
          <p:nvPr/>
        </p:nvSpPr>
        <p:spPr>
          <a:xfrm>
            <a:off x="5103893" y="3582662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5225A-651D-DF7E-7496-9A6392393DED}"/>
              </a:ext>
            </a:extLst>
          </p:cNvPr>
          <p:cNvSpPr txBox="1"/>
          <p:nvPr/>
        </p:nvSpPr>
        <p:spPr>
          <a:xfrm>
            <a:off x="5280045" y="5006131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80D5BE-5489-44E5-B44D-B2DE8EF1E97E}"/>
              </a:ext>
            </a:extLst>
          </p:cNvPr>
          <p:cNvSpPr txBox="1"/>
          <p:nvPr/>
        </p:nvSpPr>
        <p:spPr>
          <a:xfrm>
            <a:off x="3731661" y="5650530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22DED0-0156-54D9-E39A-F10900BBAEA4}"/>
              </a:ext>
            </a:extLst>
          </p:cNvPr>
          <p:cNvSpPr txBox="1"/>
          <p:nvPr/>
        </p:nvSpPr>
        <p:spPr>
          <a:xfrm>
            <a:off x="6769490" y="3842564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6DE724A-F291-9684-0D4C-C53010E1C49A}"/>
              </a:ext>
            </a:extLst>
          </p:cNvPr>
          <p:cNvSpPr txBox="1"/>
          <p:nvPr/>
        </p:nvSpPr>
        <p:spPr>
          <a:xfrm>
            <a:off x="7791014" y="5710034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034F67-FC6B-5AC6-EFE3-7CE283ED3085}"/>
              </a:ext>
            </a:extLst>
          </p:cNvPr>
          <p:cNvSpPr txBox="1"/>
          <p:nvPr/>
        </p:nvSpPr>
        <p:spPr>
          <a:xfrm>
            <a:off x="9199131" y="5894700"/>
            <a:ext cx="69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3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EFD317D-5F7B-EFBB-A390-632F21EA916A}"/>
              </a:ext>
            </a:extLst>
          </p:cNvPr>
          <p:cNvCxnSpPr/>
          <p:nvPr/>
        </p:nvCxnSpPr>
        <p:spPr>
          <a:xfrm flipH="1">
            <a:off x="4854728" y="3835923"/>
            <a:ext cx="378861" cy="68371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43B6D1-6141-5452-EC44-ACDC05774E23}"/>
              </a:ext>
            </a:extLst>
          </p:cNvPr>
          <p:cNvCxnSpPr/>
          <p:nvPr/>
        </p:nvCxnSpPr>
        <p:spPr>
          <a:xfrm flipH="1" flipV="1">
            <a:off x="5280045" y="4882896"/>
            <a:ext cx="96627" cy="23619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2F29A4F-DDA8-D28D-D9BF-5B393A3D639E}"/>
              </a:ext>
            </a:extLst>
          </p:cNvPr>
          <p:cNvCxnSpPr/>
          <p:nvPr/>
        </p:nvCxnSpPr>
        <p:spPr>
          <a:xfrm flipH="1" flipV="1">
            <a:off x="3648456" y="4791116"/>
            <a:ext cx="176978" cy="91891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C6BA2B1-BD0B-C427-940E-4194F0716795}"/>
              </a:ext>
            </a:extLst>
          </p:cNvPr>
          <p:cNvCxnSpPr/>
          <p:nvPr/>
        </p:nvCxnSpPr>
        <p:spPr>
          <a:xfrm>
            <a:off x="6979601" y="4177781"/>
            <a:ext cx="271993" cy="70511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693F17F-5CA0-AA50-71F4-2736F54F32D3}"/>
              </a:ext>
            </a:extLst>
          </p:cNvPr>
          <p:cNvCxnSpPr/>
          <p:nvPr/>
        </p:nvCxnSpPr>
        <p:spPr>
          <a:xfrm flipV="1">
            <a:off x="7896403" y="5375463"/>
            <a:ext cx="68011" cy="362705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C964C8B-6F44-B249-62D9-157497C26094}"/>
              </a:ext>
            </a:extLst>
          </p:cNvPr>
          <p:cNvCxnSpPr/>
          <p:nvPr/>
        </p:nvCxnSpPr>
        <p:spPr>
          <a:xfrm flipH="1" flipV="1">
            <a:off x="9134856" y="5000991"/>
            <a:ext cx="204542" cy="91642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F5F1138-EE1A-11DA-E551-47BD916B14D8}"/>
              </a:ext>
            </a:extLst>
          </p:cNvPr>
          <p:cNvSpPr txBox="1"/>
          <p:nvPr/>
        </p:nvSpPr>
        <p:spPr>
          <a:xfrm>
            <a:off x="6315757" y="3518831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Incisor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C001C-7C8C-687F-5F83-9C093939A492}"/>
              </a:ext>
            </a:extLst>
          </p:cNvPr>
          <p:cNvSpPr txBox="1"/>
          <p:nvPr/>
        </p:nvSpPr>
        <p:spPr>
          <a:xfrm>
            <a:off x="7158927" y="5937403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Canine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29EBE8-7643-C201-D622-643030BE541E}"/>
              </a:ext>
            </a:extLst>
          </p:cNvPr>
          <p:cNvSpPr txBox="1"/>
          <p:nvPr/>
        </p:nvSpPr>
        <p:spPr>
          <a:xfrm>
            <a:off x="9179409" y="6152754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Molar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C31236-9092-1A27-546C-D878F5F4BC7A}"/>
              </a:ext>
            </a:extLst>
          </p:cNvPr>
          <p:cNvSpPr txBox="1"/>
          <p:nvPr/>
        </p:nvSpPr>
        <p:spPr>
          <a:xfrm>
            <a:off x="3506741" y="5968088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Molar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E6F93A-4845-7FB4-2D88-8A4F24264E9E}"/>
              </a:ext>
            </a:extLst>
          </p:cNvPr>
          <p:cNvSpPr txBox="1"/>
          <p:nvPr/>
        </p:nvSpPr>
        <p:spPr>
          <a:xfrm>
            <a:off x="5441760" y="5257610"/>
            <a:ext cx="992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Incisor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8C38AB-6295-A993-D1DB-14D69F7FFD95}"/>
              </a:ext>
            </a:extLst>
          </p:cNvPr>
          <p:cNvSpPr txBox="1"/>
          <p:nvPr/>
        </p:nvSpPr>
        <p:spPr>
          <a:xfrm>
            <a:off x="4955305" y="3210276"/>
            <a:ext cx="1498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Dental pad</a:t>
            </a:r>
          </a:p>
        </p:txBody>
      </p:sp>
    </p:spTree>
    <p:extLst>
      <p:ext uri="{BB962C8B-B14F-4D97-AF65-F5344CB8AC3E}">
        <p14:creationId xmlns:p14="http://schemas.microsoft.com/office/powerpoint/2010/main" val="3048409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F33F3-F8C3-A164-3DFA-57B3FBE76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Digestive Systems - Drag the animal into the correct column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EB0E4C-A57F-3905-9240-593A9E0FA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366700"/>
              </p:ext>
            </p:extLst>
          </p:nvPr>
        </p:nvGraphicFramePr>
        <p:xfrm>
          <a:off x="4781165" y="1600994"/>
          <a:ext cx="6676267" cy="45306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41613">
                  <a:extLst>
                    <a:ext uri="{9D8B030D-6E8A-4147-A177-3AD203B41FA5}">
                      <a16:colId xmlns:a16="http://schemas.microsoft.com/office/drawing/2014/main" val="3411786842"/>
                    </a:ext>
                  </a:extLst>
                </a:gridCol>
                <a:gridCol w="2265566">
                  <a:extLst>
                    <a:ext uri="{9D8B030D-6E8A-4147-A177-3AD203B41FA5}">
                      <a16:colId xmlns:a16="http://schemas.microsoft.com/office/drawing/2014/main" val="3755817084"/>
                    </a:ext>
                  </a:extLst>
                </a:gridCol>
                <a:gridCol w="2169088">
                  <a:extLst>
                    <a:ext uri="{9D8B030D-6E8A-4147-A177-3AD203B41FA5}">
                      <a16:colId xmlns:a16="http://schemas.microsoft.com/office/drawing/2014/main" val="2848849777"/>
                    </a:ext>
                  </a:extLst>
                </a:gridCol>
              </a:tblGrid>
              <a:tr h="582026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Monogastric (non-ruminant)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Single stomach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>
                          <a:solidFill>
                            <a:schemeClr val="tx1"/>
                          </a:solidFill>
                          <a:effectLst/>
                        </a:rPr>
                        <a:t>Ruminant</a:t>
                      </a:r>
                      <a:endParaRPr lang="en-NZ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>
                          <a:solidFill>
                            <a:schemeClr val="tx1"/>
                          </a:solidFill>
                          <a:effectLst/>
                        </a:rPr>
                        <a:t>Four parts to the stomach</a:t>
                      </a:r>
                      <a:endParaRPr lang="en-NZ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80422"/>
                  </a:ext>
                </a:extLst>
              </a:tr>
              <a:tr h="10254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Monogastric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b="1" dirty="0">
                          <a:solidFill>
                            <a:schemeClr val="tx1"/>
                          </a:solidFill>
                          <a:effectLst/>
                        </a:rPr>
                        <a:t>Monogastric Herbivores</a:t>
                      </a:r>
                      <a:endParaRPr lang="en-NZ" sz="11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Single stomach with a large caecum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466524"/>
                  </a:ext>
                </a:extLst>
              </a:tr>
              <a:tr h="274383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7211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815088A-1575-900C-43F7-D256FBDE0DD6}"/>
              </a:ext>
            </a:extLst>
          </p:cNvPr>
          <p:cNvSpPr txBox="1"/>
          <p:nvPr/>
        </p:nvSpPr>
        <p:spPr>
          <a:xfrm>
            <a:off x="786384" y="1976532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Human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342ECB-F742-DC68-5D93-FFD8ABCFAF2E}"/>
              </a:ext>
            </a:extLst>
          </p:cNvPr>
          <p:cNvSpPr txBox="1"/>
          <p:nvPr/>
        </p:nvSpPr>
        <p:spPr>
          <a:xfrm>
            <a:off x="786384" y="3041372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Pig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00BE2-22A7-79B7-AA66-F004278865D1}"/>
              </a:ext>
            </a:extLst>
          </p:cNvPr>
          <p:cNvSpPr txBox="1"/>
          <p:nvPr/>
        </p:nvSpPr>
        <p:spPr>
          <a:xfrm>
            <a:off x="3029712" y="3202816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Dog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7867A-40CC-DEE4-D2B7-D5256ABAC423}"/>
              </a:ext>
            </a:extLst>
          </p:cNvPr>
          <p:cNvSpPr txBox="1"/>
          <p:nvPr/>
        </p:nvSpPr>
        <p:spPr>
          <a:xfrm>
            <a:off x="786384" y="3607204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Cat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E4D8D-63B6-4C98-B541-3957C3410C9E}"/>
              </a:ext>
            </a:extLst>
          </p:cNvPr>
          <p:cNvSpPr txBox="1"/>
          <p:nvPr/>
        </p:nvSpPr>
        <p:spPr>
          <a:xfrm>
            <a:off x="3029712" y="2586360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Horse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15307E-37A9-50DE-1401-BF46E30B413E}"/>
              </a:ext>
            </a:extLst>
          </p:cNvPr>
          <p:cNvSpPr txBox="1"/>
          <p:nvPr/>
        </p:nvSpPr>
        <p:spPr>
          <a:xfrm>
            <a:off x="786384" y="4678406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Rabbit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E912C-AF35-AB0B-F190-DF160F210E81}"/>
              </a:ext>
            </a:extLst>
          </p:cNvPr>
          <p:cNvSpPr txBox="1"/>
          <p:nvPr/>
        </p:nvSpPr>
        <p:spPr>
          <a:xfrm>
            <a:off x="3029712" y="1973580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Cattle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B7CAC4-3565-4035-05C5-AFBBC12DEC1E}"/>
              </a:ext>
            </a:extLst>
          </p:cNvPr>
          <p:cNvSpPr txBox="1"/>
          <p:nvPr/>
        </p:nvSpPr>
        <p:spPr>
          <a:xfrm>
            <a:off x="786384" y="2512133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Sheep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287E94-C3B8-B9FD-00A7-21DC305DD714}"/>
              </a:ext>
            </a:extLst>
          </p:cNvPr>
          <p:cNvSpPr txBox="1"/>
          <p:nvPr/>
        </p:nvSpPr>
        <p:spPr>
          <a:xfrm>
            <a:off x="3029712" y="4335702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Deer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3CAD89-71D2-7161-E1C1-4D6FE4E68AA2}"/>
              </a:ext>
            </a:extLst>
          </p:cNvPr>
          <p:cNvSpPr txBox="1"/>
          <p:nvPr/>
        </p:nvSpPr>
        <p:spPr>
          <a:xfrm>
            <a:off x="3029712" y="3745612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Goats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38593-1BC4-3756-B650-DDAE7FBBA56F}"/>
              </a:ext>
            </a:extLst>
          </p:cNvPr>
          <p:cNvSpPr txBox="1"/>
          <p:nvPr/>
        </p:nvSpPr>
        <p:spPr>
          <a:xfrm>
            <a:off x="786384" y="4142805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Alpaca</a:t>
            </a:r>
          </a:p>
        </p:txBody>
      </p:sp>
    </p:spTree>
    <p:extLst>
      <p:ext uri="{BB962C8B-B14F-4D97-AF65-F5344CB8AC3E}">
        <p14:creationId xmlns:p14="http://schemas.microsoft.com/office/powerpoint/2010/main" val="304403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05370-0F89-A0A5-C2C4-D88BA8DC4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CD27D-8859-0205-56E3-7C2E57D10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159" y="370132"/>
            <a:ext cx="6135197" cy="1230862"/>
          </a:xfrm>
        </p:spPr>
        <p:txBody>
          <a:bodyPr>
            <a:normAutofit fontScale="90000"/>
          </a:bodyPr>
          <a:lstStyle/>
          <a:p>
            <a:r>
              <a:rPr lang="en-NZ" dirty="0"/>
              <a:t>Digestive Systems - Answer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EF611C0-5793-3BF5-7BDC-972FDDEAD2FF}"/>
              </a:ext>
            </a:extLst>
          </p:cNvPr>
          <p:cNvGraphicFramePr>
            <a:graphicFrameLocks noGrp="1"/>
          </p:cNvGraphicFramePr>
          <p:nvPr/>
        </p:nvGraphicFramePr>
        <p:xfrm>
          <a:off x="4781165" y="1600994"/>
          <a:ext cx="6676267" cy="453067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41613">
                  <a:extLst>
                    <a:ext uri="{9D8B030D-6E8A-4147-A177-3AD203B41FA5}">
                      <a16:colId xmlns:a16="http://schemas.microsoft.com/office/drawing/2014/main" val="3411786842"/>
                    </a:ext>
                  </a:extLst>
                </a:gridCol>
                <a:gridCol w="2265566">
                  <a:extLst>
                    <a:ext uri="{9D8B030D-6E8A-4147-A177-3AD203B41FA5}">
                      <a16:colId xmlns:a16="http://schemas.microsoft.com/office/drawing/2014/main" val="3755817084"/>
                    </a:ext>
                  </a:extLst>
                </a:gridCol>
                <a:gridCol w="2169088">
                  <a:extLst>
                    <a:ext uri="{9D8B030D-6E8A-4147-A177-3AD203B41FA5}">
                      <a16:colId xmlns:a16="http://schemas.microsoft.com/office/drawing/2014/main" val="2848849777"/>
                    </a:ext>
                  </a:extLst>
                </a:gridCol>
              </a:tblGrid>
              <a:tr h="582026">
                <a:tc grid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Monogastric (non-ruminant)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Single stomach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>
                          <a:solidFill>
                            <a:schemeClr val="tx1"/>
                          </a:solidFill>
                          <a:effectLst/>
                        </a:rPr>
                        <a:t>Ruminant</a:t>
                      </a:r>
                      <a:endParaRPr lang="en-NZ" sz="11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>
                          <a:solidFill>
                            <a:schemeClr val="tx1"/>
                          </a:solidFill>
                          <a:effectLst/>
                        </a:rPr>
                        <a:t>Four parts to the stomach</a:t>
                      </a:r>
                      <a:endParaRPr lang="en-NZ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280422"/>
                  </a:ext>
                </a:extLst>
              </a:tr>
              <a:tr h="102547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Monogastric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b="1" dirty="0">
                          <a:solidFill>
                            <a:schemeClr val="tx1"/>
                          </a:solidFill>
                          <a:effectLst/>
                        </a:rPr>
                        <a:t>Monogastric Herbivores</a:t>
                      </a:r>
                      <a:endParaRPr lang="en-NZ" sz="11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solidFill>
                            <a:schemeClr val="tx1"/>
                          </a:solidFill>
                          <a:effectLst/>
                        </a:rPr>
                        <a:t>Single stomach with a large caecum</a:t>
                      </a:r>
                      <a:endParaRPr lang="en-NZ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7466524"/>
                  </a:ext>
                </a:extLst>
              </a:tr>
              <a:tr h="274383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NZ" sz="1500" dirty="0">
                          <a:effectLst/>
                        </a:rPr>
                        <a:t> </a:t>
                      </a:r>
                      <a:endParaRPr lang="en-NZ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360" marR="623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72119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77E0948-A7C4-6029-C589-59AB443BA526}"/>
              </a:ext>
            </a:extLst>
          </p:cNvPr>
          <p:cNvSpPr txBox="1"/>
          <p:nvPr/>
        </p:nvSpPr>
        <p:spPr>
          <a:xfrm>
            <a:off x="5092061" y="3414914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Human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103DF-E5E7-7DD4-C224-49CD37025A59}"/>
              </a:ext>
            </a:extLst>
          </p:cNvPr>
          <p:cNvSpPr txBox="1"/>
          <p:nvPr/>
        </p:nvSpPr>
        <p:spPr>
          <a:xfrm>
            <a:off x="5092061" y="3910348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Pig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371F5-9D2A-8ECF-BD96-F15F45E06B59}"/>
              </a:ext>
            </a:extLst>
          </p:cNvPr>
          <p:cNvSpPr txBox="1"/>
          <p:nvPr/>
        </p:nvSpPr>
        <p:spPr>
          <a:xfrm>
            <a:off x="5092061" y="4477868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Dog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99839A-619A-EC28-7BCD-664D81FC3AF4}"/>
              </a:ext>
            </a:extLst>
          </p:cNvPr>
          <p:cNvSpPr txBox="1"/>
          <p:nvPr/>
        </p:nvSpPr>
        <p:spPr>
          <a:xfrm>
            <a:off x="5092061" y="5020115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Cat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EF147-A909-38A4-76E0-C197A24B09E4}"/>
              </a:ext>
            </a:extLst>
          </p:cNvPr>
          <p:cNvSpPr txBox="1"/>
          <p:nvPr/>
        </p:nvSpPr>
        <p:spPr>
          <a:xfrm>
            <a:off x="7377487" y="3446463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Horse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919E1F-4710-0583-2721-CED142E7F2E5}"/>
              </a:ext>
            </a:extLst>
          </p:cNvPr>
          <p:cNvSpPr txBox="1"/>
          <p:nvPr/>
        </p:nvSpPr>
        <p:spPr>
          <a:xfrm>
            <a:off x="7371391" y="4081744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Rabbit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8AAE0-DB74-E64A-57EE-24B0B898B63E}"/>
              </a:ext>
            </a:extLst>
          </p:cNvPr>
          <p:cNvSpPr txBox="1"/>
          <p:nvPr/>
        </p:nvSpPr>
        <p:spPr>
          <a:xfrm>
            <a:off x="9571474" y="3418332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Cattle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D60F4-7288-1A8D-1CED-9F543FC77057}"/>
              </a:ext>
            </a:extLst>
          </p:cNvPr>
          <p:cNvSpPr txBox="1"/>
          <p:nvPr/>
        </p:nvSpPr>
        <p:spPr>
          <a:xfrm>
            <a:off x="9571474" y="3966370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Sheep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E0141F-ADCB-A75A-B0B8-A06A42866B29}"/>
              </a:ext>
            </a:extLst>
          </p:cNvPr>
          <p:cNvSpPr txBox="1"/>
          <p:nvPr/>
        </p:nvSpPr>
        <p:spPr>
          <a:xfrm>
            <a:off x="9571474" y="5074366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Deer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32A00D-C055-264C-27A5-8BAB734B7D5F}"/>
              </a:ext>
            </a:extLst>
          </p:cNvPr>
          <p:cNvSpPr txBox="1"/>
          <p:nvPr/>
        </p:nvSpPr>
        <p:spPr>
          <a:xfrm>
            <a:off x="9571474" y="4520368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Goats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610F6-9602-B57F-40B9-BADA76076085}"/>
              </a:ext>
            </a:extLst>
          </p:cNvPr>
          <p:cNvSpPr txBox="1"/>
          <p:nvPr/>
        </p:nvSpPr>
        <p:spPr>
          <a:xfrm>
            <a:off x="9571474" y="5571571"/>
            <a:ext cx="1072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NZ" dirty="0"/>
              <a:t>Alpaca</a:t>
            </a:r>
          </a:p>
        </p:txBody>
      </p:sp>
      <p:pic>
        <p:nvPicPr>
          <p:cNvPr id="2050" name="Picture 2" descr="14,600+ Animal Digestive System Stock Photos, Pictures ...">
            <a:extLst>
              <a:ext uri="{FF2B5EF4-FFF2-40B4-BE49-F238E27FC236}">
                <a16:creationId xmlns:a16="http://schemas.microsoft.com/office/drawing/2014/main" id="{39D542C0-9118-BFC9-78DC-B781C2F74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45" y="4155067"/>
            <a:ext cx="2924175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orse Digestive System and Its Function for Horse Care And Management">
            <a:extLst>
              <a:ext uri="{FF2B5EF4-FFF2-40B4-BE49-F238E27FC236}">
                <a16:creationId xmlns:a16="http://schemas.microsoft.com/office/drawing/2014/main" id="{958C1A63-21DB-7D65-4E1F-01541C241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5" y="2125902"/>
            <a:ext cx="31051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5. Digestive Systems in Farm Animals">
            <a:extLst>
              <a:ext uri="{FF2B5EF4-FFF2-40B4-BE49-F238E27FC236}">
                <a16:creationId xmlns:a16="http://schemas.microsoft.com/office/drawing/2014/main" id="{2D7A0A90-170D-AC7D-FC0D-AD8DF637C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5" y="125455"/>
            <a:ext cx="3309557" cy="186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6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D8BD7-C342-6C79-57BB-F5AEE556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4D438-EE3D-3D19-FBAA-4D736635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265"/>
            <a:ext cx="10515600" cy="827143"/>
          </a:xfrm>
        </p:spPr>
        <p:txBody>
          <a:bodyPr/>
          <a:lstStyle/>
          <a:p>
            <a:r>
              <a:rPr lang="en-NZ" dirty="0"/>
              <a:t>Quiz - </a:t>
            </a:r>
            <a:r>
              <a:rPr lang="en-NZ" sz="3200" dirty="0"/>
              <a:t>Drag the definition to match the term.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AD5CA-0B47-5BBE-DCD1-B6E22ACF7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888"/>
            <a:ext cx="1630680" cy="4910328"/>
          </a:xfrm>
          <a:solidFill>
            <a:schemeClr val="tx2">
              <a:lumMod val="25000"/>
              <a:lumOff val="7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Calf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Castrated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Polled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Culling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Gestation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Steer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Oestrus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Heifer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Vaccination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Springer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96842-D42B-F9D0-353D-FA720413CB87}"/>
              </a:ext>
            </a:extLst>
          </p:cNvPr>
          <p:cNvSpPr txBox="1"/>
          <p:nvPr/>
        </p:nvSpPr>
        <p:spPr>
          <a:xfrm>
            <a:off x="2834640" y="4824350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young cattle beast of either sex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5CC4EB-A26A-2BEE-60C9-F80F3D97ECD3}"/>
              </a:ext>
            </a:extLst>
          </p:cNvPr>
          <p:cNvSpPr txBox="1"/>
          <p:nvPr/>
        </p:nvSpPr>
        <p:spPr>
          <a:xfrm>
            <a:off x="2834640" y="5287326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Removal of testes from males calves.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25D21-D6EE-8368-88B3-D39853B8C2BD}"/>
              </a:ext>
            </a:extLst>
          </p:cNvPr>
          <p:cNvSpPr txBox="1"/>
          <p:nvPr/>
        </p:nvSpPr>
        <p:spPr>
          <a:xfrm>
            <a:off x="2834640" y="5750302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animal with no horns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45AABA-8BE9-5DEF-6FF1-317BD3EE73F3}"/>
              </a:ext>
            </a:extLst>
          </p:cNvPr>
          <p:cNvSpPr txBox="1"/>
          <p:nvPr/>
        </p:nvSpPr>
        <p:spPr>
          <a:xfrm>
            <a:off x="2834640" y="4365543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Removal of an animal from a herd because of age, disease, low production.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015E5-DC77-3752-D20F-EF58C7779B90}"/>
              </a:ext>
            </a:extLst>
          </p:cNvPr>
          <p:cNvSpPr txBox="1"/>
          <p:nvPr/>
        </p:nvSpPr>
        <p:spPr>
          <a:xfrm>
            <a:off x="2834640" y="3888641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Period from conception to calving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B7222-1722-B751-5348-8B0600519268}"/>
              </a:ext>
            </a:extLst>
          </p:cNvPr>
          <p:cNvSpPr txBox="1"/>
          <p:nvPr/>
        </p:nvSpPr>
        <p:spPr>
          <a:xfrm>
            <a:off x="2834640" y="2883335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male castrated when young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5DE70C-D659-9A6B-A51F-565E276A2F98}"/>
              </a:ext>
            </a:extLst>
          </p:cNvPr>
          <p:cNvSpPr txBox="1"/>
          <p:nvPr/>
        </p:nvSpPr>
        <p:spPr>
          <a:xfrm>
            <a:off x="2834640" y="3416488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period when a cow is attracted to a bull and will willing to mate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30992-563F-ECFE-38B7-F79412B55CE2}"/>
              </a:ext>
            </a:extLst>
          </p:cNvPr>
          <p:cNvSpPr txBox="1"/>
          <p:nvPr/>
        </p:nvSpPr>
        <p:spPr>
          <a:xfrm>
            <a:off x="2834640" y="1389887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female older than a calf, from 6 months of age, until she has had a calf hersel</a:t>
            </a:r>
            <a:r>
              <a:rPr lang="en-NZ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f.</a:t>
            </a:r>
            <a:endParaRPr lang="en-N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3C5524-7741-62AE-3CD1-7F990BE09C75}"/>
              </a:ext>
            </a:extLst>
          </p:cNvPr>
          <p:cNvSpPr txBox="1"/>
          <p:nvPr/>
        </p:nvSpPr>
        <p:spPr>
          <a:xfrm>
            <a:off x="2834640" y="2401306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Cattle are given an injection to prevent certain diseases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54961-2681-B3B9-18F2-43A05436FC45}"/>
              </a:ext>
            </a:extLst>
          </p:cNvPr>
          <p:cNvSpPr txBox="1"/>
          <p:nvPr/>
        </p:nvSpPr>
        <p:spPr>
          <a:xfrm>
            <a:off x="2834640" y="1901282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sign that a cow is approaching calving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1188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15521-52B2-5B4F-7FB6-6F72C74A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265"/>
            <a:ext cx="10515600" cy="827143"/>
          </a:xfrm>
        </p:spPr>
        <p:txBody>
          <a:bodyPr/>
          <a:lstStyle/>
          <a:p>
            <a:r>
              <a:rPr lang="en-NZ" dirty="0"/>
              <a:t>Quiz-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18034-81B5-1217-8560-51451CFE2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9888"/>
            <a:ext cx="1630680" cy="4910328"/>
          </a:xfrm>
          <a:solidFill>
            <a:schemeClr val="tx2">
              <a:lumMod val="25000"/>
              <a:lumOff val="75000"/>
            </a:schemeClr>
          </a:solidFill>
          <a:ln w="127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Calf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Castrated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Polled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Culling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Gestation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Steer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Oestrus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Heifer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Vaccination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NZ" sz="2200" dirty="0"/>
              <a:t>Springer</a:t>
            </a:r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3F1942-AB4F-08E8-AC9F-B95F5C655AC3}"/>
              </a:ext>
            </a:extLst>
          </p:cNvPr>
          <p:cNvSpPr txBox="1"/>
          <p:nvPr/>
        </p:nvSpPr>
        <p:spPr>
          <a:xfrm>
            <a:off x="2834640" y="1389888"/>
            <a:ext cx="4727448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young cattle beast of either sex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A208D3-E4BC-46A8-F90A-EE2E78577ED4}"/>
              </a:ext>
            </a:extLst>
          </p:cNvPr>
          <p:cNvSpPr txBox="1"/>
          <p:nvPr/>
        </p:nvSpPr>
        <p:spPr>
          <a:xfrm>
            <a:off x="2834640" y="1874635"/>
            <a:ext cx="479145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Removal of testes from males calves.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DC6904-9883-0C75-0577-C1AF24439E5E}"/>
              </a:ext>
            </a:extLst>
          </p:cNvPr>
          <p:cNvSpPr txBox="1"/>
          <p:nvPr/>
        </p:nvSpPr>
        <p:spPr>
          <a:xfrm>
            <a:off x="2834640" y="2352247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animal with no horns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D63E8-975E-65E4-1BB9-916D0A47DD2D}"/>
              </a:ext>
            </a:extLst>
          </p:cNvPr>
          <p:cNvSpPr txBox="1"/>
          <p:nvPr/>
        </p:nvSpPr>
        <p:spPr>
          <a:xfrm>
            <a:off x="2834640" y="2841397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Removal of an animal from a herd because of age, disease, low production.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0EBC3-925F-B236-647A-3C780CFBDC2F}"/>
              </a:ext>
            </a:extLst>
          </p:cNvPr>
          <p:cNvSpPr txBox="1"/>
          <p:nvPr/>
        </p:nvSpPr>
        <p:spPr>
          <a:xfrm>
            <a:off x="2834640" y="3296948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Period from conception to calving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EF3ABC-B465-A899-7C02-16087066E74B}"/>
              </a:ext>
            </a:extLst>
          </p:cNvPr>
          <p:cNvSpPr txBox="1"/>
          <p:nvPr/>
        </p:nvSpPr>
        <p:spPr>
          <a:xfrm>
            <a:off x="2834640" y="3740114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male castrated when young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4B5B1-C5FA-9995-5A20-1D5365B3FFA3}"/>
              </a:ext>
            </a:extLst>
          </p:cNvPr>
          <p:cNvSpPr txBox="1"/>
          <p:nvPr/>
        </p:nvSpPr>
        <p:spPr>
          <a:xfrm>
            <a:off x="2834640" y="4217363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period when a cow is attracted to a bull and will willing to mate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3732CF-785D-131A-67F4-295A5EA71455}"/>
              </a:ext>
            </a:extLst>
          </p:cNvPr>
          <p:cNvSpPr txBox="1"/>
          <p:nvPr/>
        </p:nvSpPr>
        <p:spPr>
          <a:xfrm>
            <a:off x="2834640" y="4714082"/>
            <a:ext cx="7214616" cy="361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female older than a calf, from 6 months of age, until she has had a calf hersel</a:t>
            </a:r>
            <a:r>
              <a:rPr lang="en-NZ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f.</a:t>
            </a:r>
            <a:endParaRPr lang="en-NZ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EFFBA-AABD-74F3-74F1-DAB1AEFCDC06}"/>
              </a:ext>
            </a:extLst>
          </p:cNvPr>
          <p:cNvSpPr txBox="1"/>
          <p:nvPr/>
        </p:nvSpPr>
        <p:spPr>
          <a:xfrm>
            <a:off x="2834640" y="5194991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Cattle are given an injection to prevent certain diseases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B20A6-05B4-BB9C-5528-B1E05E854EDC}"/>
              </a:ext>
            </a:extLst>
          </p:cNvPr>
          <p:cNvSpPr txBox="1"/>
          <p:nvPr/>
        </p:nvSpPr>
        <p:spPr>
          <a:xfrm>
            <a:off x="2834640" y="5740979"/>
            <a:ext cx="7214616" cy="3951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NZ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sign that a cow is approaching calving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2C898A-4B8F-89D0-87AC-870D72BC4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791" y="184654"/>
            <a:ext cx="3143333" cy="19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6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819B-2FC2-2316-77BE-D44C6FD75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74080" cy="1325563"/>
          </a:xfrm>
        </p:spPr>
        <p:txBody>
          <a:bodyPr>
            <a:normAutofit/>
          </a:bodyPr>
          <a:lstStyle/>
          <a:p>
            <a:r>
              <a:rPr lang="en-NZ" sz="4000" b="1" dirty="0"/>
              <a:t>Name these beef breeds</a:t>
            </a:r>
          </a:p>
        </p:txBody>
      </p:sp>
      <p:pic>
        <p:nvPicPr>
          <p:cNvPr id="4" name="Picture 7" descr="Angus">
            <a:extLst>
              <a:ext uri="{FF2B5EF4-FFF2-40B4-BE49-F238E27FC236}">
                <a16:creationId xmlns:a16="http://schemas.microsoft.com/office/drawing/2014/main" id="{1E9339A1-6E62-9550-AC55-DC19EC17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" y="1697356"/>
            <a:ext cx="2438110" cy="162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belgianblue">
            <a:extLst>
              <a:ext uri="{FF2B5EF4-FFF2-40B4-BE49-F238E27FC236}">
                <a16:creationId xmlns:a16="http://schemas.microsoft.com/office/drawing/2014/main" id="{8DD94D52-17B0-179F-FB5E-ADD588566B2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6224" y="5112066"/>
            <a:ext cx="2479776" cy="15379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C39D1F-E9CD-5833-8078-939849DF8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4485" y="1736446"/>
            <a:ext cx="2173986" cy="164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Which steak is better, Aberdeen Angus ...">
            <a:extLst>
              <a:ext uri="{FF2B5EF4-FFF2-40B4-BE49-F238E27FC236}">
                <a16:creationId xmlns:a16="http://schemas.microsoft.com/office/drawing/2014/main" id="{303C12F0-741F-6C3B-7BC6-5FCFA8D0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097" y="3484244"/>
            <a:ext cx="2402136" cy="162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F666C9-86AA-AB8D-9B2B-E506AA18D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9250" y="3428999"/>
            <a:ext cx="1934155" cy="162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932958-E067-B6D8-9A04-8535B0F11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7260" y="1736446"/>
            <a:ext cx="2419828" cy="16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Joint venture exites Charolais breeder | Otago Daily Times Online News">
            <a:extLst>
              <a:ext uri="{FF2B5EF4-FFF2-40B4-BE49-F238E27FC236}">
                <a16:creationId xmlns:a16="http://schemas.microsoft.com/office/drawing/2014/main" id="{99F38C26-7985-2ADA-4C49-09046A46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5371" y="3474759"/>
            <a:ext cx="2452046" cy="159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eefed up for dairy">
            <a:extLst>
              <a:ext uri="{FF2B5EF4-FFF2-40B4-BE49-F238E27FC236}">
                <a16:creationId xmlns:a16="http://schemas.microsoft.com/office/drawing/2014/main" id="{0E6A689F-8DF7-2E7E-46F0-00700E4E0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23" y="5167312"/>
            <a:ext cx="2462586" cy="142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http://www.antietamfarm.com/images/belted_galloway_pic1.jpg">
            <a:extLst>
              <a:ext uri="{FF2B5EF4-FFF2-40B4-BE49-F238E27FC236}">
                <a16:creationId xmlns:a16="http://schemas.microsoft.com/office/drawing/2014/main" id="{C5D80A1B-E1FE-8D99-83D0-2C01830C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24" y="3429000"/>
            <a:ext cx="2174580" cy="162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Shorthorn Cattle | Durable Diversity ...">
            <a:extLst>
              <a:ext uri="{FF2B5EF4-FFF2-40B4-BE49-F238E27FC236}">
                <a16:creationId xmlns:a16="http://schemas.microsoft.com/office/drawing/2014/main" id="{3858986B-74AD-B5F6-A00D-F43EE0681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84" y="1736446"/>
            <a:ext cx="2691028" cy="150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lstein Friesian - Wikipedia">
            <a:extLst>
              <a:ext uri="{FF2B5EF4-FFF2-40B4-BE49-F238E27FC236}">
                <a16:creationId xmlns:a16="http://schemas.microsoft.com/office/drawing/2014/main" id="{61DD8DFC-C86B-0E5E-6B18-1ECE09737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98" y="5112066"/>
            <a:ext cx="2416219" cy="16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Blonde%20Cow">
            <a:extLst>
              <a:ext uri="{FF2B5EF4-FFF2-40B4-BE49-F238E27FC236}">
                <a16:creationId xmlns:a16="http://schemas.microsoft.com/office/drawing/2014/main" id="{39014DE3-F57E-308F-259C-455123E62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9250" y="5171754"/>
            <a:ext cx="2156062" cy="14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E746A2-C573-33DB-682D-4FD403592F1E}"/>
              </a:ext>
            </a:extLst>
          </p:cNvPr>
          <p:cNvSpPr txBox="1"/>
          <p:nvPr/>
        </p:nvSpPr>
        <p:spPr>
          <a:xfrm>
            <a:off x="718123" y="1697356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FB3EC37-A468-8767-A106-827930B14620}"/>
              </a:ext>
            </a:extLst>
          </p:cNvPr>
          <p:cNvSpPr txBox="1"/>
          <p:nvPr/>
        </p:nvSpPr>
        <p:spPr>
          <a:xfrm>
            <a:off x="3581312" y="1773593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69919A-9CCF-BE92-633F-23D5E0605FF2}"/>
              </a:ext>
            </a:extLst>
          </p:cNvPr>
          <p:cNvSpPr txBox="1"/>
          <p:nvPr/>
        </p:nvSpPr>
        <p:spPr>
          <a:xfrm>
            <a:off x="6315824" y="1782205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AA8CE2-5376-B47D-BC2A-815EE90F39CB}"/>
              </a:ext>
            </a:extLst>
          </p:cNvPr>
          <p:cNvSpPr txBox="1"/>
          <p:nvPr/>
        </p:nvSpPr>
        <p:spPr>
          <a:xfrm>
            <a:off x="8817417" y="1773593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2086A2-D057-02F0-7A4F-14AC8C045FAA}"/>
              </a:ext>
            </a:extLst>
          </p:cNvPr>
          <p:cNvSpPr txBox="1"/>
          <p:nvPr/>
        </p:nvSpPr>
        <p:spPr>
          <a:xfrm>
            <a:off x="718123" y="3400853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8A33D4-2445-3BA5-63BA-924FE9C4A5FE}"/>
              </a:ext>
            </a:extLst>
          </p:cNvPr>
          <p:cNvSpPr txBox="1"/>
          <p:nvPr/>
        </p:nvSpPr>
        <p:spPr>
          <a:xfrm>
            <a:off x="3616224" y="3406507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D6D26F-ED69-3AE6-B9E8-82600F114C79}"/>
              </a:ext>
            </a:extLst>
          </p:cNvPr>
          <p:cNvSpPr txBox="1"/>
          <p:nvPr/>
        </p:nvSpPr>
        <p:spPr>
          <a:xfrm>
            <a:off x="6400081" y="3445977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DC9B0B-3D45-5779-7C6C-F1B0EC02BAB8}"/>
              </a:ext>
            </a:extLst>
          </p:cNvPr>
          <p:cNvSpPr txBox="1"/>
          <p:nvPr/>
        </p:nvSpPr>
        <p:spPr>
          <a:xfrm>
            <a:off x="9286379" y="3496054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F4CF01-3097-FAE2-0C8D-A823132703CC}"/>
              </a:ext>
            </a:extLst>
          </p:cNvPr>
          <p:cNvSpPr txBox="1"/>
          <p:nvPr/>
        </p:nvSpPr>
        <p:spPr>
          <a:xfrm>
            <a:off x="724583" y="5145022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C37F4D-500C-16AD-10D8-9F750070B9DB}"/>
              </a:ext>
            </a:extLst>
          </p:cNvPr>
          <p:cNvSpPr txBox="1"/>
          <p:nvPr/>
        </p:nvSpPr>
        <p:spPr>
          <a:xfrm>
            <a:off x="3616223" y="5058525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J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DDAEBE-19F1-52E8-CEAF-0D6262117AC8}"/>
              </a:ext>
            </a:extLst>
          </p:cNvPr>
          <p:cNvSpPr txBox="1"/>
          <p:nvPr/>
        </p:nvSpPr>
        <p:spPr>
          <a:xfrm>
            <a:off x="6444996" y="5166236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57B705-8469-50B9-3DE4-61E440651798}"/>
              </a:ext>
            </a:extLst>
          </p:cNvPr>
          <p:cNvSpPr txBox="1"/>
          <p:nvPr/>
        </p:nvSpPr>
        <p:spPr>
          <a:xfrm>
            <a:off x="9189839" y="5166236"/>
            <a:ext cx="36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chemeClr val="bg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678475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471</Words>
  <Application>Microsoft Office PowerPoint</Application>
  <PresentationFormat>Widescreen</PresentationFormat>
  <Paragraphs>164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Office Theme</vt:lpstr>
      <vt:lpstr>PowerPoint Presentation</vt:lpstr>
      <vt:lpstr>Test Yourself Activities</vt:lpstr>
      <vt:lpstr>Mouth parts Identify the skulls A and B and name the mouth parts</vt:lpstr>
      <vt:lpstr>Mouth parts Identify the skulls A and B and name the mouth parts</vt:lpstr>
      <vt:lpstr>Digestive Systems - Drag the animal into the correct column</vt:lpstr>
      <vt:lpstr>Digestive Systems - Answer</vt:lpstr>
      <vt:lpstr>Quiz - Drag the definition to match the term.</vt:lpstr>
      <vt:lpstr>Quiz- Answers</vt:lpstr>
      <vt:lpstr>Name these beef breeds</vt:lpstr>
      <vt:lpstr>Name these beef breeds</vt:lpstr>
      <vt:lpstr>Practice tagging. Enlarge diagram and print onto card or glue onto cardboard. Using a ear tagger, tag the cow correctly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Stokes</dc:creator>
  <cp:lastModifiedBy>Kerry Allen</cp:lastModifiedBy>
  <cp:revision>9</cp:revision>
  <dcterms:created xsi:type="dcterms:W3CDTF">2024-11-10T18:15:38Z</dcterms:created>
  <dcterms:modified xsi:type="dcterms:W3CDTF">2025-03-09T08:01:10Z</dcterms:modified>
</cp:coreProperties>
</file>