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  <p:sldId id="304" r:id="rId5"/>
    <p:sldId id="296" r:id="rId6"/>
    <p:sldId id="305" r:id="rId7"/>
    <p:sldId id="302" r:id="rId8"/>
    <p:sldId id="311" r:id="rId9"/>
    <p:sldId id="312" r:id="rId10"/>
    <p:sldId id="297" r:id="rId11"/>
    <p:sldId id="301" r:id="rId12"/>
    <p:sldId id="313" r:id="rId13"/>
    <p:sldId id="310" r:id="rId14"/>
    <p:sldId id="298" r:id="rId15"/>
    <p:sldId id="314" r:id="rId16"/>
    <p:sldId id="31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7CE4-F8BA-F437-6966-5B070223F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B01F7-961C-744B-222A-0FFFC7458D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ABF73-00C3-258E-19CF-8F8E0418F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63AF5-9812-7F7B-4FD2-BF529CB9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FF40A-D30F-AAE8-00F6-F89088B43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6241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225FF-14B3-A613-4D54-386F54DBF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7E43D-DED9-BB5E-6A10-8BAB561A3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FDF0-61D7-9592-B08E-DA81162AF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9F1B0-3EEB-5C14-B2E2-A2D7AB98B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55D54-B7CE-9AE6-79D0-3F4DD38E2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4773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C34B-D8EA-1CBB-7EC7-F893DDF20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FF9D2-83EB-5587-AD8C-EFA743D2A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79162-F9A5-64C1-1FE0-C6497ACBE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A8E54-B4AE-153A-FB3A-7A17A473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C5507-8585-227C-DE98-8ED9C03BE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749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7CB73-15E0-D1EA-9B12-36D6CC77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B4505-6995-E55B-73D8-4FB4C4160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01BB4-8C05-C73A-DC87-E8E66049F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CB78A-9F23-A079-1AEC-6F79BB136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10B45-1829-1413-A5EE-E3289540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4B0D4-9A76-6122-4238-57CBA10A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83815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FB1B-6210-B3CC-3EEF-156ABC69E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C5067-1C36-27D2-391F-4C7C0B747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230428-0468-4DBA-349A-68213A540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788D7-D650-689F-ECA5-FC3AE62B4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5815D-3FA9-870D-5C67-833BD7B4A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402502-89C8-D249-3260-E512652A1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8184DF-C8B8-49DF-6050-4DCE99AA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9AFB03-6C72-662F-850A-A8F69F3D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1310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89E98-12A9-F8C7-4945-533373C6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DBDF3-B381-05AB-4AB1-09A59D400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D5D949-2C36-6AA4-4CAC-B2B7051B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2B631F-420F-A5A5-B853-3B9CA06EA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07535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69BC68-1376-8000-DCB7-761D0637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85B4D8-8164-79A0-4B84-DADF12195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C2FC0-1DC6-F242-2FF4-9FE218D6D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5199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F3D86-7D7B-A5E1-446D-01C31508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F7315-7B04-2EE2-482D-6FA86F03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2FF77-231A-8EF4-AC10-04C0CE1EC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BEB228-8E8E-3ADC-D367-7A87C497E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1F84F-F3D7-3288-F9C5-57AAE9F43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42224-837B-45A3-99D2-AD1ACDD10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2006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8C287-C2D1-93F0-A108-AF3548F08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46F7B4-D798-0413-933C-3CA6C3EF8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6A578-F0E6-2BE1-F798-3C10D2493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0D497-18FA-3170-7321-8FE57307A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56FF4-F987-56C2-265B-E8D1BB51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E04AB-92D8-4BD6-3107-B7D652E3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87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2925-792E-7C2F-96AF-939088FB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44774-08DF-BA56-0F18-A8BAD0C7D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243EE-8EA4-8601-726A-C1C188154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C6C57-47DC-E44C-B821-DCB86ADA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A2A46-3128-B1A0-7A28-77D8307C4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7121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62F4F7-64B2-5CCC-AA8F-4E6DB18A5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9BA42-4ED2-17F8-9D12-6F1242258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58BBB-9340-C9EA-3527-9B0B891A6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378A9-09CA-1595-D7C8-EF912DB22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EB42D-0DE7-77AB-D9DC-095DE7844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66849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C41473-47CA-9C2A-F0D1-51674EAC5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689C8-C8CF-0A02-1934-F111DF6D0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2F5C7-35DA-F1DE-AE54-217297883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DE99C7-3F54-4A42-81A5-124A90E5E55D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40226-F278-120D-127C-A32E842B4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7F091-10D9-6ACC-BEAB-567E55073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4C59E6-0BA4-4CBD-866B-753D6BF5905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0367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irynz.co.nz/milking/rotary-system/rotary-routin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dairynz.co.nz/milking/herringbone-system/herringbone-routin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-cC4I2CNsE" TargetMode="External"/><Relationship Id="rId2" Type="http://schemas.openxmlformats.org/officeDocument/2006/relationships/hyperlink" Target="https://www.youtube.com/watch?v=H3ol3U6I2B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EAC40DAE-8CCF-5296-A534-972F87A30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4" name="Rectangle 4103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B0384EA6-A03A-75E1-9F07-1E2ACF90D1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NZ" altLang="en-US" sz="6600"/>
              <a:t>Dairy Sheds</a:t>
            </a:r>
          </a:p>
        </p:txBody>
      </p:sp>
      <p:sp>
        <p:nvSpPr>
          <p:cNvPr id="410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2">
            <a:extLst>
              <a:ext uri="{FF2B5EF4-FFF2-40B4-BE49-F238E27FC236}">
                <a16:creationId xmlns:a16="http://schemas.microsoft.com/office/drawing/2014/main" id="{B4AC5C5E-548B-24A1-D6CA-85FA4BCB9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2099" y="2633472"/>
            <a:ext cx="8104754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3D3E3A7C-1C3B-DDA3-C4D5-71CA7BFEA1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6600"/>
              <a:t>Rotary Shed</a:t>
            </a:r>
          </a:p>
        </p:txBody>
      </p:sp>
      <p:sp>
        <p:nvSpPr>
          <p:cNvPr id="513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9" descr="How a rotary dairy shed works – Farm ...">
            <a:extLst>
              <a:ext uri="{FF2B5EF4-FFF2-40B4-BE49-F238E27FC236}">
                <a16:creationId xmlns:a16="http://schemas.microsoft.com/office/drawing/2014/main" id="{3A3380F1-744A-53BF-B5B4-96F565CD3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8576" y="2283014"/>
            <a:ext cx="3408265" cy="396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7" descr="Dench - 54 Bale Rotary - Gibson ...">
            <a:extLst>
              <a:ext uri="{FF2B5EF4-FFF2-40B4-BE49-F238E27FC236}">
                <a16:creationId xmlns:a16="http://schemas.microsoft.com/office/drawing/2014/main" id="{DA8466FB-71E2-AA2B-6CAA-2FB70DC6D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2525" y="2305039"/>
            <a:ext cx="6927764" cy="396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Rectangle 5">
            <a:extLst>
              <a:ext uri="{FF2B5EF4-FFF2-40B4-BE49-F238E27FC236}">
                <a16:creationId xmlns:a16="http://schemas.microsoft.com/office/drawing/2014/main" id="{8540123E-AC09-A475-40E9-0C52AB0FA1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GB" altLang="en-US" sz="5400"/>
              <a:t>Rotary Platform</a:t>
            </a:r>
          </a:p>
        </p:txBody>
      </p:sp>
      <p:sp>
        <p:nvSpPr>
          <p:cNvPr id="615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8" name="Content Placeholder 1">
            <a:extLst>
              <a:ext uri="{FF2B5EF4-FFF2-40B4-BE49-F238E27FC236}">
                <a16:creationId xmlns:a16="http://schemas.microsoft.com/office/drawing/2014/main" id="{4057D74E-9832-C17B-94DA-BFFB8923C0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altLang="en-US" sz="2200">
                <a:latin typeface="Lato" panose="020F0502020204030203" pitchFamily="34" charset="0"/>
              </a:rPr>
              <a:t>Rotary milking systems have become popular due to increased milking efficiency in larger herds and are now used by around 30% of dairy farms in New Zealand.</a:t>
            </a:r>
            <a:endParaRPr lang="en-NZ" altLang="en-US" sz="2200"/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BBD23BB-D875-6D39-AE1F-B73E2061B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840105"/>
            <a:ext cx="6903720" cy="517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8" name="Rectangle 7177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Rectangle 5">
            <a:extLst>
              <a:ext uri="{FF2B5EF4-FFF2-40B4-BE49-F238E27FC236}">
                <a16:creationId xmlns:a16="http://schemas.microsoft.com/office/drawing/2014/main" id="{A028917C-8B9E-B9E8-1DF1-C6450CEAE3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5100"/>
              <a:t>Watch </a:t>
            </a:r>
            <a:r>
              <a:rPr lang="en-US" altLang="en-US" sz="5100">
                <a:hlinkClick r:id="rId2" action="ppaction://hlinkfile"/>
              </a:rPr>
              <a:t>Rotary</a:t>
            </a:r>
            <a:r>
              <a:rPr lang="en-US" altLang="en-US" sz="5100"/>
              <a:t>:- efficient milking routine</a:t>
            </a:r>
          </a:p>
        </p:txBody>
      </p:sp>
      <p:sp>
        <p:nvSpPr>
          <p:cNvPr id="7172" name="TextBox 2">
            <a:extLst>
              <a:ext uri="{FF2B5EF4-FFF2-40B4-BE49-F238E27FC236}">
                <a16:creationId xmlns:a16="http://schemas.microsoft.com/office/drawing/2014/main" id="{20BFB55E-19E5-F367-4225-320E3117F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1931" y="2089957"/>
            <a:ext cx="1685219" cy="5526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en-US" sz="2400">
                <a:latin typeface="+mn-lt"/>
              </a:rPr>
              <a:t>Cluster</a:t>
            </a:r>
          </a:p>
        </p:txBody>
      </p:sp>
      <p:sp>
        <p:nvSpPr>
          <p:cNvPr id="7180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4">
            <a:extLst>
              <a:ext uri="{FF2B5EF4-FFF2-40B4-BE49-F238E27FC236}">
                <a16:creationId xmlns:a16="http://schemas.microsoft.com/office/drawing/2014/main" id="{4FBE74B6-13FD-5E08-5AA7-A6A37E07D2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79" y="2642616"/>
            <a:ext cx="2704338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3" name="Picture 4">
            <a:extLst>
              <a:ext uri="{FF2B5EF4-FFF2-40B4-BE49-F238E27FC236}">
                <a16:creationId xmlns:a16="http://schemas.microsoft.com/office/drawing/2014/main" id="{2314DAB4-E119-C9F4-F302-D09EFD825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2943651"/>
            <a:ext cx="5614416" cy="300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0" name="Rectangle 819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5">
            <a:extLst>
              <a:ext uri="{FF2B5EF4-FFF2-40B4-BE49-F238E27FC236}">
                <a16:creationId xmlns:a16="http://schemas.microsoft.com/office/drawing/2014/main" id="{194DFC04-261C-C40A-BC17-128D644C0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Backing gate</a:t>
            </a:r>
          </a:p>
        </p:txBody>
      </p:sp>
      <p:sp>
        <p:nvSpPr>
          <p:cNvPr id="820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DBAF9D72-3ECC-1C3C-CEFA-32940C6A2B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1007406"/>
            <a:ext cx="7214616" cy="481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4" name="Rectangle 922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Rectangle 5">
            <a:extLst>
              <a:ext uri="{FF2B5EF4-FFF2-40B4-BE49-F238E27FC236}">
                <a16:creationId xmlns:a16="http://schemas.microsoft.com/office/drawing/2014/main" id="{DD8A23EE-E821-1EFC-64CB-51B39B7180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Mats to protect cow's feet as they walk off the rotary</a:t>
            </a:r>
          </a:p>
        </p:txBody>
      </p:sp>
      <p:sp>
        <p:nvSpPr>
          <p:cNvPr id="922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9" name="Picture 4">
            <a:extLst>
              <a:ext uri="{FF2B5EF4-FFF2-40B4-BE49-F238E27FC236}">
                <a16:creationId xmlns:a16="http://schemas.microsoft.com/office/drawing/2014/main" id="{889800D9-5CB3-2EA4-148C-0923E5813D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9" name="Rectangle 1024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09283107-131D-27E2-5083-E17C9774E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2" y="639193"/>
            <a:ext cx="2913943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Control Panel</a:t>
            </a:r>
          </a:p>
        </p:txBody>
      </p:sp>
      <p:sp>
        <p:nvSpPr>
          <p:cNvPr id="1025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36184FB6-4F05-AE69-736F-AC282D6F5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007406"/>
            <a:ext cx="7214616" cy="481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2" name="Rectangle 1127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3A0782C5-B441-4A90-F5F9-E1226D07B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Drafting gate</a:t>
            </a:r>
          </a:p>
        </p:txBody>
      </p:sp>
      <p:sp>
        <p:nvSpPr>
          <p:cNvPr id="1127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7" name="Picture 4">
            <a:extLst>
              <a:ext uri="{FF2B5EF4-FFF2-40B4-BE49-F238E27FC236}">
                <a16:creationId xmlns:a16="http://schemas.microsoft.com/office/drawing/2014/main" id="{1217017B-5DEC-EDAF-5CD4-690E84C71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9155" y="640080"/>
            <a:ext cx="3704897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6" name="Rectangle 1229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0" name="Rectangle 5">
            <a:extLst>
              <a:ext uri="{FF2B5EF4-FFF2-40B4-BE49-F238E27FC236}">
                <a16:creationId xmlns:a16="http://schemas.microsoft.com/office/drawing/2014/main" id="{DC824BCB-F65F-6ACB-B352-AD85824CFA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Vats</a:t>
            </a:r>
          </a:p>
        </p:txBody>
      </p:sp>
      <p:sp>
        <p:nvSpPr>
          <p:cNvPr id="1229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1" name="Picture 4">
            <a:extLst>
              <a:ext uri="{FF2B5EF4-FFF2-40B4-BE49-F238E27FC236}">
                <a16:creationId xmlns:a16="http://schemas.microsoft.com/office/drawing/2014/main" id="{468DB648-A74B-E439-B45A-4F30A7E53A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1" name="Rectangle 13320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Rectangle 5">
            <a:extLst>
              <a:ext uri="{FF2B5EF4-FFF2-40B4-BE49-F238E27FC236}">
                <a16:creationId xmlns:a16="http://schemas.microsoft.com/office/drawing/2014/main" id="{A91BFF4D-9B99-9BA1-7569-D920B76C4B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6600"/>
              <a:t>Herringbone Shed</a:t>
            </a:r>
          </a:p>
        </p:txBody>
      </p:sp>
      <p:sp>
        <p:nvSpPr>
          <p:cNvPr id="13323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5" name="Picture 5" descr="Herringbone Milking Systems | Read ...">
            <a:extLst>
              <a:ext uri="{FF2B5EF4-FFF2-40B4-BE49-F238E27FC236}">
                <a16:creationId xmlns:a16="http://schemas.microsoft.com/office/drawing/2014/main" id="{D6C42841-6976-919D-333E-EA9872DE3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199" y="2642616"/>
            <a:ext cx="5048097" cy="360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 descr="Herringbone Bail and Pit Design ...">
            <a:extLst>
              <a:ext uri="{FF2B5EF4-FFF2-40B4-BE49-F238E27FC236}">
                <a16:creationId xmlns:a16="http://schemas.microsoft.com/office/drawing/2014/main" id="{95B7A1D4-09BE-9AD9-FA4A-9A3F95ED9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5" r="14773"/>
          <a:stretch>
            <a:fillRect/>
          </a:stretch>
        </p:blipFill>
        <p:spPr bwMode="auto">
          <a:xfrm>
            <a:off x="6435470" y="2642616"/>
            <a:ext cx="4784980" cy="370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6" name="Rectangle 14345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38" name="Title 1">
            <a:extLst>
              <a:ext uri="{FF2B5EF4-FFF2-40B4-BE49-F238E27FC236}">
                <a16:creationId xmlns:a16="http://schemas.microsoft.com/office/drawing/2014/main" id="{0FBA40AD-91AE-AE33-62C4-C93351B75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br>
              <a:rPr lang="en-NZ" altLang="en-US" sz="3400"/>
            </a:br>
            <a:r>
              <a:rPr lang="en-US" altLang="en-US" sz="3400">
                <a:latin typeface="Lato" panose="020F0502020204030203" pitchFamily="34" charset="0"/>
              </a:rPr>
              <a:t>Watch -</a:t>
            </a:r>
            <a:r>
              <a:rPr lang="en-US" altLang="en-US" sz="3400">
                <a:latin typeface="Lato" panose="020F0502020204030203" pitchFamily="34" charset="0"/>
                <a:hlinkClick r:id="rId2"/>
              </a:rPr>
              <a:t>Herringbone</a:t>
            </a:r>
            <a:r>
              <a:rPr lang="en-US" altLang="en-US" sz="3400">
                <a:latin typeface="Lato" panose="020F0502020204030203" pitchFamily="34" charset="0"/>
              </a:rPr>
              <a:t> efficient routine</a:t>
            </a:r>
            <a:endParaRPr lang="en-NZ" altLang="en-US" sz="3400"/>
          </a:p>
        </p:txBody>
      </p:sp>
      <p:sp>
        <p:nvSpPr>
          <p:cNvPr id="14348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6755DA84-24E2-3416-03DE-CB41719333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41263" y="457200"/>
            <a:ext cx="6007608" cy="192938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altLang="en-US" sz="2200">
                <a:latin typeface="Lato" panose="020F0502020204030203" pitchFamily="34" charset="0"/>
              </a:rPr>
              <a:t>The swing-over herringbone is the most common dairy type in New Zealand, used on 69% of dairy farms.</a:t>
            </a:r>
          </a:p>
        </p:txBody>
      </p:sp>
      <p:pic>
        <p:nvPicPr>
          <p:cNvPr id="14341" name="Picture 6" descr="Milking - New Dairies | Herringbone ...">
            <a:extLst>
              <a:ext uri="{FF2B5EF4-FFF2-40B4-BE49-F238E27FC236}">
                <a16:creationId xmlns:a16="http://schemas.microsoft.com/office/drawing/2014/main" id="{998A62A7-6252-E775-7F8C-0B08830DA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050" y="2543475"/>
            <a:ext cx="5066538" cy="33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8" descr="Allflex Livestock Intelligence ...">
            <a:extLst>
              <a:ext uri="{FF2B5EF4-FFF2-40B4-BE49-F238E27FC236}">
                <a16:creationId xmlns:a16="http://schemas.microsoft.com/office/drawing/2014/main" id="{84230290-4AF9-C847-DF00-C4CA2FBEB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035" y="2725461"/>
            <a:ext cx="5695651" cy="318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9" name="Rectangle 1536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C4C46545-5774-3D78-E59A-1DB2A0122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GB" altLang="en-US" sz="5400"/>
              <a:t>Test bucket</a:t>
            </a:r>
          </a:p>
        </p:txBody>
      </p:sp>
      <p:sp>
        <p:nvSpPr>
          <p:cNvPr id="1537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7BB72FC-CF61-AFA6-F2A4-609CEEDBF0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n-US" sz="2200" dirty="0"/>
              <a:t>Test bucket connect between </a:t>
            </a:r>
            <a:r>
              <a:rPr lang="en-US" altLang="en-US" sz="2200" b="1" dirty="0"/>
              <a:t>milking</a:t>
            </a:r>
            <a:r>
              <a:rPr lang="en-US" altLang="en-US" sz="2200" dirty="0"/>
              <a:t> cluster and </a:t>
            </a:r>
            <a:r>
              <a:rPr lang="en-US" altLang="en-US" sz="2200" b="1" dirty="0"/>
              <a:t>milk</a:t>
            </a:r>
            <a:r>
              <a:rPr lang="en-US" altLang="en-US" sz="2200" dirty="0"/>
              <a:t> pipeline. </a:t>
            </a:r>
          </a:p>
          <a:p>
            <a:pPr eaLnBrk="1" hangingPunct="1"/>
            <a:r>
              <a:rPr lang="en-US" altLang="en-US" sz="2200" dirty="0"/>
              <a:t>A </a:t>
            </a:r>
            <a:r>
              <a:rPr lang="en-US" altLang="en-US" sz="2200" b="1" dirty="0"/>
              <a:t>Test Bucket</a:t>
            </a:r>
            <a:r>
              <a:rPr lang="en-US" altLang="en-US" sz="2200" dirty="0"/>
              <a:t> intercepts the </a:t>
            </a:r>
            <a:r>
              <a:rPr lang="en-US" altLang="en-US" sz="2200" b="1" dirty="0"/>
              <a:t>milk</a:t>
            </a:r>
            <a:r>
              <a:rPr lang="en-US" altLang="en-US" sz="2200" dirty="0"/>
              <a:t> from cow’s whose milk cannot go into the vat for some reason e.g. she has been given antibiotics. This milk is either feed to other animals or dumped.</a:t>
            </a:r>
            <a:endParaRPr lang="en-GB" altLang="en-US" sz="2200" dirty="0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D3AC00ED-ECB0-1375-F81A-B04C0E532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6928" y="640080"/>
            <a:ext cx="3723208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3" name="Rectangle 1639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Rectangle 5">
            <a:extLst>
              <a:ext uri="{FF2B5EF4-FFF2-40B4-BE49-F238E27FC236}">
                <a16:creationId xmlns:a16="http://schemas.microsoft.com/office/drawing/2014/main" id="{773326E0-34D1-E2EA-4BC6-830482C97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NZ" altLang="en-US" sz="5400" b="1" dirty="0"/>
              <a:t>Robotic Milking</a:t>
            </a:r>
          </a:p>
        </p:txBody>
      </p:sp>
      <p:sp>
        <p:nvSpPr>
          <p:cNvPr id="1639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7" name="Content Placeholder 3">
            <a:extLst>
              <a:ext uri="{FF2B5EF4-FFF2-40B4-BE49-F238E27FC236}">
                <a16:creationId xmlns:a16="http://schemas.microsoft.com/office/drawing/2014/main" id="{B5B6F27D-6A37-DB6F-C153-5DB835033B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n-US" sz="2200">
                <a:latin typeface="Lato" panose="020F0502020204030203" pitchFamily="34" charset="0"/>
              </a:rPr>
              <a:t>Robotic milking systems also known as an Automatic Milking System (AMS) lets cows choose when to be milked by a robotic system without human help. It has a robotic arm and an identification system. When a cow enters, it's checked if she's due for milking. If yes, the machine milks her, collects data and sends the milk to tanks.</a:t>
            </a:r>
            <a:endParaRPr lang="en-US" altLang="en-US" sz="2200"/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DCD6BD1A-5F4D-D99E-AFD9-83C70B75F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381887"/>
            <a:ext cx="5458968" cy="409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6" name="Rectangle 17415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itle 1">
            <a:extLst>
              <a:ext uri="{FF2B5EF4-FFF2-40B4-BE49-F238E27FC236}">
                <a16:creationId xmlns:a16="http://schemas.microsoft.com/office/drawing/2014/main" id="{6E30A1BA-06AF-47C7-2BB5-E8DD6DD51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altLang="en-US" sz="5400"/>
              <a:t>Watch</a:t>
            </a:r>
          </a:p>
        </p:txBody>
      </p:sp>
      <p:sp>
        <p:nvSpPr>
          <p:cNvPr id="17418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2E553C43-FF8E-4AD1-2B66-7322D5B491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altLang="en-US" sz="2200" dirty="0"/>
              <a:t> Pasture based </a:t>
            </a:r>
            <a:r>
              <a:rPr lang="en-NZ" altLang="en-US" sz="2200" dirty="0">
                <a:hlinkClick r:id="rId2"/>
              </a:rPr>
              <a:t>Automatic Milking System</a:t>
            </a:r>
            <a:endParaRPr lang="en-NZ" altLang="en-US" sz="2200" dirty="0"/>
          </a:p>
          <a:p>
            <a:pPr marL="0" indent="0">
              <a:buNone/>
            </a:pPr>
            <a:r>
              <a:rPr lang="en-NZ" altLang="en-US" sz="2200" dirty="0">
                <a:hlinkClick r:id="rId3"/>
              </a:rPr>
              <a:t>Lely Astronaut </a:t>
            </a:r>
            <a:r>
              <a:rPr lang="en-NZ" altLang="en-US" sz="2200" dirty="0"/>
              <a:t>A5- Rob &amp; Moira Anstis- NZ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434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48FEF141-0FA7-A204-91E7-B9851C67F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225</Words>
  <Application>Microsoft Office PowerPoint</Application>
  <PresentationFormat>Widescreen</PresentationFormat>
  <Paragraphs>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Lato</vt:lpstr>
      <vt:lpstr>Office Theme</vt:lpstr>
      <vt:lpstr>PowerPoint Presentation</vt:lpstr>
      <vt:lpstr>Dairy Sheds</vt:lpstr>
      <vt:lpstr>Rotary Shed</vt:lpstr>
      <vt:lpstr>Rotary Platform</vt:lpstr>
      <vt:lpstr>Watch Rotary:- efficient milking routine</vt:lpstr>
      <vt:lpstr>Backing gate</vt:lpstr>
      <vt:lpstr>Mats to protect cow's feet as they walk off the rotary</vt:lpstr>
      <vt:lpstr>Control Panel</vt:lpstr>
      <vt:lpstr>Drafting gate</vt:lpstr>
      <vt:lpstr>Vats</vt:lpstr>
      <vt:lpstr>Herringbone Shed</vt:lpstr>
      <vt:lpstr> Watch -Herringbone efficient routine</vt:lpstr>
      <vt:lpstr>Test bucket</vt:lpstr>
      <vt:lpstr>Robotic Milking</vt:lpstr>
      <vt:lpstr>Watch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3</cp:revision>
  <dcterms:created xsi:type="dcterms:W3CDTF">2026-09-14T20:56:45Z</dcterms:created>
  <dcterms:modified xsi:type="dcterms:W3CDTF">2026-10-06T02:34:29Z</dcterms:modified>
</cp:coreProperties>
</file>