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3" r:id="rId2"/>
    <p:sldId id="256" r:id="rId3"/>
    <p:sldId id="257" r:id="rId4"/>
    <p:sldId id="262" r:id="rId5"/>
    <p:sldId id="264" r:id="rId6"/>
    <p:sldId id="263" r:id="rId7"/>
    <p:sldId id="265" r:id="rId8"/>
    <p:sldId id="261" r:id="rId9"/>
    <p:sldId id="260" r:id="rId10"/>
    <p:sldId id="258" r:id="rId11"/>
    <p:sldId id="259" r:id="rId12"/>
    <p:sldId id="267" r:id="rId13"/>
    <p:sldId id="266" r:id="rId14"/>
    <p:sldId id="268" r:id="rId15"/>
    <p:sldId id="295" r:id="rId16"/>
    <p:sldId id="296"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615EF-CD39-4086-B52C-1E90307A6630}" type="datetimeFigureOut">
              <a:rPr lang="en-NZ" smtClean="0"/>
              <a:t>31/01/2025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447C0-1F9B-4939-A598-35F63282DDBD}" type="slidenum">
              <a:rPr lang="en-NZ" smtClean="0"/>
              <a:t>‹#›</a:t>
            </a:fld>
            <a:endParaRPr lang="en-NZ"/>
          </a:p>
        </p:txBody>
      </p:sp>
    </p:spTree>
    <p:extLst>
      <p:ext uri="{BB962C8B-B14F-4D97-AF65-F5344CB8AC3E}">
        <p14:creationId xmlns:p14="http://schemas.microsoft.com/office/powerpoint/2010/main" val="294752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cows have fluctuated slightly over the last 10 years, peaking at 5.02 million in 2014/15 before dropping to 4.70 million in 2023/24 (Table 2.2). The average farm size (effective hectares) continued to rise, from 151 in 2017/18 to 162 in 2023/24. Total effective hectares (milking platform with support block excluded) peaked and remained stable between 2014/15 and 2018/19, before decreasing from 1.74 million hectares in 2018/19 to 1.70 million in 2023/24.</a:t>
            </a:r>
            <a:endParaRPr lang="en-NZ" dirty="0"/>
          </a:p>
        </p:txBody>
      </p:sp>
      <p:sp>
        <p:nvSpPr>
          <p:cNvPr id="4" name="Slide Number Placeholder 3"/>
          <p:cNvSpPr>
            <a:spLocks noGrp="1"/>
          </p:cNvSpPr>
          <p:nvPr>
            <p:ph type="sldNum" sz="quarter" idx="5"/>
          </p:nvPr>
        </p:nvSpPr>
        <p:spPr/>
        <p:txBody>
          <a:bodyPr/>
          <a:lstStyle/>
          <a:p>
            <a:fld id="{4FF447C0-1F9B-4939-A598-35F63282DDBD}" type="slidenum">
              <a:rPr lang="en-NZ" smtClean="0"/>
              <a:t>4</a:t>
            </a:fld>
            <a:endParaRPr lang="en-NZ"/>
          </a:p>
        </p:txBody>
      </p:sp>
    </p:spTree>
    <p:extLst>
      <p:ext uri="{BB962C8B-B14F-4D97-AF65-F5344CB8AC3E}">
        <p14:creationId xmlns:p14="http://schemas.microsoft.com/office/powerpoint/2010/main" val="323952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FF447C0-1F9B-4939-A598-35F63282DDBD}" type="slidenum">
              <a:rPr lang="en-NZ" smtClean="0"/>
              <a:t>14</a:t>
            </a:fld>
            <a:endParaRPr lang="en-NZ"/>
          </a:p>
        </p:txBody>
      </p:sp>
    </p:spTree>
    <p:extLst>
      <p:ext uri="{BB962C8B-B14F-4D97-AF65-F5344CB8AC3E}">
        <p14:creationId xmlns:p14="http://schemas.microsoft.com/office/powerpoint/2010/main" val="346488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t>
            </a:r>
            <a:r>
              <a:rPr lang="en-US" dirty="0" err="1"/>
              <a:t>milksolids</a:t>
            </a:r>
            <a:r>
              <a:rPr lang="en-US" dirty="0"/>
              <a:t> production per cow varies significantly from farm to farm. This variation is determined by factors such as temperature, rainfall, soil fertility (which influences pasture growth), stocking rate, herd genetic merit, supplementary feed levels, and farm management practices.</a:t>
            </a:r>
            <a:endParaRPr lang="en-NZ" dirty="0"/>
          </a:p>
        </p:txBody>
      </p:sp>
      <p:sp>
        <p:nvSpPr>
          <p:cNvPr id="4" name="Slide Number Placeholder 3"/>
          <p:cNvSpPr>
            <a:spLocks noGrp="1"/>
          </p:cNvSpPr>
          <p:nvPr>
            <p:ph type="sldNum" sz="quarter" idx="5"/>
          </p:nvPr>
        </p:nvSpPr>
        <p:spPr/>
        <p:txBody>
          <a:bodyPr/>
          <a:lstStyle/>
          <a:p>
            <a:fld id="{4FF447C0-1F9B-4939-A598-35F63282DDBD}" type="slidenum">
              <a:rPr lang="en-NZ" smtClean="0"/>
              <a:t>6</a:t>
            </a:fld>
            <a:endParaRPr lang="en-NZ"/>
          </a:p>
        </p:txBody>
      </p:sp>
    </p:spTree>
    <p:extLst>
      <p:ext uri="{BB962C8B-B14F-4D97-AF65-F5344CB8AC3E}">
        <p14:creationId xmlns:p14="http://schemas.microsoft.com/office/powerpoint/2010/main" val="284913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FF447C0-1F9B-4939-A598-35F63282DDBD}" type="slidenum">
              <a:rPr lang="en-NZ" smtClean="0"/>
              <a:t>7</a:t>
            </a:fld>
            <a:endParaRPr lang="en-NZ"/>
          </a:p>
        </p:txBody>
      </p:sp>
    </p:spTree>
    <p:extLst>
      <p:ext uri="{BB962C8B-B14F-4D97-AF65-F5344CB8AC3E}">
        <p14:creationId xmlns:p14="http://schemas.microsoft.com/office/powerpoint/2010/main" val="283436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FF447C0-1F9B-4939-A598-35F63282DDBD}" type="slidenum">
              <a:rPr lang="en-NZ" smtClean="0"/>
              <a:t>8</a:t>
            </a:fld>
            <a:endParaRPr lang="en-NZ"/>
          </a:p>
        </p:txBody>
      </p:sp>
    </p:spTree>
    <p:extLst>
      <p:ext uri="{BB962C8B-B14F-4D97-AF65-F5344CB8AC3E}">
        <p14:creationId xmlns:p14="http://schemas.microsoft.com/office/powerpoint/2010/main" val="404426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FF447C0-1F9B-4939-A598-35F63282DDBD}" type="slidenum">
              <a:rPr lang="en-NZ" smtClean="0"/>
              <a:t>9</a:t>
            </a:fld>
            <a:endParaRPr lang="en-NZ"/>
          </a:p>
        </p:txBody>
      </p:sp>
    </p:spTree>
    <p:extLst>
      <p:ext uri="{BB962C8B-B14F-4D97-AF65-F5344CB8AC3E}">
        <p14:creationId xmlns:p14="http://schemas.microsoft.com/office/powerpoint/2010/main" val="183181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FF447C0-1F9B-4939-A598-35F63282DDBD}" type="slidenum">
              <a:rPr lang="en-NZ" smtClean="0"/>
              <a:t>10</a:t>
            </a:fld>
            <a:endParaRPr lang="en-NZ"/>
          </a:p>
        </p:txBody>
      </p:sp>
    </p:spTree>
    <p:extLst>
      <p:ext uri="{BB962C8B-B14F-4D97-AF65-F5344CB8AC3E}">
        <p14:creationId xmlns:p14="http://schemas.microsoft.com/office/powerpoint/2010/main" val="67590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4FF447C0-1F9B-4939-A598-35F63282DDBD}" type="slidenum">
              <a:rPr lang="en-NZ" smtClean="0"/>
              <a:t>11</a:t>
            </a:fld>
            <a:endParaRPr lang="en-NZ"/>
          </a:p>
        </p:txBody>
      </p:sp>
    </p:spTree>
    <p:extLst>
      <p:ext uri="{BB962C8B-B14F-4D97-AF65-F5344CB8AC3E}">
        <p14:creationId xmlns:p14="http://schemas.microsoft.com/office/powerpoint/2010/main" val="223296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t>• Holstein-Friesian cows had the highest production levels in terms of litres, protein, and </a:t>
            </a:r>
            <a:r>
              <a:rPr lang="en-NZ" dirty="0" err="1"/>
              <a:t>milksolids</a:t>
            </a:r>
            <a:r>
              <a:rPr lang="en-NZ" dirty="0"/>
              <a:t> (kg). </a:t>
            </a:r>
          </a:p>
          <a:p>
            <a:pPr marL="0" indent="0">
              <a:buNone/>
            </a:pPr>
            <a:r>
              <a:rPr lang="en-NZ" dirty="0"/>
              <a:t>• Jersey cows achieved the highest percentages for milkfat, protein, and </a:t>
            </a:r>
            <a:r>
              <a:rPr lang="en-NZ" dirty="0" err="1"/>
              <a:t>milksolids</a:t>
            </a:r>
            <a:r>
              <a:rPr lang="en-NZ" dirty="0"/>
              <a:t>. </a:t>
            </a:r>
          </a:p>
          <a:p>
            <a:pPr marL="0" indent="0">
              <a:buNone/>
            </a:pPr>
            <a:r>
              <a:rPr lang="en-NZ" dirty="0"/>
              <a:t>• Holstein-Friesian/Jersey crossbred cows produced highest milkfat (kg) production.</a:t>
            </a:r>
          </a:p>
          <a:p>
            <a:endParaRPr lang="en-NZ" dirty="0"/>
          </a:p>
        </p:txBody>
      </p:sp>
      <p:sp>
        <p:nvSpPr>
          <p:cNvPr id="4" name="Slide Number Placeholder 3"/>
          <p:cNvSpPr>
            <a:spLocks noGrp="1"/>
          </p:cNvSpPr>
          <p:nvPr>
            <p:ph type="sldNum" sz="quarter" idx="5"/>
          </p:nvPr>
        </p:nvSpPr>
        <p:spPr/>
        <p:txBody>
          <a:bodyPr/>
          <a:lstStyle/>
          <a:p>
            <a:fld id="{4FF447C0-1F9B-4939-A598-35F63282DDBD}" type="slidenum">
              <a:rPr lang="en-NZ" smtClean="0"/>
              <a:t>12</a:t>
            </a:fld>
            <a:endParaRPr lang="en-NZ"/>
          </a:p>
        </p:txBody>
      </p:sp>
    </p:spTree>
    <p:extLst>
      <p:ext uri="{BB962C8B-B14F-4D97-AF65-F5344CB8AC3E}">
        <p14:creationId xmlns:p14="http://schemas.microsoft.com/office/powerpoint/2010/main" val="22886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the percentage of Holstein-Friesian and Jersey cows has consistently decreased (Graph 3.4). In contrast, the proportion of Holstein-Friesian/Jersey Crossbreed cows has steadily increased, rising from 34.5% in 2005/06 to 60.4% in 2023/24, indicating a growing preference for crossbreeding over purebred Holstein-Friesian or Jersey cows</a:t>
            </a:r>
            <a:endParaRPr lang="en-NZ" dirty="0"/>
          </a:p>
        </p:txBody>
      </p:sp>
      <p:sp>
        <p:nvSpPr>
          <p:cNvPr id="4" name="Slide Number Placeholder 3"/>
          <p:cNvSpPr>
            <a:spLocks noGrp="1"/>
          </p:cNvSpPr>
          <p:nvPr>
            <p:ph type="sldNum" sz="quarter" idx="5"/>
          </p:nvPr>
        </p:nvSpPr>
        <p:spPr/>
        <p:txBody>
          <a:bodyPr/>
          <a:lstStyle/>
          <a:p>
            <a:fld id="{4FF447C0-1F9B-4939-A598-35F63282DDBD}" type="slidenum">
              <a:rPr lang="en-NZ" smtClean="0"/>
              <a:t>13</a:t>
            </a:fld>
            <a:endParaRPr lang="en-NZ"/>
          </a:p>
        </p:txBody>
      </p:sp>
    </p:spTree>
    <p:extLst>
      <p:ext uri="{BB962C8B-B14F-4D97-AF65-F5344CB8AC3E}">
        <p14:creationId xmlns:p14="http://schemas.microsoft.com/office/powerpoint/2010/main" val="315085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C154-CE9C-C37E-3B13-D9C4306F94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439D203-84FF-488A-3A9F-9447BBD8A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C6B8105-FB5A-0D78-38D9-0C57095D0795}"/>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5" name="Footer Placeholder 4">
            <a:extLst>
              <a:ext uri="{FF2B5EF4-FFF2-40B4-BE49-F238E27FC236}">
                <a16:creationId xmlns:a16="http://schemas.microsoft.com/office/drawing/2014/main" id="{B002DE74-D2F0-DDE2-47F0-174C867ECFF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69169FD-690B-93CE-D7EA-AC2F9E3990CE}"/>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189333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295C-9716-4A48-E65F-D6FBC364DA4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8A7703B-02F0-47C4-A05C-0E563A3285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514CAF3-6C5D-5DDB-C11B-CEDC2724139B}"/>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5" name="Footer Placeholder 4">
            <a:extLst>
              <a:ext uri="{FF2B5EF4-FFF2-40B4-BE49-F238E27FC236}">
                <a16:creationId xmlns:a16="http://schemas.microsoft.com/office/drawing/2014/main" id="{D473AF39-401A-6A5D-9BF2-0003A87C020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8403563-E5FF-9E7D-E603-C2C3FF014547}"/>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14093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67405-981D-FA8B-C171-FACD01FFF0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7CC5BF6-98BF-7180-4D9D-A3AE1BA3E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EA8ED85-1868-04D3-A726-B3B309476E3F}"/>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5" name="Footer Placeholder 4">
            <a:extLst>
              <a:ext uri="{FF2B5EF4-FFF2-40B4-BE49-F238E27FC236}">
                <a16:creationId xmlns:a16="http://schemas.microsoft.com/office/drawing/2014/main" id="{071401DA-8975-0A95-2F8E-CBB6573D838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903966E-BAA4-1C8E-35CC-C308FFF9E071}"/>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987153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CD28-EECB-8E1D-117E-9D78E575B7F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07083FF-D9B0-1439-8EA0-E653A00813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FE481A8-E574-F525-0CF0-B04B10F75145}"/>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5" name="Footer Placeholder 4">
            <a:extLst>
              <a:ext uri="{FF2B5EF4-FFF2-40B4-BE49-F238E27FC236}">
                <a16:creationId xmlns:a16="http://schemas.microsoft.com/office/drawing/2014/main" id="{BF16DD82-E009-C77B-4367-6C4279E5EBD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9E4DC8C-3FAA-ED23-0AC1-6706E29517F0}"/>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375770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3F1A6-44F5-D936-83D3-514BCE3B7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28C193A-35EC-D241-6375-34C697BC25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12CEB-CC78-9A6B-6384-E2FC41315A91}"/>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5" name="Footer Placeholder 4">
            <a:extLst>
              <a:ext uri="{FF2B5EF4-FFF2-40B4-BE49-F238E27FC236}">
                <a16:creationId xmlns:a16="http://schemas.microsoft.com/office/drawing/2014/main" id="{B07AD940-8A4B-FA0A-AB40-86EE2D4EEF0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230EDB0-35B7-EA0B-B3CC-89375098A33E}"/>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295254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BE62-AF04-11C8-6BD8-DAD728642B9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C1D4338-A9F2-F8F8-6036-B181200403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6406596-DCDC-4E77-1510-20C7D97339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85361F6A-0D95-BC50-561F-5734E648CA9E}"/>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6" name="Footer Placeholder 5">
            <a:extLst>
              <a:ext uri="{FF2B5EF4-FFF2-40B4-BE49-F238E27FC236}">
                <a16:creationId xmlns:a16="http://schemas.microsoft.com/office/drawing/2014/main" id="{3F615EA2-FF7D-4B42-828A-6B46958EE60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E66B115-AE67-571F-7CD4-672FAFC6FDC7}"/>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297515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5D11-AE0F-25D3-0A97-2E39E5CFDDB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1635A08-1B7A-BE75-293D-152B44032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86F622-B53E-6BB9-C98E-11760E4515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68EB6E8-49DA-B042-A3ED-13BD5186D8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93E31B-A7E2-321A-295F-C02FB311B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231F968-A98D-521D-113F-BA32A912B66F}"/>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8" name="Footer Placeholder 7">
            <a:extLst>
              <a:ext uri="{FF2B5EF4-FFF2-40B4-BE49-F238E27FC236}">
                <a16:creationId xmlns:a16="http://schemas.microsoft.com/office/drawing/2014/main" id="{6CEC02C7-DA1A-A6FC-218D-C8887BE0FDFF}"/>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6B4804E-75B9-0733-F4B8-AA66DAF6F88C}"/>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334117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27E4-9013-6060-3CC9-1B164C34789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D502E37-229F-43BE-9014-F8344AA37C87}"/>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4" name="Footer Placeholder 3">
            <a:extLst>
              <a:ext uri="{FF2B5EF4-FFF2-40B4-BE49-F238E27FC236}">
                <a16:creationId xmlns:a16="http://schemas.microsoft.com/office/drawing/2014/main" id="{EF2C1382-BA60-F275-271D-235522C23B03}"/>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AE91211A-63FF-B70D-4132-50850704685B}"/>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311262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0685-2960-427B-9E57-1C00DE200D0B}"/>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3" name="Footer Placeholder 2">
            <a:extLst>
              <a:ext uri="{FF2B5EF4-FFF2-40B4-BE49-F238E27FC236}">
                <a16:creationId xmlns:a16="http://schemas.microsoft.com/office/drawing/2014/main" id="{1D7697A6-54E6-C95F-63A5-75037158B0A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3C7077C-A129-95D3-2BF6-C3A22E72EBF7}"/>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322736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7BF6-C2C8-8387-14BE-59C6C1FCA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F2F0597-9A40-F240-1CFB-6337B9073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7BADE6F9-F13D-329F-8091-5E1D5980A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6645-6C1B-ECA8-20A1-F8426939CC44}"/>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6" name="Footer Placeholder 5">
            <a:extLst>
              <a:ext uri="{FF2B5EF4-FFF2-40B4-BE49-F238E27FC236}">
                <a16:creationId xmlns:a16="http://schemas.microsoft.com/office/drawing/2014/main" id="{A60B6BB5-C40F-FA2B-4D87-D9D923C9FFA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E1EB085-CDC5-C665-E693-40C50FA12CAD}"/>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236217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CA51-6B65-A0FF-4E77-E60D9F1CB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37BE293-D3D5-6CA9-A08E-54976AB72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8AD3EA1-1554-EE7F-E11A-99FA30762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ED521-C645-A5F4-9542-7631DC3AA540}"/>
              </a:ext>
            </a:extLst>
          </p:cNvPr>
          <p:cNvSpPr>
            <a:spLocks noGrp="1"/>
          </p:cNvSpPr>
          <p:nvPr>
            <p:ph type="dt" sz="half" idx="10"/>
          </p:nvPr>
        </p:nvSpPr>
        <p:spPr/>
        <p:txBody>
          <a:bodyPr/>
          <a:lstStyle/>
          <a:p>
            <a:fld id="{9ADFC981-652C-4D8D-A256-7C29993AB417}" type="datetimeFigureOut">
              <a:rPr lang="en-NZ" smtClean="0"/>
              <a:t>31/01/2025</a:t>
            </a:fld>
            <a:endParaRPr lang="en-NZ"/>
          </a:p>
        </p:txBody>
      </p:sp>
      <p:sp>
        <p:nvSpPr>
          <p:cNvPr id="6" name="Footer Placeholder 5">
            <a:extLst>
              <a:ext uri="{FF2B5EF4-FFF2-40B4-BE49-F238E27FC236}">
                <a16:creationId xmlns:a16="http://schemas.microsoft.com/office/drawing/2014/main" id="{30DCFB1C-88F2-5B44-A76A-9697A15C7B5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2068B95-EFE7-7E97-3EF9-71F20F836E43}"/>
              </a:ext>
            </a:extLst>
          </p:cNvPr>
          <p:cNvSpPr>
            <a:spLocks noGrp="1"/>
          </p:cNvSpPr>
          <p:nvPr>
            <p:ph type="sldNum" sz="quarter" idx="12"/>
          </p:nvPr>
        </p:nvSpPr>
        <p:spPr/>
        <p:txBody>
          <a:bodyPr/>
          <a:lstStyle/>
          <a:p>
            <a:fld id="{EFB80041-BDCE-4C48-AF05-5104ECBDA16F}" type="slidenum">
              <a:rPr lang="en-NZ" smtClean="0"/>
              <a:t>‹#›</a:t>
            </a:fld>
            <a:endParaRPr lang="en-NZ"/>
          </a:p>
        </p:txBody>
      </p:sp>
    </p:spTree>
    <p:extLst>
      <p:ext uri="{BB962C8B-B14F-4D97-AF65-F5344CB8AC3E}">
        <p14:creationId xmlns:p14="http://schemas.microsoft.com/office/powerpoint/2010/main" val="94833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A1D86-6BEA-35AF-18B5-98938E4B40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98EE70C-98A2-905C-0FE3-1B1BBCA8C2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1ECB5A4-52D6-8B7A-E1C1-8DC8D44B8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DFC981-652C-4D8D-A256-7C29993AB417}" type="datetimeFigureOut">
              <a:rPr lang="en-NZ" smtClean="0"/>
              <a:t>31/01/2025</a:t>
            </a:fld>
            <a:endParaRPr lang="en-NZ"/>
          </a:p>
        </p:txBody>
      </p:sp>
      <p:sp>
        <p:nvSpPr>
          <p:cNvPr id="5" name="Footer Placeholder 4">
            <a:extLst>
              <a:ext uri="{FF2B5EF4-FFF2-40B4-BE49-F238E27FC236}">
                <a16:creationId xmlns:a16="http://schemas.microsoft.com/office/drawing/2014/main" id="{A1476A73-E6ED-94F0-DB74-4A7E197D4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E41F1B38-5FB8-168D-CF79-0FBF3DAC05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B80041-BDCE-4C48-AF05-5104ECBDA16F}" type="slidenum">
              <a:rPr lang="en-NZ" smtClean="0"/>
              <a:t>‹#›</a:t>
            </a:fld>
            <a:endParaRPr lang="en-NZ"/>
          </a:p>
        </p:txBody>
      </p:sp>
    </p:spTree>
    <p:extLst>
      <p:ext uri="{BB962C8B-B14F-4D97-AF65-F5344CB8AC3E}">
        <p14:creationId xmlns:p14="http://schemas.microsoft.com/office/powerpoint/2010/main" val="498068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E47A6A25-0EC6-E6C1-7D3B-585919AA6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3863"/>
            <a:ext cx="9085263"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0CF24-AE72-D144-6F6C-3AEC22B22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5CC73-BDD8-23FF-1324-D7DF5DBB6F00}"/>
              </a:ext>
            </a:extLst>
          </p:cNvPr>
          <p:cNvSpPr>
            <a:spLocks noGrp="1"/>
          </p:cNvSpPr>
          <p:nvPr>
            <p:ph type="title"/>
          </p:nvPr>
        </p:nvSpPr>
        <p:spPr/>
        <p:txBody>
          <a:bodyPr/>
          <a:lstStyle/>
          <a:p>
            <a:r>
              <a:rPr lang="en-NZ" dirty="0"/>
              <a:t>Holstein-Friesian/Jersey crossbreed- </a:t>
            </a:r>
            <a:r>
              <a:rPr lang="en-NZ" dirty="0" err="1"/>
              <a:t>Kiwicross</a:t>
            </a:r>
            <a:endParaRPr lang="en-NZ" dirty="0"/>
          </a:p>
        </p:txBody>
      </p:sp>
      <p:sp>
        <p:nvSpPr>
          <p:cNvPr id="4" name="Content Placeholder 3">
            <a:extLst>
              <a:ext uri="{FF2B5EF4-FFF2-40B4-BE49-F238E27FC236}">
                <a16:creationId xmlns:a16="http://schemas.microsoft.com/office/drawing/2014/main" id="{C7903058-3D1B-491A-4F7E-6A79C287D1B2}"/>
              </a:ext>
            </a:extLst>
          </p:cNvPr>
          <p:cNvSpPr>
            <a:spLocks noGrp="1"/>
          </p:cNvSpPr>
          <p:nvPr>
            <p:ph sz="half" idx="2"/>
          </p:nvPr>
        </p:nvSpPr>
        <p:spPr>
          <a:xfrm>
            <a:off x="6172200" y="1825625"/>
            <a:ext cx="5181600" cy="3790171"/>
          </a:xfrm>
        </p:spPr>
        <p:txBody>
          <a:bodyPr>
            <a:normAutofit lnSpcReduction="10000"/>
          </a:bodyPr>
          <a:lstStyle/>
          <a:p>
            <a:r>
              <a:rPr lang="en-NZ" sz="1900" kern="100" dirty="0">
                <a:effectLst/>
                <a:latin typeface="Aptos" panose="020B0004020202020204" pitchFamily="34" charset="0"/>
                <a:ea typeface="Aptos" panose="020B0004020202020204" pitchFamily="34" charset="0"/>
                <a:cs typeface="Times New Roman" panose="02020603050405020304" pitchFamily="18" charset="0"/>
              </a:rPr>
              <a:t>60.4 % </a:t>
            </a:r>
            <a:r>
              <a:rPr lang="en-NZ" sz="1900" kern="100" dirty="0">
                <a:latin typeface="Aptos" panose="020B0004020202020204" pitchFamily="34" charset="0"/>
                <a:ea typeface="Aptos" panose="020B0004020202020204" pitchFamily="34" charset="0"/>
                <a:cs typeface="Times New Roman" panose="02020603050405020304" pitchFamily="18" charset="0"/>
              </a:rPr>
              <a:t>of </a:t>
            </a:r>
            <a:r>
              <a:rPr lang="en-NZ" sz="1900" kern="100" dirty="0">
                <a:effectLst/>
                <a:latin typeface="Aptos" panose="020B0004020202020204" pitchFamily="34" charset="0"/>
                <a:ea typeface="Aptos" panose="020B0004020202020204" pitchFamily="34" charset="0"/>
                <a:cs typeface="Times New Roman" panose="02020603050405020304" pitchFamily="18" charset="0"/>
              </a:rPr>
              <a:t>New Zealand dairy cows</a:t>
            </a:r>
          </a:p>
          <a:p>
            <a:endParaRPr lang="en-NZ" sz="1900" kern="100" dirty="0">
              <a:latin typeface="Aptos" panose="020B0004020202020204" pitchFamily="34" charset="0"/>
              <a:ea typeface="Aptos" panose="020B0004020202020204" pitchFamily="34" charset="0"/>
              <a:cs typeface="Times New Roman" panose="02020603050405020304" pitchFamily="18" charset="0"/>
            </a:endParaRPr>
          </a:p>
          <a:p>
            <a:r>
              <a:rPr lang="en-NZ" sz="1900" kern="100" dirty="0">
                <a:latin typeface="Aptos" panose="020B0004020202020204" pitchFamily="34" charset="0"/>
                <a:ea typeface="Aptos" panose="020B0004020202020204" pitchFamily="34" charset="0"/>
                <a:cs typeface="Times New Roman" panose="02020603050405020304" pitchFamily="18" charset="0"/>
              </a:rPr>
              <a:t>M</a:t>
            </a:r>
            <a:r>
              <a:rPr lang="en-NZ" sz="1900" kern="100" dirty="0">
                <a:effectLst/>
                <a:latin typeface="Aptos" panose="020B0004020202020204" pitchFamily="34" charset="0"/>
                <a:ea typeface="Aptos" panose="020B0004020202020204" pitchFamily="34" charset="0"/>
                <a:cs typeface="Times New Roman" panose="02020603050405020304" pitchFamily="18" charset="0"/>
              </a:rPr>
              <a:t>ilk produced per year (litres) 4,765</a:t>
            </a:r>
          </a:p>
          <a:p>
            <a:r>
              <a:rPr lang="en-NZ" sz="1900" kern="100" dirty="0">
                <a:latin typeface="Aptos" panose="020B0004020202020204" pitchFamily="34" charset="0"/>
                <a:ea typeface="Aptos" panose="020B0004020202020204" pitchFamily="34" charset="0"/>
                <a:cs typeface="Times New Roman" panose="02020603050405020304" pitchFamily="18" charset="0"/>
              </a:rPr>
              <a:t>Milkfat (kg) 238</a:t>
            </a:r>
          </a:p>
          <a:p>
            <a:r>
              <a:rPr lang="en-NZ" sz="1900" kern="100" dirty="0">
                <a:effectLst/>
                <a:latin typeface="Aptos" panose="020B0004020202020204" pitchFamily="34" charset="0"/>
                <a:ea typeface="Aptos" panose="020B0004020202020204" pitchFamily="34" charset="0"/>
                <a:cs typeface="Times New Roman" panose="02020603050405020304" pitchFamily="18" charset="0"/>
              </a:rPr>
              <a:t>Protein (kg) 191</a:t>
            </a:r>
          </a:p>
          <a:p>
            <a:r>
              <a:rPr lang="en-NZ" sz="1900" kern="100" dirty="0" err="1">
                <a:latin typeface="Aptos" panose="020B0004020202020204" pitchFamily="34" charset="0"/>
                <a:ea typeface="Aptos" panose="020B0004020202020204" pitchFamily="34" charset="0"/>
                <a:cs typeface="Times New Roman" panose="02020603050405020304" pitchFamily="18" charset="0"/>
              </a:rPr>
              <a:t>Milksolids</a:t>
            </a:r>
            <a:r>
              <a:rPr lang="en-NZ" sz="1900" kern="100" dirty="0">
                <a:latin typeface="Aptos" panose="020B0004020202020204" pitchFamily="34" charset="0"/>
                <a:ea typeface="Aptos" panose="020B0004020202020204" pitchFamily="34" charset="0"/>
                <a:cs typeface="Times New Roman" panose="02020603050405020304" pitchFamily="18" charset="0"/>
              </a:rPr>
              <a:t> (kg) 430</a:t>
            </a:r>
          </a:p>
          <a:p>
            <a:r>
              <a:rPr lang="en-NZ" sz="1900" kern="100" dirty="0">
                <a:latin typeface="Aptos" panose="020B0004020202020204" pitchFamily="34" charset="0"/>
                <a:ea typeface="Aptos" panose="020B0004020202020204" pitchFamily="34" charset="0"/>
                <a:cs typeface="Times New Roman" panose="02020603050405020304" pitchFamily="18" charset="0"/>
              </a:rPr>
              <a:t>Milkfat (%) 5.1</a:t>
            </a:r>
          </a:p>
          <a:p>
            <a:r>
              <a:rPr lang="en-NZ" sz="1900" kern="100" dirty="0">
                <a:latin typeface="Aptos" panose="020B0004020202020204" pitchFamily="34" charset="0"/>
                <a:ea typeface="Aptos" panose="020B0004020202020204" pitchFamily="34" charset="0"/>
                <a:cs typeface="Times New Roman" panose="02020603050405020304" pitchFamily="18" charset="0"/>
              </a:rPr>
              <a:t>P</a:t>
            </a:r>
            <a:r>
              <a:rPr lang="en-NZ" sz="1900" kern="100" dirty="0">
                <a:effectLst/>
                <a:latin typeface="Aptos" panose="020B0004020202020204" pitchFamily="34" charset="0"/>
                <a:ea typeface="Aptos" panose="020B0004020202020204" pitchFamily="34" charset="0"/>
                <a:cs typeface="Times New Roman" panose="02020603050405020304" pitchFamily="18" charset="0"/>
              </a:rPr>
              <a:t>rotein (%) 4</a:t>
            </a:r>
          </a:p>
          <a:p>
            <a:r>
              <a:rPr lang="en-NZ" sz="1900" kern="100" dirty="0" err="1">
                <a:latin typeface="Aptos" panose="020B0004020202020204" pitchFamily="34" charset="0"/>
                <a:ea typeface="Aptos" panose="020B0004020202020204" pitchFamily="34" charset="0"/>
                <a:cs typeface="Times New Roman" panose="02020603050405020304" pitchFamily="18" charset="0"/>
              </a:rPr>
              <a:t>Milksolids</a:t>
            </a:r>
            <a:r>
              <a:rPr lang="en-NZ" sz="1900" kern="100" dirty="0">
                <a:latin typeface="Aptos" panose="020B0004020202020204" pitchFamily="34" charset="0"/>
                <a:ea typeface="Aptos" panose="020B0004020202020204" pitchFamily="34" charset="0"/>
                <a:cs typeface="Times New Roman" panose="02020603050405020304" pitchFamily="18" charset="0"/>
              </a:rPr>
              <a:t> (%) 9.08 </a:t>
            </a:r>
          </a:p>
          <a:p>
            <a:r>
              <a:rPr lang="en-NZ" sz="2000" kern="100" dirty="0">
                <a:effectLst/>
                <a:latin typeface="Aptos" panose="020B0004020202020204" pitchFamily="34" charset="0"/>
                <a:ea typeface="Aptos" panose="020B0004020202020204" pitchFamily="34" charset="0"/>
                <a:cs typeface="Times New Roman" panose="02020603050405020304" pitchFamily="18" charset="0"/>
              </a:rPr>
              <a:t>Average liveweight (kg) 492</a:t>
            </a:r>
          </a:p>
          <a:p>
            <a:endParaRPr lang="en-NZ" sz="1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pic>
        <p:nvPicPr>
          <p:cNvPr id="5" name="Content Placeholder 4" descr="Dairy Cattle NZ - Crossbred Cows ...">
            <a:extLst>
              <a:ext uri="{FF2B5EF4-FFF2-40B4-BE49-F238E27FC236}">
                <a16:creationId xmlns:a16="http://schemas.microsoft.com/office/drawing/2014/main" id="{CF5A76D1-EB28-71A5-E29C-12FD64A2207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04086" y="2257425"/>
            <a:ext cx="4623268"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41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CD28D-756B-7265-4999-3BC8FE20D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3C93B-C887-C815-633E-0B914F7CF4E1}"/>
              </a:ext>
            </a:extLst>
          </p:cNvPr>
          <p:cNvSpPr>
            <a:spLocks noGrp="1"/>
          </p:cNvSpPr>
          <p:nvPr>
            <p:ph type="title"/>
          </p:nvPr>
        </p:nvSpPr>
        <p:spPr/>
        <p:txBody>
          <a:bodyPr/>
          <a:lstStyle/>
          <a:p>
            <a:r>
              <a:rPr lang="en-NZ" dirty="0"/>
              <a:t>Ayrshire</a:t>
            </a:r>
          </a:p>
        </p:txBody>
      </p:sp>
      <p:sp>
        <p:nvSpPr>
          <p:cNvPr id="4" name="Content Placeholder 3">
            <a:extLst>
              <a:ext uri="{FF2B5EF4-FFF2-40B4-BE49-F238E27FC236}">
                <a16:creationId xmlns:a16="http://schemas.microsoft.com/office/drawing/2014/main" id="{43E2961F-A299-8A97-BC51-75CFC7CCECEF}"/>
              </a:ext>
            </a:extLst>
          </p:cNvPr>
          <p:cNvSpPr>
            <a:spLocks noGrp="1"/>
          </p:cNvSpPr>
          <p:nvPr>
            <p:ph sz="half" idx="2"/>
          </p:nvPr>
        </p:nvSpPr>
        <p:spPr/>
        <p:txBody>
          <a:bodyPr>
            <a:normAutofit/>
          </a:bodyPr>
          <a:lstStyle/>
          <a:p>
            <a:r>
              <a:rPr lang="en-NZ" sz="1900" kern="100" dirty="0">
                <a:effectLst/>
                <a:latin typeface="Aptos" panose="020B0004020202020204" pitchFamily="34" charset="0"/>
                <a:ea typeface="Aptos" panose="020B0004020202020204" pitchFamily="34" charset="0"/>
                <a:cs typeface="Times New Roman" panose="02020603050405020304" pitchFamily="18" charset="0"/>
              </a:rPr>
              <a:t>0.4 % </a:t>
            </a:r>
            <a:r>
              <a:rPr lang="en-NZ" sz="1900" kern="100" dirty="0">
                <a:latin typeface="Aptos" panose="020B0004020202020204" pitchFamily="34" charset="0"/>
                <a:ea typeface="Aptos" panose="020B0004020202020204" pitchFamily="34" charset="0"/>
                <a:cs typeface="Times New Roman" panose="02020603050405020304" pitchFamily="18" charset="0"/>
              </a:rPr>
              <a:t>of </a:t>
            </a:r>
            <a:r>
              <a:rPr lang="en-NZ" sz="1900" kern="100" dirty="0">
                <a:effectLst/>
                <a:latin typeface="Aptos" panose="020B0004020202020204" pitchFamily="34" charset="0"/>
                <a:ea typeface="Aptos" panose="020B0004020202020204" pitchFamily="34" charset="0"/>
                <a:cs typeface="Times New Roman" panose="02020603050405020304" pitchFamily="18" charset="0"/>
              </a:rPr>
              <a:t>New Zealand dairy cows</a:t>
            </a:r>
          </a:p>
          <a:p>
            <a:endParaRPr lang="en-NZ" sz="1900" kern="100" dirty="0">
              <a:latin typeface="Aptos" panose="020B0004020202020204" pitchFamily="34" charset="0"/>
              <a:ea typeface="Aptos" panose="020B0004020202020204" pitchFamily="34" charset="0"/>
              <a:cs typeface="Times New Roman" panose="02020603050405020304" pitchFamily="18" charset="0"/>
            </a:endParaRPr>
          </a:p>
          <a:p>
            <a:r>
              <a:rPr lang="en-NZ" sz="1900" kern="100" dirty="0">
                <a:latin typeface="Aptos" panose="020B0004020202020204" pitchFamily="34" charset="0"/>
                <a:ea typeface="Aptos" panose="020B0004020202020204" pitchFamily="34" charset="0"/>
                <a:cs typeface="Times New Roman" panose="02020603050405020304" pitchFamily="18" charset="0"/>
              </a:rPr>
              <a:t>M</a:t>
            </a:r>
            <a:r>
              <a:rPr lang="en-NZ" sz="1900" kern="100" dirty="0">
                <a:effectLst/>
                <a:latin typeface="Aptos" panose="020B0004020202020204" pitchFamily="34" charset="0"/>
                <a:ea typeface="Aptos" panose="020B0004020202020204" pitchFamily="34" charset="0"/>
                <a:cs typeface="Times New Roman" panose="02020603050405020304" pitchFamily="18" charset="0"/>
              </a:rPr>
              <a:t>ilk produced per year (litres) 4,766</a:t>
            </a:r>
          </a:p>
          <a:p>
            <a:r>
              <a:rPr lang="en-NZ" sz="1900" kern="100" dirty="0">
                <a:latin typeface="Aptos" panose="020B0004020202020204" pitchFamily="34" charset="0"/>
                <a:ea typeface="Aptos" panose="020B0004020202020204" pitchFamily="34" charset="0"/>
                <a:cs typeface="Times New Roman" panose="02020603050405020304" pitchFamily="18" charset="0"/>
              </a:rPr>
              <a:t>Milkfat (kg) 209</a:t>
            </a:r>
          </a:p>
          <a:p>
            <a:r>
              <a:rPr lang="en-NZ" sz="1900" kern="100" dirty="0">
                <a:effectLst/>
                <a:latin typeface="Aptos" panose="020B0004020202020204" pitchFamily="34" charset="0"/>
                <a:ea typeface="Aptos" panose="020B0004020202020204" pitchFamily="34" charset="0"/>
                <a:cs typeface="Times New Roman" panose="02020603050405020304" pitchFamily="18" charset="0"/>
              </a:rPr>
              <a:t>Protein (kg) 171</a:t>
            </a:r>
          </a:p>
          <a:p>
            <a:r>
              <a:rPr lang="en-NZ" sz="1900" kern="100" dirty="0" err="1">
                <a:latin typeface="Aptos" panose="020B0004020202020204" pitchFamily="34" charset="0"/>
                <a:ea typeface="Aptos" panose="020B0004020202020204" pitchFamily="34" charset="0"/>
                <a:cs typeface="Times New Roman" panose="02020603050405020304" pitchFamily="18" charset="0"/>
              </a:rPr>
              <a:t>Milksolids</a:t>
            </a:r>
            <a:r>
              <a:rPr lang="en-NZ" sz="1900" kern="100" dirty="0">
                <a:latin typeface="Aptos" panose="020B0004020202020204" pitchFamily="34" charset="0"/>
                <a:ea typeface="Aptos" panose="020B0004020202020204" pitchFamily="34" charset="0"/>
                <a:cs typeface="Times New Roman" panose="02020603050405020304" pitchFamily="18" charset="0"/>
              </a:rPr>
              <a:t> (kg) 381</a:t>
            </a:r>
          </a:p>
          <a:p>
            <a:r>
              <a:rPr lang="en-NZ" sz="1900" kern="100" dirty="0">
                <a:latin typeface="Aptos" panose="020B0004020202020204" pitchFamily="34" charset="0"/>
                <a:ea typeface="Aptos" panose="020B0004020202020204" pitchFamily="34" charset="0"/>
                <a:cs typeface="Times New Roman" panose="02020603050405020304" pitchFamily="18" charset="0"/>
              </a:rPr>
              <a:t>Milkfat (%) 4.4</a:t>
            </a:r>
          </a:p>
          <a:p>
            <a:r>
              <a:rPr lang="en-NZ" sz="1900" kern="100" dirty="0">
                <a:latin typeface="Aptos" panose="020B0004020202020204" pitchFamily="34" charset="0"/>
                <a:ea typeface="Aptos" panose="020B0004020202020204" pitchFamily="34" charset="0"/>
                <a:cs typeface="Times New Roman" panose="02020603050405020304" pitchFamily="18" charset="0"/>
              </a:rPr>
              <a:t>P</a:t>
            </a:r>
            <a:r>
              <a:rPr lang="en-NZ" sz="1900" kern="100" dirty="0">
                <a:effectLst/>
                <a:latin typeface="Aptos" panose="020B0004020202020204" pitchFamily="34" charset="0"/>
                <a:ea typeface="Aptos" panose="020B0004020202020204" pitchFamily="34" charset="0"/>
                <a:cs typeface="Times New Roman" panose="02020603050405020304" pitchFamily="18" charset="0"/>
              </a:rPr>
              <a:t>rotein (%) 3.6</a:t>
            </a:r>
          </a:p>
          <a:p>
            <a:r>
              <a:rPr lang="en-NZ" sz="1900" kern="100" dirty="0" err="1">
                <a:latin typeface="Aptos" panose="020B0004020202020204" pitchFamily="34" charset="0"/>
                <a:ea typeface="Aptos" panose="020B0004020202020204" pitchFamily="34" charset="0"/>
                <a:cs typeface="Times New Roman" panose="02020603050405020304" pitchFamily="18" charset="0"/>
              </a:rPr>
              <a:t>Milksolids</a:t>
            </a:r>
            <a:r>
              <a:rPr lang="en-NZ" sz="1900" kern="100" dirty="0">
                <a:latin typeface="Aptos" panose="020B0004020202020204" pitchFamily="34" charset="0"/>
                <a:ea typeface="Aptos" panose="020B0004020202020204" pitchFamily="34" charset="0"/>
                <a:cs typeface="Times New Roman" panose="02020603050405020304" pitchFamily="18" charset="0"/>
              </a:rPr>
              <a:t> (%) 8 </a:t>
            </a:r>
          </a:p>
          <a:p>
            <a:r>
              <a:rPr lang="en-NZ" sz="2000" kern="100" dirty="0">
                <a:effectLst/>
                <a:latin typeface="Aptos" panose="020B0004020202020204" pitchFamily="34" charset="0"/>
                <a:ea typeface="Aptos" panose="020B0004020202020204" pitchFamily="34" charset="0"/>
                <a:cs typeface="Times New Roman" panose="02020603050405020304" pitchFamily="18" charset="0"/>
              </a:rPr>
              <a:t>Average liveweight (kg) 490</a:t>
            </a:r>
          </a:p>
          <a:p>
            <a:endParaRPr lang="en-NZ" sz="1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pic>
        <p:nvPicPr>
          <p:cNvPr id="5" name="Picture 3">
            <a:extLst>
              <a:ext uri="{FF2B5EF4-FFF2-40B4-BE49-F238E27FC236}">
                <a16:creationId xmlns:a16="http://schemas.microsoft.com/office/drawing/2014/main" id="{2BB92E26-023C-ADBE-1C6B-D20D89E7188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200" y="2330686"/>
            <a:ext cx="5181600" cy="33412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624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5133-73BA-8618-4359-1F72B4146285}"/>
              </a:ext>
            </a:extLst>
          </p:cNvPr>
          <p:cNvSpPr>
            <a:spLocks noGrp="1"/>
          </p:cNvSpPr>
          <p:nvPr>
            <p:ph type="title"/>
          </p:nvPr>
        </p:nvSpPr>
        <p:spPr/>
        <p:txBody>
          <a:bodyPr/>
          <a:lstStyle/>
          <a:p>
            <a:r>
              <a:rPr lang="en-NZ" dirty="0"/>
              <a:t>Summary</a:t>
            </a:r>
          </a:p>
        </p:txBody>
      </p:sp>
      <p:sp>
        <p:nvSpPr>
          <p:cNvPr id="3" name="Content Placeholder 2">
            <a:extLst>
              <a:ext uri="{FF2B5EF4-FFF2-40B4-BE49-F238E27FC236}">
                <a16:creationId xmlns:a16="http://schemas.microsoft.com/office/drawing/2014/main" id="{E5E6419C-C8F5-64C1-AE3F-42F23709A798}"/>
              </a:ext>
            </a:extLst>
          </p:cNvPr>
          <p:cNvSpPr>
            <a:spLocks noGrp="1"/>
          </p:cNvSpPr>
          <p:nvPr>
            <p:ph idx="1"/>
          </p:nvPr>
        </p:nvSpPr>
        <p:spPr>
          <a:xfrm>
            <a:off x="743309" y="1506446"/>
            <a:ext cx="10515600" cy="4644187"/>
          </a:xfrm>
        </p:spPr>
        <p:txBody>
          <a:bodyPr>
            <a:normAutofit fontScale="92500" lnSpcReduction="10000"/>
          </a:bodyPr>
          <a:lstStyle/>
          <a:p>
            <a:pPr marL="514350" indent="-514350">
              <a:spcBef>
                <a:spcPts val="600"/>
              </a:spcBef>
              <a:spcAft>
                <a:spcPts val="600"/>
              </a:spcAft>
              <a:buFont typeface="+mj-lt"/>
              <a:buAutoNum type="arabicPeriod"/>
            </a:pPr>
            <a:r>
              <a:rPr lang="en-US" sz="2600" dirty="0"/>
              <a:t>_______of dairy herds are located in the North Island and _____ are  located in the South Island.</a:t>
            </a:r>
            <a:endParaRPr lang="en-NZ" sz="2600" dirty="0"/>
          </a:p>
          <a:p>
            <a:pPr marL="514350" indent="-514350">
              <a:spcBef>
                <a:spcPts val="600"/>
              </a:spcBef>
              <a:spcAft>
                <a:spcPts val="600"/>
              </a:spcAft>
              <a:buFont typeface="+mj-lt"/>
              <a:buAutoNum type="arabicPeriod"/>
            </a:pPr>
            <a:r>
              <a:rPr lang="en-NZ" sz="2600" dirty="0"/>
              <a:t>Holstein-Friesian cows had the ________ production levels in terms of litres, protein, and </a:t>
            </a:r>
            <a:r>
              <a:rPr lang="en-NZ" sz="2600" dirty="0" err="1"/>
              <a:t>milksolids</a:t>
            </a:r>
            <a:r>
              <a:rPr lang="en-NZ" sz="2600" dirty="0"/>
              <a:t> (kg). </a:t>
            </a:r>
          </a:p>
          <a:p>
            <a:pPr marL="514350" indent="-514350">
              <a:spcBef>
                <a:spcPts val="600"/>
              </a:spcBef>
              <a:spcAft>
                <a:spcPts val="600"/>
              </a:spcAft>
              <a:buFont typeface="+mj-lt"/>
              <a:buAutoNum type="arabicPeriod"/>
            </a:pPr>
            <a:r>
              <a:rPr lang="en-NZ" sz="2600" dirty="0"/>
              <a:t>Jersey cows achieved the _________ percentages for milkfat, protein, and </a:t>
            </a:r>
            <a:r>
              <a:rPr lang="en-NZ" sz="2600" dirty="0" err="1"/>
              <a:t>milksolids</a:t>
            </a:r>
            <a:r>
              <a:rPr lang="en-NZ" sz="2600" dirty="0"/>
              <a:t>. </a:t>
            </a:r>
          </a:p>
          <a:p>
            <a:pPr marL="514350" indent="-514350">
              <a:spcBef>
                <a:spcPts val="600"/>
              </a:spcBef>
              <a:spcAft>
                <a:spcPts val="600"/>
              </a:spcAft>
              <a:buFont typeface="+mj-lt"/>
              <a:buAutoNum type="arabicPeriod"/>
            </a:pPr>
            <a:r>
              <a:rPr lang="en-NZ" sz="2600" dirty="0"/>
              <a:t>Holstein-Friesian/Jersey crossbred cows produced the __________ milkfat (kg) production.</a:t>
            </a:r>
          </a:p>
          <a:p>
            <a:pPr marL="514350" indent="-514350">
              <a:spcBef>
                <a:spcPts val="600"/>
              </a:spcBef>
              <a:spcAft>
                <a:spcPts val="600"/>
              </a:spcAft>
              <a:buFont typeface="+mj-lt"/>
              <a:buAutoNum type="arabicPeriod"/>
            </a:pPr>
            <a:r>
              <a:rPr lang="en-NZ" sz="2600" dirty="0"/>
              <a:t>The three most popular dairy breeds in New Zealand are ____________, ___________________ and ___________. The largest and heaviest breed is the _________________.  The ____________ is the smallest breed. The most common breed is the _____________.</a:t>
            </a:r>
          </a:p>
          <a:p>
            <a:endParaRPr lang="en-NZ" dirty="0"/>
          </a:p>
        </p:txBody>
      </p:sp>
    </p:spTree>
    <p:extLst>
      <p:ext uri="{BB962C8B-B14F-4D97-AF65-F5344CB8AC3E}">
        <p14:creationId xmlns:p14="http://schemas.microsoft.com/office/powerpoint/2010/main" val="91595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B5E2D-6715-E585-4584-95F32723DA11}"/>
              </a:ext>
            </a:extLst>
          </p:cNvPr>
          <p:cNvSpPr>
            <a:spLocks noGrp="1"/>
          </p:cNvSpPr>
          <p:nvPr>
            <p:ph type="title"/>
          </p:nvPr>
        </p:nvSpPr>
        <p:spPr/>
        <p:txBody>
          <a:bodyPr/>
          <a:lstStyle/>
          <a:p>
            <a:r>
              <a:rPr lang="en-NZ" dirty="0"/>
              <a:t>Trends in dairy breeds</a:t>
            </a:r>
          </a:p>
        </p:txBody>
      </p:sp>
      <p:pic>
        <p:nvPicPr>
          <p:cNvPr id="5" name="Content Placeholder 4">
            <a:extLst>
              <a:ext uri="{FF2B5EF4-FFF2-40B4-BE49-F238E27FC236}">
                <a16:creationId xmlns:a16="http://schemas.microsoft.com/office/drawing/2014/main" id="{09D16AB0-6B33-5C27-0E99-ADC9F4A6EC48}"/>
              </a:ext>
            </a:extLst>
          </p:cNvPr>
          <p:cNvPicPr>
            <a:picLocks noGrp="1" noChangeAspect="1"/>
          </p:cNvPicPr>
          <p:nvPr>
            <p:ph idx="1"/>
          </p:nvPr>
        </p:nvPicPr>
        <p:blipFill>
          <a:blip r:embed="rId3"/>
          <a:stretch>
            <a:fillRect/>
          </a:stretch>
        </p:blipFill>
        <p:spPr>
          <a:xfrm>
            <a:off x="1295401" y="1346923"/>
            <a:ext cx="8220552" cy="4545347"/>
          </a:xfrm>
        </p:spPr>
      </p:pic>
    </p:spTree>
    <p:extLst>
      <p:ext uri="{BB962C8B-B14F-4D97-AF65-F5344CB8AC3E}">
        <p14:creationId xmlns:p14="http://schemas.microsoft.com/office/powerpoint/2010/main" val="58448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4678-EB53-83D5-55FB-3AAB3674AB35}"/>
              </a:ext>
            </a:extLst>
          </p:cNvPr>
          <p:cNvSpPr>
            <a:spLocks noGrp="1"/>
          </p:cNvSpPr>
          <p:nvPr>
            <p:ph type="title"/>
          </p:nvPr>
        </p:nvSpPr>
        <p:spPr/>
        <p:txBody>
          <a:bodyPr/>
          <a:lstStyle/>
          <a:p>
            <a:r>
              <a:rPr lang="en-NZ" dirty="0"/>
              <a:t> Trend in </a:t>
            </a:r>
            <a:r>
              <a:rPr lang="en-NZ" dirty="0" err="1"/>
              <a:t>milksolids</a:t>
            </a:r>
            <a:r>
              <a:rPr lang="en-NZ" dirty="0"/>
              <a:t> payout to dairy farmers</a:t>
            </a:r>
          </a:p>
        </p:txBody>
      </p:sp>
      <p:pic>
        <p:nvPicPr>
          <p:cNvPr id="5" name="Content Placeholder 4">
            <a:extLst>
              <a:ext uri="{FF2B5EF4-FFF2-40B4-BE49-F238E27FC236}">
                <a16:creationId xmlns:a16="http://schemas.microsoft.com/office/drawing/2014/main" id="{6EF9EEBE-0512-655B-80A4-1130A6E6400E}"/>
              </a:ext>
            </a:extLst>
          </p:cNvPr>
          <p:cNvPicPr>
            <a:picLocks noGrp="1" noChangeAspect="1"/>
          </p:cNvPicPr>
          <p:nvPr>
            <p:ph idx="1"/>
          </p:nvPr>
        </p:nvPicPr>
        <p:blipFill>
          <a:blip r:embed="rId3"/>
          <a:stretch>
            <a:fillRect/>
          </a:stretch>
        </p:blipFill>
        <p:spPr>
          <a:xfrm>
            <a:off x="2119777" y="1825625"/>
            <a:ext cx="7952446" cy="4351338"/>
          </a:xfrm>
        </p:spPr>
      </p:pic>
    </p:spTree>
    <p:extLst>
      <p:ext uri="{BB962C8B-B14F-4D97-AF65-F5344CB8AC3E}">
        <p14:creationId xmlns:p14="http://schemas.microsoft.com/office/powerpoint/2010/main" val="101311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4F057-EE15-8177-7A8F-A3A347EBA302}"/>
              </a:ext>
            </a:extLst>
          </p:cNvPr>
          <p:cNvSpPr>
            <a:spLocks noGrp="1"/>
          </p:cNvSpPr>
          <p:nvPr>
            <p:ph type="title"/>
          </p:nvPr>
        </p:nvSpPr>
        <p:spPr>
          <a:xfrm>
            <a:off x="1198181" y="557189"/>
            <a:ext cx="9795637" cy="693641"/>
          </a:xfrm>
        </p:spPr>
        <p:txBody>
          <a:bodyPr vert="horz" lIns="91440" tIns="45720" rIns="91440" bIns="45720" rtlCol="0" anchor="b">
            <a:normAutofit fontScale="90000"/>
          </a:bodyPr>
          <a:lstStyle/>
          <a:p>
            <a:r>
              <a:rPr lang="en-US" sz="2400" b="1" dirty="0"/>
              <a:t>Challenge</a:t>
            </a:r>
            <a:r>
              <a:rPr lang="en-US" sz="2400" dirty="0"/>
              <a:t>- </a:t>
            </a:r>
            <a:r>
              <a:rPr lang="en-US" sz="2200" dirty="0"/>
              <a:t>Give reasons why the regional distribution of dairy farms has changed between 2001 and 2023</a:t>
            </a:r>
          </a:p>
        </p:txBody>
      </p:sp>
      <p:pic>
        <p:nvPicPr>
          <p:cNvPr id="7" name="Picture 6" descr="A map of new zealand with black and white text&#10;&#10;Description automatically generated">
            <a:extLst>
              <a:ext uri="{FF2B5EF4-FFF2-40B4-BE49-F238E27FC236}">
                <a16:creationId xmlns:a16="http://schemas.microsoft.com/office/drawing/2014/main" id="{07AFD46E-6231-D362-A790-F21709AD70E1}"/>
              </a:ext>
            </a:extLst>
          </p:cNvPr>
          <p:cNvPicPr>
            <a:picLocks noChangeAspect="1"/>
          </p:cNvPicPr>
          <p:nvPr/>
        </p:nvPicPr>
        <p:blipFill>
          <a:blip r:embed="rId2"/>
          <a:stretch>
            <a:fillRect/>
          </a:stretch>
        </p:blipFill>
        <p:spPr>
          <a:xfrm>
            <a:off x="534838" y="2279336"/>
            <a:ext cx="2985939" cy="4021469"/>
          </a:xfrm>
          <a:prstGeom prst="rect">
            <a:avLst/>
          </a:prstGeom>
        </p:spPr>
      </p:pic>
      <p:pic>
        <p:nvPicPr>
          <p:cNvPr id="5" name="Picture 4" descr="A map of the country&#10;&#10;Description automatically generated">
            <a:extLst>
              <a:ext uri="{FF2B5EF4-FFF2-40B4-BE49-F238E27FC236}">
                <a16:creationId xmlns:a16="http://schemas.microsoft.com/office/drawing/2014/main" id="{0F80FE97-6F47-C9C5-2EB2-2BA0B1B17D74}"/>
              </a:ext>
            </a:extLst>
          </p:cNvPr>
          <p:cNvPicPr>
            <a:picLocks noChangeAspect="1"/>
          </p:cNvPicPr>
          <p:nvPr/>
        </p:nvPicPr>
        <p:blipFill>
          <a:blip r:embed="rId3"/>
          <a:stretch>
            <a:fillRect/>
          </a:stretch>
        </p:blipFill>
        <p:spPr>
          <a:xfrm>
            <a:off x="4179937" y="2184532"/>
            <a:ext cx="3200401" cy="4116273"/>
          </a:xfrm>
          <a:prstGeom prst="rect">
            <a:avLst/>
          </a:prstGeom>
        </p:spPr>
      </p:pic>
      <p:pic>
        <p:nvPicPr>
          <p:cNvPr id="8" name="Picture 7" descr="A map of the country&#10;&#10;Description automatically generated">
            <a:extLst>
              <a:ext uri="{FF2B5EF4-FFF2-40B4-BE49-F238E27FC236}">
                <a16:creationId xmlns:a16="http://schemas.microsoft.com/office/drawing/2014/main" id="{951320CA-803E-2302-74EA-BDA6DB9D5E09}"/>
              </a:ext>
            </a:extLst>
          </p:cNvPr>
          <p:cNvPicPr>
            <a:picLocks noChangeAspect="1"/>
          </p:cNvPicPr>
          <p:nvPr/>
        </p:nvPicPr>
        <p:blipFill>
          <a:blip r:embed="rId4"/>
          <a:stretch>
            <a:fillRect/>
          </a:stretch>
        </p:blipFill>
        <p:spPr>
          <a:xfrm>
            <a:off x="7548114" y="2260740"/>
            <a:ext cx="4442096" cy="3986781"/>
          </a:xfrm>
          <a:prstGeom prst="rect">
            <a:avLst/>
          </a:prstGeom>
        </p:spPr>
      </p:pic>
    </p:spTree>
    <p:extLst>
      <p:ext uri="{BB962C8B-B14F-4D97-AF65-F5344CB8AC3E}">
        <p14:creationId xmlns:p14="http://schemas.microsoft.com/office/powerpoint/2010/main" val="326472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F860-4080-6BB6-2874-1A3C45A00D15}"/>
              </a:ext>
            </a:extLst>
          </p:cNvPr>
          <p:cNvSpPr>
            <a:spLocks noGrp="1"/>
          </p:cNvSpPr>
          <p:nvPr>
            <p:ph type="title"/>
          </p:nvPr>
        </p:nvSpPr>
        <p:spPr/>
        <p:txBody>
          <a:bodyPr/>
          <a:lstStyle/>
          <a:p>
            <a:r>
              <a:rPr lang="en-US" sz="1800" b="1" dirty="0">
                <a:effectLst/>
                <a:latin typeface="Geneva"/>
                <a:ea typeface="Times New Roman" panose="02020603050405020304" pitchFamily="18" charset="0"/>
                <a:cs typeface="Times New Roman" panose="02020603050405020304" pitchFamily="18" charset="0"/>
              </a:rPr>
              <a:t>Operating structures on dairy farms in New Zealand</a:t>
            </a:r>
            <a:br>
              <a:rPr lang="en-NZ" sz="1800" dirty="0">
                <a:effectLst/>
                <a:latin typeface="Geneva"/>
                <a:ea typeface="Times New Roman" panose="02020603050405020304" pitchFamily="18" charset="0"/>
                <a:cs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6478C841-08F8-0FCE-6A2E-BD32650058AA}"/>
              </a:ext>
            </a:extLst>
          </p:cNvPr>
          <p:cNvSpPr>
            <a:spLocks noGrp="1"/>
          </p:cNvSpPr>
          <p:nvPr>
            <p:ph idx="1"/>
          </p:nvPr>
        </p:nvSpPr>
        <p:spPr>
          <a:xfrm>
            <a:off x="838200" y="1518249"/>
            <a:ext cx="10515600" cy="4192438"/>
          </a:xfrm>
        </p:spPr>
        <p:txBody>
          <a:bodyPr>
            <a:noAutofit/>
          </a:bodyPr>
          <a:lstStyle/>
          <a:p>
            <a:pPr marL="0" indent="0">
              <a:buNone/>
            </a:pPr>
            <a:r>
              <a:rPr lang="en-US" sz="1800" dirty="0">
                <a:effectLst/>
                <a:ea typeface="Times New Roman" panose="02020603050405020304" pitchFamily="18" charset="0"/>
                <a:cs typeface="Times New Roman" panose="02020603050405020304" pitchFamily="18" charset="0"/>
              </a:rPr>
              <a:t>The main operating structures found on New Zealand dairy farms are owner operator, sharemilker and contract milker. </a:t>
            </a:r>
          </a:p>
          <a:p>
            <a:r>
              <a:rPr lang="en-US" sz="1800" kern="0" dirty="0">
                <a:effectLst/>
                <a:ea typeface="Times New Roman" panose="02020603050405020304" pitchFamily="18" charset="0"/>
                <a:cs typeface="Times New Roman" panose="02020603050405020304" pitchFamily="18" charset="0"/>
              </a:rPr>
              <a:t>Owner operators  is the biggest group 55% of all herds. These farmers who own and operate their own farms, or who employ a manager to operate the farm for a fixed wage. </a:t>
            </a:r>
          </a:p>
          <a:p>
            <a:r>
              <a:rPr lang="en-US" sz="1800" dirty="0">
                <a:effectLst/>
                <a:ea typeface="Times New Roman" panose="02020603050405020304" pitchFamily="18" charset="0"/>
                <a:cs typeface="Times New Roman" panose="02020603050405020304" pitchFamily="18" charset="0"/>
              </a:rPr>
              <a:t>Contract milkers (15% of herds) are contracted to milk a herd at a set price per kilogram of </a:t>
            </a:r>
            <a:r>
              <a:rPr lang="en-US" sz="1800" dirty="0" err="1">
                <a:effectLst/>
                <a:ea typeface="Times New Roman" panose="02020603050405020304" pitchFamily="18" charset="0"/>
                <a:cs typeface="Times New Roman" panose="02020603050405020304" pitchFamily="18" charset="0"/>
              </a:rPr>
              <a:t>milksolids</a:t>
            </a:r>
            <a:r>
              <a:rPr lang="en-US" sz="1800" dirty="0">
                <a:effectLst/>
                <a:ea typeface="Times New Roman" panose="02020603050405020304" pitchFamily="18" charset="0"/>
                <a:cs typeface="Times New Roman" panose="02020603050405020304" pitchFamily="18" charset="0"/>
              </a:rPr>
              <a:t> produced. The rate is set in part according to the amount of farm work done. </a:t>
            </a:r>
          </a:p>
          <a:p>
            <a:r>
              <a:rPr lang="en-US" sz="1800" kern="0" dirty="0">
                <a:effectLst/>
                <a:ea typeface="Times New Roman" panose="02020603050405020304" pitchFamily="18" charset="0"/>
                <a:cs typeface="Times New Roman" panose="02020603050405020304" pitchFamily="18" charset="0"/>
              </a:rPr>
              <a:t>Sharemilking has traditionally been the first step to farm ownership and is the second largest operating structure, accounting for 29% of herds across all types of sharemilkers.</a:t>
            </a:r>
            <a:endParaRPr lang="en-NZ" sz="1800" dirty="0">
              <a:effectLst/>
              <a:ea typeface="Times New Roman" panose="02020603050405020304" pitchFamily="18" charset="0"/>
              <a:cs typeface="Times New Roman" panose="02020603050405020304" pitchFamily="18" charset="0"/>
            </a:endParaRPr>
          </a:p>
          <a:p>
            <a:pPr lvl="1"/>
            <a:r>
              <a:rPr lang="en-US" sz="1800" kern="0" dirty="0">
                <a:effectLst/>
                <a:ea typeface="Times New Roman" panose="02020603050405020304" pitchFamily="18" charset="0"/>
                <a:cs typeface="Times New Roman" panose="02020603050405020304" pitchFamily="18" charset="0"/>
              </a:rPr>
              <a:t>Herd-owning sharemilkers (also called 50/50 sharemilkers) own the herd and generally any equipment (other than the milking plant) needed to farm the property. </a:t>
            </a:r>
            <a:endParaRPr lang="en-NZ" sz="1800" dirty="0">
              <a:effectLst/>
              <a:ea typeface="Times New Roman" panose="02020603050405020304" pitchFamily="18" charset="0"/>
              <a:cs typeface="Times New Roman" panose="02020603050405020304" pitchFamily="18" charset="0"/>
            </a:endParaRPr>
          </a:p>
          <a:p>
            <a:pPr lvl="1"/>
            <a:r>
              <a:rPr lang="en-US" sz="1800" kern="0" dirty="0">
                <a:effectLst/>
                <a:ea typeface="Times New Roman" panose="02020603050405020304" pitchFamily="18" charset="0"/>
                <a:cs typeface="Times New Roman" panose="02020603050405020304" pitchFamily="18" charset="0"/>
              </a:rPr>
              <a:t>The variable-order sharemilking agreement involves the farm owner retaining ownership of the herd and bearing more of the farm costs, such as animal health and breeding. The amount of farm work required by the sharemilker is determined by the individual agreement, with responsibility ranging from herd management only to carrying out all farm work. </a:t>
            </a:r>
            <a:endParaRPr lang="en-NZ" sz="1800" dirty="0"/>
          </a:p>
        </p:txBody>
      </p:sp>
    </p:spTree>
    <p:extLst>
      <p:ext uri="{BB962C8B-B14F-4D97-AF65-F5344CB8AC3E}">
        <p14:creationId xmlns:p14="http://schemas.microsoft.com/office/powerpoint/2010/main" val="229751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D2ADC-546C-4F80-FF7C-E4279995D116}"/>
            </a:ext>
          </a:extLst>
        </p:cNvPr>
        <p:cNvGrpSpPr/>
        <p:nvPr/>
      </p:nvGrpSpPr>
      <p:grpSpPr>
        <a:xfrm>
          <a:off x="0" y="0"/>
          <a:ext cx="0" cy="0"/>
          <a:chOff x="0" y="0"/>
          <a:chExt cx="0" cy="0"/>
        </a:xfrm>
      </p:grpSpPr>
      <p:pic>
        <p:nvPicPr>
          <p:cNvPr id="3074" name="Picture 1" descr="A picture containing logo&#10;&#10;Description automatically generated">
            <a:extLst>
              <a:ext uri="{FF2B5EF4-FFF2-40B4-BE49-F238E27FC236}">
                <a16:creationId xmlns:a16="http://schemas.microsoft.com/office/drawing/2014/main" id="{E715D04F-FBAF-40D9-9D6F-F4CEFB547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3863"/>
            <a:ext cx="9085263"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23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6D73-2834-CFAB-F938-57593D957E24}"/>
              </a:ext>
            </a:extLst>
          </p:cNvPr>
          <p:cNvSpPr>
            <a:spLocks noGrp="1"/>
          </p:cNvSpPr>
          <p:nvPr>
            <p:ph type="ctrTitle"/>
          </p:nvPr>
        </p:nvSpPr>
        <p:spPr/>
        <p:txBody>
          <a:bodyPr/>
          <a:lstStyle/>
          <a:p>
            <a:r>
              <a:rPr lang="en-NZ" dirty="0"/>
              <a:t>Dairy Facts and Breeds</a:t>
            </a:r>
          </a:p>
        </p:txBody>
      </p:sp>
      <p:sp>
        <p:nvSpPr>
          <p:cNvPr id="3" name="Subtitle 2">
            <a:extLst>
              <a:ext uri="{FF2B5EF4-FFF2-40B4-BE49-F238E27FC236}">
                <a16:creationId xmlns:a16="http://schemas.microsoft.com/office/drawing/2014/main" id="{3FF6C88B-7F70-33CC-A557-7BDA959BF63B}"/>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269099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D6A0-7EDD-B47B-3595-D98B4C2DB146}"/>
              </a:ext>
            </a:extLst>
          </p:cNvPr>
          <p:cNvSpPr>
            <a:spLocks noGrp="1"/>
          </p:cNvSpPr>
          <p:nvPr>
            <p:ph type="title"/>
          </p:nvPr>
        </p:nvSpPr>
        <p:spPr/>
        <p:txBody>
          <a:bodyPr/>
          <a:lstStyle/>
          <a:p>
            <a:r>
              <a:rPr lang="en-NZ"/>
              <a:t>Dairy Facts 2023/24</a:t>
            </a:r>
            <a:endParaRPr lang="en-NZ" dirty="0"/>
          </a:p>
        </p:txBody>
      </p:sp>
      <p:sp>
        <p:nvSpPr>
          <p:cNvPr id="3" name="Content Placeholder 2">
            <a:extLst>
              <a:ext uri="{FF2B5EF4-FFF2-40B4-BE49-F238E27FC236}">
                <a16:creationId xmlns:a16="http://schemas.microsoft.com/office/drawing/2014/main" id="{EE3D4164-93B3-BBDE-9629-0BCEC2E531ED}"/>
              </a:ext>
            </a:extLst>
          </p:cNvPr>
          <p:cNvSpPr>
            <a:spLocks noGrp="1"/>
          </p:cNvSpPr>
          <p:nvPr>
            <p:ph sz="half" idx="1"/>
          </p:nvPr>
        </p:nvSpPr>
        <p:spPr/>
        <p:txBody>
          <a:bodyPr>
            <a:normAutofit lnSpcReduction="10000"/>
          </a:bodyPr>
          <a:lstStyle/>
          <a:p>
            <a:r>
              <a:rPr lang="en-NZ" sz="2400" dirty="0"/>
              <a:t>20.5 billion litres of milk</a:t>
            </a:r>
          </a:p>
          <a:p>
            <a:r>
              <a:rPr lang="en-NZ" sz="2400" dirty="0"/>
              <a:t>4.7 million cows</a:t>
            </a:r>
          </a:p>
          <a:p>
            <a:r>
              <a:rPr lang="en-NZ" sz="2400" dirty="0"/>
              <a:t>10,485 herds</a:t>
            </a:r>
          </a:p>
          <a:p>
            <a:r>
              <a:rPr lang="en-NZ" sz="2400" dirty="0"/>
              <a:t>Average herd size -448</a:t>
            </a:r>
          </a:p>
          <a:p>
            <a:r>
              <a:rPr lang="en-NZ" sz="2400" dirty="0"/>
              <a:t>Average litres per cow -4369</a:t>
            </a:r>
          </a:p>
          <a:p>
            <a:r>
              <a:rPr lang="en-NZ" sz="2400" dirty="0"/>
              <a:t>Average kg milkfat per cow-225</a:t>
            </a:r>
          </a:p>
          <a:p>
            <a:r>
              <a:rPr lang="en-NZ" sz="2400" dirty="0"/>
              <a:t>Average kg protein per cow-179</a:t>
            </a:r>
          </a:p>
          <a:p>
            <a:r>
              <a:rPr lang="en-NZ" sz="2400" dirty="0"/>
              <a:t>Average </a:t>
            </a:r>
            <a:r>
              <a:rPr lang="en-NZ" sz="2400" dirty="0" err="1"/>
              <a:t>milksolids</a:t>
            </a:r>
            <a:r>
              <a:rPr lang="en-NZ" sz="2400" dirty="0"/>
              <a:t> per cow-400</a:t>
            </a:r>
          </a:p>
          <a:p>
            <a:r>
              <a:rPr lang="en-NZ" sz="2400" dirty="0"/>
              <a:t>There are 28 milk processing sties across the country</a:t>
            </a:r>
          </a:p>
        </p:txBody>
      </p:sp>
      <p:pic>
        <p:nvPicPr>
          <p:cNvPr id="1028" name="Picture 4" descr="Dairy Farming - The West Coast Regional ...">
            <a:extLst>
              <a:ext uri="{FF2B5EF4-FFF2-40B4-BE49-F238E27FC236}">
                <a16:creationId xmlns:a16="http://schemas.microsoft.com/office/drawing/2014/main" id="{EC94D7BD-0B69-E5A2-77F6-8185BD6D015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613974" cy="349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3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F1AA-6209-8764-EF9D-1109F035B645}"/>
              </a:ext>
            </a:extLst>
          </p:cNvPr>
          <p:cNvSpPr>
            <a:spLocks noGrp="1"/>
          </p:cNvSpPr>
          <p:nvPr>
            <p:ph type="title"/>
          </p:nvPr>
        </p:nvSpPr>
        <p:spPr/>
        <p:txBody>
          <a:bodyPr/>
          <a:lstStyle/>
          <a:p>
            <a:r>
              <a:rPr lang="en-NZ" dirty="0"/>
              <a:t> Trends in number of herds and herd size</a:t>
            </a:r>
          </a:p>
        </p:txBody>
      </p:sp>
      <p:pic>
        <p:nvPicPr>
          <p:cNvPr id="6" name="Picture 5">
            <a:extLst>
              <a:ext uri="{FF2B5EF4-FFF2-40B4-BE49-F238E27FC236}">
                <a16:creationId xmlns:a16="http://schemas.microsoft.com/office/drawing/2014/main" id="{4ACD77D0-8B49-80C3-F39E-512EFCDFC675}"/>
              </a:ext>
            </a:extLst>
          </p:cNvPr>
          <p:cNvPicPr>
            <a:picLocks noChangeAspect="1"/>
          </p:cNvPicPr>
          <p:nvPr/>
        </p:nvPicPr>
        <p:blipFill>
          <a:blip r:embed="rId3"/>
          <a:stretch>
            <a:fillRect/>
          </a:stretch>
        </p:blipFill>
        <p:spPr>
          <a:xfrm>
            <a:off x="1639019" y="1386148"/>
            <a:ext cx="8286459" cy="4721354"/>
          </a:xfrm>
          <a:prstGeom prst="rect">
            <a:avLst/>
          </a:prstGeom>
        </p:spPr>
      </p:pic>
    </p:spTree>
    <p:extLst>
      <p:ext uri="{BB962C8B-B14F-4D97-AF65-F5344CB8AC3E}">
        <p14:creationId xmlns:p14="http://schemas.microsoft.com/office/powerpoint/2010/main" val="371389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A3CD-60D7-D976-EE92-70C96C0C0D72}"/>
              </a:ext>
            </a:extLst>
          </p:cNvPr>
          <p:cNvSpPr>
            <a:spLocks noGrp="1"/>
          </p:cNvSpPr>
          <p:nvPr>
            <p:ph type="title"/>
          </p:nvPr>
        </p:nvSpPr>
        <p:spPr>
          <a:xfrm>
            <a:off x="838200" y="365125"/>
            <a:ext cx="4972050" cy="1325563"/>
          </a:xfrm>
        </p:spPr>
        <p:txBody>
          <a:bodyPr/>
          <a:lstStyle/>
          <a:p>
            <a:r>
              <a:rPr lang="en-NZ" dirty="0"/>
              <a:t>Regional Statistics</a:t>
            </a:r>
          </a:p>
        </p:txBody>
      </p:sp>
      <p:pic>
        <p:nvPicPr>
          <p:cNvPr id="4" name="Picture 3">
            <a:extLst>
              <a:ext uri="{FF2B5EF4-FFF2-40B4-BE49-F238E27FC236}">
                <a16:creationId xmlns:a16="http://schemas.microsoft.com/office/drawing/2014/main" id="{7B6B95E5-84D5-8C4C-DE5A-92FE5FF674FB}"/>
              </a:ext>
            </a:extLst>
          </p:cNvPr>
          <p:cNvPicPr>
            <a:picLocks noChangeAspect="1"/>
          </p:cNvPicPr>
          <p:nvPr/>
        </p:nvPicPr>
        <p:blipFill>
          <a:blip r:embed="rId2"/>
          <a:stretch>
            <a:fillRect/>
          </a:stretch>
        </p:blipFill>
        <p:spPr>
          <a:xfrm>
            <a:off x="5323535" y="409153"/>
            <a:ext cx="6735115" cy="6039693"/>
          </a:xfrm>
          <a:prstGeom prst="rect">
            <a:avLst/>
          </a:prstGeom>
        </p:spPr>
      </p:pic>
      <p:sp>
        <p:nvSpPr>
          <p:cNvPr id="6" name="TextBox 5">
            <a:extLst>
              <a:ext uri="{FF2B5EF4-FFF2-40B4-BE49-F238E27FC236}">
                <a16:creationId xmlns:a16="http://schemas.microsoft.com/office/drawing/2014/main" id="{D76400D8-B111-4156-433D-2BFED55C2908}"/>
              </a:ext>
            </a:extLst>
          </p:cNvPr>
          <p:cNvSpPr txBox="1"/>
          <p:nvPr/>
        </p:nvSpPr>
        <p:spPr>
          <a:xfrm>
            <a:off x="771144" y="2346883"/>
            <a:ext cx="4751832" cy="1200329"/>
          </a:xfrm>
          <a:prstGeom prst="rect">
            <a:avLst/>
          </a:prstGeom>
          <a:noFill/>
        </p:spPr>
        <p:txBody>
          <a:bodyPr wrap="square">
            <a:spAutoFit/>
          </a:bodyPr>
          <a:lstStyle/>
          <a:p>
            <a:r>
              <a:rPr lang="en-US" dirty="0"/>
              <a:t>57 % of dairy herds are located in the North Island. </a:t>
            </a:r>
          </a:p>
          <a:p>
            <a:r>
              <a:rPr lang="en-US" dirty="0"/>
              <a:t>43 % of dairy cows are located in the South Island. </a:t>
            </a:r>
            <a:endParaRPr lang="en-NZ" dirty="0"/>
          </a:p>
        </p:txBody>
      </p:sp>
    </p:spTree>
    <p:extLst>
      <p:ext uri="{BB962C8B-B14F-4D97-AF65-F5344CB8AC3E}">
        <p14:creationId xmlns:p14="http://schemas.microsoft.com/office/powerpoint/2010/main" val="58122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CA25-50ED-42F2-5E84-ACBAF266F1AE}"/>
              </a:ext>
            </a:extLst>
          </p:cNvPr>
          <p:cNvSpPr>
            <a:spLocks noGrp="1"/>
          </p:cNvSpPr>
          <p:nvPr>
            <p:ph type="title"/>
          </p:nvPr>
        </p:nvSpPr>
        <p:spPr/>
        <p:txBody>
          <a:bodyPr/>
          <a:lstStyle/>
          <a:p>
            <a:r>
              <a:rPr lang="en-US" dirty="0"/>
              <a:t>Production per cow and per hectare</a:t>
            </a:r>
            <a:endParaRPr lang="en-NZ" dirty="0"/>
          </a:p>
        </p:txBody>
      </p:sp>
      <p:pic>
        <p:nvPicPr>
          <p:cNvPr id="6" name="Picture 5">
            <a:extLst>
              <a:ext uri="{FF2B5EF4-FFF2-40B4-BE49-F238E27FC236}">
                <a16:creationId xmlns:a16="http://schemas.microsoft.com/office/drawing/2014/main" id="{C626DF32-6A69-FC6F-8D78-9A3C40AD1D15}"/>
              </a:ext>
            </a:extLst>
          </p:cNvPr>
          <p:cNvPicPr>
            <a:picLocks noChangeAspect="1"/>
          </p:cNvPicPr>
          <p:nvPr/>
        </p:nvPicPr>
        <p:blipFill>
          <a:blip r:embed="rId3"/>
          <a:stretch>
            <a:fillRect/>
          </a:stretch>
        </p:blipFill>
        <p:spPr>
          <a:xfrm>
            <a:off x="1708030" y="1336743"/>
            <a:ext cx="8169074" cy="4693121"/>
          </a:xfrm>
          <a:prstGeom prst="rect">
            <a:avLst/>
          </a:prstGeom>
        </p:spPr>
      </p:pic>
    </p:spTree>
    <p:extLst>
      <p:ext uri="{BB962C8B-B14F-4D97-AF65-F5344CB8AC3E}">
        <p14:creationId xmlns:p14="http://schemas.microsoft.com/office/powerpoint/2010/main" val="4191153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8436-B60E-DE9B-9E0D-8C7CF45C634F}"/>
              </a:ext>
            </a:extLst>
          </p:cNvPr>
          <p:cNvSpPr>
            <a:spLocks noGrp="1"/>
          </p:cNvSpPr>
          <p:nvPr>
            <p:ph type="title"/>
          </p:nvPr>
        </p:nvSpPr>
        <p:spPr/>
        <p:txBody>
          <a:bodyPr/>
          <a:lstStyle/>
          <a:p>
            <a:r>
              <a:rPr lang="en-NZ" dirty="0"/>
              <a:t>Dairy breeds</a:t>
            </a:r>
          </a:p>
        </p:txBody>
      </p:sp>
      <p:pic>
        <p:nvPicPr>
          <p:cNvPr id="5" name="Content Placeholder 4">
            <a:extLst>
              <a:ext uri="{FF2B5EF4-FFF2-40B4-BE49-F238E27FC236}">
                <a16:creationId xmlns:a16="http://schemas.microsoft.com/office/drawing/2014/main" id="{64699EE9-C2BB-1EBD-85B9-2C9572E1A80B}"/>
              </a:ext>
            </a:extLst>
          </p:cNvPr>
          <p:cNvPicPr>
            <a:picLocks noGrp="1" noChangeAspect="1"/>
          </p:cNvPicPr>
          <p:nvPr>
            <p:ph idx="1"/>
          </p:nvPr>
        </p:nvPicPr>
        <p:blipFill>
          <a:blip r:embed="rId3"/>
          <a:stretch>
            <a:fillRect/>
          </a:stretch>
        </p:blipFill>
        <p:spPr>
          <a:xfrm>
            <a:off x="838199" y="1683013"/>
            <a:ext cx="10651473" cy="3936737"/>
          </a:xfrm>
        </p:spPr>
      </p:pic>
    </p:spTree>
    <p:extLst>
      <p:ext uri="{BB962C8B-B14F-4D97-AF65-F5344CB8AC3E}">
        <p14:creationId xmlns:p14="http://schemas.microsoft.com/office/powerpoint/2010/main" val="133963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D4C5A-7FB2-9342-1599-7459A00F4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E34C2-0D9C-036E-4790-928C532CA416}"/>
              </a:ext>
            </a:extLst>
          </p:cNvPr>
          <p:cNvSpPr>
            <a:spLocks noGrp="1"/>
          </p:cNvSpPr>
          <p:nvPr>
            <p:ph type="title"/>
          </p:nvPr>
        </p:nvSpPr>
        <p:spPr/>
        <p:txBody>
          <a:bodyPr/>
          <a:lstStyle/>
          <a:p>
            <a:r>
              <a:rPr lang="en-NZ" sz="4400" dirty="0">
                <a:effectLst/>
                <a:latin typeface="Aptos" panose="020B0004020202020204" pitchFamily="34" charset="0"/>
                <a:ea typeface="Aptos" panose="020B0004020202020204" pitchFamily="34" charset="0"/>
                <a:cs typeface="Times New Roman" panose="02020603050405020304" pitchFamily="18" charset="0"/>
              </a:rPr>
              <a:t>Friesian</a:t>
            </a:r>
            <a:br>
              <a:rPr lang="en-NZ" sz="4400" b="1" dirty="0">
                <a:effectLst/>
                <a:latin typeface="Aptos" panose="020B0004020202020204" pitchFamily="34" charset="0"/>
                <a:ea typeface="Aptos" panose="020B0004020202020204" pitchFamily="34" charset="0"/>
                <a:cs typeface="Times New Roman" panose="02020603050405020304" pitchFamily="18" charset="0"/>
              </a:rPr>
            </a:br>
            <a:endParaRPr lang="en-NZ" dirty="0"/>
          </a:p>
        </p:txBody>
      </p:sp>
      <p:pic>
        <p:nvPicPr>
          <p:cNvPr id="8" name="Content Placeholder 7" descr="A cow eating grass in a field&#10;&#10;Description automatically generated">
            <a:extLst>
              <a:ext uri="{FF2B5EF4-FFF2-40B4-BE49-F238E27FC236}">
                <a16:creationId xmlns:a16="http://schemas.microsoft.com/office/drawing/2014/main" id="{BB004204-88AB-3DB5-B6D2-B98ACB04314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41388" y="1977067"/>
            <a:ext cx="4762500" cy="3457575"/>
          </a:xfrm>
        </p:spPr>
      </p:pic>
      <p:sp>
        <p:nvSpPr>
          <p:cNvPr id="4" name="Content Placeholder 3">
            <a:extLst>
              <a:ext uri="{FF2B5EF4-FFF2-40B4-BE49-F238E27FC236}">
                <a16:creationId xmlns:a16="http://schemas.microsoft.com/office/drawing/2014/main" id="{16062349-059F-4876-9835-34E250C6FBBB}"/>
              </a:ext>
            </a:extLst>
          </p:cNvPr>
          <p:cNvSpPr>
            <a:spLocks noGrp="1"/>
          </p:cNvSpPr>
          <p:nvPr>
            <p:ph sz="half" idx="2"/>
          </p:nvPr>
        </p:nvSpPr>
        <p:spPr>
          <a:xfrm>
            <a:off x="6019800" y="1825625"/>
            <a:ext cx="5334000" cy="3609017"/>
          </a:xfrm>
        </p:spPr>
        <p:txBody>
          <a:bodyPr>
            <a:normAutofit lnSpcReduction="10000"/>
          </a:bodyPr>
          <a:lstStyle/>
          <a:p>
            <a:r>
              <a:rPr lang="en-NZ" sz="1800" kern="100" dirty="0">
                <a:effectLst/>
                <a:latin typeface="Aptos" panose="020B0004020202020204" pitchFamily="34" charset="0"/>
                <a:ea typeface="Aptos" panose="020B0004020202020204" pitchFamily="34" charset="0"/>
                <a:cs typeface="Times New Roman" panose="02020603050405020304" pitchFamily="18" charset="0"/>
              </a:rPr>
              <a:t>23.9 % </a:t>
            </a:r>
            <a:r>
              <a:rPr lang="en-NZ" sz="1800" kern="100" dirty="0">
                <a:latin typeface="Aptos" panose="020B0004020202020204" pitchFamily="34" charset="0"/>
                <a:ea typeface="Aptos" panose="020B0004020202020204" pitchFamily="34" charset="0"/>
                <a:cs typeface="Times New Roman" panose="02020603050405020304" pitchFamily="18" charset="0"/>
              </a:rPr>
              <a:t>of </a:t>
            </a:r>
            <a:r>
              <a:rPr lang="en-NZ" sz="1800" kern="100" dirty="0">
                <a:effectLst/>
                <a:latin typeface="Aptos" panose="020B0004020202020204" pitchFamily="34" charset="0"/>
                <a:ea typeface="Aptos" panose="020B0004020202020204" pitchFamily="34" charset="0"/>
                <a:cs typeface="Times New Roman" panose="02020603050405020304" pitchFamily="18" charset="0"/>
              </a:rPr>
              <a:t>New Zealand dairy cows</a:t>
            </a:r>
          </a:p>
          <a:p>
            <a:endParaRPr lang="en-NZ" sz="1800" kern="100" dirty="0">
              <a:latin typeface="Aptos" panose="020B0004020202020204" pitchFamily="34" charset="0"/>
              <a:ea typeface="Aptos" panose="020B0004020202020204" pitchFamily="34" charset="0"/>
              <a:cs typeface="Times New Roman" panose="02020603050405020304" pitchFamily="18" charset="0"/>
            </a:endParaRPr>
          </a:p>
          <a:p>
            <a:r>
              <a:rPr lang="en-NZ" sz="1800" kern="100" dirty="0">
                <a:latin typeface="Aptos" panose="020B0004020202020204" pitchFamily="34" charset="0"/>
                <a:ea typeface="Aptos" panose="020B0004020202020204" pitchFamily="34" charset="0"/>
                <a:cs typeface="Times New Roman" panose="02020603050405020304" pitchFamily="18" charset="0"/>
              </a:rPr>
              <a:t>M</a:t>
            </a:r>
            <a:r>
              <a:rPr lang="en-NZ" sz="1800" kern="100" dirty="0">
                <a:effectLst/>
                <a:latin typeface="Aptos" panose="020B0004020202020204" pitchFamily="34" charset="0"/>
                <a:ea typeface="Aptos" panose="020B0004020202020204" pitchFamily="34" charset="0"/>
                <a:cs typeface="Times New Roman" panose="02020603050405020304" pitchFamily="18" charset="0"/>
              </a:rPr>
              <a:t>ilk produced per year (litres) 5,250</a:t>
            </a:r>
          </a:p>
          <a:p>
            <a:r>
              <a:rPr lang="en-NZ" sz="1800" kern="100" dirty="0">
                <a:latin typeface="Aptos" panose="020B0004020202020204" pitchFamily="34" charset="0"/>
                <a:ea typeface="Aptos" panose="020B0004020202020204" pitchFamily="34" charset="0"/>
                <a:cs typeface="Times New Roman" panose="02020603050405020304" pitchFamily="18" charset="0"/>
              </a:rPr>
              <a:t>Milkfat (kg) 236</a:t>
            </a:r>
          </a:p>
          <a:p>
            <a:r>
              <a:rPr lang="en-NZ" sz="1800" kern="100" dirty="0">
                <a:effectLst/>
                <a:latin typeface="Aptos" panose="020B0004020202020204" pitchFamily="34" charset="0"/>
                <a:ea typeface="Aptos" panose="020B0004020202020204" pitchFamily="34" charset="0"/>
                <a:cs typeface="Times New Roman" panose="02020603050405020304" pitchFamily="18" charset="0"/>
              </a:rPr>
              <a:t>Protein (kg) 198</a:t>
            </a:r>
          </a:p>
          <a:p>
            <a:r>
              <a:rPr lang="en-NZ" sz="1800" kern="100" dirty="0" err="1">
                <a:latin typeface="Aptos" panose="020B0004020202020204" pitchFamily="34" charset="0"/>
                <a:ea typeface="Aptos" panose="020B0004020202020204" pitchFamily="34" charset="0"/>
                <a:cs typeface="Times New Roman" panose="02020603050405020304" pitchFamily="18" charset="0"/>
              </a:rPr>
              <a:t>Milksolids</a:t>
            </a:r>
            <a:r>
              <a:rPr lang="en-NZ" sz="1800" kern="100" dirty="0">
                <a:latin typeface="Aptos" panose="020B0004020202020204" pitchFamily="34" charset="0"/>
                <a:ea typeface="Aptos" panose="020B0004020202020204" pitchFamily="34" charset="0"/>
                <a:cs typeface="Times New Roman" panose="02020603050405020304" pitchFamily="18" charset="0"/>
              </a:rPr>
              <a:t> (kg) 435</a:t>
            </a:r>
          </a:p>
          <a:p>
            <a:r>
              <a:rPr lang="en-NZ" sz="1800" kern="100" dirty="0">
                <a:latin typeface="Aptos" panose="020B0004020202020204" pitchFamily="34" charset="0"/>
                <a:ea typeface="Aptos" panose="020B0004020202020204" pitchFamily="34" charset="0"/>
                <a:cs typeface="Times New Roman" panose="02020603050405020304" pitchFamily="18" charset="0"/>
              </a:rPr>
              <a:t>Milkfat (%) 4.5</a:t>
            </a:r>
          </a:p>
          <a:p>
            <a:r>
              <a:rPr lang="en-NZ" sz="1800" kern="100" dirty="0">
                <a:latin typeface="Aptos" panose="020B0004020202020204" pitchFamily="34" charset="0"/>
                <a:ea typeface="Aptos" panose="020B0004020202020204" pitchFamily="34" charset="0"/>
                <a:cs typeface="Times New Roman" panose="02020603050405020304" pitchFamily="18" charset="0"/>
              </a:rPr>
              <a:t>P</a:t>
            </a:r>
            <a:r>
              <a:rPr lang="en-NZ" sz="1800" kern="100" dirty="0">
                <a:effectLst/>
                <a:latin typeface="Aptos" panose="020B0004020202020204" pitchFamily="34" charset="0"/>
                <a:ea typeface="Aptos" panose="020B0004020202020204" pitchFamily="34" charset="0"/>
                <a:cs typeface="Times New Roman" panose="02020603050405020304" pitchFamily="18" charset="0"/>
              </a:rPr>
              <a:t>rotein (%) 3.8</a:t>
            </a:r>
          </a:p>
          <a:p>
            <a:r>
              <a:rPr lang="en-NZ" sz="1800" kern="100" dirty="0" err="1">
                <a:latin typeface="Aptos" panose="020B0004020202020204" pitchFamily="34" charset="0"/>
                <a:ea typeface="Aptos" panose="020B0004020202020204" pitchFamily="34" charset="0"/>
                <a:cs typeface="Times New Roman" panose="02020603050405020304" pitchFamily="18" charset="0"/>
              </a:rPr>
              <a:t>Milksolids</a:t>
            </a:r>
            <a:r>
              <a:rPr lang="en-NZ" sz="1800" kern="100" dirty="0">
                <a:latin typeface="Aptos" panose="020B0004020202020204" pitchFamily="34" charset="0"/>
                <a:ea typeface="Aptos" panose="020B0004020202020204" pitchFamily="34" charset="0"/>
                <a:cs typeface="Times New Roman" panose="02020603050405020304" pitchFamily="18" charset="0"/>
              </a:rPr>
              <a:t> (%) 8.4 </a:t>
            </a:r>
          </a:p>
          <a:p>
            <a:r>
              <a:rPr lang="en-NZ" sz="1800" kern="100" dirty="0">
                <a:effectLst/>
                <a:latin typeface="Aptos" panose="020B0004020202020204" pitchFamily="34" charset="0"/>
                <a:ea typeface="Aptos" panose="020B0004020202020204" pitchFamily="34" charset="0"/>
                <a:cs typeface="Times New Roman" panose="02020603050405020304" pitchFamily="18" charset="0"/>
              </a:rPr>
              <a:t>Average liveweight (kg) 537</a:t>
            </a:r>
          </a:p>
          <a:p>
            <a:endParaRPr lang="en-NZ" dirty="0"/>
          </a:p>
        </p:txBody>
      </p:sp>
    </p:spTree>
    <p:extLst>
      <p:ext uri="{BB962C8B-B14F-4D97-AF65-F5344CB8AC3E}">
        <p14:creationId xmlns:p14="http://schemas.microsoft.com/office/powerpoint/2010/main" val="234671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91CB4-6EED-E326-3828-D1FBC8A85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F9E0F-931D-AD68-EB6F-B94D8AE81A97}"/>
              </a:ext>
            </a:extLst>
          </p:cNvPr>
          <p:cNvSpPr>
            <a:spLocks noGrp="1"/>
          </p:cNvSpPr>
          <p:nvPr>
            <p:ph type="title"/>
          </p:nvPr>
        </p:nvSpPr>
        <p:spPr/>
        <p:txBody>
          <a:bodyPr/>
          <a:lstStyle/>
          <a:p>
            <a:r>
              <a:rPr lang="en-NZ" dirty="0"/>
              <a:t>Jersey</a:t>
            </a:r>
          </a:p>
        </p:txBody>
      </p:sp>
      <p:sp>
        <p:nvSpPr>
          <p:cNvPr id="4" name="Content Placeholder 3">
            <a:extLst>
              <a:ext uri="{FF2B5EF4-FFF2-40B4-BE49-F238E27FC236}">
                <a16:creationId xmlns:a16="http://schemas.microsoft.com/office/drawing/2014/main" id="{76624A28-EF48-6D54-7CDD-6AA7F20A6B5A}"/>
              </a:ext>
            </a:extLst>
          </p:cNvPr>
          <p:cNvSpPr>
            <a:spLocks noGrp="1"/>
          </p:cNvSpPr>
          <p:nvPr>
            <p:ph sz="half" idx="2"/>
          </p:nvPr>
        </p:nvSpPr>
        <p:spPr/>
        <p:txBody>
          <a:bodyPr>
            <a:normAutofit/>
          </a:bodyPr>
          <a:lstStyle/>
          <a:p>
            <a:r>
              <a:rPr lang="en-NZ" sz="1900" kern="100" dirty="0">
                <a:effectLst/>
                <a:latin typeface="Aptos" panose="020B0004020202020204" pitchFamily="34" charset="0"/>
                <a:ea typeface="Aptos" panose="020B0004020202020204" pitchFamily="34" charset="0"/>
                <a:cs typeface="Times New Roman" panose="02020603050405020304" pitchFamily="18" charset="0"/>
              </a:rPr>
              <a:t>7.5 % </a:t>
            </a:r>
            <a:r>
              <a:rPr lang="en-NZ" sz="1900" kern="100" dirty="0">
                <a:latin typeface="Aptos" panose="020B0004020202020204" pitchFamily="34" charset="0"/>
                <a:ea typeface="Aptos" panose="020B0004020202020204" pitchFamily="34" charset="0"/>
                <a:cs typeface="Times New Roman" panose="02020603050405020304" pitchFamily="18" charset="0"/>
              </a:rPr>
              <a:t>of </a:t>
            </a:r>
            <a:r>
              <a:rPr lang="en-NZ" sz="1900" kern="100" dirty="0">
                <a:effectLst/>
                <a:latin typeface="Aptos" panose="020B0004020202020204" pitchFamily="34" charset="0"/>
                <a:ea typeface="Aptos" panose="020B0004020202020204" pitchFamily="34" charset="0"/>
                <a:cs typeface="Times New Roman" panose="02020603050405020304" pitchFamily="18" charset="0"/>
              </a:rPr>
              <a:t>New Zealand dairy cows</a:t>
            </a:r>
          </a:p>
          <a:p>
            <a:endParaRPr lang="en-NZ" sz="1900" kern="100" dirty="0">
              <a:latin typeface="Aptos" panose="020B0004020202020204" pitchFamily="34" charset="0"/>
              <a:ea typeface="Aptos" panose="020B0004020202020204" pitchFamily="34" charset="0"/>
              <a:cs typeface="Times New Roman" panose="02020603050405020304" pitchFamily="18" charset="0"/>
            </a:endParaRPr>
          </a:p>
          <a:p>
            <a:r>
              <a:rPr lang="en-NZ" sz="1900" kern="100" dirty="0">
                <a:latin typeface="Aptos" panose="020B0004020202020204" pitchFamily="34" charset="0"/>
                <a:ea typeface="Aptos" panose="020B0004020202020204" pitchFamily="34" charset="0"/>
                <a:cs typeface="Times New Roman" panose="02020603050405020304" pitchFamily="18" charset="0"/>
              </a:rPr>
              <a:t>M</a:t>
            </a:r>
            <a:r>
              <a:rPr lang="en-NZ" sz="1900" kern="100" dirty="0">
                <a:effectLst/>
                <a:latin typeface="Aptos" panose="020B0004020202020204" pitchFamily="34" charset="0"/>
                <a:ea typeface="Aptos" panose="020B0004020202020204" pitchFamily="34" charset="0"/>
                <a:cs typeface="Times New Roman" panose="02020603050405020304" pitchFamily="18" charset="0"/>
              </a:rPr>
              <a:t>ilk produced per year (litres) 3,669</a:t>
            </a:r>
          </a:p>
          <a:p>
            <a:r>
              <a:rPr lang="en-NZ" sz="1900" kern="100" dirty="0">
                <a:latin typeface="Aptos" panose="020B0004020202020204" pitchFamily="34" charset="0"/>
                <a:ea typeface="Aptos" panose="020B0004020202020204" pitchFamily="34" charset="0"/>
                <a:cs typeface="Times New Roman" panose="02020603050405020304" pitchFamily="18" charset="0"/>
              </a:rPr>
              <a:t>Milkfat (kg) 209</a:t>
            </a:r>
          </a:p>
          <a:p>
            <a:r>
              <a:rPr lang="en-NZ" sz="1900" kern="100" dirty="0">
                <a:effectLst/>
                <a:latin typeface="Aptos" panose="020B0004020202020204" pitchFamily="34" charset="0"/>
                <a:ea typeface="Aptos" panose="020B0004020202020204" pitchFamily="34" charset="0"/>
                <a:cs typeface="Times New Roman" panose="02020603050405020304" pitchFamily="18" charset="0"/>
              </a:rPr>
              <a:t>Protein (kg) 156</a:t>
            </a:r>
          </a:p>
          <a:p>
            <a:r>
              <a:rPr lang="en-NZ" sz="1900" kern="100" dirty="0" err="1">
                <a:latin typeface="Aptos" panose="020B0004020202020204" pitchFamily="34" charset="0"/>
                <a:ea typeface="Aptos" panose="020B0004020202020204" pitchFamily="34" charset="0"/>
                <a:cs typeface="Times New Roman" panose="02020603050405020304" pitchFamily="18" charset="0"/>
              </a:rPr>
              <a:t>Milksolids</a:t>
            </a:r>
            <a:r>
              <a:rPr lang="en-NZ" sz="1900" kern="100" dirty="0">
                <a:latin typeface="Aptos" panose="020B0004020202020204" pitchFamily="34" charset="0"/>
                <a:ea typeface="Aptos" panose="020B0004020202020204" pitchFamily="34" charset="0"/>
                <a:cs typeface="Times New Roman" panose="02020603050405020304" pitchFamily="18" charset="0"/>
              </a:rPr>
              <a:t> (kg) 365</a:t>
            </a:r>
          </a:p>
          <a:p>
            <a:r>
              <a:rPr lang="en-NZ" sz="1900" kern="100" dirty="0">
                <a:latin typeface="Aptos" panose="020B0004020202020204" pitchFamily="34" charset="0"/>
                <a:ea typeface="Aptos" panose="020B0004020202020204" pitchFamily="34" charset="0"/>
                <a:cs typeface="Times New Roman" panose="02020603050405020304" pitchFamily="18" charset="0"/>
              </a:rPr>
              <a:t>Milkfat (%) 5.7</a:t>
            </a:r>
          </a:p>
          <a:p>
            <a:r>
              <a:rPr lang="en-NZ" sz="1900" kern="100" dirty="0">
                <a:latin typeface="Aptos" panose="020B0004020202020204" pitchFamily="34" charset="0"/>
                <a:ea typeface="Aptos" panose="020B0004020202020204" pitchFamily="34" charset="0"/>
                <a:cs typeface="Times New Roman" panose="02020603050405020304" pitchFamily="18" charset="0"/>
              </a:rPr>
              <a:t>P</a:t>
            </a:r>
            <a:r>
              <a:rPr lang="en-NZ" sz="1900" kern="100" dirty="0">
                <a:effectLst/>
                <a:latin typeface="Aptos" panose="020B0004020202020204" pitchFamily="34" charset="0"/>
                <a:ea typeface="Aptos" panose="020B0004020202020204" pitchFamily="34" charset="0"/>
                <a:cs typeface="Times New Roman" panose="02020603050405020304" pitchFamily="18" charset="0"/>
              </a:rPr>
              <a:t>rotein (%) 4.3</a:t>
            </a:r>
          </a:p>
          <a:p>
            <a:r>
              <a:rPr lang="en-NZ" sz="1900" kern="100" dirty="0" err="1">
                <a:latin typeface="Aptos" panose="020B0004020202020204" pitchFamily="34" charset="0"/>
                <a:ea typeface="Aptos" panose="020B0004020202020204" pitchFamily="34" charset="0"/>
                <a:cs typeface="Times New Roman" panose="02020603050405020304" pitchFamily="18" charset="0"/>
              </a:rPr>
              <a:t>Milksolids</a:t>
            </a:r>
            <a:r>
              <a:rPr lang="en-NZ" sz="1900" kern="100" dirty="0">
                <a:latin typeface="Aptos" panose="020B0004020202020204" pitchFamily="34" charset="0"/>
                <a:ea typeface="Aptos" panose="020B0004020202020204" pitchFamily="34" charset="0"/>
                <a:cs typeface="Times New Roman" panose="02020603050405020304" pitchFamily="18" charset="0"/>
              </a:rPr>
              <a:t> (%) 9.98</a:t>
            </a:r>
          </a:p>
          <a:p>
            <a:r>
              <a:rPr lang="en-NZ" sz="2000" kern="100" dirty="0">
                <a:effectLst/>
                <a:latin typeface="Aptos" panose="020B0004020202020204" pitchFamily="34" charset="0"/>
                <a:ea typeface="Aptos" panose="020B0004020202020204" pitchFamily="34" charset="0"/>
                <a:cs typeface="Times New Roman" panose="02020603050405020304" pitchFamily="18" charset="0"/>
              </a:rPr>
              <a:t>Average liveweight(kg) 414</a:t>
            </a:r>
          </a:p>
          <a:p>
            <a:endParaRPr lang="en-NZ" sz="1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dirty="0"/>
          </a:p>
        </p:txBody>
      </p:sp>
      <p:pic>
        <p:nvPicPr>
          <p:cNvPr id="5" name="Picture 3">
            <a:extLst>
              <a:ext uri="{FF2B5EF4-FFF2-40B4-BE49-F238E27FC236}">
                <a16:creationId xmlns:a16="http://schemas.microsoft.com/office/drawing/2014/main" id="{529A8A5D-F239-5F12-9B83-622A0A70231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44902" y="1921681"/>
            <a:ext cx="5181600" cy="34173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658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501</TotalTime>
  <Words>880</Words>
  <Application>Microsoft Office PowerPoint</Application>
  <PresentationFormat>Widescreen</PresentationFormat>
  <Paragraphs>93</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Geneva</vt:lpstr>
      <vt:lpstr>Times New Roman</vt:lpstr>
      <vt:lpstr>Office Theme</vt:lpstr>
      <vt:lpstr>PowerPoint Presentation</vt:lpstr>
      <vt:lpstr>Dairy Facts and Breeds</vt:lpstr>
      <vt:lpstr>Dairy Facts 2023/24</vt:lpstr>
      <vt:lpstr> Trends in number of herds and herd size</vt:lpstr>
      <vt:lpstr>Regional Statistics</vt:lpstr>
      <vt:lpstr>Production per cow and per hectare</vt:lpstr>
      <vt:lpstr>Dairy breeds</vt:lpstr>
      <vt:lpstr>Friesian </vt:lpstr>
      <vt:lpstr>Jersey</vt:lpstr>
      <vt:lpstr>Holstein-Friesian/Jersey crossbreed- Kiwicross</vt:lpstr>
      <vt:lpstr>Ayrshire</vt:lpstr>
      <vt:lpstr>Summary</vt:lpstr>
      <vt:lpstr>Trends in dairy breeds</vt:lpstr>
      <vt:lpstr> Trend in milksolids payout to dairy farmers</vt:lpstr>
      <vt:lpstr>Challenge- Give reasons why the regional distribution of dairy farms has changed between 2001 and 2023</vt:lpstr>
      <vt:lpstr>Operating structures on dairy farms in New Zealand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10</cp:revision>
  <dcterms:created xsi:type="dcterms:W3CDTF">2025-01-29T21:12:31Z</dcterms:created>
  <dcterms:modified xsi:type="dcterms:W3CDTF">2025-01-31T01:54:03Z</dcterms:modified>
</cp:coreProperties>
</file>