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56" r:id="rId3"/>
    <p:sldId id="257" r:id="rId4"/>
    <p:sldId id="258" r:id="rId5"/>
    <p:sldId id="281" r:id="rId6"/>
    <p:sldId id="263" r:id="rId7"/>
    <p:sldId id="272" r:id="rId8"/>
    <p:sldId id="270" r:id="rId9"/>
    <p:sldId id="302" r:id="rId10"/>
    <p:sldId id="303" r:id="rId11"/>
    <p:sldId id="304" r:id="rId12"/>
    <p:sldId id="282" r:id="rId13"/>
    <p:sldId id="264" r:id="rId14"/>
    <p:sldId id="259" r:id="rId15"/>
    <p:sldId id="284" r:id="rId16"/>
    <p:sldId id="262" r:id="rId17"/>
    <p:sldId id="305" r:id="rId18"/>
    <p:sldId id="273" r:id="rId19"/>
    <p:sldId id="261" r:id="rId20"/>
    <p:sldId id="269" r:id="rId21"/>
    <p:sldId id="295" r:id="rId22"/>
    <p:sldId id="271" r:id="rId23"/>
    <p:sldId id="260" r:id="rId24"/>
    <p:sldId id="306" r:id="rId25"/>
    <p:sldId id="286" r:id="rId26"/>
    <p:sldId id="296" r:id="rId27"/>
    <p:sldId id="300" r:id="rId28"/>
    <p:sldId id="297" r:id="rId29"/>
    <p:sldId id="294" r:id="rId30"/>
    <p:sldId id="30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0" d="100"/>
          <a:sy n="100" d="100"/>
        </p:scale>
        <p:origin x="96"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C84FE-F1AA-A40D-E189-7B4C9905DB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62B0ED57-C6B6-C4A4-6639-182B7BA76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E3B1CDED-BC47-329D-09A1-FFA746D4F3BF}"/>
              </a:ext>
            </a:extLst>
          </p:cNvPr>
          <p:cNvSpPr>
            <a:spLocks noGrp="1"/>
          </p:cNvSpPr>
          <p:nvPr>
            <p:ph type="dt" sz="half" idx="10"/>
          </p:nvPr>
        </p:nvSpPr>
        <p:spPr/>
        <p:txBody>
          <a:bodyPr/>
          <a:lstStyle/>
          <a:p>
            <a:fld id="{64D02820-2FC5-4B5C-B0B3-D1A378E7C5E4}" type="datetimeFigureOut">
              <a:rPr lang="en-NZ" smtClean="0"/>
              <a:t>2/02/2025</a:t>
            </a:fld>
            <a:endParaRPr lang="en-NZ"/>
          </a:p>
        </p:txBody>
      </p:sp>
      <p:sp>
        <p:nvSpPr>
          <p:cNvPr id="5" name="Footer Placeholder 4">
            <a:extLst>
              <a:ext uri="{FF2B5EF4-FFF2-40B4-BE49-F238E27FC236}">
                <a16:creationId xmlns:a16="http://schemas.microsoft.com/office/drawing/2014/main" id="{882E8B0B-1E8A-FD8E-2516-780F16A9A975}"/>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2424F49-29EC-4162-2F40-BB075AD452DA}"/>
              </a:ext>
            </a:extLst>
          </p:cNvPr>
          <p:cNvSpPr>
            <a:spLocks noGrp="1"/>
          </p:cNvSpPr>
          <p:nvPr>
            <p:ph type="sldNum" sz="quarter" idx="12"/>
          </p:nvPr>
        </p:nvSpPr>
        <p:spPr/>
        <p:txBody>
          <a:bodyPr/>
          <a:lstStyle/>
          <a:p>
            <a:fld id="{CB2003AD-928F-4077-94A4-E8D5E6EF7199}" type="slidenum">
              <a:rPr lang="en-NZ" smtClean="0"/>
              <a:t>‹#›</a:t>
            </a:fld>
            <a:endParaRPr lang="en-NZ"/>
          </a:p>
        </p:txBody>
      </p:sp>
    </p:spTree>
    <p:extLst>
      <p:ext uri="{BB962C8B-B14F-4D97-AF65-F5344CB8AC3E}">
        <p14:creationId xmlns:p14="http://schemas.microsoft.com/office/powerpoint/2010/main" val="1684822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702C2-9413-43C4-F51C-DC56B4CF5707}"/>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91A74E0E-A18D-B465-5D98-CB6C70DFC3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917107F-0CFA-EE60-A253-C2EBDB62F2C4}"/>
              </a:ext>
            </a:extLst>
          </p:cNvPr>
          <p:cNvSpPr>
            <a:spLocks noGrp="1"/>
          </p:cNvSpPr>
          <p:nvPr>
            <p:ph type="dt" sz="half" idx="10"/>
          </p:nvPr>
        </p:nvSpPr>
        <p:spPr/>
        <p:txBody>
          <a:bodyPr/>
          <a:lstStyle/>
          <a:p>
            <a:fld id="{64D02820-2FC5-4B5C-B0B3-D1A378E7C5E4}" type="datetimeFigureOut">
              <a:rPr lang="en-NZ" smtClean="0"/>
              <a:t>2/02/2025</a:t>
            </a:fld>
            <a:endParaRPr lang="en-NZ"/>
          </a:p>
        </p:txBody>
      </p:sp>
      <p:sp>
        <p:nvSpPr>
          <p:cNvPr id="5" name="Footer Placeholder 4">
            <a:extLst>
              <a:ext uri="{FF2B5EF4-FFF2-40B4-BE49-F238E27FC236}">
                <a16:creationId xmlns:a16="http://schemas.microsoft.com/office/drawing/2014/main" id="{7986BA77-80F4-0295-4174-8C2521E576EB}"/>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3E333D2-C807-C736-8E8C-D166B782AE78}"/>
              </a:ext>
            </a:extLst>
          </p:cNvPr>
          <p:cNvSpPr>
            <a:spLocks noGrp="1"/>
          </p:cNvSpPr>
          <p:nvPr>
            <p:ph type="sldNum" sz="quarter" idx="12"/>
          </p:nvPr>
        </p:nvSpPr>
        <p:spPr/>
        <p:txBody>
          <a:bodyPr/>
          <a:lstStyle/>
          <a:p>
            <a:fld id="{CB2003AD-928F-4077-94A4-E8D5E6EF7199}" type="slidenum">
              <a:rPr lang="en-NZ" smtClean="0"/>
              <a:t>‹#›</a:t>
            </a:fld>
            <a:endParaRPr lang="en-NZ"/>
          </a:p>
        </p:txBody>
      </p:sp>
    </p:spTree>
    <p:extLst>
      <p:ext uri="{BB962C8B-B14F-4D97-AF65-F5344CB8AC3E}">
        <p14:creationId xmlns:p14="http://schemas.microsoft.com/office/powerpoint/2010/main" val="4045611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44CCF6-27AA-11B7-2DA5-46AB7969A65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D1CF8BC1-8C5C-3A9C-685F-793EB5309B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EB57E74-7A4D-1E26-4A9A-65B3120F08B2}"/>
              </a:ext>
            </a:extLst>
          </p:cNvPr>
          <p:cNvSpPr>
            <a:spLocks noGrp="1"/>
          </p:cNvSpPr>
          <p:nvPr>
            <p:ph type="dt" sz="half" idx="10"/>
          </p:nvPr>
        </p:nvSpPr>
        <p:spPr/>
        <p:txBody>
          <a:bodyPr/>
          <a:lstStyle/>
          <a:p>
            <a:fld id="{64D02820-2FC5-4B5C-B0B3-D1A378E7C5E4}" type="datetimeFigureOut">
              <a:rPr lang="en-NZ" smtClean="0"/>
              <a:t>2/02/2025</a:t>
            </a:fld>
            <a:endParaRPr lang="en-NZ"/>
          </a:p>
        </p:txBody>
      </p:sp>
      <p:sp>
        <p:nvSpPr>
          <p:cNvPr id="5" name="Footer Placeholder 4">
            <a:extLst>
              <a:ext uri="{FF2B5EF4-FFF2-40B4-BE49-F238E27FC236}">
                <a16:creationId xmlns:a16="http://schemas.microsoft.com/office/drawing/2014/main" id="{1B2C677F-322A-1B6B-DA7C-91E041C9B7D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D9D56BA-0F02-79D0-E5BC-C2F405D8D040}"/>
              </a:ext>
            </a:extLst>
          </p:cNvPr>
          <p:cNvSpPr>
            <a:spLocks noGrp="1"/>
          </p:cNvSpPr>
          <p:nvPr>
            <p:ph type="sldNum" sz="quarter" idx="12"/>
          </p:nvPr>
        </p:nvSpPr>
        <p:spPr/>
        <p:txBody>
          <a:bodyPr/>
          <a:lstStyle/>
          <a:p>
            <a:fld id="{CB2003AD-928F-4077-94A4-E8D5E6EF7199}" type="slidenum">
              <a:rPr lang="en-NZ" smtClean="0"/>
              <a:t>‹#›</a:t>
            </a:fld>
            <a:endParaRPr lang="en-NZ"/>
          </a:p>
        </p:txBody>
      </p:sp>
    </p:spTree>
    <p:extLst>
      <p:ext uri="{BB962C8B-B14F-4D97-AF65-F5344CB8AC3E}">
        <p14:creationId xmlns:p14="http://schemas.microsoft.com/office/powerpoint/2010/main" val="4268912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6967F-2013-8419-5EC2-8FA53F45831E}"/>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147B103C-B823-BE33-0B12-A00C45C770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29B1102-D32F-F533-4B37-8363664DF859}"/>
              </a:ext>
            </a:extLst>
          </p:cNvPr>
          <p:cNvSpPr>
            <a:spLocks noGrp="1"/>
          </p:cNvSpPr>
          <p:nvPr>
            <p:ph type="dt" sz="half" idx="10"/>
          </p:nvPr>
        </p:nvSpPr>
        <p:spPr/>
        <p:txBody>
          <a:bodyPr/>
          <a:lstStyle/>
          <a:p>
            <a:fld id="{64D02820-2FC5-4B5C-B0B3-D1A378E7C5E4}" type="datetimeFigureOut">
              <a:rPr lang="en-NZ" smtClean="0"/>
              <a:t>2/02/2025</a:t>
            </a:fld>
            <a:endParaRPr lang="en-NZ"/>
          </a:p>
        </p:txBody>
      </p:sp>
      <p:sp>
        <p:nvSpPr>
          <p:cNvPr id="5" name="Footer Placeholder 4">
            <a:extLst>
              <a:ext uri="{FF2B5EF4-FFF2-40B4-BE49-F238E27FC236}">
                <a16:creationId xmlns:a16="http://schemas.microsoft.com/office/drawing/2014/main" id="{2ACD0A46-F159-39E1-C9F3-31D33A86E7C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C7CB1BC-E948-91B3-0D2C-F19433FD980D}"/>
              </a:ext>
            </a:extLst>
          </p:cNvPr>
          <p:cNvSpPr>
            <a:spLocks noGrp="1"/>
          </p:cNvSpPr>
          <p:nvPr>
            <p:ph type="sldNum" sz="quarter" idx="12"/>
          </p:nvPr>
        </p:nvSpPr>
        <p:spPr/>
        <p:txBody>
          <a:bodyPr/>
          <a:lstStyle/>
          <a:p>
            <a:fld id="{CB2003AD-928F-4077-94A4-E8D5E6EF7199}" type="slidenum">
              <a:rPr lang="en-NZ" smtClean="0"/>
              <a:t>‹#›</a:t>
            </a:fld>
            <a:endParaRPr lang="en-NZ"/>
          </a:p>
        </p:txBody>
      </p:sp>
    </p:spTree>
    <p:extLst>
      <p:ext uri="{BB962C8B-B14F-4D97-AF65-F5344CB8AC3E}">
        <p14:creationId xmlns:p14="http://schemas.microsoft.com/office/powerpoint/2010/main" val="3606621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0208-888B-7D93-DA2C-0A9A194758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B84EA4B9-45B2-D455-5A8C-00E3509F9A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4C1B21-5EBA-A9A3-8D72-F5B4941A85BA}"/>
              </a:ext>
            </a:extLst>
          </p:cNvPr>
          <p:cNvSpPr>
            <a:spLocks noGrp="1"/>
          </p:cNvSpPr>
          <p:nvPr>
            <p:ph type="dt" sz="half" idx="10"/>
          </p:nvPr>
        </p:nvSpPr>
        <p:spPr/>
        <p:txBody>
          <a:bodyPr/>
          <a:lstStyle/>
          <a:p>
            <a:fld id="{64D02820-2FC5-4B5C-B0B3-D1A378E7C5E4}" type="datetimeFigureOut">
              <a:rPr lang="en-NZ" smtClean="0"/>
              <a:t>2/02/2025</a:t>
            </a:fld>
            <a:endParaRPr lang="en-NZ"/>
          </a:p>
        </p:txBody>
      </p:sp>
      <p:sp>
        <p:nvSpPr>
          <p:cNvPr id="5" name="Footer Placeholder 4">
            <a:extLst>
              <a:ext uri="{FF2B5EF4-FFF2-40B4-BE49-F238E27FC236}">
                <a16:creationId xmlns:a16="http://schemas.microsoft.com/office/drawing/2014/main" id="{E1BC8EB6-1C31-1272-46AA-5E56632815BB}"/>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F72A713-8075-D423-A5DA-99D35E44803B}"/>
              </a:ext>
            </a:extLst>
          </p:cNvPr>
          <p:cNvSpPr>
            <a:spLocks noGrp="1"/>
          </p:cNvSpPr>
          <p:nvPr>
            <p:ph type="sldNum" sz="quarter" idx="12"/>
          </p:nvPr>
        </p:nvSpPr>
        <p:spPr/>
        <p:txBody>
          <a:bodyPr/>
          <a:lstStyle/>
          <a:p>
            <a:fld id="{CB2003AD-928F-4077-94A4-E8D5E6EF7199}" type="slidenum">
              <a:rPr lang="en-NZ" smtClean="0"/>
              <a:t>‹#›</a:t>
            </a:fld>
            <a:endParaRPr lang="en-NZ"/>
          </a:p>
        </p:txBody>
      </p:sp>
    </p:spTree>
    <p:extLst>
      <p:ext uri="{BB962C8B-B14F-4D97-AF65-F5344CB8AC3E}">
        <p14:creationId xmlns:p14="http://schemas.microsoft.com/office/powerpoint/2010/main" val="2227478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78FF2-0535-AC2D-7C3E-7348B7CFCA8B}"/>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B0D4A14B-04B4-DD73-D4DD-32C63EEB1B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6DD80140-9D90-11D8-771B-3D7AC6FCC4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353755E7-FEE0-109D-A068-E2650FFF21A0}"/>
              </a:ext>
            </a:extLst>
          </p:cNvPr>
          <p:cNvSpPr>
            <a:spLocks noGrp="1"/>
          </p:cNvSpPr>
          <p:nvPr>
            <p:ph type="dt" sz="half" idx="10"/>
          </p:nvPr>
        </p:nvSpPr>
        <p:spPr/>
        <p:txBody>
          <a:bodyPr/>
          <a:lstStyle/>
          <a:p>
            <a:fld id="{64D02820-2FC5-4B5C-B0B3-D1A378E7C5E4}" type="datetimeFigureOut">
              <a:rPr lang="en-NZ" smtClean="0"/>
              <a:t>2/02/2025</a:t>
            </a:fld>
            <a:endParaRPr lang="en-NZ"/>
          </a:p>
        </p:txBody>
      </p:sp>
      <p:sp>
        <p:nvSpPr>
          <p:cNvPr id="6" name="Footer Placeholder 5">
            <a:extLst>
              <a:ext uri="{FF2B5EF4-FFF2-40B4-BE49-F238E27FC236}">
                <a16:creationId xmlns:a16="http://schemas.microsoft.com/office/drawing/2014/main" id="{FEC14EA7-7C46-7119-5B02-0AE02DE3B110}"/>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B0C87ED0-9E88-4A9B-2D9A-33F454DA1128}"/>
              </a:ext>
            </a:extLst>
          </p:cNvPr>
          <p:cNvSpPr>
            <a:spLocks noGrp="1"/>
          </p:cNvSpPr>
          <p:nvPr>
            <p:ph type="sldNum" sz="quarter" idx="12"/>
          </p:nvPr>
        </p:nvSpPr>
        <p:spPr/>
        <p:txBody>
          <a:bodyPr/>
          <a:lstStyle/>
          <a:p>
            <a:fld id="{CB2003AD-928F-4077-94A4-E8D5E6EF7199}" type="slidenum">
              <a:rPr lang="en-NZ" smtClean="0"/>
              <a:t>‹#›</a:t>
            </a:fld>
            <a:endParaRPr lang="en-NZ"/>
          </a:p>
        </p:txBody>
      </p:sp>
    </p:spTree>
    <p:extLst>
      <p:ext uri="{BB962C8B-B14F-4D97-AF65-F5344CB8AC3E}">
        <p14:creationId xmlns:p14="http://schemas.microsoft.com/office/powerpoint/2010/main" val="3373470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938F7-FD5B-3741-F582-1D92D97830F5}"/>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CEE93BC8-8488-4962-194A-7DCC0EB88F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15B2E1-7E3C-05D2-C421-96ED91B95C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6672AD8E-8939-C4E8-A623-83C77B94AE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8DC74E-88A3-4FDB-13C0-E7EADB9937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D20B756E-92EF-F43A-5E36-F380147BC728}"/>
              </a:ext>
            </a:extLst>
          </p:cNvPr>
          <p:cNvSpPr>
            <a:spLocks noGrp="1"/>
          </p:cNvSpPr>
          <p:nvPr>
            <p:ph type="dt" sz="half" idx="10"/>
          </p:nvPr>
        </p:nvSpPr>
        <p:spPr/>
        <p:txBody>
          <a:bodyPr/>
          <a:lstStyle/>
          <a:p>
            <a:fld id="{64D02820-2FC5-4B5C-B0B3-D1A378E7C5E4}" type="datetimeFigureOut">
              <a:rPr lang="en-NZ" smtClean="0"/>
              <a:t>2/02/2025</a:t>
            </a:fld>
            <a:endParaRPr lang="en-NZ"/>
          </a:p>
        </p:txBody>
      </p:sp>
      <p:sp>
        <p:nvSpPr>
          <p:cNvPr id="8" name="Footer Placeholder 7">
            <a:extLst>
              <a:ext uri="{FF2B5EF4-FFF2-40B4-BE49-F238E27FC236}">
                <a16:creationId xmlns:a16="http://schemas.microsoft.com/office/drawing/2014/main" id="{96E37C9F-C5A1-C3C0-BB05-AAEA8ED213EF}"/>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618472BC-E503-1BBE-952C-4BDCA61D7CDA}"/>
              </a:ext>
            </a:extLst>
          </p:cNvPr>
          <p:cNvSpPr>
            <a:spLocks noGrp="1"/>
          </p:cNvSpPr>
          <p:nvPr>
            <p:ph type="sldNum" sz="quarter" idx="12"/>
          </p:nvPr>
        </p:nvSpPr>
        <p:spPr/>
        <p:txBody>
          <a:bodyPr/>
          <a:lstStyle/>
          <a:p>
            <a:fld id="{CB2003AD-928F-4077-94A4-E8D5E6EF7199}" type="slidenum">
              <a:rPr lang="en-NZ" smtClean="0"/>
              <a:t>‹#›</a:t>
            </a:fld>
            <a:endParaRPr lang="en-NZ"/>
          </a:p>
        </p:txBody>
      </p:sp>
    </p:spTree>
    <p:extLst>
      <p:ext uri="{BB962C8B-B14F-4D97-AF65-F5344CB8AC3E}">
        <p14:creationId xmlns:p14="http://schemas.microsoft.com/office/powerpoint/2010/main" val="68668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9DB0B-9261-6F80-BC71-1B1A675D56B1}"/>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DC4D06CD-EE46-F68C-8D12-D1E4D65DB5CE}"/>
              </a:ext>
            </a:extLst>
          </p:cNvPr>
          <p:cNvSpPr>
            <a:spLocks noGrp="1"/>
          </p:cNvSpPr>
          <p:nvPr>
            <p:ph type="dt" sz="half" idx="10"/>
          </p:nvPr>
        </p:nvSpPr>
        <p:spPr/>
        <p:txBody>
          <a:bodyPr/>
          <a:lstStyle/>
          <a:p>
            <a:fld id="{64D02820-2FC5-4B5C-B0B3-D1A378E7C5E4}" type="datetimeFigureOut">
              <a:rPr lang="en-NZ" smtClean="0"/>
              <a:t>2/02/2025</a:t>
            </a:fld>
            <a:endParaRPr lang="en-NZ"/>
          </a:p>
        </p:txBody>
      </p:sp>
      <p:sp>
        <p:nvSpPr>
          <p:cNvPr id="4" name="Footer Placeholder 3">
            <a:extLst>
              <a:ext uri="{FF2B5EF4-FFF2-40B4-BE49-F238E27FC236}">
                <a16:creationId xmlns:a16="http://schemas.microsoft.com/office/drawing/2014/main" id="{6FAF36A6-8EED-93A4-4DDC-58919CB32458}"/>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7F4B811E-4172-B660-778C-D91BE3374DDD}"/>
              </a:ext>
            </a:extLst>
          </p:cNvPr>
          <p:cNvSpPr>
            <a:spLocks noGrp="1"/>
          </p:cNvSpPr>
          <p:nvPr>
            <p:ph type="sldNum" sz="quarter" idx="12"/>
          </p:nvPr>
        </p:nvSpPr>
        <p:spPr/>
        <p:txBody>
          <a:bodyPr/>
          <a:lstStyle/>
          <a:p>
            <a:fld id="{CB2003AD-928F-4077-94A4-E8D5E6EF7199}" type="slidenum">
              <a:rPr lang="en-NZ" smtClean="0"/>
              <a:t>‹#›</a:t>
            </a:fld>
            <a:endParaRPr lang="en-NZ"/>
          </a:p>
        </p:txBody>
      </p:sp>
    </p:spTree>
    <p:extLst>
      <p:ext uri="{BB962C8B-B14F-4D97-AF65-F5344CB8AC3E}">
        <p14:creationId xmlns:p14="http://schemas.microsoft.com/office/powerpoint/2010/main" val="142682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E8B1E8-B742-A380-2CE7-0DFF82D9B9D7}"/>
              </a:ext>
            </a:extLst>
          </p:cNvPr>
          <p:cNvSpPr>
            <a:spLocks noGrp="1"/>
          </p:cNvSpPr>
          <p:nvPr>
            <p:ph type="dt" sz="half" idx="10"/>
          </p:nvPr>
        </p:nvSpPr>
        <p:spPr/>
        <p:txBody>
          <a:bodyPr/>
          <a:lstStyle/>
          <a:p>
            <a:fld id="{64D02820-2FC5-4B5C-B0B3-D1A378E7C5E4}" type="datetimeFigureOut">
              <a:rPr lang="en-NZ" smtClean="0"/>
              <a:t>2/02/2025</a:t>
            </a:fld>
            <a:endParaRPr lang="en-NZ"/>
          </a:p>
        </p:txBody>
      </p:sp>
      <p:sp>
        <p:nvSpPr>
          <p:cNvPr id="3" name="Footer Placeholder 2">
            <a:extLst>
              <a:ext uri="{FF2B5EF4-FFF2-40B4-BE49-F238E27FC236}">
                <a16:creationId xmlns:a16="http://schemas.microsoft.com/office/drawing/2014/main" id="{5B9946D6-0939-EF6F-ED71-F9D6E31B5018}"/>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2E89F62F-835B-12C4-403D-FAB619436870}"/>
              </a:ext>
            </a:extLst>
          </p:cNvPr>
          <p:cNvSpPr>
            <a:spLocks noGrp="1"/>
          </p:cNvSpPr>
          <p:nvPr>
            <p:ph type="sldNum" sz="quarter" idx="12"/>
          </p:nvPr>
        </p:nvSpPr>
        <p:spPr/>
        <p:txBody>
          <a:bodyPr/>
          <a:lstStyle/>
          <a:p>
            <a:fld id="{CB2003AD-928F-4077-94A4-E8D5E6EF7199}" type="slidenum">
              <a:rPr lang="en-NZ" smtClean="0"/>
              <a:t>‹#›</a:t>
            </a:fld>
            <a:endParaRPr lang="en-NZ"/>
          </a:p>
        </p:txBody>
      </p:sp>
    </p:spTree>
    <p:extLst>
      <p:ext uri="{BB962C8B-B14F-4D97-AF65-F5344CB8AC3E}">
        <p14:creationId xmlns:p14="http://schemas.microsoft.com/office/powerpoint/2010/main" val="2048476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9F6FD-5019-CA5A-AE56-FC7493711D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CB6E3AC3-7168-CC76-4D50-30DCD9A4C7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0E509CDC-75F4-C5CC-26BD-8DCB6396FD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4FFB10-E0A5-E007-6938-B65BB8834CBC}"/>
              </a:ext>
            </a:extLst>
          </p:cNvPr>
          <p:cNvSpPr>
            <a:spLocks noGrp="1"/>
          </p:cNvSpPr>
          <p:nvPr>
            <p:ph type="dt" sz="half" idx="10"/>
          </p:nvPr>
        </p:nvSpPr>
        <p:spPr/>
        <p:txBody>
          <a:bodyPr/>
          <a:lstStyle/>
          <a:p>
            <a:fld id="{64D02820-2FC5-4B5C-B0B3-D1A378E7C5E4}" type="datetimeFigureOut">
              <a:rPr lang="en-NZ" smtClean="0"/>
              <a:t>2/02/2025</a:t>
            </a:fld>
            <a:endParaRPr lang="en-NZ"/>
          </a:p>
        </p:txBody>
      </p:sp>
      <p:sp>
        <p:nvSpPr>
          <p:cNvPr id="6" name="Footer Placeholder 5">
            <a:extLst>
              <a:ext uri="{FF2B5EF4-FFF2-40B4-BE49-F238E27FC236}">
                <a16:creationId xmlns:a16="http://schemas.microsoft.com/office/drawing/2014/main" id="{7D64138C-5557-DB1D-00B6-4BB0131B9096}"/>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3E4572AB-08D9-C5B6-0225-7B764B662DC9}"/>
              </a:ext>
            </a:extLst>
          </p:cNvPr>
          <p:cNvSpPr>
            <a:spLocks noGrp="1"/>
          </p:cNvSpPr>
          <p:nvPr>
            <p:ph type="sldNum" sz="quarter" idx="12"/>
          </p:nvPr>
        </p:nvSpPr>
        <p:spPr/>
        <p:txBody>
          <a:bodyPr/>
          <a:lstStyle/>
          <a:p>
            <a:fld id="{CB2003AD-928F-4077-94A4-E8D5E6EF7199}" type="slidenum">
              <a:rPr lang="en-NZ" smtClean="0"/>
              <a:t>‹#›</a:t>
            </a:fld>
            <a:endParaRPr lang="en-NZ"/>
          </a:p>
        </p:txBody>
      </p:sp>
    </p:spTree>
    <p:extLst>
      <p:ext uri="{BB962C8B-B14F-4D97-AF65-F5344CB8AC3E}">
        <p14:creationId xmlns:p14="http://schemas.microsoft.com/office/powerpoint/2010/main" val="282261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23627-48B4-1EFB-85F7-6BB8CBABB7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949A8867-32B5-CFEC-BA00-39AA14AF3C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5949439D-9E4D-D002-0EAC-1441258308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1BFD99-616F-FBE6-251D-F033C179B832}"/>
              </a:ext>
            </a:extLst>
          </p:cNvPr>
          <p:cNvSpPr>
            <a:spLocks noGrp="1"/>
          </p:cNvSpPr>
          <p:nvPr>
            <p:ph type="dt" sz="half" idx="10"/>
          </p:nvPr>
        </p:nvSpPr>
        <p:spPr/>
        <p:txBody>
          <a:bodyPr/>
          <a:lstStyle/>
          <a:p>
            <a:fld id="{64D02820-2FC5-4B5C-B0B3-D1A378E7C5E4}" type="datetimeFigureOut">
              <a:rPr lang="en-NZ" smtClean="0"/>
              <a:t>2/02/2025</a:t>
            </a:fld>
            <a:endParaRPr lang="en-NZ"/>
          </a:p>
        </p:txBody>
      </p:sp>
      <p:sp>
        <p:nvSpPr>
          <p:cNvPr id="6" name="Footer Placeholder 5">
            <a:extLst>
              <a:ext uri="{FF2B5EF4-FFF2-40B4-BE49-F238E27FC236}">
                <a16:creationId xmlns:a16="http://schemas.microsoft.com/office/drawing/2014/main" id="{3D739940-F602-B088-AB76-85513A60EED1}"/>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A38B39F2-1CE2-2DD1-BA6B-5E8827EDC460}"/>
              </a:ext>
            </a:extLst>
          </p:cNvPr>
          <p:cNvSpPr>
            <a:spLocks noGrp="1"/>
          </p:cNvSpPr>
          <p:nvPr>
            <p:ph type="sldNum" sz="quarter" idx="12"/>
          </p:nvPr>
        </p:nvSpPr>
        <p:spPr/>
        <p:txBody>
          <a:bodyPr/>
          <a:lstStyle/>
          <a:p>
            <a:fld id="{CB2003AD-928F-4077-94A4-E8D5E6EF7199}" type="slidenum">
              <a:rPr lang="en-NZ" smtClean="0"/>
              <a:t>‹#›</a:t>
            </a:fld>
            <a:endParaRPr lang="en-NZ"/>
          </a:p>
        </p:txBody>
      </p:sp>
    </p:spTree>
    <p:extLst>
      <p:ext uri="{BB962C8B-B14F-4D97-AF65-F5344CB8AC3E}">
        <p14:creationId xmlns:p14="http://schemas.microsoft.com/office/powerpoint/2010/main" val="1730080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214383-3992-0788-C44A-91910F2F2D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948402A4-1C38-A20D-DB0B-175E1A70EF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2F11361-E89A-CA58-8F72-29FA67390E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D02820-2FC5-4B5C-B0B3-D1A378E7C5E4}" type="datetimeFigureOut">
              <a:rPr lang="en-NZ" smtClean="0"/>
              <a:t>2/02/2025</a:t>
            </a:fld>
            <a:endParaRPr lang="en-NZ"/>
          </a:p>
        </p:txBody>
      </p:sp>
      <p:sp>
        <p:nvSpPr>
          <p:cNvPr id="5" name="Footer Placeholder 4">
            <a:extLst>
              <a:ext uri="{FF2B5EF4-FFF2-40B4-BE49-F238E27FC236}">
                <a16:creationId xmlns:a16="http://schemas.microsoft.com/office/drawing/2014/main" id="{D42E3EA4-C9FB-B47C-4EDE-D1AE3DCC15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254C3AEB-321B-95A8-E27F-3F0B09591E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2003AD-928F-4077-94A4-E8D5E6EF7199}" type="slidenum">
              <a:rPr lang="en-NZ" smtClean="0"/>
              <a:t>‹#›</a:t>
            </a:fld>
            <a:endParaRPr lang="en-NZ"/>
          </a:p>
        </p:txBody>
      </p:sp>
    </p:spTree>
    <p:extLst>
      <p:ext uri="{BB962C8B-B14F-4D97-AF65-F5344CB8AC3E}">
        <p14:creationId xmlns:p14="http://schemas.microsoft.com/office/powerpoint/2010/main" val="843512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keithwoodford.wordpress.com/2017/11/22/how-can-we-make-dairy-sustainable/" TargetMode="Externa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A picture containing logo&#10;&#10;Description automatically generated">
            <a:extLst>
              <a:ext uri="{FF2B5EF4-FFF2-40B4-BE49-F238E27FC236}">
                <a16:creationId xmlns:a16="http://schemas.microsoft.com/office/drawing/2014/main" id="{E47A6A25-0EC6-E6C1-7D3B-585919AA6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423863"/>
            <a:ext cx="9085263"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F82E8FF-86F8-62BA-4626-E6F9DF973003}"/>
              </a:ext>
            </a:extLst>
          </p:cNvPr>
          <p:cNvSpPr>
            <a:spLocks noGrp="1" noChangeArrowheads="1"/>
          </p:cNvSpPr>
          <p:nvPr>
            <p:ph type="title"/>
          </p:nvPr>
        </p:nvSpPr>
        <p:spPr/>
        <p:txBody>
          <a:bodyPr/>
          <a:lstStyle/>
          <a:p>
            <a:pPr algn="ctr" eaLnBrk="1" hangingPunct="1"/>
            <a:r>
              <a:rPr lang="en-NZ" altLang="en-US" dirty="0"/>
              <a:t>1886 - Pasteurisation</a:t>
            </a:r>
            <a:endParaRPr lang="en-GB" altLang="en-US" dirty="0"/>
          </a:p>
        </p:txBody>
      </p:sp>
      <p:pic>
        <p:nvPicPr>
          <p:cNvPr id="19459" name="Picture 5">
            <a:extLst>
              <a:ext uri="{FF2B5EF4-FFF2-40B4-BE49-F238E27FC236}">
                <a16:creationId xmlns:a16="http://schemas.microsoft.com/office/drawing/2014/main" id="{1F757126-E6D9-0681-45EC-BA08A5B52CEA}"/>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351089" y="1557338"/>
            <a:ext cx="7570787" cy="4164012"/>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F32B4D42-CC3E-8E55-D892-919F85DA3D00}"/>
              </a:ext>
            </a:extLst>
          </p:cNvPr>
          <p:cNvSpPr>
            <a:spLocks noGrp="1" noChangeArrowheads="1"/>
          </p:cNvSpPr>
          <p:nvPr>
            <p:ph type="title"/>
          </p:nvPr>
        </p:nvSpPr>
        <p:spPr/>
        <p:txBody>
          <a:bodyPr>
            <a:normAutofit/>
          </a:bodyPr>
          <a:lstStyle/>
          <a:p>
            <a:pPr algn="ctr" eaLnBrk="1" hangingPunct="1"/>
            <a:r>
              <a:rPr lang="en-NZ" altLang="en-US" sz="4000" dirty="0"/>
              <a:t>1890’s-</a:t>
            </a:r>
            <a:r>
              <a:rPr lang="en-NZ" altLang="en-US" sz="3200" dirty="0"/>
              <a:t>Creamery System-</a:t>
            </a:r>
            <a:r>
              <a:rPr lang="en-NZ" altLang="en-US" sz="3200" dirty="0" err="1"/>
              <a:t>Tuakau</a:t>
            </a:r>
            <a:r>
              <a:rPr lang="en-NZ" altLang="en-US" sz="3200" dirty="0"/>
              <a:t> Creamery</a:t>
            </a:r>
          </a:p>
        </p:txBody>
      </p:sp>
      <p:pic>
        <p:nvPicPr>
          <p:cNvPr id="20483" name="Picture 6" descr="Tūākau creamery">
            <a:extLst>
              <a:ext uri="{FF2B5EF4-FFF2-40B4-BE49-F238E27FC236}">
                <a16:creationId xmlns:a16="http://schemas.microsoft.com/office/drawing/2014/main" id="{C7B73436-64D2-D903-AA32-9AC3481B6EC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95550" y="1773239"/>
            <a:ext cx="7200900" cy="5113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DA15706C-0D1B-2BC6-23C0-BF6EBB681EBD}"/>
              </a:ext>
            </a:extLst>
          </p:cNvPr>
          <p:cNvSpPr>
            <a:spLocks noGrp="1" noChangeArrowheads="1"/>
          </p:cNvSpPr>
          <p:nvPr>
            <p:ph type="title"/>
          </p:nvPr>
        </p:nvSpPr>
        <p:spPr/>
        <p:txBody>
          <a:bodyPr/>
          <a:lstStyle/>
          <a:p>
            <a:pPr algn="ctr" eaLnBrk="1" hangingPunct="1"/>
            <a:r>
              <a:rPr lang="en-NZ" altLang="en-US" sz="3600" dirty="0"/>
              <a:t>1884 to 1892 </a:t>
            </a:r>
            <a:r>
              <a:rPr lang="en-NZ" altLang="en-US" sz="2800" dirty="0"/>
              <a:t>Transport to Dairy Factories</a:t>
            </a:r>
          </a:p>
        </p:txBody>
      </p:sp>
      <p:pic>
        <p:nvPicPr>
          <p:cNvPr id="21507" name="Picture 6">
            <a:extLst>
              <a:ext uri="{FF2B5EF4-FFF2-40B4-BE49-F238E27FC236}">
                <a16:creationId xmlns:a16="http://schemas.microsoft.com/office/drawing/2014/main" id="{83EA53AE-B33A-61E6-FD1E-15702B5D397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66989" y="1658938"/>
            <a:ext cx="6840537" cy="5199062"/>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5FECB9E-CB9E-8C01-696B-A0550A78CAD1}"/>
              </a:ext>
            </a:extLst>
          </p:cNvPr>
          <p:cNvSpPr>
            <a:spLocks noGrp="1" noChangeArrowheads="1"/>
          </p:cNvSpPr>
          <p:nvPr>
            <p:ph type="title"/>
          </p:nvPr>
        </p:nvSpPr>
        <p:spPr/>
        <p:txBody>
          <a:bodyPr/>
          <a:lstStyle/>
          <a:p>
            <a:pPr algn="ctr" eaLnBrk="1" hangingPunct="1"/>
            <a:r>
              <a:rPr lang="en-NZ" altLang="en-US" sz="3200" dirty="0"/>
              <a:t>Pigs Feed Whey</a:t>
            </a:r>
          </a:p>
        </p:txBody>
      </p:sp>
      <p:pic>
        <p:nvPicPr>
          <p:cNvPr id="22531" name="Picture 6" descr="Feeding a pig skim milk">
            <a:extLst>
              <a:ext uri="{FF2B5EF4-FFF2-40B4-BE49-F238E27FC236}">
                <a16:creationId xmlns:a16="http://schemas.microsoft.com/office/drawing/2014/main" id="{2C3FEAC1-9CF5-B3FA-625F-B3BEB19AB6F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66988" y="1463676"/>
            <a:ext cx="6659562" cy="539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8B4C3-F6A9-FA4D-0FD5-45CE9727C21E}"/>
              </a:ext>
            </a:extLst>
          </p:cNvPr>
          <p:cNvSpPr>
            <a:spLocks noGrp="1"/>
          </p:cNvSpPr>
          <p:nvPr>
            <p:ph type="title"/>
          </p:nvPr>
        </p:nvSpPr>
        <p:spPr>
          <a:xfrm>
            <a:off x="838200" y="365126"/>
            <a:ext cx="10515600" cy="901700"/>
          </a:xfrm>
        </p:spPr>
        <p:txBody>
          <a:bodyPr>
            <a:normAutofit fontScale="90000"/>
          </a:bodyPr>
          <a:lstStyle/>
          <a:p>
            <a:r>
              <a:rPr lang="en-NZ" sz="2400" b="1" kern="100" dirty="0">
                <a:effectLst/>
                <a:latin typeface="Aptos" panose="020B0004020202020204" pitchFamily="34" charset="0"/>
                <a:ea typeface="Aptos" panose="020B0004020202020204" pitchFamily="34" charset="0"/>
                <a:cs typeface="Times New Roman" panose="02020603050405020304" pitchFamily="18" charset="0"/>
              </a:rPr>
              <a:t>1900-1940</a:t>
            </a:r>
            <a:br>
              <a:rPr lang="en-NZ" sz="1800" kern="100" dirty="0">
                <a:effectLst/>
                <a:latin typeface="Aptos" panose="020B0004020202020204" pitchFamily="34" charset="0"/>
                <a:ea typeface="Aptos" panose="020B0004020202020204" pitchFamily="34" charset="0"/>
                <a:cs typeface="Times New Roman" panose="02020603050405020304" pitchFamily="18" charset="0"/>
              </a:rPr>
            </a:br>
            <a:endParaRPr lang="en-NZ" dirty="0"/>
          </a:p>
        </p:txBody>
      </p:sp>
      <p:sp>
        <p:nvSpPr>
          <p:cNvPr id="3" name="Content Placeholder 2">
            <a:extLst>
              <a:ext uri="{FF2B5EF4-FFF2-40B4-BE49-F238E27FC236}">
                <a16:creationId xmlns:a16="http://schemas.microsoft.com/office/drawing/2014/main" id="{80F76C5C-B4DE-4383-86F8-536758F2103C}"/>
              </a:ext>
            </a:extLst>
          </p:cNvPr>
          <p:cNvSpPr>
            <a:spLocks noGrp="1"/>
          </p:cNvSpPr>
          <p:nvPr>
            <p:ph sz="half" idx="1"/>
          </p:nvPr>
        </p:nvSpPr>
        <p:spPr>
          <a:xfrm>
            <a:off x="838200" y="1292226"/>
            <a:ext cx="4733925" cy="4575174"/>
          </a:xfrm>
        </p:spPr>
        <p:txBody>
          <a:bodyPr>
            <a:normAutofit fontScale="62500" lnSpcReduction="20000"/>
          </a:bodyPr>
          <a:lstStyle/>
          <a:p>
            <a:pPr>
              <a:lnSpc>
                <a:spcPct val="115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1905,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first systematic herd testing was started.</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1913, NZ’s first lactose factory is built at Edendale, Southland.</a:t>
            </a:r>
          </a:p>
          <a:p>
            <a:pPr>
              <a:lnSpc>
                <a:spcPct val="115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1915, the government begins a programme under its Discharged Soldiers Settlement Act to provide potential farming land for 9,500 soldiers returning from WW1.</a:t>
            </a:r>
          </a:p>
          <a:p>
            <a:pPr>
              <a:lnSpc>
                <a:spcPct val="115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1918, 7600 milking machines have been installed around the country by the end of WW1. And, the New Zealand Dairy Control Board is established to market our dairy products overseas.</a:t>
            </a:r>
          </a:p>
          <a:p>
            <a:pPr>
              <a:lnSpc>
                <a:spcPct val="115000"/>
              </a:lnSpc>
              <a:spcAft>
                <a:spcPts val="800"/>
              </a:spcAft>
            </a:pPr>
            <a:r>
              <a:rPr lang="en-NZ" sz="1800" kern="100" dirty="0">
                <a:latin typeface="Aptos" panose="020B0004020202020204" pitchFamily="34" charset="0"/>
                <a:ea typeface="Aptos" panose="020B0004020202020204" pitchFamily="34" charset="0"/>
                <a:cs typeface="Times New Roman" panose="02020603050405020304" pitchFamily="18" charset="0"/>
              </a:rPr>
              <a:t>1921,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first phosphate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fertiliser</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supplies came to NZ. The development of phosphate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fertilisers</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and aerial topdressing meant pastures improved so that more stock could be carried. Again this lead to further increases in the number of dairy cattle.</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1927, Dairy Research Institute is established as NZ’s first specialised research institution.</a:t>
            </a:r>
          </a:p>
          <a:p>
            <a:pPr>
              <a:lnSpc>
                <a:spcPct val="115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1930, there are now more than 400 cooperative dairy companies.</a:t>
            </a:r>
          </a:p>
          <a:p>
            <a:pPr>
              <a:lnSpc>
                <a:spcPct val="115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1937/38, Bill Gallagher Senior makes his first electric fence and farmers start using them on their farms.</a:t>
            </a:r>
          </a:p>
          <a:p>
            <a:endParaRPr lang="en-NZ" dirty="0"/>
          </a:p>
        </p:txBody>
      </p:sp>
      <p:pic>
        <p:nvPicPr>
          <p:cNvPr id="3076" name="Picture 4" descr="A milestone at Edendale - NZ Dairy Exporter">
            <a:extLst>
              <a:ext uri="{FF2B5EF4-FFF2-40B4-BE49-F238E27FC236}">
                <a16:creationId xmlns:a16="http://schemas.microsoft.com/office/drawing/2014/main" id="{D7E97B63-74FB-C5CF-750D-F8FF41AF2F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509" y="196200"/>
            <a:ext cx="4146166" cy="259210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bout us | Gallagher Animal Management">
            <a:extLst>
              <a:ext uri="{FF2B5EF4-FFF2-40B4-BE49-F238E27FC236}">
                <a16:creationId xmlns:a16="http://schemas.microsoft.com/office/drawing/2014/main" id="{D40BE6D4-3782-4C35-5C13-2230A1EBB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7808" y="3237196"/>
            <a:ext cx="2669892" cy="266989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elbourne centennial exhibition">
            <a:extLst>
              <a:ext uri="{FF2B5EF4-FFF2-40B4-BE49-F238E27FC236}">
                <a16:creationId xmlns:a16="http://schemas.microsoft.com/office/drawing/2014/main" id="{11441229-1709-A2A6-C8A2-C91673DC47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6924" y="3296513"/>
            <a:ext cx="3092733" cy="1546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504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8FA975-DD0C-A58C-6DEC-75E163BAEC58}"/>
              </a:ext>
            </a:extLst>
          </p:cNvPr>
          <p:cNvSpPr>
            <a:spLocks noGrp="1" noChangeArrowheads="1"/>
          </p:cNvSpPr>
          <p:nvPr>
            <p:ph type="title"/>
          </p:nvPr>
        </p:nvSpPr>
        <p:spPr/>
        <p:txBody>
          <a:bodyPr>
            <a:normAutofit fontScale="90000"/>
          </a:bodyPr>
          <a:lstStyle/>
          <a:p>
            <a:pPr algn="ctr" eaLnBrk="1" hangingPunct="1"/>
            <a:r>
              <a:rPr lang="en-NZ" altLang="en-US" sz="4000" dirty="0"/>
              <a:t>1930’s and 1940’s</a:t>
            </a:r>
            <a:br>
              <a:rPr lang="en-NZ" altLang="en-US" sz="4000" dirty="0"/>
            </a:br>
            <a:r>
              <a:rPr lang="en-NZ" altLang="en-US" sz="3200" dirty="0"/>
              <a:t> Cream cans were collected each day by a cream truck</a:t>
            </a:r>
            <a:br>
              <a:rPr lang="en-NZ" altLang="en-US" sz="3200" dirty="0"/>
            </a:br>
            <a:endParaRPr lang="en-NZ" altLang="en-US" sz="3200" dirty="0"/>
          </a:p>
        </p:txBody>
      </p:sp>
      <p:pic>
        <p:nvPicPr>
          <p:cNvPr id="23555" name="Picture 7" descr="Milk truck">
            <a:extLst>
              <a:ext uri="{FF2B5EF4-FFF2-40B4-BE49-F238E27FC236}">
                <a16:creationId xmlns:a16="http://schemas.microsoft.com/office/drawing/2014/main" id="{6FFA8ADF-210A-81E7-16D2-A0D42B191C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25562" y="1567498"/>
            <a:ext cx="6840537" cy="5062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D992E-73C7-843C-06DC-3FD5D28972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560231-5AEB-032B-C228-2BF5FDE9936A}"/>
              </a:ext>
            </a:extLst>
          </p:cNvPr>
          <p:cNvSpPr>
            <a:spLocks noGrp="1"/>
          </p:cNvSpPr>
          <p:nvPr>
            <p:ph type="title"/>
          </p:nvPr>
        </p:nvSpPr>
        <p:spPr>
          <a:xfrm>
            <a:off x="838200" y="365125"/>
            <a:ext cx="10515600" cy="892175"/>
          </a:xfrm>
        </p:spPr>
        <p:txBody>
          <a:bodyPr>
            <a:normAutofit fontScale="90000"/>
          </a:bodyPr>
          <a:lstStyle/>
          <a:p>
            <a:r>
              <a:rPr lang="en-NZ" sz="2400" b="1" kern="100" dirty="0">
                <a:effectLst/>
                <a:latin typeface="Aptos" panose="020B0004020202020204" pitchFamily="34" charset="0"/>
                <a:ea typeface="Aptos" panose="020B0004020202020204" pitchFamily="34" charset="0"/>
                <a:cs typeface="Times New Roman" panose="02020603050405020304" pitchFamily="18" charset="0"/>
              </a:rPr>
              <a:t>1940-1960</a:t>
            </a:r>
            <a:br>
              <a:rPr lang="en-NZ" sz="1800" kern="100" dirty="0">
                <a:effectLst/>
                <a:latin typeface="Aptos" panose="020B0004020202020204" pitchFamily="34" charset="0"/>
                <a:ea typeface="Aptos" panose="020B0004020202020204" pitchFamily="34" charset="0"/>
                <a:cs typeface="Times New Roman" panose="02020603050405020304" pitchFamily="18" charset="0"/>
              </a:rPr>
            </a:br>
            <a:endParaRPr lang="en-NZ" dirty="0"/>
          </a:p>
        </p:txBody>
      </p:sp>
      <p:sp>
        <p:nvSpPr>
          <p:cNvPr id="3" name="Content Placeholder 2">
            <a:extLst>
              <a:ext uri="{FF2B5EF4-FFF2-40B4-BE49-F238E27FC236}">
                <a16:creationId xmlns:a16="http://schemas.microsoft.com/office/drawing/2014/main" id="{156E0B78-DF48-3660-9A16-6C78F44E131B}"/>
              </a:ext>
            </a:extLst>
          </p:cNvPr>
          <p:cNvSpPr>
            <a:spLocks noGrp="1"/>
          </p:cNvSpPr>
          <p:nvPr>
            <p:ph sz="half" idx="1"/>
          </p:nvPr>
        </p:nvSpPr>
        <p:spPr>
          <a:xfrm>
            <a:off x="742950" y="1397000"/>
            <a:ext cx="5181600" cy="3915664"/>
          </a:xfrm>
        </p:spPr>
        <p:txBody>
          <a:bodyPr>
            <a:normAutofit fontScale="62500" lnSpcReduction="20000"/>
          </a:bodyPr>
          <a:lstStyle/>
          <a:p>
            <a:pPr>
              <a:lnSpc>
                <a:spcPct val="115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1940s, during this decade the number of New Zealand’s farms using milking machines is over 50%.</a:t>
            </a:r>
          </a:p>
          <a:p>
            <a:pPr>
              <a:lnSpc>
                <a:spcPct val="115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1945, NZ has a cow population of 1.7million, 40,000 farmers and 409 dairy factories.</a:t>
            </a:r>
          </a:p>
          <a:p>
            <a:pPr>
              <a:lnSpc>
                <a:spcPct val="115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1948, many aspects of farming are revolutionised with the arrival of the first British-made Ferguson tractor.</a:t>
            </a:r>
          </a:p>
          <a:p>
            <a:pPr>
              <a:lnSpc>
                <a:spcPct val="115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1951, tanker delivery of whole milk from farms to factory begins.</a:t>
            </a:r>
          </a:p>
          <a:p>
            <a:pPr>
              <a:lnSpc>
                <a:spcPct val="115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1952, development of the herringbone dairy by Waikato farmer, Ron Sharp. This new design combined pit parlours with angled stalls on either side and meant twice as many cows could be milked at once.</a:t>
            </a:r>
          </a:p>
          <a:p>
            <a:pPr>
              <a:lnSpc>
                <a:spcPct val="115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1957, Britain agrees to allow the free entry of NZ dairy products until 1967.</a:t>
            </a:r>
          </a:p>
          <a:p>
            <a:pPr>
              <a:lnSpc>
                <a:spcPct val="115000"/>
              </a:lnSpc>
              <a:spcAft>
                <a:spcPts val="800"/>
              </a:spcAft>
            </a:pPr>
            <a:r>
              <a:rPr lang="en-NZ" sz="1800" kern="100" dirty="0">
                <a:latin typeface="Aptos" panose="020B0004020202020204" pitchFamily="34" charset="0"/>
                <a:ea typeface="Aptos" panose="020B0004020202020204" pitchFamily="34" charset="0"/>
                <a:cs typeface="Times New Roman" panose="02020603050405020304" pitchFamily="18" charset="0"/>
              </a:rPr>
              <a:t>1959,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Jerseys made up about 80% of New Zealand's dairy cattle until the 1960's when the Friesian breed increased in popularity.</a:t>
            </a:r>
            <a:endParaRPr lang="en-NZ" sz="1800" dirty="0">
              <a:effectLst/>
              <a:latin typeface="Geneva"/>
              <a:ea typeface="Times New Roman" panose="02020603050405020304" pitchFamily="18" charset="0"/>
              <a:cs typeface="Times New Roman" panose="02020603050405020304" pitchFamily="18" charset="0"/>
            </a:endParaRPr>
          </a:p>
          <a:p>
            <a:pPr>
              <a:lnSpc>
                <a:spcPct val="115000"/>
              </a:lnSpc>
              <a:spcAft>
                <a:spcPts val="800"/>
              </a:spcAft>
            </a:pP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NZ" dirty="0"/>
          </a:p>
        </p:txBody>
      </p:sp>
      <p:pic>
        <p:nvPicPr>
          <p:cNvPr id="4098" name="Picture 2" descr="Universal hobbies 1:32nd scale Diecast – 1947 Massey Ferguson TEA 20 – 4189  – Mr Models">
            <a:extLst>
              <a:ext uri="{FF2B5EF4-FFF2-40B4-BE49-F238E27FC236}">
                <a16:creationId xmlns:a16="http://schemas.microsoft.com/office/drawing/2014/main" id="{EC5F257A-6FEB-DACB-4178-080259C9E6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7452" y="547687"/>
            <a:ext cx="4445916" cy="25479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Our Heritage">
            <a:extLst>
              <a:ext uri="{FF2B5EF4-FFF2-40B4-BE49-F238E27FC236}">
                <a16:creationId xmlns:a16="http://schemas.microsoft.com/office/drawing/2014/main" id="{4EE51553-BDA8-FFA1-6F9D-2D79FFE8B6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6150" y="3645693"/>
            <a:ext cx="4410076" cy="2205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891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704" name="Rectangle 2970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6">
            <a:extLst>
              <a:ext uri="{FF2B5EF4-FFF2-40B4-BE49-F238E27FC236}">
                <a16:creationId xmlns:a16="http://schemas.microsoft.com/office/drawing/2014/main" id="{3F528BA6-6EE6-799D-57CE-2416794369B3}"/>
              </a:ext>
            </a:extLst>
          </p:cNvPr>
          <p:cNvSpPr>
            <a:spLocks noGrp="1" noChangeArrowheads="1"/>
          </p:cNvSpPr>
          <p:nvPr>
            <p:ph type="title"/>
          </p:nvPr>
        </p:nvSpPr>
        <p:spPr>
          <a:xfrm>
            <a:off x="890338" y="640080"/>
            <a:ext cx="3734014" cy="3566160"/>
          </a:xfrm>
        </p:spPr>
        <p:txBody>
          <a:bodyPr vert="horz" lIns="91440" tIns="45720" rIns="91440" bIns="45720" rtlCol="0" anchor="b">
            <a:normAutofit/>
          </a:bodyPr>
          <a:lstStyle/>
          <a:p>
            <a:r>
              <a:rPr lang="en-US" altLang="en-US" sz="5400"/>
              <a:t>1950s- Herringbone Shed Invented</a:t>
            </a:r>
          </a:p>
        </p:txBody>
      </p:sp>
      <p:sp>
        <p:nvSpPr>
          <p:cNvPr id="29706"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699" name="Picture 5" descr="Herringbone dairy shed">
            <a:extLst>
              <a:ext uri="{FF2B5EF4-FFF2-40B4-BE49-F238E27FC236}">
                <a16:creationId xmlns:a16="http://schemas.microsoft.com/office/drawing/2014/main" id="{BF8B889F-9188-B06C-F8FB-80FF043E4C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564" r="-1" b="566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8A7BBA75-0E11-5E40-F087-BDAB0C8D5340}"/>
              </a:ext>
            </a:extLst>
          </p:cNvPr>
          <p:cNvSpPr>
            <a:spLocks noGrp="1" noChangeArrowheads="1"/>
          </p:cNvSpPr>
          <p:nvPr>
            <p:ph type="title"/>
          </p:nvPr>
        </p:nvSpPr>
        <p:spPr/>
        <p:txBody>
          <a:bodyPr/>
          <a:lstStyle/>
          <a:p>
            <a:pPr eaLnBrk="1" hangingPunct="1"/>
            <a:r>
              <a:rPr lang="en-NZ" altLang="en-US" sz="4000" dirty="0"/>
              <a:t>1950’s-</a:t>
            </a:r>
            <a:r>
              <a:rPr lang="en-NZ" altLang="en-US" sz="3200" dirty="0"/>
              <a:t>Sire Proving Scheme and Artificial insemination</a:t>
            </a:r>
          </a:p>
        </p:txBody>
      </p:sp>
      <p:pic>
        <p:nvPicPr>
          <p:cNvPr id="41987" name="Picture 6" descr="Stud Freisian bull">
            <a:extLst>
              <a:ext uri="{FF2B5EF4-FFF2-40B4-BE49-F238E27FC236}">
                <a16:creationId xmlns:a16="http://schemas.microsoft.com/office/drawing/2014/main" id="{66D6B67A-2FF2-656A-720A-6772C1D1515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2011680"/>
            <a:ext cx="4923401" cy="37216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4">
            <a:extLst>
              <a:ext uri="{FF2B5EF4-FFF2-40B4-BE49-F238E27FC236}">
                <a16:creationId xmlns:a16="http://schemas.microsoft.com/office/drawing/2014/main" id="{E3711A9B-913D-3F7B-6FAF-1977494B2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011680"/>
            <a:ext cx="4960969" cy="3721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D9BE7-CF35-C089-D8D9-DA1E612B36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6AC3B4-4AFD-CC2A-040F-492474C0DE5C}"/>
              </a:ext>
            </a:extLst>
          </p:cNvPr>
          <p:cNvSpPr>
            <a:spLocks noGrp="1"/>
          </p:cNvSpPr>
          <p:nvPr>
            <p:ph type="title"/>
          </p:nvPr>
        </p:nvSpPr>
        <p:spPr/>
        <p:txBody>
          <a:bodyPr/>
          <a:lstStyle/>
          <a:p>
            <a:r>
              <a:rPr lang="en-NZ" sz="3200" b="1" kern="100" dirty="0">
                <a:effectLst/>
                <a:latin typeface="Aptos" panose="020B0004020202020204" pitchFamily="34" charset="0"/>
                <a:ea typeface="Aptos" panose="020B0004020202020204" pitchFamily="34" charset="0"/>
                <a:cs typeface="Times New Roman" panose="02020603050405020304" pitchFamily="18" charset="0"/>
              </a:rPr>
              <a:t>1960-1990</a:t>
            </a:r>
            <a:br>
              <a:rPr lang="en-NZ" sz="1800" kern="100" dirty="0">
                <a:effectLst/>
                <a:latin typeface="Aptos" panose="020B0004020202020204" pitchFamily="34" charset="0"/>
                <a:ea typeface="Aptos" panose="020B0004020202020204" pitchFamily="34" charset="0"/>
                <a:cs typeface="Times New Roman" panose="02020603050405020304" pitchFamily="18" charset="0"/>
              </a:rPr>
            </a:br>
            <a:endParaRPr lang="en-NZ" dirty="0"/>
          </a:p>
        </p:txBody>
      </p:sp>
      <p:sp>
        <p:nvSpPr>
          <p:cNvPr id="3" name="Content Placeholder 2">
            <a:extLst>
              <a:ext uri="{FF2B5EF4-FFF2-40B4-BE49-F238E27FC236}">
                <a16:creationId xmlns:a16="http://schemas.microsoft.com/office/drawing/2014/main" id="{5A05FCFB-24AB-141B-B0E9-6108E43FF6BF}"/>
              </a:ext>
            </a:extLst>
          </p:cNvPr>
          <p:cNvSpPr>
            <a:spLocks noGrp="1"/>
          </p:cNvSpPr>
          <p:nvPr>
            <p:ph sz="half" idx="1"/>
          </p:nvPr>
        </p:nvSpPr>
        <p:spPr>
          <a:xfrm>
            <a:off x="667512" y="1027906"/>
            <a:ext cx="6172200" cy="5336318"/>
          </a:xfrm>
        </p:spPr>
        <p:txBody>
          <a:bodyPr>
            <a:normAutofit fontScale="55000" lnSpcReduction="20000"/>
          </a:bodyPr>
          <a:lstStyle/>
          <a:p>
            <a:pPr>
              <a:lnSpc>
                <a:spcPct val="115000"/>
              </a:lnSpc>
              <a:spcAft>
                <a:spcPts val="800"/>
              </a:spcAft>
            </a:pPr>
            <a:r>
              <a:rPr lang="en-NZ" sz="2500" kern="100" dirty="0">
                <a:effectLst/>
                <a:latin typeface="Aptos" panose="020B0004020202020204" pitchFamily="34" charset="0"/>
                <a:ea typeface="Aptos" panose="020B0004020202020204" pitchFamily="34" charset="0"/>
                <a:cs typeface="Times New Roman" panose="02020603050405020304" pitchFamily="18" charset="0"/>
              </a:rPr>
              <a:t>1960, </a:t>
            </a:r>
            <a:r>
              <a:rPr lang="en-US" sz="2500" dirty="0">
                <a:effectLst/>
                <a:latin typeface="Arial" panose="020B0604020202020204" pitchFamily="34" charset="0"/>
                <a:ea typeface="Times New Roman" panose="02020603050405020304" pitchFamily="18" charset="0"/>
                <a:cs typeface="Times New Roman" panose="02020603050405020304" pitchFamily="18" charset="0"/>
              </a:rPr>
              <a:t>Friesian cattle more popular than Jersey.</a:t>
            </a:r>
            <a:endParaRPr lang="en-NZ" sz="25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NZ" sz="2500" kern="100" dirty="0">
                <a:effectLst/>
                <a:latin typeface="Aptos" panose="020B0004020202020204" pitchFamily="34" charset="0"/>
                <a:ea typeface="Aptos" panose="020B0004020202020204" pitchFamily="34" charset="0"/>
                <a:cs typeface="Times New Roman" panose="02020603050405020304" pitchFamily="18" charset="0"/>
              </a:rPr>
              <a:t>1961, New Zealand Dairy Board established to market dairy products.</a:t>
            </a:r>
          </a:p>
          <a:p>
            <a:pPr>
              <a:lnSpc>
                <a:spcPct val="115000"/>
              </a:lnSpc>
              <a:spcAft>
                <a:spcPts val="800"/>
              </a:spcAft>
            </a:pPr>
            <a:r>
              <a:rPr lang="en-NZ" sz="2500" kern="100" dirty="0">
                <a:effectLst/>
                <a:latin typeface="Aptos" panose="020B0004020202020204" pitchFamily="34" charset="0"/>
                <a:ea typeface="Aptos" panose="020B0004020202020204" pitchFamily="34" charset="0"/>
                <a:cs typeface="Times New Roman" panose="02020603050405020304" pitchFamily="18" charset="0"/>
              </a:rPr>
              <a:t>1969, the first </a:t>
            </a:r>
            <a:r>
              <a:rPr lang="en-NZ" sz="2500" kern="100" dirty="0" err="1">
                <a:effectLst/>
                <a:latin typeface="Aptos" panose="020B0004020202020204" pitchFamily="34" charset="0"/>
                <a:ea typeface="Aptos" panose="020B0004020202020204" pitchFamily="34" charset="0"/>
                <a:cs typeface="Times New Roman" panose="02020603050405020304" pitchFamily="18" charset="0"/>
              </a:rPr>
              <a:t>turnstyle</a:t>
            </a:r>
            <a:r>
              <a:rPr lang="en-NZ" sz="2500" kern="100" dirty="0">
                <a:effectLst/>
                <a:latin typeface="Aptos" panose="020B0004020202020204" pitchFamily="34" charset="0"/>
                <a:ea typeface="Aptos" panose="020B0004020202020204" pitchFamily="34" charset="0"/>
                <a:cs typeface="Times New Roman" panose="02020603050405020304" pitchFamily="18" charset="0"/>
              </a:rPr>
              <a:t> dairy is developed by Merv Hicks, a Taranaki dairy farmer improving efficiency by leaps and bounds as a thousand cows could now be milked in by just two people in just a few hours.</a:t>
            </a:r>
          </a:p>
          <a:p>
            <a:pPr>
              <a:lnSpc>
                <a:spcPct val="115000"/>
              </a:lnSpc>
              <a:spcAft>
                <a:spcPts val="800"/>
              </a:spcAft>
            </a:pPr>
            <a:r>
              <a:rPr lang="en-NZ" sz="2500" kern="100" dirty="0">
                <a:effectLst/>
                <a:latin typeface="Aptos" panose="020B0004020202020204" pitchFamily="34" charset="0"/>
                <a:ea typeface="Aptos" panose="020B0004020202020204" pitchFamily="34" charset="0"/>
                <a:cs typeface="Times New Roman" panose="02020603050405020304" pitchFamily="18" charset="0"/>
              </a:rPr>
              <a:t>1969, there are 2.3 million cows, 25,000 farmers, and now only 229 dairy factories. </a:t>
            </a:r>
          </a:p>
          <a:p>
            <a:pPr>
              <a:lnSpc>
                <a:spcPct val="115000"/>
              </a:lnSpc>
              <a:spcAft>
                <a:spcPts val="800"/>
              </a:spcAft>
            </a:pPr>
            <a:r>
              <a:rPr lang="en-NZ" sz="2500" kern="100" dirty="0">
                <a:effectLst/>
                <a:latin typeface="Aptos" panose="020B0004020202020204" pitchFamily="34" charset="0"/>
                <a:ea typeface="Aptos" panose="020B0004020202020204" pitchFamily="34" charset="0"/>
                <a:cs typeface="Times New Roman" panose="02020603050405020304" pitchFamily="18" charset="0"/>
              </a:rPr>
              <a:t>1973, dairy exports face troubling times as the UK joins the EEC (European Economic Community).</a:t>
            </a:r>
          </a:p>
          <a:p>
            <a:pPr>
              <a:lnSpc>
                <a:spcPct val="115000"/>
              </a:lnSpc>
              <a:spcAft>
                <a:spcPts val="800"/>
              </a:spcAft>
            </a:pPr>
            <a:r>
              <a:rPr lang="en-NZ" sz="2500" kern="100" dirty="0">
                <a:effectLst/>
                <a:latin typeface="Aptos" panose="020B0004020202020204" pitchFamily="34" charset="0"/>
                <a:ea typeface="Aptos" panose="020B0004020202020204" pitchFamily="34" charset="0"/>
                <a:cs typeface="Times New Roman" panose="02020603050405020304" pitchFamily="18" charset="0"/>
              </a:rPr>
              <a:t>1978, Supplementary Minimum Price scheme (SMPs) is introduced to guarantee farmers a minimum income.</a:t>
            </a:r>
          </a:p>
          <a:p>
            <a:pPr>
              <a:lnSpc>
                <a:spcPct val="115000"/>
              </a:lnSpc>
              <a:spcAft>
                <a:spcPts val="800"/>
              </a:spcAft>
            </a:pPr>
            <a:r>
              <a:rPr lang="en-NZ" sz="2500" kern="100" dirty="0">
                <a:effectLst/>
                <a:latin typeface="Aptos" panose="020B0004020202020204" pitchFamily="34" charset="0"/>
                <a:ea typeface="Aptos" panose="020B0004020202020204" pitchFamily="34" charset="0"/>
                <a:cs typeface="Times New Roman" panose="02020603050405020304" pitchFamily="18" charset="0"/>
              </a:rPr>
              <a:t>1980s, during this decade the average herd size is 130 cows.</a:t>
            </a:r>
          </a:p>
          <a:p>
            <a:pPr>
              <a:lnSpc>
                <a:spcPct val="115000"/>
              </a:lnSpc>
              <a:spcAft>
                <a:spcPts val="800"/>
              </a:spcAft>
            </a:pPr>
            <a:r>
              <a:rPr lang="en-NZ" sz="2500" kern="100" dirty="0">
                <a:effectLst/>
                <a:latin typeface="Aptos" panose="020B0004020202020204" pitchFamily="34" charset="0"/>
                <a:ea typeface="Aptos" panose="020B0004020202020204" pitchFamily="34" charset="0"/>
                <a:cs typeface="Times New Roman" panose="02020603050405020304" pitchFamily="18" charset="0"/>
              </a:rPr>
              <a:t>1984, Labour government begins phasing out agricultural support and subsidies (SMPs).</a:t>
            </a:r>
          </a:p>
          <a:p>
            <a:pPr>
              <a:lnSpc>
                <a:spcPct val="115000"/>
              </a:lnSpc>
              <a:spcAft>
                <a:spcPts val="800"/>
              </a:spcAft>
            </a:pPr>
            <a:r>
              <a:rPr lang="en-NZ" sz="2500" kern="100" dirty="0">
                <a:effectLst/>
                <a:latin typeface="Aptos" panose="020B0004020202020204" pitchFamily="34" charset="0"/>
                <a:ea typeface="Aptos" panose="020B0004020202020204" pitchFamily="34" charset="0"/>
                <a:cs typeface="Times New Roman" panose="02020603050405020304" pitchFamily="18" charset="0"/>
              </a:rPr>
              <a:t>1985, the </a:t>
            </a:r>
            <a:r>
              <a:rPr lang="en-NZ" sz="2500" kern="100" dirty="0" err="1">
                <a:effectLst/>
                <a:latin typeface="Aptos" panose="020B0004020202020204" pitchFamily="34" charset="0"/>
                <a:ea typeface="Aptos" panose="020B0004020202020204" pitchFamily="34" charset="0"/>
                <a:cs typeface="Times New Roman" panose="02020603050405020304" pitchFamily="18" charset="0"/>
              </a:rPr>
              <a:t>Ruakura</a:t>
            </a:r>
            <a:r>
              <a:rPr lang="en-NZ" sz="2500" kern="100" dirty="0">
                <a:effectLst/>
                <a:latin typeface="Aptos" panose="020B0004020202020204" pitchFamily="34" charset="0"/>
                <a:ea typeface="Aptos" panose="020B0004020202020204" pitchFamily="34" charset="0"/>
                <a:cs typeface="Times New Roman" panose="02020603050405020304" pitchFamily="18" charset="0"/>
              </a:rPr>
              <a:t> milk harvester is developed. This system has many of the features we know of modern day milking.</a:t>
            </a:r>
          </a:p>
          <a:p>
            <a:endParaRPr lang="en-NZ" dirty="0"/>
          </a:p>
        </p:txBody>
      </p:sp>
      <p:pic>
        <p:nvPicPr>
          <p:cNvPr id="5122" name="Picture 2" descr="Merv Hicks: Eltham Man Turns Milking Around">
            <a:extLst>
              <a:ext uri="{FF2B5EF4-FFF2-40B4-BE49-F238E27FC236}">
                <a16:creationId xmlns:a16="http://schemas.microsoft.com/office/drawing/2014/main" id="{EF15320C-9D4C-D778-82A9-ADDAD806DA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2648" y="365125"/>
            <a:ext cx="4726915" cy="33909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istory Item Images16">
            <a:extLst>
              <a:ext uri="{FF2B5EF4-FFF2-40B4-BE49-F238E27FC236}">
                <a16:creationId xmlns:a16="http://schemas.microsoft.com/office/drawing/2014/main" id="{1DB7D31A-0F12-6624-7513-F51C32F82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8100" y="3954463"/>
            <a:ext cx="28194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312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033E55-84B6-9901-926D-E86ED67C915B}"/>
              </a:ext>
            </a:extLst>
          </p:cNvPr>
          <p:cNvSpPr>
            <a:spLocks noGrp="1"/>
          </p:cNvSpPr>
          <p:nvPr>
            <p:ph type="ctrTitle"/>
          </p:nvPr>
        </p:nvSpPr>
        <p:spPr>
          <a:xfrm>
            <a:off x="638882" y="639193"/>
            <a:ext cx="3571810" cy="3573516"/>
          </a:xfrm>
        </p:spPr>
        <p:txBody>
          <a:bodyPr>
            <a:normAutofit/>
          </a:bodyPr>
          <a:lstStyle/>
          <a:p>
            <a:pPr algn="l"/>
            <a:r>
              <a:rPr lang="en-NZ" sz="4600"/>
              <a:t>History of New Zealand </a:t>
            </a:r>
            <a:br>
              <a:rPr lang="en-NZ" sz="4600"/>
            </a:br>
            <a:r>
              <a:rPr lang="en-NZ" sz="4600"/>
              <a:t>Dairy Industry</a:t>
            </a:r>
          </a:p>
        </p:txBody>
      </p:sp>
      <p:sp>
        <p:nvSpPr>
          <p:cNvPr id="103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airy For sale — 48 McWatt Road, Waitakaruru, Hauraki, Waikato | New  Zealand | Colliers">
            <a:extLst>
              <a:ext uri="{FF2B5EF4-FFF2-40B4-BE49-F238E27FC236}">
                <a16:creationId xmlns:a16="http://schemas.microsoft.com/office/drawing/2014/main" id="{8C4B37E3-DA89-51B7-38FA-4BA6F8F5704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709803"/>
            <a:ext cx="7214616" cy="541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626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CEF8B33B-4397-5052-EB2A-1A3641370BC5}"/>
              </a:ext>
            </a:extLst>
          </p:cNvPr>
          <p:cNvSpPr>
            <a:spLocks noGrp="1" noChangeArrowheads="1"/>
          </p:cNvSpPr>
          <p:nvPr>
            <p:ph type="title"/>
          </p:nvPr>
        </p:nvSpPr>
        <p:spPr/>
        <p:txBody>
          <a:bodyPr/>
          <a:lstStyle/>
          <a:p>
            <a:pPr eaLnBrk="1" hangingPunct="1"/>
            <a:r>
              <a:rPr lang="en-NZ" altLang="en-US" sz="4000"/>
              <a:t>1960’s</a:t>
            </a:r>
            <a:br>
              <a:rPr lang="en-NZ" altLang="en-US" sz="4000"/>
            </a:br>
            <a:r>
              <a:rPr lang="en-NZ" altLang="en-US" sz="3200"/>
              <a:t>Friesian became the most popular dairy breed</a:t>
            </a:r>
          </a:p>
        </p:txBody>
      </p:sp>
      <p:pic>
        <p:nvPicPr>
          <p:cNvPr id="37891" name="Picture 6" descr="Holstein-Friesian cow">
            <a:extLst>
              <a:ext uri="{FF2B5EF4-FFF2-40B4-BE49-F238E27FC236}">
                <a16:creationId xmlns:a16="http://schemas.microsoft.com/office/drawing/2014/main" id="{DABCC15D-1C70-7E3A-F26E-EE27D8FD77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82889" y="1839914"/>
            <a:ext cx="6911975" cy="5018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E799C-AAB9-071A-AC0C-06D25787E4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1AD05D-C1C1-DBD9-127D-C1B92A368665}"/>
              </a:ext>
            </a:extLst>
          </p:cNvPr>
          <p:cNvSpPr>
            <a:spLocks noGrp="1"/>
          </p:cNvSpPr>
          <p:nvPr>
            <p:ph type="title"/>
          </p:nvPr>
        </p:nvSpPr>
        <p:spPr/>
        <p:txBody>
          <a:bodyPr/>
          <a:lstStyle/>
          <a:p>
            <a:r>
              <a:rPr lang="en-NZ" sz="1800" b="1" kern="100" dirty="0">
                <a:effectLst/>
                <a:latin typeface="Aptos" panose="020B0004020202020204" pitchFamily="34" charset="0"/>
                <a:ea typeface="Aptos" panose="020B0004020202020204" pitchFamily="34" charset="0"/>
                <a:cs typeface="Times New Roman" panose="02020603050405020304" pitchFamily="18" charset="0"/>
              </a:rPr>
              <a:t>1990-2000</a:t>
            </a:r>
            <a:br>
              <a:rPr lang="en-NZ" sz="1800" kern="100" dirty="0">
                <a:effectLst/>
                <a:latin typeface="Aptos" panose="020B0004020202020204" pitchFamily="34" charset="0"/>
                <a:ea typeface="Aptos" panose="020B0004020202020204" pitchFamily="34" charset="0"/>
                <a:cs typeface="Times New Roman" panose="02020603050405020304" pitchFamily="18" charset="0"/>
              </a:rPr>
            </a:br>
            <a:endParaRPr lang="en-NZ" dirty="0"/>
          </a:p>
        </p:txBody>
      </p:sp>
      <p:sp>
        <p:nvSpPr>
          <p:cNvPr id="3" name="Content Placeholder 2">
            <a:extLst>
              <a:ext uri="{FF2B5EF4-FFF2-40B4-BE49-F238E27FC236}">
                <a16:creationId xmlns:a16="http://schemas.microsoft.com/office/drawing/2014/main" id="{0B8796F2-1591-C0CF-2801-75A4DCCA6C2C}"/>
              </a:ext>
            </a:extLst>
          </p:cNvPr>
          <p:cNvSpPr>
            <a:spLocks noGrp="1"/>
          </p:cNvSpPr>
          <p:nvPr>
            <p:ph sz="half" idx="1"/>
          </p:nvPr>
        </p:nvSpPr>
        <p:spPr>
          <a:xfrm>
            <a:off x="618744" y="1560449"/>
            <a:ext cx="5181600" cy="4351338"/>
          </a:xfrm>
        </p:spPr>
        <p:txBody>
          <a:bodyPr>
            <a:normAutofit fontScale="85000" lnSpcReduction="20000"/>
          </a:bodyPr>
          <a:lstStyle/>
          <a:p>
            <a:pPr>
              <a:lnSpc>
                <a:spcPct val="115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1990, Average farm size - 72ha and 166 cows.</a:t>
            </a:r>
          </a:p>
          <a:p>
            <a:pPr>
              <a:lnSpc>
                <a:spcPct val="115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1990s, at the start of this decade only 7% of dairy cows are farmed in the South Island; this has risen to 22% by 1999.</a:t>
            </a:r>
          </a:p>
          <a:p>
            <a:pPr>
              <a:lnSpc>
                <a:spcPct val="115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1994, the national herd is 2.7 million strong, we have 15,000 farmers and 27 factories.</a:t>
            </a:r>
          </a:p>
          <a:p>
            <a:pPr>
              <a:lnSpc>
                <a:spcPct val="115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1996, only 12 dairy cooperatives remain. The Dairy Board is dissolved with its assets transferred to these companies.</a:t>
            </a:r>
          </a:p>
          <a:p>
            <a:pPr>
              <a:lnSpc>
                <a:spcPct val="115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1997, cow population 3 million, average herd size - 308.</a:t>
            </a:r>
          </a:p>
          <a:p>
            <a:pPr>
              <a:lnSpc>
                <a:spcPct val="115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2000, more than 95% of the industry is represented by the two largest dairy companies - Waikato-based New Zealand Dairy Group and Taranaki-based Kiwi Co-operative Dairies.</a:t>
            </a:r>
          </a:p>
          <a:p>
            <a:endParaRPr lang="en-NZ" dirty="0"/>
          </a:p>
        </p:txBody>
      </p:sp>
      <p:pic>
        <p:nvPicPr>
          <p:cNvPr id="6146" name="Picture 2" descr="Fonterra | Logopedia | Fandom">
            <a:extLst>
              <a:ext uri="{FF2B5EF4-FFF2-40B4-BE49-F238E27FC236}">
                <a16:creationId xmlns:a16="http://schemas.microsoft.com/office/drawing/2014/main" id="{6804B303-1D11-C706-8BD3-2902F7F517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5434" y="365125"/>
            <a:ext cx="2525816" cy="146727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Kiwi Co-operative Dairies, Limited. Annual Report and Accounts for the year  ended 31 May 1995 | Massey University Library">
            <a:extLst>
              <a:ext uri="{FF2B5EF4-FFF2-40B4-BE49-F238E27FC236}">
                <a16:creationId xmlns:a16="http://schemas.microsoft.com/office/drawing/2014/main" id="{6A92E852-5EA3-F3F3-B9C5-F288CDC98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8621" y="2520887"/>
            <a:ext cx="2805217" cy="397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758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CF3DC5C-8F2A-D36A-99A7-5ED51458FF61}"/>
              </a:ext>
            </a:extLst>
          </p:cNvPr>
          <p:cNvSpPr>
            <a:spLocks noGrp="1" noChangeArrowheads="1"/>
          </p:cNvSpPr>
          <p:nvPr>
            <p:ph type="title"/>
          </p:nvPr>
        </p:nvSpPr>
        <p:spPr/>
        <p:txBody>
          <a:bodyPr/>
          <a:lstStyle/>
          <a:p>
            <a:pPr eaLnBrk="1" hangingPunct="1"/>
            <a:r>
              <a:rPr lang="en-NZ" altLang="en-US" sz="4000" dirty="0"/>
              <a:t>1970’s Kiwi Crosses-</a:t>
            </a:r>
            <a:r>
              <a:rPr lang="en-NZ" altLang="en-US" sz="3200" dirty="0"/>
              <a:t>Friesian Jersey Cross</a:t>
            </a:r>
          </a:p>
        </p:txBody>
      </p:sp>
      <p:pic>
        <p:nvPicPr>
          <p:cNvPr id="38915" name="Picture 6" descr="The KiwiCross breed">
            <a:extLst>
              <a:ext uri="{FF2B5EF4-FFF2-40B4-BE49-F238E27FC236}">
                <a16:creationId xmlns:a16="http://schemas.microsoft.com/office/drawing/2014/main" id="{F8A0B23D-6AD4-0C4D-F1E7-7425D005BBA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916113"/>
            <a:ext cx="91440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CA777-8D46-4D0F-2A97-8A6D2A466FD8}"/>
              </a:ext>
            </a:extLst>
          </p:cNvPr>
          <p:cNvSpPr>
            <a:spLocks noGrp="1"/>
          </p:cNvSpPr>
          <p:nvPr>
            <p:ph type="title"/>
          </p:nvPr>
        </p:nvSpPr>
        <p:spPr/>
        <p:txBody>
          <a:bodyPr/>
          <a:lstStyle/>
          <a:p>
            <a:r>
              <a:rPr lang="en-NZ"/>
              <a:t>2000- present</a:t>
            </a:r>
            <a:endParaRPr lang="en-NZ" dirty="0"/>
          </a:p>
        </p:txBody>
      </p:sp>
      <p:sp>
        <p:nvSpPr>
          <p:cNvPr id="3" name="Content Placeholder 2">
            <a:extLst>
              <a:ext uri="{FF2B5EF4-FFF2-40B4-BE49-F238E27FC236}">
                <a16:creationId xmlns:a16="http://schemas.microsoft.com/office/drawing/2014/main" id="{E541C552-1EF8-6620-7124-7FC066513B51}"/>
              </a:ext>
            </a:extLst>
          </p:cNvPr>
          <p:cNvSpPr>
            <a:spLocks noGrp="1"/>
          </p:cNvSpPr>
          <p:nvPr>
            <p:ph sz="half" idx="1"/>
          </p:nvPr>
        </p:nvSpPr>
        <p:spPr>
          <a:xfrm>
            <a:off x="838200" y="1413762"/>
            <a:ext cx="10829925" cy="4905375"/>
          </a:xfrm>
        </p:spPr>
        <p:txBody>
          <a:bodyPr>
            <a:normAutofit fontScale="25000" lnSpcReduction="20000"/>
          </a:bodyPr>
          <a:lstStyle/>
          <a:p>
            <a:pPr>
              <a:lnSpc>
                <a:spcPct val="115000"/>
              </a:lnSpc>
              <a:spcAft>
                <a:spcPts val="800"/>
              </a:spcAft>
            </a:pPr>
            <a:r>
              <a:rPr lang="en-NZ" sz="6400" kern="100" dirty="0">
                <a:effectLst/>
                <a:ea typeface="Aptos" panose="020B0004020202020204" pitchFamily="34" charset="0"/>
                <a:cs typeface="Times New Roman" panose="02020603050405020304" pitchFamily="18" charset="0"/>
              </a:rPr>
              <a:t>2001, the dairy industry is deregulated and the two dairy companies (New Zealand Dairy Group and Kiwi Co-operative Dairies merge to form Fonterra. The first cow is milked with an Automatic Milking System. Average farm size - 105ha and 286 cows.</a:t>
            </a:r>
          </a:p>
          <a:p>
            <a:pPr>
              <a:lnSpc>
                <a:spcPct val="115000"/>
              </a:lnSpc>
              <a:spcAft>
                <a:spcPts val="800"/>
              </a:spcAft>
            </a:pPr>
            <a:r>
              <a:rPr lang="en-NZ" sz="6400" kern="100" dirty="0">
                <a:effectLst/>
                <a:ea typeface="Aptos" panose="020B0004020202020204" pitchFamily="34" charset="0"/>
                <a:cs typeface="Times New Roman" panose="02020603050405020304" pitchFamily="18" charset="0"/>
              </a:rPr>
              <a:t>2005, cow population almost 4 million.</a:t>
            </a:r>
          </a:p>
          <a:p>
            <a:pPr>
              <a:lnSpc>
                <a:spcPct val="115000"/>
              </a:lnSpc>
              <a:spcAft>
                <a:spcPts val="800"/>
              </a:spcAft>
            </a:pPr>
            <a:r>
              <a:rPr lang="en-NZ" sz="6400" kern="100" dirty="0">
                <a:effectLst/>
                <a:ea typeface="Aptos" panose="020B0004020202020204" pitchFamily="34" charset="0"/>
                <a:cs typeface="Times New Roman" panose="02020603050405020304" pitchFamily="18" charset="0"/>
              </a:rPr>
              <a:t>2007, 21% of dairies are rotary milking up to 800 cows with two people in two hours. Average herd size - 327 cows.</a:t>
            </a:r>
          </a:p>
          <a:p>
            <a:pPr>
              <a:lnSpc>
                <a:spcPct val="115000"/>
              </a:lnSpc>
              <a:spcAft>
                <a:spcPts val="800"/>
              </a:spcAft>
            </a:pPr>
            <a:r>
              <a:rPr lang="en-NZ" sz="6400" kern="100" dirty="0">
                <a:effectLst/>
                <a:ea typeface="Aptos" panose="020B0004020202020204" pitchFamily="34" charset="0"/>
                <a:cs typeface="Times New Roman" panose="02020603050405020304" pitchFamily="18" charset="0"/>
              </a:rPr>
              <a:t>2008, first commercial farms adopt automatic milking.</a:t>
            </a:r>
          </a:p>
          <a:p>
            <a:pPr>
              <a:lnSpc>
                <a:spcPct val="115000"/>
              </a:lnSpc>
              <a:spcAft>
                <a:spcPts val="800"/>
              </a:spcAft>
            </a:pPr>
            <a:r>
              <a:rPr lang="en-NZ" sz="6400" kern="100" dirty="0">
                <a:effectLst/>
                <a:ea typeface="Aptos" panose="020B0004020202020204" pitchFamily="34" charset="0"/>
                <a:cs typeface="Times New Roman" panose="02020603050405020304" pitchFamily="18" charset="0"/>
              </a:rPr>
              <a:t>2009, cow and people population is around even (just over 4 million).</a:t>
            </a:r>
          </a:p>
          <a:p>
            <a:pPr>
              <a:lnSpc>
                <a:spcPct val="115000"/>
              </a:lnSpc>
              <a:spcAft>
                <a:spcPts val="800"/>
              </a:spcAft>
            </a:pPr>
            <a:r>
              <a:rPr lang="en-NZ" sz="6400" kern="100" dirty="0">
                <a:effectLst/>
                <a:ea typeface="Aptos" panose="020B0004020202020204" pitchFamily="34" charset="0"/>
                <a:cs typeface="Times New Roman" panose="02020603050405020304" pitchFamily="18" charset="0"/>
              </a:rPr>
              <a:t>2011, cow population is increasing at a greater rate than resident people population. Average herd size – 386.</a:t>
            </a:r>
          </a:p>
          <a:p>
            <a:pPr>
              <a:lnSpc>
                <a:spcPct val="115000"/>
              </a:lnSpc>
              <a:spcAft>
                <a:spcPts val="800"/>
              </a:spcAft>
            </a:pPr>
            <a:r>
              <a:rPr lang="en-NZ" sz="6400" kern="100" dirty="0">
                <a:effectLst/>
                <a:ea typeface="Aptos" panose="020B0004020202020204" pitchFamily="34" charset="0"/>
                <a:cs typeface="Times New Roman" panose="02020603050405020304" pitchFamily="18" charset="0"/>
              </a:rPr>
              <a:t>2013, a new dairy industry strategy is launched that focuses on competitive and responsible dairy farming. Average herd size – 402.</a:t>
            </a:r>
          </a:p>
          <a:p>
            <a:pPr>
              <a:lnSpc>
                <a:spcPct val="115000"/>
              </a:lnSpc>
              <a:spcAft>
                <a:spcPts val="800"/>
              </a:spcAft>
            </a:pPr>
            <a:r>
              <a:rPr lang="en-NZ" sz="6400" kern="100" dirty="0">
                <a:effectLst/>
                <a:ea typeface="Aptos" panose="020B0004020202020204" pitchFamily="34" charset="0"/>
                <a:cs typeface="Times New Roman" panose="02020603050405020304" pitchFamily="18" charset="0"/>
              </a:rPr>
              <a:t>2014, 200 years of dairy in NZ. NZ earns a record $18.1 billion of export revenue from dairy farming. National herd - 4.9 million cows. 39% of NZ’s cows are now located in the South Island.</a:t>
            </a:r>
          </a:p>
          <a:p>
            <a:pPr>
              <a:lnSpc>
                <a:spcPct val="115000"/>
              </a:lnSpc>
              <a:spcAft>
                <a:spcPts val="800"/>
              </a:spcAft>
            </a:pPr>
            <a:r>
              <a:rPr lang="en-NZ" sz="6400" kern="100" dirty="0">
                <a:ea typeface="Aptos" panose="020B0004020202020204" pitchFamily="34" charset="0"/>
                <a:cs typeface="Times New Roman" panose="02020603050405020304" pitchFamily="18" charset="0"/>
              </a:rPr>
              <a:t>2024 – 4.7 million cows , average herd size is 448</a:t>
            </a:r>
            <a:endParaRPr lang="en-NZ" sz="6400" kern="100" dirty="0">
              <a:effectLst/>
              <a:ea typeface="Aptos" panose="020B0004020202020204" pitchFamily="34" charset="0"/>
              <a:cs typeface="Times New Roman" panose="02020603050405020304" pitchFamily="18" charset="0"/>
            </a:endParaRPr>
          </a:p>
          <a:p>
            <a:endParaRPr lang="en-NZ" dirty="0"/>
          </a:p>
        </p:txBody>
      </p:sp>
    </p:spTree>
    <p:extLst>
      <p:ext uri="{BB962C8B-B14F-4D97-AF65-F5344CB8AC3E}">
        <p14:creationId xmlns:p14="http://schemas.microsoft.com/office/powerpoint/2010/main" val="2466260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C7E81-B4EF-8FC1-9380-F366BBB200AA}"/>
              </a:ext>
            </a:extLst>
          </p:cNvPr>
          <p:cNvSpPr>
            <a:spLocks noGrp="1"/>
          </p:cNvSpPr>
          <p:nvPr>
            <p:ph type="title"/>
          </p:nvPr>
        </p:nvSpPr>
        <p:spPr/>
        <p:txBody>
          <a:bodyPr/>
          <a:lstStyle/>
          <a:p>
            <a:r>
              <a:rPr lang="en-NZ" dirty="0"/>
              <a:t>Fonterra</a:t>
            </a:r>
          </a:p>
        </p:txBody>
      </p:sp>
      <p:sp>
        <p:nvSpPr>
          <p:cNvPr id="3" name="Content Placeholder 2">
            <a:extLst>
              <a:ext uri="{FF2B5EF4-FFF2-40B4-BE49-F238E27FC236}">
                <a16:creationId xmlns:a16="http://schemas.microsoft.com/office/drawing/2014/main" id="{E0DD2B7A-6411-8B96-F81F-E077181E1A68}"/>
              </a:ext>
            </a:extLst>
          </p:cNvPr>
          <p:cNvSpPr>
            <a:spLocks noGrp="1"/>
          </p:cNvSpPr>
          <p:nvPr>
            <p:ph idx="1"/>
          </p:nvPr>
        </p:nvSpPr>
        <p:spPr>
          <a:xfrm>
            <a:off x="929640" y="1917065"/>
            <a:ext cx="5480685" cy="4351338"/>
          </a:xfrm>
        </p:spPr>
        <p:txBody>
          <a:bodyPr>
            <a:normAutofit/>
          </a:bodyPr>
          <a:lstStyle/>
          <a:p>
            <a:r>
              <a:rPr lang="en-NZ" sz="2000" dirty="0"/>
              <a:t>Established  on 16</a:t>
            </a:r>
            <a:r>
              <a:rPr lang="en-NZ" sz="2000" baseline="30000" dirty="0"/>
              <a:t>th</a:t>
            </a:r>
            <a:r>
              <a:rPr lang="en-NZ" sz="2000" dirty="0"/>
              <a:t> October 2001</a:t>
            </a:r>
          </a:p>
          <a:p>
            <a:r>
              <a:rPr lang="en-US" sz="2000" b="1" i="0" dirty="0">
                <a:solidFill>
                  <a:srgbClr val="202122"/>
                </a:solidFill>
                <a:effectLst/>
                <a:latin typeface="Arial" panose="020B0604020202020204" pitchFamily="34" charset="0"/>
              </a:rPr>
              <a:t>Fonterra Co-operative Group Limited</a:t>
            </a:r>
            <a:r>
              <a:rPr lang="en-US" sz="2000" b="0" i="0" dirty="0">
                <a:solidFill>
                  <a:srgbClr val="202122"/>
                </a:solidFill>
                <a:effectLst/>
                <a:latin typeface="Arial" panose="020B0604020202020204" pitchFamily="34" charset="0"/>
              </a:rPr>
              <a:t> is a New Zealand  multinational publicly traded dairy co-operative owned by New Zealand farmers.</a:t>
            </a:r>
          </a:p>
          <a:p>
            <a:r>
              <a:rPr lang="en-US" sz="2000" b="0" i="0" dirty="0">
                <a:solidFill>
                  <a:srgbClr val="202122"/>
                </a:solidFill>
                <a:effectLst/>
                <a:latin typeface="Arial" panose="020B0604020202020204" pitchFamily="34" charset="0"/>
              </a:rPr>
              <a:t>The company is responsible for approximately 30% of the world's dairy exports. </a:t>
            </a:r>
          </a:p>
          <a:p>
            <a:r>
              <a:rPr lang="en-US" sz="2000" b="0" i="0" dirty="0">
                <a:solidFill>
                  <a:srgbClr val="202122"/>
                </a:solidFill>
                <a:effectLst/>
                <a:latin typeface="Arial" panose="020B0604020202020204" pitchFamily="34" charset="0"/>
              </a:rPr>
              <a:t>It is New Zealand’s largest company and the 6</a:t>
            </a:r>
            <a:r>
              <a:rPr lang="en-US" sz="2000" b="0" i="0" baseline="30000" dirty="0">
                <a:solidFill>
                  <a:srgbClr val="202122"/>
                </a:solidFill>
                <a:effectLst/>
                <a:latin typeface="Arial" panose="020B0604020202020204" pitchFamily="34" charset="0"/>
              </a:rPr>
              <a:t>th</a:t>
            </a:r>
            <a:r>
              <a:rPr lang="en-US" sz="2000" b="0" i="0" dirty="0">
                <a:solidFill>
                  <a:srgbClr val="202122"/>
                </a:solidFill>
                <a:effectLst/>
                <a:latin typeface="Arial" panose="020B0604020202020204" pitchFamily="34" charset="0"/>
              </a:rPr>
              <a:t> largest dairy company in the world.</a:t>
            </a:r>
            <a:endParaRPr lang="en-NZ" sz="2000" dirty="0"/>
          </a:p>
        </p:txBody>
      </p:sp>
      <p:pic>
        <p:nvPicPr>
          <p:cNvPr id="1026" name="Picture 2" descr="Fonterra eyes Australia IPO as it ...">
            <a:extLst>
              <a:ext uri="{FF2B5EF4-FFF2-40B4-BE49-F238E27FC236}">
                <a16:creationId xmlns:a16="http://schemas.microsoft.com/office/drawing/2014/main" id="{53B4CEA6-65CC-FF87-4DF5-C0D55817EE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6430" y="157163"/>
            <a:ext cx="5028198" cy="2914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es Fonterra need fixing? | Stuff">
            <a:extLst>
              <a:ext uri="{FF2B5EF4-FFF2-40B4-BE49-F238E27FC236}">
                <a16:creationId xmlns:a16="http://schemas.microsoft.com/office/drawing/2014/main" id="{1914BD46-734B-1CA3-3BA9-75F9B0C63D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430" y="3429000"/>
            <a:ext cx="4887058"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315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8A24FE0-5EAA-3A8D-6911-C89487BBEC14}"/>
              </a:ext>
            </a:extLst>
          </p:cNvPr>
          <p:cNvSpPr>
            <a:spLocks noGrp="1" noChangeArrowheads="1"/>
          </p:cNvSpPr>
          <p:nvPr>
            <p:ph type="title"/>
          </p:nvPr>
        </p:nvSpPr>
        <p:spPr/>
        <p:txBody>
          <a:bodyPr>
            <a:normAutofit/>
          </a:bodyPr>
          <a:lstStyle/>
          <a:p>
            <a:pPr algn="ctr" eaLnBrk="1" hangingPunct="1"/>
            <a:r>
              <a:rPr lang="en-NZ" altLang="en-US" sz="4000" dirty="0"/>
              <a:t>2007-</a:t>
            </a:r>
            <a:r>
              <a:rPr lang="en-NZ" altLang="en-US" sz="3200" dirty="0"/>
              <a:t>First Robotic Milker in New Zealand</a:t>
            </a:r>
            <a:br>
              <a:rPr lang="en-NZ" altLang="en-US" sz="4000" dirty="0"/>
            </a:br>
            <a:endParaRPr lang="en-NZ" altLang="en-US" sz="4000" dirty="0"/>
          </a:p>
        </p:txBody>
      </p:sp>
      <p:pic>
        <p:nvPicPr>
          <p:cNvPr id="33795" name="Picture 4">
            <a:extLst>
              <a:ext uri="{FF2B5EF4-FFF2-40B4-BE49-F238E27FC236}">
                <a16:creationId xmlns:a16="http://schemas.microsoft.com/office/drawing/2014/main" id="{4AA0B9DE-27DF-CE1E-2783-01DF90E279B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00376" y="1412876"/>
            <a:ext cx="7199313" cy="540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9EEC5-771D-7FFB-0DCD-DD350AE4EF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D4DA9A-D3AB-B368-D54B-DB16EF13E858}"/>
              </a:ext>
            </a:extLst>
          </p:cNvPr>
          <p:cNvSpPr>
            <a:spLocks noGrp="1"/>
          </p:cNvSpPr>
          <p:nvPr>
            <p:ph type="title"/>
          </p:nvPr>
        </p:nvSpPr>
        <p:spPr/>
        <p:txBody>
          <a:bodyPr/>
          <a:lstStyle/>
          <a:p>
            <a:r>
              <a:rPr lang="en-NZ" sz="1800" b="1" kern="100">
                <a:effectLst/>
                <a:latin typeface="Aptos" panose="020B0004020202020204" pitchFamily="34" charset="0"/>
                <a:ea typeface="Aptos" panose="020B0004020202020204" pitchFamily="34" charset="0"/>
                <a:cs typeface="Times New Roman" panose="02020603050405020304" pitchFamily="18" charset="0"/>
              </a:rPr>
              <a:t>The future of dairying in New Zealand</a:t>
            </a:r>
            <a:br>
              <a:rPr lang="en-NZ" sz="1800" kern="100">
                <a:effectLst/>
                <a:latin typeface="Aptos" panose="020B0004020202020204" pitchFamily="34" charset="0"/>
                <a:ea typeface="Aptos" panose="020B0004020202020204" pitchFamily="34" charset="0"/>
                <a:cs typeface="Times New Roman" panose="02020603050405020304" pitchFamily="18" charset="0"/>
              </a:rPr>
            </a:br>
            <a:endParaRPr lang="en-NZ" dirty="0"/>
          </a:p>
        </p:txBody>
      </p:sp>
      <p:sp>
        <p:nvSpPr>
          <p:cNvPr id="3" name="Content Placeholder 2">
            <a:extLst>
              <a:ext uri="{FF2B5EF4-FFF2-40B4-BE49-F238E27FC236}">
                <a16:creationId xmlns:a16="http://schemas.microsoft.com/office/drawing/2014/main" id="{78F6B364-36A6-298A-3045-EB31F690F0D0}"/>
              </a:ext>
            </a:extLst>
          </p:cNvPr>
          <p:cNvSpPr>
            <a:spLocks noGrp="1"/>
          </p:cNvSpPr>
          <p:nvPr>
            <p:ph sz="half" idx="1"/>
          </p:nvPr>
        </p:nvSpPr>
        <p:spPr>
          <a:xfrm>
            <a:off x="1304925" y="1917700"/>
            <a:ext cx="5181600" cy="4351338"/>
          </a:xfrm>
        </p:spPr>
        <p:txBody>
          <a:bodyPr>
            <a:normAutofit fontScale="77500" lnSpcReduction="20000"/>
          </a:bodyPr>
          <a:lstStyle/>
          <a:p>
            <a:pPr>
              <a:lnSpc>
                <a:spcPct val="115000"/>
              </a:lnSpc>
              <a:spcAft>
                <a:spcPts val="800"/>
              </a:spcAft>
            </a:pPr>
            <a:r>
              <a:rPr lang="en-NZ" sz="1800" kern="100">
                <a:latin typeface="Aptos" panose="020B0004020202020204" pitchFamily="34" charset="0"/>
                <a:ea typeface="Aptos" panose="020B0004020202020204" pitchFamily="34" charset="0"/>
                <a:cs typeface="Times New Roman" panose="02020603050405020304" pitchFamily="18" charset="0"/>
              </a:rPr>
              <a:t>T</a:t>
            </a:r>
            <a:r>
              <a:rPr lang="en-NZ" sz="1800" kern="100">
                <a:effectLst/>
                <a:latin typeface="Aptos" panose="020B0004020202020204" pitchFamily="34" charset="0"/>
                <a:ea typeface="Aptos" panose="020B0004020202020204" pitchFamily="34" charset="0"/>
                <a:cs typeface="Times New Roman" panose="02020603050405020304" pitchFamily="18" charset="0"/>
              </a:rPr>
              <a:t>echnology will play a large part in how our industry operates in the future.</a:t>
            </a:r>
          </a:p>
          <a:p>
            <a:pPr>
              <a:lnSpc>
                <a:spcPct val="115000"/>
              </a:lnSpc>
              <a:spcAft>
                <a:spcPts val="800"/>
              </a:spcAft>
            </a:pPr>
            <a:r>
              <a:rPr lang="en-NZ" sz="1800" kern="100">
                <a:effectLst/>
                <a:latin typeface="Aptos" panose="020B0004020202020204" pitchFamily="34" charset="0"/>
                <a:ea typeface="Aptos" panose="020B0004020202020204" pitchFamily="34" charset="0"/>
                <a:cs typeface="Times New Roman" panose="02020603050405020304" pitchFamily="18" charset="0"/>
              </a:rPr>
              <a:t>Some farms have also already adopted automatic milking machines run by computer. Cows walk voluntarily to the milking shed once or twice a day and wait for their turn on the robot milker. No human assistance is required.</a:t>
            </a:r>
          </a:p>
          <a:p>
            <a:pPr>
              <a:lnSpc>
                <a:spcPct val="115000"/>
              </a:lnSpc>
              <a:spcAft>
                <a:spcPts val="800"/>
              </a:spcAft>
            </a:pPr>
            <a:r>
              <a:rPr lang="en-NZ" sz="1800" kern="100">
                <a:effectLst/>
                <a:latin typeface="Aptos" panose="020B0004020202020204" pitchFamily="34" charset="0"/>
                <a:ea typeface="Aptos" panose="020B0004020202020204" pitchFamily="34" charset="0"/>
                <a:cs typeface="Times New Roman" panose="02020603050405020304" pitchFamily="18" charset="0"/>
              </a:rPr>
              <a:t>The integration of technology and innovative advancements such as milk sensors and herd management software have played a big role in driving productivity, enabling farmers to fine tune milk production while also maintaining accurate real-time data about each individual animal.</a:t>
            </a:r>
          </a:p>
          <a:p>
            <a:pPr>
              <a:lnSpc>
                <a:spcPct val="115000"/>
              </a:lnSpc>
              <a:spcAft>
                <a:spcPts val="800"/>
              </a:spcAft>
            </a:pPr>
            <a:r>
              <a:rPr lang="en-NZ" sz="1800" kern="100">
                <a:effectLst/>
                <a:latin typeface="Aptos" panose="020B0004020202020204" pitchFamily="34" charset="0"/>
                <a:ea typeface="Aptos" panose="020B0004020202020204" pitchFamily="34" charset="0"/>
                <a:cs typeface="Times New Roman" panose="02020603050405020304" pitchFamily="18" charset="0"/>
              </a:rPr>
              <a:t>The biggest challenges facing our dairy industry as we move into the future are around sustainability, both financial and environmental. Check out this article from expert Keith Woodford for his take on how to address these issues </a:t>
            </a:r>
            <a:r>
              <a:rPr lang="en-NZ" sz="1800"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here.</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170" name="Picture 2" descr="NZ dairy farmers ...">
            <a:extLst>
              <a:ext uri="{FF2B5EF4-FFF2-40B4-BE49-F238E27FC236}">
                <a16:creationId xmlns:a16="http://schemas.microsoft.com/office/drawing/2014/main" id="{9EFB9540-BCF4-6FC0-7D2C-08C734B3AE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9449" y="3632200"/>
            <a:ext cx="4649525" cy="24447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Water use overview - DairyNZ | DairyNZ">
            <a:extLst>
              <a:ext uri="{FF2B5EF4-FFF2-40B4-BE49-F238E27FC236}">
                <a16:creationId xmlns:a16="http://schemas.microsoft.com/office/drawing/2014/main" id="{688CECEC-1B84-0349-CE4E-61CD1AA36E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8012" y="296863"/>
            <a:ext cx="4557713" cy="303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233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1" name="Rectangle 820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233348-14FD-B896-8208-CD2A6DBCF7E3}"/>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Modern Dairy Farm</a:t>
            </a:r>
          </a:p>
        </p:txBody>
      </p:sp>
      <p:sp>
        <p:nvSpPr>
          <p:cNvPr id="820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descr="Dairy For sale — 48 McWatt Road, Waitakaruru, Hauraki, Waikato | New  Zealand | Colliers">
            <a:extLst>
              <a:ext uri="{FF2B5EF4-FFF2-40B4-BE49-F238E27FC236}">
                <a16:creationId xmlns:a16="http://schemas.microsoft.com/office/drawing/2014/main" id="{11262B6A-C0D8-EB53-887C-9FA70B0C75D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709803"/>
            <a:ext cx="7214616" cy="541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846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1F091-49AC-3E41-DE4C-702874C5C4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418553-461E-C688-F206-F31564F74AC7}"/>
              </a:ext>
            </a:extLst>
          </p:cNvPr>
          <p:cNvSpPr>
            <a:spLocks noGrp="1"/>
          </p:cNvSpPr>
          <p:nvPr>
            <p:ph type="title"/>
          </p:nvPr>
        </p:nvSpPr>
        <p:spPr/>
        <p:txBody>
          <a:bodyPr/>
          <a:lstStyle/>
          <a:p>
            <a:r>
              <a:rPr lang="en-NZ" dirty="0"/>
              <a:t>Questions</a:t>
            </a:r>
          </a:p>
        </p:txBody>
      </p:sp>
      <p:sp>
        <p:nvSpPr>
          <p:cNvPr id="3" name="Content Placeholder 2">
            <a:extLst>
              <a:ext uri="{FF2B5EF4-FFF2-40B4-BE49-F238E27FC236}">
                <a16:creationId xmlns:a16="http://schemas.microsoft.com/office/drawing/2014/main" id="{18889864-039F-616A-A842-5003B2FCC9C4}"/>
              </a:ext>
            </a:extLst>
          </p:cNvPr>
          <p:cNvSpPr>
            <a:spLocks noGrp="1"/>
          </p:cNvSpPr>
          <p:nvPr>
            <p:ph sz="half" idx="1"/>
          </p:nvPr>
        </p:nvSpPr>
        <p:spPr>
          <a:xfrm>
            <a:off x="838200" y="1825625"/>
            <a:ext cx="10756392" cy="4351338"/>
          </a:xfrm>
        </p:spPr>
        <p:txBody>
          <a:bodyPr>
            <a:normAutofit fontScale="85000" lnSpcReduction="20000"/>
          </a:bodyPr>
          <a:lstStyle/>
          <a:p>
            <a:pPr marL="0" indent="0">
              <a:buNone/>
            </a:pPr>
            <a:r>
              <a:rPr lang="en-NZ" dirty="0"/>
              <a:t>1. Find out what farmers did with milk before refrigeration. </a:t>
            </a:r>
          </a:p>
          <a:p>
            <a:pPr marL="0" indent="0">
              <a:buNone/>
            </a:pPr>
            <a:r>
              <a:rPr lang="en-NZ" dirty="0"/>
              <a:t>In 2024/25</a:t>
            </a:r>
          </a:p>
          <a:p>
            <a:pPr marL="0" indent="0">
              <a:buNone/>
            </a:pPr>
            <a:r>
              <a:rPr lang="en-NZ" dirty="0"/>
              <a:t>2. How many dairy cows are there?</a:t>
            </a:r>
          </a:p>
          <a:p>
            <a:pPr marL="0" indent="0">
              <a:buNone/>
            </a:pPr>
            <a:r>
              <a:rPr lang="en-NZ" dirty="0"/>
              <a:t>3. How many dairy factories are there?</a:t>
            </a:r>
          </a:p>
          <a:p>
            <a:pPr marL="0" indent="0">
              <a:buNone/>
            </a:pPr>
            <a:r>
              <a:rPr lang="en-NZ" dirty="0"/>
              <a:t>4. How many dairy farms are there?</a:t>
            </a:r>
          </a:p>
          <a:p>
            <a:pPr marL="0" indent="0">
              <a:buNone/>
            </a:pPr>
            <a:r>
              <a:rPr lang="en-NZ" dirty="0"/>
              <a:t>5. How big is the largest Herringbone and rotary sheds</a:t>
            </a:r>
          </a:p>
          <a:p>
            <a:pPr marL="0" indent="0">
              <a:buNone/>
            </a:pPr>
            <a:r>
              <a:rPr lang="en-NZ" dirty="0"/>
              <a:t>6. What technology are dairy farmers using?</a:t>
            </a:r>
          </a:p>
          <a:p>
            <a:pPr marL="0" indent="0">
              <a:buNone/>
            </a:pPr>
            <a:r>
              <a:rPr lang="en-NZ" dirty="0"/>
              <a:t>7. What is the main dairy breed?</a:t>
            </a:r>
          </a:p>
          <a:p>
            <a:pPr marL="0" indent="0">
              <a:buNone/>
            </a:pPr>
            <a:r>
              <a:rPr lang="en-NZ" dirty="0"/>
              <a:t>8. How has nitrogen fertiliser and irrigation changed the dairy industry?</a:t>
            </a:r>
          </a:p>
          <a:p>
            <a:pPr marL="0" indent="0">
              <a:buNone/>
            </a:pPr>
            <a:r>
              <a:rPr lang="en-NZ" dirty="0"/>
              <a:t>9. What is the value of dairy exports?</a:t>
            </a:r>
          </a:p>
          <a:p>
            <a:pPr marL="0" indent="0">
              <a:buNone/>
            </a:pPr>
            <a:r>
              <a:rPr lang="en-NZ" dirty="0"/>
              <a:t>10. What are the key challenges the dairy industry is facing?</a:t>
            </a:r>
          </a:p>
          <a:p>
            <a:pPr marL="0" indent="0">
              <a:buNone/>
            </a:pPr>
            <a:endParaRPr lang="en-NZ" dirty="0"/>
          </a:p>
        </p:txBody>
      </p:sp>
    </p:spTree>
    <p:extLst>
      <p:ext uri="{BB962C8B-B14F-4D97-AF65-F5344CB8AC3E}">
        <p14:creationId xmlns:p14="http://schemas.microsoft.com/office/powerpoint/2010/main" val="579940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00312-5C14-79EE-7A3D-3449DAB09B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6262A1-6BE3-1886-6471-1BE6558BF337}"/>
              </a:ext>
            </a:extLst>
          </p:cNvPr>
          <p:cNvSpPr>
            <a:spLocks noGrp="1"/>
          </p:cNvSpPr>
          <p:nvPr>
            <p:ph type="title"/>
          </p:nvPr>
        </p:nvSpPr>
        <p:spPr/>
        <p:txBody>
          <a:bodyPr/>
          <a:lstStyle/>
          <a:p>
            <a:r>
              <a:rPr lang="en-NZ" dirty="0"/>
              <a:t>Activity</a:t>
            </a:r>
          </a:p>
        </p:txBody>
      </p:sp>
      <p:sp>
        <p:nvSpPr>
          <p:cNvPr id="3" name="Content Placeholder 2">
            <a:extLst>
              <a:ext uri="{FF2B5EF4-FFF2-40B4-BE49-F238E27FC236}">
                <a16:creationId xmlns:a16="http://schemas.microsoft.com/office/drawing/2014/main" id="{E4111DF1-941D-8D40-4BE5-B2278F17059E}"/>
              </a:ext>
            </a:extLst>
          </p:cNvPr>
          <p:cNvSpPr>
            <a:spLocks noGrp="1"/>
          </p:cNvSpPr>
          <p:nvPr>
            <p:ph sz="half" idx="1"/>
          </p:nvPr>
        </p:nvSpPr>
        <p:spPr/>
        <p:txBody>
          <a:bodyPr>
            <a:normAutofit fontScale="92500" lnSpcReduction="20000"/>
          </a:bodyPr>
          <a:lstStyle/>
          <a:p>
            <a:pPr marL="0" indent="0">
              <a:lnSpc>
                <a:spcPct val="115000"/>
              </a:lnSpc>
              <a:spcAft>
                <a:spcPts val="800"/>
              </a:spcAft>
              <a:buNone/>
            </a:pPr>
            <a:r>
              <a:rPr lang="en-NZ" sz="1800" b="1" kern="100" dirty="0">
                <a:effectLst/>
                <a:latin typeface="Aptos" panose="020B0004020202020204" pitchFamily="34" charset="0"/>
                <a:ea typeface="Aptos" panose="020B0004020202020204" pitchFamily="34" charset="0"/>
                <a:cs typeface="Times New Roman" panose="02020603050405020304" pitchFamily="18" charset="0"/>
              </a:rPr>
              <a:t>Design a dairy farm.</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Make a list of the infrastructure found on a dairy farm.</a:t>
            </a:r>
          </a:p>
          <a:p>
            <a:pPr marL="342900" lvl="0" indent="-342900">
              <a:lnSpc>
                <a:spcPct val="115000"/>
              </a:lnSpc>
              <a:spcAft>
                <a:spcPts val="800"/>
              </a:spcAft>
              <a:buFont typeface="+mj-lt"/>
              <a:buAutoNum type="arabicPeriod"/>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Design your own modern dairy farm.</a:t>
            </a:r>
          </a:p>
          <a:p>
            <a:pPr lvl="1">
              <a:lnSpc>
                <a:spcPct val="115000"/>
              </a:lnSpc>
              <a:spcAft>
                <a:spcPts val="800"/>
              </a:spcAft>
            </a:pPr>
            <a:r>
              <a:rPr lang="en-NZ" sz="1400" kern="100" dirty="0">
                <a:latin typeface="Aptos" panose="020B0004020202020204" pitchFamily="34" charset="0"/>
                <a:ea typeface="Aptos" panose="020B0004020202020204" pitchFamily="34" charset="0"/>
                <a:cs typeface="Times New Roman" panose="02020603050405020304" pitchFamily="18" charset="0"/>
              </a:rPr>
              <a:t>Your farm must include a water way and trees to provide shade</a:t>
            </a:r>
            <a:endParaRPr lang="en-NZ" sz="1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NZ" dirty="0"/>
          </a:p>
        </p:txBody>
      </p:sp>
      <p:sp>
        <p:nvSpPr>
          <p:cNvPr id="4" name="Content Placeholder 3">
            <a:extLst>
              <a:ext uri="{FF2B5EF4-FFF2-40B4-BE49-F238E27FC236}">
                <a16:creationId xmlns:a16="http://schemas.microsoft.com/office/drawing/2014/main" id="{E88D5ABD-7988-068B-1CE2-F3835AD0EC99}"/>
              </a:ext>
            </a:extLst>
          </p:cNvPr>
          <p:cNvSpPr>
            <a:spLocks noGrp="1"/>
          </p:cNvSpPr>
          <p:nvPr>
            <p:ph sz="half" idx="2"/>
          </p:nvPr>
        </p:nvSpPr>
        <p:spPr>
          <a:xfrm>
            <a:off x="6254496" y="2147506"/>
            <a:ext cx="5181600" cy="4351338"/>
          </a:xfrm>
        </p:spPr>
        <p:txBody>
          <a:bodyPr>
            <a:normAutofit fontScale="92500" lnSpcReduction="20000"/>
          </a:bodyPr>
          <a:lstStyle/>
          <a:p>
            <a:r>
              <a:rPr lang="en-NZ" dirty="0"/>
              <a:t>Infrastructure.</a:t>
            </a:r>
          </a:p>
          <a:p>
            <a:r>
              <a:rPr lang="en-NZ" dirty="0"/>
              <a:t>Rotary Dairy</a:t>
            </a:r>
          </a:p>
          <a:p>
            <a:r>
              <a:rPr lang="en-NZ" dirty="0"/>
              <a:t>Tanker race</a:t>
            </a:r>
          </a:p>
          <a:p>
            <a:r>
              <a:rPr lang="en-NZ" dirty="0"/>
              <a:t>Races</a:t>
            </a:r>
          </a:p>
          <a:p>
            <a:r>
              <a:rPr lang="en-NZ" dirty="0"/>
              <a:t>Effluent ponds</a:t>
            </a:r>
          </a:p>
          <a:p>
            <a:r>
              <a:rPr lang="en-NZ" dirty="0"/>
              <a:t>Paddocks</a:t>
            </a:r>
          </a:p>
          <a:p>
            <a:r>
              <a:rPr lang="en-NZ" dirty="0"/>
              <a:t>Troughs</a:t>
            </a:r>
          </a:p>
          <a:p>
            <a:r>
              <a:rPr lang="en-NZ" dirty="0"/>
              <a:t>Calf and machinery sheds</a:t>
            </a:r>
          </a:p>
          <a:p>
            <a:r>
              <a:rPr lang="en-NZ" dirty="0" err="1"/>
              <a:t>Center</a:t>
            </a:r>
            <a:r>
              <a:rPr lang="en-NZ" dirty="0"/>
              <a:t> pivot irrigator</a:t>
            </a:r>
          </a:p>
          <a:p>
            <a:r>
              <a:rPr lang="en-NZ" dirty="0"/>
              <a:t>Farm houses</a:t>
            </a:r>
          </a:p>
          <a:p>
            <a:endParaRPr lang="en-NZ" dirty="0"/>
          </a:p>
          <a:p>
            <a:endParaRPr lang="en-NZ" dirty="0"/>
          </a:p>
        </p:txBody>
      </p:sp>
    </p:spTree>
    <p:extLst>
      <p:ext uri="{BB962C8B-B14F-4D97-AF65-F5344CB8AC3E}">
        <p14:creationId xmlns:p14="http://schemas.microsoft.com/office/powerpoint/2010/main" val="687548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E2463E-362D-18AA-ED0E-5412B8032B74}"/>
              </a:ext>
            </a:extLst>
          </p:cNvPr>
          <p:cNvSpPr>
            <a:spLocks noGrp="1"/>
          </p:cNvSpPr>
          <p:nvPr>
            <p:ph type="title"/>
          </p:nvPr>
        </p:nvSpPr>
        <p:spPr>
          <a:xfrm>
            <a:off x="1008184" y="174032"/>
            <a:ext cx="10175631" cy="1111843"/>
          </a:xfrm>
        </p:spPr>
        <p:txBody>
          <a:bodyPr vert="horz" lIns="91440" tIns="45720" rIns="91440" bIns="45720" rtlCol="0" anchor="ctr">
            <a:normAutofit/>
          </a:bodyPr>
          <a:lstStyle/>
          <a:p>
            <a:pPr algn="ctr"/>
            <a:r>
              <a:rPr lang="en-US" sz="4000" kern="1200" dirty="0">
                <a:solidFill>
                  <a:schemeClr val="tx1"/>
                </a:solidFill>
                <a:latin typeface="+mj-lt"/>
                <a:ea typeface="+mj-ea"/>
                <a:cs typeface="+mj-cs"/>
              </a:rPr>
              <a:t>A timeline of dairy in New Zealand</a:t>
            </a:r>
          </a:p>
        </p:txBody>
      </p:sp>
      <p:sp>
        <p:nvSpPr>
          <p:cNvPr id="3" name="Content Placeholder 2">
            <a:extLst>
              <a:ext uri="{FF2B5EF4-FFF2-40B4-BE49-F238E27FC236}">
                <a16:creationId xmlns:a16="http://schemas.microsoft.com/office/drawing/2014/main" id="{DF9BCCAD-79F3-7ED8-BF5F-D63B29725622}"/>
              </a:ext>
            </a:extLst>
          </p:cNvPr>
          <p:cNvSpPr>
            <a:spLocks noGrp="1"/>
          </p:cNvSpPr>
          <p:nvPr>
            <p:ph sz="half" idx="1"/>
          </p:nvPr>
        </p:nvSpPr>
        <p:spPr>
          <a:xfrm>
            <a:off x="1008184" y="1459907"/>
            <a:ext cx="10175630" cy="767904"/>
          </a:xfrm>
        </p:spPr>
        <p:txBody>
          <a:bodyPr vert="horz" lIns="91440" tIns="45720" rIns="91440" bIns="45720" rtlCol="0" anchor="ctr">
            <a:normAutofit/>
          </a:bodyPr>
          <a:lstStyle/>
          <a:p>
            <a:pPr algn="ctr"/>
            <a:r>
              <a:rPr lang="en-US" sz="1900" dirty="0">
                <a:effectLst/>
              </a:rPr>
              <a:t>New Zealand climate and terrain make it near perfect for agricultural production. Therefore, our rich history of dairying goes right back to some of the earliest European settlers.</a:t>
            </a:r>
          </a:p>
          <a:p>
            <a:pPr algn="ctr"/>
            <a:endParaRPr lang="en-US" sz="1900" dirty="0"/>
          </a:p>
        </p:txBody>
      </p:sp>
      <p:pic>
        <p:nvPicPr>
          <p:cNvPr id="1026" name="Picture 2" descr="Farming and the environment – timeline — Science Learning Hub">
            <a:extLst>
              <a:ext uri="{FF2B5EF4-FFF2-40B4-BE49-F238E27FC236}">
                <a16:creationId xmlns:a16="http://schemas.microsoft.com/office/drawing/2014/main" id="{E3682A23-289F-DAB3-86B3-EADC72096AE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72058" y="2405149"/>
            <a:ext cx="5841787" cy="3899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547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A6E8E-BE65-DF4E-087C-CC4FA2E02A95}"/>
            </a:ext>
          </a:extLst>
        </p:cNvPr>
        <p:cNvGrpSpPr/>
        <p:nvPr/>
      </p:nvGrpSpPr>
      <p:grpSpPr>
        <a:xfrm>
          <a:off x="0" y="0"/>
          <a:ext cx="0" cy="0"/>
          <a:chOff x="0" y="0"/>
          <a:chExt cx="0" cy="0"/>
        </a:xfrm>
      </p:grpSpPr>
      <p:pic>
        <p:nvPicPr>
          <p:cNvPr id="3074" name="Picture 1" descr="A picture containing logo&#10;&#10;Description automatically generated">
            <a:extLst>
              <a:ext uri="{FF2B5EF4-FFF2-40B4-BE49-F238E27FC236}">
                <a16:creationId xmlns:a16="http://schemas.microsoft.com/office/drawing/2014/main" id="{999AEE52-3916-84DA-29C5-7C0C6936EB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423863"/>
            <a:ext cx="9085263"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7215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F14F9-1A7C-2D9C-BF32-559F518EBFB2}"/>
              </a:ext>
            </a:extLst>
          </p:cNvPr>
          <p:cNvSpPr>
            <a:spLocks noGrp="1"/>
          </p:cNvSpPr>
          <p:nvPr>
            <p:ph type="title"/>
          </p:nvPr>
        </p:nvSpPr>
        <p:spPr>
          <a:xfrm>
            <a:off x="914400" y="584200"/>
            <a:ext cx="10515600" cy="892175"/>
          </a:xfrm>
        </p:spPr>
        <p:txBody>
          <a:bodyPr>
            <a:normAutofit fontScale="90000"/>
          </a:bodyPr>
          <a:lstStyle/>
          <a:p>
            <a:r>
              <a:rPr lang="en-NZ" sz="2700" b="1" kern="100" dirty="0">
                <a:effectLst/>
                <a:latin typeface="Aptos" panose="020B0004020202020204" pitchFamily="34" charset="0"/>
                <a:ea typeface="Aptos" panose="020B0004020202020204" pitchFamily="34" charset="0"/>
                <a:cs typeface="Times New Roman" panose="02020603050405020304" pitchFamily="18" charset="0"/>
              </a:rPr>
              <a:t>1800’S</a:t>
            </a:r>
            <a:br>
              <a:rPr lang="en-NZ" sz="1800" kern="100" dirty="0">
                <a:effectLst/>
                <a:latin typeface="Aptos" panose="020B0004020202020204" pitchFamily="34" charset="0"/>
                <a:ea typeface="Aptos" panose="020B0004020202020204" pitchFamily="34" charset="0"/>
                <a:cs typeface="Times New Roman" panose="02020603050405020304" pitchFamily="18" charset="0"/>
              </a:rPr>
            </a:br>
            <a:endParaRPr lang="en-NZ" dirty="0"/>
          </a:p>
        </p:txBody>
      </p:sp>
      <p:sp>
        <p:nvSpPr>
          <p:cNvPr id="3" name="Content Placeholder 2">
            <a:extLst>
              <a:ext uri="{FF2B5EF4-FFF2-40B4-BE49-F238E27FC236}">
                <a16:creationId xmlns:a16="http://schemas.microsoft.com/office/drawing/2014/main" id="{1C912D5C-450D-6DBF-FC53-563FC838D856}"/>
              </a:ext>
            </a:extLst>
          </p:cNvPr>
          <p:cNvSpPr>
            <a:spLocks noGrp="1"/>
          </p:cNvSpPr>
          <p:nvPr>
            <p:ph sz="half" idx="1"/>
          </p:nvPr>
        </p:nvSpPr>
        <p:spPr>
          <a:xfrm>
            <a:off x="695325" y="1476375"/>
            <a:ext cx="5181600" cy="4351338"/>
          </a:xfrm>
        </p:spPr>
        <p:txBody>
          <a:bodyPr>
            <a:normAutofit fontScale="70000" lnSpcReduction="20000"/>
          </a:bodyPr>
          <a:lstStyle/>
          <a:p>
            <a:pPr>
              <a:lnSpc>
                <a:spcPct val="115000"/>
              </a:lnSpc>
              <a:spcAft>
                <a:spcPts val="800"/>
              </a:spcAft>
            </a:pPr>
            <a:r>
              <a:rPr lang="en-NZ" sz="1900" kern="100" dirty="0">
                <a:effectLst/>
                <a:latin typeface="Aptos" panose="020B0004020202020204" pitchFamily="34" charset="0"/>
                <a:ea typeface="Aptos" panose="020B0004020202020204" pitchFamily="34" charset="0"/>
                <a:cs typeface="Times New Roman" panose="02020603050405020304" pitchFamily="18" charset="0"/>
              </a:rPr>
              <a:t>1814, Samuel Marsden brings the first cattle, shorthorns (a bull and two heifers) to NZ.</a:t>
            </a:r>
          </a:p>
          <a:p>
            <a:pPr>
              <a:lnSpc>
                <a:spcPct val="115000"/>
              </a:lnSpc>
              <a:spcAft>
                <a:spcPts val="800"/>
              </a:spcAft>
            </a:pPr>
            <a:r>
              <a:rPr lang="en-NZ" sz="1900" kern="100" dirty="0">
                <a:effectLst/>
                <a:latin typeface="Aptos" panose="020B0004020202020204" pitchFamily="34" charset="0"/>
                <a:ea typeface="Aptos" panose="020B0004020202020204" pitchFamily="34" charset="0"/>
                <a:cs typeface="Times New Roman" panose="02020603050405020304" pitchFamily="18" charset="0"/>
              </a:rPr>
              <a:t>1846, our first dairy product (cheese) is exported.</a:t>
            </a:r>
          </a:p>
          <a:p>
            <a:pPr>
              <a:lnSpc>
                <a:spcPct val="115000"/>
              </a:lnSpc>
              <a:spcAft>
                <a:spcPts val="800"/>
              </a:spcAft>
            </a:pPr>
            <a:r>
              <a:rPr lang="en-NZ" sz="1900" kern="100" dirty="0">
                <a:effectLst/>
                <a:latin typeface="Aptos" panose="020B0004020202020204" pitchFamily="34" charset="0"/>
                <a:ea typeface="Aptos" panose="020B0004020202020204" pitchFamily="34" charset="0"/>
                <a:cs typeface="Times New Roman" panose="02020603050405020304" pitchFamily="18" charset="0"/>
              </a:rPr>
              <a:t>1871, the first dairy cooperative is formed in Otago.</a:t>
            </a:r>
          </a:p>
          <a:p>
            <a:pPr>
              <a:lnSpc>
                <a:spcPct val="115000"/>
              </a:lnSpc>
              <a:spcAft>
                <a:spcPts val="800"/>
              </a:spcAft>
            </a:pPr>
            <a:r>
              <a:rPr lang="en-NZ" sz="1900" kern="100" dirty="0">
                <a:effectLst/>
                <a:latin typeface="Aptos" panose="020B0004020202020204" pitchFamily="34" charset="0"/>
                <a:ea typeface="Aptos" panose="020B0004020202020204" pitchFamily="34" charset="0"/>
                <a:cs typeface="Times New Roman" panose="02020603050405020304" pitchFamily="18" charset="0"/>
              </a:rPr>
              <a:t>1882, refrigerated shipping begins.</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This enabled the export of butter and cheese in larger quantities. This lead to big increases in the number of dairy cattle</a:t>
            </a:r>
            <a:endParaRPr lang="en-NZ" sz="19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NZ" sz="1900" kern="100" dirty="0">
                <a:effectLst/>
                <a:latin typeface="Aptos" panose="020B0004020202020204" pitchFamily="34" charset="0"/>
                <a:ea typeface="Aptos" panose="020B0004020202020204" pitchFamily="34" charset="0"/>
                <a:cs typeface="Times New Roman" panose="02020603050405020304" pitchFamily="18" charset="0"/>
              </a:rPr>
              <a:t>1884, the first Holstein Friesian cow is imported to the South Island.</a:t>
            </a:r>
          </a:p>
          <a:p>
            <a:pPr>
              <a:lnSpc>
                <a:spcPct val="115000"/>
              </a:lnSpc>
              <a:spcAft>
                <a:spcPts val="800"/>
              </a:spcAft>
            </a:pPr>
            <a:r>
              <a:rPr lang="en-NZ" sz="1900" kern="100" dirty="0">
                <a:effectLst/>
                <a:latin typeface="Aptos" panose="020B0004020202020204" pitchFamily="34" charset="0"/>
                <a:ea typeface="Aptos" panose="020B0004020202020204" pitchFamily="34" charset="0"/>
                <a:cs typeface="Times New Roman" panose="02020603050405020304" pitchFamily="18" charset="0"/>
              </a:rPr>
              <a:t>1886, the Anchor brand is created.</a:t>
            </a:r>
          </a:p>
          <a:p>
            <a:pPr>
              <a:lnSpc>
                <a:spcPct val="115000"/>
              </a:lnSpc>
              <a:spcAft>
                <a:spcPts val="800"/>
              </a:spcAft>
            </a:pPr>
            <a:r>
              <a:rPr lang="en-NZ" sz="1900" kern="100" dirty="0">
                <a:effectLst/>
                <a:latin typeface="Aptos" panose="020B0004020202020204" pitchFamily="34" charset="0"/>
                <a:ea typeface="Aptos" panose="020B0004020202020204" pitchFamily="34" charset="0"/>
                <a:cs typeface="Times New Roman" panose="02020603050405020304" pitchFamily="18" charset="0"/>
              </a:rPr>
              <a:t>1893, the introduction of electricity and a Scottish mechanical milking machine leads to machine milking, which becomes more common in the early 1900s. </a:t>
            </a:r>
          </a:p>
          <a:p>
            <a:endParaRPr lang="en-NZ" dirty="0"/>
          </a:p>
        </p:txBody>
      </p:sp>
      <p:pic>
        <p:nvPicPr>
          <p:cNvPr id="2050" name="Picture 2" descr="Our Heritage">
            <a:extLst>
              <a:ext uri="{FF2B5EF4-FFF2-40B4-BE49-F238E27FC236}">
                <a16:creationId xmlns:a16="http://schemas.microsoft.com/office/drawing/2014/main" id="{BA858B80-F694-81ED-0246-8EAED09CD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8025" y="584200"/>
            <a:ext cx="37719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ilkmaids to machine milking of cows ...">
            <a:extLst>
              <a:ext uri="{FF2B5EF4-FFF2-40B4-BE49-F238E27FC236}">
                <a16:creationId xmlns:a16="http://schemas.microsoft.com/office/drawing/2014/main" id="{785D42F5-7921-9198-D0D0-C8E0892704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0340" y="2623061"/>
            <a:ext cx="4633460" cy="3677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727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4" name="Rectangle 14343">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Rectangle 2">
            <a:extLst>
              <a:ext uri="{FF2B5EF4-FFF2-40B4-BE49-F238E27FC236}">
                <a16:creationId xmlns:a16="http://schemas.microsoft.com/office/drawing/2014/main" id="{07FDB351-8D63-4383-0D17-D47D2D9F7B5A}"/>
              </a:ext>
            </a:extLst>
          </p:cNvPr>
          <p:cNvSpPr>
            <a:spLocks noGrp="1" noChangeArrowheads="1"/>
          </p:cNvSpPr>
          <p:nvPr>
            <p:ph type="title"/>
          </p:nvPr>
        </p:nvSpPr>
        <p:spPr>
          <a:xfrm>
            <a:off x="1001684" y="170412"/>
            <a:ext cx="10178934" cy="1328730"/>
          </a:xfrm>
        </p:spPr>
        <p:txBody>
          <a:bodyPr vert="horz" lIns="91440" tIns="45720" rIns="91440" bIns="45720" rtlCol="0" anchor="b">
            <a:normAutofit/>
          </a:bodyPr>
          <a:lstStyle/>
          <a:p>
            <a:pPr algn="ctr"/>
            <a:r>
              <a:rPr lang="en-US" altLang="en-US" sz="2900" kern="1200">
                <a:solidFill>
                  <a:schemeClr val="tx1"/>
                </a:solidFill>
                <a:latin typeface="+mj-lt"/>
                <a:ea typeface="+mj-ea"/>
                <a:cs typeface="+mj-cs"/>
              </a:rPr>
              <a:t>1814 </a:t>
            </a:r>
            <a:br>
              <a:rPr lang="en-US" altLang="en-US" sz="2900" kern="1200">
                <a:solidFill>
                  <a:schemeClr val="tx1"/>
                </a:solidFill>
                <a:latin typeface="+mj-lt"/>
                <a:ea typeface="+mj-ea"/>
                <a:cs typeface="+mj-cs"/>
              </a:rPr>
            </a:br>
            <a:r>
              <a:rPr lang="en-US" altLang="en-US" sz="2900" kern="1200">
                <a:solidFill>
                  <a:schemeClr val="tx1"/>
                </a:solidFill>
                <a:latin typeface="+mj-lt"/>
                <a:ea typeface="+mj-ea"/>
                <a:cs typeface="+mj-cs"/>
              </a:rPr>
              <a:t>Shorthorns introduced by Samuel Marsden</a:t>
            </a:r>
            <a:br>
              <a:rPr lang="en-US" altLang="en-US" sz="2900" kern="1200">
                <a:solidFill>
                  <a:schemeClr val="tx1"/>
                </a:solidFill>
                <a:latin typeface="+mj-lt"/>
                <a:ea typeface="+mj-ea"/>
                <a:cs typeface="+mj-cs"/>
              </a:rPr>
            </a:br>
            <a:endParaRPr lang="en-US" altLang="en-US" sz="2900" kern="1200">
              <a:solidFill>
                <a:schemeClr val="tx1"/>
              </a:solidFill>
              <a:latin typeface="+mj-lt"/>
              <a:ea typeface="+mj-ea"/>
              <a:cs typeface="+mj-cs"/>
            </a:endParaRPr>
          </a:p>
        </p:txBody>
      </p:sp>
      <p:pic>
        <p:nvPicPr>
          <p:cNvPr id="14339" name="Picture 4">
            <a:extLst>
              <a:ext uri="{FF2B5EF4-FFF2-40B4-BE49-F238E27FC236}">
                <a16:creationId xmlns:a16="http://schemas.microsoft.com/office/drawing/2014/main" id="{7180E4C0-11FB-F418-2B53-586EB06DB4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06" r="492" b="-3"/>
          <a:stretch/>
        </p:blipFill>
        <p:spPr>
          <a:xfrm>
            <a:off x="198741" y="2410448"/>
            <a:ext cx="5803323" cy="3890357"/>
          </a:xfrm>
          <a:prstGeom prst="rect">
            <a:avLst/>
          </a:prstGeom>
          <a:noFill/>
        </p:spPr>
      </p:pic>
      <p:pic>
        <p:nvPicPr>
          <p:cNvPr id="2" name="Picture 4">
            <a:extLst>
              <a:ext uri="{FF2B5EF4-FFF2-40B4-BE49-F238E27FC236}">
                <a16:creationId xmlns:a16="http://schemas.microsoft.com/office/drawing/2014/main" id="{567D9DA4-C679-5744-58AA-C5C11C1241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855" r="1939" b="-2"/>
          <a:stretch/>
        </p:blipFill>
        <p:spPr bwMode="auto">
          <a:xfrm>
            <a:off x="6189934" y="2410448"/>
            <a:ext cx="5803323" cy="389035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6" name="Rectangle 17415">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Rectangle 2">
            <a:extLst>
              <a:ext uri="{FF2B5EF4-FFF2-40B4-BE49-F238E27FC236}">
                <a16:creationId xmlns:a16="http://schemas.microsoft.com/office/drawing/2014/main" id="{2A486C2E-AF7E-B3D8-D7B7-64C65F3C454B}"/>
              </a:ext>
            </a:extLst>
          </p:cNvPr>
          <p:cNvSpPr>
            <a:spLocks noGrp="1" noChangeArrowheads="1"/>
          </p:cNvSpPr>
          <p:nvPr>
            <p:ph type="title"/>
          </p:nvPr>
        </p:nvSpPr>
        <p:spPr>
          <a:xfrm>
            <a:off x="1001684" y="170412"/>
            <a:ext cx="10178934" cy="1328730"/>
          </a:xfrm>
        </p:spPr>
        <p:txBody>
          <a:bodyPr vert="horz" lIns="91440" tIns="45720" rIns="91440" bIns="45720" rtlCol="0" anchor="b">
            <a:normAutofit/>
          </a:bodyPr>
          <a:lstStyle/>
          <a:p>
            <a:r>
              <a:rPr lang="en-US" altLang="en-US" sz="2400" kern="1200" dirty="0">
                <a:solidFill>
                  <a:schemeClr val="tx1"/>
                </a:solidFill>
                <a:latin typeface="+mj-lt"/>
                <a:ea typeface="+mj-ea"/>
                <a:cs typeface="+mj-cs"/>
              </a:rPr>
              <a:t>Early Milking Shed			Improved Milk Shed-Hygiene conditions</a:t>
            </a:r>
          </a:p>
        </p:txBody>
      </p:sp>
      <p:pic>
        <p:nvPicPr>
          <p:cNvPr id="2" name="Picture 4">
            <a:extLst>
              <a:ext uri="{FF2B5EF4-FFF2-40B4-BE49-F238E27FC236}">
                <a16:creationId xmlns:a16="http://schemas.microsoft.com/office/drawing/2014/main" id="{3447EBFD-CC7B-5454-CB95-26E862A3DC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 b="11208"/>
          <a:stretch/>
        </p:blipFill>
        <p:spPr>
          <a:xfrm>
            <a:off x="6238389" y="2591423"/>
            <a:ext cx="5803323" cy="3890357"/>
          </a:xfrm>
          <a:prstGeom prst="rect">
            <a:avLst/>
          </a:prstGeom>
          <a:noFill/>
        </p:spPr>
      </p:pic>
      <p:pic>
        <p:nvPicPr>
          <p:cNvPr id="17411" name="Picture 3">
            <a:extLst>
              <a:ext uri="{FF2B5EF4-FFF2-40B4-BE49-F238E27FC236}">
                <a16:creationId xmlns:a16="http://schemas.microsoft.com/office/drawing/2014/main" id="{4596B1D5-6D2E-B24B-98BC-A417F65AA5B0}"/>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t="11794" r="-2" b="-2"/>
          <a:stretch/>
        </p:blipFill>
        <p:spPr>
          <a:xfrm>
            <a:off x="287828" y="2591423"/>
            <a:ext cx="5803323" cy="389035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B421A22-7A06-8D48-3F2C-3F5464A1A87D}"/>
              </a:ext>
            </a:extLst>
          </p:cNvPr>
          <p:cNvSpPr>
            <a:spLocks noGrp="1" noChangeArrowheads="1"/>
          </p:cNvSpPr>
          <p:nvPr>
            <p:ph type="title"/>
          </p:nvPr>
        </p:nvSpPr>
        <p:spPr/>
        <p:txBody>
          <a:bodyPr/>
          <a:lstStyle/>
          <a:p>
            <a:pPr eaLnBrk="1" hangingPunct="1"/>
            <a:r>
              <a:rPr lang="en-NZ" altLang="en-US" sz="4000" dirty="0"/>
              <a:t>1848-</a:t>
            </a:r>
            <a:r>
              <a:rPr lang="en-NZ" altLang="en-US" sz="3200" dirty="0"/>
              <a:t>Aryshire introduced to New Zealand</a:t>
            </a:r>
          </a:p>
        </p:txBody>
      </p:sp>
      <p:pic>
        <p:nvPicPr>
          <p:cNvPr id="40963" name="Picture 6" descr="Ayrshire cows">
            <a:extLst>
              <a:ext uri="{FF2B5EF4-FFF2-40B4-BE49-F238E27FC236}">
                <a16:creationId xmlns:a16="http://schemas.microsoft.com/office/drawing/2014/main" id="{45DF52ED-A880-1277-16CF-98851D167B0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79651" y="1882776"/>
            <a:ext cx="7561263" cy="4975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C1835AA8-0941-FB8F-C05C-E4435FD7A5F5}"/>
              </a:ext>
            </a:extLst>
          </p:cNvPr>
          <p:cNvSpPr>
            <a:spLocks noGrp="1" noChangeArrowheads="1"/>
          </p:cNvSpPr>
          <p:nvPr>
            <p:ph type="title"/>
          </p:nvPr>
        </p:nvSpPr>
        <p:spPr/>
        <p:txBody>
          <a:bodyPr/>
          <a:lstStyle/>
          <a:p>
            <a:pPr eaLnBrk="1" hangingPunct="1"/>
            <a:r>
              <a:rPr lang="en-NZ" altLang="en-US" sz="4000" dirty="0"/>
              <a:t>1862- Jersey breed introduced to New Zealand</a:t>
            </a:r>
          </a:p>
        </p:txBody>
      </p:sp>
      <p:pic>
        <p:nvPicPr>
          <p:cNvPr id="36867" name="Picture 6" descr="Jersey cow">
            <a:extLst>
              <a:ext uri="{FF2B5EF4-FFF2-40B4-BE49-F238E27FC236}">
                <a16:creationId xmlns:a16="http://schemas.microsoft.com/office/drawing/2014/main" id="{5768DEEC-17CF-129D-2CDD-8392F62E642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11450" y="1844676"/>
            <a:ext cx="7056438" cy="5038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3" name="Rectangle 16392">
            <a:extLst>
              <a:ext uri="{FF2B5EF4-FFF2-40B4-BE49-F238E27FC236}">
                <a16:creationId xmlns:a16="http://schemas.microsoft.com/office/drawing/2014/main" id="{9389D3E0-BA02-41D3-B2AC-8FD6AA893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Rectangle 2">
            <a:extLst>
              <a:ext uri="{FF2B5EF4-FFF2-40B4-BE49-F238E27FC236}">
                <a16:creationId xmlns:a16="http://schemas.microsoft.com/office/drawing/2014/main" id="{B52111ED-497F-5D04-9E2E-5861E6270EFD}"/>
              </a:ext>
            </a:extLst>
          </p:cNvPr>
          <p:cNvSpPr>
            <a:spLocks noGrp="1" noChangeArrowheads="1"/>
          </p:cNvSpPr>
          <p:nvPr>
            <p:ph type="title"/>
          </p:nvPr>
        </p:nvSpPr>
        <p:spPr>
          <a:xfrm>
            <a:off x="838200" y="557189"/>
            <a:ext cx="3966463" cy="5571900"/>
          </a:xfrm>
        </p:spPr>
        <p:txBody>
          <a:bodyPr vert="horz" lIns="91440" tIns="45720" rIns="91440" bIns="45720" rtlCol="0" anchor="ctr">
            <a:normAutofit/>
          </a:bodyPr>
          <a:lstStyle/>
          <a:p>
            <a:r>
              <a:rPr lang="en-US" altLang="en-US" sz="5200"/>
              <a:t>1882</a:t>
            </a:r>
            <a:br>
              <a:rPr lang="en-US" altLang="en-US" sz="5200"/>
            </a:br>
            <a:r>
              <a:rPr lang="en-US" altLang="en-US" sz="5200"/>
              <a:t>First Refridgerate Ship Dunedin</a:t>
            </a:r>
          </a:p>
        </p:txBody>
      </p:sp>
      <p:pic>
        <p:nvPicPr>
          <p:cNvPr id="16388" name="Picture 4">
            <a:extLst>
              <a:ext uri="{FF2B5EF4-FFF2-40B4-BE49-F238E27FC236}">
                <a16:creationId xmlns:a16="http://schemas.microsoft.com/office/drawing/2014/main" id="{816FB350-8298-A462-9381-2E721C0C93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462" r="18890" b="1"/>
          <a:stretch/>
        </p:blipFill>
        <p:spPr bwMode="auto">
          <a:xfrm>
            <a:off x="5176911" y="720190"/>
            <a:ext cx="6833848" cy="558435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159</TotalTime>
  <Words>1451</Words>
  <Application>Microsoft Office PowerPoint</Application>
  <PresentationFormat>Widescreen</PresentationFormat>
  <Paragraphs>108</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Aptos</vt:lpstr>
      <vt:lpstr>Aptos Display</vt:lpstr>
      <vt:lpstr>Arial</vt:lpstr>
      <vt:lpstr>Geneva</vt:lpstr>
      <vt:lpstr>Office Theme</vt:lpstr>
      <vt:lpstr>PowerPoint Presentation</vt:lpstr>
      <vt:lpstr>History of New Zealand  Dairy Industry</vt:lpstr>
      <vt:lpstr>A timeline of dairy in New Zealand</vt:lpstr>
      <vt:lpstr>1800’S </vt:lpstr>
      <vt:lpstr>1814  Shorthorns introduced by Samuel Marsden </vt:lpstr>
      <vt:lpstr>Early Milking Shed   Improved Milk Shed-Hygiene conditions</vt:lpstr>
      <vt:lpstr>1848-Aryshire introduced to New Zealand</vt:lpstr>
      <vt:lpstr>1862- Jersey breed introduced to New Zealand</vt:lpstr>
      <vt:lpstr>1882 First Refridgerate Ship Dunedin</vt:lpstr>
      <vt:lpstr>1886 - Pasteurisation</vt:lpstr>
      <vt:lpstr>1890’s-Creamery System-Tuakau Creamery</vt:lpstr>
      <vt:lpstr>1884 to 1892 Transport to Dairy Factories</vt:lpstr>
      <vt:lpstr>Pigs Feed Whey</vt:lpstr>
      <vt:lpstr>1900-1940 </vt:lpstr>
      <vt:lpstr>1930’s and 1940’s  Cream cans were collected each day by a cream truck </vt:lpstr>
      <vt:lpstr>1940-1960 </vt:lpstr>
      <vt:lpstr>1950s- Herringbone Shed Invented</vt:lpstr>
      <vt:lpstr>1950’s-Sire Proving Scheme and Artificial insemination</vt:lpstr>
      <vt:lpstr>1960-1990 </vt:lpstr>
      <vt:lpstr>1960’s Friesian became the most popular dairy breed</vt:lpstr>
      <vt:lpstr>1990-2000 </vt:lpstr>
      <vt:lpstr>1970’s Kiwi Crosses-Friesian Jersey Cross</vt:lpstr>
      <vt:lpstr>2000- present</vt:lpstr>
      <vt:lpstr>Fonterra</vt:lpstr>
      <vt:lpstr>2007-First Robotic Milker in New Zealand </vt:lpstr>
      <vt:lpstr>The future of dairying in New Zealand </vt:lpstr>
      <vt:lpstr>Modern Dairy Farm</vt:lpstr>
      <vt:lpstr>Questions</vt:lpstr>
      <vt:lpstr>Activity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Stokes</dc:creator>
  <cp:lastModifiedBy>Susan Stokes</cp:lastModifiedBy>
  <cp:revision>6</cp:revision>
  <dcterms:created xsi:type="dcterms:W3CDTF">2025-01-30T22:29:28Z</dcterms:created>
  <dcterms:modified xsi:type="dcterms:W3CDTF">2025-02-01T21:01:46Z</dcterms:modified>
</cp:coreProperties>
</file>