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8" r:id="rId4"/>
    <p:sldId id="264" r:id="rId5"/>
    <p:sldId id="260" r:id="rId6"/>
    <p:sldId id="265" r:id="rId7"/>
    <p:sldId id="296" r:id="rId8"/>
    <p:sldId id="267" r:id="rId9"/>
    <p:sldId id="261" r:id="rId10"/>
    <p:sldId id="262" r:id="rId11"/>
    <p:sldId id="259" r:id="rId12"/>
    <p:sldId id="263"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0F8E-224E-C2C0-CBC8-241DAFC19F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D7BAC80-4134-DF1A-E73C-FCE5D3C38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8670277-4991-C889-35B8-3849028B496D}"/>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5" name="Footer Placeholder 4">
            <a:extLst>
              <a:ext uri="{FF2B5EF4-FFF2-40B4-BE49-F238E27FC236}">
                <a16:creationId xmlns:a16="http://schemas.microsoft.com/office/drawing/2014/main" id="{1DF49A09-6677-D05B-9328-18FCDA0ADA3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FA9F60A-AB26-97CD-5E2A-083DC06D31E9}"/>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348859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236E-78C3-AFC3-0966-F4BB5EDE798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D22CD0F-577F-C3D0-8D3F-855049D14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C6838B-CA78-1ED2-F962-66499C33496B}"/>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5" name="Footer Placeholder 4">
            <a:extLst>
              <a:ext uri="{FF2B5EF4-FFF2-40B4-BE49-F238E27FC236}">
                <a16:creationId xmlns:a16="http://schemas.microsoft.com/office/drawing/2014/main" id="{70F24EA7-3E07-AC63-61B0-4F4791826A0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9BC7BF0-71AF-E48B-3B76-AA0486006417}"/>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238988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7F27D-9C44-4E30-D9AA-2BFB189159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9022E58-9C16-4914-3D97-CB19C4F1F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77CC837-3C2D-185D-67FB-92E9F736C416}"/>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5" name="Footer Placeholder 4">
            <a:extLst>
              <a:ext uri="{FF2B5EF4-FFF2-40B4-BE49-F238E27FC236}">
                <a16:creationId xmlns:a16="http://schemas.microsoft.com/office/drawing/2014/main" id="{B61AA4CB-F718-6082-1573-BDDC6FA2800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4ADA33C-B7E2-29D0-DA7E-B8B9E49D2886}"/>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80356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E2D5-482A-D6B5-973C-96056F4B2DD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851697E-7DBC-8AE0-832B-73B6F0EBB3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8C1F5FC-F81F-C899-2012-1F08BBFFD0F5}"/>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5" name="Footer Placeholder 4">
            <a:extLst>
              <a:ext uri="{FF2B5EF4-FFF2-40B4-BE49-F238E27FC236}">
                <a16:creationId xmlns:a16="http://schemas.microsoft.com/office/drawing/2014/main" id="{90D67AAE-DBC6-863B-F951-4ECF5D90CC3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7A2DF9F-6355-C0D4-56C0-362825403826}"/>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107867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48F5-3F8C-9301-8C1B-F107B0D3CE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CF4B2D4-BA03-2823-FFA6-2AAFBF317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19DA6-540D-6F97-55E5-6154F8BD23CD}"/>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5" name="Footer Placeholder 4">
            <a:extLst>
              <a:ext uri="{FF2B5EF4-FFF2-40B4-BE49-F238E27FC236}">
                <a16:creationId xmlns:a16="http://schemas.microsoft.com/office/drawing/2014/main" id="{0B35E908-223A-539C-C52F-83EE5B233A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02B6E1C-D392-C20F-67BE-E42A926149A2}"/>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142556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4E8C-0540-6938-B067-0CF1C1020A8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711733B-E4D3-A649-FAD9-198FE52D6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C3565B6-6F8A-DB0B-B3A0-69EAB73011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8A53A7BB-A5D1-20CA-F4C4-EDC76E4B780A}"/>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6" name="Footer Placeholder 5">
            <a:extLst>
              <a:ext uri="{FF2B5EF4-FFF2-40B4-BE49-F238E27FC236}">
                <a16:creationId xmlns:a16="http://schemas.microsoft.com/office/drawing/2014/main" id="{4F24179F-8088-5F48-8623-7544CFF1673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780112E-B60F-DE8A-BDAB-7C447EFDE56B}"/>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412926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2F5E-8DE6-1991-4171-BC4B645D982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14F40DF-AA26-22D1-6395-31E45D34B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3BE43-3E09-0B1D-6192-F8312AFDA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2E38308-9163-4B9E-2D3F-F41DA6738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2A07FE-8FC3-B9B5-40D4-49E4B1113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0E3810F-F3B9-3157-1205-45E7B6E42C35}"/>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8" name="Footer Placeholder 7">
            <a:extLst>
              <a:ext uri="{FF2B5EF4-FFF2-40B4-BE49-F238E27FC236}">
                <a16:creationId xmlns:a16="http://schemas.microsoft.com/office/drawing/2014/main" id="{3FC9C400-D7E0-0138-9DF2-BAC950D4EDB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BBA392C2-EDF1-6401-F35D-0B0D44325FE4}"/>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127921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996A-9D63-A72E-9494-6C4707D8BB9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0F28C9F-B58A-82D5-D295-21DB9FFF6565}"/>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4" name="Footer Placeholder 3">
            <a:extLst>
              <a:ext uri="{FF2B5EF4-FFF2-40B4-BE49-F238E27FC236}">
                <a16:creationId xmlns:a16="http://schemas.microsoft.com/office/drawing/2014/main" id="{48680D46-4C41-BA92-C8BF-A7F91CA7B81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D299066-6CED-C441-BF3E-6BE8C1869C9B}"/>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161849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4A6B3-E176-F2F8-89BE-6045EEDA5EFE}"/>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3" name="Footer Placeholder 2">
            <a:extLst>
              <a:ext uri="{FF2B5EF4-FFF2-40B4-BE49-F238E27FC236}">
                <a16:creationId xmlns:a16="http://schemas.microsoft.com/office/drawing/2014/main" id="{C0F3399C-0A66-48A1-5FD4-BD1CF48AA61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4BBEF0B-331F-E5EB-EF18-55126B44CAD6}"/>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18123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809D-4A1D-24D9-83EF-EA0E1F9A2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8B2FAAB-D48D-67A5-F01C-6A54084BD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7C624AE-E1B8-567E-1343-E28D71FC4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FAE32-855F-98E0-8831-EDC432DCB281}"/>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6" name="Footer Placeholder 5">
            <a:extLst>
              <a:ext uri="{FF2B5EF4-FFF2-40B4-BE49-F238E27FC236}">
                <a16:creationId xmlns:a16="http://schemas.microsoft.com/office/drawing/2014/main" id="{7D83EF68-D4F1-58B3-A1C2-8E608A9DB2E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40CB56B-8411-6AB3-B320-DF8F07E76CA7}"/>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318319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0698-83B3-2692-5227-E67824672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A6C3875-9094-E3B7-AABE-E24B9818A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990EECA-012E-177B-356A-CE3299099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87AD0-2064-F154-5542-B4721F1DDCED}"/>
              </a:ext>
            </a:extLst>
          </p:cNvPr>
          <p:cNvSpPr>
            <a:spLocks noGrp="1"/>
          </p:cNvSpPr>
          <p:nvPr>
            <p:ph type="dt" sz="half" idx="10"/>
          </p:nvPr>
        </p:nvSpPr>
        <p:spPr/>
        <p:txBody>
          <a:bodyPr/>
          <a:lstStyle/>
          <a:p>
            <a:fld id="{1ADEA97D-DDFE-4B41-A4A6-0EB412CC635D}" type="datetimeFigureOut">
              <a:rPr lang="en-NZ" smtClean="0"/>
              <a:t>31/01/2025</a:t>
            </a:fld>
            <a:endParaRPr lang="en-NZ"/>
          </a:p>
        </p:txBody>
      </p:sp>
      <p:sp>
        <p:nvSpPr>
          <p:cNvPr id="6" name="Footer Placeholder 5">
            <a:extLst>
              <a:ext uri="{FF2B5EF4-FFF2-40B4-BE49-F238E27FC236}">
                <a16:creationId xmlns:a16="http://schemas.microsoft.com/office/drawing/2014/main" id="{A3DD16B6-A110-F0F1-3199-F41B0528342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B2A3BDA-308A-9B88-D411-B0F3538E3BBE}"/>
              </a:ext>
            </a:extLst>
          </p:cNvPr>
          <p:cNvSpPr>
            <a:spLocks noGrp="1"/>
          </p:cNvSpPr>
          <p:nvPr>
            <p:ph type="sldNum" sz="quarter" idx="12"/>
          </p:nvPr>
        </p:nvSpPr>
        <p:spPr/>
        <p:txBody>
          <a:bodyPr/>
          <a:lstStyle/>
          <a:p>
            <a:fld id="{55265562-1FBB-4A21-9BF1-12D3E39608DD}" type="slidenum">
              <a:rPr lang="en-NZ" smtClean="0"/>
              <a:t>‹#›</a:t>
            </a:fld>
            <a:endParaRPr lang="en-NZ"/>
          </a:p>
        </p:txBody>
      </p:sp>
    </p:spTree>
    <p:extLst>
      <p:ext uri="{BB962C8B-B14F-4D97-AF65-F5344CB8AC3E}">
        <p14:creationId xmlns:p14="http://schemas.microsoft.com/office/powerpoint/2010/main" val="327253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06356-B61E-8CC7-8E67-ADCD61EEA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36A8A30-6D36-1717-8B73-62CDFF4CA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5ACBFC8-ED8E-3D28-EE3F-6EEED4140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DEA97D-DDFE-4B41-A4A6-0EB412CC635D}" type="datetimeFigureOut">
              <a:rPr lang="en-NZ" smtClean="0"/>
              <a:t>31/01/2025</a:t>
            </a:fld>
            <a:endParaRPr lang="en-NZ"/>
          </a:p>
        </p:txBody>
      </p:sp>
      <p:sp>
        <p:nvSpPr>
          <p:cNvPr id="5" name="Footer Placeholder 4">
            <a:extLst>
              <a:ext uri="{FF2B5EF4-FFF2-40B4-BE49-F238E27FC236}">
                <a16:creationId xmlns:a16="http://schemas.microsoft.com/office/drawing/2014/main" id="{C469F050-7BF8-9225-16AC-0D17EB7AE8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16517648-57C7-0418-5A31-57FEFFA1A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265562-1FBB-4A21-9BF1-12D3E39608DD}" type="slidenum">
              <a:rPr lang="en-NZ" smtClean="0"/>
              <a:t>‹#›</a:t>
            </a:fld>
            <a:endParaRPr lang="en-NZ"/>
          </a:p>
        </p:txBody>
      </p:sp>
    </p:spTree>
    <p:extLst>
      <p:ext uri="{BB962C8B-B14F-4D97-AF65-F5344CB8AC3E}">
        <p14:creationId xmlns:p14="http://schemas.microsoft.com/office/powerpoint/2010/main" val="2560438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E47A6A25-0EC6-E6C1-7D3B-585919AA6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99B4-A632-051B-0E8F-C9F5DC803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9E4B8-8E3F-1394-85E2-622E2C69CC87}"/>
              </a:ext>
            </a:extLst>
          </p:cNvPr>
          <p:cNvSpPr>
            <a:spLocks noGrp="1"/>
          </p:cNvSpPr>
          <p:nvPr>
            <p:ph type="title"/>
          </p:nvPr>
        </p:nvSpPr>
        <p:spPr/>
        <p:txBody>
          <a:bodyPr/>
          <a:lstStyle/>
          <a:p>
            <a:r>
              <a:rPr lang="en-NZ" dirty="0"/>
              <a:t>Milking intervals</a:t>
            </a:r>
          </a:p>
        </p:txBody>
      </p:sp>
      <p:sp>
        <p:nvSpPr>
          <p:cNvPr id="3" name="Content Placeholder 2">
            <a:extLst>
              <a:ext uri="{FF2B5EF4-FFF2-40B4-BE49-F238E27FC236}">
                <a16:creationId xmlns:a16="http://schemas.microsoft.com/office/drawing/2014/main" id="{563CD5E1-20CF-EDD8-89F9-E2CFEB052FB6}"/>
              </a:ext>
            </a:extLst>
          </p:cNvPr>
          <p:cNvSpPr>
            <a:spLocks noGrp="1"/>
          </p:cNvSpPr>
          <p:nvPr>
            <p:ph sz="half" idx="1"/>
          </p:nvPr>
        </p:nvSpPr>
        <p:spPr/>
        <p:txBody>
          <a:bodyPr>
            <a:normAutofit fontScale="92500" lnSpcReduction="10000"/>
          </a:bodyPr>
          <a:lstStyle/>
          <a:p>
            <a:pPr marL="0" indent="0">
              <a:buNone/>
            </a:pPr>
            <a:r>
              <a:rPr lang="en-NZ" dirty="0"/>
              <a:t>The traditional milking interval is twice a day.</a:t>
            </a:r>
          </a:p>
          <a:p>
            <a:pPr marL="0" indent="0">
              <a:buNone/>
            </a:pPr>
            <a:r>
              <a:rPr lang="en-NZ" dirty="0"/>
              <a:t>However </a:t>
            </a:r>
          </a:p>
          <a:p>
            <a:pPr marL="0" indent="0">
              <a:buNone/>
            </a:pPr>
            <a:r>
              <a:rPr lang="en-NZ" dirty="0"/>
              <a:t>Some farmers </a:t>
            </a:r>
          </a:p>
          <a:p>
            <a:r>
              <a:rPr lang="en-NZ" dirty="0"/>
              <a:t>milk once a day for whole or part of the season.</a:t>
            </a:r>
          </a:p>
          <a:p>
            <a:r>
              <a:rPr lang="en-NZ" dirty="0"/>
              <a:t>have a flexible milking interval for whole of part of the season.</a:t>
            </a:r>
          </a:p>
          <a:p>
            <a:pPr marL="0" indent="0">
              <a:buNone/>
            </a:pPr>
            <a:endParaRPr lang="en-NZ" dirty="0"/>
          </a:p>
          <a:p>
            <a:endParaRPr lang="en-NZ" dirty="0"/>
          </a:p>
          <a:p>
            <a:endParaRPr lang="en-NZ" dirty="0"/>
          </a:p>
          <a:p>
            <a:endParaRPr lang="en-NZ" dirty="0"/>
          </a:p>
          <a:p>
            <a:endParaRPr lang="en-NZ" dirty="0"/>
          </a:p>
        </p:txBody>
      </p:sp>
      <p:sp>
        <p:nvSpPr>
          <p:cNvPr id="4" name="Content Placeholder 3">
            <a:extLst>
              <a:ext uri="{FF2B5EF4-FFF2-40B4-BE49-F238E27FC236}">
                <a16:creationId xmlns:a16="http://schemas.microsoft.com/office/drawing/2014/main" id="{BB3CCE7B-B415-389E-352B-8817D4497E4C}"/>
              </a:ext>
            </a:extLst>
          </p:cNvPr>
          <p:cNvSpPr>
            <a:spLocks noGrp="1"/>
          </p:cNvSpPr>
          <p:nvPr>
            <p:ph sz="half" idx="2"/>
          </p:nvPr>
        </p:nvSpPr>
        <p:spPr/>
        <p:txBody>
          <a:bodyPr>
            <a:normAutofit fontScale="92500" lnSpcReduction="10000"/>
          </a:bodyPr>
          <a:lstStyle/>
          <a:p>
            <a:pPr marL="0" indent="0">
              <a:lnSpc>
                <a:spcPct val="115000"/>
              </a:lnSpc>
              <a:spcBef>
                <a:spcPts val="0"/>
              </a:spcBef>
              <a:spcAft>
                <a:spcPts val="800"/>
              </a:spcAft>
              <a:buSzPts val="1000"/>
              <a:buNone/>
              <a:tabLst>
                <a:tab pos="457200" algn="l"/>
              </a:tabLst>
            </a:pPr>
            <a:r>
              <a:rPr lang="en-NZ" sz="2800" kern="100" dirty="0">
                <a:latin typeface="Aptos" panose="020B0004020202020204" pitchFamily="34" charset="0"/>
                <a:cs typeface="Times New Roman" panose="02020603050405020304" pitchFamily="18" charset="0"/>
              </a:rPr>
              <a:t>Flexible milking is a term for milking practices that fall between the traditional once-a-day (OAD) or twice-a-day (TAD) milking</a:t>
            </a:r>
          </a:p>
          <a:p>
            <a:pPr marL="0" indent="0">
              <a:lnSpc>
                <a:spcPct val="115000"/>
              </a:lnSpc>
              <a:spcBef>
                <a:spcPts val="0"/>
              </a:spcBef>
              <a:spcAft>
                <a:spcPts val="800"/>
              </a:spcAft>
              <a:buSzPts val="1000"/>
              <a:buNone/>
              <a:tabLst>
                <a:tab pos="457200" algn="l"/>
              </a:tabLst>
            </a:pPr>
            <a:r>
              <a:rPr lang="en-NZ" sz="2800" kern="100" dirty="0">
                <a:latin typeface="Aptos" panose="020B0004020202020204" pitchFamily="34" charset="0"/>
                <a:cs typeface="Times New Roman" panose="02020603050405020304" pitchFamily="18" charset="0"/>
              </a:rPr>
              <a:t>Examples are</a:t>
            </a:r>
          </a:p>
          <a:p>
            <a:pPr marL="342900" indent="-342900">
              <a:lnSpc>
                <a:spcPct val="115000"/>
              </a:lnSpc>
              <a:spcBef>
                <a:spcPts val="0"/>
              </a:spcBef>
              <a:spcAft>
                <a:spcPts val="800"/>
              </a:spcAft>
              <a:buSzPts val="1000"/>
              <a:buFont typeface="Symbol" panose="05050102010706020507" pitchFamily="18" charset="2"/>
              <a:buChar char=""/>
              <a:tabLst>
                <a:tab pos="457200" algn="l"/>
              </a:tabLst>
            </a:pPr>
            <a:r>
              <a:rPr lang="en-NZ" sz="2800" kern="100" dirty="0">
                <a:latin typeface="Aptos" panose="020B0004020202020204" pitchFamily="34" charset="0"/>
                <a:cs typeface="Times New Roman" panose="02020603050405020304" pitchFamily="18" charset="0"/>
              </a:rPr>
              <a:t>milking three times in two days (3-in-2) </a:t>
            </a:r>
          </a:p>
          <a:p>
            <a:pPr marL="342900" indent="-342900">
              <a:lnSpc>
                <a:spcPct val="115000"/>
              </a:lnSpc>
              <a:spcBef>
                <a:spcPts val="0"/>
              </a:spcBef>
              <a:spcAft>
                <a:spcPts val="800"/>
              </a:spcAft>
              <a:buSzPts val="1000"/>
              <a:buFont typeface="Symbol" panose="05050102010706020507" pitchFamily="18" charset="2"/>
              <a:buChar char=""/>
              <a:tabLst>
                <a:tab pos="457200" algn="l"/>
              </a:tabLst>
            </a:pPr>
            <a:r>
              <a:rPr lang="en-NZ" sz="2800" kern="100" dirty="0">
                <a:latin typeface="Aptos" panose="020B0004020202020204" pitchFamily="34" charset="0"/>
                <a:cs typeface="Times New Roman" panose="02020603050405020304" pitchFamily="18" charset="0"/>
              </a:rPr>
              <a:t> ten milkings in seven days (10-in-7)</a:t>
            </a:r>
          </a:p>
          <a:p>
            <a:endParaRPr lang="en-NZ" dirty="0"/>
          </a:p>
        </p:txBody>
      </p:sp>
    </p:spTree>
    <p:extLst>
      <p:ext uri="{BB962C8B-B14F-4D97-AF65-F5344CB8AC3E}">
        <p14:creationId xmlns:p14="http://schemas.microsoft.com/office/powerpoint/2010/main" val="219167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52D3-BF54-6F17-6077-F1AFE88CC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88025-B94C-AEAD-FF04-F05A665BB37D}"/>
              </a:ext>
            </a:extLst>
          </p:cNvPr>
          <p:cNvSpPr>
            <a:spLocks noGrp="1"/>
          </p:cNvSpPr>
          <p:nvPr>
            <p:ph type="title"/>
          </p:nvPr>
        </p:nvSpPr>
        <p:spPr/>
        <p:txBody>
          <a:bodyPr/>
          <a:lstStyle/>
          <a:p>
            <a:r>
              <a:rPr lang="en-NZ" dirty="0"/>
              <a:t>Reason farmers milk once –a-day of flexible milking</a:t>
            </a:r>
          </a:p>
        </p:txBody>
      </p:sp>
      <p:sp>
        <p:nvSpPr>
          <p:cNvPr id="3" name="Content Placeholder 2">
            <a:extLst>
              <a:ext uri="{FF2B5EF4-FFF2-40B4-BE49-F238E27FC236}">
                <a16:creationId xmlns:a16="http://schemas.microsoft.com/office/drawing/2014/main" id="{B05BDA70-0D28-C361-99A8-C58ABAD3E720}"/>
              </a:ext>
            </a:extLst>
          </p:cNvPr>
          <p:cNvSpPr>
            <a:spLocks noGrp="1"/>
          </p:cNvSpPr>
          <p:nvPr>
            <p:ph sz="half" idx="1"/>
          </p:nvPr>
        </p:nvSpPr>
        <p:spPr/>
        <p:txBody>
          <a:bodyPr>
            <a:normAutofit fontScale="55000" lnSpcReduction="20000"/>
          </a:bodyPr>
          <a:lstStyle/>
          <a:p>
            <a:pPr marL="0" indent="0">
              <a:lnSpc>
                <a:spcPct val="115000"/>
              </a:lnSpc>
              <a:spcBef>
                <a:spcPts val="0"/>
              </a:spcBef>
              <a:spcAft>
                <a:spcPts val="800"/>
              </a:spcAft>
              <a:buNone/>
            </a:pPr>
            <a:r>
              <a:rPr lang="en-NZ" sz="2900" b="1" kern="100" dirty="0">
                <a:effectLst/>
                <a:latin typeface="Aptos" panose="020B0004020202020204" pitchFamily="34" charset="0"/>
                <a:ea typeface="Aptos" panose="020B0004020202020204" pitchFamily="34" charset="0"/>
                <a:cs typeface="Times New Roman" panose="02020603050405020304" pitchFamily="18" charset="0"/>
              </a:rPr>
              <a:t>Reasons farmers consider once-a-day milking (OAD)</a:t>
            </a:r>
            <a:endParaRPr lang="en-NZ" sz="2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spcAft>
                <a:spcPts val="800"/>
              </a:spcAft>
              <a:buNone/>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The advantages depends on it the farm system or layout and can include: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Less time spent milking cows</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To reduce staff pressure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Feed shortage (plan to milk OAD before feed runs short rather than be forced into it)</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Stock health (lame cows, light cows, heifers, milk-fever prone cows)</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Reproduction (non-cyclers, heifers or whole herd in a feed shortage)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Small dairy shed for herd size</a:t>
            </a:r>
          </a:p>
          <a:p>
            <a:pPr marL="342900" lvl="0" indent="-342900">
              <a:lnSpc>
                <a:spcPct val="115000"/>
              </a:lnSpc>
              <a:spcBef>
                <a:spcPts val="0"/>
              </a:spcBef>
              <a:spcAft>
                <a:spcPts val="800"/>
              </a:spcAft>
              <a:buSzPts val="1000"/>
              <a:buFont typeface="Symbol" panose="05050102010706020507" pitchFamily="18" charset="2"/>
              <a:buChar char=""/>
              <a:tabLst>
                <a:tab pos="457200" algn="l"/>
              </a:tabLst>
            </a:pPr>
            <a:r>
              <a:rPr lang="en-NZ" sz="2900" kern="100" dirty="0">
                <a:effectLst/>
                <a:latin typeface="Aptos" panose="020B0004020202020204" pitchFamily="34" charset="0"/>
                <a:ea typeface="Aptos" panose="020B0004020202020204" pitchFamily="34" charset="0"/>
                <a:cs typeface="Times New Roman" panose="02020603050405020304" pitchFamily="18" charset="0"/>
              </a:rPr>
              <a:t>Farm layout (walking distance to shed)</a:t>
            </a:r>
          </a:p>
          <a:p>
            <a:endParaRPr lang="en-NZ" dirty="0"/>
          </a:p>
        </p:txBody>
      </p:sp>
      <p:sp>
        <p:nvSpPr>
          <p:cNvPr id="4" name="Content Placeholder 3">
            <a:extLst>
              <a:ext uri="{FF2B5EF4-FFF2-40B4-BE49-F238E27FC236}">
                <a16:creationId xmlns:a16="http://schemas.microsoft.com/office/drawing/2014/main" id="{01DFE41F-F0A5-DB6A-4833-1BEF9BDC85CB}"/>
              </a:ext>
            </a:extLst>
          </p:cNvPr>
          <p:cNvSpPr>
            <a:spLocks noGrp="1"/>
          </p:cNvSpPr>
          <p:nvPr>
            <p:ph sz="half" idx="2"/>
          </p:nvPr>
        </p:nvSpPr>
        <p:spPr/>
        <p:txBody>
          <a:bodyPr>
            <a:normAutofit fontScale="55000" lnSpcReduction="20000"/>
          </a:bodyPr>
          <a:lstStyle/>
          <a:p>
            <a:pPr marL="0" indent="0">
              <a:lnSpc>
                <a:spcPct val="115000"/>
              </a:lnSpc>
              <a:spcBef>
                <a:spcPts val="0"/>
              </a:spcBef>
              <a:spcAft>
                <a:spcPts val="800"/>
              </a:spcAft>
              <a:buSzPts val="1000"/>
              <a:buNone/>
              <a:tabLst>
                <a:tab pos="457200" algn="l"/>
              </a:tabLst>
            </a:pPr>
            <a:r>
              <a:rPr lang="en-NZ" sz="2900" b="1" kern="100" dirty="0">
                <a:latin typeface="Aptos" panose="020B0004020202020204" pitchFamily="34" charset="0"/>
                <a:cs typeface="Times New Roman" panose="02020603050405020304" pitchFamily="18" charset="0"/>
              </a:rPr>
              <a:t>Reasons for a flexible milking system</a:t>
            </a: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rPr>
              <a:t>The benefits of flexible milking are improved staff wellbeing and cow health,</a:t>
            </a: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rPr>
              <a:t> but, </a:t>
            </a:r>
          </a:p>
          <a:p>
            <a:pPr marL="0" indent="0">
              <a:lnSpc>
                <a:spcPct val="115000"/>
              </a:lnSpc>
              <a:spcBef>
                <a:spcPts val="0"/>
              </a:spcBef>
              <a:spcAft>
                <a:spcPts val="800"/>
              </a:spcAft>
              <a:buSzPts val="1000"/>
              <a:buNone/>
              <a:tabLst>
                <a:tab pos="457200" algn="l"/>
              </a:tabLst>
            </a:pPr>
            <a:r>
              <a:rPr lang="en-NZ" sz="2900" kern="100" dirty="0">
                <a:latin typeface="Aptos" panose="020B0004020202020204" pitchFamily="34" charset="0"/>
                <a:cs typeface="Times New Roman" panose="02020603050405020304" pitchFamily="18" charset="0"/>
              </a:rPr>
              <a:t>there are some challenges, such as grazing and pasture management.</a:t>
            </a:r>
          </a:p>
          <a:p>
            <a:endParaRPr lang="en-NZ" dirty="0"/>
          </a:p>
        </p:txBody>
      </p:sp>
    </p:spTree>
    <p:extLst>
      <p:ext uri="{BB962C8B-B14F-4D97-AF65-F5344CB8AC3E}">
        <p14:creationId xmlns:p14="http://schemas.microsoft.com/office/powerpoint/2010/main" val="252316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13743-C9CF-4FDE-4C2E-703D195C4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F76CD-94FA-5D01-E59D-A4855A139059}"/>
              </a:ext>
            </a:extLst>
          </p:cNvPr>
          <p:cNvSpPr>
            <a:spLocks noGrp="1"/>
          </p:cNvSpPr>
          <p:nvPr>
            <p:ph type="title"/>
          </p:nvPr>
        </p:nvSpPr>
        <p:spPr>
          <a:xfrm>
            <a:off x="838200" y="365125"/>
            <a:ext cx="4410077" cy="1325563"/>
          </a:xfrm>
        </p:spPr>
        <p:txBody>
          <a:bodyPr/>
          <a:lstStyle/>
          <a:p>
            <a:r>
              <a:rPr lang="en-NZ" dirty="0"/>
              <a:t>Milking</a:t>
            </a:r>
          </a:p>
        </p:txBody>
      </p:sp>
      <p:pic>
        <p:nvPicPr>
          <p:cNvPr id="12" name="Content Placeholder 11">
            <a:extLst>
              <a:ext uri="{FF2B5EF4-FFF2-40B4-BE49-F238E27FC236}">
                <a16:creationId xmlns:a16="http://schemas.microsoft.com/office/drawing/2014/main" id="{37DA68E5-D3B1-D78A-5C66-FD787DFB12FA}"/>
              </a:ext>
            </a:extLst>
          </p:cNvPr>
          <p:cNvPicPr>
            <a:picLocks noGrp="1" noChangeAspect="1"/>
          </p:cNvPicPr>
          <p:nvPr>
            <p:ph sz="half" idx="1"/>
          </p:nvPr>
        </p:nvPicPr>
        <p:blipFill>
          <a:blip r:embed="rId2"/>
          <a:stretch>
            <a:fillRect/>
          </a:stretch>
        </p:blipFill>
        <p:spPr>
          <a:xfrm rot="5400000">
            <a:off x="7691391" y="1601202"/>
            <a:ext cx="2534246" cy="6189843"/>
          </a:xfrm>
        </p:spPr>
      </p:pic>
      <p:pic>
        <p:nvPicPr>
          <p:cNvPr id="3074" name="Picture 2" descr="Simple Cow Milking Process For Beginners - From Scratch Farmstead">
            <a:extLst>
              <a:ext uri="{FF2B5EF4-FFF2-40B4-BE49-F238E27FC236}">
                <a16:creationId xmlns:a16="http://schemas.microsoft.com/office/drawing/2014/main" id="{E6EBF77D-4BAC-575F-755D-33B058F238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83846" y="365124"/>
            <a:ext cx="4162665" cy="2341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46BFC8-037C-676E-50EA-13D4B50113A2}"/>
              </a:ext>
            </a:extLst>
          </p:cNvPr>
          <p:cNvSpPr txBox="1"/>
          <p:nvPr/>
        </p:nvSpPr>
        <p:spPr>
          <a:xfrm>
            <a:off x="838200" y="1690688"/>
            <a:ext cx="4569955" cy="2031325"/>
          </a:xfrm>
          <a:prstGeom prst="rect">
            <a:avLst/>
          </a:prstGeom>
          <a:noFill/>
        </p:spPr>
        <p:txBody>
          <a:bodyPr wrap="square" rtlCol="0">
            <a:spAutoFit/>
          </a:bodyPr>
          <a:lstStyle/>
          <a:p>
            <a:r>
              <a:rPr lang="en-NZ" dirty="0"/>
              <a:t>Read the Milking worksheet </a:t>
            </a:r>
          </a:p>
          <a:p>
            <a:endParaRPr lang="en-NZ" dirty="0"/>
          </a:p>
          <a:p>
            <a:r>
              <a:rPr lang="en-NZ" dirty="0"/>
              <a:t>Questions</a:t>
            </a:r>
          </a:p>
          <a:p>
            <a:endParaRPr lang="en-NZ" dirty="0"/>
          </a:p>
          <a:p>
            <a:pPr marL="342900" indent="-342900">
              <a:buAutoNum type="arabicPeriod"/>
            </a:pPr>
            <a:r>
              <a:rPr lang="en-NZ" dirty="0"/>
              <a:t>Describe how to hand milk a cow.</a:t>
            </a:r>
          </a:p>
          <a:p>
            <a:pPr marL="342900" indent="-342900">
              <a:buAutoNum type="arabicPeriod"/>
            </a:pPr>
            <a:r>
              <a:rPr lang="en-NZ" dirty="0"/>
              <a:t>Describe how milk is harvested from a cow by a milking machine.</a:t>
            </a:r>
          </a:p>
        </p:txBody>
      </p:sp>
      <p:pic>
        <p:nvPicPr>
          <p:cNvPr id="4098" name="Picture 2" descr="Milking Machine Settings and Liner ...">
            <a:extLst>
              <a:ext uri="{FF2B5EF4-FFF2-40B4-BE49-F238E27FC236}">
                <a16:creationId xmlns:a16="http://schemas.microsoft.com/office/drawing/2014/main" id="{64DE869C-BF8D-5DCF-245D-6C2FAABA7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87" y="3914775"/>
            <a:ext cx="23336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ulsation and vacuum - DairyNZ | DairyNZ">
            <a:extLst>
              <a:ext uri="{FF2B5EF4-FFF2-40B4-BE49-F238E27FC236}">
                <a16:creationId xmlns:a16="http://schemas.microsoft.com/office/drawing/2014/main" id="{9C9DEEBE-D380-5856-2DB6-DED5D4C6EE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924" y="3881437"/>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1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10502-2971-0021-16E3-8503C3A84488}"/>
            </a:ext>
          </a:extLst>
        </p:cNvPr>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2171FA61-FE88-D986-5FAA-5B45CCBDE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55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D007A-1B79-BC7F-AD17-62E078B20C1C}"/>
              </a:ext>
            </a:extLst>
          </p:cNvPr>
          <p:cNvSpPr>
            <a:spLocks noGrp="1"/>
          </p:cNvSpPr>
          <p:nvPr>
            <p:ph type="ctrTitle"/>
          </p:nvPr>
        </p:nvSpPr>
        <p:spPr>
          <a:xfrm>
            <a:off x="1001684" y="170412"/>
            <a:ext cx="10178934" cy="1328730"/>
          </a:xfrm>
        </p:spPr>
        <p:txBody>
          <a:bodyPr>
            <a:normAutofit/>
          </a:bodyPr>
          <a:lstStyle/>
          <a:p>
            <a:r>
              <a:rPr lang="en-NZ" sz="5200"/>
              <a:t>How milk is made</a:t>
            </a:r>
          </a:p>
        </p:txBody>
      </p:sp>
      <p:pic>
        <p:nvPicPr>
          <p:cNvPr id="5" name="Picture 4">
            <a:extLst>
              <a:ext uri="{FF2B5EF4-FFF2-40B4-BE49-F238E27FC236}">
                <a16:creationId xmlns:a16="http://schemas.microsoft.com/office/drawing/2014/main" id="{6E35BEE1-E2EB-6C57-6D6B-380C74DF1C1A}"/>
              </a:ext>
            </a:extLst>
          </p:cNvPr>
          <p:cNvPicPr>
            <a:picLocks noChangeAspect="1"/>
          </p:cNvPicPr>
          <p:nvPr/>
        </p:nvPicPr>
        <p:blipFill>
          <a:blip r:embed="rId2"/>
          <a:srcRect l="2987" r="3284" b="2"/>
          <a:stretch/>
        </p:blipFill>
        <p:spPr>
          <a:xfrm>
            <a:off x="198741" y="2410448"/>
            <a:ext cx="5803323" cy="3890357"/>
          </a:xfrm>
          <a:prstGeom prst="rect">
            <a:avLst/>
          </a:prstGeom>
        </p:spPr>
      </p:pic>
      <p:pic>
        <p:nvPicPr>
          <p:cNvPr id="1028" name="Picture 4" descr="Udder health | AHV New Zealand">
            <a:extLst>
              <a:ext uri="{FF2B5EF4-FFF2-40B4-BE49-F238E27FC236}">
                <a16:creationId xmlns:a16="http://schemas.microsoft.com/office/drawing/2014/main" id="{34C706EF-4761-4781-A3C4-A6A6CBE9F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36" r="10229"/>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43C8-CD9D-6758-E089-67DCDC321EC4}"/>
              </a:ext>
            </a:extLst>
          </p:cNvPr>
          <p:cNvSpPr>
            <a:spLocks noGrp="1"/>
          </p:cNvSpPr>
          <p:nvPr>
            <p:ph type="title"/>
          </p:nvPr>
        </p:nvSpPr>
        <p:spPr/>
        <p:txBody>
          <a:bodyPr/>
          <a:lstStyle/>
          <a:p>
            <a:r>
              <a:rPr lang="en-NZ" dirty="0"/>
              <a:t>How milk is made</a:t>
            </a:r>
          </a:p>
        </p:txBody>
      </p:sp>
      <p:sp>
        <p:nvSpPr>
          <p:cNvPr id="3" name="Content Placeholder 2">
            <a:extLst>
              <a:ext uri="{FF2B5EF4-FFF2-40B4-BE49-F238E27FC236}">
                <a16:creationId xmlns:a16="http://schemas.microsoft.com/office/drawing/2014/main" id="{A9D013DE-B4C4-2BA8-F590-65A294225C81}"/>
              </a:ext>
            </a:extLst>
          </p:cNvPr>
          <p:cNvSpPr>
            <a:spLocks noGrp="1"/>
          </p:cNvSpPr>
          <p:nvPr>
            <p:ph sz="half" idx="1"/>
          </p:nvPr>
        </p:nvSpPr>
        <p:spPr/>
        <p:txBody>
          <a:bodyPr>
            <a:normAutofit fontScale="92500" lnSpcReduction="10000"/>
          </a:bodyPr>
          <a:lstStyle/>
          <a:p>
            <a:pPr marL="342900" lvl="0" indent="-342900">
              <a:spcAft>
                <a:spcPts val="600"/>
              </a:spcAft>
              <a:buSzPts val="1200"/>
              <a:buFont typeface="Arial" panose="020B0604020202020204" pitchFamily="34" charset="0"/>
              <a:buAutoNum type="arabicPeriod"/>
              <a:tabLst>
                <a:tab pos="228600" algn="l"/>
              </a:tabLst>
            </a:pPr>
            <a:r>
              <a:rPr lang="en-NZ" sz="1700" dirty="0">
                <a:effectLst/>
                <a:ea typeface="Times New Roman" panose="02020603050405020304" pitchFamily="18" charset="0"/>
                <a:cs typeface="Times New Roman" panose="02020603050405020304" pitchFamily="18" charset="0"/>
              </a:rPr>
              <a:t>Digested food is carried by the blood into the </a:t>
            </a:r>
            <a:r>
              <a:rPr lang="en-NZ" sz="1700" b="1" dirty="0">
                <a:effectLst/>
                <a:ea typeface="Times New Roman" panose="02020603050405020304" pitchFamily="18" charset="0"/>
                <a:cs typeface="Times New Roman" panose="02020603050405020304" pitchFamily="18" charset="0"/>
              </a:rPr>
              <a:t>udder</a:t>
            </a:r>
            <a:r>
              <a:rPr lang="en-NZ" sz="1700" dirty="0">
                <a:effectLst/>
                <a:ea typeface="Times New Roman" panose="02020603050405020304" pitchFamily="18" charset="0"/>
                <a:cs typeface="Times New Roman" panose="02020603050405020304" pitchFamily="18" charset="0"/>
              </a:rPr>
              <a:t>.</a:t>
            </a:r>
          </a:p>
          <a:p>
            <a:pPr marL="342900" lvl="0" indent="-342900">
              <a:spcAft>
                <a:spcPts val="600"/>
              </a:spcAft>
              <a:buSzPts val="1200"/>
              <a:buFont typeface="Arial" panose="020B0604020202020204" pitchFamily="34" charset="0"/>
              <a:buAutoNum type="arabicPeriod"/>
              <a:tabLst>
                <a:tab pos="228600" algn="l"/>
              </a:tabLst>
            </a:pPr>
            <a:r>
              <a:rPr lang="en-NZ" sz="1700" dirty="0">
                <a:effectLst/>
                <a:ea typeface="Times New Roman" panose="02020603050405020304" pitchFamily="18" charset="0"/>
                <a:cs typeface="Times New Roman" panose="02020603050405020304" pitchFamily="18" charset="0"/>
              </a:rPr>
              <a:t>Here the blood vessels branch off into tiny capillaries.  The food leaves the blood and enters the cells in the upper part of the udder.  These are called the milk secreting cells or </a:t>
            </a:r>
            <a:r>
              <a:rPr lang="en-NZ" sz="1700" b="1" dirty="0">
                <a:effectLst/>
                <a:ea typeface="Times New Roman" panose="02020603050405020304" pitchFamily="18" charset="0"/>
                <a:cs typeface="Times New Roman" panose="02020603050405020304" pitchFamily="18" charset="0"/>
              </a:rPr>
              <a:t>alveoli</a:t>
            </a:r>
            <a:r>
              <a:rPr lang="en-NZ" sz="1700" dirty="0">
                <a:effectLst/>
                <a:ea typeface="Times New Roman" panose="02020603050405020304" pitchFamily="18" charset="0"/>
                <a:cs typeface="Times New Roman" panose="02020603050405020304" pitchFamily="18" charset="0"/>
              </a:rPr>
              <a:t>. (The blood continues through more capillaries and leaves by two </a:t>
            </a:r>
            <a:r>
              <a:rPr lang="en-NZ" sz="1700" b="1" dirty="0">
                <a:effectLst/>
                <a:ea typeface="Times New Roman" panose="02020603050405020304" pitchFamily="18" charset="0"/>
                <a:cs typeface="Times New Roman" panose="02020603050405020304" pitchFamily="18" charset="0"/>
              </a:rPr>
              <a:t>milk veins</a:t>
            </a:r>
            <a:r>
              <a:rPr lang="en-NZ" sz="1700" dirty="0">
                <a:effectLst/>
                <a:ea typeface="Times New Roman" panose="02020603050405020304" pitchFamily="18" charset="0"/>
                <a:cs typeface="Times New Roman" panose="02020603050405020304" pitchFamily="18" charset="0"/>
              </a:rPr>
              <a:t>.)</a:t>
            </a:r>
          </a:p>
          <a:p>
            <a:pPr marL="342900" lvl="0" indent="-342900">
              <a:spcAft>
                <a:spcPts val="600"/>
              </a:spcAft>
              <a:buSzPts val="1200"/>
              <a:buFont typeface="Arial" panose="020B0604020202020204" pitchFamily="34" charset="0"/>
              <a:buAutoNum type="arabicPeriod"/>
              <a:tabLst>
                <a:tab pos="228600" algn="l"/>
              </a:tabLst>
            </a:pPr>
            <a:r>
              <a:rPr lang="en-NZ" sz="1700" dirty="0">
                <a:effectLst/>
                <a:ea typeface="Times New Roman" panose="02020603050405020304" pitchFamily="18" charset="0"/>
                <a:cs typeface="Times New Roman" panose="02020603050405020304" pitchFamily="18" charset="0"/>
              </a:rPr>
              <a:t>The milk passes down through the </a:t>
            </a:r>
            <a:r>
              <a:rPr lang="en-NZ" sz="1700" b="1" dirty="0">
                <a:effectLst/>
                <a:ea typeface="Times New Roman" panose="02020603050405020304" pitchFamily="18" charset="0"/>
                <a:cs typeface="Times New Roman" panose="02020603050405020304" pitchFamily="18" charset="0"/>
              </a:rPr>
              <a:t>milk ducts</a:t>
            </a:r>
            <a:r>
              <a:rPr lang="en-NZ" sz="1700" dirty="0">
                <a:effectLst/>
                <a:ea typeface="Times New Roman" panose="02020603050405020304" pitchFamily="18" charset="0"/>
                <a:cs typeface="Times New Roman" panose="02020603050405020304" pitchFamily="18" charset="0"/>
              </a:rPr>
              <a:t>, from the milk secreting cells in the upper udder, into four milk chambers or </a:t>
            </a:r>
            <a:r>
              <a:rPr lang="en-NZ" sz="1700" b="1" dirty="0">
                <a:effectLst/>
                <a:ea typeface="Times New Roman" panose="02020603050405020304" pitchFamily="18" charset="0"/>
                <a:cs typeface="Times New Roman" panose="02020603050405020304" pitchFamily="18" charset="0"/>
              </a:rPr>
              <a:t>cisterns</a:t>
            </a:r>
            <a:r>
              <a:rPr lang="en-NZ" sz="1700" dirty="0">
                <a:effectLst/>
                <a:ea typeface="Times New Roman" panose="02020603050405020304" pitchFamily="18" charset="0"/>
                <a:cs typeface="Times New Roman" panose="02020603050405020304" pitchFamily="18" charset="0"/>
              </a:rPr>
              <a:t>, found in the four quarters of the udder.</a:t>
            </a:r>
          </a:p>
          <a:p>
            <a:pPr marL="342900" lvl="0" indent="-342900">
              <a:spcAft>
                <a:spcPts val="600"/>
              </a:spcAft>
              <a:buSzPts val="1200"/>
              <a:buFont typeface="Arial" panose="020B0604020202020204" pitchFamily="34" charset="0"/>
              <a:buAutoNum type="arabicPeriod"/>
              <a:tabLst>
                <a:tab pos="228600" algn="l"/>
              </a:tabLst>
            </a:pPr>
            <a:r>
              <a:rPr lang="en-NZ" sz="1700" dirty="0">
                <a:effectLst/>
                <a:ea typeface="Times New Roman" panose="02020603050405020304" pitchFamily="18" charset="0"/>
                <a:cs typeface="Times New Roman" panose="02020603050405020304" pitchFamily="18" charset="0"/>
              </a:rPr>
              <a:t>As milk is squeezed out through the </a:t>
            </a:r>
            <a:r>
              <a:rPr lang="en-NZ" sz="1700" b="1" dirty="0">
                <a:effectLst/>
                <a:ea typeface="Times New Roman" panose="02020603050405020304" pitchFamily="18" charset="0"/>
                <a:cs typeface="Times New Roman" panose="02020603050405020304" pitchFamily="18" charset="0"/>
              </a:rPr>
              <a:t>teat canals</a:t>
            </a:r>
            <a:r>
              <a:rPr lang="en-NZ" sz="1700" dirty="0">
                <a:effectLst/>
                <a:ea typeface="Times New Roman" panose="02020603050405020304" pitchFamily="18" charset="0"/>
                <a:cs typeface="Times New Roman" panose="02020603050405020304" pitchFamily="18" charset="0"/>
              </a:rPr>
              <a:t> more milk drains down into the cisterns from the upper udder.</a:t>
            </a:r>
          </a:p>
          <a:p>
            <a:pPr marL="342900" lvl="0" indent="-342900">
              <a:spcAft>
                <a:spcPts val="600"/>
              </a:spcAft>
              <a:buSzPts val="1200"/>
              <a:buFont typeface="Arial" panose="020B0604020202020204" pitchFamily="34" charset="0"/>
              <a:buAutoNum type="arabicPeriod"/>
              <a:tabLst>
                <a:tab pos="228600" algn="l"/>
              </a:tabLst>
            </a:pPr>
            <a:r>
              <a:rPr lang="en-NZ" sz="1700" dirty="0">
                <a:effectLst/>
                <a:ea typeface="Times New Roman" panose="02020603050405020304" pitchFamily="18" charset="0"/>
                <a:cs typeface="Times New Roman" panose="02020603050405020304" pitchFamily="18" charset="0"/>
              </a:rPr>
              <a:t>Forty litres of blood are needed to carry enough food to the udder to make one litre of milk.</a:t>
            </a:r>
          </a:p>
          <a:p>
            <a:endParaRPr lang="en-NZ" dirty="0"/>
          </a:p>
        </p:txBody>
      </p:sp>
      <p:pic>
        <p:nvPicPr>
          <p:cNvPr id="1027" name="Picture 3">
            <a:extLst>
              <a:ext uri="{FF2B5EF4-FFF2-40B4-BE49-F238E27FC236}">
                <a16:creationId xmlns:a16="http://schemas.microsoft.com/office/drawing/2014/main" id="{19C47916-845F-E49F-FD1A-52A24C60E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488" y="1362075"/>
            <a:ext cx="5453634"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01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C865-CA71-6946-A700-9BD562101A0F}"/>
              </a:ext>
            </a:extLst>
          </p:cNvPr>
          <p:cNvSpPr>
            <a:spLocks noGrp="1"/>
          </p:cNvSpPr>
          <p:nvPr>
            <p:ph type="title"/>
          </p:nvPr>
        </p:nvSpPr>
        <p:spPr>
          <a:xfrm>
            <a:off x="838200" y="365125"/>
            <a:ext cx="4905375" cy="625475"/>
          </a:xfrm>
        </p:spPr>
        <p:txBody>
          <a:bodyPr>
            <a:normAutofit fontScale="90000"/>
          </a:bodyPr>
          <a:lstStyle/>
          <a:p>
            <a:r>
              <a:rPr lang="en-NZ" dirty="0"/>
              <a:t>Inside the udder</a:t>
            </a:r>
          </a:p>
        </p:txBody>
      </p:sp>
      <p:pic>
        <p:nvPicPr>
          <p:cNvPr id="2050" name="Picture 2" descr="milk production ...">
            <a:extLst>
              <a:ext uri="{FF2B5EF4-FFF2-40B4-BE49-F238E27FC236}">
                <a16:creationId xmlns:a16="http://schemas.microsoft.com/office/drawing/2014/main" id="{E1798668-3341-96D8-2105-74563D69C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29" y="1838325"/>
            <a:ext cx="5060846" cy="35369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90F3C5-9A75-4879-6798-FA9493771E76}"/>
              </a:ext>
            </a:extLst>
          </p:cNvPr>
          <p:cNvPicPr>
            <a:picLocks noChangeAspect="1"/>
          </p:cNvPicPr>
          <p:nvPr/>
        </p:nvPicPr>
        <p:blipFill>
          <a:blip r:embed="rId3"/>
          <a:stretch>
            <a:fillRect/>
          </a:stretch>
        </p:blipFill>
        <p:spPr>
          <a:xfrm>
            <a:off x="6448427" y="2800349"/>
            <a:ext cx="4921058" cy="3718285"/>
          </a:xfrm>
          <a:prstGeom prst="rect">
            <a:avLst/>
          </a:prstGeom>
        </p:spPr>
      </p:pic>
      <p:pic>
        <p:nvPicPr>
          <p:cNvPr id="9" name="Picture 8">
            <a:extLst>
              <a:ext uri="{FF2B5EF4-FFF2-40B4-BE49-F238E27FC236}">
                <a16:creationId xmlns:a16="http://schemas.microsoft.com/office/drawing/2014/main" id="{46BE576A-D7F6-A1C2-8232-E3519E34077D}"/>
              </a:ext>
            </a:extLst>
          </p:cNvPr>
          <p:cNvPicPr>
            <a:picLocks noChangeAspect="1"/>
          </p:cNvPicPr>
          <p:nvPr/>
        </p:nvPicPr>
        <p:blipFill>
          <a:blip r:embed="rId4"/>
          <a:stretch>
            <a:fillRect/>
          </a:stretch>
        </p:blipFill>
        <p:spPr>
          <a:xfrm>
            <a:off x="6590759" y="380661"/>
            <a:ext cx="3877216" cy="2419688"/>
          </a:xfrm>
          <a:prstGeom prst="rect">
            <a:avLst/>
          </a:prstGeom>
        </p:spPr>
      </p:pic>
    </p:spTree>
    <p:extLst>
      <p:ext uri="{BB962C8B-B14F-4D97-AF65-F5344CB8AC3E}">
        <p14:creationId xmlns:p14="http://schemas.microsoft.com/office/powerpoint/2010/main" val="307854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0106-410A-634A-CDE3-F4CDD4B6D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1CA8F-204F-F3D7-BD64-91D1689C3C5B}"/>
              </a:ext>
            </a:extLst>
          </p:cNvPr>
          <p:cNvSpPr>
            <a:spLocks noGrp="1"/>
          </p:cNvSpPr>
          <p:nvPr>
            <p:ph type="title"/>
          </p:nvPr>
        </p:nvSpPr>
        <p:spPr/>
        <p:txBody>
          <a:bodyPr/>
          <a:lstStyle/>
          <a:p>
            <a:r>
              <a:rPr lang="en-NZ" dirty="0"/>
              <a:t>Exercise</a:t>
            </a:r>
          </a:p>
        </p:txBody>
      </p:sp>
      <p:sp>
        <p:nvSpPr>
          <p:cNvPr id="3" name="Content Placeholder 2">
            <a:extLst>
              <a:ext uri="{FF2B5EF4-FFF2-40B4-BE49-F238E27FC236}">
                <a16:creationId xmlns:a16="http://schemas.microsoft.com/office/drawing/2014/main" id="{122E3403-D21A-1184-0861-679A62DE9D25}"/>
              </a:ext>
            </a:extLst>
          </p:cNvPr>
          <p:cNvSpPr>
            <a:spLocks noGrp="1"/>
          </p:cNvSpPr>
          <p:nvPr>
            <p:ph sz="half" idx="1"/>
          </p:nvPr>
        </p:nvSpPr>
        <p:spPr/>
        <p:txBody>
          <a:bodyPr/>
          <a:lstStyle/>
          <a:p>
            <a:pPr>
              <a:spcAft>
                <a:spcPts val="600"/>
              </a:spcAft>
            </a:pPr>
            <a:r>
              <a:rPr lang="en-NZ" sz="1800" dirty="0">
                <a:effectLst/>
                <a:latin typeface="Arial" panose="020B0604020202020204" pitchFamily="34" charset="0"/>
                <a:ea typeface="Times New Roman" panose="02020603050405020304" pitchFamily="18" charset="0"/>
              </a:rPr>
              <a:t>Ruby, a </a:t>
            </a:r>
            <a:r>
              <a:rPr lang="en-NZ" sz="1800" dirty="0" err="1">
                <a:effectLst/>
                <a:latin typeface="Arial" panose="020B0604020202020204" pitchFamily="34" charset="0"/>
                <a:ea typeface="Times New Roman" panose="02020603050405020304" pitchFamily="18" charset="0"/>
              </a:rPr>
              <a:t>Kiwicross</a:t>
            </a:r>
            <a:r>
              <a:rPr lang="en-NZ" sz="1800" dirty="0">
                <a:effectLst/>
                <a:latin typeface="Arial" panose="020B0604020202020204" pitchFamily="34" charset="0"/>
                <a:ea typeface="Times New Roman" panose="02020603050405020304" pitchFamily="18" charset="0"/>
              </a:rPr>
              <a:t> cow, produces 17 litres of milk a day.</a:t>
            </a:r>
            <a:endParaRPr lang="en-NZ" sz="1800" dirty="0">
              <a:effectLst/>
              <a:latin typeface="Times New Roman" panose="02020603050405020304" pitchFamily="18" charset="0"/>
              <a:ea typeface="Times New Roman" panose="02020603050405020304" pitchFamily="18" charset="0"/>
            </a:endParaRPr>
          </a:p>
          <a:p>
            <a:pPr marL="342900" lvl="0" indent="-342900">
              <a:spcAft>
                <a:spcPts val="6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How many litres of milk do you use on average in your home each day, each week, each month and each year?</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How long would a day’s supply of Ruby’s milk keep your family going?</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How many litres of milk does your home use a year?  If this milk was needed all at once, how many cows would be needed?</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NZ" dirty="0"/>
          </a:p>
        </p:txBody>
      </p:sp>
      <p:pic>
        <p:nvPicPr>
          <p:cNvPr id="2050" name="Picture 2" descr="The KiwiCross Dairy Cow">
            <a:extLst>
              <a:ext uri="{FF2B5EF4-FFF2-40B4-BE49-F238E27FC236}">
                <a16:creationId xmlns:a16="http://schemas.microsoft.com/office/drawing/2014/main" id="{BD1B7BFF-99AF-6A90-36AB-0DE6CF420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4" y="1895475"/>
            <a:ext cx="4992757"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6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3977-0BF0-4986-7015-2D118EAB7BD9}"/>
              </a:ext>
            </a:extLst>
          </p:cNvPr>
          <p:cNvSpPr>
            <a:spLocks noGrp="1"/>
          </p:cNvSpPr>
          <p:nvPr>
            <p:ph type="title"/>
          </p:nvPr>
        </p:nvSpPr>
        <p:spPr/>
        <p:txBody>
          <a:bodyPr/>
          <a:lstStyle/>
          <a:p>
            <a:r>
              <a:rPr lang="en-NZ" dirty="0"/>
              <a:t>Summary of how milk is made.</a:t>
            </a:r>
          </a:p>
        </p:txBody>
      </p:sp>
      <p:sp>
        <p:nvSpPr>
          <p:cNvPr id="3" name="Content Placeholder 2">
            <a:extLst>
              <a:ext uri="{FF2B5EF4-FFF2-40B4-BE49-F238E27FC236}">
                <a16:creationId xmlns:a16="http://schemas.microsoft.com/office/drawing/2014/main" id="{4E113541-9E5E-A67C-EEEE-29822460AB0B}"/>
              </a:ext>
            </a:extLst>
          </p:cNvPr>
          <p:cNvSpPr>
            <a:spLocks noGrp="1"/>
          </p:cNvSpPr>
          <p:nvPr>
            <p:ph idx="1"/>
          </p:nvPr>
        </p:nvSpPr>
        <p:spPr/>
        <p:txBody>
          <a:bodyPr>
            <a:normAutofit/>
          </a:bodyPr>
          <a:lstStyle/>
          <a:p>
            <a:pPr marL="342900" marR="1979295" lvl="0" indent="-342900">
              <a:lnSpc>
                <a:spcPct val="150000"/>
              </a:lnSpc>
              <a:buFont typeface="+mj-lt"/>
              <a:buAutoNum type="arabicPeriod"/>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Digested food is carried by the ­­­_____________into the udder.</a:t>
            </a:r>
          </a:p>
          <a:p>
            <a:pPr marL="342900" lvl="0" indent="-342900">
              <a:lnSpc>
                <a:spcPct val="150000"/>
              </a:lnSpc>
              <a:buFont typeface="+mj-lt"/>
              <a:buAutoNum type="arabicPeriod"/>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Here the blood vessels branch off into tiny capillaries. The__________ leaves the 	blood and enters the cells in the ________ part of the udder. These are called the 	________ secreting cells or___________. The blood continues through more capillaries and leaves by two milk veins.</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The milk passes down through the milk ducts from the milk secreting cells in the upper udder, into __________milk chambers found in the four ____________ of the udder.</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As milk is squeezed out though the ________ canal more milk drains in to the chambers from the upper udder.</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40 litres of blood is needed to carry enough food to the udder to make ______ litre of milk.</a:t>
            </a: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TextBox 3">
            <a:extLst>
              <a:ext uri="{FF2B5EF4-FFF2-40B4-BE49-F238E27FC236}">
                <a16:creationId xmlns:a16="http://schemas.microsoft.com/office/drawing/2014/main" id="{1E6CF35B-BE87-DB25-EC28-3A6B9E0425DF}"/>
              </a:ext>
            </a:extLst>
          </p:cNvPr>
          <p:cNvSpPr txBox="1"/>
          <p:nvPr/>
        </p:nvSpPr>
        <p:spPr>
          <a:xfrm>
            <a:off x="838200" y="1408176"/>
            <a:ext cx="10061448" cy="369332"/>
          </a:xfrm>
          <a:prstGeom prst="rect">
            <a:avLst/>
          </a:prstGeom>
          <a:solidFill>
            <a:schemeClr val="accent6">
              <a:lumMod val="20000"/>
              <a:lumOff val="80000"/>
            </a:schemeClr>
          </a:solidFill>
        </p:spPr>
        <p:txBody>
          <a:bodyPr wrap="square" rtlCol="0">
            <a:spAutoFit/>
          </a:bodyPr>
          <a:lstStyle/>
          <a:p>
            <a:r>
              <a:rPr lang="en-NZ" b="1" dirty="0"/>
              <a:t>teat,</a:t>
            </a:r>
            <a:r>
              <a:rPr lang="en-NZ" dirty="0"/>
              <a:t>	 </a:t>
            </a:r>
            <a:r>
              <a:rPr lang="en-NZ" sz="1800" b="1" dirty="0">
                <a:effectLst/>
                <a:latin typeface="Arial" panose="020B0604020202020204" pitchFamily="34" charset="0"/>
                <a:ea typeface="Times New Roman" panose="02020603050405020304" pitchFamily="18" charset="0"/>
                <a:cs typeface="Times New Roman" panose="02020603050405020304" pitchFamily="18" charset="0"/>
              </a:rPr>
              <a:t>four,	  </a:t>
            </a:r>
            <a:r>
              <a:rPr lang="en-GB" sz="1800" b="1" dirty="0">
                <a:effectLst/>
                <a:latin typeface="Arial" panose="020B0604020202020204" pitchFamily="34" charset="0"/>
                <a:ea typeface="Times New Roman" panose="02020603050405020304" pitchFamily="18" charset="0"/>
              </a:rPr>
              <a:t>blood,    </a:t>
            </a:r>
            <a:r>
              <a:rPr lang="en-NZ" sz="1800" b="1" dirty="0">
                <a:effectLst/>
                <a:latin typeface="Arial" panose="020B0604020202020204" pitchFamily="34" charset="0"/>
                <a:ea typeface="Times New Roman" panose="02020603050405020304" pitchFamily="18" charset="0"/>
                <a:cs typeface="Times New Roman" panose="02020603050405020304" pitchFamily="18" charset="0"/>
              </a:rPr>
              <a:t>milk,      </a:t>
            </a:r>
            <a:r>
              <a:rPr lang="en-NZ" sz="1800" b="1" dirty="0">
                <a:effectLst/>
                <a:latin typeface="Arial" panose="020B0604020202020204" pitchFamily="34" charset="0"/>
                <a:ea typeface="Times New Roman" panose="02020603050405020304" pitchFamily="18" charset="0"/>
              </a:rPr>
              <a:t> </a:t>
            </a:r>
            <a:r>
              <a:rPr lang="en-GB" sz="1800" b="1" dirty="0">
                <a:effectLst/>
                <a:latin typeface="Arial" panose="020B0604020202020204" pitchFamily="34" charset="0"/>
                <a:ea typeface="Times New Roman" panose="02020603050405020304" pitchFamily="18" charset="0"/>
              </a:rPr>
              <a:t>food,    </a:t>
            </a:r>
            <a:r>
              <a:rPr lang="en-NZ" sz="1800" b="1" dirty="0">
                <a:effectLst/>
                <a:latin typeface="Arial" panose="020B0604020202020204" pitchFamily="34" charset="0"/>
                <a:ea typeface="Times New Roman" panose="02020603050405020304" pitchFamily="18" charset="0"/>
                <a:cs typeface="Times New Roman" panose="02020603050405020304" pitchFamily="18" charset="0"/>
              </a:rPr>
              <a:t>alveoli,     quarters,    one,      upper </a:t>
            </a:r>
            <a:endParaRPr lang="en-NZ" dirty="0"/>
          </a:p>
        </p:txBody>
      </p:sp>
    </p:spTree>
    <p:extLst>
      <p:ext uri="{BB962C8B-B14F-4D97-AF65-F5344CB8AC3E}">
        <p14:creationId xmlns:p14="http://schemas.microsoft.com/office/powerpoint/2010/main" val="127470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2DD50-D135-90BB-88BE-F5244D7FD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A0C32-9A09-C1EA-506B-05A872ECAAD5}"/>
              </a:ext>
            </a:extLst>
          </p:cNvPr>
          <p:cNvSpPr>
            <a:spLocks noGrp="1"/>
          </p:cNvSpPr>
          <p:nvPr>
            <p:ph type="title"/>
          </p:nvPr>
        </p:nvSpPr>
        <p:spPr/>
        <p:txBody>
          <a:bodyPr/>
          <a:lstStyle/>
          <a:p>
            <a:r>
              <a:rPr lang="en-NZ" dirty="0"/>
              <a:t>Use the words to complete the </a:t>
            </a:r>
            <a:r>
              <a:rPr lang="en-NZ" dirty="0" err="1"/>
              <a:t>paragragh</a:t>
            </a:r>
            <a:r>
              <a:rPr lang="en-NZ" dirty="0"/>
              <a:t>.</a:t>
            </a:r>
          </a:p>
        </p:txBody>
      </p:sp>
      <p:sp>
        <p:nvSpPr>
          <p:cNvPr id="3" name="Content Placeholder 2">
            <a:extLst>
              <a:ext uri="{FF2B5EF4-FFF2-40B4-BE49-F238E27FC236}">
                <a16:creationId xmlns:a16="http://schemas.microsoft.com/office/drawing/2014/main" id="{B0DEBADD-87C6-0475-97B4-9AD1FCFD441F}"/>
              </a:ext>
            </a:extLst>
          </p:cNvPr>
          <p:cNvSpPr>
            <a:spLocks noGrp="1"/>
          </p:cNvSpPr>
          <p:nvPr>
            <p:ph idx="1"/>
          </p:nvPr>
        </p:nvSpPr>
        <p:spPr>
          <a:xfrm>
            <a:off x="838200" y="2496311"/>
            <a:ext cx="10515600" cy="2816353"/>
          </a:xfrm>
        </p:spPr>
        <p:txBody>
          <a:bodyPr>
            <a:normAutofit/>
          </a:bodyPr>
          <a:lstStyle/>
          <a:p>
            <a:pPr marL="0" indent="0">
              <a:buNone/>
            </a:pPr>
            <a:r>
              <a:rPr lang="en-NZ" dirty="0"/>
              <a:t>There are ____________parts or _______________ to an udder. Each quarter consists of thousands of tubes where ____________ is made. Each milk gland has a good ___________ supply. Material to make milk are ___________ to the glands by the blood. Squeezing the milk out of the milk glands is called ________________. Then the milk travels down the milk ______ into the lower part of the _______ and out of the _________.</a:t>
            </a:r>
          </a:p>
        </p:txBody>
      </p:sp>
      <p:sp>
        <p:nvSpPr>
          <p:cNvPr id="4" name="TextBox 3">
            <a:extLst>
              <a:ext uri="{FF2B5EF4-FFF2-40B4-BE49-F238E27FC236}">
                <a16:creationId xmlns:a16="http://schemas.microsoft.com/office/drawing/2014/main" id="{80D28C9B-4317-341F-41DB-C9B3BC39A03A}"/>
              </a:ext>
            </a:extLst>
          </p:cNvPr>
          <p:cNvSpPr txBox="1"/>
          <p:nvPr/>
        </p:nvSpPr>
        <p:spPr>
          <a:xfrm>
            <a:off x="838200" y="1545336"/>
            <a:ext cx="10061448" cy="707886"/>
          </a:xfrm>
          <a:prstGeom prst="rect">
            <a:avLst/>
          </a:prstGeom>
          <a:solidFill>
            <a:schemeClr val="accent6">
              <a:lumMod val="20000"/>
              <a:lumOff val="80000"/>
            </a:schemeClr>
          </a:solidFill>
        </p:spPr>
        <p:txBody>
          <a:bodyPr wrap="square" rtlCol="0">
            <a:spAutoFit/>
          </a:bodyPr>
          <a:lstStyle/>
          <a:p>
            <a:r>
              <a:rPr lang="en-NZ" sz="2000" b="1" dirty="0"/>
              <a:t>teat,</a:t>
            </a:r>
            <a:r>
              <a:rPr lang="en-NZ" sz="2000" dirty="0"/>
              <a:t>	 </a:t>
            </a:r>
            <a:r>
              <a:rPr lang="en-NZ" sz="2000" b="1" dirty="0">
                <a:effectLst/>
                <a:latin typeface="Arial" panose="020B0604020202020204" pitchFamily="34" charset="0"/>
                <a:ea typeface="Times New Roman" panose="02020603050405020304" pitchFamily="18" charset="0"/>
                <a:cs typeface="Times New Roman" panose="02020603050405020304" pitchFamily="18" charset="0"/>
              </a:rPr>
              <a:t>four,	  </a:t>
            </a:r>
            <a:r>
              <a:rPr lang="en-GB" sz="2000" b="1" dirty="0">
                <a:effectLst/>
                <a:latin typeface="Arial" panose="020B0604020202020204" pitchFamily="34" charset="0"/>
                <a:ea typeface="Times New Roman" panose="02020603050405020304" pitchFamily="18" charset="0"/>
              </a:rPr>
              <a:t>blood,		</a:t>
            </a:r>
            <a:r>
              <a:rPr lang="en-NZ" sz="2000" b="1" dirty="0">
                <a:effectLst/>
                <a:latin typeface="Arial" panose="020B0604020202020204" pitchFamily="34" charset="0"/>
                <a:ea typeface="Times New Roman" panose="02020603050405020304" pitchFamily="18" charset="0"/>
                <a:cs typeface="Times New Roman" panose="02020603050405020304" pitchFamily="18" charset="0"/>
              </a:rPr>
              <a:t>milk udder,  	let down, 	quarters, 	tubes, 		milk, 		glands</a:t>
            </a:r>
            <a:endParaRPr lang="en-NZ" sz="2000" dirty="0"/>
          </a:p>
        </p:txBody>
      </p:sp>
    </p:spTree>
    <p:extLst>
      <p:ext uri="{BB962C8B-B14F-4D97-AF65-F5344CB8AC3E}">
        <p14:creationId xmlns:p14="http://schemas.microsoft.com/office/powerpoint/2010/main" val="324636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97B78-6D7D-3730-CA51-1A277E7AE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AE13D-3276-87E6-A8A9-D9FC81C0FF94}"/>
              </a:ext>
            </a:extLst>
          </p:cNvPr>
          <p:cNvSpPr>
            <a:spLocks noGrp="1"/>
          </p:cNvSpPr>
          <p:nvPr>
            <p:ph type="title"/>
          </p:nvPr>
        </p:nvSpPr>
        <p:spPr/>
        <p:txBody>
          <a:bodyPr/>
          <a:lstStyle/>
          <a:p>
            <a:pPr algn="ctr"/>
            <a:r>
              <a:rPr lang="en-NZ" b="1" dirty="0"/>
              <a:t>Composition</a:t>
            </a:r>
          </a:p>
        </p:txBody>
      </p:sp>
      <p:sp>
        <p:nvSpPr>
          <p:cNvPr id="3" name="Text Placeholder 2">
            <a:extLst>
              <a:ext uri="{FF2B5EF4-FFF2-40B4-BE49-F238E27FC236}">
                <a16:creationId xmlns:a16="http://schemas.microsoft.com/office/drawing/2014/main" id="{590A3D5A-5557-4E5D-41D6-8C0F32957D33}"/>
              </a:ext>
            </a:extLst>
          </p:cNvPr>
          <p:cNvSpPr>
            <a:spLocks noGrp="1"/>
          </p:cNvSpPr>
          <p:nvPr>
            <p:ph type="body" idx="1"/>
          </p:nvPr>
        </p:nvSpPr>
        <p:spPr/>
        <p:txBody>
          <a:bodyPr/>
          <a:lstStyle/>
          <a:p>
            <a:pPr algn="ctr"/>
            <a:r>
              <a:rPr lang="en-NZ" dirty="0"/>
              <a:t>Milk</a:t>
            </a:r>
          </a:p>
        </p:txBody>
      </p:sp>
      <p:graphicFrame>
        <p:nvGraphicFramePr>
          <p:cNvPr id="7" name="Content Placeholder 6">
            <a:extLst>
              <a:ext uri="{FF2B5EF4-FFF2-40B4-BE49-F238E27FC236}">
                <a16:creationId xmlns:a16="http://schemas.microsoft.com/office/drawing/2014/main" id="{EB158789-9C17-D8DA-9BF5-66B73A7F7848}"/>
              </a:ext>
            </a:extLst>
          </p:cNvPr>
          <p:cNvGraphicFramePr>
            <a:graphicFrameLocks noGrp="1"/>
          </p:cNvGraphicFramePr>
          <p:nvPr>
            <p:ph sz="half" idx="2"/>
            <p:extLst>
              <p:ext uri="{D42A27DB-BD31-4B8C-83A1-F6EECF244321}">
                <p14:modId xmlns:p14="http://schemas.microsoft.com/office/powerpoint/2010/main" val="1824460201"/>
              </p:ext>
            </p:extLst>
          </p:nvPr>
        </p:nvGraphicFramePr>
        <p:xfrm>
          <a:off x="839789" y="2708593"/>
          <a:ext cx="5157786" cy="2225040"/>
        </p:xfrm>
        <a:graphic>
          <a:graphicData uri="http://schemas.openxmlformats.org/drawingml/2006/table">
            <a:tbl>
              <a:tblPr firstRow="1" bandRow="1">
                <a:tableStyleId>{5C22544A-7EE6-4342-B048-85BDC9FD1C3A}</a:tableStyleId>
              </a:tblPr>
              <a:tblGrid>
                <a:gridCol w="2578893">
                  <a:extLst>
                    <a:ext uri="{9D8B030D-6E8A-4147-A177-3AD203B41FA5}">
                      <a16:colId xmlns:a16="http://schemas.microsoft.com/office/drawing/2014/main" val="479673208"/>
                    </a:ext>
                  </a:extLst>
                </a:gridCol>
                <a:gridCol w="2578893">
                  <a:extLst>
                    <a:ext uri="{9D8B030D-6E8A-4147-A177-3AD203B41FA5}">
                      <a16:colId xmlns:a16="http://schemas.microsoft.com/office/drawing/2014/main" val="1762408815"/>
                    </a:ext>
                  </a:extLst>
                </a:gridCol>
              </a:tblGrid>
              <a:tr h="370840">
                <a:tc>
                  <a:txBody>
                    <a:bodyPr/>
                    <a:lstStyle/>
                    <a:p>
                      <a:endParaRPr lang="en-NZ" dirty="0"/>
                    </a:p>
                  </a:txBody>
                  <a:tcPr/>
                </a:tc>
                <a:tc>
                  <a:txBody>
                    <a:bodyPr/>
                    <a:lstStyle/>
                    <a:p>
                      <a:pPr algn="ctr"/>
                      <a:r>
                        <a:rPr lang="en-NZ" dirty="0"/>
                        <a:t>%</a:t>
                      </a:r>
                    </a:p>
                  </a:txBody>
                  <a:tcPr/>
                </a:tc>
                <a:extLst>
                  <a:ext uri="{0D108BD9-81ED-4DB2-BD59-A6C34878D82A}">
                    <a16:rowId xmlns:a16="http://schemas.microsoft.com/office/drawing/2014/main" val="1963111401"/>
                  </a:ext>
                </a:extLst>
              </a:tr>
              <a:tr h="370840">
                <a:tc>
                  <a:txBody>
                    <a:bodyPr/>
                    <a:lstStyle/>
                    <a:p>
                      <a:r>
                        <a:rPr lang="en-NZ" dirty="0"/>
                        <a:t>Water</a:t>
                      </a:r>
                    </a:p>
                  </a:txBody>
                  <a:tcPr/>
                </a:tc>
                <a:tc>
                  <a:txBody>
                    <a:bodyPr/>
                    <a:lstStyle/>
                    <a:p>
                      <a:pPr algn="ctr"/>
                      <a:r>
                        <a:rPr lang="en-NZ" dirty="0"/>
                        <a:t>86.7</a:t>
                      </a:r>
                    </a:p>
                  </a:txBody>
                  <a:tcPr/>
                </a:tc>
                <a:extLst>
                  <a:ext uri="{0D108BD9-81ED-4DB2-BD59-A6C34878D82A}">
                    <a16:rowId xmlns:a16="http://schemas.microsoft.com/office/drawing/2014/main" val="151527470"/>
                  </a:ext>
                </a:extLst>
              </a:tr>
              <a:tr h="370840">
                <a:tc>
                  <a:txBody>
                    <a:bodyPr/>
                    <a:lstStyle/>
                    <a:p>
                      <a:r>
                        <a:rPr lang="en-NZ" dirty="0"/>
                        <a:t>Fat</a:t>
                      </a:r>
                    </a:p>
                  </a:txBody>
                  <a:tcPr/>
                </a:tc>
                <a:tc>
                  <a:txBody>
                    <a:bodyPr/>
                    <a:lstStyle/>
                    <a:p>
                      <a:pPr algn="ctr"/>
                      <a:r>
                        <a:rPr lang="en-NZ" dirty="0"/>
                        <a:t>4.5</a:t>
                      </a:r>
                    </a:p>
                  </a:txBody>
                  <a:tcPr/>
                </a:tc>
                <a:extLst>
                  <a:ext uri="{0D108BD9-81ED-4DB2-BD59-A6C34878D82A}">
                    <a16:rowId xmlns:a16="http://schemas.microsoft.com/office/drawing/2014/main" val="1240406295"/>
                  </a:ext>
                </a:extLst>
              </a:tr>
              <a:tr h="370840">
                <a:tc>
                  <a:txBody>
                    <a:bodyPr/>
                    <a:lstStyle/>
                    <a:p>
                      <a:r>
                        <a:rPr lang="en-NZ" dirty="0"/>
                        <a:t>Protein</a:t>
                      </a:r>
                    </a:p>
                  </a:txBody>
                  <a:tcPr/>
                </a:tc>
                <a:tc>
                  <a:txBody>
                    <a:bodyPr/>
                    <a:lstStyle/>
                    <a:p>
                      <a:pPr algn="ctr"/>
                      <a:r>
                        <a:rPr lang="en-NZ" dirty="0"/>
                        <a:t>3.7</a:t>
                      </a:r>
                    </a:p>
                  </a:txBody>
                  <a:tcPr/>
                </a:tc>
                <a:extLst>
                  <a:ext uri="{0D108BD9-81ED-4DB2-BD59-A6C34878D82A}">
                    <a16:rowId xmlns:a16="http://schemas.microsoft.com/office/drawing/2014/main" val="1481311215"/>
                  </a:ext>
                </a:extLst>
              </a:tr>
              <a:tr h="370840">
                <a:tc>
                  <a:txBody>
                    <a:bodyPr/>
                    <a:lstStyle/>
                    <a:p>
                      <a:r>
                        <a:rPr lang="en-NZ" dirty="0"/>
                        <a:t>Lactose</a:t>
                      </a:r>
                    </a:p>
                  </a:txBody>
                  <a:tcPr/>
                </a:tc>
                <a:tc>
                  <a:txBody>
                    <a:bodyPr/>
                    <a:lstStyle/>
                    <a:p>
                      <a:pPr algn="ctr"/>
                      <a:r>
                        <a:rPr lang="en-NZ" dirty="0"/>
                        <a:t>4.7</a:t>
                      </a:r>
                    </a:p>
                  </a:txBody>
                  <a:tcPr/>
                </a:tc>
                <a:extLst>
                  <a:ext uri="{0D108BD9-81ED-4DB2-BD59-A6C34878D82A}">
                    <a16:rowId xmlns:a16="http://schemas.microsoft.com/office/drawing/2014/main" val="2434921927"/>
                  </a:ext>
                </a:extLst>
              </a:tr>
              <a:tr h="370840">
                <a:tc>
                  <a:txBody>
                    <a:bodyPr/>
                    <a:lstStyle/>
                    <a:p>
                      <a:r>
                        <a:rPr lang="en-NZ" dirty="0"/>
                        <a:t>Salt and minerals</a:t>
                      </a:r>
                    </a:p>
                  </a:txBody>
                  <a:tcPr/>
                </a:tc>
                <a:tc>
                  <a:txBody>
                    <a:bodyPr/>
                    <a:lstStyle/>
                    <a:p>
                      <a:pPr algn="ctr"/>
                      <a:r>
                        <a:rPr lang="en-NZ" dirty="0"/>
                        <a:t>0.4</a:t>
                      </a:r>
                    </a:p>
                  </a:txBody>
                  <a:tcPr/>
                </a:tc>
                <a:extLst>
                  <a:ext uri="{0D108BD9-81ED-4DB2-BD59-A6C34878D82A}">
                    <a16:rowId xmlns:a16="http://schemas.microsoft.com/office/drawing/2014/main" val="2833523395"/>
                  </a:ext>
                </a:extLst>
              </a:tr>
            </a:tbl>
          </a:graphicData>
        </a:graphic>
      </p:graphicFrame>
      <p:sp>
        <p:nvSpPr>
          <p:cNvPr id="5" name="Text Placeholder 4">
            <a:extLst>
              <a:ext uri="{FF2B5EF4-FFF2-40B4-BE49-F238E27FC236}">
                <a16:creationId xmlns:a16="http://schemas.microsoft.com/office/drawing/2014/main" id="{C790D277-1668-1B1F-0627-6FFA2BEF7E0C}"/>
              </a:ext>
            </a:extLst>
          </p:cNvPr>
          <p:cNvSpPr>
            <a:spLocks noGrp="1"/>
          </p:cNvSpPr>
          <p:nvPr>
            <p:ph type="body" sz="quarter" idx="3"/>
          </p:nvPr>
        </p:nvSpPr>
        <p:spPr/>
        <p:txBody>
          <a:bodyPr/>
          <a:lstStyle/>
          <a:p>
            <a:pPr algn="ctr"/>
            <a:r>
              <a:rPr lang="en-NZ" dirty="0"/>
              <a:t>Colostrum</a:t>
            </a:r>
          </a:p>
        </p:txBody>
      </p:sp>
      <p:sp>
        <p:nvSpPr>
          <p:cNvPr id="11" name="Content Placeholder 10">
            <a:extLst>
              <a:ext uri="{FF2B5EF4-FFF2-40B4-BE49-F238E27FC236}">
                <a16:creationId xmlns:a16="http://schemas.microsoft.com/office/drawing/2014/main" id="{E7DE3F40-C9DF-B8FD-1624-3765DAC74EA9}"/>
              </a:ext>
            </a:extLst>
          </p:cNvPr>
          <p:cNvSpPr>
            <a:spLocks noGrp="1"/>
          </p:cNvSpPr>
          <p:nvPr>
            <p:ph sz="quarter" idx="4"/>
          </p:nvPr>
        </p:nvSpPr>
        <p:spPr/>
        <p:txBody>
          <a:bodyPr/>
          <a:lstStyle/>
          <a:p>
            <a:endParaRPr lang="en-NZ" dirty="0"/>
          </a:p>
          <a:p>
            <a:endParaRPr lang="en-NZ" dirty="0"/>
          </a:p>
        </p:txBody>
      </p:sp>
      <p:graphicFrame>
        <p:nvGraphicFramePr>
          <p:cNvPr id="12" name="Content Placeholder 7">
            <a:extLst>
              <a:ext uri="{FF2B5EF4-FFF2-40B4-BE49-F238E27FC236}">
                <a16:creationId xmlns:a16="http://schemas.microsoft.com/office/drawing/2014/main" id="{9ED9C6E7-DE8B-E866-6E91-59D9E73B4371}"/>
              </a:ext>
            </a:extLst>
          </p:cNvPr>
          <p:cNvGraphicFramePr>
            <a:graphicFrameLocks/>
          </p:cNvGraphicFramePr>
          <p:nvPr>
            <p:extLst>
              <p:ext uri="{D42A27DB-BD31-4B8C-83A1-F6EECF244321}">
                <p14:modId xmlns:p14="http://schemas.microsoft.com/office/powerpoint/2010/main" val="1071244855"/>
              </p:ext>
            </p:extLst>
          </p:nvPr>
        </p:nvGraphicFramePr>
        <p:xfrm>
          <a:off x="6172200" y="2723833"/>
          <a:ext cx="5082604" cy="2194560"/>
        </p:xfrm>
        <a:graphic>
          <a:graphicData uri="http://schemas.openxmlformats.org/drawingml/2006/table">
            <a:tbl>
              <a:tblPr firstRow="1" bandRow="1">
                <a:tableStyleId>{5C22544A-7EE6-4342-B048-85BDC9FD1C3A}</a:tableStyleId>
              </a:tblPr>
              <a:tblGrid>
                <a:gridCol w="2541302">
                  <a:extLst>
                    <a:ext uri="{9D8B030D-6E8A-4147-A177-3AD203B41FA5}">
                      <a16:colId xmlns:a16="http://schemas.microsoft.com/office/drawing/2014/main" val="3159769354"/>
                    </a:ext>
                  </a:extLst>
                </a:gridCol>
                <a:gridCol w="2541302">
                  <a:extLst>
                    <a:ext uri="{9D8B030D-6E8A-4147-A177-3AD203B41FA5}">
                      <a16:colId xmlns:a16="http://schemas.microsoft.com/office/drawing/2014/main" val="1135060684"/>
                    </a:ext>
                  </a:extLst>
                </a:gridCol>
              </a:tblGrid>
              <a:tr h="322009">
                <a:tc>
                  <a:txBody>
                    <a:bodyPr/>
                    <a:lstStyle/>
                    <a:p>
                      <a:endParaRPr lang="en-NZ" dirty="0"/>
                    </a:p>
                  </a:txBody>
                  <a:tcPr/>
                </a:tc>
                <a:tc>
                  <a:txBody>
                    <a:bodyPr/>
                    <a:lstStyle/>
                    <a:p>
                      <a:pPr algn="ctr"/>
                      <a:r>
                        <a:rPr lang="en-NZ" dirty="0"/>
                        <a:t>%</a:t>
                      </a:r>
                    </a:p>
                  </a:txBody>
                  <a:tcPr/>
                </a:tc>
                <a:extLst>
                  <a:ext uri="{0D108BD9-81ED-4DB2-BD59-A6C34878D82A}">
                    <a16:rowId xmlns:a16="http://schemas.microsoft.com/office/drawing/2014/main" val="504841945"/>
                  </a:ext>
                </a:extLst>
              </a:tr>
              <a:tr h="322009">
                <a:tc>
                  <a:txBody>
                    <a:bodyPr/>
                    <a:lstStyle/>
                    <a:p>
                      <a:r>
                        <a:rPr lang="en-NZ" dirty="0"/>
                        <a:t>Water</a:t>
                      </a:r>
                    </a:p>
                  </a:txBody>
                  <a:tcPr/>
                </a:tc>
                <a:tc>
                  <a:txBody>
                    <a:bodyPr/>
                    <a:lstStyle/>
                    <a:p>
                      <a:pPr algn="ctr"/>
                      <a:r>
                        <a:rPr lang="en-NZ" dirty="0"/>
                        <a:t>76.8</a:t>
                      </a:r>
                    </a:p>
                  </a:txBody>
                  <a:tcPr/>
                </a:tc>
                <a:extLst>
                  <a:ext uri="{0D108BD9-81ED-4DB2-BD59-A6C34878D82A}">
                    <a16:rowId xmlns:a16="http://schemas.microsoft.com/office/drawing/2014/main" val="4282617440"/>
                  </a:ext>
                </a:extLst>
              </a:tr>
              <a:tr h="322009">
                <a:tc>
                  <a:txBody>
                    <a:bodyPr/>
                    <a:lstStyle/>
                    <a:p>
                      <a:r>
                        <a:rPr lang="en-NZ" dirty="0"/>
                        <a:t>Fat</a:t>
                      </a:r>
                    </a:p>
                  </a:txBody>
                  <a:tcPr/>
                </a:tc>
                <a:tc>
                  <a:txBody>
                    <a:bodyPr/>
                    <a:lstStyle/>
                    <a:p>
                      <a:pPr algn="ctr"/>
                      <a:r>
                        <a:rPr lang="en-NZ" dirty="0"/>
                        <a:t>5.4</a:t>
                      </a:r>
                    </a:p>
                  </a:txBody>
                  <a:tcPr/>
                </a:tc>
                <a:extLst>
                  <a:ext uri="{0D108BD9-81ED-4DB2-BD59-A6C34878D82A}">
                    <a16:rowId xmlns:a16="http://schemas.microsoft.com/office/drawing/2014/main" val="598848435"/>
                  </a:ext>
                </a:extLst>
              </a:tr>
              <a:tr h="322009">
                <a:tc>
                  <a:txBody>
                    <a:bodyPr/>
                    <a:lstStyle/>
                    <a:p>
                      <a:r>
                        <a:rPr lang="en-NZ" dirty="0"/>
                        <a:t>Protein</a:t>
                      </a:r>
                    </a:p>
                  </a:txBody>
                  <a:tcPr/>
                </a:tc>
                <a:tc>
                  <a:txBody>
                    <a:bodyPr/>
                    <a:lstStyle/>
                    <a:p>
                      <a:pPr algn="ctr"/>
                      <a:r>
                        <a:rPr lang="en-NZ" dirty="0"/>
                        <a:t>14.6</a:t>
                      </a:r>
                    </a:p>
                  </a:txBody>
                  <a:tcPr/>
                </a:tc>
                <a:extLst>
                  <a:ext uri="{0D108BD9-81ED-4DB2-BD59-A6C34878D82A}">
                    <a16:rowId xmlns:a16="http://schemas.microsoft.com/office/drawing/2014/main" val="3543857541"/>
                  </a:ext>
                </a:extLst>
              </a:tr>
              <a:tr h="322009">
                <a:tc>
                  <a:txBody>
                    <a:bodyPr/>
                    <a:lstStyle/>
                    <a:p>
                      <a:r>
                        <a:rPr lang="en-NZ" dirty="0"/>
                        <a:t>Lactose</a:t>
                      </a:r>
                    </a:p>
                  </a:txBody>
                  <a:tcPr/>
                </a:tc>
                <a:tc>
                  <a:txBody>
                    <a:bodyPr/>
                    <a:lstStyle/>
                    <a:p>
                      <a:pPr algn="ctr"/>
                      <a:r>
                        <a:rPr lang="en-NZ" dirty="0"/>
                        <a:t>2</a:t>
                      </a:r>
                    </a:p>
                  </a:txBody>
                  <a:tcPr/>
                </a:tc>
                <a:extLst>
                  <a:ext uri="{0D108BD9-81ED-4DB2-BD59-A6C34878D82A}">
                    <a16:rowId xmlns:a16="http://schemas.microsoft.com/office/drawing/2014/main" val="2797676727"/>
                  </a:ext>
                </a:extLst>
              </a:tr>
              <a:tr h="322009">
                <a:tc>
                  <a:txBody>
                    <a:bodyPr/>
                    <a:lstStyle/>
                    <a:p>
                      <a:r>
                        <a:rPr lang="en-NZ" dirty="0"/>
                        <a:t>Salt and minerals</a:t>
                      </a:r>
                    </a:p>
                  </a:txBody>
                  <a:tcPr/>
                </a:tc>
                <a:tc>
                  <a:txBody>
                    <a:bodyPr/>
                    <a:lstStyle/>
                    <a:p>
                      <a:pPr algn="ctr"/>
                      <a:r>
                        <a:rPr lang="en-NZ" dirty="0"/>
                        <a:t>1,2</a:t>
                      </a:r>
                    </a:p>
                  </a:txBody>
                  <a:tcPr/>
                </a:tc>
                <a:extLst>
                  <a:ext uri="{0D108BD9-81ED-4DB2-BD59-A6C34878D82A}">
                    <a16:rowId xmlns:a16="http://schemas.microsoft.com/office/drawing/2014/main" val="1441216592"/>
                  </a:ext>
                </a:extLst>
              </a:tr>
            </a:tbl>
          </a:graphicData>
        </a:graphic>
      </p:graphicFrame>
    </p:spTree>
    <p:extLst>
      <p:ext uri="{BB962C8B-B14F-4D97-AF65-F5344CB8AC3E}">
        <p14:creationId xmlns:p14="http://schemas.microsoft.com/office/powerpoint/2010/main" val="333736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938AB-B3B7-0C9A-EE3D-D161D5535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39902-2463-A0F2-9CC9-200D1CA4F70B}"/>
              </a:ext>
            </a:extLst>
          </p:cNvPr>
          <p:cNvSpPr>
            <a:spLocks noGrp="1"/>
          </p:cNvSpPr>
          <p:nvPr>
            <p:ph type="title"/>
          </p:nvPr>
        </p:nvSpPr>
        <p:spPr/>
        <p:txBody>
          <a:bodyPr/>
          <a:lstStyle/>
          <a:p>
            <a:r>
              <a:rPr lang="en-NZ" dirty="0"/>
              <a:t>Making Milk</a:t>
            </a:r>
          </a:p>
        </p:txBody>
      </p:sp>
      <p:sp>
        <p:nvSpPr>
          <p:cNvPr id="3" name="Content Placeholder 2">
            <a:extLst>
              <a:ext uri="{FF2B5EF4-FFF2-40B4-BE49-F238E27FC236}">
                <a16:creationId xmlns:a16="http://schemas.microsoft.com/office/drawing/2014/main" id="{3D187C7F-DF8C-1FD7-DB2E-B62657B12D89}"/>
              </a:ext>
            </a:extLst>
          </p:cNvPr>
          <p:cNvSpPr>
            <a:spLocks noGrp="1"/>
          </p:cNvSpPr>
          <p:nvPr>
            <p:ph sz="half" idx="1"/>
          </p:nvPr>
        </p:nvSpPr>
        <p:spPr>
          <a:xfrm>
            <a:off x="838200" y="1825625"/>
            <a:ext cx="4943475" cy="4351338"/>
          </a:xfrm>
        </p:spPr>
        <p:txBody>
          <a:bodyPr>
            <a:normAutofit fontScale="77500" lnSpcReduction="20000"/>
          </a:bodyPr>
          <a:lstStyle/>
          <a:p>
            <a:r>
              <a:rPr lang="en-NZ" dirty="0"/>
              <a:t>Read the worksheet making milk and answer the questions.</a:t>
            </a:r>
          </a:p>
          <a:p>
            <a:pPr marL="342900" lvl="0" indent="-342900">
              <a:lnSpc>
                <a:spcPct val="150000"/>
              </a:lnSpc>
              <a:spcAft>
                <a:spcPts val="3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Where in the udder is milk stored?</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3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Name the hormone that is released to “let milk down”</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3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Explain what happens when a calf or a lamb suckles.</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3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Explain how the hormone </a:t>
            </a:r>
            <a:r>
              <a:rPr lang="en-NZ" sz="1800" b="1" dirty="0">
                <a:effectLst/>
                <a:latin typeface="Arial" panose="020B0604020202020204" pitchFamily="34" charset="0"/>
                <a:ea typeface="Times New Roman" panose="02020603050405020304" pitchFamily="18" charset="0"/>
                <a:cs typeface="Times New Roman" panose="02020603050405020304" pitchFamily="18" charset="0"/>
              </a:rPr>
              <a:t>oxytocin</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works.</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3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Explain what stimulates dairy cows to “let milk down”</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300"/>
              </a:spcAft>
              <a:buSzPts val="1200"/>
              <a:buFont typeface="Arial" panose="020B0604020202020204" pitchFamily="34" charset="0"/>
              <a:buAutoNum type="arabicPeriod"/>
              <a:tabLst>
                <a:tab pos="2286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Explain what </a:t>
            </a:r>
            <a:r>
              <a:rPr lang="en-NZ" sz="1800" b="1" dirty="0">
                <a:effectLst/>
                <a:latin typeface="Arial" panose="020B0604020202020204" pitchFamily="34" charset="0"/>
                <a:ea typeface="Times New Roman" panose="02020603050405020304" pitchFamily="18" charset="0"/>
                <a:cs typeface="Times New Roman" panose="02020603050405020304" pitchFamily="18" charset="0"/>
              </a:rPr>
              <a:t>adrenalin</a:t>
            </a:r>
            <a:r>
              <a:rPr lang="en-NZ" sz="1800" dirty="0">
                <a:effectLst/>
                <a:latin typeface="Arial" panose="020B0604020202020204" pitchFamily="34" charset="0"/>
                <a:ea typeface="Times New Roman" panose="02020603050405020304" pitchFamily="18" charset="0"/>
                <a:cs typeface="Times New Roman" panose="02020603050405020304" pitchFamily="18" charset="0"/>
              </a:rPr>
              <a:t> is and the effect it has on “milk let down”</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NZ" dirty="0"/>
          </a:p>
        </p:txBody>
      </p:sp>
      <p:pic>
        <p:nvPicPr>
          <p:cNvPr id="3074" name="Picture 2" descr="Anatomy of the udder Flashcards | Quizlet">
            <a:extLst>
              <a:ext uri="{FF2B5EF4-FFF2-40B4-BE49-F238E27FC236}">
                <a16:creationId xmlns:a16="http://schemas.microsoft.com/office/drawing/2014/main" id="{08BF81E8-D4B5-85A3-F962-BB9323B16C7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71713" y="220902"/>
            <a:ext cx="3081311" cy="29395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lk let-down - DairyNZ | DairyNZ">
            <a:extLst>
              <a:ext uri="{FF2B5EF4-FFF2-40B4-BE49-F238E27FC236}">
                <a16:creationId xmlns:a16="http://schemas.microsoft.com/office/drawing/2014/main" id="{B59B3D91-1AF8-E963-48A0-244DB8CD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635" y="3248415"/>
            <a:ext cx="5767927" cy="324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584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270</TotalTime>
  <Words>856</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Symbol</vt:lpstr>
      <vt:lpstr>Times New Roman</vt:lpstr>
      <vt:lpstr>Office Theme</vt:lpstr>
      <vt:lpstr>PowerPoint Presentation</vt:lpstr>
      <vt:lpstr>How milk is made</vt:lpstr>
      <vt:lpstr>How milk is made</vt:lpstr>
      <vt:lpstr>Inside the udder</vt:lpstr>
      <vt:lpstr>Exercise</vt:lpstr>
      <vt:lpstr>Summary of how milk is made.</vt:lpstr>
      <vt:lpstr>Use the words to complete the paragragh.</vt:lpstr>
      <vt:lpstr>Composition</vt:lpstr>
      <vt:lpstr>Making Milk</vt:lpstr>
      <vt:lpstr>Milking intervals</vt:lpstr>
      <vt:lpstr>Reason farmers milk once –a-day of flexible milking</vt:lpstr>
      <vt:lpstr>Milking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5</cp:revision>
  <dcterms:created xsi:type="dcterms:W3CDTF">2025-01-30T00:25:45Z</dcterms:created>
  <dcterms:modified xsi:type="dcterms:W3CDTF">2025-01-30T21:40:00Z</dcterms:modified>
</cp:coreProperties>
</file>