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87" r:id="rId4"/>
    <p:sldId id="288" r:id="rId5"/>
    <p:sldId id="260" r:id="rId6"/>
    <p:sldId id="259" r:id="rId7"/>
    <p:sldId id="258" r:id="rId8"/>
    <p:sldId id="291" r:id="rId9"/>
    <p:sldId id="261" r:id="rId10"/>
    <p:sldId id="290" r:id="rId11"/>
    <p:sldId id="295" r:id="rId12"/>
    <p:sldId id="289" r:id="rId13"/>
    <p:sldId id="293" r:id="rId14"/>
    <p:sldId id="294" r:id="rId15"/>
    <p:sldId id="292" r:id="rId16"/>
    <p:sldId id="297" r:id="rId17"/>
    <p:sldId id="296" r:id="rId18"/>
    <p:sldId id="300" r:id="rId19"/>
    <p:sldId id="301"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D39AD-F59E-4B2B-AC8D-9E2AB193C846}"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1DC1CFF3-C8EA-417E-BF13-13EB89C7E0F2}">
      <dgm:prSet/>
      <dgm:spPr/>
      <dgm:t>
        <a:bodyPr/>
        <a:lstStyle/>
        <a:p>
          <a:pPr>
            <a:defRPr b="1"/>
          </a:pPr>
          <a:r>
            <a:rPr lang="en-US"/>
            <a:t>1774</a:t>
          </a:r>
        </a:p>
      </dgm:t>
    </dgm:pt>
    <dgm:pt modelId="{94132E43-2409-4B18-90C6-36E8C1707E90}" type="parTrans" cxnId="{28B37C23-DDF7-4BDF-8263-ED245A79E201}">
      <dgm:prSet/>
      <dgm:spPr/>
      <dgm:t>
        <a:bodyPr/>
        <a:lstStyle/>
        <a:p>
          <a:endParaRPr lang="en-US"/>
        </a:p>
      </dgm:t>
    </dgm:pt>
    <dgm:pt modelId="{F79FD588-06D7-4A18-AB09-EB12E5BF04D7}" type="sibTrans" cxnId="{28B37C23-DDF7-4BDF-8263-ED245A79E201}">
      <dgm:prSet/>
      <dgm:spPr/>
      <dgm:t>
        <a:bodyPr/>
        <a:lstStyle/>
        <a:p>
          <a:endParaRPr lang="en-US"/>
        </a:p>
      </dgm:t>
    </dgm:pt>
    <dgm:pt modelId="{0AA014D5-DC35-437E-B70E-C5CEB7D0A617}">
      <dgm:prSet/>
      <dgm:spPr/>
      <dgm:t>
        <a:bodyPr/>
        <a:lstStyle/>
        <a:p>
          <a:r>
            <a:rPr lang="en-US" dirty="0"/>
            <a:t>Captain James Cook landed two merino sheep in the Marlborough Sounds</a:t>
          </a:r>
        </a:p>
      </dgm:t>
    </dgm:pt>
    <dgm:pt modelId="{2406A304-B8E6-4222-8537-0B7CA364A712}" type="parTrans" cxnId="{D86F64B4-616D-4130-81D3-55BF26ED2552}">
      <dgm:prSet/>
      <dgm:spPr/>
      <dgm:t>
        <a:bodyPr/>
        <a:lstStyle/>
        <a:p>
          <a:endParaRPr lang="en-US"/>
        </a:p>
      </dgm:t>
    </dgm:pt>
    <dgm:pt modelId="{2E248803-CEFF-4E36-9D7F-47BB6D3272EF}" type="sibTrans" cxnId="{D86F64B4-616D-4130-81D3-55BF26ED2552}">
      <dgm:prSet/>
      <dgm:spPr/>
      <dgm:t>
        <a:bodyPr/>
        <a:lstStyle/>
        <a:p>
          <a:endParaRPr lang="en-US"/>
        </a:p>
      </dgm:t>
    </dgm:pt>
    <dgm:pt modelId="{A4D533E3-197E-4BF2-93B0-28F137958F70}">
      <dgm:prSet/>
      <dgm:spPr/>
      <dgm:t>
        <a:bodyPr/>
        <a:lstStyle/>
        <a:p>
          <a:pPr>
            <a:defRPr b="1"/>
          </a:pPr>
          <a:r>
            <a:rPr lang="en-US"/>
            <a:t>1814</a:t>
          </a:r>
        </a:p>
      </dgm:t>
    </dgm:pt>
    <dgm:pt modelId="{C6A7A8A9-3C53-485F-85F3-A8205F1E00BA}" type="parTrans" cxnId="{264146A9-3005-4117-85CF-EBC9CE0E9C46}">
      <dgm:prSet/>
      <dgm:spPr/>
      <dgm:t>
        <a:bodyPr/>
        <a:lstStyle/>
        <a:p>
          <a:endParaRPr lang="en-US"/>
        </a:p>
      </dgm:t>
    </dgm:pt>
    <dgm:pt modelId="{3F5F159E-9DC1-4A1A-9D31-541C16B88A50}" type="sibTrans" cxnId="{264146A9-3005-4117-85CF-EBC9CE0E9C46}">
      <dgm:prSet/>
      <dgm:spPr/>
      <dgm:t>
        <a:bodyPr/>
        <a:lstStyle/>
        <a:p>
          <a:endParaRPr lang="en-US"/>
        </a:p>
      </dgm:t>
    </dgm:pt>
    <dgm:pt modelId="{2A93BB34-E4CD-482B-A979-63462108F863}">
      <dgm:prSet/>
      <dgm:spPr/>
      <dgm:t>
        <a:bodyPr/>
        <a:lstStyle/>
        <a:p>
          <a:r>
            <a:rPr lang="en-US" dirty="0"/>
            <a:t>Rev Samuel Marsden introduced sheep to the Bay of Islands.</a:t>
          </a:r>
        </a:p>
        <a:p>
          <a:r>
            <a:rPr lang="en-US" dirty="0"/>
            <a:t>No sheep survived from these first two importations.</a:t>
          </a:r>
        </a:p>
      </dgm:t>
    </dgm:pt>
    <dgm:pt modelId="{E7F5523F-E1CC-4295-ACA7-979997CB8DFC}" type="parTrans" cxnId="{A49664A2-7681-4595-BB78-568D1FE99668}">
      <dgm:prSet/>
      <dgm:spPr/>
      <dgm:t>
        <a:bodyPr/>
        <a:lstStyle/>
        <a:p>
          <a:endParaRPr lang="en-US"/>
        </a:p>
      </dgm:t>
    </dgm:pt>
    <dgm:pt modelId="{05FAA2FB-5BEE-49EF-B65E-04C4CA620EE2}" type="sibTrans" cxnId="{A49664A2-7681-4595-BB78-568D1FE99668}">
      <dgm:prSet/>
      <dgm:spPr/>
      <dgm:t>
        <a:bodyPr/>
        <a:lstStyle/>
        <a:p>
          <a:endParaRPr lang="en-US"/>
        </a:p>
      </dgm:t>
    </dgm:pt>
    <dgm:pt modelId="{EB798237-09A6-4FA4-A42B-14AB34FE74C7}">
      <dgm:prSet/>
      <dgm:spPr/>
      <dgm:t>
        <a:bodyPr/>
        <a:lstStyle/>
        <a:p>
          <a:pPr>
            <a:defRPr b="1"/>
          </a:pPr>
          <a:r>
            <a:rPr lang="en-US"/>
            <a:t>1834</a:t>
          </a:r>
        </a:p>
      </dgm:t>
    </dgm:pt>
    <dgm:pt modelId="{3954B3DD-C14F-4934-9602-421088DD4DDD}" type="parTrans" cxnId="{5F21BD0A-0A2B-4191-961D-3D1BD1A294CD}">
      <dgm:prSet/>
      <dgm:spPr/>
      <dgm:t>
        <a:bodyPr/>
        <a:lstStyle/>
        <a:p>
          <a:endParaRPr lang="en-US"/>
        </a:p>
      </dgm:t>
    </dgm:pt>
    <dgm:pt modelId="{0CB2C5C4-95E8-40B1-A4BD-429712750606}" type="sibTrans" cxnId="{5F21BD0A-0A2B-4191-961D-3D1BD1A294CD}">
      <dgm:prSet/>
      <dgm:spPr/>
      <dgm:t>
        <a:bodyPr/>
        <a:lstStyle/>
        <a:p>
          <a:endParaRPr lang="en-US"/>
        </a:p>
      </dgm:t>
    </dgm:pt>
    <dgm:pt modelId="{4727D90D-C8CD-4DDF-9B65-4C429AFF829F}">
      <dgm:prSet/>
      <dgm:spPr/>
      <dgm:t>
        <a:bodyPr/>
        <a:lstStyle/>
        <a:p>
          <a:r>
            <a:rPr lang="en-US" dirty="0"/>
            <a:t>Allen Bell Wright landed the first sheep flock of Merinos on Mana Island Wellington. </a:t>
          </a:r>
        </a:p>
        <a:p>
          <a:r>
            <a:rPr lang="en-US" dirty="0"/>
            <a:t>Wool exports started in 1835.</a:t>
          </a:r>
        </a:p>
      </dgm:t>
    </dgm:pt>
    <dgm:pt modelId="{A515BE81-B387-409B-B21F-84D0863857CA}" type="parTrans" cxnId="{88E3977F-6967-4235-91C9-25F9D5F27CDF}">
      <dgm:prSet/>
      <dgm:spPr/>
      <dgm:t>
        <a:bodyPr/>
        <a:lstStyle/>
        <a:p>
          <a:endParaRPr lang="en-US"/>
        </a:p>
      </dgm:t>
    </dgm:pt>
    <dgm:pt modelId="{AE4E0A52-6D08-478B-8DCB-DDB244F861C6}" type="sibTrans" cxnId="{88E3977F-6967-4235-91C9-25F9D5F27CDF}">
      <dgm:prSet/>
      <dgm:spPr/>
      <dgm:t>
        <a:bodyPr/>
        <a:lstStyle/>
        <a:p>
          <a:endParaRPr lang="en-US"/>
        </a:p>
      </dgm:t>
    </dgm:pt>
    <dgm:pt modelId="{3AA9EEE2-72D9-4E5C-9669-C24303930886}">
      <dgm:prSet/>
      <dgm:spPr/>
      <dgm:t>
        <a:bodyPr/>
        <a:lstStyle/>
        <a:p>
          <a:pPr>
            <a:defRPr b="1"/>
          </a:pPr>
          <a:r>
            <a:rPr lang="en-US"/>
            <a:t>1840’s</a:t>
          </a:r>
        </a:p>
      </dgm:t>
    </dgm:pt>
    <dgm:pt modelId="{908E2B3E-5FD2-4D8C-84CE-6EA709A2FD0F}" type="parTrans" cxnId="{E3118F19-8DBD-4487-BAC0-CEF1464D32A6}">
      <dgm:prSet/>
      <dgm:spPr/>
      <dgm:t>
        <a:bodyPr/>
        <a:lstStyle/>
        <a:p>
          <a:endParaRPr lang="en-US"/>
        </a:p>
      </dgm:t>
    </dgm:pt>
    <dgm:pt modelId="{D38FD5CE-CBC4-43D2-B7C4-85179B21D061}" type="sibTrans" cxnId="{E3118F19-8DBD-4487-BAC0-CEF1464D32A6}">
      <dgm:prSet/>
      <dgm:spPr/>
      <dgm:t>
        <a:bodyPr/>
        <a:lstStyle/>
        <a:p>
          <a:endParaRPr lang="en-US"/>
        </a:p>
      </dgm:t>
    </dgm:pt>
    <dgm:pt modelId="{4C3FF31A-4530-49E8-965E-B87A1A01E9EC}">
      <dgm:prSet/>
      <dgm:spPr/>
      <dgm:t>
        <a:bodyPr/>
        <a:lstStyle/>
        <a:p>
          <a:r>
            <a:rPr lang="en-US" dirty="0"/>
            <a:t>Dual purpose sheep breed were introduced to New Zealand. Sheep flocks were established in the Wairarapa,  Marlborough,  Canterbury and Otago.</a:t>
          </a:r>
        </a:p>
      </dgm:t>
    </dgm:pt>
    <dgm:pt modelId="{6676055E-C24A-422C-99D5-86C73979CC44}" type="parTrans" cxnId="{781335E6-EDD3-4D0F-92ED-DDA2B012BAD4}">
      <dgm:prSet/>
      <dgm:spPr/>
      <dgm:t>
        <a:bodyPr/>
        <a:lstStyle/>
        <a:p>
          <a:endParaRPr lang="en-US"/>
        </a:p>
      </dgm:t>
    </dgm:pt>
    <dgm:pt modelId="{604B5BA9-DE81-43A6-BE02-01A035428367}" type="sibTrans" cxnId="{781335E6-EDD3-4D0F-92ED-DDA2B012BAD4}">
      <dgm:prSet/>
      <dgm:spPr/>
      <dgm:t>
        <a:bodyPr/>
        <a:lstStyle/>
        <a:p>
          <a:endParaRPr lang="en-US"/>
        </a:p>
      </dgm:t>
    </dgm:pt>
    <dgm:pt modelId="{DFA9AF34-B7D4-48EC-A8A9-78FD6426D604}" type="pres">
      <dgm:prSet presAssocID="{5E3D39AD-F59E-4B2B-AC8D-9E2AB193C846}" presName="root" presStyleCnt="0">
        <dgm:presLayoutVars>
          <dgm:chMax/>
          <dgm:chPref/>
          <dgm:animLvl val="lvl"/>
        </dgm:presLayoutVars>
      </dgm:prSet>
      <dgm:spPr/>
    </dgm:pt>
    <dgm:pt modelId="{092754E8-A7EB-4DAC-BB13-A50FB1E8C654}" type="pres">
      <dgm:prSet presAssocID="{5E3D39AD-F59E-4B2B-AC8D-9E2AB193C846}" presName="divider" presStyleLbl="fgAccFollowNode1" presStyleIdx="0" presStyleCnt="1"/>
      <dgm:spPr>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gm:spPr>
    </dgm:pt>
    <dgm:pt modelId="{5442B5DF-6265-4CF4-829F-79159AE37409}" type="pres">
      <dgm:prSet presAssocID="{5E3D39AD-F59E-4B2B-AC8D-9E2AB193C846}" presName="nodes" presStyleCnt="0">
        <dgm:presLayoutVars>
          <dgm:chMax/>
          <dgm:chPref/>
          <dgm:animLvl val="lvl"/>
        </dgm:presLayoutVars>
      </dgm:prSet>
      <dgm:spPr/>
    </dgm:pt>
    <dgm:pt modelId="{DCB2F93E-F376-4564-85EB-C3A1E590E072}" type="pres">
      <dgm:prSet presAssocID="{1DC1CFF3-C8EA-417E-BF13-13EB89C7E0F2}" presName="composite" presStyleCnt="0"/>
      <dgm:spPr/>
    </dgm:pt>
    <dgm:pt modelId="{F49EE4DD-2CA9-4EE1-BC42-94FEE6E097AF}" type="pres">
      <dgm:prSet presAssocID="{1DC1CFF3-C8EA-417E-BF13-13EB89C7E0F2}" presName="L1TextContainer" presStyleLbl="revTx" presStyleIdx="0" presStyleCnt="4">
        <dgm:presLayoutVars>
          <dgm:chMax val="1"/>
          <dgm:chPref val="1"/>
          <dgm:bulletEnabled val="1"/>
        </dgm:presLayoutVars>
      </dgm:prSet>
      <dgm:spPr/>
    </dgm:pt>
    <dgm:pt modelId="{879F2CC4-F2CE-47E4-9685-E7177A6ADF64}" type="pres">
      <dgm:prSet presAssocID="{1DC1CFF3-C8EA-417E-BF13-13EB89C7E0F2}" presName="L2TextContainerWrapper" presStyleCnt="0">
        <dgm:presLayoutVars>
          <dgm:chMax val="0"/>
          <dgm:chPref val="0"/>
          <dgm:bulletEnabled val="1"/>
        </dgm:presLayoutVars>
      </dgm:prSet>
      <dgm:spPr/>
    </dgm:pt>
    <dgm:pt modelId="{FE8DB2EC-FD26-4C09-A2CC-0CC62008262A}" type="pres">
      <dgm:prSet presAssocID="{1DC1CFF3-C8EA-417E-BF13-13EB89C7E0F2}" presName="L2TextContainer" presStyleLbl="bgAcc1" presStyleIdx="0" presStyleCnt="4"/>
      <dgm:spPr/>
    </dgm:pt>
    <dgm:pt modelId="{69072901-602B-4B28-9D02-3501B5D15D25}" type="pres">
      <dgm:prSet presAssocID="{1DC1CFF3-C8EA-417E-BF13-13EB89C7E0F2}" presName="FlexibleEmptyPlaceHolder" presStyleCnt="0"/>
      <dgm:spPr/>
    </dgm:pt>
    <dgm:pt modelId="{B02F39F8-3921-4AEA-87AA-AA55657255C5}" type="pres">
      <dgm:prSet presAssocID="{1DC1CFF3-C8EA-417E-BF13-13EB89C7E0F2}"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4237EA43-F879-4BC3-B678-1EAA6A903BF2}" type="pres">
      <dgm:prSet presAssocID="{1DC1CFF3-C8EA-417E-BF13-13EB89C7E0F2}" presName="ConnectorPoint" presStyleLbl="alignNode1" presStyleIdx="0" presStyleCnt="4"/>
      <dgm:spPr/>
    </dgm:pt>
    <dgm:pt modelId="{82611F57-15BB-4746-8B52-D7FD452B0059}" type="pres">
      <dgm:prSet presAssocID="{1DC1CFF3-C8EA-417E-BF13-13EB89C7E0F2}" presName="EmptyPlaceHolder" presStyleCnt="0"/>
      <dgm:spPr/>
    </dgm:pt>
    <dgm:pt modelId="{BB0D9F16-E99B-419D-81E0-92765496B39A}" type="pres">
      <dgm:prSet presAssocID="{F79FD588-06D7-4A18-AB09-EB12E5BF04D7}" presName="spaceBetweenRectangles" presStyleCnt="0"/>
      <dgm:spPr/>
    </dgm:pt>
    <dgm:pt modelId="{3A4FE30C-A661-4CB3-8FFC-BBCF633D0FCE}" type="pres">
      <dgm:prSet presAssocID="{A4D533E3-197E-4BF2-93B0-28F137958F70}" presName="composite" presStyleCnt="0"/>
      <dgm:spPr/>
    </dgm:pt>
    <dgm:pt modelId="{E03EEA2A-C780-49BC-86C3-2B1386F826B4}" type="pres">
      <dgm:prSet presAssocID="{A4D533E3-197E-4BF2-93B0-28F137958F70}" presName="L1TextContainer" presStyleLbl="revTx" presStyleIdx="1" presStyleCnt="4">
        <dgm:presLayoutVars>
          <dgm:chMax val="1"/>
          <dgm:chPref val="1"/>
          <dgm:bulletEnabled val="1"/>
        </dgm:presLayoutVars>
      </dgm:prSet>
      <dgm:spPr/>
    </dgm:pt>
    <dgm:pt modelId="{9792126E-96A6-4135-9859-CC0C221A9A24}" type="pres">
      <dgm:prSet presAssocID="{A4D533E3-197E-4BF2-93B0-28F137958F70}" presName="L2TextContainerWrapper" presStyleCnt="0">
        <dgm:presLayoutVars>
          <dgm:chMax val="0"/>
          <dgm:chPref val="0"/>
          <dgm:bulletEnabled val="1"/>
        </dgm:presLayoutVars>
      </dgm:prSet>
      <dgm:spPr/>
    </dgm:pt>
    <dgm:pt modelId="{510935F5-CA27-485C-A940-F02FF19958D1}" type="pres">
      <dgm:prSet presAssocID="{A4D533E3-197E-4BF2-93B0-28F137958F70}" presName="L2TextContainer" presStyleLbl="bgAcc1" presStyleIdx="1" presStyleCnt="4"/>
      <dgm:spPr/>
    </dgm:pt>
    <dgm:pt modelId="{E33851CB-4C32-48FD-B5F7-75FDD41853CE}" type="pres">
      <dgm:prSet presAssocID="{A4D533E3-197E-4BF2-93B0-28F137958F70}" presName="FlexibleEmptyPlaceHolder" presStyleCnt="0"/>
      <dgm:spPr/>
    </dgm:pt>
    <dgm:pt modelId="{DF1CE1AC-833B-4C55-8517-6A049141EC82}" type="pres">
      <dgm:prSet presAssocID="{A4D533E3-197E-4BF2-93B0-28F137958F70}"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9EF091F3-3029-49D8-A190-936EA3DFF32F}" type="pres">
      <dgm:prSet presAssocID="{A4D533E3-197E-4BF2-93B0-28F137958F70}" presName="ConnectorPoint" presStyleLbl="alignNode1" presStyleIdx="1" presStyleCnt="4"/>
      <dgm:spPr/>
    </dgm:pt>
    <dgm:pt modelId="{6AD52115-B8DA-4292-8AF7-3D47BC973FAF}" type="pres">
      <dgm:prSet presAssocID="{A4D533E3-197E-4BF2-93B0-28F137958F70}" presName="EmptyPlaceHolder" presStyleCnt="0"/>
      <dgm:spPr/>
    </dgm:pt>
    <dgm:pt modelId="{A52D5DDD-C36E-4DC9-B81C-5E0504AF87C6}" type="pres">
      <dgm:prSet presAssocID="{3F5F159E-9DC1-4A1A-9D31-541C16B88A50}" presName="spaceBetweenRectangles" presStyleCnt="0"/>
      <dgm:spPr/>
    </dgm:pt>
    <dgm:pt modelId="{BE5EA55E-3DC7-4737-9EBF-05840C94AB13}" type="pres">
      <dgm:prSet presAssocID="{EB798237-09A6-4FA4-A42B-14AB34FE74C7}" presName="composite" presStyleCnt="0"/>
      <dgm:spPr/>
    </dgm:pt>
    <dgm:pt modelId="{888DFBAB-00B2-4841-ACED-D1A289687BB2}" type="pres">
      <dgm:prSet presAssocID="{EB798237-09A6-4FA4-A42B-14AB34FE74C7}" presName="L1TextContainer" presStyleLbl="revTx" presStyleIdx="2" presStyleCnt="4">
        <dgm:presLayoutVars>
          <dgm:chMax val="1"/>
          <dgm:chPref val="1"/>
          <dgm:bulletEnabled val="1"/>
        </dgm:presLayoutVars>
      </dgm:prSet>
      <dgm:spPr/>
    </dgm:pt>
    <dgm:pt modelId="{EC7EABB2-1803-4C65-8A98-E34A82DF2CAE}" type="pres">
      <dgm:prSet presAssocID="{EB798237-09A6-4FA4-A42B-14AB34FE74C7}" presName="L2TextContainerWrapper" presStyleCnt="0">
        <dgm:presLayoutVars>
          <dgm:chMax val="0"/>
          <dgm:chPref val="0"/>
          <dgm:bulletEnabled val="1"/>
        </dgm:presLayoutVars>
      </dgm:prSet>
      <dgm:spPr/>
    </dgm:pt>
    <dgm:pt modelId="{7CFEBB72-86BB-4A25-9197-C61BEDE5C949}" type="pres">
      <dgm:prSet presAssocID="{EB798237-09A6-4FA4-A42B-14AB34FE74C7}" presName="L2TextContainer" presStyleLbl="bgAcc1" presStyleIdx="2" presStyleCnt="4"/>
      <dgm:spPr/>
    </dgm:pt>
    <dgm:pt modelId="{DF168881-EA46-4405-8BF6-86CFD1F73F22}" type="pres">
      <dgm:prSet presAssocID="{EB798237-09A6-4FA4-A42B-14AB34FE74C7}" presName="FlexibleEmptyPlaceHolder" presStyleCnt="0"/>
      <dgm:spPr/>
    </dgm:pt>
    <dgm:pt modelId="{4A5E0DCF-4950-4B97-BBC8-EC4CBA305AB5}" type="pres">
      <dgm:prSet presAssocID="{EB798237-09A6-4FA4-A42B-14AB34FE74C7}"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449AFB1F-A63A-40D9-9BAC-0864F9739F3B}" type="pres">
      <dgm:prSet presAssocID="{EB798237-09A6-4FA4-A42B-14AB34FE74C7}" presName="ConnectorPoint" presStyleLbl="alignNode1" presStyleIdx="2" presStyleCnt="4"/>
      <dgm:spPr/>
    </dgm:pt>
    <dgm:pt modelId="{07E8B14D-0028-47A9-A25F-F51A6025AD59}" type="pres">
      <dgm:prSet presAssocID="{EB798237-09A6-4FA4-A42B-14AB34FE74C7}" presName="EmptyPlaceHolder" presStyleCnt="0"/>
      <dgm:spPr/>
    </dgm:pt>
    <dgm:pt modelId="{ACD2A477-C576-4355-9F3F-1423A38193CB}" type="pres">
      <dgm:prSet presAssocID="{0CB2C5C4-95E8-40B1-A4BD-429712750606}" presName="spaceBetweenRectangles" presStyleCnt="0"/>
      <dgm:spPr/>
    </dgm:pt>
    <dgm:pt modelId="{9DEDFD6D-C1FA-43FB-A3A8-D01224A56EC2}" type="pres">
      <dgm:prSet presAssocID="{3AA9EEE2-72D9-4E5C-9669-C24303930886}" presName="composite" presStyleCnt="0"/>
      <dgm:spPr/>
    </dgm:pt>
    <dgm:pt modelId="{C6360361-3155-4661-AA15-05279E4895AA}" type="pres">
      <dgm:prSet presAssocID="{3AA9EEE2-72D9-4E5C-9669-C24303930886}" presName="L1TextContainer" presStyleLbl="revTx" presStyleIdx="3" presStyleCnt="4">
        <dgm:presLayoutVars>
          <dgm:chMax val="1"/>
          <dgm:chPref val="1"/>
          <dgm:bulletEnabled val="1"/>
        </dgm:presLayoutVars>
      </dgm:prSet>
      <dgm:spPr/>
    </dgm:pt>
    <dgm:pt modelId="{FEA7C859-0724-43FF-92B7-29CA3422983B}" type="pres">
      <dgm:prSet presAssocID="{3AA9EEE2-72D9-4E5C-9669-C24303930886}" presName="L2TextContainerWrapper" presStyleCnt="0">
        <dgm:presLayoutVars>
          <dgm:chMax val="0"/>
          <dgm:chPref val="0"/>
          <dgm:bulletEnabled val="1"/>
        </dgm:presLayoutVars>
      </dgm:prSet>
      <dgm:spPr/>
    </dgm:pt>
    <dgm:pt modelId="{B3E1BDEC-26EE-494D-B030-11A5174DB7CB}" type="pres">
      <dgm:prSet presAssocID="{3AA9EEE2-72D9-4E5C-9669-C24303930886}" presName="L2TextContainer" presStyleLbl="bgAcc1" presStyleIdx="3" presStyleCnt="4"/>
      <dgm:spPr/>
    </dgm:pt>
    <dgm:pt modelId="{F79B18D6-B287-47A7-AF56-619290124F7A}" type="pres">
      <dgm:prSet presAssocID="{3AA9EEE2-72D9-4E5C-9669-C24303930886}" presName="FlexibleEmptyPlaceHolder" presStyleCnt="0"/>
      <dgm:spPr/>
    </dgm:pt>
    <dgm:pt modelId="{D035F7A7-D31A-45B9-928A-FCC6A18DF6EB}" type="pres">
      <dgm:prSet presAssocID="{3AA9EEE2-72D9-4E5C-9669-C24303930886}"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073AC006-D874-4A0E-8A8D-03DE0294E506}" type="pres">
      <dgm:prSet presAssocID="{3AA9EEE2-72D9-4E5C-9669-C24303930886}" presName="ConnectorPoint" presStyleLbl="alignNode1" presStyleIdx="3" presStyleCnt="4"/>
      <dgm:spPr/>
    </dgm:pt>
    <dgm:pt modelId="{2152C5F1-96C3-4F95-A390-B95FEDA96362}" type="pres">
      <dgm:prSet presAssocID="{3AA9EEE2-72D9-4E5C-9669-C24303930886}" presName="EmptyPlaceHolder" presStyleCnt="0"/>
      <dgm:spPr/>
    </dgm:pt>
  </dgm:ptLst>
  <dgm:cxnLst>
    <dgm:cxn modelId="{0930BA05-C480-4786-BFF0-0E2B13C0CEC5}" type="presOf" srcId="{5E3D39AD-F59E-4B2B-AC8D-9E2AB193C846}" destId="{DFA9AF34-B7D4-48EC-A8A9-78FD6426D604}" srcOrd="0" destOrd="0" presId="urn:microsoft.com/office/officeart/2016/7/layout/BasicTimeline"/>
    <dgm:cxn modelId="{5F21BD0A-0A2B-4191-961D-3D1BD1A294CD}" srcId="{5E3D39AD-F59E-4B2B-AC8D-9E2AB193C846}" destId="{EB798237-09A6-4FA4-A42B-14AB34FE74C7}" srcOrd="2" destOrd="0" parTransId="{3954B3DD-C14F-4934-9602-421088DD4DDD}" sibTransId="{0CB2C5C4-95E8-40B1-A4BD-429712750606}"/>
    <dgm:cxn modelId="{E3118F19-8DBD-4487-BAC0-CEF1464D32A6}" srcId="{5E3D39AD-F59E-4B2B-AC8D-9E2AB193C846}" destId="{3AA9EEE2-72D9-4E5C-9669-C24303930886}" srcOrd="3" destOrd="0" parTransId="{908E2B3E-5FD2-4D8C-84CE-6EA709A2FD0F}" sibTransId="{D38FD5CE-CBC4-43D2-B7C4-85179B21D061}"/>
    <dgm:cxn modelId="{1E42651D-BF34-42F2-B945-CF9B65E1AE9B}" type="presOf" srcId="{EB798237-09A6-4FA4-A42B-14AB34FE74C7}" destId="{888DFBAB-00B2-4841-ACED-D1A289687BB2}" srcOrd="0" destOrd="0" presId="urn:microsoft.com/office/officeart/2016/7/layout/BasicTimeline"/>
    <dgm:cxn modelId="{28B37C23-DDF7-4BDF-8263-ED245A79E201}" srcId="{5E3D39AD-F59E-4B2B-AC8D-9E2AB193C846}" destId="{1DC1CFF3-C8EA-417E-BF13-13EB89C7E0F2}" srcOrd="0" destOrd="0" parTransId="{94132E43-2409-4B18-90C6-36E8C1707E90}" sibTransId="{F79FD588-06D7-4A18-AB09-EB12E5BF04D7}"/>
    <dgm:cxn modelId="{4CE71B2A-796B-42F3-ACDA-80290B29C6CF}" type="presOf" srcId="{4C3FF31A-4530-49E8-965E-B87A1A01E9EC}" destId="{B3E1BDEC-26EE-494D-B030-11A5174DB7CB}" srcOrd="0" destOrd="0" presId="urn:microsoft.com/office/officeart/2016/7/layout/BasicTimeline"/>
    <dgm:cxn modelId="{8626916E-37BC-4E7D-B8AA-4F5944D3EC01}" type="presOf" srcId="{3AA9EEE2-72D9-4E5C-9669-C24303930886}" destId="{C6360361-3155-4661-AA15-05279E4895AA}" srcOrd="0" destOrd="0" presId="urn:microsoft.com/office/officeart/2016/7/layout/BasicTimeline"/>
    <dgm:cxn modelId="{1907AE5A-7054-493C-81B1-37F622FC2654}" type="presOf" srcId="{2A93BB34-E4CD-482B-A979-63462108F863}" destId="{510935F5-CA27-485C-A940-F02FF19958D1}" srcOrd="0" destOrd="0" presId="urn:microsoft.com/office/officeart/2016/7/layout/BasicTimeline"/>
    <dgm:cxn modelId="{D3BACD7B-F25E-4A14-A5F2-54957FCE9FCF}" type="presOf" srcId="{A4D533E3-197E-4BF2-93B0-28F137958F70}" destId="{E03EEA2A-C780-49BC-86C3-2B1386F826B4}" srcOrd="0" destOrd="0" presId="urn:microsoft.com/office/officeart/2016/7/layout/BasicTimeline"/>
    <dgm:cxn modelId="{88E3977F-6967-4235-91C9-25F9D5F27CDF}" srcId="{EB798237-09A6-4FA4-A42B-14AB34FE74C7}" destId="{4727D90D-C8CD-4DDF-9B65-4C429AFF829F}" srcOrd="0" destOrd="0" parTransId="{A515BE81-B387-409B-B21F-84D0863857CA}" sibTransId="{AE4E0A52-6D08-478B-8DCB-DDB244F861C6}"/>
    <dgm:cxn modelId="{2B05E29C-1E40-4593-AF21-839719B307A3}" type="presOf" srcId="{1DC1CFF3-C8EA-417E-BF13-13EB89C7E0F2}" destId="{F49EE4DD-2CA9-4EE1-BC42-94FEE6E097AF}" srcOrd="0" destOrd="0" presId="urn:microsoft.com/office/officeart/2016/7/layout/BasicTimeline"/>
    <dgm:cxn modelId="{A49664A2-7681-4595-BB78-568D1FE99668}" srcId="{A4D533E3-197E-4BF2-93B0-28F137958F70}" destId="{2A93BB34-E4CD-482B-A979-63462108F863}" srcOrd="0" destOrd="0" parTransId="{E7F5523F-E1CC-4295-ACA7-979997CB8DFC}" sibTransId="{05FAA2FB-5BEE-49EF-B65E-04C4CA620EE2}"/>
    <dgm:cxn modelId="{264146A9-3005-4117-85CF-EBC9CE0E9C46}" srcId="{5E3D39AD-F59E-4B2B-AC8D-9E2AB193C846}" destId="{A4D533E3-197E-4BF2-93B0-28F137958F70}" srcOrd="1" destOrd="0" parTransId="{C6A7A8A9-3C53-485F-85F3-A8205F1E00BA}" sibTransId="{3F5F159E-9DC1-4A1A-9D31-541C16B88A50}"/>
    <dgm:cxn modelId="{D86F64B4-616D-4130-81D3-55BF26ED2552}" srcId="{1DC1CFF3-C8EA-417E-BF13-13EB89C7E0F2}" destId="{0AA014D5-DC35-437E-B70E-C5CEB7D0A617}" srcOrd="0" destOrd="0" parTransId="{2406A304-B8E6-4222-8537-0B7CA364A712}" sibTransId="{2E248803-CEFF-4E36-9D7F-47BB6D3272EF}"/>
    <dgm:cxn modelId="{75A3D8C9-5886-46BA-8B1E-8E2AB413368C}" type="presOf" srcId="{4727D90D-C8CD-4DDF-9B65-4C429AFF829F}" destId="{7CFEBB72-86BB-4A25-9197-C61BEDE5C949}" srcOrd="0" destOrd="0" presId="urn:microsoft.com/office/officeart/2016/7/layout/BasicTimeline"/>
    <dgm:cxn modelId="{BEE8EDDD-584E-4916-9C4B-2719A4457DF9}" type="presOf" srcId="{0AA014D5-DC35-437E-B70E-C5CEB7D0A617}" destId="{FE8DB2EC-FD26-4C09-A2CC-0CC62008262A}" srcOrd="0" destOrd="0" presId="urn:microsoft.com/office/officeart/2016/7/layout/BasicTimeline"/>
    <dgm:cxn modelId="{781335E6-EDD3-4D0F-92ED-DDA2B012BAD4}" srcId="{3AA9EEE2-72D9-4E5C-9669-C24303930886}" destId="{4C3FF31A-4530-49E8-965E-B87A1A01E9EC}" srcOrd="0" destOrd="0" parTransId="{6676055E-C24A-422C-99D5-86C73979CC44}" sibTransId="{604B5BA9-DE81-43A6-BE02-01A035428367}"/>
    <dgm:cxn modelId="{509600CA-284E-4023-86D8-D7B1496A1703}" type="presParOf" srcId="{DFA9AF34-B7D4-48EC-A8A9-78FD6426D604}" destId="{092754E8-A7EB-4DAC-BB13-A50FB1E8C654}" srcOrd="0" destOrd="0" presId="urn:microsoft.com/office/officeart/2016/7/layout/BasicTimeline"/>
    <dgm:cxn modelId="{AF886E81-3A93-4193-B105-F103C58CF48C}" type="presParOf" srcId="{DFA9AF34-B7D4-48EC-A8A9-78FD6426D604}" destId="{5442B5DF-6265-4CF4-829F-79159AE37409}" srcOrd="1" destOrd="0" presId="urn:microsoft.com/office/officeart/2016/7/layout/BasicTimeline"/>
    <dgm:cxn modelId="{3EB3DD12-0C36-42EA-A325-30B914C39D2B}" type="presParOf" srcId="{5442B5DF-6265-4CF4-829F-79159AE37409}" destId="{DCB2F93E-F376-4564-85EB-C3A1E590E072}" srcOrd="0" destOrd="0" presId="urn:microsoft.com/office/officeart/2016/7/layout/BasicTimeline"/>
    <dgm:cxn modelId="{5C754133-36E6-49E1-9EC6-33926DC86302}" type="presParOf" srcId="{DCB2F93E-F376-4564-85EB-C3A1E590E072}" destId="{F49EE4DD-2CA9-4EE1-BC42-94FEE6E097AF}" srcOrd="0" destOrd="0" presId="urn:microsoft.com/office/officeart/2016/7/layout/BasicTimeline"/>
    <dgm:cxn modelId="{33286C6E-9814-4BC0-B388-67069D32E1AD}" type="presParOf" srcId="{DCB2F93E-F376-4564-85EB-C3A1E590E072}" destId="{879F2CC4-F2CE-47E4-9685-E7177A6ADF64}" srcOrd="1" destOrd="0" presId="urn:microsoft.com/office/officeart/2016/7/layout/BasicTimeline"/>
    <dgm:cxn modelId="{60DECC2C-C875-4759-9C9A-67947829559E}" type="presParOf" srcId="{879F2CC4-F2CE-47E4-9685-E7177A6ADF64}" destId="{FE8DB2EC-FD26-4C09-A2CC-0CC62008262A}" srcOrd="0" destOrd="0" presId="urn:microsoft.com/office/officeart/2016/7/layout/BasicTimeline"/>
    <dgm:cxn modelId="{D457ACB5-2D03-4B47-96BB-CA602BB822A6}" type="presParOf" srcId="{879F2CC4-F2CE-47E4-9685-E7177A6ADF64}" destId="{69072901-602B-4B28-9D02-3501B5D15D25}" srcOrd="1" destOrd="0" presId="urn:microsoft.com/office/officeart/2016/7/layout/BasicTimeline"/>
    <dgm:cxn modelId="{3E9780BF-4A84-44C0-A6E0-C47BD0E3DD52}" type="presParOf" srcId="{DCB2F93E-F376-4564-85EB-C3A1E590E072}" destId="{B02F39F8-3921-4AEA-87AA-AA55657255C5}" srcOrd="2" destOrd="0" presId="urn:microsoft.com/office/officeart/2016/7/layout/BasicTimeline"/>
    <dgm:cxn modelId="{6D0BF958-CBC4-4A1A-91EE-E7E2A6446933}" type="presParOf" srcId="{DCB2F93E-F376-4564-85EB-C3A1E590E072}" destId="{4237EA43-F879-4BC3-B678-1EAA6A903BF2}" srcOrd="3" destOrd="0" presId="urn:microsoft.com/office/officeart/2016/7/layout/BasicTimeline"/>
    <dgm:cxn modelId="{CD0F130F-3BDF-4CCD-BCAD-8B6F4119DE26}" type="presParOf" srcId="{DCB2F93E-F376-4564-85EB-C3A1E590E072}" destId="{82611F57-15BB-4746-8B52-D7FD452B0059}" srcOrd="4" destOrd="0" presId="urn:microsoft.com/office/officeart/2016/7/layout/BasicTimeline"/>
    <dgm:cxn modelId="{E851934D-214B-4693-A47C-D1797CED52EC}" type="presParOf" srcId="{5442B5DF-6265-4CF4-829F-79159AE37409}" destId="{BB0D9F16-E99B-419D-81E0-92765496B39A}" srcOrd="1" destOrd="0" presId="urn:microsoft.com/office/officeart/2016/7/layout/BasicTimeline"/>
    <dgm:cxn modelId="{493C5B8C-3DA1-46CC-9854-C17F6DA0E6CC}" type="presParOf" srcId="{5442B5DF-6265-4CF4-829F-79159AE37409}" destId="{3A4FE30C-A661-4CB3-8FFC-BBCF633D0FCE}" srcOrd="2" destOrd="0" presId="urn:microsoft.com/office/officeart/2016/7/layout/BasicTimeline"/>
    <dgm:cxn modelId="{29790037-ADFC-4076-A876-5CDFCD14A294}" type="presParOf" srcId="{3A4FE30C-A661-4CB3-8FFC-BBCF633D0FCE}" destId="{E03EEA2A-C780-49BC-86C3-2B1386F826B4}" srcOrd="0" destOrd="0" presId="urn:microsoft.com/office/officeart/2016/7/layout/BasicTimeline"/>
    <dgm:cxn modelId="{6AA4D94C-3FBD-42ED-81CB-F2480CA16B19}" type="presParOf" srcId="{3A4FE30C-A661-4CB3-8FFC-BBCF633D0FCE}" destId="{9792126E-96A6-4135-9859-CC0C221A9A24}" srcOrd="1" destOrd="0" presId="urn:microsoft.com/office/officeart/2016/7/layout/BasicTimeline"/>
    <dgm:cxn modelId="{F9B7C143-AE3F-4B4A-8F08-FC2931711918}" type="presParOf" srcId="{9792126E-96A6-4135-9859-CC0C221A9A24}" destId="{510935F5-CA27-485C-A940-F02FF19958D1}" srcOrd="0" destOrd="0" presId="urn:microsoft.com/office/officeart/2016/7/layout/BasicTimeline"/>
    <dgm:cxn modelId="{2E70833D-C58B-4C0A-9333-D13D3367C3EE}" type="presParOf" srcId="{9792126E-96A6-4135-9859-CC0C221A9A24}" destId="{E33851CB-4C32-48FD-B5F7-75FDD41853CE}" srcOrd="1" destOrd="0" presId="urn:microsoft.com/office/officeart/2016/7/layout/BasicTimeline"/>
    <dgm:cxn modelId="{E314DA6B-2968-4486-94B6-461F7C304C1B}" type="presParOf" srcId="{3A4FE30C-A661-4CB3-8FFC-BBCF633D0FCE}" destId="{DF1CE1AC-833B-4C55-8517-6A049141EC82}" srcOrd="2" destOrd="0" presId="urn:microsoft.com/office/officeart/2016/7/layout/BasicTimeline"/>
    <dgm:cxn modelId="{E31E65DD-90E3-41F7-A3B8-F119CF659081}" type="presParOf" srcId="{3A4FE30C-A661-4CB3-8FFC-BBCF633D0FCE}" destId="{9EF091F3-3029-49D8-A190-936EA3DFF32F}" srcOrd="3" destOrd="0" presId="urn:microsoft.com/office/officeart/2016/7/layout/BasicTimeline"/>
    <dgm:cxn modelId="{040DF377-7C09-4514-9300-4F088E9A758C}" type="presParOf" srcId="{3A4FE30C-A661-4CB3-8FFC-BBCF633D0FCE}" destId="{6AD52115-B8DA-4292-8AF7-3D47BC973FAF}" srcOrd="4" destOrd="0" presId="urn:microsoft.com/office/officeart/2016/7/layout/BasicTimeline"/>
    <dgm:cxn modelId="{E26C458C-3E38-4D1C-A115-9DDE55B987DE}" type="presParOf" srcId="{5442B5DF-6265-4CF4-829F-79159AE37409}" destId="{A52D5DDD-C36E-4DC9-B81C-5E0504AF87C6}" srcOrd="3" destOrd="0" presId="urn:microsoft.com/office/officeart/2016/7/layout/BasicTimeline"/>
    <dgm:cxn modelId="{2AFE64B9-2499-49AF-88DD-DA979F4C8F62}" type="presParOf" srcId="{5442B5DF-6265-4CF4-829F-79159AE37409}" destId="{BE5EA55E-3DC7-4737-9EBF-05840C94AB13}" srcOrd="4" destOrd="0" presId="urn:microsoft.com/office/officeart/2016/7/layout/BasicTimeline"/>
    <dgm:cxn modelId="{468B8081-868B-423C-A343-2BC304A48DD3}" type="presParOf" srcId="{BE5EA55E-3DC7-4737-9EBF-05840C94AB13}" destId="{888DFBAB-00B2-4841-ACED-D1A289687BB2}" srcOrd="0" destOrd="0" presId="urn:microsoft.com/office/officeart/2016/7/layout/BasicTimeline"/>
    <dgm:cxn modelId="{0E556B24-66E6-4D6F-A082-64AD2D8E1A06}" type="presParOf" srcId="{BE5EA55E-3DC7-4737-9EBF-05840C94AB13}" destId="{EC7EABB2-1803-4C65-8A98-E34A82DF2CAE}" srcOrd="1" destOrd="0" presId="urn:microsoft.com/office/officeart/2016/7/layout/BasicTimeline"/>
    <dgm:cxn modelId="{F30C01C6-6172-4607-AC4B-967E0DBBB12D}" type="presParOf" srcId="{EC7EABB2-1803-4C65-8A98-E34A82DF2CAE}" destId="{7CFEBB72-86BB-4A25-9197-C61BEDE5C949}" srcOrd="0" destOrd="0" presId="urn:microsoft.com/office/officeart/2016/7/layout/BasicTimeline"/>
    <dgm:cxn modelId="{B8989684-7C86-4488-89F4-4C073FE272BD}" type="presParOf" srcId="{EC7EABB2-1803-4C65-8A98-E34A82DF2CAE}" destId="{DF168881-EA46-4405-8BF6-86CFD1F73F22}" srcOrd="1" destOrd="0" presId="urn:microsoft.com/office/officeart/2016/7/layout/BasicTimeline"/>
    <dgm:cxn modelId="{580FB27D-1C9E-464F-B23E-91AECCBCB844}" type="presParOf" srcId="{BE5EA55E-3DC7-4737-9EBF-05840C94AB13}" destId="{4A5E0DCF-4950-4B97-BBC8-EC4CBA305AB5}" srcOrd="2" destOrd="0" presId="urn:microsoft.com/office/officeart/2016/7/layout/BasicTimeline"/>
    <dgm:cxn modelId="{E1891213-0281-4F82-A241-2F68EFE187A9}" type="presParOf" srcId="{BE5EA55E-3DC7-4737-9EBF-05840C94AB13}" destId="{449AFB1F-A63A-40D9-9BAC-0864F9739F3B}" srcOrd="3" destOrd="0" presId="urn:microsoft.com/office/officeart/2016/7/layout/BasicTimeline"/>
    <dgm:cxn modelId="{A548FFBE-6769-401E-AA77-0E0F137BE8A1}" type="presParOf" srcId="{BE5EA55E-3DC7-4737-9EBF-05840C94AB13}" destId="{07E8B14D-0028-47A9-A25F-F51A6025AD59}" srcOrd="4" destOrd="0" presId="urn:microsoft.com/office/officeart/2016/7/layout/BasicTimeline"/>
    <dgm:cxn modelId="{0C314B38-99AD-4120-AD24-51EC29A4EF2B}" type="presParOf" srcId="{5442B5DF-6265-4CF4-829F-79159AE37409}" destId="{ACD2A477-C576-4355-9F3F-1423A38193CB}" srcOrd="5" destOrd="0" presId="urn:microsoft.com/office/officeart/2016/7/layout/BasicTimeline"/>
    <dgm:cxn modelId="{F88FFF4D-A9E8-4760-BA12-07C63A23E73C}" type="presParOf" srcId="{5442B5DF-6265-4CF4-829F-79159AE37409}" destId="{9DEDFD6D-C1FA-43FB-A3A8-D01224A56EC2}" srcOrd="6" destOrd="0" presId="urn:microsoft.com/office/officeart/2016/7/layout/BasicTimeline"/>
    <dgm:cxn modelId="{3623754F-5C22-458A-869B-CAE67229FA7E}" type="presParOf" srcId="{9DEDFD6D-C1FA-43FB-A3A8-D01224A56EC2}" destId="{C6360361-3155-4661-AA15-05279E4895AA}" srcOrd="0" destOrd="0" presId="urn:microsoft.com/office/officeart/2016/7/layout/BasicTimeline"/>
    <dgm:cxn modelId="{00E2DAF4-1B35-4D0B-B3EE-0EA7248CE311}" type="presParOf" srcId="{9DEDFD6D-C1FA-43FB-A3A8-D01224A56EC2}" destId="{FEA7C859-0724-43FF-92B7-29CA3422983B}" srcOrd="1" destOrd="0" presId="urn:microsoft.com/office/officeart/2016/7/layout/BasicTimeline"/>
    <dgm:cxn modelId="{2A90BD35-6F8B-43F4-AE5B-3E0A7303280A}" type="presParOf" srcId="{FEA7C859-0724-43FF-92B7-29CA3422983B}" destId="{B3E1BDEC-26EE-494D-B030-11A5174DB7CB}" srcOrd="0" destOrd="0" presId="urn:microsoft.com/office/officeart/2016/7/layout/BasicTimeline"/>
    <dgm:cxn modelId="{BB56FF9D-6C04-448B-B37A-CC6777AD26D9}" type="presParOf" srcId="{FEA7C859-0724-43FF-92B7-29CA3422983B}" destId="{F79B18D6-B287-47A7-AF56-619290124F7A}" srcOrd="1" destOrd="0" presId="urn:microsoft.com/office/officeart/2016/7/layout/BasicTimeline"/>
    <dgm:cxn modelId="{61F331DD-00CF-4FBC-A293-4DFA7F62DAE5}" type="presParOf" srcId="{9DEDFD6D-C1FA-43FB-A3A8-D01224A56EC2}" destId="{D035F7A7-D31A-45B9-928A-FCC6A18DF6EB}" srcOrd="2" destOrd="0" presId="urn:microsoft.com/office/officeart/2016/7/layout/BasicTimeline"/>
    <dgm:cxn modelId="{559689B8-4516-4C7D-A899-34EA4BB9F4D9}" type="presParOf" srcId="{9DEDFD6D-C1FA-43FB-A3A8-D01224A56EC2}" destId="{073AC006-D874-4A0E-8A8D-03DE0294E506}" srcOrd="3" destOrd="0" presId="urn:microsoft.com/office/officeart/2016/7/layout/BasicTimeline"/>
    <dgm:cxn modelId="{7B89A443-5BEA-43B0-AD88-07C98BD03036}" type="presParOf" srcId="{9DEDFD6D-C1FA-43FB-A3A8-D01224A56EC2}" destId="{2152C5F1-96C3-4F95-A390-B95FEDA96362}"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754E8-A7EB-4DAC-BB13-A50FB1E8C654}">
      <dsp:nvSpPr>
        <dsp:cNvPr id="0" name=""/>
        <dsp:cNvSpPr/>
      </dsp:nvSpPr>
      <dsp:spPr>
        <a:xfrm>
          <a:off x="0" y="2519172"/>
          <a:ext cx="5952744" cy="0"/>
        </a:xfrm>
        <a:prstGeom prst="line">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49EE4DD-2CA9-4EE1-BC42-94FEE6E097AF}">
      <dsp:nvSpPr>
        <dsp:cNvPr id="0" name=""/>
        <dsp:cNvSpPr/>
      </dsp:nvSpPr>
      <dsp:spPr>
        <a:xfrm>
          <a:off x="132047" y="2705590"/>
          <a:ext cx="1910691" cy="5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1774</a:t>
          </a:r>
        </a:p>
      </dsp:txBody>
      <dsp:txXfrm>
        <a:off x="132047" y="2705590"/>
        <a:ext cx="1910691" cy="569332"/>
      </dsp:txXfrm>
    </dsp:sp>
    <dsp:sp modelId="{FE8DB2EC-FD26-4C09-A2CC-0CC62008262A}">
      <dsp:nvSpPr>
        <dsp:cNvPr id="0" name=""/>
        <dsp:cNvSpPr/>
      </dsp:nvSpPr>
      <dsp:spPr>
        <a:xfrm>
          <a:off x="1773" y="702848"/>
          <a:ext cx="2171240" cy="85903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Captain James Cook landed two merino sheep in the Marlborough Sounds</a:t>
          </a:r>
        </a:p>
      </dsp:txBody>
      <dsp:txXfrm>
        <a:off x="43708" y="744783"/>
        <a:ext cx="2087370" cy="775167"/>
      </dsp:txXfrm>
    </dsp:sp>
    <dsp:sp modelId="{B02F39F8-3921-4AEA-87AA-AA55657255C5}">
      <dsp:nvSpPr>
        <dsp:cNvPr id="0" name=""/>
        <dsp:cNvSpPr/>
      </dsp:nvSpPr>
      <dsp:spPr>
        <a:xfrm>
          <a:off x="1087393" y="1561886"/>
          <a:ext cx="0" cy="95728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3EEA2A-C780-49BC-86C3-2B1386F826B4}">
      <dsp:nvSpPr>
        <dsp:cNvPr id="0" name=""/>
        <dsp:cNvSpPr/>
      </dsp:nvSpPr>
      <dsp:spPr>
        <a:xfrm>
          <a:off x="1391366" y="1763420"/>
          <a:ext cx="1910691" cy="5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1814</a:t>
          </a:r>
        </a:p>
      </dsp:txBody>
      <dsp:txXfrm>
        <a:off x="1391366" y="1763420"/>
        <a:ext cx="1910691" cy="569332"/>
      </dsp:txXfrm>
    </dsp:sp>
    <dsp:sp modelId="{4237EA43-F879-4BC3-B678-1EAA6A903BF2}">
      <dsp:nvSpPr>
        <dsp:cNvPr id="0" name=""/>
        <dsp:cNvSpPr/>
      </dsp:nvSpPr>
      <dsp:spPr>
        <a:xfrm>
          <a:off x="1049605" y="2481384"/>
          <a:ext cx="75575" cy="7557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35F5-CA27-485C-A940-F02FF19958D1}">
      <dsp:nvSpPr>
        <dsp:cNvPr id="0" name=""/>
        <dsp:cNvSpPr/>
      </dsp:nvSpPr>
      <dsp:spPr>
        <a:xfrm>
          <a:off x="1261092" y="3476457"/>
          <a:ext cx="2171240" cy="1449626"/>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Rev Samuel Marsden introduced sheep to the Bay of Islands.</a:t>
          </a:r>
        </a:p>
        <a:p>
          <a:pPr marL="0" lvl="0" indent="0" algn="l" defTabSz="533400">
            <a:lnSpc>
              <a:spcPct val="90000"/>
            </a:lnSpc>
            <a:spcBef>
              <a:spcPct val="0"/>
            </a:spcBef>
            <a:spcAft>
              <a:spcPct val="35000"/>
            </a:spcAft>
            <a:buNone/>
          </a:pPr>
          <a:r>
            <a:rPr lang="en-US" sz="1200" kern="1200" dirty="0"/>
            <a:t>No sheep survived from these first two importations.</a:t>
          </a:r>
        </a:p>
      </dsp:txBody>
      <dsp:txXfrm>
        <a:off x="1331857" y="3547222"/>
        <a:ext cx="2029710" cy="1308096"/>
      </dsp:txXfrm>
    </dsp:sp>
    <dsp:sp modelId="{DF1CE1AC-833B-4C55-8517-6A049141EC82}">
      <dsp:nvSpPr>
        <dsp:cNvPr id="0" name=""/>
        <dsp:cNvSpPr/>
      </dsp:nvSpPr>
      <dsp:spPr>
        <a:xfrm>
          <a:off x="2346712" y="2519171"/>
          <a:ext cx="0" cy="95728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88DFBAB-00B2-4841-ACED-D1A289687BB2}">
      <dsp:nvSpPr>
        <dsp:cNvPr id="0" name=""/>
        <dsp:cNvSpPr/>
      </dsp:nvSpPr>
      <dsp:spPr>
        <a:xfrm>
          <a:off x="2650685" y="2705590"/>
          <a:ext cx="1910691" cy="5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1834</a:t>
          </a:r>
        </a:p>
      </dsp:txBody>
      <dsp:txXfrm>
        <a:off x="2650685" y="2705590"/>
        <a:ext cx="1910691" cy="569332"/>
      </dsp:txXfrm>
    </dsp:sp>
    <dsp:sp modelId="{9EF091F3-3029-49D8-A190-936EA3DFF32F}">
      <dsp:nvSpPr>
        <dsp:cNvPr id="0" name=""/>
        <dsp:cNvSpPr/>
      </dsp:nvSpPr>
      <dsp:spPr>
        <a:xfrm>
          <a:off x="2308924" y="2481384"/>
          <a:ext cx="75575" cy="7557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FEBB72-86BB-4A25-9197-C61BEDE5C949}">
      <dsp:nvSpPr>
        <dsp:cNvPr id="0" name=""/>
        <dsp:cNvSpPr/>
      </dsp:nvSpPr>
      <dsp:spPr>
        <a:xfrm>
          <a:off x="2520411" y="300175"/>
          <a:ext cx="2171240" cy="126171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Allen Bell Wright landed the first sheep flock of Merinos on Mana Island Wellington. </a:t>
          </a:r>
        </a:p>
        <a:p>
          <a:pPr marL="0" lvl="0" indent="0" algn="l" defTabSz="533400">
            <a:lnSpc>
              <a:spcPct val="90000"/>
            </a:lnSpc>
            <a:spcBef>
              <a:spcPct val="0"/>
            </a:spcBef>
            <a:spcAft>
              <a:spcPct val="35000"/>
            </a:spcAft>
            <a:buNone/>
          </a:pPr>
          <a:r>
            <a:rPr lang="en-US" sz="1200" kern="1200" dirty="0"/>
            <a:t>Wool exports started in 1835.</a:t>
          </a:r>
        </a:p>
      </dsp:txBody>
      <dsp:txXfrm>
        <a:off x="2582003" y="361767"/>
        <a:ext cx="2048056" cy="1138527"/>
      </dsp:txXfrm>
    </dsp:sp>
    <dsp:sp modelId="{4A5E0DCF-4950-4B97-BBC8-EC4CBA305AB5}">
      <dsp:nvSpPr>
        <dsp:cNvPr id="0" name=""/>
        <dsp:cNvSpPr/>
      </dsp:nvSpPr>
      <dsp:spPr>
        <a:xfrm>
          <a:off x="3606031" y="1561886"/>
          <a:ext cx="0" cy="95728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6360361-3155-4661-AA15-05279E4895AA}">
      <dsp:nvSpPr>
        <dsp:cNvPr id="0" name=""/>
        <dsp:cNvSpPr/>
      </dsp:nvSpPr>
      <dsp:spPr>
        <a:xfrm>
          <a:off x="3910005" y="1763420"/>
          <a:ext cx="1910691" cy="5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1840’s</a:t>
          </a:r>
        </a:p>
      </dsp:txBody>
      <dsp:txXfrm>
        <a:off x="3910005" y="1763420"/>
        <a:ext cx="1910691" cy="569332"/>
      </dsp:txXfrm>
    </dsp:sp>
    <dsp:sp modelId="{449AFB1F-A63A-40D9-9BAC-0864F9739F3B}">
      <dsp:nvSpPr>
        <dsp:cNvPr id="0" name=""/>
        <dsp:cNvSpPr/>
      </dsp:nvSpPr>
      <dsp:spPr>
        <a:xfrm>
          <a:off x="3568244" y="2481384"/>
          <a:ext cx="75575" cy="7557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1BDEC-26EE-494D-B030-11A5174DB7CB}">
      <dsp:nvSpPr>
        <dsp:cNvPr id="0" name=""/>
        <dsp:cNvSpPr/>
      </dsp:nvSpPr>
      <dsp:spPr>
        <a:xfrm>
          <a:off x="3779730" y="3476457"/>
          <a:ext cx="2171240" cy="136909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Dual purpose sheep breed were introduced to New Zealand. Sheep flocks were established in the Wairarapa,  Marlborough,  Canterbury and Otago.</a:t>
          </a:r>
        </a:p>
      </dsp:txBody>
      <dsp:txXfrm>
        <a:off x="3846564" y="3543291"/>
        <a:ext cx="2037572" cy="1235423"/>
      </dsp:txXfrm>
    </dsp:sp>
    <dsp:sp modelId="{D035F7A7-D31A-45B9-928A-FCC6A18DF6EB}">
      <dsp:nvSpPr>
        <dsp:cNvPr id="0" name=""/>
        <dsp:cNvSpPr/>
      </dsp:nvSpPr>
      <dsp:spPr>
        <a:xfrm>
          <a:off x="4865350" y="2519171"/>
          <a:ext cx="0" cy="95728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3AC006-D874-4A0E-8A8D-03DE0294E506}">
      <dsp:nvSpPr>
        <dsp:cNvPr id="0" name=""/>
        <dsp:cNvSpPr/>
      </dsp:nvSpPr>
      <dsp:spPr>
        <a:xfrm>
          <a:off x="4827563" y="2481384"/>
          <a:ext cx="75575" cy="75575"/>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C431-269C-ACA9-2076-0E1404E85B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1319F3D-617F-BF98-5B3C-1EA67F542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A243620-2C6C-1433-BF5D-2AA7BADC7E99}"/>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5" name="Footer Placeholder 4">
            <a:extLst>
              <a:ext uri="{FF2B5EF4-FFF2-40B4-BE49-F238E27FC236}">
                <a16:creationId xmlns:a16="http://schemas.microsoft.com/office/drawing/2014/main" id="{1A0DEEC7-35EB-4576-F407-03CC769710C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B63FAD6-4F4D-58FB-D422-C2F6839A6BB7}"/>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145574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F0E2-1C31-69DA-AE73-1D45BC46010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5CC0B2B-CC36-358E-F7D1-700B842B8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F9062BB-E6C0-D7B9-112E-B29FC9906C95}"/>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5" name="Footer Placeholder 4">
            <a:extLst>
              <a:ext uri="{FF2B5EF4-FFF2-40B4-BE49-F238E27FC236}">
                <a16:creationId xmlns:a16="http://schemas.microsoft.com/office/drawing/2014/main" id="{2772CC1E-0FAB-BF09-8DC4-22E9D249E75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0E79496-68B6-EBDE-42A1-B16DA498AA10}"/>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323263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F3CBA-100A-FD5D-E338-01D46CD7B2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C836D57-1DE4-3F98-E2ED-ABC3892FFB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9F63ED2-F753-7DE3-37A6-22532AD5EC9C}"/>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5" name="Footer Placeholder 4">
            <a:extLst>
              <a:ext uri="{FF2B5EF4-FFF2-40B4-BE49-F238E27FC236}">
                <a16:creationId xmlns:a16="http://schemas.microsoft.com/office/drawing/2014/main" id="{E68B6DB9-2371-5134-AC36-1BA6B361455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6B2CEE8-30D0-2A97-2F42-45909811B7DF}"/>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9136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CAE1-8BB0-1560-A279-D81F71F1035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7F3D3F4-EC13-9A2C-60B6-EEA3654F57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F26EF23-A68B-BE0B-7DFD-C65BADD292F9}"/>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5" name="Footer Placeholder 4">
            <a:extLst>
              <a:ext uri="{FF2B5EF4-FFF2-40B4-BE49-F238E27FC236}">
                <a16:creationId xmlns:a16="http://schemas.microsoft.com/office/drawing/2014/main" id="{4B11C5EA-A61F-5A6B-FA6D-5B6AA315C66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52789CB-52D7-E626-B4AD-D4F3D8CE441E}"/>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28606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3409-EF24-4F27-8876-58BF312845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472FDE9-A480-F4E2-BA1E-501ACE5DCE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D7DD3-6C74-F251-D498-465C74F50605}"/>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5" name="Footer Placeholder 4">
            <a:extLst>
              <a:ext uri="{FF2B5EF4-FFF2-40B4-BE49-F238E27FC236}">
                <a16:creationId xmlns:a16="http://schemas.microsoft.com/office/drawing/2014/main" id="{65B8C5AE-2542-D1AE-A372-5227F4F4B48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88EACA3-29AE-7329-AF85-5850E4B13E7E}"/>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334513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8463-C42C-18D7-879F-0C38F3A964B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DC7F933-B46C-781D-FC1F-D3EEE62A3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73CB404-2834-B1D1-2149-5248BF4BE4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CCB2D48-46B5-8207-708C-24E73A8A86A8}"/>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6" name="Footer Placeholder 5">
            <a:extLst>
              <a:ext uri="{FF2B5EF4-FFF2-40B4-BE49-F238E27FC236}">
                <a16:creationId xmlns:a16="http://schemas.microsoft.com/office/drawing/2014/main" id="{E84F9F94-8020-A611-8AF8-B91915995E3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147249-438B-D695-7AB8-98D9B0725CA6}"/>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150640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3CE3-433B-E18F-6E8D-DA1DF2F0F89E}"/>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8566344-2563-553E-A702-C97DC8C40C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B1BC7C-EBC2-DD27-42FF-B05D7017E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34D1EBA4-7AFF-BB81-7DB8-C53AD56EB1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88658A-CFC7-66CD-ECA5-036952D8A1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C79ECC7F-F093-60DA-D183-32A37D776424}"/>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8" name="Footer Placeholder 7">
            <a:extLst>
              <a:ext uri="{FF2B5EF4-FFF2-40B4-BE49-F238E27FC236}">
                <a16:creationId xmlns:a16="http://schemas.microsoft.com/office/drawing/2014/main" id="{60C611D2-C06A-71CA-2F52-D6FF2388CE9A}"/>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EDC6119-ADD8-6331-BE44-34CDD6C4C8A2}"/>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400495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03D7-D525-7165-6FB7-806D9C93C062}"/>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F5998DAD-305B-15C4-97EA-91674786ACB6}"/>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4" name="Footer Placeholder 3">
            <a:extLst>
              <a:ext uri="{FF2B5EF4-FFF2-40B4-BE49-F238E27FC236}">
                <a16:creationId xmlns:a16="http://schemas.microsoft.com/office/drawing/2014/main" id="{4A43C503-3850-C4C5-41A5-5EC9118E0726}"/>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AE5D5035-CD2C-94E6-AC52-C25F397CD9CE}"/>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398656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D7C2F-A486-ACAC-EBAA-1E09F3546BA5}"/>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3" name="Footer Placeholder 2">
            <a:extLst>
              <a:ext uri="{FF2B5EF4-FFF2-40B4-BE49-F238E27FC236}">
                <a16:creationId xmlns:a16="http://schemas.microsoft.com/office/drawing/2014/main" id="{D74F8084-BA1A-D84D-2E75-9ACE68EB892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01E3E40-FBAE-19BD-F3D8-0ADEC2461D1F}"/>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138117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43EB-1361-DA87-6E8B-D248E55A0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05573D6-1FE9-83E9-263E-0C15C83CB1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31BDD83-25B0-1C0D-A02F-C96FAA531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2B7F28-4376-E5A3-2AE8-92C380A0E11E}"/>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6" name="Footer Placeholder 5">
            <a:extLst>
              <a:ext uri="{FF2B5EF4-FFF2-40B4-BE49-F238E27FC236}">
                <a16:creationId xmlns:a16="http://schemas.microsoft.com/office/drawing/2014/main" id="{C18EDF52-5087-3EEF-B649-4F615BE2F107}"/>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C478C2F-F862-370B-5F79-AC442323BA9A}"/>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180793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7C07-C7FF-81BD-A927-A804D080D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3C5310A-071B-D716-0792-009EBC85A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1EA99693-3235-761A-DAFB-6E99666FC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6B89FB-2CDF-0772-3015-2B8F2E94607C}"/>
              </a:ext>
            </a:extLst>
          </p:cNvPr>
          <p:cNvSpPr>
            <a:spLocks noGrp="1"/>
          </p:cNvSpPr>
          <p:nvPr>
            <p:ph type="dt" sz="half" idx="10"/>
          </p:nvPr>
        </p:nvSpPr>
        <p:spPr/>
        <p:txBody>
          <a:bodyPr/>
          <a:lstStyle/>
          <a:p>
            <a:fld id="{017C25DD-C56A-43DE-BA54-36B09429531C}" type="datetimeFigureOut">
              <a:rPr lang="en-NZ" smtClean="0"/>
              <a:t>22/03/2025</a:t>
            </a:fld>
            <a:endParaRPr lang="en-NZ"/>
          </a:p>
        </p:txBody>
      </p:sp>
      <p:sp>
        <p:nvSpPr>
          <p:cNvPr id="6" name="Footer Placeholder 5">
            <a:extLst>
              <a:ext uri="{FF2B5EF4-FFF2-40B4-BE49-F238E27FC236}">
                <a16:creationId xmlns:a16="http://schemas.microsoft.com/office/drawing/2014/main" id="{EB85B56B-6233-FF87-7278-41EC6EE5903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C189F6E-DEA6-60B8-7BF3-ABE775FB3B8C}"/>
              </a:ext>
            </a:extLst>
          </p:cNvPr>
          <p:cNvSpPr>
            <a:spLocks noGrp="1"/>
          </p:cNvSpPr>
          <p:nvPr>
            <p:ph type="sldNum" sz="quarter" idx="12"/>
          </p:nvPr>
        </p:nvSpPr>
        <p:spPr/>
        <p:txBody>
          <a:bodyPr/>
          <a:lstStyle/>
          <a:p>
            <a:fld id="{1A3E865A-2EA2-4C14-BE68-F61643DCCA0B}" type="slidenum">
              <a:rPr lang="en-NZ" smtClean="0"/>
              <a:t>‹#›</a:t>
            </a:fld>
            <a:endParaRPr lang="en-NZ"/>
          </a:p>
        </p:txBody>
      </p:sp>
    </p:spTree>
    <p:extLst>
      <p:ext uri="{BB962C8B-B14F-4D97-AF65-F5344CB8AC3E}">
        <p14:creationId xmlns:p14="http://schemas.microsoft.com/office/powerpoint/2010/main" val="270466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1CFF0-F81B-A837-E0BE-61FAFA13B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260C15FF-2198-8C90-0AE1-3736A7A798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2EB450D-E30E-60D1-BF05-16A6CD3937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7C25DD-C56A-43DE-BA54-36B09429531C}" type="datetimeFigureOut">
              <a:rPr lang="en-NZ" smtClean="0"/>
              <a:t>22/03/2025</a:t>
            </a:fld>
            <a:endParaRPr lang="en-NZ"/>
          </a:p>
        </p:txBody>
      </p:sp>
      <p:sp>
        <p:nvSpPr>
          <p:cNvPr id="5" name="Footer Placeholder 4">
            <a:extLst>
              <a:ext uri="{FF2B5EF4-FFF2-40B4-BE49-F238E27FC236}">
                <a16:creationId xmlns:a16="http://schemas.microsoft.com/office/drawing/2014/main" id="{CEC4B21D-1CE1-EBB9-93B1-E7ED4124A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0A590D6E-4DDF-59B5-55D3-3E6C98CE9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3E865A-2EA2-4C14-BE68-F61643DCCA0B}" type="slidenum">
              <a:rPr lang="en-NZ" smtClean="0"/>
              <a:t>‹#›</a:t>
            </a:fld>
            <a:endParaRPr lang="en-NZ"/>
          </a:p>
        </p:txBody>
      </p:sp>
    </p:spTree>
    <p:extLst>
      <p:ext uri="{BB962C8B-B14F-4D97-AF65-F5344CB8AC3E}">
        <p14:creationId xmlns:p14="http://schemas.microsoft.com/office/powerpoint/2010/main" val="3713090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007" y="1131749"/>
            <a:ext cx="7065685" cy="39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4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77654E-E263-BB20-F449-AF9964362D9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28665-EEC1-FDBD-658E-7550BDE15B8C}"/>
              </a:ext>
            </a:extLst>
          </p:cNvPr>
          <p:cNvSpPr>
            <a:spLocks noGrp="1"/>
          </p:cNvSpPr>
          <p:nvPr>
            <p:ph type="title"/>
          </p:nvPr>
        </p:nvSpPr>
        <p:spPr>
          <a:xfrm>
            <a:off x="630936" y="640080"/>
            <a:ext cx="4818888" cy="1481328"/>
          </a:xfrm>
        </p:spPr>
        <p:txBody>
          <a:bodyPr anchor="b">
            <a:normAutofit/>
          </a:bodyPr>
          <a:lstStyle/>
          <a:p>
            <a:r>
              <a:rPr lang="en-NZ" altLang="en-US" sz="5400"/>
              <a:t>1940’s- 1960’s</a:t>
            </a:r>
            <a:endParaRPr lang="en-NZ" sz="540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FA8EC3-DC0F-845C-BAE5-A8EEE36FB04B}"/>
              </a:ext>
            </a:extLst>
          </p:cNvPr>
          <p:cNvSpPr>
            <a:spLocks noGrp="1"/>
          </p:cNvSpPr>
          <p:nvPr>
            <p:ph idx="1"/>
          </p:nvPr>
        </p:nvSpPr>
        <p:spPr>
          <a:xfrm>
            <a:off x="630936" y="2660904"/>
            <a:ext cx="4818888" cy="3547872"/>
          </a:xfrm>
        </p:spPr>
        <p:txBody>
          <a:bodyPr anchor="t">
            <a:normAutofit/>
          </a:bodyPr>
          <a:lstStyle/>
          <a:p>
            <a:pPr marL="0" indent="0">
              <a:buNone/>
            </a:pPr>
            <a:r>
              <a:rPr lang="en-NZ" sz="1900" dirty="0"/>
              <a:t>New breeds were developed from the Romney to improve fertility, milk production, wool qualities and growth rates.</a:t>
            </a:r>
          </a:p>
          <a:p>
            <a:pPr eaLnBrk="1" hangingPunct="1"/>
            <a:r>
              <a:rPr lang="en-NZ" altLang="en-US" sz="1900"/>
              <a:t>Perendale</a:t>
            </a:r>
            <a:r>
              <a:rPr lang="en-NZ" altLang="en-US" sz="1900" dirty="0"/>
              <a:t> (Romney x Cheviot) smaller hardier breed suited to hill country.</a:t>
            </a:r>
          </a:p>
          <a:p>
            <a:pPr eaLnBrk="1" hangingPunct="1"/>
            <a:r>
              <a:rPr lang="en-NZ" altLang="en-US" sz="1900" dirty="0"/>
              <a:t>Coopworth (Romney x Border Leicester) higher fertility and milk production.</a:t>
            </a:r>
          </a:p>
          <a:p>
            <a:pPr eaLnBrk="1" hangingPunct="1"/>
            <a:r>
              <a:rPr lang="en-NZ" altLang="en-US" sz="1900" dirty="0"/>
              <a:t>Drysdale (selectively bred from Romneys with a hairy fleece). Coarse wool breed particularly suited for carpet wool production.</a:t>
            </a:r>
          </a:p>
          <a:p>
            <a:pPr marL="0" indent="0">
              <a:buNone/>
            </a:pPr>
            <a:endParaRPr lang="en-NZ" sz="1900"/>
          </a:p>
        </p:txBody>
      </p:sp>
      <p:pic>
        <p:nvPicPr>
          <p:cNvPr id="4" name="Picture 4">
            <a:extLst>
              <a:ext uri="{FF2B5EF4-FFF2-40B4-BE49-F238E27FC236}">
                <a16:creationId xmlns:a16="http://schemas.microsoft.com/office/drawing/2014/main" id="{DACFD172-F79B-A34A-E892-B909C8BB11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3348" y="2296992"/>
            <a:ext cx="5458968" cy="36165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EAEB3A95-B35C-3FE5-2F36-DAD3706F073E}"/>
              </a:ext>
            </a:extLst>
          </p:cNvPr>
          <p:cNvSpPr txBox="1"/>
          <p:nvPr/>
        </p:nvSpPr>
        <p:spPr>
          <a:xfrm>
            <a:off x="6934200" y="990600"/>
            <a:ext cx="3676650" cy="738664"/>
          </a:xfrm>
          <a:prstGeom prst="rect">
            <a:avLst/>
          </a:prstGeom>
          <a:noFill/>
        </p:spPr>
        <p:txBody>
          <a:bodyPr wrap="square" rtlCol="0">
            <a:spAutoFit/>
          </a:bodyPr>
          <a:lstStyle/>
          <a:p>
            <a:pPr algn="ctr"/>
            <a:r>
              <a:rPr lang="en-NZ" altLang="en-US" sz="2400" dirty="0" err="1"/>
              <a:t>Perendale</a:t>
            </a:r>
            <a:r>
              <a:rPr lang="en-NZ" altLang="en-US" sz="2400" dirty="0"/>
              <a:t> </a:t>
            </a:r>
            <a:br>
              <a:rPr lang="en-NZ" altLang="en-US" sz="2400" dirty="0"/>
            </a:br>
            <a:r>
              <a:rPr lang="en-NZ" altLang="en-US" sz="1800" dirty="0"/>
              <a:t>(suited to hard hill country)</a:t>
            </a:r>
            <a:endParaRPr lang="en-NZ" dirty="0"/>
          </a:p>
        </p:txBody>
      </p:sp>
    </p:spTree>
    <p:extLst>
      <p:ext uri="{BB962C8B-B14F-4D97-AF65-F5344CB8AC3E}">
        <p14:creationId xmlns:p14="http://schemas.microsoft.com/office/powerpoint/2010/main" val="144637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E024CEC-DFB3-A4D7-9A88-3BCF000B4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54" y="2471549"/>
            <a:ext cx="5125446" cy="34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a:extLst>
              <a:ext uri="{FF2B5EF4-FFF2-40B4-BE49-F238E27FC236}">
                <a16:creationId xmlns:a16="http://schemas.microsoft.com/office/drawing/2014/main" id="{2FDD7B85-2F9A-3E56-3565-991F26376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838" y="1087310"/>
            <a:ext cx="3686175"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CD1C564C-AB76-B8ED-FCB3-E6CA305934CF}"/>
              </a:ext>
            </a:extLst>
          </p:cNvPr>
          <p:cNvSpPr txBox="1"/>
          <p:nvPr/>
        </p:nvSpPr>
        <p:spPr>
          <a:xfrm>
            <a:off x="1042987" y="974599"/>
            <a:ext cx="4562475" cy="923330"/>
          </a:xfrm>
          <a:prstGeom prst="rect">
            <a:avLst/>
          </a:prstGeom>
          <a:noFill/>
        </p:spPr>
        <p:txBody>
          <a:bodyPr wrap="square" rtlCol="0">
            <a:spAutoFit/>
          </a:bodyPr>
          <a:lstStyle/>
          <a:p>
            <a:pPr algn="ctr"/>
            <a:r>
              <a:rPr lang="en-NZ" altLang="en-US" sz="1800" dirty="0"/>
              <a:t>Coopworth</a:t>
            </a:r>
          </a:p>
          <a:p>
            <a:pPr algn="ctr"/>
            <a:r>
              <a:rPr lang="en-NZ" altLang="en-US" dirty="0"/>
              <a:t>High fertility and milk production</a:t>
            </a:r>
            <a:br>
              <a:rPr lang="en-NZ" altLang="en-US" sz="1800" dirty="0"/>
            </a:br>
            <a:r>
              <a:rPr lang="en-NZ" altLang="en-US" sz="1800" dirty="0"/>
              <a:t>(suited to intensive farming)</a:t>
            </a:r>
            <a:endParaRPr lang="en-NZ" dirty="0"/>
          </a:p>
        </p:txBody>
      </p:sp>
      <p:sp>
        <p:nvSpPr>
          <p:cNvPr id="5" name="TextBox 4">
            <a:extLst>
              <a:ext uri="{FF2B5EF4-FFF2-40B4-BE49-F238E27FC236}">
                <a16:creationId xmlns:a16="http://schemas.microsoft.com/office/drawing/2014/main" id="{BEB47A16-4359-A2FA-4E16-F734E1221002}"/>
              </a:ext>
            </a:extLst>
          </p:cNvPr>
          <p:cNvSpPr txBox="1"/>
          <p:nvPr/>
        </p:nvSpPr>
        <p:spPr>
          <a:xfrm>
            <a:off x="6818947" y="269792"/>
            <a:ext cx="4562475" cy="646331"/>
          </a:xfrm>
          <a:prstGeom prst="rect">
            <a:avLst/>
          </a:prstGeom>
          <a:noFill/>
        </p:spPr>
        <p:txBody>
          <a:bodyPr wrap="square" rtlCol="0">
            <a:spAutoFit/>
          </a:bodyPr>
          <a:lstStyle/>
          <a:p>
            <a:pPr algn="ctr"/>
            <a:r>
              <a:rPr lang="en-NZ" altLang="en-US" sz="1800" dirty="0"/>
              <a:t>Drysdale </a:t>
            </a:r>
            <a:br>
              <a:rPr lang="en-NZ" altLang="en-US" sz="1800" dirty="0"/>
            </a:br>
            <a:r>
              <a:rPr lang="en-NZ" altLang="en-US" sz="1800" dirty="0"/>
              <a:t>(Coarse wool specialist  breed)</a:t>
            </a:r>
            <a:endParaRPr lang="en-NZ" dirty="0"/>
          </a:p>
        </p:txBody>
      </p:sp>
    </p:spTree>
    <p:extLst>
      <p:ext uri="{BB962C8B-B14F-4D97-AF65-F5344CB8AC3E}">
        <p14:creationId xmlns:p14="http://schemas.microsoft.com/office/powerpoint/2010/main" val="29873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49B49A-8E26-391D-9E05-2508358BBA9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3483B-C628-215F-069E-A65EE63A5A12}"/>
              </a:ext>
            </a:extLst>
          </p:cNvPr>
          <p:cNvSpPr>
            <a:spLocks noGrp="1"/>
          </p:cNvSpPr>
          <p:nvPr>
            <p:ph type="title"/>
          </p:nvPr>
        </p:nvSpPr>
        <p:spPr>
          <a:xfrm>
            <a:off x="640080" y="329184"/>
            <a:ext cx="6894576" cy="1783080"/>
          </a:xfrm>
        </p:spPr>
        <p:txBody>
          <a:bodyPr anchor="b">
            <a:normAutofit/>
          </a:bodyPr>
          <a:lstStyle/>
          <a:p>
            <a:r>
              <a:rPr lang="en-NZ" sz="5400"/>
              <a:t>1980’s</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814ADE-EB99-C52B-3968-AD00B194A1D1}"/>
              </a:ext>
            </a:extLst>
          </p:cNvPr>
          <p:cNvSpPr>
            <a:spLocks noGrp="1"/>
          </p:cNvSpPr>
          <p:nvPr>
            <p:ph idx="1"/>
          </p:nvPr>
        </p:nvSpPr>
        <p:spPr>
          <a:xfrm>
            <a:off x="640080" y="2706624"/>
            <a:ext cx="6894576" cy="3483864"/>
          </a:xfrm>
        </p:spPr>
        <p:txBody>
          <a:bodyPr>
            <a:normAutofit lnSpcReduction="10000"/>
          </a:bodyPr>
          <a:lstStyle/>
          <a:p>
            <a:r>
              <a:rPr lang="en-NZ" sz="1800" dirty="0"/>
              <a:t>Consumers demand leaner meat resulting in the increased use of larger leaner terminal breed such as the Suffolk and Polled Dorset.</a:t>
            </a:r>
          </a:p>
          <a:p>
            <a:r>
              <a:rPr lang="en-NZ" sz="1800" dirty="0"/>
              <a:t>Sheep numbers peaked at more than 70 million dominated by the Romney, </a:t>
            </a:r>
            <a:r>
              <a:rPr lang="en-NZ" sz="1800" dirty="0" err="1"/>
              <a:t>Perendale</a:t>
            </a:r>
            <a:r>
              <a:rPr lang="en-NZ" sz="1800" dirty="0"/>
              <a:t> and Coopworth.</a:t>
            </a:r>
          </a:p>
          <a:p>
            <a:r>
              <a:rPr lang="en-NZ" sz="1800" dirty="0"/>
              <a:t>Sheep numbers starts falling dramatically. </a:t>
            </a:r>
            <a:r>
              <a:rPr lang="en-US" sz="1800" b="0" i="0" dirty="0">
                <a:effectLst/>
              </a:rPr>
              <a:t> A major factor that has contributed to this decline is sheep farming land lost to other purposes such as urban sprawl, dairy farming, and horticulture.</a:t>
            </a:r>
          </a:p>
          <a:p>
            <a:r>
              <a:rPr lang="en-US" sz="1800" dirty="0"/>
              <a:t>Demand for Romney type wool was declining. To be viable, farmers needed to produce more lambs per ewe with heavier </a:t>
            </a:r>
            <a:r>
              <a:rPr lang="en-NZ" sz="1800" noProof="0" dirty="0"/>
              <a:t>carcases</a:t>
            </a:r>
            <a:r>
              <a:rPr lang="en-US" sz="1800" dirty="0"/>
              <a:t> which lead to the importation of the Finnish Landrace, East Friesian and Texels which were had high fertility, milk yield and or better carcass quality.</a:t>
            </a:r>
            <a:endParaRPr lang="en-NZ" sz="1800" dirty="0"/>
          </a:p>
        </p:txBody>
      </p:sp>
      <p:pic>
        <p:nvPicPr>
          <p:cNvPr id="5" name="Picture 5" descr="homelamb">
            <a:extLst>
              <a:ext uri="{FF2B5EF4-FFF2-40B4-BE49-F238E27FC236}">
                <a16:creationId xmlns:a16="http://schemas.microsoft.com/office/drawing/2014/main" id="{469B7321-6526-EAED-C9A3-CBD7EDD558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976740"/>
            <a:ext cx="4014216" cy="2518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we_Head_3">
            <a:extLst>
              <a:ext uri="{FF2B5EF4-FFF2-40B4-BE49-F238E27FC236}">
                <a16:creationId xmlns:a16="http://schemas.microsoft.com/office/drawing/2014/main" id="{2D9CDA49-B676-F50A-489E-465528FB5E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4253260"/>
            <a:ext cx="3995928" cy="1828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5F5AA83-20B6-098E-004B-D54D47FF7455}"/>
              </a:ext>
            </a:extLst>
          </p:cNvPr>
          <p:cNvSpPr txBox="1"/>
          <p:nvPr/>
        </p:nvSpPr>
        <p:spPr>
          <a:xfrm>
            <a:off x="9096375" y="407271"/>
            <a:ext cx="1238250" cy="369332"/>
          </a:xfrm>
          <a:prstGeom prst="rect">
            <a:avLst/>
          </a:prstGeom>
          <a:noFill/>
        </p:spPr>
        <p:txBody>
          <a:bodyPr wrap="square" rtlCol="0">
            <a:spAutoFit/>
          </a:bodyPr>
          <a:lstStyle/>
          <a:p>
            <a:r>
              <a:rPr lang="en-NZ" dirty="0"/>
              <a:t>Suffolk</a:t>
            </a:r>
          </a:p>
        </p:txBody>
      </p:sp>
      <p:sp>
        <p:nvSpPr>
          <p:cNvPr id="8" name="TextBox 7">
            <a:extLst>
              <a:ext uri="{FF2B5EF4-FFF2-40B4-BE49-F238E27FC236}">
                <a16:creationId xmlns:a16="http://schemas.microsoft.com/office/drawing/2014/main" id="{EE33109E-58F2-84AE-9AF7-952B6FCEAE0B}"/>
              </a:ext>
            </a:extLst>
          </p:cNvPr>
          <p:cNvSpPr txBox="1"/>
          <p:nvPr/>
        </p:nvSpPr>
        <p:spPr>
          <a:xfrm>
            <a:off x="9096375" y="3883928"/>
            <a:ext cx="1771650" cy="369332"/>
          </a:xfrm>
          <a:prstGeom prst="rect">
            <a:avLst/>
          </a:prstGeom>
          <a:noFill/>
        </p:spPr>
        <p:txBody>
          <a:bodyPr wrap="square" rtlCol="0">
            <a:spAutoFit/>
          </a:bodyPr>
          <a:lstStyle/>
          <a:p>
            <a:r>
              <a:rPr lang="en-NZ" dirty="0"/>
              <a:t>Polled Dorset</a:t>
            </a:r>
          </a:p>
        </p:txBody>
      </p:sp>
    </p:spTree>
    <p:extLst>
      <p:ext uri="{BB962C8B-B14F-4D97-AF65-F5344CB8AC3E}">
        <p14:creationId xmlns:p14="http://schemas.microsoft.com/office/powerpoint/2010/main" val="204672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705270-5A7A-4457-7375-2F8E6EF85FC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6ECEE03-918F-43ED-A7B3-F1BDE3FCE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4C2A6-A321-EA8B-B667-E4FC8695AC1D}"/>
              </a:ext>
            </a:extLst>
          </p:cNvPr>
          <p:cNvSpPr>
            <a:spLocks noGrp="1"/>
          </p:cNvSpPr>
          <p:nvPr>
            <p:ph type="title"/>
          </p:nvPr>
        </p:nvSpPr>
        <p:spPr>
          <a:xfrm>
            <a:off x="838200" y="400051"/>
            <a:ext cx="10515600" cy="1270232"/>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New Breeds</a:t>
            </a:r>
          </a:p>
        </p:txBody>
      </p:sp>
      <p:sp>
        <p:nvSpPr>
          <p:cNvPr id="14" name="sketch line">
            <a:extLst>
              <a:ext uri="{FF2B5EF4-FFF2-40B4-BE49-F238E27FC236}">
                <a16:creationId xmlns:a16="http://schemas.microsoft.com/office/drawing/2014/main" id="{010B55F0-C448-403A-8231-AD42A7BA2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1661139"/>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9370F41-D886-0786-F4CE-BD67CCFA6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56" r="26791" b="-3"/>
          <a:stretch/>
        </p:blipFill>
        <p:spPr bwMode="auto">
          <a:xfrm>
            <a:off x="510365" y="2604527"/>
            <a:ext cx="3524888" cy="3647338"/>
          </a:xfrm>
          <a:custGeom>
            <a:avLst/>
            <a:gdLst/>
            <a:ahLst/>
            <a:cxnLst/>
            <a:rect l="l" t="t" r="r" b="b"/>
            <a:pathLst>
              <a:path w="3524888" h="3647338">
                <a:moveTo>
                  <a:pt x="887181"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Mvc-efel">
            <a:extLst>
              <a:ext uri="{FF2B5EF4-FFF2-40B4-BE49-F238E27FC236}">
                <a16:creationId xmlns:a16="http://schemas.microsoft.com/office/drawing/2014/main" id="{DA27062B-B135-1D9E-AA71-55C4BE0D2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123" r="3396" b="2"/>
          <a:stretch/>
        </p:blipFill>
        <p:spPr bwMode="auto">
          <a:xfrm>
            <a:off x="4333556" y="2604527"/>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E0323893-4034-73CA-7490-3BBC1CB6D2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330" r="18744" b="-2"/>
          <a:stretch/>
        </p:blipFill>
        <p:spPr bwMode="auto">
          <a:xfrm>
            <a:off x="8156747" y="2604528"/>
            <a:ext cx="3524888" cy="3647338"/>
          </a:xfrm>
          <a:custGeom>
            <a:avLst/>
            <a:gdLst/>
            <a:ahLst/>
            <a:cxnLst/>
            <a:rect l="l" t="t" r="r" b="b"/>
            <a:pathLst>
              <a:path w="3524888" h="3647338">
                <a:moveTo>
                  <a:pt x="887180" y="60"/>
                </a:moveTo>
                <a:cubicBezTo>
                  <a:pt x="945946" y="-442"/>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7"/>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83872710-E0EC-038E-DED0-A8B8519F641A}"/>
              </a:ext>
            </a:extLst>
          </p:cNvPr>
          <p:cNvSpPr txBox="1"/>
          <p:nvPr/>
        </p:nvSpPr>
        <p:spPr>
          <a:xfrm>
            <a:off x="1059005" y="1958196"/>
            <a:ext cx="1870885" cy="646331"/>
          </a:xfrm>
          <a:prstGeom prst="rect">
            <a:avLst/>
          </a:prstGeom>
          <a:noFill/>
        </p:spPr>
        <p:txBody>
          <a:bodyPr wrap="square" rtlCol="0">
            <a:spAutoFit/>
          </a:bodyPr>
          <a:lstStyle/>
          <a:p>
            <a:pPr algn="ctr"/>
            <a:r>
              <a:rPr lang="en-NZ" dirty="0"/>
              <a:t>Finnish</a:t>
            </a:r>
          </a:p>
          <a:p>
            <a:pPr algn="ctr"/>
            <a:r>
              <a:rPr lang="en-NZ" dirty="0"/>
              <a:t>High Fertility</a:t>
            </a:r>
          </a:p>
        </p:txBody>
      </p:sp>
      <p:sp>
        <p:nvSpPr>
          <p:cNvPr id="10" name="TextBox 9">
            <a:extLst>
              <a:ext uri="{FF2B5EF4-FFF2-40B4-BE49-F238E27FC236}">
                <a16:creationId xmlns:a16="http://schemas.microsoft.com/office/drawing/2014/main" id="{6CE0B515-5221-2BB2-470D-D73BCFCF596D}"/>
              </a:ext>
            </a:extLst>
          </p:cNvPr>
          <p:cNvSpPr txBox="1"/>
          <p:nvPr/>
        </p:nvSpPr>
        <p:spPr>
          <a:xfrm>
            <a:off x="4753093" y="1916266"/>
            <a:ext cx="2525531" cy="646331"/>
          </a:xfrm>
          <a:prstGeom prst="rect">
            <a:avLst/>
          </a:prstGeom>
          <a:noFill/>
        </p:spPr>
        <p:txBody>
          <a:bodyPr wrap="square" rtlCol="0">
            <a:spAutoFit/>
          </a:bodyPr>
          <a:lstStyle/>
          <a:p>
            <a:pPr algn="ctr"/>
            <a:r>
              <a:rPr lang="en-NZ" dirty="0"/>
              <a:t>East Friesian</a:t>
            </a:r>
          </a:p>
          <a:p>
            <a:pPr algn="ctr"/>
            <a:r>
              <a:rPr lang="en-NZ" dirty="0"/>
              <a:t>High Milk Production</a:t>
            </a:r>
          </a:p>
        </p:txBody>
      </p:sp>
      <p:sp>
        <p:nvSpPr>
          <p:cNvPr id="11" name="TextBox 10">
            <a:extLst>
              <a:ext uri="{FF2B5EF4-FFF2-40B4-BE49-F238E27FC236}">
                <a16:creationId xmlns:a16="http://schemas.microsoft.com/office/drawing/2014/main" id="{334511D7-9DD5-CE6E-BAA2-3E029EAC8B1B}"/>
              </a:ext>
            </a:extLst>
          </p:cNvPr>
          <p:cNvSpPr txBox="1"/>
          <p:nvPr/>
        </p:nvSpPr>
        <p:spPr>
          <a:xfrm>
            <a:off x="8983748" y="1901768"/>
            <a:ext cx="2149247" cy="646331"/>
          </a:xfrm>
          <a:prstGeom prst="rect">
            <a:avLst/>
          </a:prstGeom>
          <a:noFill/>
        </p:spPr>
        <p:txBody>
          <a:bodyPr wrap="square" rtlCol="0">
            <a:spAutoFit/>
          </a:bodyPr>
          <a:lstStyle/>
          <a:p>
            <a:pPr algn="ctr"/>
            <a:r>
              <a:rPr lang="en-NZ" dirty="0"/>
              <a:t>Finnish</a:t>
            </a:r>
          </a:p>
          <a:p>
            <a:pPr algn="ctr"/>
            <a:r>
              <a:rPr lang="en-NZ" dirty="0"/>
              <a:t>Large lean carcass</a:t>
            </a:r>
          </a:p>
        </p:txBody>
      </p:sp>
    </p:spTree>
    <p:extLst>
      <p:ext uri="{BB962C8B-B14F-4D97-AF65-F5344CB8AC3E}">
        <p14:creationId xmlns:p14="http://schemas.microsoft.com/office/powerpoint/2010/main" val="88154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EFC8F-51E5-D550-D0B0-45C471800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D95C0-A405-F7AA-820D-C0338A0B0926}"/>
              </a:ext>
            </a:extLst>
          </p:cNvPr>
          <p:cNvSpPr>
            <a:spLocks noGrp="1"/>
          </p:cNvSpPr>
          <p:nvPr>
            <p:ph type="title"/>
          </p:nvPr>
        </p:nvSpPr>
        <p:spPr>
          <a:xfrm>
            <a:off x="838200" y="365125"/>
            <a:ext cx="4081272" cy="1325563"/>
          </a:xfrm>
        </p:spPr>
        <p:txBody>
          <a:bodyPr/>
          <a:lstStyle/>
          <a:p>
            <a:r>
              <a:rPr lang="en-NZ" dirty="0"/>
              <a:t>1990’s-2000’s</a:t>
            </a:r>
          </a:p>
        </p:txBody>
      </p:sp>
      <p:sp>
        <p:nvSpPr>
          <p:cNvPr id="3" name="Content Placeholder 2">
            <a:extLst>
              <a:ext uri="{FF2B5EF4-FFF2-40B4-BE49-F238E27FC236}">
                <a16:creationId xmlns:a16="http://schemas.microsoft.com/office/drawing/2014/main" id="{7C8654D0-0D89-B9A1-3048-8FDA3F9EF46A}"/>
              </a:ext>
            </a:extLst>
          </p:cNvPr>
          <p:cNvSpPr>
            <a:spLocks noGrp="1"/>
          </p:cNvSpPr>
          <p:nvPr>
            <p:ph idx="1"/>
          </p:nvPr>
        </p:nvSpPr>
        <p:spPr>
          <a:xfrm>
            <a:off x="838200" y="1825625"/>
            <a:ext cx="3806952" cy="4351338"/>
          </a:xfrm>
        </p:spPr>
        <p:txBody>
          <a:bodyPr>
            <a:normAutofit/>
          </a:bodyPr>
          <a:lstStyle/>
          <a:p>
            <a:r>
              <a:rPr lang="en-NZ" sz="1800" dirty="0"/>
              <a:t>Conversion of easier country traditionally used for sheep farming was converted to dairy, orchards and viticulture. This resulted in the national flock falling to about 30 million mostly farmed on hill country with beef.</a:t>
            </a:r>
          </a:p>
          <a:p>
            <a:r>
              <a:rPr lang="en-NZ" sz="1800" dirty="0"/>
              <a:t>There are more than100 breed or composite types of sheep that categorised as dual purpose, terminal meat breeds, fine wool and milk productions. </a:t>
            </a:r>
          </a:p>
        </p:txBody>
      </p:sp>
      <p:graphicFrame>
        <p:nvGraphicFramePr>
          <p:cNvPr id="5" name="Content Placeholder 4">
            <a:extLst>
              <a:ext uri="{FF2B5EF4-FFF2-40B4-BE49-F238E27FC236}">
                <a16:creationId xmlns:a16="http://schemas.microsoft.com/office/drawing/2014/main" id="{C17840C5-3FCF-C073-3CD1-4DFADEA9C114}"/>
              </a:ext>
            </a:extLst>
          </p:cNvPr>
          <p:cNvGraphicFramePr>
            <a:graphicFrameLocks/>
          </p:cNvGraphicFramePr>
          <p:nvPr>
            <p:extLst>
              <p:ext uri="{D42A27DB-BD31-4B8C-83A1-F6EECF244321}">
                <p14:modId xmlns:p14="http://schemas.microsoft.com/office/powerpoint/2010/main" val="3887094429"/>
              </p:ext>
            </p:extLst>
          </p:nvPr>
        </p:nvGraphicFramePr>
        <p:xfrm>
          <a:off x="5047488" y="1336579"/>
          <a:ext cx="6774561" cy="3893790"/>
        </p:xfrm>
        <a:graphic>
          <a:graphicData uri="http://schemas.openxmlformats.org/drawingml/2006/table">
            <a:tbl>
              <a:tblPr firstRow="1" firstCol="1" bandRow="1">
                <a:tableStyleId>{5C22544A-7EE6-4342-B048-85BDC9FD1C3A}</a:tableStyleId>
              </a:tblPr>
              <a:tblGrid>
                <a:gridCol w="1476279">
                  <a:extLst>
                    <a:ext uri="{9D8B030D-6E8A-4147-A177-3AD203B41FA5}">
                      <a16:colId xmlns:a16="http://schemas.microsoft.com/office/drawing/2014/main" val="189135264"/>
                    </a:ext>
                  </a:extLst>
                </a:gridCol>
                <a:gridCol w="5298282">
                  <a:extLst>
                    <a:ext uri="{9D8B030D-6E8A-4147-A177-3AD203B41FA5}">
                      <a16:colId xmlns:a16="http://schemas.microsoft.com/office/drawing/2014/main" val="1913793316"/>
                    </a:ext>
                  </a:extLst>
                </a:gridCol>
              </a:tblGrid>
              <a:tr h="584160">
                <a:tc>
                  <a:txBody>
                    <a:bodyPr/>
                    <a:lstStyle/>
                    <a:p>
                      <a:pPr>
                        <a:lnSpc>
                          <a:spcPct val="115000"/>
                        </a:lnSpc>
                        <a:spcAft>
                          <a:spcPts val="800"/>
                        </a:spcAft>
                      </a:pPr>
                      <a:r>
                        <a:rPr lang="en-NZ" sz="1800" kern="100" dirty="0">
                          <a:effectLst/>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Sheep Cattle Ratio</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39951"/>
                  </a:ext>
                </a:extLst>
              </a:tr>
              <a:tr h="823671">
                <a:tc>
                  <a:txBody>
                    <a:bodyPr/>
                    <a:lstStyle/>
                    <a:p>
                      <a:pPr>
                        <a:lnSpc>
                          <a:spcPct val="115000"/>
                        </a:lnSpc>
                        <a:spcAft>
                          <a:spcPts val="800"/>
                        </a:spcAft>
                      </a:pPr>
                      <a:r>
                        <a:rPr lang="en-NZ" sz="1800" kern="100" dirty="0">
                          <a:effectLst/>
                        </a:rPr>
                        <a:t>1851</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6 sheep to 1 cattle beast including beef, dairy and draught cattle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70189725"/>
                  </a:ext>
                </a:extLst>
              </a:tr>
              <a:tr h="1317639">
                <a:tc>
                  <a:txBody>
                    <a:bodyPr/>
                    <a:lstStyle/>
                    <a:p>
                      <a:pPr>
                        <a:lnSpc>
                          <a:spcPct val="115000"/>
                        </a:lnSpc>
                        <a:spcAft>
                          <a:spcPts val="800"/>
                        </a:spcAft>
                      </a:pPr>
                      <a:r>
                        <a:rPr lang="en-NZ" sz="1800" kern="100">
                          <a:effectLst/>
                        </a:rPr>
                        <a:t>1950-1990</a:t>
                      </a:r>
                      <a:endParaRPr lang="en-NZ"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12-14 sheep to 1 beef cattle beast</a:t>
                      </a:r>
                    </a:p>
                    <a:p>
                      <a:pPr>
                        <a:lnSpc>
                          <a:spcPct val="115000"/>
                        </a:lnSpc>
                        <a:spcAft>
                          <a:spcPts val="800"/>
                        </a:spcAft>
                      </a:pPr>
                      <a:r>
                        <a:rPr lang="en-NZ" sz="1800" kern="100" dirty="0">
                          <a:effectLst/>
                        </a:rPr>
                        <a:t>Sheep numbers peaked in 1982 to 70 million compared to cattle 5 million</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84213883"/>
                  </a:ext>
                </a:extLst>
              </a:tr>
              <a:tr h="584160">
                <a:tc>
                  <a:txBody>
                    <a:bodyPr/>
                    <a:lstStyle/>
                    <a:p>
                      <a:pPr>
                        <a:lnSpc>
                          <a:spcPct val="115000"/>
                        </a:lnSpc>
                        <a:spcAft>
                          <a:spcPts val="800"/>
                        </a:spcAft>
                      </a:pPr>
                      <a:r>
                        <a:rPr lang="en-NZ" sz="1800" kern="100" dirty="0">
                          <a:effectLst/>
                        </a:rPr>
                        <a:t>2000’s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9 sheep to 1 beef cattle beast</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14847350"/>
                  </a:ext>
                </a:extLst>
              </a:tr>
              <a:tr h="584160">
                <a:tc>
                  <a:txBody>
                    <a:bodyPr/>
                    <a:lstStyle/>
                    <a:p>
                      <a:pPr>
                        <a:lnSpc>
                          <a:spcPct val="115000"/>
                        </a:lnSpc>
                        <a:spcAft>
                          <a:spcPts val="800"/>
                        </a:spcAft>
                      </a:pPr>
                      <a:r>
                        <a:rPr lang="en-NZ" sz="1800" kern="100">
                          <a:effectLst/>
                        </a:rPr>
                        <a:t>2020’s</a:t>
                      </a:r>
                      <a:endParaRPr lang="en-NZ"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pPr>
                      <a:r>
                        <a:rPr lang="en-NZ" sz="1800" kern="100" dirty="0">
                          <a:effectLst/>
                        </a:rPr>
                        <a:t>Less than 7 sheep to 1 beef cattle beast</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64221429"/>
                  </a:ext>
                </a:extLst>
              </a:tr>
            </a:tbl>
          </a:graphicData>
        </a:graphic>
      </p:graphicFrame>
    </p:spTree>
    <p:extLst>
      <p:ext uri="{BB962C8B-B14F-4D97-AF65-F5344CB8AC3E}">
        <p14:creationId xmlns:p14="http://schemas.microsoft.com/office/powerpoint/2010/main" val="250405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6AE4-8A7A-A20C-836C-F7992DB48C05}"/>
              </a:ext>
            </a:extLst>
          </p:cNvPr>
          <p:cNvSpPr>
            <a:spLocks noGrp="1"/>
          </p:cNvSpPr>
          <p:nvPr>
            <p:ph type="title"/>
          </p:nvPr>
        </p:nvSpPr>
        <p:spPr>
          <a:xfrm>
            <a:off x="838200" y="365125"/>
            <a:ext cx="4328160" cy="1325563"/>
          </a:xfrm>
        </p:spPr>
        <p:txBody>
          <a:bodyPr/>
          <a:lstStyle/>
          <a:p>
            <a:r>
              <a:rPr lang="en-NZ" dirty="0"/>
              <a:t>2024</a:t>
            </a:r>
          </a:p>
        </p:txBody>
      </p:sp>
      <p:sp>
        <p:nvSpPr>
          <p:cNvPr id="3" name="Content Placeholder 2">
            <a:extLst>
              <a:ext uri="{FF2B5EF4-FFF2-40B4-BE49-F238E27FC236}">
                <a16:creationId xmlns:a16="http://schemas.microsoft.com/office/drawing/2014/main" id="{76EB3729-2D54-DA66-C45F-6081648C212B}"/>
              </a:ext>
            </a:extLst>
          </p:cNvPr>
          <p:cNvSpPr>
            <a:spLocks noGrp="1"/>
          </p:cNvSpPr>
          <p:nvPr>
            <p:ph idx="1"/>
          </p:nvPr>
        </p:nvSpPr>
        <p:spPr>
          <a:xfrm>
            <a:off x="838200" y="1825625"/>
            <a:ext cx="4328160" cy="4351338"/>
          </a:xfrm>
        </p:spPr>
        <p:txBody>
          <a:bodyPr>
            <a:normAutofit/>
          </a:bodyPr>
          <a:lstStyle/>
          <a:p>
            <a:r>
              <a:rPr lang="en-US" sz="1800" b="0" i="0" dirty="0">
                <a:effectLst/>
                <a:latin typeface="Open Sans" panose="020B0606030504020204" pitchFamily="34" charset="0"/>
              </a:rPr>
              <a:t>In June 2024, there were approximately 23.59 million sheep in New Zealand, a slight decrease from the previous year in which there were around 24.36 million sheep in the country. The number of sheep in the country has declined over the past decade. </a:t>
            </a:r>
            <a:endParaRPr lang="en-NZ" sz="1800" dirty="0"/>
          </a:p>
          <a:p>
            <a:endParaRPr lang="en-NZ" dirty="0"/>
          </a:p>
        </p:txBody>
      </p:sp>
      <p:pic>
        <p:nvPicPr>
          <p:cNvPr id="4" name="Picture 3">
            <a:extLst>
              <a:ext uri="{FF2B5EF4-FFF2-40B4-BE49-F238E27FC236}">
                <a16:creationId xmlns:a16="http://schemas.microsoft.com/office/drawing/2014/main" id="{96399002-3615-E16A-F402-B9E41B56E9FC}"/>
              </a:ext>
            </a:extLst>
          </p:cNvPr>
          <p:cNvPicPr>
            <a:picLocks noChangeAspect="1"/>
          </p:cNvPicPr>
          <p:nvPr/>
        </p:nvPicPr>
        <p:blipFill>
          <a:blip r:embed="rId2"/>
          <a:stretch>
            <a:fillRect/>
          </a:stretch>
        </p:blipFill>
        <p:spPr>
          <a:xfrm>
            <a:off x="5376170" y="847725"/>
            <a:ext cx="6581127" cy="5228516"/>
          </a:xfrm>
          <a:prstGeom prst="rect">
            <a:avLst/>
          </a:prstGeom>
        </p:spPr>
      </p:pic>
    </p:spTree>
    <p:extLst>
      <p:ext uri="{BB962C8B-B14F-4D97-AF65-F5344CB8AC3E}">
        <p14:creationId xmlns:p14="http://schemas.microsoft.com/office/powerpoint/2010/main" val="100468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FE7156-46AE-FFEA-E378-82B3507E209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C01C0-472E-5C42-F05E-DEB09EF149C0}"/>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a:t>Main Markets</a:t>
            </a:r>
          </a:p>
        </p:txBody>
      </p:sp>
      <p:sp>
        <p:nvSpPr>
          <p:cNvPr id="14"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A99D3D4-0821-57FE-374A-20A8108BEEA0}"/>
              </a:ext>
            </a:extLst>
          </p:cNvPr>
          <p:cNvPicPr>
            <a:picLocks noChangeAspect="1"/>
          </p:cNvPicPr>
          <p:nvPr/>
        </p:nvPicPr>
        <p:blipFill>
          <a:blip r:embed="rId2"/>
          <a:stretch>
            <a:fillRect/>
          </a:stretch>
        </p:blipFill>
        <p:spPr>
          <a:xfrm>
            <a:off x="4191241" y="3137593"/>
            <a:ext cx="3939021" cy="2527845"/>
          </a:xfrm>
          <a:prstGeom prst="rect">
            <a:avLst/>
          </a:prstGeom>
        </p:spPr>
      </p:pic>
      <p:pic>
        <p:nvPicPr>
          <p:cNvPr id="5" name="Picture 4">
            <a:extLst>
              <a:ext uri="{FF2B5EF4-FFF2-40B4-BE49-F238E27FC236}">
                <a16:creationId xmlns:a16="http://schemas.microsoft.com/office/drawing/2014/main" id="{E41EEDA4-5E4D-1C38-999B-DA9F5773F67D}"/>
              </a:ext>
            </a:extLst>
          </p:cNvPr>
          <p:cNvPicPr>
            <a:picLocks noChangeAspect="1"/>
          </p:cNvPicPr>
          <p:nvPr/>
        </p:nvPicPr>
        <p:blipFill>
          <a:blip r:embed="rId3"/>
          <a:stretch>
            <a:fillRect/>
          </a:stretch>
        </p:blipFill>
        <p:spPr>
          <a:xfrm>
            <a:off x="349999" y="3085238"/>
            <a:ext cx="3841242" cy="2427287"/>
          </a:xfrm>
          <a:prstGeom prst="rect">
            <a:avLst/>
          </a:prstGeom>
        </p:spPr>
      </p:pic>
      <p:pic>
        <p:nvPicPr>
          <p:cNvPr id="4" name="Picture 3">
            <a:extLst>
              <a:ext uri="{FF2B5EF4-FFF2-40B4-BE49-F238E27FC236}">
                <a16:creationId xmlns:a16="http://schemas.microsoft.com/office/drawing/2014/main" id="{89253D50-8F37-4761-C2BE-730071607311}"/>
              </a:ext>
            </a:extLst>
          </p:cNvPr>
          <p:cNvPicPr>
            <a:picLocks noChangeAspect="1"/>
          </p:cNvPicPr>
          <p:nvPr/>
        </p:nvPicPr>
        <p:blipFill>
          <a:blip r:embed="rId4"/>
          <a:stretch>
            <a:fillRect/>
          </a:stretch>
        </p:blipFill>
        <p:spPr>
          <a:xfrm>
            <a:off x="8224266" y="3236840"/>
            <a:ext cx="3758184" cy="2329353"/>
          </a:xfrm>
          <a:prstGeom prst="rect">
            <a:avLst/>
          </a:prstGeom>
        </p:spPr>
      </p:pic>
    </p:spTree>
    <p:extLst>
      <p:ext uri="{BB962C8B-B14F-4D97-AF65-F5344CB8AC3E}">
        <p14:creationId xmlns:p14="http://schemas.microsoft.com/office/powerpoint/2010/main" val="8890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8203">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74E29-5311-39BB-FA59-A8B2404820C1}"/>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a:t>Shearing</a:t>
            </a:r>
          </a:p>
        </p:txBody>
      </p:sp>
      <p:sp>
        <p:nvSpPr>
          <p:cNvPr id="8206"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ncrease in shearing costs to hit struggling wool sector">
            <a:extLst>
              <a:ext uri="{FF2B5EF4-FFF2-40B4-BE49-F238E27FC236}">
                <a16:creationId xmlns:a16="http://schemas.microsoft.com/office/drawing/2014/main" id="{B1B96B80-163A-5E5F-B6EF-87670F997F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1594" y="3182063"/>
            <a:ext cx="3758184" cy="2818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Blade shearing">
            <a:extLst>
              <a:ext uri="{FF2B5EF4-FFF2-40B4-BE49-F238E27FC236}">
                <a16:creationId xmlns:a16="http://schemas.microsoft.com/office/drawing/2014/main" id="{4F1AB89D-AECB-ADEA-B89E-C333EDA1AD3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292608" y="3200855"/>
            <a:ext cx="3758184" cy="2781056"/>
          </a:xfrm>
          <a:prstGeom prst="rect">
            <a:avLst/>
          </a:prstGeom>
        </p:spPr>
      </p:pic>
      <p:pic>
        <p:nvPicPr>
          <p:cNvPr id="6" name="Picture 11" descr="Machine shearing">
            <a:extLst>
              <a:ext uri="{FF2B5EF4-FFF2-40B4-BE49-F238E27FC236}">
                <a16:creationId xmlns:a16="http://schemas.microsoft.com/office/drawing/2014/main" id="{943942A3-A01A-E1F6-8B59-01C21F1D516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4174236" y="3210250"/>
            <a:ext cx="3758184" cy="27622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6B34AF72-3F2F-D9A6-AD54-72540F2B7AD8}"/>
              </a:ext>
            </a:extLst>
          </p:cNvPr>
          <p:cNvSpPr txBox="1"/>
          <p:nvPr/>
        </p:nvSpPr>
        <p:spPr>
          <a:xfrm>
            <a:off x="1371600" y="2615184"/>
            <a:ext cx="1097280" cy="369332"/>
          </a:xfrm>
          <a:prstGeom prst="rect">
            <a:avLst/>
          </a:prstGeom>
          <a:noFill/>
        </p:spPr>
        <p:txBody>
          <a:bodyPr wrap="square" rtlCol="0">
            <a:spAutoFit/>
          </a:bodyPr>
          <a:lstStyle/>
          <a:p>
            <a:r>
              <a:rPr lang="en-NZ" dirty="0"/>
              <a:t>Blades</a:t>
            </a:r>
          </a:p>
        </p:txBody>
      </p:sp>
      <p:sp>
        <p:nvSpPr>
          <p:cNvPr id="9" name="TextBox 8">
            <a:extLst>
              <a:ext uri="{FF2B5EF4-FFF2-40B4-BE49-F238E27FC236}">
                <a16:creationId xmlns:a16="http://schemas.microsoft.com/office/drawing/2014/main" id="{26AD101E-09CF-1370-F8A8-9764002EAD3D}"/>
              </a:ext>
            </a:extLst>
          </p:cNvPr>
          <p:cNvSpPr txBox="1"/>
          <p:nvPr/>
        </p:nvSpPr>
        <p:spPr>
          <a:xfrm>
            <a:off x="5095481" y="2627900"/>
            <a:ext cx="1996440" cy="369332"/>
          </a:xfrm>
          <a:prstGeom prst="rect">
            <a:avLst/>
          </a:prstGeom>
          <a:noFill/>
        </p:spPr>
        <p:txBody>
          <a:bodyPr wrap="square" rtlCol="0">
            <a:spAutoFit/>
          </a:bodyPr>
          <a:lstStyle/>
          <a:p>
            <a:r>
              <a:rPr lang="en-NZ" dirty="0"/>
              <a:t>1885 Hand piece</a:t>
            </a:r>
          </a:p>
        </p:txBody>
      </p:sp>
      <p:sp>
        <p:nvSpPr>
          <p:cNvPr id="10" name="TextBox 9">
            <a:extLst>
              <a:ext uri="{FF2B5EF4-FFF2-40B4-BE49-F238E27FC236}">
                <a16:creationId xmlns:a16="http://schemas.microsoft.com/office/drawing/2014/main" id="{EB8DB983-51F6-540A-4918-A0A8A8FAACC5}"/>
              </a:ext>
            </a:extLst>
          </p:cNvPr>
          <p:cNvSpPr txBox="1"/>
          <p:nvPr/>
        </p:nvSpPr>
        <p:spPr>
          <a:xfrm>
            <a:off x="9646145" y="2615184"/>
            <a:ext cx="1043191" cy="369332"/>
          </a:xfrm>
          <a:prstGeom prst="rect">
            <a:avLst/>
          </a:prstGeom>
          <a:noFill/>
        </p:spPr>
        <p:txBody>
          <a:bodyPr wrap="square" rtlCol="0">
            <a:spAutoFit/>
          </a:bodyPr>
          <a:lstStyle/>
          <a:p>
            <a:r>
              <a:rPr lang="en-NZ" dirty="0"/>
              <a:t>2020’s</a:t>
            </a:r>
          </a:p>
        </p:txBody>
      </p:sp>
    </p:spTree>
    <p:extLst>
      <p:ext uri="{BB962C8B-B14F-4D97-AF65-F5344CB8AC3E}">
        <p14:creationId xmlns:p14="http://schemas.microsoft.com/office/powerpoint/2010/main" val="461709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41B973-E75C-19B9-DE41-B5A7723945DC}"/>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FC321-53DF-09FB-325E-DDCBAEB8CAF9}"/>
              </a:ext>
            </a:extLst>
          </p:cNvPr>
          <p:cNvSpPr>
            <a:spLocks noGrp="1"/>
          </p:cNvSpPr>
          <p:nvPr>
            <p:ph type="title"/>
          </p:nvPr>
        </p:nvSpPr>
        <p:spPr>
          <a:xfrm>
            <a:off x="630918" y="643465"/>
            <a:ext cx="3895359" cy="1846615"/>
          </a:xfrm>
        </p:spPr>
        <p:txBody>
          <a:bodyPr anchor="b">
            <a:normAutofit/>
          </a:bodyPr>
          <a:lstStyle/>
          <a:p>
            <a:r>
              <a:rPr lang="en-NZ" sz="5400"/>
              <a:t>Dipping</a:t>
            </a:r>
          </a:p>
        </p:txBody>
      </p:sp>
      <p:sp>
        <p:nvSpPr>
          <p:cNvPr id="16"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Sheep dipping, 1892">
            <a:extLst>
              <a:ext uri="{FF2B5EF4-FFF2-40B4-BE49-F238E27FC236}">
                <a16:creationId xmlns:a16="http://schemas.microsoft.com/office/drawing/2014/main" id="{B3CB1BDC-037B-FD30-F1EC-E6413FE553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97542" y="2948315"/>
            <a:ext cx="3675357" cy="2839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a:extLst>
              <a:ext uri="{FF2B5EF4-FFF2-40B4-BE49-F238E27FC236}">
                <a16:creationId xmlns:a16="http://schemas.microsoft.com/office/drawing/2014/main" id="{D3A474D5-8DA6-D315-E566-07F8FD383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47" r="7960" b="2"/>
          <a:stretch/>
        </p:blipFill>
        <p:spPr bwMode="auto">
          <a:xfrm>
            <a:off x="8099671" y="869373"/>
            <a:ext cx="3629618" cy="2078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 Electrodip Sheep Jetter">
            <a:extLst>
              <a:ext uri="{FF2B5EF4-FFF2-40B4-BE49-F238E27FC236}">
                <a16:creationId xmlns:a16="http://schemas.microsoft.com/office/drawing/2014/main" id="{C0AA2A89-43DC-F4E5-8501-38AF7BA4679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99671" y="3429000"/>
            <a:ext cx="3686183" cy="22577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Modern spray dip">
            <a:extLst>
              <a:ext uri="{FF2B5EF4-FFF2-40B4-BE49-F238E27FC236}">
                <a16:creationId xmlns:a16="http://schemas.microsoft.com/office/drawing/2014/main" id="{F30686F7-BC3D-20F3-45E0-0B4C1D6B96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4081272" y="2948315"/>
            <a:ext cx="3785616" cy="2839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581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71" name="Rectangle 15370">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C9B82-53CF-91A0-6599-FE9EFA1E834B}"/>
              </a:ext>
            </a:extLst>
          </p:cNvPr>
          <p:cNvSpPr>
            <a:spLocks noGrp="1"/>
          </p:cNvSpPr>
          <p:nvPr>
            <p:ph type="title"/>
          </p:nvPr>
        </p:nvSpPr>
        <p:spPr>
          <a:xfrm>
            <a:off x="630918" y="643465"/>
            <a:ext cx="3895359" cy="1846615"/>
          </a:xfrm>
        </p:spPr>
        <p:txBody>
          <a:bodyPr anchor="b">
            <a:normAutofit/>
          </a:bodyPr>
          <a:lstStyle/>
          <a:p>
            <a:r>
              <a:rPr lang="en-NZ" sz="5400"/>
              <a:t>Tailing</a:t>
            </a:r>
          </a:p>
        </p:txBody>
      </p:sp>
      <p:sp>
        <p:nvSpPr>
          <p:cNvPr id="15373"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ailing and vaccination">
            <a:extLst>
              <a:ext uri="{FF2B5EF4-FFF2-40B4-BE49-F238E27FC236}">
                <a16:creationId xmlns:a16="http://schemas.microsoft.com/office/drawing/2014/main" id="{99A1442C-A6BE-0C48-5519-B794D18C84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4517136" y="3190200"/>
            <a:ext cx="3575304" cy="27351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descr="Tailing, 2021!! - YouTube">
            <a:extLst>
              <a:ext uri="{FF2B5EF4-FFF2-40B4-BE49-F238E27FC236}">
                <a16:creationId xmlns:a16="http://schemas.microsoft.com/office/drawing/2014/main" id="{969E29A2-52B3-404A-FC52-9A2C7CC667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20456" y="736687"/>
            <a:ext cx="3785616" cy="212703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farm: Tailing the spring lambs ...">
            <a:extLst>
              <a:ext uri="{FF2B5EF4-FFF2-40B4-BE49-F238E27FC236}">
                <a16:creationId xmlns:a16="http://schemas.microsoft.com/office/drawing/2014/main" id="{863169CB-F47A-A30F-3A9C-FCCD0718F9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0887" y="3314699"/>
            <a:ext cx="3836047" cy="2390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D0699FB7-7167-978D-B7EB-69921ABB1E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3504" y="3190200"/>
            <a:ext cx="3785616" cy="27351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80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2F586-027F-4AE8-958C-1059E988FDE0}"/>
              </a:ext>
            </a:extLst>
          </p:cNvPr>
          <p:cNvSpPr>
            <a:spLocks noGrp="1"/>
          </p:cNvSpPr>
          <p:nvPr>
            <p:ph type="ctrTitle"/>
          </p:nvPr>
        </p:nvSpPr>
        <p:spPr/>
        <p:txBody>
          <a:bodyPr/>
          <a:lstStyle/>
          <a:p>
            <a:r>
              <a:rPr lang="en-NZ" dirty="0"/>
              <a:t>New Zealand </a:t>
            </a:r>
            <a:br>
              <a:rPr lang="en-NZ" dirty="0"/>
            </a:br>
            <a:r>
              <a:rPr lang="en-NZ" dirty="0"/>
              <a:t>Sheep Farming History</a:t>
            </a:r>
          </a:p>
        </p:txBody>
      </p:sp>
    </p:spTree>
    <p:extLst>
      <p:ext uri="{BB962C8B-B14F-4D97-AF65-F5344CB8AC3E}">
        <p14:creationId xmlns:p14="http://schemas.microsoft.com/office/powerpoint/2010/main" val="3965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2D407-6A6F-D63D-F350-87245C9BB751}"/>
            </a:ext>
          </a:extLst>
        </p:cNvPr>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FAF13A77-40E4-93CA-3DFC-DA145C8D4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007" y="1131749"/>
            <a:ext cx="7065685" cy="39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41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5EE9-08AC-EECB-A33D-6815E6202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DE71D4-8A9E-9FB1-4F7F-4BCF10C94353}"/>
              </a:ext>
            </a:extLst>
          </p:cNvPr>
          <p:cNvSpPr>
            <a:spLocks noGrp="1"/>
          </p:cNvSpPr>
          <p:nvPr>
            <p:ph type="title"/>
          </p:nvPr>
        </p:nvSpPr>
        <p:spPr/>
        <p:txBody>
          <a:bodyPr/>
          <a:lstStyle/>
          <a:p>
            <a:r>
              <a:rPr lang="en-NZ" altLang="en-US" sz="4400"/>
              <a:t>The Start of the New Zealand Sheep Industry</a:t>
            </a:r>
            <a:endParaRPr lang="en-NZ" dirty="0"/>
          </a:p>
        </p:txBody>
      </p:sp>
      <p:graphicFrame>
        <p:nvGraphicFramePr>
          <p:cNvPr id="7" name="Content Placeholder 2">
            <a:extLst>
              <a:ext uri="{FF2B5EF4-FFF2-40B4-BE49-F238E27FC236}">
                <a16:creationId xmlns:a16="http://schemas.microsoft.com/office/drawing/2014/main" id="{994E0AE7-178E-FCFF-F313-F6C07B82EA80}"/>
              </a:ext>
            </a:extLst>
          </p:cNvPr>
          <p:cNvGraphicFramePr>
            <a:graphicFrameLocks noGrp="1"/>
          </p:cNvGraphicFramePr>
          <p:nvPr>
            <p:ph idx="1"/>
            <p:extLst>
              <p:ext uri="{D42A27DB-BD31-4B8C-83A1-F6EECF244321}">
                <p14:modId xmlns:p14="http://schemas.microsoft.com/office/powerpoint/2010/main" val="131742096"/>
              </p:ext>
            </p:extLst>
          </p:nvPr>
        </p:nvGraphicFramePr>
        <p:xfrm>
          <a:off x="521208" y="1545336"/>
          <a:ext cx="5952744" cy="503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a:extLst>
              <a:ext uri="{FF2B5EF4-FFF2-40B4-BE49-F238E27FC236}">
                <a16:creationId xmlns:a16="http://schemas.microsoft.com/office/drawing/2014/main" id="{F7561AE0-3672-656B-7B9D-254DA7EA1E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2714" y="2216151"/>
            <a:ext cx="4826811"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9F785F6-16E0-03DA-F366-2E22D93F95FC}"/>
              </a:ext>
            </a:extLst>
          </p:cNvPr>
          <p:cNvSpPr txBox="1"/>
          <p:nvPr/>
        </p:nvSpPr>
        <p:spPr>
          <a:xfrm>
            <a:off x="8379714" y="1725613"/>
            <a:ext cx="1905000" cy="369332"/>
          </a:xfrm>
          <a:prstGeom prst="rect">
            <a:avLst/>
          </a:prstGeom>
          <a:noFill/>
        </p:spPr>
        <p:txBody>
          <a:bodyPr wrap="square" rtlCol="0">
            <a:spAutoFit/>
          </a:bodyPr>
          <a:lstStyle/>
          <a:p>
            <a:r>
              <a:rPr lang="en-NZ" dirty="0"/>
              <a:t>1840’s</a:t>
            </a:r>
          </a:p>
        </p:txBody>
      </p:sp>
    </p:spTree>
    <p:extLst>
      <p:ext uri="{BB962C8B-B14F-4D97-AF65-F5344CB8AC3E}">
        <p14:creationId xmlns:p14="http://schemas.microsoft.com/office/powerpoint/2010/main" val="415101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235548-1C8A-F5F4-BF36-547B5CCBADDD}"/>
              </a:ext>
            </a:extLst>
          </p:cNvPr>
          <p:cNvSpPr>
            <a:spLocks noGrp="1"/>
          </p:cNvSpPr>
          <p:nvPr>
            <p:ph type="title"/>
          </p:nvPr>
        </p:nvSpPr>
        <p:spPr>
          <a:xfrm>
            <a:off x="640080" y="329184"/>
            <a:ext cx="6894576" cy="1783080"/>
          </a:xfrm>
        </p:spPr>
        <p:txBody>
          <a:bodyPr anchor="b">
            <a:normAutofit/>
          </a:bodyPr>
          <a:lstStyle/>
          <a:p>
            <a:r>
              <a:rPr lang="en-NZ" sz="5400"/>
              <a:t>1840’s-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03EAAD-B1D0-5D9C-E211-49366BFAAA44}"/>
              </a:ext>
            </a:extLst>
          </p:cNvPr>
          <p:cNvSpPr>
            <a:spLocks noGrp="1"/>
          </p:cNvSpPr>
          <p:nvPr>
            <p:ph idx="1"/>
          </p:nvPr>
        </p:nvSpPr>
        <p:spPr>
          <a:xfrm>
            <a:off x="640080" y="2706624"/>
            <a:ext cx="6894576" cy="3483864"/>
          </a:xfrm>
        </p:spPr>
        <p:txBody>
          <a:bodyPr>
            <a:normAutofit/>
          </a:bodyPr>
          <a:lstStyle/>
          <a:p>
            <a:r>
              <a:rPr lang="en-NZ" sz="2200" dirty="0"/>
              <a:t>The dual purpose breeds  English Leicester, Lincoln and Romney Marsh were introduced.</a:t>
            </a:r>
          </a:p>
          <a:p>
            <a:r>
              <a:rPr lang="en-NZ" sz="2200" dirty="0"/>
              <a:t>In 1855 there were less than 1million sheep in new Zealand. </a:t>
            </a:r>
          </a:p>
          <a:p>
            <a:r>
              <a:rPr lang="en-NZ" sz="2200" dirty="0"/>
              <a:t>In 1880 there 10 million, largely due to large scale importation of Merino sheep from Australia.</a:t>
            </a:r>
          </a:p>
          <a:p>
            <a:r>
              <a:rPr lang="en-NZ" sz="2200" dirty="0"/>
              <a:t>The demand for meat during the 1860’s gold rush led to the increase in dual purpose breeds.</a:t>
            </a:r>
          </a:p>
        </p:txBody>
      </p:sp>
      <p:pic>
        <p:nvPicPr>
          <p:cNvPr id="4" name="Picture 2" descr="English Leicester Association of Australia">
            <a:extLst>
              <a:ext uri="{FF2B5EF4-FFF2-40B4-BE49-F238E27FC236}">
                <a16:creationId xmlns:a16="http://schemas.microsoft.com/office/drawing/2014/main" id="{CFD3BF81-7DFD-DC08-06DD-372AF56748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573310"/>
            <a:ext cx="4014216" cy="2941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incoln Longwool Sheep - Slow Food in ...">
            <a:extLst>
              <a:ext uri="{FF2B5EF4-FFF2-40B4-BE49-F238E27FC236}">
                <a16:creationId xmlns:a16="http://schemas.microsoft.com/office/drawing/2014/main" id="{825F65FA-D510-2B81-F272-DF0F7CCF17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18704" y="4079193"/>
            <a:ext cx="3886200" cy="217627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23D5AE2-94E5-0965-9657-24AAD2CA07CE}"/>
              </a:ext>
            </a:extLst>
          </p:cNvPr>
          <p:cNvSpPr txBox="1">
            <a:spLocks/>
          </p:cNvSpPr>
          <p:nvPr/>
        </p:nvSpPr>
        <p:spPr>
          <a:xfrm>
            <a:off x="8428291" y="180260"/>
            <a:ext cx="2867025" cy="422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a:t>English Leicester</a:t>
            </a:r>
            <a:endParaRPr lang="en-NZ" dirty="0"/>
          </a:p>
        </p:txBody>
      </p:sp>
      <p:sp>
        <p:nvSpPr>
          <p:cNvPr id="7" name="Content Placeholder 2">
            <a:extLst>
              <a:ext uri="{FF2B5EF4-FFF2-40B4-BE49-F238E27FC236}">
                <a16:creationId xmlns:a16="http://schemas.microsoft.com/office/drawing/2014/main" id="{2C36B51B-B2A5-162B-0772-EC280D0EFA99}"/>
              </a:ext>
            </a:extLst>
          </p:cNvPr>
          <p:cNvSpPr txBox="1">
            <a:spLocks/>
          </p:cNvSpPr>
          <p:nvPr/>
        </p:nvSpPr>
        <p:spPr>
          <a:xfrm>
            <a:off x="8782051" y="3696937"/>
            <a:ext cx="1524000" cy="422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Lincoln</a:t>
            </a:r>
          </a:p>
        </p:txBody>
      </p:sp>
    </p:spTree>
    <p:extLst>
      <p:ext uri="{BB962C8B-B14F-4D97-AF65-F5344CB8AC3E}">
        <p14:creationId xmlns:p14="http://schemas.microsoft.com/office/powerpoint/2010/main" val="174804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9F4FCD-9F4F-3B8D-4A79-AE2CCBF5C2F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C69D7-BCEE-CE22-DA99-6EFA52AF4912}"/>
              </a:ext>
            </a:extLst>
          </p:cNvPr>
          <p:cNvSpPr>
            <a:spLocks noGrp="1"/>
          </p:cNvSpPr>
          <p:nvPr>
            <p:ph type="title"/>
          </p:nvPr>
        </p:nvSpPr>
        <p:spPr>
          <a:xfrm>
            <a:off x="425577" y="640080"/>
            <a:ext cx="4603623" cy="1719072"/>
          </a:xfrm>
        </p:spPr>
        <p:txBody>
          <a:bodyPr anchor="b">
            <a:normAutofit/>
          </a:bodyPr>
          <a:lstStyle/>
          <a:p>
            <a:r>
              <a:rPr lang="en-NZ" altLang="en-US" sz="5400" dirty="0"/>
              <a:t>Romney Marsh</a:t>
            </a:r>
            <a:endParaRPr lang="en-NZ" sz="5400" dirty="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756D09-37EE-0EB0-78C6-4F96E462018C}"/>
              </a:ext>
            </a:extLst>
          </p:cNvPr>
          <p:cNvSpPr>
            <a:spLocks noGrp="1"/>
          </p:cNvSpPr>
          <p:nvPr>
            <p:ph idx="1"/>
          </p:nvPr>
        </p:nvSpPr>
        <p:spPr>
          <a:xfrm>
            <a:off x="630936" y="2807208"/>
            <a:ext cx="3429000" cy="3410712"/>
          </a:xfrm>
        </p:spPr>
        <p:txBody>
          <a:bodyPr anchor="t">
            <a:normAutofit/>
          </a:bodyPr>
          <a:lstStyle/>
          <a:p>
            <a:pPr marL="0" indent="0">
              <a:buNone/>
            </a:pPr>
            <a:r>
              <a:rPr lang="en-NZ" sz="2200" dirty="0"/>
              <a:t>The Romney Marsh breed showed good resistance to </a:t>
            </a:r>
            <a:r>
              <a:rPr lang="en-NZ" sz="2200" dirty="0" err="1"/>
              <a:t>footrot</a:t>
            </a:r>
            <a:r>
              <a:rPr lang="en-NZ" sz="2200" dirty="0"/>
              <a:t>, a major issue especially in the wetter North Island.</a:t>
            </a:r>
          </a:p>
        </p:txBody>
      </p:sp>
      <p:pic>
        <p:nvPicPr>
          <p:cNvPr id="4" name="Picture 5" descr="Prize Romney Marsh ram">
            <a:extLst>
              <a:ext uri="{FF2B5EF4-FFF2-40B4-BE49-F238E27FC236}">
                <a16:creationId xmlns:a16="http://schemas.microsoft.com/office/drawing/2014/main" id="{4085A451-BA0C-7C37-2741-199D11AFA3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314950" y="1370485"/>
            <a:ext cx="6243066" cy="46042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661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2A3236-209A-943E-AE50-B46C688624A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8CBD5F-77BA-90C4-52E8-808E0443B01A}"/>
              </a:ext>
            </a:extLst>
          </p:cNvPr>
          <p:cNvSpPr>
            <a:spLocks noGrp="1"/>
          </p:cNvSpPr>
          <p:nvPr>
            <p:ph type="title"/>
          </p:nvPr>
        </p:nvSpPr>
        <p:spPr>
          <a:xfrm>
            <a:off x="838198" y="978408"/>
            <a:ext cx="4607052" cy="1106424"/>
          </a:xfrm>
        </p:spPr>
        <p:txBody>
          <a:bodyPr>
            <a:normAutofit/>
          </a:bodyPr>
          <a:lstStyle/>
          <a:p>
            <a:r>
              <a:rPr lang="en-NZ" altLang="en-US" sz="4000" dirty="0"/>
              <a:t>Late19</a:t>
            </a:r>
            <a:r>
              <a:rPr lang="en-NZ" altLang="en-US" sz="4000" baseline="30000" dirty="0"/>
              <a:t>th</a:t>
            </a:r>
            <a:r>
              <a:rPr lang="en-NZ" altLang="en-US" sz="4000" dirty="0"/>
              <a:t> Century </a:t>
            </a:r>
            <a:br>
              <a:rPr lang="en-NZ" altLang="en-US" sz="2900" dirty="0"/>
            </a:br>
            <a:endParaRPr lang="en-NZ" sz="2900" dirty="0"/>
          </a:p>
        </p:txBody>
      </p:sp>
      <p:sp>
        <p:nvSpPr>
          <p:cNvPr id="14" name="Rectangle 1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8638F3-2C6A-3DAD-31F2-E60E6D7C24B8}"/>
              </a:ext>
            </a:extLst>
          </p:cNvPr>
          <p:cNvSpPr>
            <a:spLocks noGrp="1"/>
          </p:cNvSpPr>
          <p:nvPr>
            <p:ph idx="1"/>
          </p:nvPr>
        </p:nvSpPr>
        <p:spPr>
          <a:xfrm>
            <a:off x="841246" y="2368296"/>
            <a:ext cx="4607052" cy="1619088"/>
          </a:xfrm>
        </p:spPr>
        <p:txBody>
          <a:bodyPr>
            <a:normAutofit/>
          </a:bodyPr>
          <a:lstStyle/>
          <a:p>
            <a:pPr marL="0" indent="0">
              <a:buNone/>
            </a:pPr>
            <a:r>
              <a:rPr lang="en-NZ" sz="2000" dirty="0"/>
              <a:t>Merino sheep were the dominant breed. They are a slow maturing fine wool specialist breed. They did not suit the humid North Island climate but thrived in the drier South Island.</a:t>
            </a:r>
            <a:endParaRPr lang="en-NZ" sz="1800" dirty="0"/>
          </a:p>
        </p:txBody>
      </p:sp>
      <p:pic>
        <p:nvPicPr>
          <p:cNvPr id="4" name="Picture 9" descr="merino-sheep-yards">
            <a:extLst>
              <a:ext uri="{FF2B5EF4-FFF2-40B4-BE49-F238E27FC236}">
                <a16:creationId xmlns:a16="http://schemas.microsoft.com/office/drawing/2014/main" id="{904A0835-8FA9-119A-24A8-5174CA228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694" r="3" b="3"/>
          <a:stretch/>
        </p:blipFill>
        <p:spPr>
          <a:xfrm>
            <a:off x="6324599" y="10"/>
            <a:ext cx="5457817" cy="33375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Mustering Sheep near Twizel, Mackenzie Country, South Canterbury, South Island, New Zealand">
            <a:extLst>
              <a:ext uri="{FF2B5EF4-FFF2-40B4-BE49-F238E27FC236}">
                <a16:creationId xmlns:a16="http://schemas.microsoft.com/office/drawing/2014/main" id="{98902262-3EBC-2484-7CA5-9A0305574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42" r="3" b="3"/>
          <a:stretch/>
        </p:blipFill>
        <p:spPr>
          <a:xfrm>
            <a:off x="6324590" y="3520439"/>
            <a:ext cx="5457817" cy="333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29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B6B178-9950-7B55-FB86-FBA2FC27B20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014A6-7F27-31B1-D311-A5A845D23DE0}"/>
              </a:ext>
            </a:extLst>
          </p:cNvPr>
          <p:cNvSpPr>
            <a:spLocks noGrp="1"/>
          </p:cNvSpPr>
          <p:nvPr>
            <p:ph type="title"/>
          </p:nvPr>
        </p:nvSpPr>
        <p:spPr>
          <a:xfrm>
            <a:off x="630936" y="640080"/>
            <a:ext cx="5122164" cy="1481328"/>
          </a:xfrm>
        </p:spPr>
        <p:txBody>
          <a:bodyPr anchor="b">
            <a:normAutofit/>
          </a:bodyPr>
          <a:lstStyle/>
          <a:p>
            <a:r>
              <a:rPr lang="en-NZ" sz="3000" dirty="0"/>
              <a:t>1882</a:t>
            </a:r>
            <a:br>
              <a:rPr lang="en-NZ" sz="3000" dirty="0"/>
            </a:br>
            <a:r>
              <a:rPr lang="en-US" altLang="en-US" sz="3000" dirty="0"/>
              <a:t>First Refrigerated Ship Dunedin</a:t>
            </a:r>
            <a:endParaRPr lang="en-NZ" sz="3000" dirty="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AE1258-E0BA-2676-E8FD-ED68EF81A000}"/>
              </a:ext>
            </a:extLst>
          </p:cNvPr>
          <p:cNvSpPr>
            <a:spLocks noGrp="1"/>
          </p:cNvSpPr>
          <p:nvPr>
            <p:ph idx="1"/>
          </p:nvPr>
        </p:nvSpPr>
        <p:spPr>
          <a:xfrm>
            <a:off x="630936" y="2660904"/>
            <a:ext cx="4818888" cy="3547872"/>
          </a:xfrm>
        </p:spPr>
        <p:txBody>
          <a:bodyPr anchor="t">
            <a:normAutofit/>
          </a:bodyPr>
          <a:lstStyle/>
          <a:p>
            <a:r>
              <a:rPr lang="en-NZ" sz="2200" dirty="0"/>
              <a:t>In 1882, the first shipment  of frozen lamb carcasses left Port Chalmers bound for England on the Dunedin.</a:t>
            </a:r>
          </a:p>
          <a:p>
            <a:r>
              <a:rPr lang="en-NZ" sz="2200" dirty="0"/>
              <a:t>Due to poor meat characteristics of the Merino, the Romney started to become more popular especially in the North Island.</a:t>
            </a:r>
          </a:p>
        </p:txBody>
      </p:sp>
      <p:pic>
        <p:nvPicPr>
          <p:cNvPr id="5" name="Content Placeholder 4">
            <a:extLst>
              <a:ext uri="{FF2B5EF4-FFF2-40B4-BE49-F238E27FC236}">
                <a16:creationId xmlns:a16="http://schemas.microsoft.com/office/drawing/2014/main" id="{4B0B6393-8188-3159-AE53-9B46C224B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62" r="18890" b="1"/>
          <a:stretch/>
        </p:blipFill>
        <p:spPr bwMode="auto">
          <a:xfrm>
            <a:off x="6099048" y="1198574"/>
            <a:ext cx="5458968" cy="44608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94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4DFF37-1942-0EED-7E5F-4440763C2B3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2D31CF-DEB5-3899-B817-3053CBF82E4C}"/>
              </a:ext>
            </a:extLst>
          </p:cNvPr>
          <p:cNvSpPr>
            <a:spLocks noGrp="1"/>
          </p:cNvSpPr>
          <p:nvPr>
            <p:ph type="title"/>
          </p:nvPr>
        </p:nvSpPr>
        <p:spPr>
          <a:xfrm>
            <a:off x="640080" y="329184"/>
            <a:ext cx="6894576" cy="1783080"/>
          </a:xfrm>
        </p:spPr>
        <p:txBody>
          <a:bodyPr anchor="b">
            <a:normAutofit/>
          </a:bodyPr>
          <a:lstStyle/>
          <a:p>
            <a:r>
              <a:rPr lang="en-NZ" sz="5400"/>
              <a:t>1880’s -1920’s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73B848-9098-8065-C0DC-D16B16E05366}"/>
              </a:ext>
            </a:extLst>
          </p:cNvPr>
          <p:cNvSpPr>
            <a:spLocks noGrp="1"/>
          </p:cNvSpPr>
          <p:nvPr>
            <p:ph idx="1"/>
          </p:nvPr>
        </p:nvSpPr>
        <p:spPr>
          <a:xfrm>
            <a:off x="640080" y="2706624"/>
            <a:ext cx="6379845" cy="3483864"/>
          </a:xfrm>
        </p:spPr>
        <p:txBody>
          <a:bodyPr>
            <a:normAutofit lnSpcReduction="10000"/>
          </a:bodyPr>
          <a:lstStyle/>
          <a:p>
            <a:pPr marL="0" indent="0">
              <a:buNone/>
            </a:pPr>
            <a:r>
              <a:rPr lang="en-NZ" altLang="en-US" sz="2200" dirty="0"/>
              <a:t>Development of new breeds to suit New Zealand conditions.</a:t>
            </a:r>
          </a:p>
          <a:p>
            <a:r>
              <a:rPr lang="en-NZ" altLang="en-US" sz="2200" dirty="0"/>
              <a:t>English Leicester, Lincoln and Romney crossed with Merino to produce the New Zealand Halfbred.</a:t>
            </a:r>
          </a:p>
          <a:p>
            <a:r>
              <a:rPr lang="en-NZ" altLang="en-US" sz="2200" dirty="0"/>
              <a:t>Corriedale New Zealand’s first breed</a:t>
            </a:r>
            <a:br>
              <a:rPr lang="en-NZ" altLang="en-US" sz="2200" dirty="0"/>
            </a:br>
            <a:r>
              <a:rPr lang="en-NZ" altLang="en-US" sz="2200" dirty="0"/>
              <a:t>Dual Purpose (Fine wool and meat) developed from New Zealand halfbred x New Zealand halfbred.</a:t>
            </a:r>
          </a:p>
          <a:p>
            <a:r>
              <a:rPr lang="en-NZ" sz="2400" dirty="0"/>
              <a:t>New Zealand Romney a d</a:t>
            </a:r>
            <a:r>
              <a:rPr lang="en-NZ" altLang="en-US" sz="2400" dirty="0"/>
              <a:t>ual purpose (coarse wool and prime lamb).</a:t>
            </a:r>
            <a:endParaRPr lang="en-NZ" sz="2400" dirty="0"/>
          </a:p>
          <a:p>
            <a:endParaRPr lang="en-NZ" altLang="en-US" sz="2200" dirty="0"/>
          </a:p>
          <a:p>
            <a:endParaRPr lang="en-NZ" altLang="en-US" sz="2200" dirty="0"/>
          </a:p>
          <a:p>
            <a:pPr marL="0" indent="0">
              <a:buNone/>
            </a:pPr>
            <a:endParaRPr lang="en-NZ" sz="2200" dirty="0"/>
          </a:p>
        </p:txBody>
      </p:sp>
      <p:pic>
        <p:nvPicPr>
          <p:cNvPr id="5" name="Picture 8" descr="IMG_4804">
            <a:extLst>
              <a:ext uri="{FF2B5EF4-FFF2-40B4-BE49-F238E27FC236}">
                <a16:creationId xmlns:a16="http://schemas.microsoft.com/office/drawing/2014/main" id="{FED4A968-01B3-7CEC-4E93-06B289D391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97115" y="3521797"/>
            <a:ext cx="4014216" cy="26694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alfbreds in the South Island foothills">
            <a:extLst>
              <a:ext uri="{FF2B5EF4-FFF2-40B4-BE49-F238E27FC236}">
                <a16:creationId xmlns:a16="http://schemas.microsoft.com/office/drawing/2014/main" id="{26D6F5C8-E8BF-AFE0-699F-263171D139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397115" y="510159"/>
            <a:ext cx="4014216" cy="26694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FA291873-0361-D737-1815-BBFE95DF8604}"/>
              </a:ext>
            </a:extLst>
          </p:cNvPr>
          <p:cNvSpPr txBox="1"/>
          <p:nvPr/>
        </p:nvSpPr>
        <p:spPr>
          <a:xfrm>
            <a:off x="7397115" y="555117"/>
            <a:ext cx="2532115" cy="369332"/>
          </a:xfrm>
          <a:prstGeom prst="rect">
            <a:avLst/>
          </a:prstGeom>
          <a:noFill/>
        </p:spPr>
        <p:txBody>
          <a:bodyPr wrap="square" rtlCol="0">
            <a:spAutoFit/>
          </a:bodyPr>
          <a:lstStyle/>
          <a:p>
            <a:r>
              <a:rPr lang="en-NZ" altLang="en-US" sz="1800" dirty="0">
                <a:solidFill>
                  <a:schemeClr val="bg1"/>
                </a:solidFill>
              </a:rPr>
              <a:t>New Zealand Halfbred</a:t>
            </a:r>
            <a:endParaRPr lang="en-NZ" dirty="0">
              <a:solidFill>
                <a:schemeClr val="bg1"/>
              </a:solidFill>
            </a:endParaRPr>
          </a:p>
        </p:txBody>
      </p:sp>
      <p:sp>
        <p:nvSpPr>
          <p:cNvPr id="7" name="TextBox 6">
            <a:extLst>
              <a:ext uri="{FF2B5EF4-FFF2-40B4-BE49-F238E27FC236}">
                <a16:creationId xmlns:a16="http://schemas.microsoft.com/office/drawing/2014/main" id="{F7DC56CC-7381-4090-B934-41A2D33A4269}"/>
              </a:ext>
            </a:extLst>
          </p:cNvPr>
          <p:cNvSpPr txBox="1"/>
          <p:nvPr/>
        </p:nvSpPr>
        <p:spPr>
          <a:xfrm>
            <a:off x="7330059" y="3417952"/>
            <a:ext cx="2532115" cy="369332"/>
          </a:xfrm>
          <a:prstGeom prst="rect">
            <a:avLst/>
          </a:prstGeom>
          <a:noFill/>
        </p:spPr>
        <p:txBody>
          <a:bodyPr wrap="square" rtlCol="0">
            <a:spAutoFit/>
          </a:bodyPr>
          <a:lstStyle/>
          <a:p>
            <a:r>
              <a:rPr lang="en-NZ" altLang="en-US" sz="1800" dirty="0"/>
              <a:t>Corriedale</a:t>
            </a:r>
            <a:endParaRPr lang="en-NZ" dirty="0"/>
          </a:p>
        </p:txBody>
      </p:sp>
    </p:spTree>
    <p:extLst>
      <p:ext uri="{BB962C8B-B14F-4D97-AF65-F5344CB8AC3E}">
        <p14:creationId xmlns:p14="http://schemas.microsoft.com/office/powerpoint/2010/main" val="88886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ABCEB9-248E-3639-C36F-169DC9D19EBA}"/>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0ECBA3-82D6-530E-97E4-D8120E279FE3}"/>
              </a:ext>
            </a:extLst>
          </p:cNvPr>
          <p:cNvSpPr>
            <a:spLocks noGrp="1"/>
          </p:cNvSpPr>
          <p:nvPr>
            <p:ph type="title"/>
          </p:nvPr>
        </p:nvSpPr>
        <p:spPr>
          <a:xfrm>
            <a:off x="640080" y="329184"/>
            <a:ext cx="6894576" cy="1783080"/>
          </a:xfrm>
        </p:spPr>
        <p:txBody>
          <a:bodyPr anchor="b">
            <a:normAutofit/>
          </a:bodyPr>
          <a:lstStyle/>
          <a:p>
            <a:r>
              <a:rPr lang="en-NZ" sz="5400"/>
              <a:t>1920’s</a:t>
            </a:r>
          </a:p>
        </p:txBody>
      </p:sp>
      <p:sp>
        <p:nvSpPr>
          <p:cNvPr id="410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88D79C-4E0B-CDD0-BB36-1BDCFCAE12D8}"/>
              </a:ext>
            </a:extLst>
          </p:cNvPr>
          <p:cNvSpPr>
            <a:spLocks noGrp="1"/>
          </p:cNvSpPr>
          <p:nvPr>
            <p:ph idx="1"/>
          </p:nvPr>
        </p:nvSpPr>
        <p:spPr>
          <a:xfrm>
            <a:off x="640080" y="2706624"/>
            <a:ext cx="5732145" cy="3483864"/>
          </a:xfrm>
        </p:spPr>
        <p:txBody>
          <a:bodyPr>
            <a:normAutofit/>
          </a:bodyPr>
          <a:lstStyle/>
          <a:p>
            <a:r>
              <a:rPr lang="en-NZ" sz="2200" dirty="0"/>
              <a:t>70% of the rams were Romney in the North Island. Selected for small compact carcass and good wool growth. The coarse wool was suited for carpets and outer garments.</a:t>
            </a:r>
          </a:p>
          <a:p>
            <a:r>
              <a:rPr lang="en-NZ" sz="2200" dirty="0"/>
              <a:t>The Southdown  became a popular terminal sire as its crossbred progeny were small compact and early finishing which suited the UK market.</a:t>
            </a:r>
          </a:p>
        </p:txBody>
      </p:sp>
      <p:pic>
        <p:nvPicPr>
          <p:cNvPr id="4098" name="Picture 2" descr="SOUTHDOWN SHEEP">
            <a:extLst>
              <a:ext uri="{FF2B5EF4-FFF2-40B4-BE49-F238E27FC236}">
                <a16:creationId xmlns:a16="http://schemas.microsoft.com/office/drawing/2014/main" id="{9DDB7857-417C-271A-C058-1093BAA321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01000" y="3505153"/>
            <a:ext cx="3544824" cy="28899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31516D6-2BFC-708D-F09B-2E7129610B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888224" y="512040"/>
            <a:ext cx="3432048" cy="2574036"/>
          </a:xfrm>
          <a:prstGeom prst="rect">
            <a:avLst/>
          </a:prstGeom>
          <a:noFill/>
        </p:spPr>
      </p:pic>
    </p:spTree>
    <p:extLst>
      <p:ext uri="{BB962C8B-B14F-4D97-AF65-F5344CB8AC3E}">
        <p14:creationId xmlns:p14="http://schemas.microsoft.com/office/powerpoint/2010/main" val="2816195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250</TotalTime>
  <Words>816</Words>
  <Application>Microsoft Office PowerPoint</Application>
  <PresentationFormat>Widescreen</PresentationFormat>
  <Paragraphs>84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Open Sans</vt:lpstr>
      <vt:lpstr>Office Theme</vt:lpstr>
      <vt:lpstr>PowerPoint Presentation</vt:lpstr>
      <vt:lpstr>New Zealand  Sheep Farming History</vt:lpstr>
      <vt:lpstr>The Start of the New Zealand Sheep Industry</vt:lpstr>
      <vt:lpstr>1840’s-</vt:lpstr>
      <vt:lpstr>Romney Marsh</vt:lpstr>
      <vt:lpstr>Late19th Century  </vt:lpstr>
      <vt:lpstr>1882 First Refrigerated Ship Dunedin</vt:lpstr>
      <vt:lpstr>1880’s -1920’s</vt:lpstr>
      <vt:lpstr>1920’s</vt:lpstr>
      <vt:lpstr>1940’s- 1960’s</vt:lpstr>
      <vt:lpstr>PowerPoint Presentation</vt:lpstr>
      <vt:lpstr>1980’s</vt:lpstr>
      <vt:lpstr>New Breeds</vt:lpstr>
      <vt:lpstr>1990’s-2000’s</vt:lpstr>
      <vt:lpstr>2024</vt:lpstr>
      <vt:lpstr>Main Markets</vt:lpstr>
      <vt:lpstr>Shearing</vt:lpstr>
      <vt:lpstr>Dipping</vt:lpstr>
      <vt:lpstr>Tailing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Kerry Allen</cp:lastModifiedBy>
  <cp:revision>6</cp:revision>
  <dcterms:created xsi:type="dcterms:W3CDTF">2025-03-12T18:45:29Z</dcterms:created>
  <dcterms:modified xsi:type="dcterms:W3CDTF">2025-03-22T03:12:56Z</dcterms:modified>
</cp:coreProperties>
</file>