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82" r:id="rId2"/>
    <p:sldId id="256" r:id="rId3"/>
    <p:sldId id="340" r:id="rId4"/>
    <p:sldId id="273" r:id="rId5"/>
    <p:sldId id="300" r:id="rId6"/>
    <p:sldId id="299" r:id="rId7"/>
    <p:sldId id="345" r:id="rId8"/>
    <p:sldId id="346" r:id="rId9"/>
    <p:sldId id="281" r:id="rId10"/>
    <p:sldId id="347" r:id="rId11"/>
    <p:sldId id="348" r:id="rId12"/>
    <p:sldId id="352" r:id="rId13"/>
    <p:sldId id="354" r:id="rId14"/>
    <p:sldId id="353" r:id="rId15"/>
    <p:sldId id="283"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4" d="100"/>
          <a:sy n="64" d="100"/>
        </p:scale>
        <p:origin x="97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948BB8-A0FE-45F4-ABF1-093DFD43180F}" type="datetimeFigureOut">
              <a:rPr lang="en-NZ" smtClean="0"/>
              <a:t>22/03/2025</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02DC15-FC3E-43E0-BC10-C43028B8A3F4}" type="slidenum">
              <a:rPr lang="en-NZ" smtClean="0"/>
              <a:t>‹#›</a:t>
            </a:fld>
            <a:endParaRPr lang="en-NZ"/>
          </a:p>
        </p:txBody>
      </p:sp>
    </p:spTree>
    <p:extLst>
      <p:ext uri="{BB962C8B-B14F-4D97-AF65-F5344CB8AC3E}">
        <p14:creationId xmlns:p14="http://schemas.microsoft.com/office/powerpoint/2010/main" val="35411841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6334D-8B9E-A98B-5D2D-CC8FD238CDF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id="{6501260A-F7C4-160C-FE53-D34B95773D5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D209ADDC-8A63-2560-307E-EBF045FEA2E1}"/>
              </a:ext>
            </a:extLst>
          </p:cNvPr>
          <p:cNvSpPr>
            <a:spLocks noGrp="1"/>
          </p:cNvSpPr>
          <p:nvPr>
            <p:ph type="dt" sz="half" idx="10"/>
          </p:nvPr>
        </p:nvSpPr>
        <p:spPr/>
        <p:txBody>
          <a:bodyPr/>
          <a:lstStyle/>
          <a:p>
            <a:fld id="{2F331880-FB08-4946-A53F-8C0CEB28ED23}" type="datetimeFigureOut">
              <a:rPr lang="en-NZ" smtClean="0"/>
              <a:t>22/03/2025</a:t>
            </a:fld>
            <a:endParaRPr lang="en-NZ"/>
          </a:p>
        </p:txBody>
      </p:sp>
      <p:sp>
        <p:nvSpPr>
          <p:cNvPr id="5" name="Footer Placeholder 4">
            <a:extLst>
              <a:ext uri="{FF2B5EF4-FFF2-40B4-BE49-F238E27FC236}">
                <a16:creationId xmlns:a16="http://schemas.microsoft.com/office/drawing/2014/main" id="{ADCD0F26-8374-FD21-557A-A87FDB2B9247}"/>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6233E732-A972-760B-8951-CE52771EE5B1}"/>
              </a:ext>
            </a:extLst>
          </p:cNvPr>
          <p:cNvSpPr>
            <a:spLocks noGrp="1"/>
          </p:cNvSpPr>
          <p:nvPr>
            <p:ph type="sldNum" sz="quarter" idx="12"/>
          </p:nvPr>
        </p:nvSpPr>
        <p:spPr/>
        <p:txBody>
          <a:bodyPr/>
          <a:lstStyle/>
          <a:p>
            <a:fld id="{5BC66DEB-3A2B-4646-A9BF-C75CB52BA461}" type="slidenum">
              <a:rPr lang="en-NZ" smtClean="0"/>
              <a:t>‹#›</a:t>
            </a:fld>
            <a:endParaRPr lang="en-NZ"/>
          </a:p>
        </p:txBody>
      </p:sp>
    </p:spTree>
    <p:extLst>
      <p:ext uri="{BB962C8B-B14F-4D97-AF65-F5344CB8AC3E}">
        <p14:creationId xmlns:p14="http://schemas.microsoft.com/office/powerpoint/2010/main" val="8159095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8CFFA-1DB3-EE08-FF0E-38A86AEAAB0B}"/>
              </a:ext>
            </a:extLst>
          </p:cNvPr>
          <p:cNvSpPr>
            <a:spLocks noGrp="1"/>
          </p:cNvSpPr>
          <p:nvPr>
            <p:ph type="title"/>
          </p:nvPr>
        </p:nvSpPr>
        <p:spPr/>
        <p:txBody>
          <a:bodyPr/>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37F34A07-3E82-2C85-DD3E-B42982FB710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8F068913-46BA-7987-D532-E4CB64F3FA6E}"/>
              </a:ext>
            </a:extLst>
          </p:cNvPr>
          <p:cNvSpPr>
            <a:spLocks noGrp="1"/>
          </p:cNvSpPr>
          <p:nvPr>
            <p:ph type="dt" sz="half" idx="10"/>
          </p:nvPr>
        </p:nvSpPr>
        <p:spPr/>
        <p:txBody>
          <a:bodyPr/>
          <a:lstStyle/>
          <a:p>
            <a:fld id="{2F331880-FB08-4946-A53F-8C0CEB28ED23}" type="datetimeFigureOut">
              <a:rPr lang="en-NZ" smtClean="0"/>
              <a:t>22/03/2025</a:t>
            </a:fld>
            <a:endParaRPr lang="en-NZ"/>
          </a:p>
        </p:txBody>
      </p:sp>
      <p:sp>
        <p:nvSpPr>
          <p:cNvPr id="5" name="Footer Placeholder 4">
            <a:extLst>
              <a:ext uri="{FF2B5EF4-FFF2-40B4-BE49-F238E27FC236}">
                <a16:creationId xmlns:a16="http://schemas.microsoft.com/office/drawing/2014/main" id="{DF552201-DED8-34F3-B3E2-24FEC86BDB2C}"/>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BB36CC19-4E6F-B814-668B-181EC7EEC0FF}"/>
              </a:ext>
            </a:extLst>
          </p:cNvPr>
          <p:cNvSpPr>
            <a:spLocks noGrp="1"/>
          </p:cNvSpPr>
          <p:nvPr>
            <p:ph type="sldNum" sz="quarter" idx="12"/>
          </p:nvPr>
        </p:nvSpPr>
        <p:spPr/>
        <p:txBody>
          <a:bodyPr/>
          <a:lstStyle/>
          <a:p>
            <a:fld id="{5BC66DEB-3A2B-4646-A9BF-C75CB52BA461}" type="slidenum">
              <a:rPr lang="en-NZ" smtClean="0"/>
              <a:t>‹#›</a:t>
            </a:fld>
            <a:endParaRPr lang="en-NZ"/>
          </a:p>
        </p:txBody>
      </p:sp>
    </p:spTree>
    <p:extLst>
      <p:ext uri="{BB962C8B-B14F-4D97-AF65-F5344CB8AC3E}">
        <p14:creationId xmlns:p14="http://schemas.microsoft.com/office/powerpoint/2010/main" val="32930256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3FC6F4-F752-56CA-3F3E-9283AC933CC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BECB5EF8-6F68-44A4-DBE3-15C9058B358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03074BFC-540C-9D09-E314-2765F8AAF417}"/>
              </a:ext>
            </a:extLst>
          </p:cNvPr>
          <p:cNvSpPr>
            <a:spLocks noGrp="1"/>
          </p:cNvSpPr>
          <p:nvPr>
            <p:ph type="dt" sz="half" idx="10"/>
          </p:nvPr>
        </p:nvSpPr>
        <p:spPr/>
        <p:txBody>
          <a:bodyPr/>
          <a:lstStyle/>
          <a:p>
            <a:fld id="{2F331880-FB08-4946-A53F-8C0CEB28ED23}" type="datetimeFigureOut">
              <a:rPr lang="en-NZ" smtClean="0"/>
              <a:t>22/03/2025</a:t>
            </a:fld>
            <a:endParaRPr lang="en-NZ"/>
          </a:p>
        </p:txBody>
      </p:sp>
      <p:sp>
        <p:nvSpPr>
          <p:cNvPr id="5" name="Footer Placeholder 4">
            <a:extLst>
              <a:ext uri="{FF2B5EF4-FFF2-40B4-BE49-F238E27FC236}">
                <a16:creationId xmlns:a16="http://schemas.microsoft.com/office/drawing/2014/main" id="{B6141ACB-1969-D7B0-ECB7-935D9A90104C}"/>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DF5D3D1D-4F03-0641-0360-1FB2EAE93AE1}"/>
              </a:ext>
            </a:extLst>
          </p:cNvPr>
          <p:cNvSpPr>
            <a:spLocks noGrp="1"/>
          </p:cNvSpPr>
          <p:nvPr>
            <p:ph type="sldNum" sz="quarter" idx="12"/>
          </p:nvPr>
        </p:nvSpPr>
        <p:spPr/>
        <p:txBody>
          <a:bodyPr/>
          <a:lstStyle/>
          <a:p>
            <a:fld id="{5BC66DEB-3A2B-4646-A9BF-C75CB52BA461}" type="slidenum">
              <a:rPr lang="en-NZ" smtClean="0"/>
              <a:t>‹#›</a:t>
            </a:fld>
            <a:endParaRPr lang="en-NZ"/>
          </a:p>
        </p:txBody>
      </p:sp>
    </p:spTree>
    <p:extLst>
      <p:ext uri="{BB962C8B-B14F-4D97-AF65-F5344CB8AC3E}">
        <p14:creationId xmlns:p14="http://schemas.microsoft.com/office/powerpoint/2010/main" val="28487144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CD1C9-AE4A-98DE-15CB-277D4DDA597E}"/>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612C6B45-2CC8-4F54-8A80-8D836B358D6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234906FC-C5D4-7106-0E74-FFF593B80952}"/>
              </a:ext>
            </a:extLst>
          </p:cNvPr>
          <p:cNvSpPr>
            <a:spLocks noGrp="1"/>
          </p:cNvSpPr>
          <p:nvPr>
            <p:ph type="dt" sz="half" idx="10"/>
          </p:nvPr>
        </p:nvSpPr>
        <p:spPr/>
        <p:txBody>
          <a:bodyPr/>
          <a:lstStyle/>
          <a:p>
            <a:fld id="{2F331880-FB08-4946-A53F-8C0CEB28ED23}" type="datetimeFigureOut">
              <a:rPr lang="en-NZ" smtClean="0"/>
              <a:t>22/03/2025</a:t>
            </a:fld>
            <a:endParaRPr lang="en-NZ"/>
          </a:p>
        </p:txBody>
      </p:sp>
      <p:sp>
        <p:nvSpPr>
          <p:cNvPr id="5" name="Footer Placeholder 4">
            <a:extLst>
              <a:ext uri="{FF2B5EF4-FFF2-40B4-BE49-F238E27FC236}">
                <a16:creationId xmlns:a16="http://schemas.microsoft.com/office/drawing/2014/main" id="{643FD86F-128D-8A9B-ACB5-8412C8F6A9D0}"/>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8BB1D1FC-D688-DAB4-A264-C9A4DAC38F29}"/>
              </a:ext>
            </a:extLst>
          </p:cNvPr>
          <p:cNvSpPr>
            <a:spLocks noGrp="1"/>
          </p:cNvSpPr>
          <p:nvPr>
            <p:ph type="sldNum" sz="quarter" idx="12"/>
          </p:nvPr>
        </p:nvSpPr>
        <p:spPr/>
        <p:txBody>
          <a:bodyPr/>
          <a:lstStyle/>
          <a:p>
            <a:fld id="{5BC66DEB-3A2B-4646-A9BF-C75CB52BA461}" type="slidenum">
              <a:rPr lang="en-NZ" smtClean="0"/>
              <a:t>‹#›</a:t>
            </a:fld>
            <a:endParaRPr lang="en-NZ"/>
          </a:p>
        </p:txBody>
      </p:sp>
    </p:spTree>
    <p:extLst>
      <p:ext uri="{BB962C8B-B14F-4D97-AF65-F5344CB8AC3E}">
        <p14:creationId xmlns:p14="http://schemas.microsoft.com/office/powerpoint/2010/main" val="1370008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0D01D-AD4F-8F2F-402E-3A0B1A3227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a:extLst>
              <a:ext uri="{FF2B5EF4-FFF2-40B4-BE49-F238E27FC236}">
                <a16:creationId xmlns:a16="http://schemas.microsoft.com/office/drawing/2014/main" id="{B75E4622-0156-64E0-48E6-AA325D20083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016C23A-9509-4C2D-26A5-52C038653B4D}"/>
              </a:ext>
            </a:extLst>
          </p:cNvPr>
          <p:cNvSpPr>
            <a:spLocks noGrp="1"/>
          </p:cNvSpPr>
          <p:nvPr>
            <p:ph type="dt" sz="half" idx="10"/>
          </p:nvPr>
        </p:nvSpPr>
        <p:spPr/>
        <p:txBody>
          <a:bodyPr/>
          <a:lstStyle/>
          <a:p>
            <a:fld id="{2F331880-FB08-4946-A53F-8C0CEB28ED23}" type="datetimeFigureOut">
              <a:rPr lang="en-NZ" smtClean="0"/>
              <a:t>22/03/2025</a:t>
            </a:fld>
            <a:endParaRPr lang="en-NZ"/>
          </a:p>
        </p:txBody>
      </p:sp>
      <p:sp>
        <p:nvSpPr>
          <p:cNvPr id="5" name="Footer Placeholder 4">
            <a:extLst>
              <a:ext uri="{FF2B5EF4-FFF2-40B4-BE49-F238E27FC236}">
                <a16:creationId xmlns:a16="http://schemas.microsoft.com/office/drawing/2014/main" id="{5FDDD893-B450-964E-3C25-DF963B2D107F}"/>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2247492A-E2F2-65E9-E6C2-CF5EDEEB29B2}"/>
              </a:ext>
            </a:extLst>
          </p:cNvPr>
          <p:cNvSpPr>
            <a:spLocks noGrp="1"/>
          </p:cNvSpPr>
          <p:nvPr>
            <p:ph type="sldNum" sz="quarter" idx="12"/>
          </p:nvPr>
        </p:nvSpPr>
        <p:spPr/>
        <p:txBody>
          <a:bodyPr/>
          <a:lstStyle/>
          <a:p>
            <a:fld id="{5BC66DEB-3A2B-4646-A9BF-C75CB52BA461}" type="slidenum">
              <a:rPr lang="en-NZ" smtClean="0"/>
              <a:t>‹#›</a:t>
            </a:fld>
            <a:endParaRPr lang="en-NZ"/>
          </a:p>
        </p:txBody>
      </p:sp>
    </p:spTree>
    <p:extLst>
      <p:ext uri="{BB962C8B-B14F-4D97-AF65-F5344CB8AC3E}">
        <p14:creationId xmlns:p14="http://schemas.microsoft.com/office/powerpoint/2010/main" val="37816324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9F035-E5B4-64E5-1E0B-1BBB88C7D23B}"/>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9910E9A6-1335-604F-42A6-DA59A546393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953662CC-A4CA-41FD-71B1-D8E1D7E89E4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a:extLst>
              <a:ext uri="{FF2B5EF4-FFF2-40B4-BE49-F238E27FC236}">
                <a16:creationId xmlns:a16="http://schemas.microsoft.com/office/drawing/2014/main" id="{E864AF35-408C-A2AC-8A62-BBA74F1888CF}"/>
              </a:ext>
            </a:extLst>
          </p:cNvPr>
          <p:cNvSpPr>
            <a:spLocks noGrp="1"/>
          </p:cNvSpPr>
          <p:nvPr>
            <p:ph type="dt" sz="half" idx="10"/>
          </p:nvPr>
        </p:nvSpPr>
        <p:spPr/>
        <p:txBody>
          <a:bodyPr/>
          <a:lstStyle/>
          <a:p>
            <a:fld id="{2F331880-FB08-4946-A53F-8C0CEB28ED23}" type="datetimeFigureOut">
              <a:rPr lang="en-NZ" smtClean="0"/>
              <a:t>22/03/2025</a:t>
            </a:fld>
            <a:endParaRPr lang="en-NZ"/>
          </a:p>
        </p:txBody>
      </p:sp>
      <p:sp>
        <p:nvSpPr>
          <p:cNvPr id="6" name="Footer Placeholder 5">
            <a:extLst>
              <a:ext uri="{FF2B5EF4-FFF2-40B4-BE49-F238E27FC236}">
                <a16:creationId xmlns:a16="http://schemas.microsoft.com/office/drawing/2014/main" id="{66EA7384-511C-DE7B-7836-82934C9D272A}"/>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3C7FE519-28C9-1ABB-58B7-889BCA974467}"/>
              </a:ext>
            </a:extLst>
          </p:cNvPr>
          <p:cNvSpPr>
            <a:spLocks noGrp="1"/>
          </p:cNvSpPr>
          <p:nvPr>
            <p:ph type="sldNum" sz="quarter" idx="12"/>
          </p:nvPr>
        </p:nvSpPr>
        <p:spPr/>
        <p:txBody>
          <a:bodyPr/>
          <a:lstStyle/>
          <a:p>
            <a:fld id="{5BC66DEB-3A2B-4646-A9BF-C75CB52BA461}" type="slidenum">
              <a:rPr lang="en-NZ" smtClean="0"/>
              <a:t>‹#›</a:t>
            </a:fld>
            <a:endParaRPr lang="en-NZ"/>
          </a:p>
        </p:txBody>
      </p:sp>
    </p:spTree>
    <p:extLst>
      <p:ext uri="{BB962C8B-B14F-4D97-AF65-F5344CB8AC3E}">
        <p14:creationId xmlns:p14="http://schemas.microsoft.com/office/powerpoint/2010/main" val="15676983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1D519-D59C-6A77-159D-F15C0929D2BE}"/>
              </a:ext>
            </a:extLst>
          </p:cNvPr>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a:extLst>
              <a:ext uri="{FF2B5EF4-FFF2-40B4-BE49-F238E27FC236}">
                <a16:creationId xmlns:a16="http://schemas.microsoft.com/office/drawing/2014/main" id="{78FBD424-1053-A05B-877E-4D56EDEBC7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8E22B1E-E038-4940-4CA6-605B2C71D9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id="{9C4F33D7-58F8-D4BD-4399-91A44BCBB5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44C8BB-1A60-FE98-600C-6488E2E29D1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a:extLst>
              <a:ext uri="{FF2B5EF4-FFF2-40B4-BE49-F238E27FC236}">
                <a16:creationId xmlns:a16="http://schemas.microsoft.com/office/drawing/2014/main" id="{04E02DF2-43BE-9EC4-DC59-8E5711FA9D3D}"/>
              </a:ext>
            </a:extLst>
          </p:cNvPr>
          <p:cNvSpPr>
            <a:spLocks noGrp="1"/>
          </p:cNvSpPr>
          <p:nvPr>
            <p:ph type="dt" sz="half" idx="10"/>
          </p:nvPr>
        </p:nvSpPr>
        <p:spPr/>
        <p:txBody>
          <a:bodyPr/>
          <a:lstStyle/>
          <a:p>
            <a:fld id="{2F331880-FB08-4946-A53F-8C0CEB28ED23}" type="datetimeFigureOut">
              <a:rPr lang="en-NZ" smtClean="0"/>
              <a:t>22/03/2025</a:t>
            </a:fld>
            <a:endParaRPr lang="en-NZ"/>
          </a:p>
        </p:txBody>
      </p:sp>
      <p:sp>
        <p:nvSpPr>
          <p:cNvPr id="8" name="Footer Placeholder 7">
            <a:extLst>
              <a:ext uri="{FF2B5EF4-FFF2-40B4-BE49-F238E27FC236}">
                <a16:creationId xmlns:a16="http://schemas.microsoft.com/office/drawing/2014/main" id="{8911ECFD-8351-B90A-A333-F9B07C45F416}"/>
              </a:ext>
            </a:extLst>
          </p:cNvPr>
          <p:cNvSpPr>
            <a:spLocks noGrp="1"/>
          </p:cNvSpPr>
          <p:nvPr>
            <p:ph type="ftr" sz="quarter" idx="11"/>
          </p:nvPr>
        </p:nvSpPr>
        <p:spPr/>
        <p:txBody>
          <a:bodyPr/>
          <a:lstStyle/>
          <a:p>
            <a:endParaRPr lang="en-NZ"/>
          </a:p>
        </p:txBody>
      </p:sp>
      <p:sp>
        <p:nvSpPr>
          <p:cNvPr id="9" name="Slide Number Placeholder 8">
            <a:extLst>
              <a:ext uri="{FF2B5EF4-FFF2-40B4-BE49-F238E27FC236}">
                <a16:creationId xmlns:a16="http://schemas.microsoft.com/office/drawing/2014/main" id="{40F0D19F-59B7-FD57-0BE8-DBBBD6BF2A72}"/>
              </a:ext>
            </a:extLst>
          </p:cNvPr>
          <p:cNvSpPr>
            <a:spLocks noGrp="1"/>
          </p:cNvSpPr>
          <p:nvPr>
            <p:ph type="sldNum" sz="quarter" idx="12"/>
          </p:nvPr>
        </p:nvSpPr>
        <p:spPr/>
        <p:txBody>
          <a:bodyPr/>
          <a:lstStyle/>
          <a:p>
            <a:fld id="{5BC66DEB-3A2B-4646-A9BF-C75CB52BA461}" type="slidenum">
              <a:rPr lang="en-NZ" smtClean="0"/>
              <a:t>‹#›</a:t>
            </a:fld>
            <a:endParaRPr lang="en-NZ"/>
          </a:p>
        </p:txBody>
      </p:sp>
    </p:spTree>
    <p:extLst>
      <p:ext uri="{BB962C8B-B14F-4D97-AF65-F5344CB8AC3E}">
        <p14:creationId xmlns:p14="http://schemas.microsoft.com/office/powerpoint/2010/main" val="4243715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117C0-36A5-8B90-14DF-5233BC6EC790}"/>
              </a:ext>
            </a:extLst>
          </p:cNvPr>
          <p:cNvSpPr>
            <a:spLocks noGrp="1"/>
          </p:cNvSpPr>
          <p:nvPr>
            <p:ph type="title"/>
          </p:nvPr>
        </p:nvSpPr>
        <p:spPr/>
        <p:txBody>
          <a:bodyPr/>
          <a:lstStyle/>
          <a:p>
            <a:r>
              <a:rPr lang="en-US"/>
              <a:t>Click to edit Master title style</a:t>
            </a:r>
            <a:endParaRPr lang="en-NZ"/>
          </a:p>
        </p:txBody>
      </p:sp>
      <p:sp>
        <p:nvSpPr>
          <p:cNvPr id="3" name="Date Placeholder 2">
            <a:extLst>
              <a:ext uri="{FF2B5EF4-FFF2-40B4-BE49-F238E27FC236}">
                <a16:creationId xmlns:a16="http://schemas.microsoft.com/office/drawing/2014/main" id="{78A507E9-54A5-CCA1-886F-DC25E2694102}"/>
              </a:ext>
            </a:extLst>
          </p:cNvPr>
          <p:cNvSpPr>
            <a:spLocks noGrp="1"/>
          </p:cNvSpPr>
          <p:nvPr>
            <p:ph type="dt" sz="half" idx="10"/>
          </p:nvPr>
        </p:nvSpPr>
        <p:spPr/>
        <p:txBody>
          <a:bodyPr/>
          <a:lstStyle/>
          <a:p>
            <a:fld id="{2F331880-FB08-4946-A53F-8C0CEB28ED23}" type="datetimeFigureOut">
              <a:rPr lang="en-NZ" smtClean="0"/>
              <a:t>22/03/2025</a:t>
            </a:fld>
            <a:endParaRPr lang="en-NZ"/>
          </a:p>
        </p:txBody>
      </p:sp>
      <p:sp>
        <p:nvSpPr>
          <p:cNvPr id="4" name="Footer Placeholder 3">
            <a:extLst>
              <a:ext uri="{FF2B5EF4-FFF2-40B4-BE49-F238E27FC236}">
                <a16:creationId xmlns:a16="http://schemas.microsoft.com/office/drawing/2014/main" id="{23A4F3BD-6783-07BC-9849-81ABD9ED45EC}"/>
              </a:ext>
            </a:extLst>
          </p:cNvPr>
          <p:cNvSpPr>
            <a:spLocks noGrp="1"/>
          </p:cNvSpPr>
          <p:nvPr>
            <p:ph type="ftr" sz="quarter" idx="11"/>
          </p:nvPr>
        </p:nvSpPr>
        <p:spPr/>
        <p:txBody>
          <a:bodyPr/>
          <a:lstStyle/>
          <a:p>
            <a:endParaRPr lang="en-NZ"/>
          </a:p>
        </p:txBody>
      </p:sp>
      <p:sp>
        <p:nvSpPr>
          <p:cNvPr id="5" name="Slide Number Placeholder 4">
            <a:extLst>
              <a:ext uri="{FF2B5EF4-FFF2-40B4-BE49-F238E27FC236}">
                <a16:creationId xmlns:a16="http://schemas.microsoft.com/office/drawing/2014/main" id="{0425AC96-549D-7B5B-1247-BC9DB288DA47}"/>
              </a:ext>
            </a:extLst>
          </p:cNvPr>
          <p:cNvSpPr>
            <a:spLocks noGrp="1"/>
          </p:cNvSpPr>
          <p:nvPr>
            <p:ph type="sldNum" sz="quarter" idx="12"/>
          </p:nvPr>
        </p:nvSpPr>
        <p:spPr/>
        <p:txBody>
          <a:bodyPr/>
          <a:lstStyle/>
          <a:p>
            <a:fld id="{5BC66DEB-3A2B-4646-A9BF-C75CB52BA461}" type="slidenum">
              <a:rPr lang="en-NZ" smtClean="0"/>
              <a:t>‹#›</a:t>
            </a:fld>
            <a:endParaRPr lang="en-NZ"/>
          </a:p>
        </p:txBody>
      </p:sp>
    </p:spTree>
    <p:extLst>
      <p:ext uri="{BB962C8B-B14F-4D97-AF65-F5344CB8AC3E}">
        <p14:creationId xmlns:p14="http://schemas.microsoft.com/office/powerpoint/2010/main" val="3098011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CEA2E4-8ABD-F409-F777-FCFAD71E97E1}"/>
              </a:ext>
            </a:extLst>
          </p:cNvPr>
          <p:cNvSpPr>
            <a:spLocks noGrp="1"/>
          </p:cNvSpPr>
          <p:nvPr>
            <p:ph type="dt" sz="half" idx="10"/>
          </p:nvPr>
        </p:nvSpPr>
        <p:spPr/>
        <p:txBody>
          <a:bodyPr/>
          <a:lstStyle/>
          <a:p>
            <a:fld id="{2F331880-FB08-4946-A53F-8C0CEB28ED23}" type="datetimeFigureOut">
              <a:rPr lang="en-NZ" smtClean="0"/>
              <a:t>22/03/2025</a:t>
            </a:fld>
            <a:endParaRPr lang="en-NZ"/>
          </a:p>
        </p:txBody>
      </p:sp>
      <p:sp>
        <p:nvSpPr>
          <p:cNvPr id="3" name="Footer Placeholder 2">
            <a:extLst>
              <a:ext uri="{FF2B5EF4-FFF2-40B4-BE49-F238E27FC236}">
                <a16:creationId xmlns:a16="http://schemas.microsoft.com/office/drawing/2014/main" id="{29CC3935-CE11-E590-90B0-DEE1AFEC2D55}"/>
              </a:ext>
            </a:extLst>
          </p:cNvPr>
          <p:cNvSpPr>
            <a:spLocks noGrp="1"/>
          </p:cNvSpPr>
          <p:nvPr>
            <p:ph type="ftr" sz="quarter" idx="11"/>
          </p:nvPr>
        </p:nvSpPr>
        <p:spPr/>
        <p:txBody>
          <a:bodyPr/>
          <a:lstStyle/>
          <a:p>
            <a:endParaRPr lang="en-NZ"/>
          </a:p>
        </p:txBody>
      </p:sp>
      <p:sp>
        <p:nvSpPr>
          <p:cNvPr id="4" name="Slide Number Placeholder 3">
            <a:extLst>
              <a:ext uri="{FF2B5EF4-FFF2-40B4-BE49-F238E27FC236}">
                <a16:creationId xmlns:a16="http://schemas.microsoft.com/office/drawing/2014/main" id="{B566FAAC-D5F9-1D65-DBB8-65799C327CF6}"/>
              </a:ext>
            </a:extLst>
          </p:cNvPr>
          <p:cNvSpPr>
            <a:spLocks noGrp="1"/>
          </p:cNvSpPr>
          <p:nvPr>
            <p:ph type="sldNum" sz="quarter" idx="12"/>
          </p:nvPr>
        </p:nvSpPr>
        <p:spPr/>
        <p:txBody>
          <a:bodyPr/>
          <a:lstStyle/>
          <a:p>
            <a:fld id="{5BC66DEB-3A2B-4646-A9BF-C75CB52BA461}" type="slidenum">
              <a:rPr lang="en-NZ" smtClean="0"/>
              <a:t>‹#›</a:t>
            </a:fld>
            <a:endParaRPr lang="en-NZ"/>
          </a:p>
        </p:txBody>
      </p:sp>
    </p:spTree>
    <p:extLst>
      <p:ext uri="{BB962C8B-B14F-4D97-AF65-F5344CB8AC3E}">
        <p14:creationId xmlns:p14="http://schemas.microsoft.com/office/powerpoint/2010/main" val="14269241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81AFB-FA59-289A-9514-348C1B5E8B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a:extLst>
              <a:ext uri="{FF2B5EF4-FFF2-40B4-BE49-F238E27FC236}">
                <a16:creationId xmlns:a16="http://schemas.microsoft.com/office/drawing/2014/main" id="{2615F8A4-C85C-9132-9FFD-92ED3F4BB53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a:extLst>
              <a:ext uri="{FF2B5EF4-FFF2-40B4-BE49-F238E27FC236}">
                <a16:creationId xmlns:a16="http://schemas.microsoft.com/office/drawing/2014/main" id="{FE32245B-698D-E954-8B23-451419466D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9A883B-CA91-EFC2-13C3-FF3DF9E43B83}"/>
              </a:ext>
            </a:extLst>
          </p:cNvPr>
          <p:cNvSpPr>
            <a:spLocks noGrp="1"/>
          </p:cNvSpPr>
          <p:nvPr>
            <p:ph type="dt" sz="half" idx="10"/>
          </p:nvPr>
        </p:nvSpPr>
        <p:spPr/>
        <p:txBody>
          <a:bodyPr/>
          <a:lstStyle/>
          <a:p>
            <a:fld id="{2F331880-FB08-4946-A53F-8C0CEB28ED23}" type="datetimeFigureOut">
              <a:rPr lang="en-NZ" smtClean="0"/>
              <a:t>22/03/2025</a:t>
            </a:fld>
            <a:endParaRPr lang="en-NZ"/>
          </a:p>
        </p:txBody>
      </p:sp>
      <p:sp>
        <p:nvSpPr>
          <p:cNvPr id="6" name="Footer Placeholder 5">
            <a:extLst>
              <a:ext uri="{FF2B5EF4-FFF2-40B4-BE49-F238E27FC236}">
                <a16:creationId xmlns:a16="http://schemas.microsoft.com/office/drawing/2014/main" id="{78AA80DA-DD83-D9FD-3F35-C1BFAB5D2290}"/>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4359959E-A632-4182-6A97-C2D85874E131}"/>
              </a:ext>
            </a:extLst>
          </p:cNvPr>
          <p:cNvSpPr>
            <a:spLocks noGrp="1"/>
          </p:cNvSpPr>
          <p:nvPr>
            <p:ph type="sldNum" sz="quarter" idx="12"/>
          </p:nvPr>
        </p:nvSpPr>
        <p:spPr/>
        <p:txBody>
          <a:bodyPr/>
          <a:lstStyle/>
          <a:p>
            <a:fld id="{5BC66DEB-3A2B-4646-A9BF-C75CB52BA461}" type="slidenum">
              <a:rPr lang="en-NZ" smtClean="0"/>
              <a:t>‹#›</a:t>
            </a:fld>
            <a:endParaRPr lang="en-NZ"/>
          </a:p>
        </p:txBody>
      </p:sp>
    </p:spTree>
    <p:extLst>
      <p:ext uri="{BB962C8B-B14F-4D97-AF65-F5344CB8AC3E}">
        <p14:creationId xmlns:p14="http://schemas.microsoft.com/office/powerpoint/2010/main" val="8180478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EF159-B9AA-58C1-CD55-1E05B68A7D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a:extLst>
              <a:ext uri="{FF2B5EF4-FFF2-40B4-BE49-F238E27FC236}">
                <a16:creationId xmlns:a16="http://schemas.microsoft.com/office/drawing/2014/main" id="{37D89D90-0F9F-28C0-AC68-72D1F1D7A6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a:extLst>
              <a:ext uri="{FF2B5EF4-FFF2-40B4-BE49-F238E27FC236}">
                <a16:creationId xmlns:a16="http://schemas.microsoft.com/office/drawing/2014/main" id="{12959B9B-0243-484D-B97D-DE75309989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CACC9B-F7EF-0CD2-3E0E-A49F0A81026F}"/>
              </a:ext>
            </a:extLst>
          </p:cNvPr>
          <p:cNvSpPr>
            <a:spLocks noGrp="1"/>
          </p:cNvSpPr>
          <p:nvPr>
            <p:ph type="dt" sz="half" idx="10"/>
          </p:nvPr>
        </p:nvSpPr>
        <p:spPr/>
        <p:txBody>
          <a:bodyPr/>
          <a:lstStyle/>
          <a:p>
            <a:fld id="{2F331880-FB08-4946-A53F-8C0CEB28ED23}" type="datetimeFigureOut">
              <a:rPr lang="en-NZ" smtClean="0"/>
              <a:t>22/03/2025</a:t>
            </a:fld>
            <a:endParaRPr lang="en-NZ"/>
          </a:p>
        </p:txBody>
      </p:sp>
      <p:sp>
        <p:nvSpPr>
          <p:cNvPr id="6" name="Footer Placeholder 5">
            <a:extLst>
              <a:ext uri="{FF2B5EF4-FFF2-40B4-BE49-F238E27FC236}">
                <a16:creationId xmlns:a16="http://schemas.microsoft.com/office/drawing/2014/main" id="{94A9DE95-970D-2912-752C-36FCD7D073C2}"/>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02ED9394-66F2-685F-88BB-A4F18E85C25B}"/>
              </a:ext>
            </a:extLst>
          </p:cNvPr>
          <p:cNvSpPr>
            <a:spLocks noGrp="1"/>
          </p:cNvSpPr>
          <p:nvPr>
            <p:ph type="sldNum" sz="quarter" idx="12"/>
          </p:nvPr>
        </p:nvSpPr>
        <p:spPr/>
        <p:txBody>
          <a:bodyPr/>
          <a:lstStyle/>
          <a:p>
            <a:fld id="{5BC66DEB-3A2B-4646-A9BF-C75CB52BA461}" type="slidenum">
              <a:rPr lang="en-NZ" smtClean="0"/>
              <a:t>‹#›</a:t>
            </a:fld>
            <a:endParaRPr lang="en-NZ"/>
          </a:p>
        </p:txBody>
      </p:sp>
    </p:spTree>
    <p:extLst>
      <p:ext uri="{BB962C8B-B14F-4D97-AF65-F5344CB8AC3E}">
        <p14:creationId xmlns:p14="http://schemas.microsoft.com/office/powerpoint/2010/main" val="15626562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F0483B-BB27-641B-BEB9-88E5C32432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2FD49CB2-7144-9073-556D-B2717E480E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FCE241C6-D7C2-3452-DD8E-4BBB3C2D34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F331880-FB08-4946-A53F-8C0CEB28ED23}" type="datetimeFigureOut">
              <a:rPr lang="en-NZ" smtClean="0"/>
              <a:t>22/03/2025</a:t>
            </a:fld>
            <a:endParaRPr lang="en-NZ"/>
          </a:p>
        </p:txBody>
      </p:sp>
      <p:sp>
        <p:nvSpPr>
          <p:cNvPr id="5" name="Footer Placeholder 4">
            <a:extLst>
              <a:ext uri="{FF2B5EF4-FFF2-40B4-BE49-F238E27FC236}">
                <a16:creationId xmlns:a16="http://schemas.microsoft.com/office/drawing/2014/main" id="{1A37070A-08F4-4F32-CAEF-E615FFCCB4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NZ"/>
          </a:p>
        </p:txBody>
      </p:sp>
      <p:sp>
        <p:nvSpPr>
          <p:cNvPr id="6" name="Slide Number Placeholder 5">
            <a:extLst>
              <a:ext uri="{FF2B5EF4-FFF2-40B4-BE49-F238E27FC236}">
                <a16:creationId xmlns:a16="http://schemas.microsoft.com/office/drawing/2014/main" id="{CB33ED9A-CFF2-A692-B534-ECC7DDC004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BC66DEB-3A2B-4646-A9BF-C75CB52BA461}" type="slidenum">
              <a:rPr lang="en-NZ" smtClean="0"/>
              <a:t>‹#›</a:t>
            </a:fld>
            <a:endParaRPr lang="en-NZ"/>
          </a:p>
        </p:txBody>
      </p:sp>
    </p:spTree>
    <p:extLst>
      <p:ext uri="{BB962C8B-B14F-4D97-AF65-F5344CB8AC3E}">
        <p14:creationId xmlns:p14="http://schemas.microsoft.com/office/powerpoint/2010/main" val="2777849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logo&#10;&#10;Description automatically generated">
            <a:extLst>
              <a:ext uri="{FF2B5EF4-FFF2-40B4-BE49-F238E27FC236}">
                <a16:creationId xmlns:a16="http://schemas.microsoft.com/office/drawing/2014/main" id="{2DFD8EA3-497F-3A08-A52F-F14366009A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3341" y="365999"/>
            <a:ext cx="9420913" cy="5207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30470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Dorper – New Zealand Sheepbreeders ...">
            <a:extLst>
              <a:ext uri="{FF2B5EF4-FFF2-40B4-BE49-F238E27FC236}">
                <a16:creationId xmlns:a16="http://schemas.microsoft.com/office/drawing/2014/main" id="{93BFA288-D7D7-72EE-116D-9F6455DD808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035" r="8442" b="8789"/>
          <a:stretch/>
        </p:blipFill>
        <p:spPr bwMode="auto">
          <a:xfrm>
            <a:off x="6843119" y="643467"/>
            <a:ext cx="3723333" cy="231963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Wiltshire Sheep Canterbury New Zealand">
            <a:extLst>
              <a:ext uri="{FF2B5EF4-FFF2-40B4-BE49-F238E27FC236}">
                <a16:creationId xmlns:a16="http://schemas.microsoft.com/office/drawing/2014/main" id="{76976D8B-5092-F836-ED17-87D75248D5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 b="8809"/>
          <a:stretch/>
        </p:blipFill>
        <p:spPr bwMode="auto">
          <a:xfrm>
            <a:off x="1627788" y="3671316"/>
            <a:ext cx="3727222" cy="254586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Self-shearing Wiltshires in demand ...">
            <a:extLst>
              <a:ext uri="{FF2B5EF4-FFF2-40B4-BE49-F238E27FC236}">
                <a16:creationId xmlns:a16="http://schemas.microsoft.com/office/drawing/2014/main" id="{472E6359-DB96-41C2-A2EB-7716B74312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786" r="-2" b="26118"/>
          <a:stretch/>
        </p:blipFill>
        <p:spPr bwMode="auto">
          <a:xfrm>
            <a:off x="6836833" y="3671316"/>
            <a:ext cx="3735905" cy="255346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2CA8E68-9ED8-8318-E887-F10695A29CD6}"/>
              </a:ext>
            </a:extLst>
          </p:cNvPr>
          <p:cNvSpPr txBox="1"/>
          <p:nvPr/>
        </p:nvSpPr>
        <p:spPr>
          <a:xfrm>
            <a:off x="3959508" y="184731"/>
            <a:ext cx="5036292" cy="369332"/>
          </a:xfrm>
          <a:prstGeom prst="rect">
            <a:avLst/>
          </a:prstGeom>
          <a:noFill/>
        </p:spPr>
        <p:txBody>
          <a:bodyPr wrap="square" rtlCol="0">
            <a:spAutoFit/>
          </a:bodyPr>
          <a:lstStyle/>
          <a:p>
            <a:r>
              <a:rPr lang="en-NZ" b="1" dirty="0"/>
              <a:t>Dorper </a:t>
            </a:r>
            <a:r>
              <a:rPr lang="en-NZ" dirty="0"/>
              <a:t>-</a:t>
            </a:r>
            <a:r>
              <a:rPr lang="en-NZ" b="1" dirty="0"/>
              <a:t> </a:t>
            </a:r>
            <a:r>
              <a:rPr lang="en-NZ" dirty="0"/>
              <a:t>meat breed that sheds its wool</a:t>
            </a:r>
          </a:p>
        </p:txBody>
      </p:sp>
      <p:sp>
        <p:nvSpPr>
          <p:cNvPr id="7" name="TextBox 6">
            <a:extLst>
              <a:ext uri="{FF2B5EF4-FFF2-40B4-BE49-F238E27FC236}">
                <a16:creationId xmlns:a16="http://schemas.microsoft.com/office/drawing/2014/main" id="{7F256590-EEFC-1971-BE07-AD133A4196ED}"/>
              </a:ext>
            </a:extLst>
          </p:cNvPr>
          <p:cNvSpPr txBox="1"/>
          <p:nvPr/>
        </p:nvSpPr>
        <p:spPr>
          <a:xfrm>
            <a:off x="3959508" y="3244334"/>
            <a:ext cx="5036291" cy="369332"/>
          </a:xfrm>
          <a:prstGeom prst="rect">
            <a:avLst/>
          </a:prstGeom>
          <a:noFill/>
        </p:spPr>
        <p:txBody>
          <a:bodyPr wrap="square" rtlCol="0">
            <a:spAutoFit/>
          </a:bodyPr>
          <a:lstStyle/>
          <a:p>
            <a:r>
              <a:rPr lang="en-NZ" b="1" dirty="0"/>
              <a:t>Wiltshire </a:t>
            </a:r>
            <a:r>
              <a:rPr lang="en-NZ" dirty="0"/>
              <a:t>- meat breed that sheds its wool</a:t>
            </a:r>
            <a:endParaRPr lang="en-NZ" b="1" dirty="0"/>
          </a:p>
        </p:txBody>
      </p:sp>
      <p:pic>
        <p:nvPicPr>
          <p:cNvPr id="2052" name="Picture 4" descr="Dorper Sheep - Karoo Livestock Exports">
            <a:extLst>
              <a:ext uri="{FF2B5EF4-FFF2-40B4-BE49-F238E27FC236}">
                <a16:creationId xmlns:a16="http://schemas.microsoft.com/office/drawing/2014/main" id="{7504D29D-FB23-4F18-8214-7FA547EB74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25548" y="627380"/>
            <a:ext cx="3509962" cy="2335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41960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East Friesian sheep — Science Learning Hub">
            <a:extLst>
              <a:ext uri="{FF2B5EF4-FFF2-40B4-BE49-F238E27FC236}">
                <a16:creationId xmlns:a16="http://schemas.microsoft.com/office/drawing/2014/main" id="{497DE622-5284-7ECD-F1CE-EADCB18C43E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577751" y="1312370"/>
            <a:ext cx="3036498" cy="46048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Talla Sheep Dairy | Talla Farm">
            <a:extLst>
              <a:ext uri="{FF2B5EF4-FFF2-40B4-BE49-F238E27FC236}">
                <a16:creationId xmlns:a16="http://schemas.microsoft.com/office/drawing/2014/main" id="{AE7910E9-87BD-72C9-86DA-9A3DD31E1AD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81821" y="1798982"/>
            <a:ext cx="3847843" cy="288216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DairyMeade NZ – New Zealand ...">
            <a:extLst>
              <a:ext uri="{FF2B5EF4-FFF2-40B4-BE49-F238E27FC236}">
                <a16:creationId xmlns:a16="http://schemas.microsoft.com/office/drawing/2014/main" id="{2428E758-B44D-5468-6899-797CDBE4A157}"/>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162336" y="1398115"/>
            <a:ext cx="3517120" cy="405562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C664D2C-C99D-17B0-ADDD-BAE8B952D902}"/>
              </a:ext>
            </a:extLst>
          </p:cNvPr>
          <p:cNvSpPr txBox="1"/>
          <p:nvPr/>
        </p:nvSpPr>
        <p:spPr>
          <a:xfrm>
            <a:off x="595434" y="681311"/>
            <a:ext cx="3434230" cy="369332"/>
          </a:xfrm>
          <a:prstGeom prst="rect">
            <a:avLst/>
          </a:prstGeom>
          <a:noFill/>
        </p:spPr>
        <p:txBody>
          <a:bodyPr wrap="square" rtlCol="0">
            <a:spAutoFit/>
          </a:bodyPr>
          <a:lstStyle/>
          <a:p>
            <a:r>
              <a:rPr lang="en-NZ" b="1" dirty="0"/>
              <a:t>East Friesian </a:t>
            </a:r>
            <a:r>
              <a:rPr lang="en-NZ" dirty="0"/>
              <a:t>-</a:t>
            </a:r>
            <a:r>
              <a:rPr lang="en-NZ" b="1" dirty="0"/>
              <a:t> </a:t>
            </a:r>
            <a:r>
              <a:rPr lang="en-NZ" dirty="0"/>
              <a:t>bred for milking</a:t>
            </a:r>
          </a:p>
        </p:txBody>
      </p:sp>
    </p:spTree>
    <p:extLst>
      <p:ext uri="{BB962C8B-B14F-4D97-AF65-F5344CB8AC3E}">
        <p14:creationId xmlns:p14="http://schemas.microsoft.com/office/powerpoint/2010/main" val="36519538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BDAB3B4-6D9F-74F4-3F98-92FC729A014F}"/>
              </a:ext>
            </a:extLst>
          </p:cNvPr>
          <p:cNvSpPr>
            <a:spLocks noGrp="1"/>
          </p:cNvSpPr>
          <p:nvPr>
            <p:ph type="title"/>
          </p:nvPr>
        </p:nvSpPr>
        <p:spPr>
          <a:xfrm>
            <a:off x="640080" y="329184"/>
            <a:ext cx="5227320" cy="1783080"/>
          </a:xfrm>
        </p:spPr>
        <p:txBody>
          <a:bodyPr anchor="b">
            <a:normAutofit fontScale="90000"/>
          </a:bodyPr>
          <a:lstStyle/>
          <a:p>
            <a:pPr algn="ctr"/>
            <a:r>
              <a:rPr lang="en-US" altLang="en-US" sz="5000" kern="1200" dirty="0">
                <a:latin typeface="+mj-lt"/>
                <a:ea typeface="+mj-ea"/>
                <a:cs typeface="+mj-cs"/>
              </a:rPr>
              <a:t>Intensive </a:t>
            </a:r>
            <a:br>
              <a:rPr lang="en-US" altLang="en-US" sz="5000" kern="1200" dirty="0">
                <a:latin typeface="+mj-lt"/>
                <a:ea typeface="+mj-ea"/>
                <a:cs typeface="+mj-cs"/>
              </a:rPr>
            </a:br>
            <a:r>
              <a:rPr lang="en-US" altLang="en-US" sz="5000" kern="1200" dirty="0">
                <a:latin typeface="+mj-lt"/>
                <a:ea typeface="+mj-ea"/>
                <a:cs typeface="+mj-cs"/>
              </a:rPr>
              <a:t>Sheep Farming</a:t>
            </a:r>
            <a:br>
              <a:rPr lang="en-US" altLang="en-US" sz="5000" kern="1200" dirty="0">
                <a:latin typeface="+mj-lt"/>
                <a:ea typeface="+mj-ea"/>
                <a:cs typeface="+mj-cs"/>
              </a:rPr>
            </a:br>
            <a:endParaRPr lang="en-NZ" sz="5000" dirty="0"/>
          </a:p>
        </p:txBody>
      </p:sp>
      <p:sp>
        <p:nvSpPr>
          <p:cNvPr id="12"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8BC945F-5040-D1CD-CAC7-9C65FD8DDAA3}"/>
              </a:ext>
            </a:extLst>
          </p:cNvPr>
          <p:cNvSpPr>
            <a:spLocks noGrp="1"/>
          </p:cNvSpPr>
          <p:nvPr>
            <p:ph idx="1"/>
          </p:nvPr>
        </p:nvSpPr>
        <p:spPr>
          <a:xfrm>
            <a:off x="640080" y="2706624"/>
            <a:ext cx="5979795" cy="3483864"/>
          </a:xfrm>
        </p:spPr>
        <p:txBody>
          <a:bodyPr>
            <a:normAutofit/>
          </a:bodyPr>
          <a:lstStyle/>
          <a:p>
            <a:pPr marL="0" indent="0">
              <a:buNone/>
            </a:pPr>
            <a:r>
              <a:rPr lang="en-US" sz="2200" dirty="0">
                <a:latin typeface="Arial" panose="020B0604020202020204" pitchFamily="34" charset="0"/>
                <a:ea typeface="Times New Roman" panose="02020603050405020304" pitchFamily="18" charset="0"/>
              </a:rPr>
              <a:t>P</a:t>
            </a:r>
            <a:r>
              <a:rPr lang="en-US" sz="2200" dirty="0">
                <a:effectLst/>
                <a:latin typeface="Arial" panose="020B0604020202020204" pitchFamily="34" charset="0"/>
                <a:ea typeface="Times New Roman" panose="02020603050405020304" pitchFamily="18" charset="0"/>
              </a:rPr>
              <a:t>rime lamb is the main source of income. These farms are often stud breeding farms and some income will come from the sale of rams for breeding. On some intensive mixed farms, sheep are farmed in combination with cash crops. In this situation, cash crops will be the major source of income.</a:t>
            </a:r>
            <a:endParaRPr lang="en-NZ" sz="2200" dirty="0">
              <a:effectLst/>
              <a:latin typeface="Times New Roman" panose="02020603050405020304" pitchFamily="18" charset="0"/>
              <a:ea typeface="Times New Roman" panose="02020603050405020304" pitchFamily="18" charset="0"/>
            </a:endParaRPr>
          </a:p>
          <a:p>
            <a:pPr marL="0" indent="0">
              <a:buNone/>
            </a:pPr>
            <a:endParaRPr lang="en-NZ" sz="2200" dirty="0"/>
          </a:p>
        </p:txBody>
      </p:sp>
      <p:pic>
        <p:nvPicPr>
          <p:cNvPr id="5" name="Picture 2" descr="Sheep | Fernvale Genetics ~ Premium Angus &amp; Ram Studs">
            <a:extLst>
              <a:ext uri="{FF2B5EF4-FFF2-40B4-BE49-F238E27FC236}">
                <a16:creationId xmlns:a16="http://schemas.microsoft.com/office/drawing/2014/main" id="{CC30B789-D926-4640-D30B-6526F74238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9251" r="-2" b="11413"/>
          <a:stretch/>
        </p:blipFill>
        <p:spPr bwMode="auto">
          <a:xfrm>
            <a:off x="7493127" y="3245863"/>
            <a:ext cx="4197242" cy="281372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872DD8C8-6A56-9B78-4E63-802345837C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92" r="2" b="2"/>
          <a:stretch/>
        </p:blipFill>
        <p:spPr bwMode="auto">
          <a:xfrm>
            <a:off x="7534656" y="178542"/>
            <a:ext cx="4197307" cy="2813729"/>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51213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22BDE4A-8A20-4A69-9C5A-581C82036A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3FB042-D8CA-8A00-C7D0-CD09B3EA1209}"/>
              </a:ext>
            </a:extLst>
          </p:cNvPr>
          <p:cNvSpPr>
            <a:spLocks noGrp="1"/>
          </p:cNvSpPr>
          <p:nvPr>
            <p:ph type="title"/>
          </p:nvPr>
        </p:nvSpPr>
        <p:spPr>
          <a:xfrm>
            <a:off x="1001684" y="170412"/>
            <a:ext cx="10178934" cy="1328730"/>
          </a:xfrm>
        </p:spPr>
        <p:txBody>
          <a:bodyPr vert="horz" lIns="91440" tIns="45720" rIns="91440" bIns="45720" rtlCol="0" anchor="b">
            <a:normAutofit/>
          </a:bodyPr>
          <a:lstStyle/>
          <a:p>
            <a:pPr algn="ctr"/>
            <a:r>
              <a:rPr lang="en-US" altLang="en-US" kern="1200" dirty="0">
                <a:solidFill>
                  <a:schemeClr val="tx1"/>
                </a:solidFill>
                <a:latin typeface="+mj-lt"/>
                <a:ea typeface="+mj-ea"/>
                <a:cs typeface="+mj-cs"/>
              </a:rPr>
              <a:t>Semi- Extensive </a:t>
            </a:r>
            <a:br>
              <a:rPr lang="en-US" altLang="en-US" kern="1200" dirty="0">
                <a:solidFill>
                  <a:schemeClr val="tx1"/>
                </a:solidFill>
                <a:latin typeface="+mj-lt"/>
                <a:ea typeface="+mj-ea"/>
                <a:cs typeface="+mj-cs"/>
              </a:rPr>
            </a:br>
            <a:r>
              <a:rPr lang="en-US" altLang="en-US" kern="1200" dirty="0">
                <a:solidFill>
                  <a:schemeClr val="tx1"/>
                </a:solidFill>
                <a:latin typeface="+mj-lt"/>
                <a:ea typeface="+mj-ea"/>
                <a:cs typeface="+mj-cs"/>
              </a:rPr>
              <a:t>Hill Country Sheep and Beef farming</a:t>
            </a:r>
            <a:endParaRPr lang="en-US" kern="1200">
              <a:solidFill>
                <a:schemeClr val="tx1"/>
              </a:solidFill>
              <a:latin typeface="+mj-lt"/>
              <a:ea typeface="+mj-ea"/>
              <a:cs typeface="+mj-cs"/>
            </a:endParaRPr>
          </a:p>
        </p:txBody>
      </p:sp>
      <p:sp>
        <p:nvSpPr>
          <p:cNvPr id="3" name="Content Placeholder 2">
            <a:extLst>
              <a:ext uri="{FF2B5EF4-FFF2-40B4-BE49-F238E27FC236}">
                <a16:creationId xmlns:a16="http://schemas.microsoft.com/office/drawing/2014/main" id="{9F2A1EDC-7461-BD83-4D37-938A0B3E2420}"/>
              </a:ext>
            </a:extLst>
          </p:cNvPr>
          <p:cNvSpPr>
            <a:spLocks noGrp="1"/>
          </p:cNvSpPr>
          <p:nvPr>
            <p:ph idx="1"/>
          </p:nvPr>
        </p:nvSpPr>
        <p:spPr>
          <a:xfrm>
            <a:off x="1001684" y="1670857"/>
            <a:ext cx="10178934" cy="557901"/>
          </a:xfrm>
        </p:spPr>
        <p:txBody>
          <a:bodyPr vert="horz" lIns="91440" tIns="45720" rIns="91440" bIns="45720" rtlCol="0">
            <a:normAutofit/>
          </a:bodyPr>
          <a:lstStyle/>
          <a:p>
            <a:pPr marL="0" indent="0" algn="ctr">
              <a:buNone/>
            </a:pPr>
            <a:r>
              <a:rPr lang="en-US" sz="2000" kern="1200">
                <a:solidFill>
                  <a:schemeClr val="tx1"/>
                </a:solidFill>
                <a:latin typeface="+mn-lt"/>
                <a:ea typeface="+mn-ea"/>
                <a:cs typeface="+mn-cs"/>
              </a:rPr>
              <a:t>I</a:t>
            </a:r>
            <a:r>
              <a:rPr lang="en-US" sz="2000" kern="1200">
                <a:solidFill>
                  <a:schemeClr val="tx1"/>
                </a:solidFill>
                <a:effectLst/>
                <a:latin typeface="+mn-lt"/>
                <a:ea typeface="+mn-ea"/>
                <a:cs typeface="+mn-cs"/>
              </a:rPr>
              <a:t>ncome is derived from the sale of some prime but mainly store lambs and cattle and wool.</a:t>
            </a:r>
            <a:endParaRPr lang="en-US" sz="2000" kern="1200">
              <a:solidFill>
                <a:schemeClr val="tx1"/>
              </a:solidFill>
              <a:latin typeface="+mn-lt"/>
              <a:ea typeface="+mn-ea"/>
              <a:cs typeface="+mn-cs"/>
            </a:endParaRPr>
          </a:p>
        </p:txBody>
      </p:sp>
      <p:pic>
        <p:nvPicPr>
          <p:cNvPr id="5" name="Picture 4">
            <a:extLst>
              <a:ext uri="{FF2B5EF4-FFF2-40B4-BE49-F238E27FC236}">
                <a16:creationId xmlns:a16="http://schemas.microsoft.com/office/drawing/2014/main" id="{345D9595-BF57-1305-0631-C04EB643B9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2668" b="3"/>
          <a:stretch/>
        </p:blipFill>
        <p:spPr bwMode="auto">
          <a:xfrm>
            <a:off x="198741" y="2410448"/>
            <a:ext cx="5803323" cy="3890357"/>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descr="Maunga-o-Rangi first to see the sun near Gisborne">
            <a:extLst>
              <a:ext uri="{FF2B5EF4-FFF2-40B4-BE49-F238E27FC236}">
                <a16:creationId xmlns:a16="http://schemas.microsoft.com/office/drawing/2014/main" id="{371A9373-F0F7-177E-1F63-794D881AEB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0618" r="-2" b="-2"/>
          <a:stretch/>
        </p:blipFill>
        <p:spPr bwMode="auto">
          <a:xfrm>
            <a:off x="6189934" y="2410448"/>
            <a:ext cx="5803323" cy="3890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8292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974779-C272-81E0-4B1F-7A5F4867E60A}"/>
              </a:ext>
            </a:extLst>
          </p:cNvPr>
          <p:cNvSpPr>
            <a:spLocks noGrp="1"/>
          </p:cNvSpPr>
          <p:nvPr>
            <p:ph type="title"/>
          </p:nvPr>
        </p:nvSpPr>
        <p:spPr>
          <a:xfrm>
            <a:off x="640080" y="329184"/>
            <a:ext cx="6894576" cy="1783080"/>
          </a:xfrm>
        </p:spPr>
        <p:txBody>
          <a:bodyPr anchor="b">
            <a:normAutofit/>
          </a:bodyPr>
          <a:lstStyle/>
          <a:p>
            <a:pPr algn="ctr"/>
            <a:r>
              <a:rPr lang="en-US" altLang="en-US" sz="4600" kern="1200" dirty="0">
                <a:latin typeface="+mj-lt"/>
                <a:ea typeface="+mj-ea"/>
                <a:cs typeface="+mj-cs"/>
              </a:rPr>
              <a:t>Extensive </a:t>
            </a:r>
            <a:br>
              <a:rPr lang="en-US" altLang="en-US" sz="4600" kern="1200" dirty="0">
                <a:latin typeface="+mj-lt"/>
                <a:ea typeface="+mj-ea"/>
                <a:cs typeface="+mj-cs"/>
              </a:rPr>
            </a:br>
            <a:r>
              <a:rPr lang="en-US" altLang="en-US" sz="4600" kern="1200" dirty="0">
                <a:latin typeface="+mj-lt"/>
                <a:ea typeface="+mj-ea"/>
                <a:cs typeface="+mj-cs"/>
              </a:rPr>
              <a:t>High Country Sheep Farming</a:t>
            </a:r>
            <a:endParaRPr lang="en-NZ" sz="4600" dirty="0"/>
          </a:p>
        </p:txBody>
      </p:sp>
      <p:sp>
        <p:nvSpPr>
          <p:cNvPr id="12"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268D8E0-CEAD-5B80-AE9D-D69AB22A5243}"/>
              </a:ext>
            </a:extLst>
          </p:cNvPr>
          <p:cNvSpPr>
            <a:spLocks noGrp="1"/>
          </p:cNvSpPr>
          <p:nvPr>
            <p:ph idx="1"/>
          </p:nvPr>
        </p:nvSpPr>
        <p:spPr>
          <a:xfrm>
            <a:off x="640080" y="2706624"/>
            <a:ext cx="5836920" cy="3483864"/>
          </a:xfrm>
        </p:spPr>
        <p:txBody>
          <a:bodyPr>
            <a:normAutofit/>
          </a:bodyPr>
          <a:lstStyle/>
          <a:p>
            <a:pPr marL="0" indent="0">
              <a:buNone/>
            </a:pPr>
            <a:r>
              <a:rPr lang="en-US" sz="2200" dirty="0">
                <a:latin typeface="Arial" panose="020B0604020202020204" pitchFamily="34" charset="0"/>
                <a:ea typeface="Times New Roman" panose="02020603050405020304" pitchFamily="18" charset="0"/>
              </a:rPr>
              <a:t>Merino are the main sheep breed; f</a:t>
            </a:r>
            <a:r>
              <a:rPr lang="en-US" sz="2200" dirty="0">
                <a:effectLst/>
                <a:latin typeface="Arial" panose="020B0604020202020204" pitchFamily="34" charset="0"/>
                <a:ea typeface="Times New Roman" panose="02020603050405020304" pitchFamily="18" charset="0"/>
              </a:rPr>
              <a:t>ine wool is the major source on income.</a:t>
            </a:r>
            <a:endParaRPr lang="en-NZ" sz="2200" dirty="0">
              <a:effectLst/>
              <a:latin typeface="Times New Roman" panose="02020603050405020304" pitchFamily="18" charset="0"/>
              <a:ea typeface="Times New Roman" panose="02020603050405020304" pitchFamily="18" charset="0"/>
            </a:endParaRPr>
          </a:p>
          <a:p>
            <a:pPr marL="0" indent="0">
              <a:buNone/>
            </a:pPr>
            <a:endParaRPr lang="en-NZ" sz="2200" dirty="0"/>
          </a:p>
        </p:txBody>
      </p:sp>
      <p:pic>
        <p:nvPicPr>
          <p:cNvPr id="5" name="Picture 4" descr="Our Story – Wools of Wanaka">
            <a:extLst>
              <a:ext uri="{FF2B5EF4-FFF2-40B4-BE49-F238E27FC236}">
                <a16:creationId xmlns:a16="http://schemas.microsoft.com/office/drawing/2014/main" id="{56EBD554-3215-FCBE-F20B-E931C29D2B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734" b="1"/>
          <a:stretch/>
        </p:blipFill>
        <p:spPr bwMode="auto">
          <a:xfrm>
            <a:off x="7589609" y="3333750"/>
            <a:ext cx="4261446" cy="285673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Farm Tours in Canterbury high country - Lake Coleridge High Country​">
            <a:extLst>
              <a:ext uri="{FF2B5EF4-FFF2-40B4-BE49-F238E27FC236}">
                <a16:creationId xmlns:a16="http://schemas.microsoft.com/office/drawing/2014/main" id="{1B56A0BD-01D8-CC1A-6878-611DC36261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176" b="3"/>
          <a:stretch/>
        </p:blipFill>
        <p:spPr bwMode="auto">
          <a:xfrm>
            <a:off x="7589609" y="238125"/>
            <a:ext cx="4262612"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Merino Staple Stock Photos - Free &amp; Royalty-Free Stock Photos from  Dreamstime">
            <a:extLst>
              <a:ext uri="{FF2B5EF4-FFF2-40B4-BE49-F238E27FC236}">
                <a16:creationId xmlns:a16="http://schemas.microsoft.com/office/drawing/2014/main" id="{D6307BA0-534A-52E9-906A-53127993FA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6460" y="3604450"/>
            <a:ext cx="3874214" cy="2586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74486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logo&#10;&#10;Description automatically generated">
            <a:extLst>
              <a:ext uri="{FF2B5EF4-FFF2-40B4-BE49-F238E27FC236}">
                <a16:creationId xmlns:a16="http://schemas.microsoft.com/office/drawing/2014/main" id="{2DFD8EA3-497F-3A08-A52F-F14366009A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3341" y="365999"/>
            <a:ext cx="9420913" cy="5207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68604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4361A-FA3E-80C6-5237-2F504FDFE1F5}"/>
              </a:ext>
            </a:extLst>
          </p:cNvPr>
          <p:cNvSpPr>
            <a:spLocks noGrp="1"/>
          </p:cNvSpPr>
          <p:nvPr>
            <p:ph type="ctrTitle"/>
          </p:nvPr>
        </p:nvSpPr>
        <p:spPr/>
        <p:txBody>
          <a:bodyPr/>
          <a:lstStyle/>
          <a:p>
            <a:r>
              <a:rPr lang="en-NZ" dirty="0"/>
              <a:t>Sheep Farming</a:t>
            </a:r>
            <a:br>
              <a:rPr lang="en-NZ" dirty="0"/>
            </a:br>
            <a:r>
              <a:rPr lang="en-NZ" dirty="0"/>
              <a:t>Production Systems</a:t>
            </a:r>
          </a:p>
        </p:txBody>
      </p:sp>
    </p:spTree>
    <p:extLst>
      <p:ext uri="{BB962C8B-B14F-4D97-AF65-F5344CB8AC3E}">
        <p14:creationId xmlns:p14="http://schemas.microsoft.com/office/powerpoint/2010/main" val="14464472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B8429-224B-93A1-C9AC-04B66A17ABA2}"/>
              </a:ext>
            </a:extLst>
          </p:cNvPr>
          <p:cNvSpPr>
            <a:spLocks noGrp="1"/>
          </p:cNvSpPr>
          <p:nvPr>
            <p:ph type="title"/>
          </p:nvPr>
        </p:nvSpPr>
        <p:spPr>
          <a:xfrm>
            <a:off x="838200" y="676719"/>
            <a:ext cx="5257800" cy="954009"/>
          </a:xfrm>
        </p:spPr>
        <p:txBody>
          <a:bodyPr>
            <a:normAutofit fontScale="90000"/>
          </a:bodyPr>
          <a:lstStyle/>
          <a:p>
            <a:r>
              <a:rPr lang="en-NZ" sz="4400" b="1" dirty="0"/>
              <a:t>Sheep and Beef Farming  Systems</a:t>
            </a:r>
            <a:br>
              <a:rPr lang="en-NZ" sz="4400" b="1" dirty="0"/>
            </a:br>
            <a:endParaRPr lang="en-NZ" dirty="0"/>
          </a:p>
        </p:txBody>
      </p:sp>
      <p:sp>
        <p:nvSpPr>
          <p:cNvPr id="3" name="Content Placeholder 2">
            <a:extLst>
              <a:ext uri="{FF2B5EF4-FFF2-40B4-BE49-F238E27FC236}">
                <a16:creationId xmlns:a16="http://schemas.microsoft.com/office/drawing/2014/main" id="{236AC69D-9A27-AF42-6CCC-506263E36667}"/>
              </a:ext>
            </a:extLst>
          </p:cNvPr>
          <p:cNvSpPr>
            <a:spLocks noGrp="1"/>
          </p:cNvSpPr>
          <p:nvPr>
            <p:ph idx="1"/>
          </p:nvPr>
        </p:nvSpPr>
        <p:spPr>
          <a:xfrm>
            <a:off x="838199" y="1690688"/>
            <a:ext cx="5353709" cy="4486275"/>
          </a:xfrm>
        </p:spPr>
        <p:txBody>
          <a:bodyPr>
            <a:normAutofit fontScale="92500" lnSpcReduction="10000"/>
          </a:bodyPr>
          <a:lstStyle/>
          <a:p>
            <a:pPr marL="0" indent="0">
              <a:buNone/>
            </a:pPr>
            <a:r>
              <a:rPr lang="en-NZ" sz="2400" dirty="0"/>
              <a:t>Sheep are usually farmed with beef cattle. Sheep and beef farming still dominates land use in New Zealand. They are farmed on nearly two thirds of land in agriculture.</a:t>
            </a:r>
          </a:p>
          <a:p>
            <a:pPr marL="0" indent="0">
              <a:buNone/>
            </a:pPr>
            <a:r>
              <a:rPr lang="en-NZ" sz="2400" dirty="0"/>
              <a:t>Sheep and beef farming is found in many regions throughout New Zealand.</a:t>
            </a:r>
          </a:p>
          <a:p>
            <a:pPr marL="0" indent="0">
              <a:buNone/>
            </a:pPr>
            <a:r>
              <a:rPr lang="en-NZ" sz="2400" dirty="0"/>
              <a:t>They are predominantly found on easy to steep hill country in both islands. The summers are dry and winters are cold, limiting pasture growth.</a:t>
            </a:r>
          </a:p>
          <a:p>
            <a:pPr marL="0" indent="0">
              <a:buNone/>
            </a:pPr>
            <a:r>
              <a:rPr lang="en-NZ" sz="2400" dirty="0"/>
              <a:t>High country sheep and beef farms are found in the central South Island. The climate is dry in summer, cold in winter with periods of snow.</a:t>
            </a:r>
          </a:p>
        </p:txBody>
      </p:sp>
      <p:pic>
        <p:nvPicPr>
          <p:cNvPr id="4" name="Picture 3" descr="PDF] Sheep and Beef Production Costs Across New Zealand: Introducing the  Spatial Dimension | Semantic Scholar">
            <a:extLst>
              <a:ext uri="{FF2B5EF4-FFF2-40B4-BE49-F238E27FC236}">
                <a16:creationId xmlns:a16="http://schemas.microsoft.com/office/drawing/2014/main" id="{E3229ED2-C2B2-9120-B456-8F557B7A44D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91909" y="144072"/>
            <a:ext cx="4580174" cy="6569855"/>
          </a:xfrm>
          <a:prstGeom prst="rect">
            <a:avLst/>
          </a:prstGeom>
          <a:noFill/>
          <a:ln>
            <a:noFill/>
          </a:ln>
        </p:spPr>
      </p:pic>
    </p:spTree>
    <p:extLst>
      <p:ext uri="{BB962C8B-B14F-4D97-AF65-F5344CB8AC3E}">
        <p14:creationId xmlns:p14="http://schemas.microsoft.com/office/powerpoint/2010/main" val="22939107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72018E1B-E0B9-4440-AFF3-4112E50A27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6F8F1CC-5B91-8519-8A8F-89AECC89FE0A}"/>
              </a:ext>
            </a:extLst>
          </p:cNvPr>
          <p:cNvSpPr txBox="1"/>
          <p:nvPr/>
        </p:nvSpPr>
        <p:spPr>
          <a:xfrm>
            <a:off x="2952172" y="534208"/>
            <a:ext cx="6453541" cy="745137"/>
          </a:xfrm>
          <a:prstGeom prst="rect">
            <a:avLst/>
          </a:prstGeom>
        </p:spPr>
        <p:txBody>
          <a:bodyPr vert="horz" lIns="91440" tIns="45720" rIns="91440" bIns="45720" rtlCol="0" anchor="ctr">
            <a:normAutofit fontScale="92500" lnSpcReduction="10000"/>
          </a:bodyPr>
          <a:lstStyle/>
          <a:p>
            <a:pPr>
              <a:lnSpc>
                <a:spcPct val="90000"/>
              </a:lnSpc>
              <a:spcBef>
                <a:spcPct val="0"/>
              </a:spcBef>
              <a:spcAft>
                <a:spcPts val="600"/>
              </a:spcAft>
            </a:pPr>
            <a:r>
              <a:rPr lang="en-US" sz="5200" dirty="0">
                <a:latin typeface="+mj-lt"/>
                <a:ea typeface="+mj-ea"/>
                <a:cs typeface="+mj-cs"/>
              </a:rPr>
              <a:t>S</a:t>
            </a:r>
            <a:r>
              <a:rPr lang="en-US" sz="5200" kern="1200" dirty="0">
                <a:solidFill>
                  <a:schemeClr val="tx1"/>
                </a:solidFill>
                <a:latin typeface="+mj-lt"/>
                <a:ea typeface="+mj-ea"/>
                <a:cs typeface="+mj-cs"/>
              </a:rPr>
              <a:t>heep farming systems</a:t>
            </a:r>
          </a:p>
        </p:txBody>
      </p:sp>
      <p:pic>
        <p:nvPicPr>
          <p:cNvPr id="14" name="Picture 2" descr="Animal Performance | Pasture | Agricom">
            <a:extLst>
              <a:ext uri="{FF2B5EF4-FFF2-40B4-BE49-F238E27FC236}">
                <a16:creationId xmlns:a16="http://schemas.microsoft.com/office/drawing/2014/main" id="{B0608BA9-014C-0ED4-F7D5-CCAE8F44A8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1043" r="18377" b="-1"/>
          <a:stretch/>
        </p:blipFill>
        <p:spPr bwMode="auto">
          <a:xfrm>
            <a:off x="548547" y="2558693"/>
            <a:ext cx="2827865" cy="373189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Sheep farming – Te Ara Encyclopedia of ...">
            <a:extLst>
              <a:ext uri="{FF2B5EF4-FFF2-40B4-BE49-F238E27FC236}">
                <a16:creationId xmlns:a16="http://schemas.microsoft.com/office/drawing/2014/main" id="{1559F563-8AB0-485F-FD77-7D7ADEA392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0717" r="36298" b="-2"/>
          <a:stretch/>
        </p:blipFill>
        <p:spPr bwMode="auto">
          <a:xfrm>
            <a:off x="4607224" y="2558693"/>
            <a:ext cx="2827865" cy="373189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Farm Tours in Canterbury high country ...">
            <a:extLst>
              <a:ext uri="{FF2B5EF4-FFF2-40B4-BE49-F238E27FC236}">
                <a16:creationId xmlns:a16="http://schemas.microsoft.com/office/drawing/2014/main" id="{36A2AEE5-E42F-F3D7-48A2-A2032D3458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6340" r="23418" b="1"/>
          <a:stretch/>
        </p:blipFill>
        <p:spPr bwMode="auto">
          <a:xfrm>
            <a:off x="8746938" y="2558692"/>
            <a:ext cx="2827865" cy="3731891"/>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3F2EBC16-C777-04C4-B17B-700F33D8729B}"/>
              </a:ext>
            </a:extLst>
          </p:cNvPr>
          <p:cNvSpPr txBox="1"/>
          <p:nvPr/>
        </p:nvSpPr>
        <p:spPr>
          <a:xfrm>
            <a:off x="823603" y="1509038"/>
            <a:ext cx="2827864" cy="1077218"/>
          </a:xfrm>
          <a:prstGeom prst="rect">
            <a:avLst/>
          </a:prstGeom>
          <a:noFill/>
        </p:spPr>
        <p:txBody>
          <a:bodyPr wrap="square" rtlCol="0">
            <a:spAutoFit/>
          </a:bodyPr>
          <a:lstStyle/>
          <a:p>
            <a:r>
              <a:rPr lang="en-NZ" sz="3200" dirty="0"/>
              <a:t>Intensive finishing</a:t>
            </a:r>
          </a:p>
        </p:txBody>
      </p:sp>
      <p:sp>
        <p:nvSpPr>
          <p:cNvPr id="17" name="TextBox 16">
            <a:extLst>
              <a:ext uri="{FF2B5EF4-FFF2-40B4-BE49-F238E27FC236}">
                <a16:creationId xmlns:a16="http://schemas.microsoft.com/office/drawing/2014/main" id="{192E9B6E-F381-2669-6D5F-B12B09DE58D0}"/>
              </a:ext>
            </a:extLst>
          </p:cNvPr>
          <p:cNvSpPr txBox="1"/>
          <p:nvPr/>
        </p:nvSpPr>
        <p:spPr>
          <a:xfrm>
            <a:off x="4765010" y="1509038"/>
            <a:ext cx="2827864" cy="1077218"/>
          </a:xfrm>
          <a:prstGeom prst="rect">
            <a:avLst/>
          </a:prstGeom>
          <a:noFill/>
        </p:spPr>
        <p:txBody>
          <a:bodyPr wrap="square" rtlCol="0">
            <a:spAutoFit/>
          </a:bodyPr>
          <a:lstStyle/>
          <a:p>
            <a:r>
              <a:rPr lang="en-NZ" sz="3200" dirty="0"/>
              <a:t>Semi-extensive</a:t>
            </a:r>
          </a:p>
        </p:txBody>
      </p:sp>
      <p:sp>
        <p:nvSpPr>
          <p:cNvPr id="18" name="TextBox 17">
            <a:extLst>
              <a:ext uri="{FF2B5EF4-FFF2-40B4-BE49-F238E27FC236}">
                <a16:creationId xmlns:a16="http://schemas.microsoft.com/office/drawing/2014/main" id="{0055CB9D-9472-3895-C701-FC1C424DF9A7}"/>
              </a:ext>
            </a:extLst>
          </p:cNvPr>
          <p:cNvSpPr txBox="1"/>
          <p:nvPr/>
        </p:nvSpPr>
        <p:spPr>
          <a:xfrm>
            <a:off x="8934704" y="1626631"/>
            <a:ext cx="2206734" cy="584775"/>
          </a:xfrm>
          <a:prstGeom prst="rect">
            <a:avLst/>
          </a:prstGeom>
          <a:noFill/>
        </p:spPr>
        <p:txBody>
          <a:bodyPr wrap="square" rtlCol="0">
            <a:spAutoFit/>
          </a:bodyPr>
          <a:lstStyle/>
          <a:p>
            <a:r>
              <a:rPr lang="en-NZ" sz="3200" dirty="0"/>
              <a:t>Extensive</a:t>
            </a:r>
            <a:r>
              <a:rPr lang="en-NZ" dirty="0"/>
              <a:t> </a:t>
            </a:r>
          </a:p>
        </p:txBody>
      </p:sp>
    </p:spTree>
    <p:extLst>
      <p:ext uri="{BB962C8B-B14F-4D97-AF65-F5344CB8AC3E}">
        <p14:creationId xmlns:p14="http://schemas.microsoft.com/office/powerpoint/2010/main" val="21511676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C67FC-BDC2-CF7E-8DD2-7C0BC84357DC}"/>
              </a:ext>
            </a:extLst>
          </p:cNvPr>
          <p:cNvSpPr>
            <a:spLocks noGrp="1"/>
          </p:cNvSpPr>
          <p:nvPr>
            <p:ph type="title"/>
          </p:nvPr>
        </p:nvSpPr>
        <p:spPr/>
        <p:txBody>
          <a:bodyPr/>
          <a:lstStyle/>
          <a:p>
            <a:r>
              <a:rPr lang="en-NZ" dirty="0"/>
              <a:t>Sheep Breeds</a:t>
            </a:r>
          </a:p>
        </p:txBody>
      </p:sp>
      <p:sp>
        <p:nvSpPr>
          <p:cNvPr id="3" name="Content Placeholder 2">
            <a:extLst>
              <a:ext uri="{FF2B5EF4-FFF2-40B4-BE49-F238E27FC236}">
                <a16:creationId xmlns:a16="http://schemas.microsoft.com/office/drawing/2014/main" id="{AC7B2F8F-B99B-4907-583E-BE67C3124D9B}"/>
              </a:ext>
            </a:extLst>
          </p:cNvPr>
          <p:cNvSpPr>
            <a:spLocks noGrp="1"/>
          </p:cNvSpPr>
          <p:nvPr>
            <p:ph idx="1"/>
          </p:nvPr>
        </p:nvSpPr>
        <p:spPr>
          <a:xfrm>
            <a:off x="838200" y="1825625"/>
            <a:ext cx="6096000" cy="4351338"/>
          </a:xfrm>
        </p:spPr>
        <p:txBody>
          <a:bodyPr>
            <a:normAutofit fontScale="92500" lnSpcReduction="10000"/>
          </a:bodyPr>
          <a:lstStyle/>
          <a:p>
            <a:pPr marL="0" indent="0">
              <a:buNone/>
            </a:pPr>
            <a:r>
              <a:rPr lang="en-NZ" dirty="0"/>
              <a:t>Sheep breeds can be grouped according to the products they produce best.</a:t>
            </a:r>
          </a:p>
          <a:p>
            <a:r>
              <a:rPr lang="en-NZ" dirty="0"/>
              <a:t>Wool breeds: Produce high value wool used in clothing or carpet manufacturing. </a:t>
            </a:r>
          </a:p>
          <a:p>
            <a:r>
              <a:rPr lang="en-NZ" dirty="0"/>
              <a:t>Dual purpose breeds: Produce good meat and wool.</a:t>
            </a:r>
          </a:p>
          <a:p>
            <a:r>
              <a:rPr lang="en-NZ" dirty="0"/>
              <a:t>Meat breeds: Produce high value meat carcases.</a:t>
            </a:r>
          </a:p>
          <a:p>
            <a:r>
              <a:rPr lang="en-NZ" dirty="0"/>
              <a:t>Milking breeds: Produces high quantities of milk.</a:t>
            </a:r>
          </a:p>
          <a:p>
            <a:endParaRPr lang="en-NZ" dirty="0"/>
          </a:p>
        </p:txBody>
      </p:sp>
      <p:pic>
        <p:nvPicPr>
          <p:cNvPr id="5" name="Picture 6">
            <a:extLst>
              <a:ext uri="{FF2B5EF4-FFF2-40B4-BE49-F238E27FC236}">
                <a16:creationId xmlns:a16="http://schemas.microsoft.com/office/drawing/2014/main" id="{56FDEB97-B7A7-9F13-4FA1-D2E7E096B69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231736" y="3753247"/>
            <a:ext cx="4325785" cy="240081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1F6DAF8-771D-3703-F7C0-91A1C57C1089}"/>
              </a:ext>
            </a:extLst>
          </p:cNvPr>
          <p:cNvSpPr txBox="1"/>
          <p:nvPr/>
        </p:nvSpPr>
        <p:spPr>
          <a:xfrm>
            <a:off x="7385196" y="225858"/>
            <a:ext cx="1925059" cy="369332"/>
          </a:xfrm>
          <a:prstGeom prst="rect">
            <a:avLst/>
          </a:prstGeom>
          <a:noFill/>
        </p:spPr>
        <p:txBody>
          <a:bodyPr wrap="square" rtlCol="0">
            <a:spAutoFit/>
          </a:bodyPr>
          <a:lstStyle/>
          <a:p>
            <a:r>
              <a:rPr lang="en-NZ" dirty="0"/>
              <a:t>Ewe and lambs</a:t>
            </a:r>
          </a:p>
        </p:txBody>
      </p:sp>
      <p:sp>
        <p:nvSpPr>
          <p:cNvPr id="7" name="TextBox 6">
            <a:extLst>
              <a:ext uri="{FF2B5EF4-FFF2-40B4-BE49-F238E27FC236}">
                <a16:creationId xmlns:a16="http://schemas.microsoft.com/office/drawing/2014/main" id="{C9DA8987-BBB7-E5CC-8B06-B47FC08A3CDB}"/>
              </a:ext>
            </a:extLst>
          </p:cNvPr>
          <p:cNvSpPr txBox="1"/>
          <p:nvPr/>
        </p:nvSpPr>
        <p:spPr>
          <a:xfrm>
            <a:off x="7231736" y="3389110"/>
            <a:ext cx="1925059" cy="369332"/>
          </a:xfrm>
          <a:prstGeom prst="rect">
            <a:avLst/>
          </a:prstGeom>
          <a:noFill/>
        </p:spPr>
        <p:txBody>
          <a:bodyPr wrap="square" rtlCol="0">
            <a:spAutoFit/>
          </a:bodyPr>
          <a:lstStyle/>
          <a:p>
            <a:r>
              <a:rPr lang="en-NZ" dirty="0"/>
              <a:t>Ram</a:t>
            </a:r>
          </a:p>
        </p:txBody>
      </p:sp>
      <p:pic>
        <p:nvPicPr>
          <p:cNvPr id="1026" name="Picture 2" descr="Wairere - Wairere Romney ewe with her ...">
            <a:extLst>
              <a:ext uri="{FF2B5EF4-FFF2-40B4-BE49-F238E27FC236}">
                <a16:creationId xmlns:a16="http://schemas.microsoft.com/office/drawing/2014/main" id="{3BF5CAD3-17FE-FA2E-96F3-6E84F8CA06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1736" y="919163"/>
            <a:ext cx="4310650" cy="2252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75528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47966-AABA-2123-81C2-E7CD59C483CE}"/>
              </a:ext>
            </a:extLst>
          </p:cNvPr>
          <p:cNvSpPr>
            <a:spLocks noGrp="1"/>
          </p:cNvSpPr>
          <p:nvPr>
            <p:ph type="title"/>
          </p:nvPr>
        </p:nvSpPr>
        <p:spPr/>
        <p:txBody>
          <a:bodyPr/>
          <a:lstStyle/>
          <a:p>
            <a:r>
              <a:rPr lang="en-NZ" dirty="0"/>
              <a:t>Sheep breeds on pastoral farming systems</a:t>
            </a:r>
          </a:p>
        </p:txBody>
      </p:sp>
      <p:graphicFrame>
        <p:nvGraphicFramePr>
          <p:cNvPr id="4" name="Table 3">
            <a:extLst>
              <a:ext uri="{FF2B5EF4-FFF2-40B4-BE49-F238E27FC236}">
                <a16:creationId xmlns:a16="http://schemas.microsoft.com/office/drawing/2014/main" id="{B2D8044C-644C-867E-B17A-DDE6525FC0B6}"/>
              </a:ext>
            </a:extLst>
          </p:cNvPr>
          <p:cNvGraphicFramePr>
            <a:graphicFrameLocks noGrp="1"/>
          </p:cNvGraphicFramePr>
          <p:nvPr>
            <p:extLst>
              <p:ext uri="{D42A27DB-BD31-4B8C-83A1-F6EECF244321}">
                <p14:modId xmlns:p14="http://schemas.microsoft.com/office/powerpoint/2010/main" val="2349198615"/>
              </p:ext>
            </p:extLst>
          </p:nvPr>
        </p:nvGraphicFramePr>
        <p:xfrm>
          <a:off x="682007" y="1563624"/>
          <a:ext cx="6843505" cy="4703157"/>
        </p:xfrm>
        <a:graphic>
          <a:graphicData uri="http://schemas.openxmlformats.org/drawingml/2006/table">
            <a:tbl>
              <a:tblPr firstRow="1" firstCol="1" bandRow="1">
                <a:tableStyleId>{F5AB1C69-6EDB-4FF4-983F-18BD219EF322}</a:tableStyleId>
              </a:tblPr>
              <a:tblGrid>
                <a:gridCol w="1235112">
                  <a:extLst>
                    <a:ext uri="{9D8B030D-6E8A-4147-A177-3AD203B41FA5}">
                      <a16:colId xmlns:a16="http://schemas.microsoft.com/office/drawing/2014/main" val="898636935"/>
                    </a:ext>
                  </a:extLst>
                </a:gridCol>
                <a:gridCol w="1392478">
                  <a:extLst>
                    <a:ext uri="{9D8B030D-6E8A-4147-A177-3AD203B41FA5}">
                      <a16:colId xmlns:a16="http://schemas.microsoft.com/office/drawing/2014/main" val="3231732527"/>
                    </a:ext>
                  </a:extLst>
                </a:gridCol>
                <a:gridCol w="1538637">
                  <a:extLst>
                    <a:ext uri="{9D8B030D-6E8A-4147-A177-3AD203B41FA5}">
                      <a16:colId xmlns:a16="http://schemas.microsoft.com/office/drawing/2014/main" val="3764312805"/>
                    </a:ext>
                  </a:extLst>
                </a:gridCol>
                <a:gridCol w="2677278">
                  <a:extLst>
                    <a:ext uri="{9D8B030D-6E8A-4147-A177-3AD203B41FA5}">
                      <a16:colId xmlns:a16="http://schemas.microsoft.com/office/drawing/2014/main" val="3637179123"/>
                    </a:ext>
                  </a:extLst>
                </a:gridCol>
              </a:tblGrid>
              <a:tr h="622136">
                <a:tc rowSpan="4">
                  <a:txBody>
                    <a:bodyPr/>
                    <a:lstStyle/>
                    <a:p>
                      <a:pPr>
                        <a:lnSpc>
                          <a:spcPct val="100000"/>
                        </a:lnSpc>
                        <a:spcBef>
                          <a:spcPts val="300"/>
                        </a:spcBef>
                        <a:spcAft>
                          <a:spcPts val="300"/>
                        </a:spcAft>
                      </a:pPr>
                      <a:r>
                        <a:rPr lang="en-US" sz="1400" kern="100" dirty="0">
                          <a:effectLst/>
                        </a:rPr>
                        <a:t> </a:t>
                      </a:r>
                      <a:endParaRPr lang="en-NZ" sz="1400" kern="100" dirty="0">
                        <a:effectLst/>
                      </a:endParaRPr>
                    </a:p>
                    <a:p>
                      <a:pPr>
                        <a:lnSpc>
                          <a:spcPct val="100000"/>
                        </a:lnSpc>
                        <a:spcBef>
                          <a:spcPts val="300"/>
                        </a:spcBef>
                        <a:spcAft>
                          <a:spcPts val="300"/>
                        </a:spcAft>
                      </a:pPr>
                      <a:r>
                        <a:rPr lang="en-US" sz="1400" kern="100" dirty="0">
                          <a:effectLst/>
                        </a:rPr>
                        <a:t> </a:t>
                      </a:r>
                      <a:endParaRPr lang="en-NZ" sz="1400" kern="100" dirty="0">
                        <a:effectLst/>
                      </a:endParaRPr>
                    </a:p>
                    <a:p>
                      <a:pPr>
                        <a:lnSpc>
                          <a:spcPct val="100000"/>
                        </a:lnSpc>
                        <a:spcBef>
                          <a:spcPts val="300"/>
                        </a:spcBef>
                        <a:spcAft>
                          <a:spcPts val="300"/>
                        </a:spcAft>
                      </a:pPr>
                      <a:r>
                        <a:rPr lang="en-US" sz="1400" kern="100" dirty="0">
                          <a:effectLst/>
                        </a:rPr>
                        <a:t> </a:t>
                      </a:r>
                      <a:endParaRPr lang="en-NZ" sz="1400" kern="100" dirty="0">
                        <a:effectLst/>
                      </a:endParaRPr>
                    </a:p>
                    <a:p>
                      <a:pPr>
                        <a:lnSpc>
                          <a:spcPct val="100000"/>
                        </a:lnSpc>
                        <a:spcBef>
                          <a:spcPts val="300"/>
                        </a:spcBef>
                        <a:spcAft>
                          <a:spcPts val="300"/>
                        </a:spcAft>
                      </a:pPr>
                      <a:r>
                        <a:rPr lang="en-US" sz="1400" kern="100" dirty="0">
                          <a:effectLst/>
                        </a:rPr>
                        <a:t> </a:t>
                      </a:r>
                      <a:endParaRPr lang="en-NZ" sz="1400" kern="100" dirty="0">
                        <a:effectLst/>
                      </a:endParaRPr>
                    </a:p>
                    <a:p>
                      <a:pPr>
                        <a:lnSpc>
                          <a:spcPct val="100000"/>
                        </a:lnSpc>
                        <a:spcBef>
                          <a:spcPts val="300"/>
                        </a:spcBef>
                        <a:spcAft>
                          <a:spcPts val="300"/>
                        </a:spcAft>
                      </a:pPr>
                      <a:r>
                        <a:rPr lang="en-US" sz="1400" kern="100" dirty="0">
                          <a:effectLst/>
                        </a:rPr>
                        <a:t> </a:t>
                      </a:r>
                      <a:endParaRPr lang="en-NZ" sz="1400" kern="100" dirty="0">
                        <a:effectLst/>
                      </a:endParaRPr>
                    </a:p>
                    <a:p>
                      <a:pPr>
                        <a:lnSpc>
                          <a:spcPct val="100000"/>
                        </a:lnSpc>
                        <a:spcBef>
                          <a:spcPts val="300"/>
                        </a:spcBef>
                        <a:spcAft>
                          <a:spcPts val="300"/>
                        </a:spcAft>
                      </a:pPr>
                      <a:r>
                        <a:rPr lang="en-US" sz="1400" kern="100" dirty="0">
                          <a:effectLst/>
                        </a:rPr>
                        <a:t> </a:t>
                      </a:r>
                      <a:endParaRPr lang="en-NZ" sz="1400" kern="100" dirty="0">
                        <a:effectLst/>
                      </a:endParaRPr>
                    </a:p>
                    <a:p>
                      <a:pPr>
                        <a:lnSpc>
                          <a:spcPct val="100000"/>
                        </a:lnSpc>
                        <a:spcBef>
                          <a:spcPts val="300"/>
                        </a:spcBef>
                        <a:spcAft>
                          <a:spcPts val="300"/>
                        </a:spcAft>
                      </a:pPr>
                      <a:r>
                        <a:rPr lang="en-US" sz="1400" kern="100" dirty="0">
                          <a:effectLst/>
                        </a:rPr>
                        <a:t> </a:t>
                      </a:r>
                      <a:endParaRPr lang="en-NZ" sz="1400" kern="100" dirty="0">
                        <a:effectLst/>
                      </a:endParaRPr>
                    </a:p>
                    <a:p>
                      <a:pPr>
                        <a:lnSpc>
                          <a:spcPct val="100000"/>
                        </a:lnSpc>
                        <a:spcBef>
                          <a:spcPts val="300"/>
                        </a:spcBef>
                        <a:spcAft>
                          <a:spcPts val="300"/>
                        </a:spcAft>
                      </a:pPr>
                      <a:r>
                        <a:rPr lang="en-US" sz="1400" kern="100" dirty="0">
                          <a:effectLst/>
                        </a:rPr>
                        <a:t>Sheep Breeds</a:t>
                      </a:r>
                      <a:endParaRPr lang="en-NZ" sz="1400" kern="100" dirty="0">
                        <a:effectLst/>
                        <a:latin typeface="Geneva"/>
                        <a:ea typeface="Times New Roman" panose="02020603050405020304" pitchFamily="18" charset="0"/>
                        <a:cs typeface="Times New Roman" panose="02020603050405020304" pitchFamily="18" charset="0"/>
                      </a:endParaRPr>
                    </a:p>
                  </a:txBody>
                  <a:tcPr marL="74996" marR="74996" marT="0" marB="0"/>
                </a:tc>
                <a:tc>
                  <a:txBody>
                    <a:bodyPr/>
                    <a:lstStyle/>
                    <a:p>
                      <a:pPr>
                        <a:lnSpc>
                          <a:spcPct val="100000"/>
                        </a:lnSpc>
                        <a:spcBef>
                          <a:spcPts val="300"/>
                        </a:spcBef>
                        <a:spcAft>
                          <a:spcPts val="300"/>
                        </a:spcAft>
                      </a:pPr>
                      <a:r>
                        <a:rPr lang="en-US" sz="1400" kern="100" dirty="0">
                          <a:effectLst/>
                        </a:rPr>
                        <a:t>Wool</a:t>
                      </a:r>
                      <a:endParaRPr lang="en-NZ" sz="1400" kern="100" dirty="0">
                        <a:effectLst/>
                        <a:latin typeface="Geneva"/>
                        <a:ea typeface="Times New Roman" panose="02020603050405020304" pitchFamily="18" charset="0"/>
                        <a:cs typeface="Times New Roman" panose="02020603050405020304" pitchFamily="18" charset="0"/>
                      </a:endParaRPr>
                    </a:p>
                  </a:txBody>
                  <a:tcPr marL="74996" marR="74996" marT="0" marB="0"/>
                </a:tc>
                <a:tc>
                  <a:txBody>
                    <a:bodyPr/>
                    <a:lstStyle/>
                    <a:p>
                      <a:pPr>
                        <a:lnSpc>
                          <a:spcPct val="100000"/>
                        </a:lnSpc>
                        <a:spcBef>
                          <a:spcPts val="300"/>
                        </a:spcBef>
                        <a:spcAft>
                          <a:spcPts val="300"/>
                        </a:spcAft>
                      </a:pPr>
                      <a:r>
                        <a:rPr lang="en-US" sz="1400" kern="100" dirty="0">
                          <a:effectLst/>
                        </a:rPr>
                        <a:t>Merino</a:t>
                      </a:r>
                      <a:endParaRPr lang="en-NZ" sz="1400" kern="100" dirty="0">
                        <a:effectLst/>
                      </a:endParaRPr>
                    </a:p>
                    <a:p>
                      <a:pPr>
                        <a:lnSpc>
                          <a:spcPct val="100000"/>
                        </a:lnSpc>
                        <a:spcBef>
                          <a:spcPts val="300"/>
                        </a:spcBef>
                        <a:spcAft>
                          <a:spcPts val="300"/>
                        </a:spcAft>
                      </a:pPr>
                      <a:r>
                        <a:rPr lang="en-US" sz="1400" kern="100" dirty="0">
                          <a:effectLst/>
                        </a:rPr>
                        <a:t>Drysdale</a:t>
                      </a:r>
                      <a:endParaRPr lang="en-NZ" sz="1400" kern="100" dirty="0">
                        <a:effectLst/>
                        <a:latin typeface="Geneva"/>
                        <a:ea typeface="Times New Roman" panose="02020603050405020304" pitchFamily="18" charset="0"/>
                        <a:cs typeface="Times New Roman" panose="02020603050405020304" pitchFamily="18" charset="0"/>
                      </a:endParaRPr>
                    </a:p>
                  </a:txBody>
                  <a:tcPr marL="74996" marR="74996" marT="0" marB="0"/>
                </a:tc>
                <a:tc>
                  <a:txBody>
                    <a:bodyPr/>
                    <a:lstStyle/>
                    <a:p>
                      <a:pPr>
                        <a:lnSpc>
                          <a:spcPct val="100000"/>
                        </a:lnSpc>
                        <a:spcBef>
                          <a:spcPts val="300"/>
                        </a:spcBef>
                        <a:spcAft>
                          <a:spcPts val="300"/>
                        </a:spcAft>
                      </a:pPr>
                      <a:r>
                        <a:rPr lang="en-US" sz="1400" kern="100">
                          <a:effectLst/>
                        </a:rPr>
                        <a:t>Extensive</a:t>
                      </a:r>
                      <a:endParaRPr lang="en-NZ" sz="1400" kern="100">
                        <a:effectLst/>
                      </a:endParaRPr>
                    </a:p>
                    <a:p>
                      <a:pPr>
                        <a:lnSpc>
                          <a:spcPct val="100000"/>
                        </a:lnSpc>
                        <a:spcBef>
                          <a:spcPts val="300"/>
                        </a:spcBef>
                        <a:spcAft>
                          <a:spcPts val="300"/>
                        </a:spcAft>
                      </a:pPr>
                      <a:r>
                        <a:rPr lang="en-US" sz="1400" kern="100">
                          <a:effectLst/>
                        </a:rPr>
                        <a:t>Intensive</a:t>
                      </a:r>
                      <a:endParaRPr lang="en-NZ" sz="1400" kern="100">
                        <a:effectLst/>
                        <a:latin typeface="Geneva"/>
                        <a:ea typeface="Times New Roman" panose="02020603050405020304" pitchFamily="18" charset="0"/>
                        <a:cs typeface="Times New Roman" panose="02020603050405020304" pitchFamily="18" charset="0"/>
                      </a:endParaRPr>
                    </a:p>
                  </a:txBody>
                  <a:tcPr marL="74996" marR="74996" marT="0" marB="0"/>
                </a:tc>
                <a:extLst>
                  <a:ext uri="{0D108BD9-81ED-4DB2-BD59-A6C34878D82A}">
                    <a16:rowId xmlns:a16="http://schemas.microsoft.com/office/drawing/2014/main" val="1015714500"/>
                  </a:ext>
                </a:extLst>
              </a:tr>
              <a:tr h="1773592">
                <a:tc vMerge="1">
                  <a:txBody>
                    <a:bodyPr/>
                    <a:lstStyle/>
                    <a:p>
                      <a:endParaRPr lang="en-NZ"/>
                    </a:p>
                  </a:txBody>
                  <a:tcPr/>
                </a:tc>
                <a:tc>
                  <a:txBody>
                    <a:bodyPr/>
                    <a:lstStyle/>
                    <a:p>
                      <a:pPr>
                        <a:lnSpc>
                          <a:spcPct val="100000"/>
                        </a:lnSpc>
                        <a:spcBef>
                          <a:spcPts val="300"/>
                        </a:spcBef>
                        <a:spcAft>
                          <a:spcPts val="300"/>
                        </a:spcAft>
                      </a:pPr>
                      <a:r>
                        <a:rPr lang="en-US" sz="1400" kern="100" dirty="0">
                          <a:effectLst/>
                        </a:rPr>
                        <a:t> </a:t>
                      </a:r>
                      <a:endParaRPr lang="en-NZ" sz="1400" kern="100" dirty="0">
                        <a:effectLst/>
                      </a:endParaRPr>
                    </a:p>
                    <a:p>
                      <a:pPr>
                        <a:lnSpc>
                          <a:spcPct val="100000"/>
                        </a:lnSpc>
                        <a:spcBef>
                          <a:spcPts val="300"/>
                        </a:spcBef>
                        <a:spcAft>
                          <a:spcPts val="300"/>
                        </a:spcAft>
                      </a:pPr>
                      <a:r>
                        <a:rPr lang="en-US" sz="1400" kern="100" dirty="0">
                          <a:effectLst/>
                        </a:rPr>
                        <a:t> </a:t>
                      </a:r>
                      <a:endParaRPr lang="en-NZ" sz="1400" kern="100" dirty="0">
                        <a:effectLst/>
                      </a:endParaRPr>
                    </a:p>
                    <a:p>
                      <a:pPr>
                        <a:lnSpc>
                          <a:spcPct val="100000"/>
                        </a:lnSpc>
                        <a:spcBef>
                          <a:spcPts val="300"/>
                        </a:spcBef>
                        <a:spcAft>
                          <a:spcPts val="300"/>
                        </a:spcAft>
                      </a:pPr>
                      <a:r>
                        <a:rPr lang="en-US" sz="1400" kern="100" dirty="0">
                          <a:effectLst/>
                        </a:rPr>
                        <a:t>Dual Purpose</a:t>
                      </a:r>
                      <a:endParaRPr lang="en-NZ" sz="1400" kern="100" dirty="0">
                        <a:effectLst/>
                        <a:latin typeface="Geneva"/>
                        <a:ea typeface="Times New Roman" panose="02020603050405020304" pitchFamily="18" charset="0"/>
                        <a:cs typeface="Times New Roman" panose="02020603050405020304" pitchFamily="18" charset="0"/>
                      </a:endParaRPr>
                    </a:p>
                  </a:txBody>
                  <a:tcPr marL="74996" marR="74996" marT="0" marB="0"/>
                </a:tc>
                <a:tc>
                  <a:txBody>
                    <a:bodyPr/>
                    <a:lstStyle/>
                    <a:p>
                      <a:pPr>
                        <a:lnSpc>
                          <a:spcPct val="100000"/>
                        </a:lnSpc>
                        <a:spcBef>
                          <a:spcPts val="300"/>
                        </a:spcBef>
                        <a:spcAft>
                          <a:spcPts val="300"/>
                        </a:spcAft>
                      </a:pPr>
                      <a:r>
                        <a:rPr lang="en-US" sz="1400" kern="100" dirty="0">
                          <a:effectLst/>
                        </a:rPr>
                        <a:t>Romney</a:t>
                      </a:r>
                      <a:endParaRPr lang="en-NZ" sz="1400" kern="100" dirty="0">
                        <a:effectLst/>
                      </a:endParaRPr>
                    </a:p>
                    <a:p>
                      <a:pPr>
                        <a:lnSpc>
                          <a:spcPct val="100000"/>
                        </a:lnSpc>
                        <a:spcBef>
                          <a:spcPts val="300"/>
                        </a:spcBef>
                        <a:spcAft>
                          <a:spcPts val="300"/>
                        </a:spcAft>
                      </a:pPr>
                      <a:r>
                        <a:rPr lang="en-US" sz="1400" kern="100" dirty="0" err="1">
                          <a:effectLst/>
                        </a:rPr>
                        <a:t>Perendale</a:t>
                      </a:r>
                      <a:endParaRPr lang="en-NZ" sz="1400" kern="100" dirty="0">
                        <a:effectLst/>
                      </a:endParaRPr>
                    </a:p>
                    <a:p>
                      <a:pPr>
                        <a:lnSpc>
                          <a:spcPct val="100000"/>
                        </a:lnSpc>
                        <a:spcBef>
                          <a:spcPts val="300"/>
                        </a:spcBef>
                        <a:spcAft>
                          <a:spcPts val="300"/>
                        </a:spcAft>
                      </a:pPr>
                      <a:r>
                        <a:rPr lang="en-US" sz="1400" kern="100" dirty="0">
                          <a:effectLst/>
                        </a:rPr>
                        <a:t>Coopworth</a:t>
                      </a:r>
                      <a:endParaRPr lang="en-NZ" sz="1400" kern="100" dirty="0">
                        <a:effectLst/>
                      </a:endParaRPr>
                    </a:p>
                    <a:p>
                      <a:pPr>
                        <a:lnSpc>
                          <a:spcPct val="100000"/>
                        </a:lnSpc>
                        <a:spcBef>
                          <a:spcPts val="300"/>
                        </a:spcBef>
                        <a:spcAft>
                          <a:spcPts val="300"/>
                        </a:spcAft>
                      </a:pPr>
                      <a:r>
                        <a:rPr lang="en-US" sz="1400" kern="100" dirty="0">
                          <a:effectLst/>
                        </a:rPr>
                        <a:t>Border Leicester</a:t>
                      </a:r>
                      <a:endParaRPr lang="en-NZ" sz="1400" kern="100" dirty="0">
                        <a:effectLst/>
                      </a:endParaRPr>
                    </a:p>
                    <a:p>
                      <a:pPr>
                        <a:lnSpc>
                          <a:spcPct val="100000"/>
                        </a:lnSpc>
                        <a:spcBef>
                          <a:spcPts val="300"/>
                        </a:spcBef>
                        <a:spcAft>
                          <a:spcPts val="300"/>
                        </a:spcAft>
                      </a:pPr>
                      <a:r>
                        <a:rPr lang="en-US" sz="1400" kern="100" dirty="0" err="1">
                          <a:effectLst/>
                        </a:rPr>
                        <a:t>Corridale</a:t>
                      </a:r>
                      <a:endParaRPr lang="en-NZ" sz="1400" kern="100" dirty="0">
                        <a:effectLst/>
                      </a:endParaRPr>
                    </a:p>
                    <a:p>
                      <a:pPr>
                        <a:lnSpc>
                          <a:spcPct val="100000"/>
                        </a:lnSpc>
                        <a:spcBef>
                          <a:spcPts val="300"/>
                        </a:spcBef>
                        <a:spcAft>
                          <a:spcPts val="300"/>
                        </a:spcAft>
                      </a:pPr>
                      <a:r>
                        <a:rPr lang="en-US" sz="1400" kern="100" dirty="0">
                          <a:effectLst/>
                        </a:rPr>
                        <a:t>NZ </a:t>
                      </a:r>
                      <a:r>
                        <a:rPr lang="en-US" sz="1400" kern="100" dirty="0" err="1">
                          <a:effectLst/>
                        </a:rPr>
                        <a:t>Halfbred</a:t>
                      </a:r>
                      <a:endParaRPr lang="en-NZ" sz="1400" kern="100" dirty="0">
                        <a:effectLst/>
                        <a:latin typeface="Geneva"/>
                        <a:ea typeface="Times New Roman" panose="02020603050405020304" pitchFamily="18" charset="0"/>
                        <a:cs typeface="Times New Roman" panose="02020603050405020304" pitchFamily="18" charset="0"/>
                      </a:endParaRPr>
                    </a:p>
                  </a:txBody>
                  <a:tcPr marL="74996" marR="74996" marT="0" marB="0"/>
                </a:tc>
                <a:tc>
                  <a:txBody>
                    <a:bodyPr/>
                    <a:lstStyle/>
                    <a:p>
                      <a:pPr>
                        <a:lnSpc>
                          <a:spcPct val="100000"/>
                        </a:lnSpc>
                        <a:spcBef>
                          <a:spcPts val="300"/>
                        </a:spcBef>
                        <a:spcAft>
                          <a:spcPts val="300"/>
                        </a:spcAft>
                      </a:pPr>
                      <a:r>
                        <a:rPr lang="en-US" sz="1400" kern="100" dirty="0">
                          <a:effectLst/>
                        </a:rPr>
                        <a:t> </a:t>
                      </a:r>
                      <a:endParaRPr lang="en-NZ" sz="1400" kern="100" dirty="0">
                        <a:effectLst/>
                      </a:endParaRPr>
                    </a:p>
                    <a:p>
                      <a:pPr>
                        <a:lnSpc>
                          <a:spcPct val="100000"/>
                        </a:lnSpc>
                        <a:spcBef>
                          <a:spcPts val="300"/>
                        </a:spcBef>
                        <a:spcAft>
                          <a:spcPts val="300"/>
                        </a:spcAft>
                      </a:pPr>
                      <a:r>
                        <a:rPr lang="en-US" sz="1400" kern="100" dirty="0">
                          <a:effectLst/>
                        </a:rPr>
                        <a:t> </a:t>
                      </a:r>
                      <a:endParaRPr lang="en-NZ" sz="1400" kern="100" dirty="0">
                        <a:effectLst/>
                      </a:endParaRPr>
                    </a:p>
                    <a:p>
                      <a:pPr>
                        <a:lnSpc>
                          <a:spcPct val="100000"/>
                        </a:lnSpc>
                        <a:spcBef>
                          <a:spcPts val="300"/>
                        </a:spcBef>
                        <a:spcAft>
                          <a:spcPts val="300"/>
                        </a:spcAft>
                      </a:pPr>
                      <a:r>
                        <a:rPr lang="en-US" sz="1400" kern="100" dirty="0">
                          <a:effectLst/>
                        </a:rPr>
                        <a:t>Semi- extensive</a:t>
                      </a:r>
                      <a:endParaRPr lang="en-NZ" sz="1400" kern="100" dirty="0">
                        <a:effectLst/>
                        <a:latin typeface="Geneva"/>
                        <a:ea typeface="Times New Roman" panose="02020603050405020304" pitchFamily="18" charset="0"/>
                        <a:cs typeface="Times New Roman" panose="02020603050405020304" pitchFamily="18" charset="0"/>
                      </a:endParaRPr>
                    </a:p>
                  </a:txBody>
                  <a:tcPr marL="74996" marR="74996" marT="0" marB="0"/>
                </a:tc>
                <a:extLst>
                  <a:ext uri="{0D108BD9-81ED-4DB2-BD59-A6C34878D82A}">
                    <a16:rowId xmlns:a16="http://schemas.microsoft.com/office/drawing/2014/main" val="923009991"/>
                  </a:ext>
                </a:extLst>
              </a:tr>
              <a:tr h="2020824">
                <a:tc vMerge="1">
                  <a:txBody>
                    <a:bodyPr/>
                    <a:lstStyle/>
                    <a:p>
                      <a:endParaRPr lang="en-NZ"/>
                    </a:p>
                  </a:txBody>
                  <a:tcPr/>
                </a:tc>
                <a:tc>
                  <a:txBody>
                    <a:bodyPr/>
                    <a:lstStyle/>
                    <a:p>
                      <a:pPr>
                        <a:lnSpc>
                          <a:spcPct val="100000"/>
                        </a:lnSpc>
                        <a:spcBef>
                          <a:spcPts val="300"/>
                        </a:spcBef>
                        <a:spcAft>
                          <a:spcPts val="300"/>
                        </a:spcAft>
                      </a:pPr>
                      <a:r>
                        <a:rPr lang="en-US" sz="1400" kern="100">
                          <a:effectLst/>
                        </a:rPr>
                        <a:t> </a:t>
                      </a:r>
                      <a:endParaRPr lang="en-NZ" sz="1400" kern="100">
                        <a:effectLst/>
                      </a:endParaRPr>
                    </a:p>
                    <a:p>
                      <a:pPr>
                        <a:lnSpc>
                          <a:spcPct val="100000"/>
                        </a:lnSpc>
                        <a:spcBef>
                          <a:spcPts val="300"/>
                        </a:spcBef>
                        <a:spcAft>
                          <a:spcPts val="300"/>
                        </a:spcAft>
                      </a:pPr>
                      <a:r>
                        <a:rPr lang="en-US" sz="1400" kern="100">
                          <a:effectLst/>
                        </a:rPr>
                        <a:t> </a:t>
                      </a:r>
                      <a:endParaRPr lang="en-NZ" sz="1400" kern="100">
                        <a:effectLst/>
                      </a:endParaRPr>
                    </a:p>
                    <a:p>
                      <a:pPr>
                        <a:lnSpc>
                          <a:spcPct val="100000"/>
                        </a:lnSpc>
                        <a:spcBef>
                          <a:spcPts val="300"/>
                        </a:spcBef>
                        <a:spcAft>
                          <a:spcPts val="300"/>
                        </a:spcAft>
                      </a:pPr>
                      <a:r>
                        <a:rPr lang="en-US" sz="1400" kern="100">
                          <a:effectLst/>
                        </a:rPr>
                        <a:t> </a:t>
                      </a:r>
                      <a:endParaRPr lang="en-NZ" sz="1400" kern="100">
                        <a:effectLst/>
                      </a:endParaRPr>
                    </a:p>
                    <a:p>
                      <a:pPr>
                        <a:lnSpc>
                          <a:spcPct val="100000"/>
                        </a:lnSpc>
                        <a:spcBef>
                          <a:spcPts val="300"/>
                        </a:spcBef>
                        <a:spcAft>
                          <a:spcPts val="300"/>
                        </a:spcAft>
                      </a:pPr>
                      <a:r>
                        <a:rPr lang="en-US" sz="1400" kern="100">
                          <a:effectLst/>
                        </a:rPr>
                        <a:t>Meat</a:t>
                      </a:r>
                      <a:endParaRPr lang="en-NZ" sz="1400" kern="100">
                        <a:effectLst/>
                        <a:latin typeface="Geneva"/>
                        <a:ea typeface="Times New Roman" panose="02020603050405020304" pitchFamily="18" charset="0"/>
                        <a:cs typeface="Times New Roman" panose="02020603050405020304" pitchFamily="18" charset="0"/>
                      </a:endParaRPr>
                    </a:p>
                  </a:txBody>
                  <a:tcPr marL="74996" marR="74996" marT="0" marB="0"/>
                </a:tc>
                <a:tc>
                  <a:txBody>
                    <a:bodyPr/>
                    <a:lstStyle/>
                    <a:p>
                      <a:pPr>
                        <a:lnSpc>
                          <a:spcPct val="100000"/>
                        </a:lnSpc>
                        <a:spcBef>
                          <a:spcPts val="300"/>
                        </a:spcBef>
                        <a:spcAft>
                          <a:spcPts val="300"/>
                        </a:spcAft>
                      </a:pPr>
                      <a:r>
                        <a:rPr lang="en-US" sz="1400" kern="100" dirty="0">
                          <a:effectLst/>
                        </a:rPr>
                        <a:t>Suffolk</a:t>
                      </a:r>
                      <a:endParaRPr lang="en-NZ" sz="1400" kern="100" dirty="0">
                        <a:effectLst/>
                      </a:endParaRPr>
                    </a:p>
                    <a:p>
                      <a:pPr>
                        <a:lnSpc>
                          <a:spcPct val="100000"/>
                        </a:lnSpc>
                        <a:spcBef>
                          <a:spcPts val="300"/>
                        </a:spcBef>
                        <a:spcAft>
                          <a:spcPts val="300"/>
                        </a:spcAft>
                      </a:pPr>
                      <a:r>
                        <a:rPr lang="en-US" sz="1400" kern="100" dirty="0">
                          <a:effectLst/>
                        </a:rPr>
                        <a:t>South Suffolk</a:t>
                      </a:r>
                      <a:endParaRPr lang="en-NZ" sz="1400" kern="100" dirty="0">
                        <a:effectLst/>
                      </a:endParaRPr>
                    </a:p>
                    <a:p>
                      <a:pPr>
                        <a:lnSpc>
                          <a:spcPct val="100000"/>
                        </a:lnSpc>
                        <a:spcBef>
                          <a:spcPts val="300"/>
                        </a:spcBef>
                        <a:spcAft>
                          <a:spcPts val="300"/>
                        </a:spcAft>
                      </a:pPr>
                      <a:r>
                        <a:rPr lang="en-US" sz="1400" kern="100" dirty="0">
                          <a:effectLst/>
                        </a:rPr>
                        <a:t>Dorset horn</a:t>
                      </a:r>
                      <a:endParaRPr lang="en-NZ" sz="1400" kern="100" dirty="0">
                        <a:effectLst/>
                      </a:endParaRPr>
                    </a:p>
                    <a:p>
                      <a:pPr>
                        <a:lnSpc>
                          <a:spcPct val="100000"/>
                        </a:lnSpc>
                        <a:spcBef>
                          <a:spcPts val="300"/>
                        </a:spcBef>
                        <a:spcAft>
                          <a:spcPts val="300"/>
                        </a:spcAft>
                      </a:pPr>
                      <a:r>
                        <a:rPr lang="en-US" sz="1400" kern="100" dirty="0">
                          <a:effectLst/>
                        </a:rPr>
                        <a:t>Polled Dorset</a:t>
                      </a:r>
                      <a:endParaRPr lang="en-NZ" sz="1400" kern="100" dirty="0">
                        <a:effectLst/>
                      </a:endParaRPr>
                    </a:p>
                    <a:p>
                      <a:pPr>
                        <a:lnSpc>
                          <a:spcPct val="100000"/>
                        </a:lnSpc>
                        <a:spcBef>
                          <a:spcPts val="300"/>
                        </a:spcBef>
                        <a:spcAft>
                          <a:spcPts val="300"/>
                        </a:spcAft>
                      </a:pPr>
                      <a:r>
                        <a:rPr lang="en-US" sz="1400" kern="100" dirty="0">
                          <a:effectLst/>
                        </a:rPr>
                        <a:t>Texel</a:t>
                      </a:r>
                      <a:endParaRPr lang="en-NZ" sz="1400" kern="100" dirty="0">
                        <a:effectLst/>
                      </a:endParaRPr>
                    </a:p>
                    <a:p>
                      <a:pPr>
                        <a:lnSpc>
                          <a:spcPct val="100000"/>
                        </a:lnSpc>
                        <a:spcBef>
                          <a:spcPts val="300"/>
                        </a:spcBef>
                        <a:spcAft>
                          <a:spcPts val="300"/>
                        </a:spcAft>
                      </a:pPr>
                      <a:r>
                        <a:rPr lang="en-US" sz="1400" kern="100" dirty="0">
                          <a:effectLst/>
                        </a:rPr>
                        <a:t>Wiltshire</a:t>
                      </a:r>
                      <a:endParaRPr lang="en-NZ" sz="1400" kern="100" dirty="0">
                        <a:effectLst/>
                      </a:endParaRPr>
                    </a:p>
                    <a:p>
                      <a:pPr>
                        <a:lnSpc>
                          <a:spcPct val="100000"/>
                        </a:lnSpc>
                        <a:spcBef>
                          <a:spcPts val="300"/>
                        </a:spcBef>
                        <a:spcAft>
                          <a:spcPts val="300"/>
                        </a:spcAft>
                      </a:pPr>
                      <a:r>
                        <a:rPr lang="en-US" sz="1400" kern="100" dirty="0">
                          <a:effectLst/>
                        </a:rPr>
                        <a:t>Dorper</a:t>
                      </a:r>
                      <a:endParaRPr lang="en-NZ" sz="1400" kern="100" dirty="0">
                        <a:effectLst/>
                        <a:latin typeface="Geneva"/>
                        <a:ea typeface="Times New Roman" panose="02020603050405020304" pitchFamily="18" charset="0"/>
                        <a:cs typeface="Times New Roman" panose="02020603050405020304" pitchFamily="18" charset="0"/>
                      </a:endParaRPr>
                    </a:p>
                  </a:txBody>
                  <a:tcPr marL="74996" marR="74996" marT="0" marB="0"/>
                </a:tc>
                <a:tc>
                  <a:txBody>
                    <a:bodyPr/>
                    <a:lstStyle/>
                    <a:p>
                      <a:pPr>
                        <a:lnSpc>
                          <a:spcPct val="100000"/>
                        </a:lnSpc>
                        <a:spcBef>
                          <a:spcPts val="300"/>
                        </a:spcBef>
                        <a:spcAft>
                          <a:spcPts val="300"/>
                        </a:spcAft>
                      </a:pPr>
                      <a:r>
                        <a:rPr lang="en-US" sz="1400" kern="100" dirty="0">
                          <a:effectLst/>
                        </a:rPr>
                        <a:t> </a:t>
                      </a:r>
                      <a:endParaRPr lang="en-NZ" sz="1400" kern="100" dirty="0">
                        <a:effectLst/>
                      </a:endParaRPr>
                    </a:p>
                    <a:p>
                      <a:pPr>
                        <a:lnSpc>
                          <a:spcPct val="100000"/>
                        </a:lnSpc>
                        <a:spcBef>
                          <a:spcPts val="300"/>
                        </a:spcBef>
                        <a:spcAft>
                          <a:spcPts val="300"/>
                        </a:spcAft>
                      </a:pPr>
                      <a:r>
                        <a:rPr lang="en-US" sz="1400" kern="100" dirty="0">
                          <a:effectLst/>
                        </a:rPr>
                        <a:t> </a:t>
                      </a:r>
                      <a:endParaRPr lang="en-NZ" sz="1400" kern="100" dirty="0">
                        <a:effectLst/>
                      </a:endParaRPr>
                    </a:p>
                    <a:p>
                      <a:pPr>
                        <a:lnSpc>
                          <a:spcPct val="100000"/>
                        </a:lnSpc>
                        <a:spcBef>
                          <a:spcPts val="300"/>
                        </a:spcBef>
                        <a:spcAft>
                          <a:spcPts val="300"/>
                        </a:spcAft>
                      </a:pPr>
                      <a:r>
                        <a:rPr lang="en-US" sz="1400" kern="100" dirty="0">
                          <a:effectLst/>
                        </a:rPr>
                        <a:t> </a:t>
                      </a:r>
                      <a:endParaRPr lang="en-NZ" sz="1400" kern="100" dirty="0">
                        <a:effectLst/>
                      </a:endParaRPr>
                    </a:p>
                    <a:p>
                      <a:pPr>
                        <a:lnSpc>
                          <a:spcPct val="100000"/>
                        </a:lnSpc>
                        <a:spcBef>
                          <a:spcPts val="300"/>
                        </a:spcBef>
                        <a:spcAft>
                          <a:spcPts val="300"/>
                        </a:spcAft>
                      </a:pPr>
                      <a:r>
                        <a:rPr lang="en-US" sz="1400" kern="100" dirty="0">
                          <a:effectLst/>
                        </a:rPr>
                        <a:t>Semi- extensive- Intensive</a:t>
                      </a:r>
                      <a:endParaRPr lang="en-NZ" sz="1400" kern="100" dirty="0">
                        <a:effectLst/>
                        <a:latin typeface="Geneva"/>
                        <a:ea typeface="Times New Roman" panose="02020603050405020304" pitchFamily="18" charset="0"/>
                        <a:cs typeface="Times New Roman" panose="02020603050405020304" pitchFamily="18" charset="0"/>
                      </a:endParaRPr>
                    </a:p>
                  </a:txBody>
                  <a:tcPr marL="74996" marR="74996" marT="0" marB="0"/>
                </a:tc>
                <a:extLst>
                  <a:ext uri="{0D108BD9-81ED-4DB2-BD59-A6C34878D82A}">
                    <a16:rowId xmlns:a16="http://schemas.microsoft.com/office/drawing/2014/main" val="2969336502"/>
                  </a:ext>
                </a:extLst>
              </a:tr>
              <a:tr h="286605">
                <a:tc vMerge="1">
                  <a:txBody>
                    <a:bodyPr/>
                    <a:lstStyle/>
                    <a:p>
                      <a:endParaRPr lang="en-NZ"/>
                    </a:p>
                  </a:txBody>
                  <a:tcPr/>
                </a:tc>
                <a:tc>
                  <a:txBody>
                    <a:bodyPr/>
                    <a:lstStyle/>
                    <a:p>
                      <a:pPr>
                        <a:lnSpc>
                          <a:spcPct val="100000"/>
                        </a:lnSpc>
                        <a:spcBef>
                          <a:spcPts val="300"/>
                        </a:spcBef>
                        <a:spcAft>
                          <a:spcPts val="300"/>
                        </a:spcAft>
                      </a:pPr>
                      <a:r>
                        <a:rPr lang="en-US" sz="1400" kern="100" dirty="0">
                          <a:effectLst/>
                        </a:rPr>
                        <a:t>Milk</a:t>
                      </a:r>
                      <a:endParaRPr lang="en-NZ" sz="1400" kern="100" dirty="0">
                        <a:effectLst/>
                        <a:latin typeface="Geneva"/>
                        <a:ea typeface="Times New Roman" panose="02020603050405020304" pitchFamily="18" charset="0"/>
                        <a:cs typeface="Times New Roman" panose="02020603050405020304" pitchFamily="18" charset="0"/>
                      </a:endParaRPr>
                    </a:p>
                  </a:txBody>
                  <a:tcPr marL="74996" marR="74996" marT="0" marB="0"/>
                </a:tc>
                <a:tc>
                  <a:txBody>
                    <a:bodyPr/>
                    <a:lstStyle/>
                    <a:p>
                      <a:pPr>
                        <a:lnSpc>
                          <a:spcPct val="100000"/>
                        </a:lnSpc>
                        <a:spcBef>
                          <a:spcPts val="300"/>
                        </a:spcBef>
                        <a:spcAft>
                          <a:spcPts val="300"/>
                        </a:spcAft>
                      </a:pPr>
                      <a:r>
                        <a:rPr lang="en-US" sz="1400" kern="100">
                          <a:effectLst/>
                        </a:rPr>
                        <a:t>East Friesan </a:t>
                      </a:r>
                      <a:endParaRPr lang="en-NZ" sz="1400" kern="100">
                        <a:effectLst/>
                        <a:latin typeface="Geneva"/>
                        <a:ea typeface="Times New Roman" panose="02020603050405020304" pitchFamily="18" charset="0"/>
                        <a:cs typeface="Times New Roman" panose="02020603050405020304" pitchFamily="18" charset="0"/>
                      </a:endParaRPr>
                    </a:p>
                  </a:txBody>
                  <a:tcPr marL="74996" marR="74996" marT="0" marB="0"/>
                </a:tc>
                <a:tc>
                  <a:txBody>
                    <a:bodyPr/>
                    <a:lstStyle/>
                    <a:p>
                      <a:pPr>
                        <a:lnSpc>
                          <a:spcPct val="100000"/>
                        </a:lnSpc>
                        <a:spcBef>
                          <a:spcPts val="300"/>
                        </a:spcBef>
                        <a:spcAft>
                          <a:spcPts val="300"/>
                        </a:spcAft>
                      </a:pPr>
                      <a:r>
                        <a:rPr lang="en-US" sz="1400" kern="100" dirty="0">
                          <a:effectLst/>
                        </a:rPr>
                        <a:t>Intensive</a:t>
                      </a:r>
                      <a:endParaRPr lang="en-NZ" sz="1400" kern="100" dirty="0">
                        <a:effectLst/>
                        <a:latin typeface="Geneva"/>
                        <a:ea typeface="Times New Roman" panose="02020603050405020304" pitchFamily="18" charset="0"/>
                        <a:cs typeface="Times New Roman" panose="02020603050405020304" pitchFamily="18" charset="0"/>
                      </a:endParaRPr>
                    </a:p>
                  </a:txBody>
                  <a:tcPr marL="74996" marR="74996" marT="0" marB="0"/>
                </a:tc>
                <a:extLst>
                  <a:ext uri="{0D108BD9-81ED-4DB2-BD59-A6C34878D82A}">
                    <a16:rowId xmlns:a16="http://schemas.microsoft.com/office/drawing/2014/main" val="766295923"/>
                  </a:ext>
                </a:extLst>
              </a:tr>
            </a:tbl>
          </a:graphicData>
        </a:graphic>
      </p:graphicFrame>
      <p:pic>
        <p:nvPicPr>
          <p:cNvPr id="5" name="Picture 2" descr="Talla Sheep Dairy | Talla Farm">
            <a:extLst>
              <a:ext uri="{FF2B5EF4-FFF2-40B4-BE49-F238E27FC236}">
                <a16:creationId xmlns:a16="http://schemas.microsoft.com/office/drawing/2014/main" id="{332A5022-1699-7821-4727-EBC9CB54881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817061" y="2960270"/>
            <a:ext cx="3847843" cy="288216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A720BAB-5712-5CAF-ACE9-B0731399D68C}"/>
              </a:ext>
            </a:extLst>
          </p:cNvPr>
          <p:cNvSpPr txBox="1"/>
          <p:nvPr/>
        </p:nvSpPr>
        <p:spPr>
          <a:xfrm>
            <a:off x="7919570" y="2208359"/>
            <a:ext cx="3434230" cy="369332"/>
          </a:xfrm>
          <a:prstGeom prst="rect">
            <a:avLst/>
          </a:prstGeom>
          <a:noFill/>
        </p:spPr>
        <p:txBody>
          <a:bodyPr wrap="square" rtlCol="0">
            <a:spAutoFit/>
          </a:bodyPr>
          <a:lstStyle/>
          <a:p>
            <a:r>
              <a:rPr lang="en-NZ" b="1" dirty="0"/>
              <a:t>East Friesian - </a:t>
            </a:r>
            <a:r>
              <a:rPr lang="en-NZ" dirty="0"/>
              <a:t>bred for milking</a:t>
            </a:r>
          </a:p>
        </p:txBody>
      </p:sp>
    </p:spTree>
    <p:extLst>
      <p:ext uri="{BB962C8B-B14F-4D97-AF65-F5344CB8AC3E}">
        <p14:creationId xmlns:p14="http://schemas.microsoft.com/office/powerpoint/2010/main" val="17473870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4" name="Picture 12" descr="Merino Sheep by Vaughan Brookfield ...">
            <a:extLst>
              <a:ext uri="{FF2B5EF4-FFF2-40B4-BE49-F238E27FC236}">
                <a16:creationId xmlns:a16="http://schemas.microsoft.com/office/drawing/2014/main" id="{F931F7BA-EDAB-FD24-27F2-802DD9F427B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704897" y="824972"/>
            <a:ext cx="3045566" cy="215585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Wool from Drysdale Sheep">
            <a:extLst>
              <a:ext uri="{FF2B5EF4-FFF2-40B4-BE49-F238E27FC236}">
                <a16:creationId xmlns:a16="http://schemas.microsoft.com/office/drawing/2014/main" id="{B22D6C7A-135C-E205-9C90-D899A7B9128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118027" y="3724023"/>
            <a:ext cx="3540245" cy="234733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Merino Wool ...">
            <a:extLst>
              <a:ext uri="{FF2B5EF4-FFF2-40B4-BE49-F238E27FC236}">
                <a16:creationId xmlns:a16="http://schemas.microsoft.com/office/drawing/2014/main" id="{9968CB8E-F950-9633-5B66-0483C4B66DA6}"/>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702983" y="839664"/>
            <a:ext cx="2623077" cy="223447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Drysdale sheep - Alchetron, The Free ...">
            <a:extLst>
              <a:ext uri="{FF2B5EF4-FFF2-40B4-BE49-F238E27FC236}">
                <a16:creationId xmlns:a16="http://schemas.microsoft.com/office/drawing/2014/main" id="{EE5D0D3C-E3DC-9C14-8889-0A4A087D1FD5}"/>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588534" y="3786914"/>
            <a:ext cx="3278292" cy="2221553"/>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New Zealand Merino Fleece ...">
            <a:extLst>
              <a:ext uri="{FF2B5EF4-FFF2-40B4-BE49-F238E27FC236}">
                <a16:creationId xmlns:a16="http://schemas.microsoft.com/office/drawing/2014/main" id="{417EC096-AF38-727E-C1E5-81B3D49B4198}"/>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5109205" y="824972"/>
            <a:ext cx="3357815" cy="223447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Drysdale ram – Sheep farming – Te Ara ...">
            <a:extLst>
              <a:ext uri="{FF2B5EF4-FFF2-40B4-BE49-F238E27FC236}">
                <a16:creationId xmlns:a16="http://schemas.microsoft.com/office/drawing/2014/main" id="{80C784C5-C82C-9049-9F41-971896CD99F9}"/>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9134793" y="3575695"/>
            <a:ext cx="1759456" cy="264399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344DCF0-29A1-643C-EAC6-6BEB257F184C}"/>
              </a:ext>
            </a:extLst>
          </p:cNvPr>
          <p:cNvSpPr txBox="1"/>
          <p:nvPr/>
        </p:nvSpPr>
        <p:spPr>
          <a:xfrm>
            <a:off x="1567010" y="372246"/>
            <a:ext cx="7744620" cy="369332"/>
          </a:xfrm>
          <a:prstGeom prst="rect">
            <a:avLst/>
          </a:prstGeom>
          <a:noFill/>
        </p:spPr>
        <p:txBody>
          <a:bodyPr wrap="square" rtlCol="0">
            <a:spAutoFit/>
          </a:bodyPr>
          <a:lstStyle/>
          <a:p>
            <a:r>
              <a:rPr lang="en-NZ" b="1" dirty="0"/>
              <a:t>Merino </a:t>
            </a:r>
            <a:r>
              <a:rPr lang="en-NZ" dirty="0"/>
              <a:t>- produces fine wool used for making high value clothing</a:t>
            </a:r>
          </a:p>
        </p:txBody>
      </p:sp>
      <p:sp>
        <p:nvSpPr>
          <p:cNvPr id="4" name="TextBox 3">
            <a:extLst>
              <a:ext uri="{FF2B5EF4-FFF2-40B4-BE49-F238E27FC236}">
                <a16:creationId xmlns:a16="http://schemas.microsoft.com/office/drawing/2014/main" id="{92A21D08-F436-E517-1D4C-6DE5E551C9F4}"/>
              </a:ext>
            </a:extLst>
          </p:cNvPr>
          <p:cNvSpPr txBox="1"/>
          <p:nvPr/>
        </p:nvSpPr>
        <p:spPr>
          <a:xfrm>
            <a:off x="1637109" y="3297714"/>
            <a:ext cx="7604422" cy="369332"/>
          </a:xfrm>
          <a:prstGeom prst="rect">
            <a:avLst/>
          </a:prstGeom>
          <a:noFill/>
        </p:spPr>
        <p:txBody>
          <a:bodyPr wrap="square" rtlCol="0">
            <a:spAutoFit/>
          </a:bodyPr>
          <a:lstStyle/>
          <a:p>
            <a:r>
              <a:rPr lang="en-NZ" b="1" dirty="0"/>
              <a:t>Drysdale </a:t>
            </a:r>
            <a:r>
              <a:rPr lang="en-NZ" dirty="0"/>
              <a:t>- produces a very coarse wool used for making carpets</a:t>
            </a:r>
          </a:p>
        </p:txBody>
      </p:sp>
      <p:sp>
        <p:nvSpPr>
          <p:cNvPr id="2" name="TextBox 1">
            <a:extLst>
              <a:ext uri="{FF2B5EF4-FFF2-40B4-BE49-F238E27FC236}">
                <a16:creationId xmlns:a16="http://schemas.microsoft.com/office/drawing/2014/main" id="{C95172FD-5196-6B90-F510-74F0BE69EAD9}"/>
              </a:ext>
            </a:extLst>
          </p:cNvPr>
          <p:cNvSpPr txBox="1"/>
          <p:nvPr/>
        </p:nvSpPr>
        <p:spPr>
          <a:xfrm>
            <a:off x="317532" y="824972"/>
            <a:ext cx="1249478" cy="707886"/>
          </a:xfrm>
          <a:prstGeom prst="rect">
            <a:avLst/>
          </a:prstGeom>
          <a:noFill/>
        </p:spPr>
        <p:txBody>
          <a:bodyPr wrap="square" rtlCol="0">
            <a:spAutoFit/>
          </a:bodyPr>
          <a:lstStyle/>
          <a:p>
            <a:r>
              <a:rPr lang="en-NZ" sz="2000" b="1" dirty="0"/>
              <a:t>Wool Breeds</a:t>
            </a:r>
          </a:p>
        </p:txBody>
      </p:sp>
    </p:spTree>
    <p:extLst>
      <p:ext uri="{BB962C8B-B14F-4D97-AF65-F5344CB8AC3E}">
        <p14:creationId xmlns:p14="http://schemas.microsoft.com/office/powerpoint/2010/main" val="37162248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8" name="Picture 12" descr="Border Leicester">
            <a:extLst>
              <a:ext uri="{FF2B5EF4-FFF2-40B4-BE49-F238E27FC236}">
                <a16:creationId xmlns:a16="http://schemas.microsoft.com/office/drawing/2014/main" id="{F351054B-278B-CF92-7A40-CDABC39A10C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923023" y="3820716"/>
            <a:ext cx="4089968" cy="2543217"/>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a:extLst>
              <a:ext uri="{FF2B5EF4-FFF2-40B4-BE49-F238E27FC236}">
                <a16:creationId xmlns:a16="http://schemas.microsoft.com/office/drawing/2014/main" id="{A41714D6-E3E1-F6D5-4CAB-0AC15EAEFDF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601537" y="692062"/>
            <a:ext cx="4732940" cy="249662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1698D128-D75A-FAD9-1D5F-10007A37A9C6}"/>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632901" y="715999"/>
            <a:ext cx="3768492" cy="2496626"/>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Coopworth ewes">
            <a:extLst>
              <a:ext uri="{FF2B5EF4-FFF2-40B4-BE49-F238E27FC236}">
                <a16:creationId xmlns:a16="http://schemas.microsoft.com/office/drawing/2014/main" id="{35AF62F9-7C9D-71B5-6386-6E1649ED413A}"/>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587907" y="3830038"/>
            <a:ext cx="3796097" cy="253389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86EDA6C-1832-8548-E2B2-2160B9F58870}"/>
              </a:ext>
            </a:extLst>
          </p:cNvPr>
          <p:cNvSpPr txBox="1"/>
          <p:nvPr/>
        </p:nvSpPr>
        <p:spPr>
          <a:xfrm>
            <a:off x="1640922" y="290552"/>
            <a:ext cx="1216454" cy="369332"/>
          </a:xfrm>
          <a:prstGeom prst="rect">
            <a:avLst/>
          </a:prstGeom>
          <a:noFill/>
        </p:spPr>
        <p:txBody>
          <a:bodyPr wrap="square" rtlCol="0">
            <a:spAutoFit/>
          </a:bodyPr>
          <a:lstStyle/>
          <a:p>
            <a:r>
              <a:rPr lang="en-NZ" dirty="0"/>
              <a:t>Romney</a:t>
            </a:r>
          </a:p>
        </p:txBody>
      </p:sp>
      <p:sp>
        <p:nvSpPr>
          <p:cNvPr id="4" name="TextBox 3">
            <a:extLst>
              <a:ext uri="{FF2B5EF4-FFF2-40B4-BE49-F238E27FC236}">
                <a16:creationId xmlns:a16="http://schemas.microsoft.com/office/drawing/2014/main" id="{06B1E741-8E90-6A2A-6989-B16436E9A7E5}"/>
              </a:ext>
            </a:extLst>
          </p:cNvPr>
          <p:cNvSpPr txBox="1"/>
          <p:nvPr/>
        </p:nvSpPr>
        <p:spPr>
          <a:xfrm>
            <a:off x="6222534" y="216487"/>
            <a:ext cx="1623608" cy="369332"/>
          </a:xfrm>
          <a:prstGeom prst="rect">
            <a:avLst/>
          </a:prstGeom>
          <a:noFill/>
        </p:spPr>
        <p:txBody>
          <a:bodyPr wrap="square" rtlCol="0">
            <a:spAutoFit/>
          </a:bodyPr>
          <a:lstStyle/>
          <a:p>
            <a:r>
              <a:rPr lang="en-NZ" dirty="0" err="1"/>
              <a:t>Perendale</a:t>
            </a:r>
            <a:endParaRPr lang="en-NZ" dirty="0"/>
          </a:p>
        </p:txBody>
      </p:sp>
      <p:sp>
        <p:nvSpPr>
          <p:cNvPr id="5" name="TextBox 4">
            <a:extLst>
              <a:ext uri="{FF2B5EF4-FFF2-40B4-BE49-F238E27FC236}">
                <a16:creationId xmlns:a16="http://schemas.microsoft.com/office/drawing/2014/main" id="{C0359FBB-48F5-07F3-D27F-5D30C0B21E67}"/>
              </a:ext>
            </a:extLst>
          </p:cNvPr>
          <p:cNvSpPr txBox="1"/>
          <p:nvPr/>
        </p:nvSpPr>
        <p:spPr>
          <a:xfrm>
            <a:off x="1539589" y="3460706"/>
            <a:ext cx="1419120" cy="369332"/>
          </a:xfrm>
          <a:prstGeom prst="rect">
            <a:avLst/>
          </a:prstGeom>
          <a:noFill/>
        </p:spPr>
        <p:txBody>
          <a:bodyPr wrap="square" rtlCol="0">
            <a:spAutoFit/>
          </a:bodyPr>
          <a:lstStyle/>
          <a:p>
            <a:r>
              <a:rPr lang="en-NZ" dirty="0"/>
              <a:t>Coopworth</a:t>
            </a:r>
          </a:p>
        </p:txBody>
      </p:sp>
      <p:sp>
        <p:nvSpPr>
          <p:cNvPr id="6" name="TextBox 5">
            <a:extLst>
              <a:ext uri="{FF2B5EF4-FFF2-40B4-BE49-F238E27FC236}">
                <a16:creationId xmlns:a16="http://schemas.microsoft.com/office/drawing/2014/main" id="{A6C403C6-9981-81FF-EECD-FAB682645580}"/>
              </a:ext>
            </a:extLst>
          </p:cNvPr>
          <p:cNvSpPr txBox="1"/>
          <p:nvPr/>
        </p:nvSpPr>
        <p:spPr>
          <a:xfrm>
            <a:off x="6479085" y="3509944"/>
            <a:ext cx="1857462" cy="369332"/>
          </a:xfrm>
          <a:prstGeom prst="rect">
            <a:avLst/>
          </a:prstGeom>
          <a:noFill/>
        </p:spPr>
        <p:txBody>
          <a:bodyPr wrap="square" rtlCol="0">
            <a:spAutoFit/>
          </a:bodyPr>
          <a:lstStyle/>
          <a:p>
            <a:r>
              <a:rPr lang="en-NZ" dirty="0"/>
              <a:t>Border Leicester</a:t>
            </a:r>
          </a:p>
        </p:txBody>
      </p:sp>
      <p:sp>
        <p:nvSpPr>
          <p:cNvPr id="2" name="TextBox 1">
            <a:extLst>
              <a:ext uri="{FF2B5EF4-FFF2-40B4-BE49-F238E27FC236}">
                <a16:creationId xmlns:a16="http://schemas.microsoft.com/office/drawing/2014/main" id="{D99A7026-A900-A315-9137-BBE8724A1195}"/>
              </a:ext>
            </a:extLst>
          </p:cNvPr>
          <p:cNvSpPr txBox="1"/>
          <p:nvPr/>
        </p:nvSpPr>
        <p:spPr>
          <a:xfrm>
            <a:off x="283463" y="659884"/>
            <a:ext cx="1154793" cy="1015663"/>
          </a:xfrm>
          <a:prstGeom prst="rect">
            <a:avLst/>
          </a:prstGeom>
          <a:noFill/>
        </p:spPr>
        <p:txBody>
          <a:bodyPr wrap="square" rtlCol="0">
            <a:spAutoFit/>
          </a:bodyPr>
          <a:lstStyle/>
          <a:p>
            <a:r>
              <a:rPr lang="en-NZ" sz="2000" b="1" dirty="0"/>
              <a:t>Dual purpose breeds</a:t>
            </a:r>
          </a:p>
        </p:txBody>
      </p:sp>
    </p:spTree>
    <p:extLst>
      <p:ext uri="{BB962C8B-B14F-4D97-AF65-F5344CB8AC3E}">
        <p14:creationId xmlns:p14="http://schemas.microsoft.com/office/powerpoint/2010/main" val="19311911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Sheep stud focuses on pasture quality | Otago Daily Times Online News">
            <a:extLst>
              <a:ext uri="{FF2B5EF4-FFF2-40B4-BE49-F238E27FC236}">
                <a16:creationId xmlns:a16="http://schemas.microsoft.com/office/drawing/2014/main" id="{DA329848-CEE6-ABB0-7EF2-CD3C6D55999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031511" y="696947"/>
            <a:ext cx="3810062" cy="2543217"/>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CA90230C-F5B6-3398-20BA-6B5C1066F1B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982354" y="3730430"/>
            <a:ext cx="4325785" cy="240081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3">
            <a:extLst>
              <a:ext uri="{FF2B5EF4-FFF2-40B4-BE49-F238E27FC236}">
                <a16:creationId xmlns:a16="http://schemas.microsoft.com/office/drawing/2014/main" id="{BC10152F-3FBB-0B8E-A6D6-82E47FB95724}"/>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307444" y="3798330"/>
            <a:ext cx="3038874" cy="240830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4" descr="SOUTHDOWN SHEEP">
            <a:extLst>
              <a:ext uri="{FF2B5EF4-FFF2-40B4-BE49-F238E27FC236}">
                <a16:creationId xmlns:a16="http://schemas.microsoft.com/office/drawing/2014/main" id="{A8821EEF-A0A4-7130-3483-8913AECAEA49}"/>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202122" y="705610"/>
            <a:ext cx="3132087" cy="255346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73F88C9-A298-1044-676F-04FA19558201}"/>
              </a:ext>
            </a:extLst>
          </p:cNvPr>
          <p:cNvSpPr txBox="1"/>
          <p:nvPr/>
        </p:nvSpPr>
        <p:spPr>
          <a:xfrm>
            <a:off x="2031511" y="281223"/>
            <a:ext cx="874536" cy="369332"/>
          </a:xfrm>
          <a:prstGeom prst="rect">
            <a:avLst/>
          </a:prstGeom>
          <a:noFill/>
        </p:spPr>
        <p:txBody>
          <a:bodyPr wrap="square" rtlCol="0">
            <a:spAutoFit/>
          </a:bodyPr>
          <a:lstStyle/>
          <a:p>
            <a:r>
              <a:rPr lang="en-NZ" dirty="0"/>
              <a:t>Suffolk</a:t>
            </a:r>
          </a:p>
        </p:txBody>
      </p:sp>
      <p:sp>
        <p:nvSpPr>
          <p:cNvPr id="4" name="TextBox 3">
            <a:extLst>
              <a:ext uri="{FF2B5EF4-FFF2-40B4-BE49-F238E27FC236}">
                <a16:creationId xmlns:a16="http://schemas.microsoft.com/office/drawing/2014/main" id="{84DE899C-86EA-599D-068B-45AD30785DD9}"/>
              </a:ext>
            </a:extLst>
          </p:cNvPr>
          <p:cNvSpPr txBox="1"/>
          <p:nvPr/>
        </p:nvSpPr>
        <p:spPr>
          <a:xfrm>
            <a:off x="7057391" y="274135"/>
            <a:ext cx="1722815" cy="369332"/>
          </a:xfrm>
          <a:prstGeom prst="rect">
            <a:avLst/>
          </a:prstGeom>
          <a:noFill/>
        </p:spPr>
        <p:txBody>
          <a:bodyPr wrap="square" rtlCol="0">
            <a:spAutoFit/>
          </a:bodyPr>
          <a:lstStyle/>
          <a:p>
            <a:r>
              <a:rPr lang="en-NZ" dirty="0"/>
              <a:t>Southdown</a:t>
            </a:r>
          </a:p>
        </p:txBody>
      </p:sp>
      <p:sp>
        <p:nvSpPr>
          <p:cNvPr id="5" name="TextBox 4">
            <a:extLst>
              <a:ext uri="{FF2B5EF4-FFF2-40B4-BE49-F238E27FC236}">
                <a16:creationId xmlns:a16="http://schemas.microsoft.com/office/drawing/2014/main" id="{B7047F74-2F67-F5E5-768E-D82F21DADBE8}"/>
              </a:ext>
            </a:extLst>
          </p:cNvPr>
          <p:cNvSpPr txBox="1"/>
          <p:nvPr/>
        </p:nvSpPr>
        <p:spPr>
          <a:xfrm>
            <a:off x="1718475" y="3403358"/>
            <a:ext cx="1830970" cy="369332"/>
          </a:xfrm>
          <a:prstGeom prst="rect">
            <a:avLst/>
          </a:prstGeom>
          <a:noFill/>
        </p:spPr>
        <p:txBody>
          <a:bodyPr wrap="square" rtlCol="0">
            <a:spAutoFit/>
          </a:bodyPr>
          <a:lstStyle/>
          <a:p>
            <a:r>
              <a:rPr lang="en-NZ" dirty="0"/>
              <a:t>Polled Dorset</a:t>
            </a:r>
          </a:p>
        </p:txBody>
      </p:sp>
      <p:sp>
        <p:nvSpPr>
          <p:cNvPr id="6" name="TextBox 5">
            <a:extLst>
              <a:ext uri="{FF2B5EF4-FFF2-40B4-BE49-F238E27FC236}">
                <a16:creationId xmlns:a16="http://schemas.microsoft.com/office/drawing/2014/main" id="{647986EE-A6BB-37D3-7C2A-C5B9C8D23E6D}"/>
              </a:ext>
            </a:extLst>
          </p:cNvPr>
          <p:cNvSpPr txBox="1"/>
          <p:nvPr/>
        </p:nvSpPr>
        <p:spPr>
          <a:xfrm>
            <a:off x="6764854" y="3361098"/>
            <a:ext cx="874536" cy="369332"/>
          </a:xfrm>
          <a:prstGeom prst="rect">
            <a:avLst/>
          </a:prstGeom>
          <a:noFill/>
        </p:spPr>
        <p:txBody>
          <a:bodyPr wrap="square" rtlCol="0">
            <a:spAutoFit/>
          </a:bodyPr>
          <a:lstStyle/>
          <a:p>
            <a:r>
              <a:rPr lang="en-NZ" dirty="0"/>
              <a:t>Texel</a:t>
            </a:r>
          </a:p>
        </p:txBody>
      </p:sp>
      <p:sp>
        <p:nvSpPr>
          <p:cNvPr id="7" name="TextBox 6">
            <a:extLst>
              <a:ext uri="{FF2B5EF4-FFF2-40B4-BE49-F238E27FC236}">
                <a16:creationId xmlns:a16="http://schemas.microsoft.com/office/drawing/2014/main" id="{F2EDB991-AB48-02DF-B546-5EE7411DAB90}"/>
              </a:ext>
            </a:extLst>
          </p:cNvPr>
          <p:cNvSpPr txBox="1"/>
          <p:nvPr/>
        </p:nvSpPr>
        <p:spPr>
          <a:xfrm>
            <a:off x="288021" y="532097"/>
            <a:ext cx="1743490" cy="400110"/>
          </a:xfrm>
          <a:prstGeom prst="rect">
            <a:avLst/>
          </a:prstGeom>
          <a:noFill/>
        </p:spPr>
        <p:txBody>
          <a:bodyPr wrap="square" rtlCol="0">
            <a:spAutoFit/>
          </a:bodyPr>
          <a:lstStyle/>
          <a:p>
            <a:r>
              <a:rPr lang="en-NZ" sz="2000" b="1" dirty="0"/>
              <a:t>Meat breeds</a:t>
            </a:r>
          </a:p>
        </p:txBody>
      </p:sp>
    </p:spTree>
    <p:extLst>
      <p:ext uri="{BB962C8B-B14F-4D97-AF65-F5344CB8AC3E}">
        <p14:creationId xmlns:p14="http://schemas.microsoft.com/office/powerpoint/2010/main" val="12823652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914</TotalTime>
  <Words>419</Words>
  <Application>Microsoft Office PowerPoint</Application>
  <PresentationFormat>Widescreen</PresentationFormat>
  <Paragraphs>85</Paragraphs>
  <Slides>15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Aptos</vt:lpstr>
      <vt:lpstr>Aptos Display</vt:lpstr>
      <vt:lpstr>Arial</vt:lpstr>
      <vt:lpstr>Geneva</vt:lpstr>
      <vt:lpstr>Times New Roman</vt:lpstr>
      <vt:lpstr>Office Theme</vt:lpstr>
      <vt:lpstr>PowerPoint Presentation</vt:lpstr>
      <vt:lpstr>Sheep Farming Production Systems</vt:lpstr>
      <vt:lpstr>Sheep and Beef Farming  Systems </vt:lpstr>
      <vt:lpstr>PowerPoint Presentation</vt:lpstr>
      <vt:lpstr>Sheep Breeds</vt:lpstr>
      <vt:lpstr>Sheep breeds on pastoral farming systems</vt:lpstr>
      <vt:lpstr>PowerPoint Presentation</vt:lpstr>
      <vt:lpstr>PowerPoint Presentation</vt:lpstr>
      <vt:lpstr>PowerPoint Presentation</vt:lpstr>
      <vt:lpstr>PowerPoint Presentation</vt:lpstr>
      <vt:lpstr>PowerPoint Presentation</vt:lpstr>
      <vt:lpstr>Intensive  Sheep Farming </vt:lpstr>
      <vt:lpstr>Semi- Extensive  Hill Country Sheep and Beef farming</vt:lpstr>
      <vt:lpstr>Extensive  High Country Sheep Farming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Susan Stokes</dc:creator>
  <cp:lastModifiedBy>Kerry Allen</cp:lastModifiedBy>
  <cp:revision>20</cp:revision>
  <dcterms:created xsi:type="dcterms:W3CDTF">2024-08-15T21:57:37Z</dcterms:created>
  <dcterms:modified xsi:type="dcterms:W3CDTF">2025-03-22T04:01:51Z</dcterms:modified>
</cp:coreProperties>
</file>