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256" r:id="rId3"/>
    <p:sldId id="257" r:id="rId4"/>
    <p:sldId id="363" r:id="rId5"/>
    <p:sldId id="365" r:id="rId6"/>
    <p:sldId id="366" r:id="rId7"/>
    <p:sldId id="264" r:id="rId8"/>
    <p:sldId id="288" r:id="rId9"/>
    <p:sldId id="268" r:id="rId10"/>
    <p:sldId id="275" r:id="rId11"/>
    <p:sldId id="367" r:id="rId12"/>
    <p:sldId id="378" r:id="rId13"/>
    <p:sldId id="379" r:id="rId14"/>
    <p:sldId id="368" r:id="rId15"/>
    <p:sldId id="369" r:id="rId16"/>
    <p:sldId id="373" r:id="rId17"/>
    <p:sldId id="374" r:id="rId18"/>
    <p:sldId id="370" r:id="rId19"/>
    <p:sldId id="294" r:id="rId20"/>
    <p:sldId id="291" r:id="rId21"/>
    <p:sldId id="281" r:id="rId22"/>
    <p:sldId id="286" r:id="rId23"/>
    <p:sldId id="377" r:id="rId24"/>
    <p:sldId id="296" r:id="rId25"/>
    <p:sldId id="360" r:id="rId26"/>
    <p:sldId id="292" r:id="rId27"/>
    <p:sldId id="361" r:id="rId28"/>
    <p:sldId id="362" r:id="rId29"/>
    <p:sldId id="375" r:id="rId30"/>
    <p:sldId id="259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38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24072,'0'6070'0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39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45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17AE-592F-BC2D-380A-99C78AFD4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7AC5E-2884-49AB-8F61-BC5A3E88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DA0E9-2088-4D8B-4996-6552E2EF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A42F-7D62-4DCC-42BF-76D5CD2B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DCB5-E403-1AAC-9CD3-09EE4097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34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18CC-468B-F1DB-CAF4-0775A1EF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E0285-AC9B-963E-B14E-3DE71B04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553EC-C81D-CF52-3CDC-E0E4D63E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7949-D35A-AA84-A00F-1A89324D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B6DD-2E66-D6B1-A4E4-9E57B861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48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97FDF-C27F-2068-F115-178F0EA60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CF5D4-5A1A-8F8D-1B57-FD8769668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8929-C63A-EA2C-1189-ED7CF23F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D0B14-FDB2-9C6A-D8EF-68944B15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48D7-5C3C-186C-AA5E-698878AA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8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1B6F-F9DF-1FF1-0166-5F5D4E47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6613-7C8F-91A0-985E-D34A2CE2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844F-7A93-52DB-7A4D-AA6212CC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88D6-FD1B-0C85-6EDC-73F67EEE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48F8-8CDD-A2A2-3DD6-88BAFBF7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072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D635-ED6A-7D28-FCE8-4B3E310D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F5D72-A38A-F0DB-4DC2-22DF7F41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2936C-96DD-878E-271C-B581405B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02C6-8E97-5331-82BC-735D8DD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670D2-B69D-63FF-F56C-0D44CC44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4680-51C8-7BE1-10F2-5CB947C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D3E1-CEF3-331B-158D-921262000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CC667-0212-5B48-C7D6-1C295FD5E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16BB5-2558-16DA-7507-CF66ED2D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B630-AAC2-8E5D-AADC-C275F0D7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514EC-CDF0-766B-ACBB-8212EFED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1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C966-8CEB-E0D5-871A-6ED04370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487A8-60EF-BE62-4EF7-F0B32916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4912-049F-6307-2691-57AF954B8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C6260-B0BE-8A91-7C4C-3032960D4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BAA31-F932-7A51-9D2E-EF32EF0D4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CE2FC-BB42-4E51-8964-A3A98D02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6CE41-3BE4-81C5-B9BC-8A8CD16C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AC733-BA59-06B3-07E3-E5C03E3F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53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4255-4362-57CE-8A74-CCF47A44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B90BB-D994-F099-23E5-2C76DA36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E0554-8704-DFC7-7E39-4B149FEC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BFAC-6656-2E4D-E0CD-D3290E05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001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2667E-0DB5-7F89-35B0-615C99A8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C90EC-EE2B-F4E4-40E9-6343D021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49914-4170-03E4-E18C-CA571436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0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F5DC-B3F4-3369-FE98-A3B9EC3D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732F7-F929-6DAD-54C6-40D17737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C048-66B3-74CF-831B-8BCF8882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51B8A-8C8B-7857-6240-1322E69B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D7C3-B0B3-8511-CF95-0AFA0015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B316-32B1-CAC8-745F-CB2E52E1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839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032A-92B7-82C2-E978-C7E1C01A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13CBE-ACAE-B121-EB89-AEF538183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738DD-357C-BBFF-953E-37B8338CA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7B198-FFC1-FB27-F02D-B74E16C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C84D4-527B-C8AC-A22E-9736ED4A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8EB21-55BA-7FD4-2C1C-1E88BF4C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83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F95C0-EDD3-EB51-56EE-D8C0F633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4553D-6E00-B4C4-AEAF-85C7BFF5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5119-EDEB-F353-B38C-0481187D0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5B2A5-02FB-4051-AEDF-496A035230FC}" type="datetimeFigureOut">
              <a:rPr lang="en-NZ" smtClean="0"/>
              <a:t>4/08/2025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0746-DA74-56D9-5504-792F47242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C966-688A-DD08-8C53-5FBBE5BC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09213-541E-4F19-BA03-DCA2B51323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5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GgHXkoq76F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0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KhtFnfDS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business.school.nz/course/view.php?id=20" TargetMode="External"/><Relationship Id="rId2" Type="http://schemas.openxmlformats.org/officeDocument/2006/relationships/hyperlink" Target="https://hata.nz/course/view.php?id=9&amp;notifyeditingon=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47A6A25-0EC6-E6C1-7D3B-585919AA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3863"/>
            <a:ext cx="90852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2762"/>
          </a:xfrm>
        </p:spPr>
        <p:txBody>
          <a:bodyPr>
            <a:noAutofit/>
          </a:bodyPr>
          <a:lstStyle/>
          <a:p>
            <a:r>
              <a:rPr lang="en-NZ" sz="2800" dirty="0">
                <a:solidFill>
                  <a:srgbClr val="00B050"/>
                </a:solidFill>
                <a:latin typeface="+mn-lt"/>
              </a:rPr>
              <a:t>Summary of the leaf</a:t>
            </a:r>
          </a:p>
        </p:txBody>
      </p:sp>
      <p:pic>
        <p:nvPicPr>
          <p:cNvPr id="5" name="Picture 2" descr="leaf's%20activit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80728"/>
            <a:ext cx="8208912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8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D8428-0819-90D2-CD9D-DE9B44FD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4983480" cy="1783080"/>
          </a:xfrm>
        </p:spPr>
        <p:txBody>
          <a:bodyPr anchor="b">
            <a:normAutofit fontScale="90000"/>
          </a:bodyPr>
          <a:lstStyle/>
          <a:p>
            <a:r>
              <a:rPr lang="en-NZ" sz="5400" dirty="0"/>
              <a:t>Stomata</a:t>
            </a:r>
            <a:br>
              <a:rPr lang="en-NZ" sz="5400" dirty="0"/>
            </a:br>
            <a:r>
              <a:rPr lang="en-NZ" sz="2000" dirty="0">
                <a:hlinkClick r:id="rId2"/>
              </a:rPr>
              <a:t>How to Do a Stomata Peel</a:t>
            </a:r>
            <a:br>
              <a:rPr lang="en-NZ" b="1" dirty="0"/>
            </a:br>
            <a:endParaRPr lang="en-NZ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CA2CE-6A36-7DA0-6F2C-CC56E27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2706624"/>
            <a:ext cx="5916168" cy="3483864"/>
          </a:xfrm>
        </p:spPr>
        <p:txBody>
          <a:bodyPr>
            <a:normAutofit/>
          </a:bodyPr>
          <a:lstStyle/>
          <a:p>
            <a:endParaRPr lang="en-NZ" sz="2200" dirty="0"/>
          </a:p>
        </p:txBody>
      </p:sp>
      <p:pic>
        <p:nvPicPr>
          <p:cNvPr id="5" name="Picture 4" descr="Image result for function of leaf">
            <a:extLst>
              <a:ext uri="{FF2B5EF4-FFF2-40B4-BE49-F238E27FC236}">
                <a16:creationId xmlns:a16="http://schemas.microsoft.com/office/drawing/2014/main" id="{9541F474-032A-FAA3-2F14-2436A1C8D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>
            <a:off x="6754368" y="413141"/>
            <a:ext cx="4523232" cy="28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tom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63" y="3273140"/>
            <a:ext cx="5358513" cy="23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Stomatal Conductance: Functions ...">
            <a:extLst>
              <a:ext uri="{FF2B5EF4-FFF2-40B4-BE49-F238E27FC236}">
                <a16:creationId xmlns:a16="http://schemas.microsoft.com/office/drawing/2014/main" id="{4981AE90-5539-E509-583A-2D796F8A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3648456"/>
            <a:ext cx="4450080" cy="24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3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48BB8-A9AF-C66E-8EB7-A5544E30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 the parts of the leaf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cell&#10;&#10;Description automatically generated">
            <a:extLst>
              <a:ext uri="{FF2B5EF4-FFF2-40B4-BE49-F238E27FC236}">
                <a16:creationId xmlns:a16="http://schemas.microsoft.com/office/drawing/2014/main" id="{C1C109D0-80D9-DF9A-6739-C777556F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692" y="947783"/>
            <a:ext cx="7214616" cy="49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00167-8F03-ECFD-EFE8-6C9B5370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Answers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54416A-F180-D54D-06F7-7DCD9B136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9089"/>
              </p:ext>
            </p:extLst>
          </p:nvPr>
        </p:nvGraphicFramePr>
        <p:xfrm>
          <a:off x="1069848" y="2084546"/>
          <a:ext cx="3515762" cy="41696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9455">
                  <a:extLst>
                    <a:ext uri="{9D8B030D-6E8A-4147-A177-3AD203B41FA5}">
                      <a16:colId xmlns:a16="http://schemas.microsoft.com/office/drawing/2014/main" val="1961840064"/>
                    </a:ext>
                  </a:extLst>
                </a:gridCol>
                <a:gridCol w="2446307">
                  <a:extLst>
                    <a:ext uri="{9D8B030D-6E8A-4147-A177-3AD203B41FA5}">
                      <a16:colId xmlns:a16="http://schemas.microsoft.com/office/drawing/2014/main" val="838010011"/>
                    </a:ext>
                  </a:extLst>
                </a:gridCol>
              </a:tblGrid>
              <a:tr h="269643">
                <a:tc>
                  <a:txBody>
                    <a:bodyPr/>
                    <a:lstStyle/>
                    <a:p>
                      <a:pPr marR="201168" algn="r" fontAlgn="t">
                        <a:lnSpc>
                          <a:spcPts val="165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 i="0" u="none" strike="noStrike" kern="100" spc="-2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2336" algn="l" fontAlgn="t">
                        <a:lnSpc>
                          <a:spcPts val="163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 i="0" u="none" strike="noStrike" kern="100" spc="-2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Name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254670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l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1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chloroplasts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755837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0" marR="9144" algn="ctr" fontAlgn="t">
                        <a:lnSpc>
                          <a:spcPts val="115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l" fontAlgn="t">
                        <a:lnSpc>
                          <a:spcPts val="115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waxy</a:t>
                      </a:r>
                      <a:r>
                        <a:rPr lang="en-US" sz="1400" b="0" i="0" u="none" strike="noStrike" kern="100" spc="-3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cuticle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07363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upper</a:t>
                      </a:r>
                      <a:r>
                        <a:rPr lang="en-US" sz="1400" b="0" i="0" u="none" strike="noStrike" kern="100" spc="3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epidermis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883243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palisade</a:t>
                      </a:r>
                      <a:r>
                        <a:rPr lang="en-US" sz="1400" b="0" i="0" u="none" strike="noStrike" kern="100" spc="-4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cells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556444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23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l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spongy</a:t>
                      </a:r>
                      <a:r>
                        <a:rPr lang="en-US" sz="1400" b="0" i="0" u="none" strike="noStrike" kern="100" spc="-4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cells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434005"/>
                  </a:ext>
                </a:extLst>
              </a:tr>
              <a:tr h="314126">
                <a:tc>
                  <a:txBody>
                    <a:bodyPr/>
                    <a:lstStyle/>
                    <a:p>
                      <a:pPr marL="0" marR="9144" algn="ctr" fontAlgn="t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mesophyll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409512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0" marR="9144" algn="ctr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lower</a:t>
                      </a:r>
                      <a:r>
                        <a:rPr lang="en-US" sz="1400" b="0" i="0" u="none" strike="noStrike" kern="100" spc="-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epidermis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11934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stoma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5184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L="9144" marR="9144" algn="ctr" fontAlgn="t">
                        <a:lnSpc>
                          <a:spcPts val="123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5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guard</a:t>
                      </a:r>
                      <a:r>
                        <a:rPr lang="en-US" sz="1400" b="0" i="0" u="none" strike="noStrike" kern="100" spc="-2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2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cell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48647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R="219456" algn="ctr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25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xylem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45349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R="219456" algn="ctr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25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phloem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398133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 marR="219456" algn="ctr" fontAlgn="t">
                        <a:lnSpc>
                          <a:spcPts val="10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25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12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0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vascular</a:t>
                      </a:r>
                      <a:r>
                        <a:rPr lang="en-US" sz="1400" b="0" i="0" u="none" strike="noStrike" kern="100" spc="-25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bundle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03295"/>
                  </a:ext>
                </a:extLst>
              </a:tr>
              <a:tr h="300002">
                <a:tc>
                  <a:txBody>
                    <a:bodyPr/>
                    <a:lstStyle/>
                    <a:p>
                      <a:pPr marR="219456" algn="ctr" fontAlgn="t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spc="-25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008" algn="l" fontAlgn="t">
                        <a:lnSpc>
                          <a:spcPts val="11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0" i="0" u="none" strike="noStrike" kern="10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bundle</a:t>
                      </a:r>
                      <a:r>
                        <a:rPr lang="en-US" sz="1400" b="0" i="0" u="none" strike="noStrike" kern="100" spc="1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00" spc="-10" dirty="0">
                          <a:solidFill>
                            <a:srgbClr val="1313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sheath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2" marR="11812" marT="11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5683"/>
                  </a:ext>
                </a:extLst>
              </a:tr>
            </a:tbl>
          </a:graphicData>
        </a:graphic>
      </p:graphicFrame>
      <p:pic>
        <p:nvPicPr>
          <p:cNvPr id="5" name="Picture 4" descr="A diagram of a plant cell&#10;&#10;Description automatically generated">
            <a:extLst>
              <a:ext uri="{FF2B5EF4-FFF2-40B4-BE49-F238E27FC236}">
                <a16:creationId xmlns:a16="http://schemas.microsoft.com/office/drawing/2014/main" id="{4F8D0C88-F9F5-1361-9D43-35FD8A0B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36" y="2416582"/>
            <a:ext cx="5914538" cy="40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8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18A38-DD0C-27ED-B4C8-9A43B98C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NZ" sz="4800"/>
              <a:t>Transpiration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861D2-843A-CE32-4ADF-817EADD0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200" dirty="0"/>
              <a:t>Transpiration </a:t>
            </a:r>
            <a:r>
              <a:rPr lang="en-US" sz="2200" dirty="0"/>
              <a:t>is the flow of water through the plant from the roots out through the stomata in the leaves.</a:t>
            </a:r>
            <a:endParaRPr lang="en-NZ" sz="2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0F1681F-C3B6-5EBA-62EE-0CF1BFF0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07" y="2436989"/>
            <a:ext cx="4782616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8B658B08-EA28-BAC3-979E-81DFA15D64DA}"/>
              </a:ext>
            </a:extLst>
          </p:cNvPr>
          <p:cNvGrpSpPr>
            <a:grpSpLocks/>
          </p:cNvGrpSpPr>
          <p:nvPr/>
        </p:nvGrpSpPr>
        <p:grpSpPr bwMode="auto">
          <a:xfrm>
            <a:off x="5811011" y="2509228"/>
            <a:ext cx="5468112" cy="3606697"/>
            <a:chOff x="1860" y="2035"/>
            <a:chExt cx="7342" cy="6251"/>
          </a:xfrm>
        </p:grpSpPr>
        <p:pic>
          <p:nvPicPr>
            <p:cNvPr id="6" name="Picture 3" descr="guard cells1">
              <a:extLst>
                <a:ext uri="{FF2B5EF4-FFF2-40B4-BE49-F238E27FC236}">
                  <a16:creationId xmlns:a16="http://schemas.microsoft.com/office/drawing/2014/main" id="{D64396A5-362D-FB0D-23D7-F2ECC685C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035"/>
              <a:ext cx="5325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guard cells open">
              <a:extLst>
                <a:ext uri="{FF2B5EF4-FFF2-40B4-BE49-F238E27FC236}">
                  <a16:creationId xmlns:a16="http://schemas.microsoft.com/office/drawing/2014/main" id="{189D9202-FEBE-9B8A-6B7E-1533D5551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5800"/>
              <a:ext cx="2820" cy="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05DE5673-F624-8C9F-98D6-542D650966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43217">
              <a:off x="3308" y="4702"/>
              <a:ext cx="1065" cy="765"/>
            </a:xfrm>
            <a:prstGeom prst="rightArrow">
              <a:avLst>
                <a:gd name="adj1" fmla="val 50000"/>
                <a:gd name="adj2" fmla="val 3480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pic>
          <p:nvPicPr>
            <p:cNvPr id="10" name="Picture 6" descr="guard cells closed">
              <a:extLst>
                <a:ext uri="{FF2B5EF4-FFF2-40B4-BE49-F238E27FC236}">
                  <a16:creationId xmlns:a16="http://schemas.microsoft.com/office/drawing/2014/main" id="{8559DE6B-922E-B5E8-D710-9927537A2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" y="5830"/>
              <a:ext cx="2865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D1EC9656-49E5-4D96-E719-E0C066CC8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27469">
              <a:off x="6908" y="4703"/>
              <a:ext cx="1065" cy="765"/>
            </a:xfrm>
            <a:prstGeom prst="rightArrow">
              <a:avLst>
                <a:gd name="adj1" fmla="val 50000"/>
                <a:gd name="adj2" fmla="val 3480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60718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A2C88-1C04-52FB-5835-5DC07F63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NZ" sz="5400" dirty="0"/>
              <a:t>Connections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65D0-F92A-E157-8D0F-8B9EBA78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200" dirty="0"/>
              <a:t>Plant parts are connected through stems and petioles.</a:t>
            </a:r>
          </a:p>
        </p:txBody>
      </p:sp>
      <p:pic>
        <p:nvPicPr>
          <p:cNvPr id="2050" name="Picture 2" descr="Image result for function of leaf">
            <a:extLst>
              <a:ext uri="{FF2B5EF4-FFF2-40B4-BE49-F238E27FC236}">
                <a16:creationId xmlns:a16="http://schemas.microsoft.com/office/drawing/2014/main" id="{7CD594B3-7C9B-454B-B3F4-9EFB70EF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293" y="819151"/>
            <a:ext cx="6197723" cy="46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7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8F998-2F3A-8087-5A2C-B93217C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747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Discuss the differences between photosynthesis and respiration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EC657-33D5-11F4-FE94-352024EB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26" y="2049844"/>
            <a:ext cx="3412592" cy="4361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A0159-9FFD-49BC-24FA-F612B9C8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66" y="2060030"/>
            <a:ext cx="3483467" cy="43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8529-6D54-746A-F663-52D6C5C3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      Photosynthesis 		    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C185-7E63-5C89-4A89-A9A56E1A9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NZ" sz="1600" dirty="0"/>
              <a:t>Process by which green plants make their own food using sunlight.</a:t>
            </a:r>
          </a:p>
          <a:p>
            <a:pPr lvl="0"/>
            <a:r>
              <a:rPr lang="en-NZ" sz="1600" dirty="0"/>
              <a:t>Occurs mainly in the chloroplasts of plant cells, which contain chlorophyll.</a:t>
            </a:r>
          </a:p>
          <a:p>
            <a:pPr lvl="0"/>
            <a:r>
              <a:rPr lang="en-NZ" sz="1600" dirty="0"/>
              <a:t>Takes place in the leaves of plants.</a:t>
            </a:r>
          </a:p>
          <a:p>
            <a:pPr lvl="0"/>
            <a:r>
              <a:rPr lang="en-NZ" sz="1600" dirty="0"/>
              <a:t>Requires carbon dioxide (CO₂), water (H₂O), and sunlight.</a:t>
            </a:r>
          </a:p>
          <a:p>
            <a:pPr lvl="0"/>
            <a:r>
              <a:rPr lang="en-NZ" sz="1600" dirty="0"/>
              <a:t>Produces glucose (sugar) and oxygen (O₂).</a:t>
            </a:r>
          </a:p>
          <a:p>
            <a:pPr lvl="0"/>
            <a:r>
              <a:rPr lang="en-NZ" sz="1600" dirty="0"/>
              <a:t>Word equation:</a:t>
            </a:r>
            <a:br>
              <a:rPr lang="en-NZ" sz="1600" dirty="0"/>
            </a:br>
            <a:r>
              <a:rPr lang="en-NZ" sz="1400" dirty="0"/>
              <a:t>Carbon dioxide + Water + Sunlight → Glucose + Oxygen</a:t>
            </a:r>
            <a:br>
              <a:rPr lang="en-NZ" sz="1600" dirty="0"/>
            </a:br>
            <a:r>
              <a:rPr lang="en-NZ" sz="1600" dirty="0"/>
              <a:t>            </a:t>
            </a:r>
            <a:r>
              <a:rPr lang="en-NZ" sz="1600" i="1" dirty="0"/>
              <a:t>(CO₂ + H₂O + light → C₆H₁₂O₆ + O₂)</a:t>
            </a:r>
            <a:endParaRPr lang="en-NZ" sz="1600" dirty="0"/>
          </a:p>
          <a:p>
            <a:pPr lvl="0"/>
            <a:r>
              <a:rPr lang="en-NZ" sz="1600" dirty="0"/>
              <a:t>Happens during daylight when sunlight is available.</a:t>
            </a:r>
          </a:p>
          <a:p>
            <a:r>
              <a:rPr lang="en-NZ" sz="1600" dirty="0"/>
              <a:t>Converts light energy into chemical energy stored in glucose.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AFA6A-0F9A-4AFA-F7B1-7C790A63D0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NZ" sz="1600" dirty="0"/>
              <a:t>Process by which cells break down glucose to release energy.</a:t>
            </a:r>
          </a:p>
          <a:p>
            <a:pPr lvl="0"/>
            <a:r>
              <a:rPr lang="en-NZ" sz="1600" dirty="0"/>
              <a:t>Happens in all living cells (plants, animals, fungi, etc.).</a:t>
            </a:r>
          </a:p>
          <a:p>
            <a:pPr lvl="0"/>
            <a:r>
              <a:rPr lang="en-NZ" sz="1600" dirty="0"/>
              <a:t>Occurs in the mitochondria of cells.</a:t>
            </a:r>
          </a:p>
          <a:p>
            <a:pPr lvl="0"/>
            <a:r>
              <a:rPr lang="en-NZ" sz="1600" dirty="0"/>
              <a:t>Requires glucose and oxygen (in aerobic respiration).</a:t>
            </a:r>
          </a:p>
          <a:p>
            <a:pPr lvl="0"/>
            <a:r>
              <a:rPr lang="en-NZ" sz="1600" dirty="0"/>
              <a:t>Produces carbon dioxide, water, and energy.</a:t>
            </a:r>
          </a:p>
          <a:p>
            <a:pPr lvl="0"/>
            <a:r>
              <a:rPr lang="en-NZ" sz="1600" dirty="0"/>
              <a:t>Word equation:</a:t>
            </a:r>
            <a:br>
              <a:rPr lang="en-NZ" sz="1600" dirty="0"/>
            </a:br>
            <a:r>
              <a:rPr lang="en-NZ" sz="1600" dirty="0"/>
              <a:t>Glucose + Oxygen → Carbon dioxide + Water + Energy</a:t>
            </a:r>
            <a:br>
              <a:rPr lang="en-NZ" sz="1600" dirty="0"/>
            </a:br>
            <a:r>
              <a:rPr lang="en-NZ" sz="1600" dirty="0"/>
              <a:t>            </a:t>
            </a:r>
            <a:r>
              <a:rPr lang="en-NZ" sz="1600" i="1" dirty="0"/>
              <a:t>(C₆H₁₂O₆ + O₂ → CO₂ + H₂O + Energy)</a:t>
            </a:r>
            <a:endParaRPr lang="en-NZ" sz="1600" dirty="0"/>
          </a:p>
          <a:p>
            <a:pPr lvl="0"/>
            <a:r>
              <a:rPr lang="en-NZ" sz="1600" dirty="0"/>
              <a:t>Happens day or night.</a:t>
            </a:r>
          </a:p>
          <a:p>
            <a:pPr lvl="0"/>
            <a:r>
              <a:rPr lang="en-NZ" sz="1600" dirty="0"/>
              <a:t>Provides energy for all cell activities like movement, growth, and repair</a:t>
            </a:r>
            <a:r>
              <a:rPr lang="en-NZ" sz="1700" dirty="0"/>
              <a:t>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791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13C66-3CE2-D6A5-E503-6C3E879E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NZ" sz="5400"/>
              <a:t>Flowers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80B3-C6C3-CB58-1D1E-91195790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A plant has flowers for only one reason, to reproduce. Flowers are the reproductive organ of flowering plants.</a:t>
            </a:r>
            <a:endParaRPr lang="en-NZ" sz="2200"/>
          </a:p>
          <a:p>
            <a:r>
              <a:rPr lang="en-US" sz="2200"/>
              <a:t>Each part of the flower has a function</a:t>
            </a:r>
            <a:endParaRPr lang="en-NZ" sz="2200" b="1"/>
          </a:p>
          <a:p>
            <a:pPr marL="0" indent="0">
              <a:buNone/>
            </a:pPr>
            <a:endParaRPr lang="en-NZ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D278A-922B-A371-F985-79EF2957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042129"/>
            <a:ext cx="5804916" cy="51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8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B89-B42F-003A-4706-9031A56E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325563"/>
          </a:xfrm>
        </p:spPr>
        <p:txBody>
          <a:bodyPr/>
          <a:lstStyle/>
          <a:p>
            <a:r>
              <a:rPr lang="en-NZ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DAB6-9E7C-9CF1-64E9-BFB3FF74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12" y="1428229"/>
            <a:ext cx="3578352" cy="127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Use the words to name the parts of the flower.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FC43F6C-CC5C-7AEA-DFD2-8A20CC11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674" y="1064605"/>
            <a:ext cx="6886574" cy="537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NZ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abel the parts of a typical flower:">
            <a:extLst>
              <a:ext uri="{FF2B5EF4-FFF2-40B4-BE49-F238E27FC236}">
                <a16:creationId xmlns:a16="http://schemas.microsoft.com/office/drawing/2014/main" id="{A12A5011-59A5-C30D-CC53-14102F98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49" y="1568926"/>
            <a:ext cx="5199591" cy="3720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331FD-1553-FF22-5D90-0F8E4C160014}"/>
              </a:ext>
            </a:extLst>
          </p:cNvPr>
          <p:cNvSpPr txBox="1"/>
          <p:nvPr/>
        </p:nvSpPr>
        <p:spPr>
          <a:xfrm>
            <a:off x="9927336" y="4663440"/>
            <a:ext cx="13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Receptacle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B2E6A-C27F-88A7-3A9A-A353E52F47E8}"/>
              </a:ext>
            </a:extLst>
          </p:cNvPr>
          <p:cNvSpPr txBox="1"/>
          <p:nvPr/>
        </p:nvSpPr>
        <p:spPr>
          <a:xfrm>
            <a:off x="931050" y="2876640"/>
            <a:ext cx="11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Anther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7D355-3E98-C2EB-FBC6-F26D8976FBBD}"/>
              </a:ext>
            </a:extLst>
          </p:cNvPr>
          <p:cNvSpPr txBox="1"/>
          <p:nvPr/>
        </p:nvSpPr>
        <p:spPr>
          <a:xfrm>
            <a:off x="940134" y="3329261"/>
            <a:ext cx="146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Filament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8BE49-D777-8798-9C63-70B168FFE922}"/>
              </a:ext>
            </a:extLst>
          </p:cNvPr>
          <p:cNvSpPr txBox="1"/>
          <p:nvPr/>
        </p:nvSpPr>
        <p:spPr>
          <a:xfrm>
            <a:off x="984434" y="3750655"/>
            <a:ext cx="1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Petal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BC1F5-668E-08D3-C27D-514947489B11}"/>
              </a:ext>
            </a:extLst>
          </p:cNvPr>
          <p:cNvSpPr txBox="1"/>
          <p:nvPr/>
        </p:nvSpPr>
        <p:spPr>
          <a:xfrm>
            <a:off x="971776" y="4149758"/>
            <a:ext cx="120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Ovary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A432E-DC77-9444-2B46-991867BF06F6}"/>
              </a:ext>
            </a:extLst>
          </p:cNvPr>
          <p:cNvSpPr txBox="1"/>
          <p:nvPr/>
        </p:nvSpPr>
        <p:spPr>
          <a:xfrm>
            <a:off x="1013286" y="4601431"/>
            <a:ext cx="1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Sepal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F4796-5A16-B6D2-24B8-196EFA5ABBF6}"/>
              </a:ext>
            </a:extLst>
          </p:cNvPr>
          <p:cNvSpPr txBox="1"/>
          <p:nvPr/>
        </p:nvSpPr>
        <p:spPr>
          <a:xfrm>
            <a:off x="931050" y="5053104"/>
            <a:ext cx="120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Stigma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3BE4B-D0A3-2283-A462-249E7F5207AB}"/>
              </a:ext>
            </a:extLst>
          </p:cNvPr>
          <p:cNvSpPr txBox="1"/>
          <p:nvPr/>
        </p:nvSpPr>
        <p:spPr>
          <a:xfrm>
            <a:off x="971776" y="5642768"/>
            <a:ext cx="101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4014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EFA40-D480-4070-F924-6FEB2FA2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4326310" cy="3573516"/>
          </a:xfrm>
        </p:spPr>
        <p:txBody>
          <a:bodyPr>
            <a:normAutofit/>
          </a:bodyPr>
          <a:lstStyle/>
          <a:p>
            <a:pPr algn="l"/>
            <a:r>
              <a:rPr lang="en-NZ" sz="6600" dirty="0"/>
              <a:t>Plant Parts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B35B6-A5AC-77E3-45BA-3F99CAF95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NZ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plant&#10;&#10;AI-generated content may be incorrect.">
            <a:extLst>
              <a:ext uri="{FF2B5EF4-FFF2-40B4-BE49-F238E27FC236}">
                <a16:creationId xmlns:a16="http://schemas.microsoft.com/office/drawing/2014/main" id="{4C728511-6678-64CA-1E52-860ABFD5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33" y="640080"/>
            <a:ext cx="396854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A41F-F0ED-9FC0-D5AF-CD10F812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</a:t>
            </a:r>
          </a:p>
        </p:txBody>
      </p:sp>
      <p:pic>
        <p:nvPicPr>
          <p:cNvPr id="2052" name="Picture 4" descr="Label the parts of the flower:">
            <a:extLst>
              <a:ext uri="{FF2B5EF4-FFF2-40B4-BE49-F238E27FC236}">
                <a16:creationId xmlns:a16="http://schemas.microsoft.com/office/drawing/2014/main" id="{B9B346C1-64BD-B24E-DD26-0E270952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877886"/>
            <a:ext cx="7038975" cy="55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45A0E-5B07-A1FD-6E3D-A73B8D5C08C3}"/>
              </a:ext>
            </a:extLst>
          </p:cNvPr>
          <p:cNvSpPr txBox="1"/>
          <p:nvPr/>
        </p:nvSpPr>
        <p:spPr>
          <a:xfrm>
            <a:off x="9838944" y="2990088"/>
            <a:ext cx="11148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/>
              <a:t>Filament</a:t>
            </a:r>
          </a:p>
        </p:txBody>
      </p:sp>
    </p:spTree>
    <p:extLst>
      <p:ext uri="{BB962C8B-B14F-4D97-AF65-F5344CB8AC3E}">
        <p14:creationId xmlns:p14="http://schemas.microsoft.com/office/powerpoint/2010/main" val="352280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2A133-E099-4963-B50A-D89BE95F59B1}"/>
              </a:ext>
            </a:extLst>
          </p:cNvPr>
          <p:cNvSpPr txBox="1"/>
          <p:nvPr/>
        </p:nvSpPr>
        <p:spPr>
          <a:xfrm>
            <a:off x="312833" y="198112"/>
            <a:ext cx="18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u="sng" dirty="0"/>
              <a:t>The Flower</a:t>
            </a:r>
          </a:p>
        </p:txBody>
      </p:sp>
      <p:pic>
        <p:nvPicPr>
          <p:cNvPr id="12290" name="Picture 2" descr="Image result for parts of the flower">
            <a:extLst>
              <a:ext uri="{FF2B5EF4-FFF2-40B4-BE49-F238E27FC236}">
                <a16:creationId xmlns:a16="http://schemas.microsoft.com/office/drawing/2014/main" id="{60F0726E-3F39-4518-9129-30340700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000" r="3114" b="7556"/>
          <a:stretch/>
        </p:blipFill>
        <p:spPr bwMode="auto">
          <a:xfrm>
            <a:off x="6217436" y="27653"/>
            <a:ext cx="5870414" cy="49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A5854-4110-495D-904C-48E33D890B75}"/>
              </a:ext>
            </a:extLst>
          </p:cNvPr>
          <p:cNvSpPr txBox="1"/>
          <p:nvPr/>
        </p:nvSpPr>
        <p:spPr>
          <a:xfrm>
            <a:off x="312832" y="884872"/>
            <a:ext cx="1125442" cy="5520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NZ" dirty="0"/>
              <a:t>Stigma</a:t>
            </a:r>
          </a:p>
          <a:p>
            <a:pPr>
              <a:lnSpc>
                <a:spcPct val="250000"/>
              </a:lnSpc>
            </a:pPr>
            <a:r>
              <a:rPr lang="en-NZ" dirty="0"/>
              <a:t>Style</a:t>
            </a:r>
          </a:p>
          <a:p>
            <a:pPr>
              <a:lnSpc>
                <a:spcPct val="250000"/>
              </a:lnSpc>
            </a:pPr>
            <a:r>
              <a:rPr lang="en-NZ" dirty="0"/>
              <a:t>Anther</a:t>
            </a:r>
          </a:p>
          <a:p>
            <a:pPr>
              <a:lnSpc>
                <a:spcPct val="250000"/>
              </a:lnSpc>
            </a:pPr>
            <a:r>
              <a:rPr lang="en-NZ" dirty="0"/>
              <a:t>Filament</a:t>
            </a:r>
          </a:p>
          <a:p>
            <a:pPr>
              <a:lnSpc>
                <a:spcPct val="250000"/>
              </a:lnSpc>
            </a:pPr>
            <a:r>
              <a:rPr lang="en-NZ" dirty="0"/>
              <a:t>Ovary</a:t>
            </a:r>
          </a:p>
          <a:p>
            <a:pPr>
              <a:lnSpc>
                <a:spcPct val="250000"/>
              </a:lnSpc>
            </a:pPr>
            <a:r>
              <a:rPr lang="en-NZ" dirty="0"/>
              <a:t>Ovule</a:t>
            </a:r>
          </a:p>
          <a:p>
            <a:pPr>
              <a:lnSpc>
                <a:spcPct val="250000"/>
              </a:lnSpc>
            </a:pPr>
            <a:r>
              <a:rPr lang="en-NZ" dirty="0"/>
              <a:t>Petal</a:t>
            </a:r>
          </a:p>
          <a:p>
            <a:pPr>
              <a:lnSpc>
                <a:spcPct val="250000"/>
              </a:lnSpc>
            </a:pPr>
            <a:r>
              <a:rPr lang="en-NZ" dirty="0"/>
              <a:t>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41D6D-3877-4578-8932-C9001D32F96B}"/>
              </a:ext>
            </a:extLst>
          </p:cNvPr>
          <p:cNvSpPr txBox="1"/>
          <p:nvPr/>
        </p:nvSpPr>
        <p:spPr>
          <a:xfrm>
            <a:off x="1489328" y="4711890"/>
            <a:ext cx="43994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Sticky so that the pollen sticks to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77077-91BD-46F1-A265-A796723F33B2}"/>
              </a:ext>
            </a:extLst>
          </p:cNvPr>
          <p:cNvSpPr txBox="1"/>
          <p:nvPr/>
        </p:nvSpPr>
        <p:spPr>
          <a:xfrm>
            <a:off x="1466849" y="1175861"/>
            <a:ext cx="473473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Usually brightly coloured to attract pollinators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5A47E-0947-4411-8D34-46E71528EE52}"/>
              </a:ext>
            </a:extLst>
          </p:cNvPr>
          <p:cNvSpPr txBox="1"/>
          <p:nvPr/>
        </p:nvSpPr>
        <p:spPr>
          <a:xfrm>
            <a:off x="1482697" y="3811673"/>
            <a:ext cx="509183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up the stigma to pollinators and the pollen tube grows down 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25F76-D297-464B-8524-BB0B918982E7}"/>
              </a:ext>
            </a:extLst>
          </p:cNvPr>
          <p:cNvSpPr txBox="1"/>
          <p:nvPr/>
        </p:nvSpPr>
        <p:spPr>
          <a:xfrm>
            <a:off x="1466849" y="2676995"/>
            <a:ext cx="425729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Male sex organ that contains the pollen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E8E2-1AF3-4021-A5F1-EBA91093A7E1}"/>
              </a:ext>
            </a:extLst>
          </p:cNvPr>
          <p:cNvSpPr txBox="1"/>
          <p:nvPr/>
        </p:nvSpPr>
        <p:spPr>
          <a:xfrm>
            <a:off x="1438274" y="1787957"/>
            <a:ext cx="38591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Become the seeds after being fertilised by the pollen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A644E-0D49-4ECE-B8A2-D5B2D90B4905}"/>
              </a:ext>
            </a:extLst>
          </p:cNvPr>
          <p:cNvSpPr txBox="1"/>
          <p:nvPr/>
        </p:nvSpPr>
        <p:spPr>
          <a:xfrm>
            <a:off x="1450918" y="5994357"/>
            <a:ext cx="603801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Contains the ovules and becomes the fruit after fertilisation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7C04-3A74-43F1-8B37-7477724EA889}"/>
              </a:ext>
            </a:extLst>
          </p:cNvPr>
          <p:cNvSpPr txBox="1"/>
          <p:nvPr/>
        </p:nvSpPr>
        <p:spPr>
          <a:xfrm>
            <a:off x="1489328" y="3314789"/>
            <a:ext cx="40579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flower up to attract pollinators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D563D-C5D4-4BCE-AFB5-E5BCEE080BED}"/>
              </a:ext>
            </a:extLst>
          </p:cNvPr>
          <p:cNvSpPr txBox="1"/>
          <p:nvPr/>
        </p:nvSpPr>
        <p:spPr>
          <a:xfrm>
            <a:off x="1482697" y="5312807"/>
            <a:ext cx="34068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anther up to pollinators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32F00-DA53-4DB2-AE25-99D6F666F363}"/>
              </a:ext>
            </a:extLst>
          </p:cNvPr>
          <p:cNvSpPr txBox="1"/>
          <p:nvPr/>
        </p:nvSpPr>
        <p:spPr>
          <a:xfrm>
            <a:off x="2904271" y="293499"/>
            <a:ext cx="39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Drag the definitions to the correct terms</a:t>
            </a:r>
          </a:p>
        </p:txBody>
      </p:sp>
    </p:spTree>
    <p:extLst>
      <p:ext uri="{BB962C8B-B14F-4D97-AF65-F5344CB8AC3E}">
        <p14:creationId xmlns:p14="http://schemas.microsoft.com/office/powerpoint/2010/main" val="397557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2A133-E099-4963-B50A-D89BE95F59B1}"/>
              </a:ext>
            </a:extLst>
          </p:cNvPr>
          <p:cNvSpPr txBox="1"/>
          <p:nvPr/>
        </p:nvSpPr>
        <p:spPr>
          <a:xfrm>
            <a:off x="237744" y="198112"/>
            <a:ext cx="296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u="sng" dirty="0"/>
              <a:t>The Flower</a:t>
            </a:r>
          </a:p>
        </p:txBody>
      </p:sp>
      <p:pic>
        <p:nvPicPr>
          <p:cNvPr id="12290" name="Picture 2" descr="Image result for parts of the flower">
            <a:extLst>
              <a:ext uri="{FF2B5EF4-FFF2-40B4-BE49-F238E27FC236}">
                <a16:creationId xmlns:a16="http://schemas.microsoft.com/office/drawing/2014/main" id="{60F0726E-3F39-4518-9129-30340700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000" r="3114" b="7556"/>
          <a:stretch/>
        </p:blipFill>
        <p:spPr bwMode="auto">
          <a:xfrm>
            <a:off x="6217436" y="27653"/>
            <a:ext cx="5870414" cy="49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A5854-4110-495D-904C-48E33D890B75}"/>
              </a:ext>
            </a:extLst>
          </p:cNvPr>
          <p:cNvSpPr txBox="1"/>
          <p:nvPr/>
        </p:nvSpPr>
        <p:spPr>
          <a:xfrm>
            <a:off x="312832" y="884872"/>
            <a:ext cx="1125442" cy="5520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NZ" dirty="0"/>
              <a:t>Stigma</a:t>
            </a:r>
          </a:p>
          <a:p>
            <a:pPr>
              <a:lnSpc>
                <a:spcPct val="250000"/>
              </a:lnSpc>
            </a:pPr>
            <a:r>
              <a:rPr lang="en-NZ" dirty="0"/>
              <a:t>Style</a:t>
            </a:r>
          </a:p>
          <a:p>
            <a:pPr>
              <a:lnSpc>
                <a:spcPct val="250000"/>
              </a:lnSpc>
            </a:pPr>
            <a:r>
              <a:rPr lang="en-NZ" dirty="0"/>
              <a:t>Anther</a:t>
            </a:r>
          </a:p>
          <a:p>
            <a:pPr>
              <a:lnSpc>
                <a:spcPct val="250000"/>
              </a:lnSpc>
            </a:pPr>
            <a:r>
              <a:rPr lang="en-NZ" dirty="0"/>
              <a:t>Filament</a:t>
            </a:r>
          </a:p>
          <a:p>
            <a:pPr>
              <a:lnSpc>
                <a:spcPct val="250000"/>
              </a:lnSpc>
            </a:pPr>
            <a:r>
              <a:rPr lang="en-NZ" dirty="0"/>
              <a:t>Ovary</a:t>
            </a:r>
          </a:p>
          <a:p>
            <a:pPr>
              <a:lnSpc>
                <a:spcPct val="250000"/>
              </a:lnSpc>
            </a:pPr>
            <a:r>
              <a:rPr lang="en-NZ" dirty="0"/>
              <a:t>Ovule</a:t>
            </a:r>
          </a:p>
          <a:p>
            <a:pPr>
              <a:lnSpc>
                <a:spcPct val="250000"/>
              </a:lnSpc>
            </a:pPr>
            <a:r>
              <a:rPr lang="en-NZ" dirty="0"/>
              <a:t>Petal</a:t>
            </a:r>
          </a:p>
          <a:p>
            <a:pPr>
              <a:lnSpc>
                <a:spcPct val="250000"/>
              </a:lnSpc>
            </a:pPr>
            <a:r>
              <a:rPr lang="en-NZ" dirty="0"/>
              <a:t>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41D6D-3877-4578-8932-C9001D32F96B}"/>
              </a:ext>
            </a:extLst>
          </p:cNvPr>
          <p:cNvSpPr txBox="1"/>
          <p:nvPr/>
        </p:nvSpPr>
        <p:spPr>
          <a:xfrm>
            <a:off x="1466848" y="1120778"/>
            <a:ext cx="41582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Sticky so that the pollen sticks to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77077-91BD-46F1-A265-A796723F33B2}"/>
              </a:ext>
            </a:extLst>
          </p:cNvPr>
          <p:cNvSpPr txBox="1"/>
          <p:nvPr/>
        </p:nvSpPr>
        <p:spPr>
          <a:xfrm>
            <a:off x="1456190" y="5323429"/>
            <a:ext cx="57127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Usually brightly coloured to attract pollinators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5A47E-0947-4411-8D34-46E71528EE52}"/>
              </a:ext>
            </a:extLst>
          </p:cNvPr>
          <p:cNvSpPr txBox="1"/>
          <p:nvPr/>
        </p:nvSpPr>
        <p:spPr>
          <a:xfrm>
            <a:off x="1456189" y="1715191"/>
            <a:ext cx="456247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up the stigma to pollinators </a:t>
            </a:r>
          </a:p>
          <a:p>
            <a:r>
              <a:rPr lang="en-NZ" dirty="0"/>
              <a:t>and the pollen tube grows down 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25F76-D297-464B-8524-BB0B918982E7}"/>
              </a:ext>
            </a:extLst>
          </p:cNvPr>
          <p:cNvSpPr txBox="1"/>
          <p:nvPr/>
        </p:nvSpPr>
        <p:spPr>
          <a:xfrm>
            <a:off x="1456190" y="2689775"/>
            <a:ext cx="44416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Male sex organ that contains the pollen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E8E2-1AF3-4021-A5F1-EBA91093A7E1}"/>
              </a:ext>
            </a:extLst>
          </p:cNvPr>
          <p:cNvSpPr txBox="1"/>
          <p:nvPr/>
        </p:nvSpPr>
        <p:spPr>
          <a:xfrm>
            <a:off x="1466848" y="4529595"/>
            <a:ext cx="54002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Become the seeds after being fertilised</a:t>
            </a:r>
          </a:p>
          <a:p>
            <a:r>
              <a:rPr lang="en-NZ" dirty="0"/>
              <a:t> by the pollen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A644E-0D49-4ECE-B8A2-D5B2D90B4905}"/>
              </a:ext>
            </a:extLst>
          </p:cNvPr>
          <p:cNvSpPr txBox="1"/>
          <p:nvPr/>
        </p:nvSpPr>
        <p:spPr>
          <a:xfrm>
            <a:off x="1466848" y="3832010"/>
            <a:ext cx="60403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Contains the ovules and becomes the fruit after fertilisation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7C04-3A74-43F1-8B37-7477724EA889}"/>
              </a:ext>
            </a:extLst>
          </p:cNvPr>
          <p:cNvSpPr txBox="1"/>
          <p:nvPr/>
        </p:nvSpPr>
        <p:spPr>
          <a:xfrm>
            <a:off x="1466848" y="5929122"/>
            <a:ext cx="523570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the flower up to attract pollinators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D563D-C5D4-4BCE-AFB5-E5BCEE080BED}"/>
              </a:ext>
            </a:extLst>
          </p:cNvPr>
          <p:cNvSpPr txBox="1"/>
          <p:nvPr/>
        </p:nvSpPr>
        <p:spPr>
          <a:xfrm>
            <a:off x="1438559" y="3250544"/>
            <a:ext cx="34068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anther up to pollinators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32F00-DA53-4DB2-AE25-99D6F666F363}"/>
              </a:ext>
            </a:extLst>
          </p:cNvPr>
          <p:cNvSpPr txBox="1"/>
          <p:nvPr/>
        </p:nvSpPr>
        <p:spPr>
          <a:xfrm>
            <a:off x="2343856" y="340757"/>
            <a:ext cx="435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145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4490D-D929-E4B0-7A85-C3D4D6E7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en-NZ" sz="2800"/>
              <a:t>Activity- complete these sentences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46D9-B3BD-46B3-840C-036B39FD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4" y="2340102"/>
            <a:ext cx="6007608" cy="3429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1700" dirty="0"/>
              <a:t>The function of a flower is to produce </a:t>
            </a:r>
            <a:r>
              <a:rPr lang="en-NZ" sz="1700" u="sng" dirty="0"/>
              <a:t>________.</a:t>
            </a:r>
            <a:endParaRPr lang="en-NZ" sz="1700" dirty="0"/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Pollination is the process of p</a:t>
            </a:r>
            <a:r>
              <a:rPr lang="en-NZ" sz="1700" u="sng" dirty="0"/>
              <a:t>___________ </a:t>
            </a:r>
            <a:r>
              <a:rPr lang="en-NZ" sz="1700" dirty="0"/>
              <a:t>landing on the stigma.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After pollination has taken place the pollen grows a pollen tube inside the s________ from the stigma to the ovary. 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A “gamete” is a sex cell. The male gamete (out of the p________) travels through this tube down to an ovule (the egg or female gamete) 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700" dirty="0"/>
              <a:t>Male and female gametes join with each other to form a “zygote”, a fertilised egg. This is called f_________________.</a:t>
            </a:r>
          </a:p>
        </p:txBody>
      </p:sp>
      <p:pic>
        <p:nvPicPr>
          <p:cNvPr id="4" name="Picture 6" descr="3.3 describe the structures of an insect-pollinated and a wind-pollinated  flower and explain how each is adapted for pollination – biologyigcse">
            <a:extLst>
              <a:ext uri="{FF2B5EF4-FFF2-40B4-BE49-F238E27FC236}">
                <a16:creationId xmlns:a16="http://schemas.microsoft.com/office/drawing/2014/main" id="{50235A73-3E23-924E-1EBD-2CDCC131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960" y="752902"/>
            <a:ext cx="4233672" cy="24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rasses">
            <a:extLst>
              <a:ext uri="{FF2B5EF4-FFF2-40B4-BE49-F238E27FC236}">
                <a16:creationId xmlns:a16="http://schemas.microsoft.com/office/drawing/2014/main" id="{CE0BF7FD-3BC1-3945-2E2D-57910274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376" y="3477784"/>
            <a:ext cx="261198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59A0B-EAA9-59D9-6A71-208CEAAEB63F}"/>
              </a:ext>
            </a:extLst>
          </p:cNvPr>
          <p:cNvSpPr txBox="1"/>
          <p:nvPr/>
        </p:nvSpPr>
        <p:spPr>
          <a:xfrm>
            <a:off x="8610600" y="5962650"/>
            <a:ext cx="20193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662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A07-39D3-B92A-AEB3-9DE03D83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Compare insect and wind pollinated plants</a:t>
            </a:r>
          </a:p>
        </p:txBody>
      </p:sp>
      <p:pic>
        <p:nvPicPr>
          <p:cNvPr id="2054" name="Picture 6" descr="3.3 describe the structures of an insect-pollinated and a wind-pollinated  flower and explain how each is adapted for pollination – biologyigcse">
            <a:extLst>
              <a:ext uri="{FF2B5EF4-FFF2-40B4-BE49-F238E27FC236}">
                <a16:creationId xmlns:a16="http://schemas.microsoft.com/office/drawing/2014/main" id="{C4B53CB5-FA32-B7DE-F510-961E8D2E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9" y="1526273"/>
            <a:ext cx="609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4356E-5258-CB5B-2936-3D34D0E9AB15}"/>
              </a:ext>
            </a:extLst>
          </p:cNvPr>
          <p:cNvSpPr txBox="1"/>
          <p:nvPr/>
        </p:nvSpPr>
        <p:spPr>
          <a:xfrm>
            <a:off x="152547" y="57131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https://www.youtube.com/watch?app=desktop&amp;v=Dfvyoir_SCY</a:t>
            </a:r>
          </a:p>
        </p:txBody>
      </p:sp>
      <p:pic>
        <p:nvPicPr>
          <p:cNvPr id="2056" name="Picture 8" descr="Grasses">
            <a:extLst>
              <a:ext uri="{FF2B5EF4-FFF2-40B4-BE49-F238E27FC236}">
                <a16:creationId xmlns:a16="http://schemas.microsoft.com/office/drawing/2014/main" id="{07C6BB01-F23D-276F-F134-AAF75E6ED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8" y="1387486"/>
            <a:ext cx="42860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8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EA1E-B8C5-EF1F-883E-DE2092D1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8021"/>
            <a:ext cx="10515600" cy="551815"/>
          </a:xfrm>
        </p:spPr>
        <p:txBody>
          <a:bodyPr/>
          <a:lstStyle/>
          <a:p>
            <a:pPr marL="0" indent="0">
              <a:buNone/>
            </a:pPr>
            <a:r>
              <a:rPr lang="en-NZ" u="sng" dirty="0"/>
              <a:t>Insect Pollination 					Wind Pollination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F6CC27-7423-F245-3CB2-B5BE60132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2945"/>
            <a:ext cx="9901044" cy="1589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Compare insect and wind pollinated plants</a:t>
            </a:r>
            <a:br>
              <a:rPr lang="en-NZ" dirty="0"/>
            </a:br>
            <a:br>
              <a:rPr lang="en-NZ" dirty="0"/>
            </a:br>
            <a:r>
              <a:rPr lang="en-NZ" sz="2000" dirty="0">
                <a:solidFill>
                  <a:srgbClr val="0070C0"/>
                </a:solidFill>
              </a:rPr>
              <a:t>Drag the information to the correct terms pollination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1C878-34B5-F4DF-01A2-CE629F8E5792}"/>
              </a:ext>
            </a:extLst>
          </p:cNvPr>
          <p:cNvSpPr txBox="1"/>
          <p:nvPr/>
        </p:nvSpPr>
        <p:spPr>
          <a:xfrm>
            <a:off x="5222750" y="2061029"/>
            <a:ext cx="18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Have scent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15C77-2089-F0C6-A02D-52BA604C31E1}"/>
              </a:ext>
            </a:extLst>
          </p:cNvPr>
          <p:cNvSpPr txBox="1"/>
          <p:nvPr/>
        </p:nvSpPr>
        <p:spPr>
          <a:xfrm>
            <a:off x="7936230" y="2868325"/>
            <a:ext cx="277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Sticky, spiky pollen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3E227-6D70-019D-69AF-35D5A9D2E2C5}"/>
              </a:ext>
            </a:extLst>
          </p:cNvPr>
          <p:cNvSpPr txBox="1"/>
          <p:nvPr/>
        </p:nvSpPr>
        <p:spPr>
          <a:xfrm>
            <a:off x="737616" y="2828298"/>
            <a:ext cx="359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Sticky stigma inside flower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88A70-0F10-7C0A-5428-1EA68E409AA0}"/>
              </a:ext>
            </a:extLst>
          </p:cNvPr>
          <p:cNvSpPr txBox="1"/>
          <p:nvPr/>
        </p:nvSpPr>
        <p:spPr>
          <a:xfrm>
            <a:off x="7936230" y="2452533"/>
            <a:ext cx="3365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Stamens surround by petals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DF3F6-9670-60F0-F4E6-0BBB9CA56711}"/>
              </a:ext>
            </a:extLst>
          </p:cNvPr>
          <p:cNvSpPr txBox="1"/>
          <p:nvPr/>
        </p:nvSpPr>
        <p:spPr>
          <a:xfrm>
            <a:off x="5234940" y="2851707"/>
            <a:ext cx="2329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Produce nectar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107E1-BF96-E39C-6CFF-F772F92197A5}"/>
              </a:ext>
            </a:extLst>
          </p:cNvPr>
          <p:cNvSpPr txBox="1"/>
          <p:nvPr/>
        </p:nvSpPr>
        <p:spPr>
          <a:xfrm>
            <a:off x="7936230" y="3203597"/>
            <a:ext cx="269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Don’t produce nectar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73D7C8-64E8-6B21-4A38-C8DFCFDCFEEB}"/>
              </a:ext>
            </a:extLst>
          </p:cNvPr>
          <p:cNvSpPr txBox="1"/>
          <p:nvPr/>
        </p:nvSpPr>
        <p:spPr>
          <a:xfrm>
            <a:off x="737616" y="2061636"/>
            <a:ext cx="462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Feathery stigmas hand outside the flower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21546-9AEE-AB4F-43F4-D87173EC4BBD}"/>
              </a:ext>
            </a:extLst>
          </p:cNvPr>
          <p:cNvSpPr txBox="1"/>
          <p:nvPr/>
        </p:nvSpPr>
        <p:spPr>
          <a:xfrm>
            <a:off x="7936230" y="2040370"/>
            <a:ext cx="3594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Large amounts of light pollen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33C00-E70B-8B06-66F1-758FD26BFCA0}"/>
              </a:ext>
            </a:extLst>
          </p:cNvPr>
          <p:cNvSpPr txBox="1"/>
          <p:nvPr/>
        </p:nvSpPr>
        <p:spPr>
          <a:xfrm>
            <a:off x="737616" y="2446774"/>
            <a:ext cx="4497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Large stamens hang outside the flower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55B0DD-766F-937A-AF8A-2E6EAF3140DA}"/>
              </a:ext>
            </a:extLst>
          </p:cNvPr>
          <p:cNvSpPr txBox="1"/>
          <p:nvPr/>
        </p:nvSpPr>
        <p:spPr>
          <a:xfrm>
            <a:off x="5222750" y="2453214"/>
            <a:ext cx="160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No scent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377BE3-3351-B036-F6E2-3262347EBA9F}"/>
              </a:ext>
            </a:extLst>
          </p:cNvPr>
          <p:cNvSpPr txBox="1"/>
          <p:nvPr/>
        </p:nvSpPr>
        <p:spPr>
          <a:xfrm>
            <a:off x="737616" y="3207064"/>
            <a:ext cx="325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Petals large and bright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232A86-411F-B216-163D-87872587A147}"/>
              </a:ext>
            </a:extLst>
          </p:cNvPr>
          <p:cNvSpPr txBox="1"/>
          <p:nvPr/>
        </p:nvSpPr>
        <p:spPr>
          <a:xfrm>
            <a:off x="5222750" y="3215779"/>
            <a:ext cx="277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Petals small and dull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4F1322-A845-3365-9C06-21290B538944}"/>
                  </a:ext>
                </a:extLst>
              </p14:cNvPr>
              <p14:cNvContentPartPr/>
              <p14:nvPr/>
            </p14:nvContentPartPr>
            <p14:xfrm>
              <a:off x="5175144" y="4151376"/>
              <a:ext cx="360" cy="218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4F1322-A845-3365-9C06-21290B5389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9024" y="4145256"/>
                <a:ext cx="12600" cy="21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17FB56-388F-6199-D93C-C415714392A6}"/>
                  </a:ext>
                </a:extLst>
              </p14:cNvPr>
              <p14:cNvContentPartPr/>
              <p14:nvPr/>
            </p14:nvContentPartPr>
            <p14:xfrm>
              <a:off x="6162624" y="5669136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17FB56-388F-6199-D93C-C41571439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6504" y="566301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AC176-463A-1512-C41C-659D4F166A9B}"/>
                  </a:ext>
                </a:extLst>
              </p14:cNvPr>
              <p14:cNvContentPartPr/>
              <p14:nvPr/>
            </p14:nvContentPartPr>
            <p14:xfrm>
              <a:off x="8010144" y="5440536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AC176-463A-1512-C41C-659D4F166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4024" y="543441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6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7F9F-A01B-D88A-7E1E-391A4227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5E91A2-6ECC-07C6-10B7-50D1595F5F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520560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5907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Insect pollination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Wind pollination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9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Have 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scent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8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Sticky, spiky pollen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Large amounts of light pollen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41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Sticky stigma inside 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Feathery stigmas hand outside the 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6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Stamens surround by petals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Large stamens hang outside the 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3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 nectar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Don’t produce nectar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9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Petals large and bright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Petals small and dull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4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7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DB88-E2A8-E405-0840-71A279E7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AA78-8507-1FA5-19DC-C01A2EE29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816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Pollination is carried out by wind or animals (usually insects but also birds and rodents)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Pollen is transferred from the anther to the stigma</a:t>
            </a:r>
          </a:p>
          <a:p>
            <a:endParaRPr lang="en-NZ" dirty="0"/>
          </a:p>
        </p:txBody>
      </p:sp>
      <p:pic>
        <p:nvPicPr>
          <p:cNvPr id="1030" name="Picture 6" descr="Pollination diagram hi-res stock photography and images - Alamy">
            <a:extLst>
              <a:ext uri="{FF2B5EF4-FFF2-40B4-BE49-F238E27FC236}">
                <a16:creationId xmlns:a16="http://schemas.microsoft.com/office/drawing/2014/main" id="{B1D6A8DD-3E43-04A5-3B0C-4DF4CCD1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81037"/>
            <a:ext cx="7127875" cy="5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3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13DC9-4B79-496D-AFCC-A0D0F3ABE54A}"/>
              </a:ext>
            </a:extLst>
          </p:cNvPr>
          <p:cNvSpPr txBox="1"/>
          <p:nvPr/>
        </p:nvSpPr>
        <p:spPr>
          <a:xfrm flipH="1">
            <a:off x="666750" y="483235"/>
            <a:ext cx="381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u="sng" dirty="0"/>
              <a:t>Pollination vs Fertilisation</a:t>
            </a:r>
          </a:p>
        </p:txBody>
      </p:sp>
      <p:pic>
        <p:nvPicPr>
          <p:cNvPr id="1026" name="Picture 2" descr="Image result for pollination and fertilisation">
            <a:extLst>
              <a:ext uri="{FF2B5EF4-FFF2-40B4-BE49-F238E27FC236}">
                <a16:creationId xmlns:a16="http://schemas.microsoft.com/office/drawing/2014/main" id="{084FBFC6-CFCE-4B09-A6CC-C7BBE4C8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46" y="0"/>
            <a:ext cx="5649603" cy="24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49506A6-CF94-46B6-9C57-B1135B291C79}"/>
              </a:ext>
            </a:extLst>
          </p:cNvPr>
          <p:cNvGraphicFramePr>
            <a:graphicFrameLocks noGrp="1"/>
          </p:cNvGraphicFramePr>
          <p:nvPr/>
        </p:nvGraphicFramePr>
        <p:xfrm>
          <a:off x="1085849" y="3267075"/>
          <a:ext cx="10439399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8600">
                  <a:extLst>
                    <a:ext uri="{9D8B030D-6E8A-4147-A177-3AD203B41FA5}">
                      <a16:colId xmlns:a16="http://schemas.microsoft.com/office/drawing/2014/main" val="438352561"/>
                    </a:ext>
                  </a:extLst>
                </a:gridCol>
                <a:gridCol w="5260799">
                  <a:extLst>
                    <a:ext uri="{9D8B030D-6E8A-4147-A177-3AD203B41FA5}">
                      <a16:colId xmlns:a16="http://schemas.microsoft.com/office/drawing/2014/main" val="1552785209"/>
                    </a:ext>
                  </a:extLst>
                </a:gridCol>
              </a:tblGrid>
              <a:tr h="344773">
                <a:tc>
                  <a:txBody>
                    <a:bodyPr/>
                    <a:lstStyle/>
                    <a:p>
                      <a:r>
                        <a:rPr lang="en-NZ" dirty="0"/>
                        <a:t>Pollination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Fertilisation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20155"/>
                  </a:ext>
                </a:extLst>
              </a:tr>
              <a:tr h="1360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Pollination is carried out by wind or animals (usually insects but also birds and rodents)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Pollen is transferred from the anther to the stigma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The pollen tube grows down the style to the ovar</a:t>
                      </a:r>
                      <a:r>
                        <a:rPr lang="en-NZ" b="1" dirty="0"/>
                        <a:t>y</a:t>
                      </a:r>
                    </a:p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Takes place inside the ovary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The pollen tube fuses with the ova and the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gametes (DNA) is transferred into an egg cell (ova).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fertilised ova become the seeds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3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52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CDDD0-6328-1B93-3878-A4E89459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/>
              <a:t>Discussion activity</a:t>
            </a:r>
          </a:p>
        </p:txBody>
      </p:sp>
      <p:sp>
        <p:nvSpPr>
          <p:cNvPr id="718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Content Placeholder 2">
            <a:extLst>
              <a:ext uri="{FF2B5EF4-FFF2-40B4-BE49-F238E27FC236}">
                <a16:creationId xmlns:a16="http://schemas.microsoft.com/office/drawing/2014/main" id="{91D93D0B-75DA-1F6E-1F0A-24458925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4627245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pea pod is the fruit of the pea plant. When mature the pod contains 8-10 seeds.</a:t>
            </a:r>
          </a:p>
          <a:p>
            <a:pPr marL="0" indent="0">
              <a:buNone/>
            </a:pPr>
            <a:r>
              <a:rPr lang="en-US" sz="2200" dirty="0"/>
              <a:t>Discuss how the parts of a pea flower develop into the</a:t>
            </a:r>
            <a:endParaRPr lang="en-NZ" sz="2200" dirty="0"/>
          </a:p>
          <a:p>
            <a:pPr lvl="0"/>
            <a:r>
              <a:rPr lang="en-US" sz="2200" dirty="0"/>
              <a:t>pea pod</a:t>
            </a:r>
            <a:endParaRPr lang="en-NZ" sz="2200" dirty="0"/>
          </a:p>
          <a:p>
            <a:r>
              <a:rPr lang="en-US" sz="2200" dirty="0"/>
              <a:t>pea seeds</a:t>
            </a:r>
            <a:endParaRPr lang="en-NZ" sz="2200" dirty="0"/>
          </a:p>
          <a:p>
            <a:pPr marL="0" indent="0">
              <a:buNone/>
            </a:pPr>
            <a:endParaRPr lang="en-NZ" sz="2200" dirty="0"/>
          </a:p>
        </p:txBody>
      </p:sp>
      <p:pic>
        <p:nvPicPr>
          <p:cNvPr id="7172" name="Picture 4" descr="Pea Pod PNG Picture​ | Gallery ...">
            <a:extLst>
              <a:ext uri="{FF2B5EF4-FFF2-40B4-BE49-F238E27FC236}">
                <a16:creationId xmlns:a16="http://schemas.microsoft.com/office/drawing/2014/main" id="{8C5FED1B-55D0-FDE4-D99A-E1A44DDB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757897"/>
            <a:ext cx="1943337" cy="2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46F3D17-9179-0327-4CAE-128B132B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6872" y="3868756"/>
            <a:ext cx="735289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CECD-C9DE-3018-2052-440E7848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78796"/>
            <a:ext cx="4780733" cy="994172"/>
          </a:xfrm>
        </p:spPr>
        <p:txBody>
          <a:bodyPr/>
          <a:lstStyle/>
          <a:p>
            <a:r>
              <a:rPr lang="en-NZ" dirty="0"/>
              <a:t>Plant parts</a:t>
            </a:r>
          </a:p>
        </p:txBody>
      </p:sp>
      <p:pic>
        <p:nvPicPr>
          <p:cNvPr id="1026" name="Picture 2" descr="Plant Parts – FastGrowingTrees.com">
            <a:extLst>
              <a:ext uri="{FF2B5EF4-FFF2-40B4-BE49-F238E27FC236}">
                <a16:creationId xmlns:a16="http://schemas.microsoft.com/office/drawing/2014/main" id="{37573874-66C5-FBC0-4E26-DDAB589A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9" y="1010865"/>
            <a:ext cx="6075363" cy="52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AD855-9FE5-BD57-C1C2-7A3324237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51638" y="1262063"/>
            <a:ext cx="4876800" cy="38733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NZ" sz="2000" b="1" dirty="0"/>
              <a:t>What do you know?</a:t>
            </a:r>
          </a:p>
          <a:p>
            <a:pPr marL="0" indent="0" algn="ctr">
              <a:buNone/>
            </a:pPr>
            <a:r>
              <a:rPr lang="en-NZ" sz="2000" b="1" dirty="0"/>
              <a:t>What is the function of these plant parts</a:t>
            </a:r>
          </a:p>
          <a:p>
            <a:r>
              <a:rPr lang="en-NZ" dirty="0"/>
              <a:t>Root</a:t>
            </a:r>
          </a:p>
          <a:p>
            <a:r>
              <a:rPr lang="en-NZ" dirty="0"/>
              <a:t>Root hairs</a:t>
            </a:r>
          </a:p>
          <a:p>
            <a:r>
              <a:rPr lang="en-NZ" dirty="0"/>
              <a:t>Stem</a:t>
            </a:r>
          </a:p>
          <a:p>
            <a:r>
              <a:rPr lang="en-NZ" dirty="0"/>
              <a:t>Leaf</a:t>
            </a:r>
          </a:p>
          <a:p>
            <a:r>
              <a:rPr lang="en-NZ" dirty="0"/>
              <a:t>Flower</a:t>
            </a:r>
          </a:p>
          <a:p>
            <a:endParaRPr lang="en-NZ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4C8D0-919D-7EE2-AB62-94D173E77008}"/>
              </a:ext>
            </a:extLst>
          </p:cNvPr>
          <p:cNvSpPr txBox="1"/>
          <p:nvPr/>
        </p:nvSpPr>
        <p:spPr>
          <a:xfrm>
            <a:off x="6659118" y="5667494"/>
            <a:ext cx="382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3"/>
              </a:rPr>
              <a:t>Plant Root System &amp; Shoot System</a:t>
            </a:r>
            <a:endParaRPr lang="en-US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7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C1D0C-3B55-E109-0B12-20B0665CD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52335-E2A3-E012-0477-B8D966E6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NZ" sz="5400"/>
              <a:t>Seeds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27F1-490B-0EFB-14EB-802A43E6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200" dirty="0"/>
              <a:t>For information and activities related to seed, either visit </a:t>
            </a:r>
          </a:p>
          <a:p>
            <a:pPr>
              <a:buFontTx/>
              <a:buChar char="-"/>
            </a:pPr>
            <a:r>
              <a:rPr lang="en-NZ" sz="2200" dirty="0"/>
              <a:t>For HATA members (restricted to members only), </a:t>
            </a:r>
            <a:r>
              <a:rPr lang="en-NZ" sz="2200" dirty="0">
                <a:hlinkClick r:id="rId2"/>
              </a:rPr>
              <a:t>https://hata.nz/course/view.php?id=9&amp;notifyeditingon=1</a:t>
            </a:r>
            <a:r>
              <a:rPr lang="en-NZ" sz="2200" dirty="0"/>
              <a:t> </a:t>
            </a:r>
          </a:p>
          <a:p>
            <a:pPr>
              <a:buFontTx/>
              <a:buChar char="-"/>
            </a:pPr>
            <a:r>
              <a:rPr lang="en-NZ" sz="2200" dirty="0"/>
              <a:t>Agribusiness in Schools website (not restricted) </a:t>
            </a:r>
            <a:r>
              <a:rPr lang="en-NZ" sz="2200" dirty="0">
                <a:hlinkClick r:id="rId3"/>
              </a:rPr>
              <a:t>https://www.agribusiness.school.nz/course/view.php?id=20</a:t>
            </a:r>
            <a:r>
              <a:rPr lang="en-NZ" sz="2200" dirty="0"/>
              <a:t> </a:t>
            </a:r>
            <a:endParaRPr lang="en-NZ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57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47A6A25-0EC6-E6C1-7D3B-585919AA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3863"/>
            <a:ext cx="90852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B3E6E-9665-32E2-38FA-07FA5FB3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Plant roots</a:t>
            </a:r>
            <a:endParaRPr lang="en-NZ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764A-283A-2C8B-C503-02AD98F8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/>
              <a:t>A plant has roots</a:t>
            </a:r>
            <a:endParaRPr lang="en-NZ" sz="2200" b="1"/>
          </a:p>
          <a:p>
            <a:pPr lvl="0"/>
            <a:r>
              <a:rPr lang="en-US" sz="2200"/>
              <a:t>to hold it firmly in the soil.</a:t>
            </a:r>
            <a:endParaRPr lang="en-NZ" sz="2200"/>
          </a:p>
          <a:p>
            <a:pPr lvl="0"/>
            <a:r>
              <a:rPr lang="en-US" sz="2200"/>
              <a:t>to take in water and nutrients for the plant</a:t>
            </a:r>
            <a:endParaRPr lang="en-NZ" sz="2200"/>
          </a:p>
        </p:txBody>
      </p:sp>
      <p:pic>
        <p:nvPicPr>
          <p:cNvPr id="4" name="Picture 8" descr="Image result for roots and root hairs">
            <a:extLst>
              <a:ext uri="{FF2B5EF4-FFF2-40B4-BE49-F238E27FC236}">
                <a16:creationId xmlns:a16="http://schemas.microsoft.com/office/drawing/2014/main" id="{380613E1-9A18-5E56-5170-7CDF0331F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9634" b="18906"/>
          <a:stretch/>
        </p:blipFill>
        <p:spPr bwMode="auto">
          <a:xfrm>
            <a:off x="7286625" y="293755"/>
            <a:ext cx="4591431" cy="31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B9C34-D2B2-2DAC-C6F2-8DE143FD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3544537"/>
            <a:ext cx="4150995" cy="26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1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21207-73C3-97F5-71A6-98443588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5400"/>
              <a:t>Root hairs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5BA9-CF56-DB4D-7D96-D16905AF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4808220" cy="3483864"/>
          </a:xfrm>
        </p:spPr>
        <p:txBody>
          <a:bodyPr>
            <a:normAutofit/>
          </a:bodyPr>
          <a:lstStyle/>
          <a:p>
            <a:r>
              <a:rPr lang="en-NZ" sz="2200" dirty="0"/>
              <a:t>Roots have specialised cells called root hair cells, which are long and thin providing a large surface area for the uptake of water and minerals.</a:t>
            </a:r>
          </a:p>
        </p:txBody>
      </p:sp>
      <p:pic>
        <p:nvPicPr>
          <p:cNvPr id="6" name="Picture 2" descr="Image result for roots and root hairs">
            <a:extLst>
              <a:ext uri="{FF2B5EF4-FFF2-40B4-BE49-F238E27FC236}">
                <a16:creationId xmlns:a16="http://schemas.microsoft.com/office/drawing/2014/main" id="{5E63E258-BC71-D908-5655-FDB25BE4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599" y="4171950"/>
            <a:ext cx="1738764" cy="26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9A3D8-1575-F99A-6587-4B957B06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292" y="1247012"/>
            <a:ext cx="6212399" cy="39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2E626-0685-253B-71F2-8F6ABB4A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5400"/>
              <a:t>Stems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3E98-55CD-D52C-84F3-630E3FAD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NZ" sz="2200"/>
              <a:t>A plant has a stem to</a:t>
            </a:r>
          </a:p>
          <a:p>
            <a:r>
              <a:rPr lang="en-NZ" sz="2200"/>
              <a:t>Carry water and minerals from roots to leaves and food from leaves to roots.</a:t>
            </a:r>
          </a:p>
          <a:p>
            <a:r>
              <a:rPr lang="en-NZ" sz="2200"/>
              <a:t>Support leaves and flowers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BB606-7B9D-8E93-58FF-9996904E3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84537-F9AB-4038-AA16-A57557A3F553}"/>
              </a:ext>
            </a:extLst>
          </p:cNvPr>
          <p:cNvSpPr txBox="1"/>
          <p:nvPr/>
        </p:nvSpPr>
        <p:spPr>
          <a:xfrm>
            <a:off x="466725" y="180218"/>
            <a:ext cx="10429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The Stem</a:t>
            </a:r>
          </a:p>
          <a:p>
            <a:r>
              <a:rPr lang="en-NZ" sz="2000" dirty="0"/>
              <a:t>Has some very important internal structures. </a:t>
            </a:r>
          </a:p>
        </p:txBody>
      </p:sp>
      <p:pic>
        <p:nvPicPr>
          <p:cNvPr id="6146" name="Picture 2" descr="dicot stem">
            <a:extLst>
              <a:ext uri="{FF2B5EF4-FFF2-40B4-BE49-F238E27FC236}">
                <a16:creationId xmlns:a16="http://schemas.microsoft.com/office/drawing/2014/main" id="{78D7E0DD-FAD0-4AF3-8164-F9D291A6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6" b="9017"/>
          <a:stretch/>
        </p:blipFill>
        <p:spPr bwMode="auto">
          <a:xfrm>
            <a:off x="119317" y="1477483"/>
            <a:ext cx="5743066" cy="30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60941-2CFE-44A3-B214-5A19B1CAE112}"/>
              </a:ext>
            </a:extLst>
          </p:cNvPr>
          <p:cNvSpPr txBox="1"/>
          <p:nvPr/>
        </p:nvSpPr>
        <p:spPr>
          <a:xfrm>
            <a:off x="6155817" y="1386499"/>
            <a:ext cx="506984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dirty="0"/>
              <a:t>Epidermis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N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dirty="0"/>
              <a:t>Phloem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N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dirty="0"/>
              <a:t>Xylem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N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dirty="0"/>
              <a:t>Cambium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45C7E-AAF7-4F41-9B4F-4518BB0E922A}"/>
              </a:ext>
            </a:extLst>
          </p:cNvPr>
          <p:cNvSpPr txBox="1"/>
          <p:nvPr/>
        </p:nvSpPr>
        <p:spPr>
          <a:xfrm>
            <a:off x="1537310" y="1108151"/>
            <a:ext cx="237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u="sng" dirty="0"/>
              <a:t>Cross Section of a Stem</a:t>
            </a:r>
          </a:p>
        </p:txBody>
      </p:sp>
      <p:pic>
        <p:nvPicPr>
          <p:cNvPr id="6148" name="Picture 4" descr="Image result for dicot vascular bundle microscope image labeled">
            <a:extLst>
              <a:ext uri="{FF2B5EF4-FFF2-40B4-BE49-F238E27FC236}">
                <a16:creationId xmlns:a16="http://schemas.microsoft.com/office/drawing/2014/main" id="{50B80838-971E-4C08-8BA1-4417B82A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1500"/>
            <a:ext cx="46291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E8D11-DC85-2D84-3A0C-1BF97F1B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5400"/>
              <a:t>Discussion Activity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92D3-42B9-B024-03C9-F713C67A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Stem dye experiment</a:t>
            </a:r>
          </a:p>
          <a:p>
            <a:r>
              <a:rPr lang="en-NZ" sz="2200" dirty="0"/>
              <a:t>White flowers were put in different coloured water. Discuss how the flowers changed colour.</a:t>
            </a:r>
          </a:p>
        </p:txBody>
      </p:sp>
      <p:pic>
        <p:nvPicPr>
          <p:cNvPr id="1026" name="Picture 2" descr="Color Changing Flowers - New Horizon Academy">
            <a:extLst>
              <a:ext uri="{FF2B5EF4-FFF2-40B4-BE49-F238E27FC236}">
                <a16:creationId xmlns:a16="http://schemas.microsoft.com/office/drawing/2014/main" id="{BB4A5C41-4F8C-5201-00C3-34D69B50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19810"/>
            <a:ext cx="6903720" cy="44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5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5CC33-6E96-4799-9A51-406295F1D05C}"/>
              </a:ext>
            </a:extLst>
          </p:cNvPr>
          <p:cNvSpPr txBox="1"/>
          <p:nvPr/>
        </p:nvSpPr>
        <p:spPr>
          <a:xfrm>
            <a:off x="276226" y="352425"/>
            <a:ext cx="5819774" cy="3231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b="1" dirty="0"/>
              <a:t>The Leaf</a:t>
            </a:r>
          </a:p>
          <a:p>
            <a:endParaRPr lang="en-NZ" dirty="0"/>
          </a:p>
          <a:p>
            <a:r>
              <a:rPr lang="en-NZ" dirty="0"/>
              <a:t>This is the site of photosynthesis</a:t>
            </a:r>
          </a:p>
          <a:p>
            <a:endParaRPr lang="en-NZ" dirty="0"/>
          </a:p>
          <a:p>
            <a:r>
              <a:rPr lang="en-NZ" dirty="0"/>
              <a:t>Water enters through the roots and travels up the stem to the leaf. Carbon dioxide enters through the stomata.</a:t>
            </a:r>
          </a:p>
          <a:p>
            <a:r>
              <a:rPr lang="en-NZ" dirty="0"/>
              <a:t>               </a:t>
            </a:r>
          </a:p>
          <a:p>
            <a:r>
              <a:rPr lang="en-NZ" dirty="0"/>
              <a:t>Water and Oxygen leave the plant through the stomata.</a:t>
            </a:r>
          </a:p>
          <a:p>
            <a:endParaRPr lang="en-NZ" dirty="0"/>
          </a:p>
          <a:p>
            <a:r>
              <a:rPr lang="en-NZ" dirty="0"/>
              <a:t>Stoma are able to open and close. They need to be open to let in carbon dioxide and let out the waste products.</a:t>
            </a:r>
            <a:endParaRPr lang="en-NZ" sz="2000" b="1" u="sng" dirty="0"/>
          </a:p>
        </p:txBody>
      </p:sp>
      <p:pic>
        <p:nvPicPr>
          <p:cNvPr id="3" name="Picture 2" descr="https://www.pathwayz.org/Node/Image/url/aHR0cHM6Ly9pLmltZ3VyLmNvbS94bUZEUXhNLnBuZz8x">
            <a:extLst>
              <a:ext uri="{FF2B5EF4-FFF2-40B4-BE49-F238E27FC236}">
                <a16:creationId xmlns:a16="http://schemas.microsoft.com/office/drawing/2014/main" id="{B942C2F4-57D6-4EFD-9D3B-CEB41F05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751" y="697230"/>
            <a:ext cx="6013249" cy="332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photosynthesis equation">
            <a:extLst>
              <a:ext uri="{FF2B5EF4-FFF2-40B4-BE49-F238E27FC236}">
                <a16:creationId xmlns:a16="http://schemas.microsoft.com/office/drawing/2014/main" id="{EEDF5162-4B0B-4A27-A21C-D97582BBE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5"/>
          <a:stretch/>
        </p:blipFill>
        <p:spPr bwMode="auto">
          <a:xfrm>
            <a:off x="46437" y="4248150"/>
            <a:ext cx="6493861" cy="21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photosynthesis equation">
            <a:extLst>
              <a:ext uri="{FF2B5EF4-FFF2-40B4-BE49-F238E27FC236}">
                <a16:creationId xmlns:a16="http://schemas.microsoft.com/office/drawing/2014/main" id="{3D3742B5-04B8-4543-BA68-3D330BDEB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7"/>
          <a:stretch/>
        </p:blipFill>
        <p:spPr bwMode="auto">
          <a:xfrm>
            <a:off x="6540298" y="4738421"/>
            <a:ext cx="5605265" cy="17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9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1198</Words>
  <Application>Microsoft Office PowerPoint</Application>
  <PresentationFormat>Widescreen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Roboto</vt:lpstr>
      <vt:lpstr>Wingdings</vt:lpstr>
      <vt:lpstr>Office Theme</vt:lpstr>
      <vt:lpstr>PowerPoint Presentation</vt:lpstr>
      <vt:lpstr>Plant Parts</vt:lpstr>
      <vt:lpstr>Plant parts</vt:lpstr>
      <vt:lpstr>Plant roots</vt:lpstr>
      <vt:lpstr>Root hairs</vt:lpstr>
      <vt:lpstr>Stems</vt:lpstr>
      <vt:lpstr>PowerPoint Presentation</vt:lpstr>
      <vt:lpstr>Discussion Activity</vt:lpstr>
      <vt:lpstr>PowerPoint Presentation</vt:lpstr>
      <vt:lpstr>Summary of the leaf</vt:lpstr>
      <vt:lpstr>Stomata How to Do a Stomata Peel </vt:lpstr>
      <vt:lpstr>Name the parts of the leaf </vt:lpstr>
      <vt:lpstr>Answers </vt:lpstr>
      <vt:lpstr>Transpiration</vt:lpstr>
      <vt:lpstr>Connections</vt:lpstr>
      <vt:lpstr>Discuss the differences between photosynthesis and respiration</vt:lpstr>
      <vt:lpstr>      Photosynthesis        Respiration</vt:lpstr>
      <vt:lpstr>Flowers</vt:lpstr>
      <vt:lpstr>Quiz</vt:lpstr>
      <vt:lpstr>Answer</vt:lpstr>
      <vt:lpstr>PowerPoint Presentation</vt:lpstr>
      <vt:lpstr>PowerPoint Presentation</vt:lpstr>
      <vt:lpstr>Activity- complete these sentences</vt:lpstr>
      <vt:lpstr>Compare insect and wind pollinated plants</vt:lpstr>
      <vt:lpstr>Compare insect and wind pollinated plants  Drag the information to the correct terms pollination column</vt:lpstr>
      <vt:lpstr>Answers</vt:lpstr>
      <vt:lpstr>Pollination</vt:lpstr>
      <vt:lpstr>PowerPoint Presentation</vt:lpstr>
      <vt:lpstr>Discussion activity</vt:lpstr>
      <vt:lpstr>Seeds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14</cp:revision>
  <dcterms:created xsi:type="dcterms:W3CDTF">2025-05-04T03:13:20Z</dcterms:created>
  <dcterms:modified xsi:type="dcterms:W3CDTF">2025-08-03T23:10:35Z</dcterms:modified>
</cp:coreProperties>
</file>