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3" r:id="rId4"/>
    <p:sldId id="268" r:id="rId5"/>
    <p:sldId id="269" r:id="rId6"/>
    <p:sldId id="271" r:id="rId7"/>
    <p:sldId id="272" r:id="rId8"/>
    <p:sldId id="264" r:id="rId9"/>
    <p:sldId id="273" r:id="rId10"/>
    <p:sldId id="288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9996-1356-075A-6858-521146F70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D878E-EF4D-50AB-33D5-2D13B0663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C733-3B9D-3A94-64EA-662929D8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9C929-22F0-C79C-5565-E617949B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77127-7C8A-C495-7E5F-5B03672D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523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35BD-FE3E-C285-80DA-0E92DEFA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886A3-E9CD-AE77-04A3-C0B1CCCD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279AC-5AD6-AC96-71D0-B760C6DF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974C6-B962-9AB8-EFC9-E62B5D45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642B-429D-C553-7BAE-4B588549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0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AEEEE3-52A4-E270-EA3D-24D73ECCB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58B9C-AB10-1E87-6717-F8DE72CA3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FFD92-952B-21FF-586A-0571D97A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61FF4-A1FD-95B9-5BBE-9DEB4766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52EA7-2BB7-7E98-3B62-CFAA75D6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019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A6C9F-C2A2-2D6B-A487-D067296F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FD35-BFBC-8E1A-8217-D24393F4D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56651-C38C-B7CB-AC42-C210CA6A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53B8-5128-DCA7-F710-BB359A64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2CFC6-311B-DAD0-70EA-7F293341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38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4A24-0E2C-FB31-25B9-F5686C83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25245-0E45-FE33-1356-8791F117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5FA1-B2DC-8C4F-180B-7558CF4D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9FAF-BB34-2829-9D27-ECBCD7E8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1890-A1A8-4E1B-C071-715A0E8C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058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2040-9366-AB6C-4434-E82C28DA5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821C-3C1C-8417-8874-B0C6955E2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7D6EE-C60F-B449-2AFB-4616816D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FE43-CE62-1220-EBBB-32E6D28A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51B89-BE4B-0FDC-C3BA-678E1096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0E085-2A64-EB30-D65B-4EE72CD0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2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2191-A54D-50AC-7F6C-F64B291D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6FAC2-E4F7-73D4-CF91-ADC07EB87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04B9-DC91-15DD-9F0E-409A6AC44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3A4F2-FC48-0785-D190-1E3F39C44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DF539-1FE4-9C93-7167-3A3A53F6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1E6B8-D655-466B-5AB5-D11842E6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9B243-D135-1B55-E5F5-E59C5B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EE48F-0D65-4FBB-A330-5F4E2C1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0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2B2D-1601-A563-0FC1-3A61E7A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8B31C-C6D2-BB6D-BD41-F470591F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43ACD-351B-08FB-1051-8ECB66EB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F5A05-57E1-A913-67BD-ADF29940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35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1ECC59-4F99-BB21-D0F0-93B9F8FD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A6183-AA2E-8635-F4ED-ABCB69C9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41BBD-46BF-58ED-80FD-24B81544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51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8B0D-51FE-CA3C-4FBF-C82FA976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924E-081F-A980-007E-366D53C1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8B7E8-6FB7-F704-E599-EEA007AE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140D1-DCB9-0914-DF2C-5EED7159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377A5-B0D9-8839-0FD1-DDDEB5EC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C09C-A8E4-15F7-291A-8C44DB59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61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BFE9-5D8F-F944-5B94-4BCD130A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5CAEF-D007-0B14-8990-98F8731DE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070DA-1158-ACFC-2D67-5B555AAFC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19CBA-7E47-2ED1-ED0D-24476933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B78EE-C732-A765-DDE8-F18C36B1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5628E-4675-5B8F-A5C6-7755BCC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4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B9E85-403D-CFBF-C8E4-3CED06EE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835DC-2784-C1D3-1BCD-F403F084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E1C2-E0C3-A3D4-85C2-4C66860CC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ACA74-B5E3-45A4-B171-2F1A12E29798}" type="datetimeFigureOut">
              <a:rPr lang="en-NZ" smtClean="0"/>
              <a:t>31/07/2025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7B188-527F-9806-8B67-BC26AD4A5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DDC2-0DCE-4614-1697-A51C9F77A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5E4B08-0C26-464F-909C-F8CF44AF00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744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40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2E3E3-C4B0-4475-C086-D8673C84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1844E1BF-E9B8-009F-3AB2-4C35E6E58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D4A70-6C01-8C9D-E73A-642F73A1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6100" dirty="0"/>
              <a:t>Discussion activity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67D18EBF-1D33-7AB6-8231-324551E1C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F3AD-A9E0-BD6C-E676-A323B440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83" y="2697480"/>
            <a:ext cx="4346067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FF"/>
                </a:highlight>
              </a:rPr>
              <a:t>Why do farmers make </a:t>
            </a:r>
            <a:r>
              <a:rPr lang="en-US" sz="2400" dirty="0" err="1">
                <a:highlight>
                  <a:srgbClr val="FFFFFF"/>
                </a:highlight>
              </a:rPr>
              <a:t>balage</a:t>
            </a:r>
            <a:r>
              <a:rPr lang="en-US" sz="2400" dirty="0">
                <a:highlight>
                  <a:srgbClr val="FFFFFF"/>
                </a:highlight>
              </a:rPr>
              <a:t> instead of just letting livestock </a:t>
            </a:r>
            <a:r>
              <a:rPr lang="en-US" sz="2400">
                <a:highlight>
                  <a:srgbClr val="FFFFFF"/>
                </a:highlight>
              </a:rPr>
              <a:t>eat pasture </a:t>
            </a:r>
            <a:r>
              <a:rPr lang="en-US" sz="2400" dirty="0">
                <a:highlight>
                  <a:srgbClr val="FFFFFF"/>
                </a:highlight>
              </a:rPr>
              <a:t>in the paddock all year round?</a:t>
            </a:r>
            <a:endParaRPr lang="en-NZ" sz="2400" dirty="0">
              <a:highlight>
                <a:srgbClr val="FFFFFF"/>
              </a:highlight>
            </a:endParaRPr>
          </a:p>
        </p:txBody>
      </p:sp>
      <p:pic>
        <p:nvPicPr>
          <p:cNvPr id="4" name="Picture 2" descr="Quirky faced silage bales designed to ...">
            <a:extLst>
              <a:ext uri="{FF2B5EF4-FFF2-40B4-BE49-F238E27FC236}">
                <a16:creationId xmlns:a16="http://schemas.microsoft.com/office/drawing/2014/main" id="{5967F239-11CB-B53B-D06F-05DE4D532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78951"/>
            <a:ext cx="6163759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41F0414-98EF-89A0-7498-B3C3E89C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284287"/>
            <a:ext cx="77597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1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BA3C7-402C-8D84-33E8-631991621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NZ" sz="6600"/>
              <a:t>Balage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CE0C4-D334-3BDC-F044-0799E006C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endParaRPr lang="en-NZ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void puncturing bale wraps while transporting them.">
            <a:extLst>
              <a:ext uri="{FF2B5EF4-FFF2-40B4-BE49-F238E27FC236}">
                <a16:creationId xmlns:a16="http://schemas.microsoft.com/office/drawing/2014/main" id="{250A14E9-1200-E7D8-47C9-01FBAACD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 dirty="0"/>
              <a:t>What is </a:t>
            </a:r>
            <a:r>
              <a:rPr lang="en-NZ" sz="5400" dirty="0" err="1"/>
              <a:t>balage</a:t>
            </a:r>
            <a:endParaRPr lang="en-NZ" sz="5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C2A-CB43-9608-E039-6FA4EF8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Balage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silage, and haylage are names for the same basic product: ensiled grass. It doesn't matter whether the grass is going into a massive silage pit or a plastic-wrapped bale - the process is the same. </a:t>
            </a:r>
            <a:endParaRPr lang="en-N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3AEA-1B78-EF13-BD2F-73D60CE8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r="18719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5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NZ" sz="5400" dirty="0"/>
              <a:t>Mowing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C2A-CB43-9608-E039-6FA4EF8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Cut mature pasture with </a:t>
            </a:r>
            <a:r>
              <a:rPr lang="en-US" altLang="en-US" sz="1800" dirty="0"/>
              <a:t>not more than10-15% seed head emergence </a:t>
            </a: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GB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balage</a:t>
            </a:r>
            <a:r>
              <a:rPr lang="en-GB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with high nutritional value.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Cut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pasture in the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middle of the day -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high sugar content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good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balage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/>
              <a:t>Cut when dry on a sunny day, not in the rain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endParaRPr lang="en-US" sz="1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28600" algn="l"/>
              </a:tabLs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Poor quality pasture will always make poor quality </a:t>
            </a:r>
            <a:r>
              <a:rPr lang="en-GB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balage</a:t>
            </a: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18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NZ" sz="1800" dirty="0"/>
          </a:p>
          <a:p>
            <a:endParaRPr lang="en-NZ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0210AC-F316-715B-650F-A8D44C0C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069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2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6600" dirty="0"/>
              <a:t>Wilting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C2A-CB43-9608-E039-6FA4EF8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/>
              <a:t>Cut the grass later in the day, when the sugar content will be higher.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NZ" sz="1800" dirty="0"/>
              <a:t>High plant sugar concentrations improves the fermentation process</a:t>
            </a:r>
            <a:r>
              <a:rPr lang="en-US" sz="1800" dirty="0"/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NZ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NZ" sz="2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F126A7-D8F6-C0DA-2E60-6C70DBB5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2527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72EE5B7-4BDD-22E5-0984-C3D388D2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655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6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NZ" sz="5400" dirty="0"/>
              <a:t>Baling</a:t>
            </a:r>
          </a:p>
        </p:txBody>
      </p:sp>
      <p:sp>
        <p:nvSpPr>
          <p:cNvPr id="70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8EFEA212-A84D-7C70-931D-5210E560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68" y="2887164"/>
            <a:ext cx="4549548" cy="3386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Bale </a:t>
            </a:r>
            <a:r>
              <a:rPr lang="en-N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pasture </a:t>
            </a:r>
            <a:r>
              <a:rPr lang="en-NZ" sz="1800" dirty="0"/>
              <a:t>reaches 25% </a:t>
            </a:r>
            <a:r>
              <a:rPr lang="en-NZ" sz="1800" dirty="0" err="1"/>
              <a:t>drymatter</a:t>
            </a:r>
            <a:r>
              <a:rPr lang="en-NZ" sz="1800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NZ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Bales should be compressed tightly to get rid of oxygen</a:t>
            </a:r>
            <a:r>
              <a:rPr lang="en-NZ" sz="18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to stop respiration</a:t>
            </a: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Wrap bales as soon as possible sealing the pasture allows lactic acid to build up dropping pH to 4.2</a:t>
            </a:r>
            <a:endParaRPr lang="en-US" sz="2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959F0D-B161-AF19-1526-E79238E5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r="-4" b="-4"/>
          <a:stretch/>
        </p:blipFill>
        <p:spPr bwMode="auto">
          <a:xfrm>
            <a:off x="8724115" y="483380"/>
            <a:ext cx="3099816" cy="200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D1C93-C227-BD52-B6EB-27315942C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r="22978" b="-2"/>
          <a:stretch/>
        </p:blipFill>
        <p:spPr bwMode="auto">
          <a:xfrm>
            <a:off x="5622424" y="329918"/>
            <a:ext cx="2505221" cy="26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E1187FD-4E65-757A-A580-52A0749F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r="27660" b="-1"/>
          <a:stretch/>
        </p:blipFill>
        <p:spPr bwMode="auto">
          <a:xfrm>
            <a:off x="9006379" y="3217466"/>
            <a:ext cx="2817552" cy="33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C750C7-8E4C-9563-EA58-7A2BC4CB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9" r="9444" b="4"/>
          <a:stretch/>
        </p:blipFill>
        <p:spPr bwMode="auto">
          <a:xfrm>
            <a:off x="5346572" y="3217466"/>
            <a:ext cx="3289427" cy="33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6600" dirty="0"/>
              <a:t>Storage</a:t>
            </a:r>
          </a:p>
        </p:txBody>
      </p:sp>
      <p:sp>
        <p:nvSpPr>
          <p:cNvPr id="61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C2A-CB43-9608-E039-6FA4EF8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Move bales as soon as possible after wrapping to their final resting place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Transport bales with care to avoid puncturing the wrap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</a:rPr>
              <a:t>Check bales regularly for holes and tape them up.</a:t>
            </a:r>
            <a:endParaRPr lang="en-N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NZ" sz="22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FF2D918-811F-5FA8-F7F3-EC5A4625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r="13108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9E9BACF-0984-91EB-84E6-42EA67A97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r="-1" b="12568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1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5CEFC-C34E-76D5-2ECF-770B29F8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400" b="1" i="0">
                <a:effectLst/>
                <a:highlight>
                  <a:srgbClr val="FFFFFF"/>
                </a:highlight>
                <a:latin typeface="frank-new"/>
              </a:rPr>
              <a:t>Benefits of balage versus pit silage methods: </a:t>
            </a:r>
            <a:endParaRPr lang="en-NZ" sz="3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C2A-CB43-9608-E039-6FA4EF8D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3"/>
            <a:ext cx="11274737" cy="3924623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Bales are compressed equally by the baler and you’re not reliant on the compactor drivers skill to ensure a traditional stack is packed correctly.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Bales are packed tighter than a silage stack can ever be packed, eliminating air from the silage, ensuring better quality feed.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Capital equipment outlay and maintenance is substantially reduced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Waste from stacking a pit or silage stack is eliminated, by using bales.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There is no waste at the loading site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Most operators can take bales out of a stack without spilling it, driving over it, when loading a wagon, there’s no dirt including in the wagon from a bad operator scraping the ground to get that last bit of silage, nor the waste on the floor or sides of a pit.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An expensive silage shear, that requires frequent sharpening is not required to pull the silage from the stack, and a smooth sealed face to the stack is retained, that is sealed to prevent spoilage, eliminating secondary fermentation. 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There’s no need for costly concrete bunkers for storage, to reduce waste, and the risk of running out of space in the bunker.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</a:rPr>
              <a:t>Stacks can be positioned around the farm to reduce travelling during </a:t>
            </a:r>
            <a:r>
              <a:rPr lang="en-US" sz="1400" dirty="0" err="1">
                <a:latin typeface="Arial" panose="020B0604020202020204" pitchFamily="34" charset="0"/>
              </a:rPr>
              <a:t>feedout</a:t>
            </a:r>
            <a:r>
              <a:rPr lang="en-US" sz="1400" dirty="0"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400" dirty="0" err="1">
                <a:latin typeface="Arial" panose="020B0604020202020204" pitchFamily="34" charset="0"/>
              </a:rPr>
              <a:t>Balage</a:t>
            </a:r>
            <a:r>
              <a:rPr lang="en-US" sz="1400" dirty="0">
                <a:latin typeface="Arial" panose="020B0604020202020204" pitchFamily="34" charset="0"/>
              </a:rPr>
              <a:t> can be  bought or sold</a:t>
            </a:r>
            <a:endParaRPr lang="en-NZ" sz="14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C8205-C685-E51F-5158-D61FE4F30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85" y="357188"/>
            <a:ext cx="5458968" cy="20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FB6B9-6907-EB2A-70F2-8CC18755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NZ" sz="6100"/>
              <a:t>Environmental considerations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A72B-2447-BE7C-4C59-FD1B5E7EF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effluent from silage is an environmental hazard and is lethal to wildlife in waterways, as it eats up oxygen.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Silage wrap is now an environmental hazard; it needs to be recycled, not burnt or buried on farm.</a:t>
            </a:r>
            <a:endParaRPr lang="en-NZ" sz="2200" dirty="0"/>
          </a:p>
        </p:txBody>
      </p:sp>
      <p:pic>
        <p:nvPicPr>
          <p:cNvPr id="2052" name="Picture 4" descr="Bale Wrap Recycling">
            <a:extLst>
              <a:ext uri="{FF2B5EF4-FFF2-40B4-BE49-F238E27FC236}">
                <a16:creationId xmlns:a16="http://schemas.microsoft.com/office/drawing/2014/main" id="{608EED72-72E1-DFAE-F3F8-B3827A71D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21596"/>
          <a:stretch/>
        </p:blipFill>
        <p:spPr bwMode="auto">
          <a:xfrm>
            <a:off x="8017909" y="2590808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le Wrap Recycling">
            <a:extLst>
              <a:ext uri="{FF2B5EF4-FFF2-40B4-BE49-F238E27FC236}">
                <a16:creationId xmlns:a16="http://schemas.microsoft.com/office/drawing/2014/main" id="{3E41386D-528E-720C-53F4-27214E73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2" b="2"/>
          <a:stretch/>
        </p:blipFill>
        <p:spPr bwMode="auto">
          <a:xfrm>
            <a:off x="8005811" y="0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5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500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frank-new</vt:lpstr>
      <vt:lpstr>Symbol</vt:lpstr>
      <vt:lpstr>Times New Roman</vt:lpstr>
      <vt:lpstr>Office Theme</vt:lpstr>
      <vt:lpstr>PowerPoint Presentation</vt:lpstr>
      <vt:lpstr>Balage</vt:lpstr>
      <vt:lpstr>What is balage</vt:lpstr>
      <vt:lpstr>Mowing</vt:lpstr>
      <vt:lpstr>Wilting</vt:lpstr>
      <vt:lpstr>Baling</vt:lpstr>
      <vt:lpstr>Storage</vt:lpstr>
      <vt:lpstr>Benefits of balage versus pit silage methods: </vt:lpstr>
      <vt:lpstr>Environmental considerations</vt:lpstr>
      <vt:lpstr>Discussion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3</cp:revision>
  <dcterms:created xsi:type="dcterms:W3CDTF">2024-08-31T23:49:42Z</dcterms:created>
  <dcterms:modified xsi:type="dcterms:W3CDTF">2025-07-30T19:58:45Z</dcterms:modified>
</cp:coreProperties>
</file>