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56" r:id="rId3"/>
    <p:sldId id="263" r:id="rId4"/>
    <p:sldId id="268" r:id="rId5"/>
    <p:sldId id="269" r:id="rId6"/>
    <p:sldId id="271" r:id="rId7"/>
    <p:sldId id="272" r:id="rId8"/>
    <p:sldId id="264" r:id="rId9"/>
    <p:sldId id="273" r:id="rId10"/>
    <p:sldId id="288" r:id="rId11"/>
    <p:sldId id="28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D9996-1356-075A-6858-521146F709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9D878E-EF4D-50AB-33D5-2D13B06637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BC733-3B9D-3A94-64EA-662929D8A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CA74-B5E3-45A4-B171-2F1A12E29798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9C929-22F0-C79C-5565-E617949B0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377127-7C8A-C495-7E5F-5B03672D0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E4B08-0C26-464F-909C-F8CF44AF009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85239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A6C9F-C2A2-2D6B-A487-D067296F7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6FD35-BFBC-8E1A-8217-D24393F4D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856651-C38C-B7CB-AC42-C210CA6AF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CA74-B5E3-45A4-B171-2F1A12E29798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C053B8-5128-DCA7-F710-BB359A64F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E2CFC6-311B-DAD0-70EA-7F2933411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E4B08-0C26-464F-909C-F8CF44AF009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63885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D4A24-0E2C-FB31-25B9-F5686C839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725245-0E45-FE33-1356-8791F1175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E5FA1-B2DC-8C4F-180B-7558CF4DE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CA74-B5E3-45A4-B171-2F1A12E29798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39FAF-BB34-2829-9D27-ECBCD7E89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21890-A1A8-4E1B-C071-715A0E8C7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E4B08-0C26-464F-909C-F8CF44AF009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40580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D2040-9366-AB6C-4434-E82C28DA5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F821C-3C1C-8417-8874-B0C6955E28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7D6EE-C60F-B449-2AFB-4616816DBE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1BFE43-CE62-1220-EBBB-32E6D28A8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CA74-B5E3-45A4-B171-2F1A12E29798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851B89-BE4B-0FDC-C3BA-678E1096F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B0E085-2A64-EB30-D65B-4EE72CD05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E4B08-0C26-464F-909C-F8CF44AF009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8829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72191-A54D-50AC-7F6C-F64B291DD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86FAC2-E4F7-73D4-CF91-ADC07EB87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E604B9-DC91-15DD-9F0E-409A6AC444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F3A4F2-FC48-0785-D190-1E3F39C44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0DF539-1FE4-9C93-7167-3A3A53F64C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81E6B8-D655-466B-5AB5-D11842E6F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CA74-B5E3-45A4-B171-2F1A12E29798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39B243-D135-1B55-E5F5-E59C5B78C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7EE48F-0D65-4FBB-A330-5F4E2C1FA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E4B08-0C26-464F-909C-F8CF44AF009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38001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D2B2D-1601-A563-0FC1-3A61E7AE1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F8B31C-C6D2-BB6D-BD41-F470591FE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CA74-B5E3-45A4-B171-2F1A12E29798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543ACD-351B-08FB-1051-8ECB66EBA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3F5A05-57E1-A913-67BD-ADF299407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E4B08-0C26-464F-909C-F8CF44AF009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23577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1ECC59-4F99-BB21-D0F0-93B9F8FDD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CA74-B5E3-45A4-B171-2F1A12E29798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EA6183-AA2E-8635-F4ED-ABCB69C98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C41BBD-46BF-58ED-80FD-24B81544A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E4B08-0C26-464F-909C-F8CF44AF009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5515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58B0D-51FE-CA3C-4FBF-C82FA9769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5924E-081F-A980-007E-366D53C1B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8B7E8-6FB7-F704-E599-EEA007AEB3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F140D1-DCB9-0914-DF2C-5EED7159D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CA74-B5E3-45A4-B171-2F1A12E29798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8377A5-B0D9-8839-0FD1-DDDEB5EC0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5C09C-A8E4-15F7-291A-8C44DB59C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E4B08-0C26-464F-909C-F8CF44AF009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76181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BBFE9-5D8F-F944-5B94-4BCD130AE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25CAEF-D007-0B14-8990-98F8731DEB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3070DA-1158-ACFC-2D67-5B555AAFC3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D19CBA-7E47-2ED1-ED0D-24476933D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CA74-B5E3-45A4-B171-2F1A12E29798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6B78EE-C732-A765-DDE8-F18C36B1F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B5628E-4675-5B8F-A5C6-7755BCCF9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E4B08-0C26-464F-909C-F8CF44AF009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0471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B35BD-FE3E-C285-80DA-0E92DEFAE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D886A3-E9CD-AE77-04A3-C0B1CCCDA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279AC-5AD6-AC96-71D0-B760C6DF3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CA74-B5E3-45A4-B171-2F1A12E29798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974C6-B962-9AB8-EFC9-E62B5D453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71642B-429D-C553-7BAE-4B5885495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E4B08-0C26-464F-909C-F8CF44AF009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08031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AEEEE3-52A4-E270-EA3D-24D73ECCBD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758B9C-AB10-1E87-6717-F8DE72CA35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8FFD92-952B-21FF-586A-0571D97A7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CA74-B5E3-45A4-B171-2F1A12E29798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61FF4-A1FD-95B9-5BBE-9DEB47666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952EA7-2BB7-7E98-3B62-CFAA75D6A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E4B08-0C26-464F-909C-F8CF44AF009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20193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EB9E85-403D-CFBF-C8E4-3CED06EE9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3835DC-2784-C1D3-1BCD-F403F084C0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DE1C2-E0C3-A3D4-85C2-4C66860CC8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5ACA74-B5E3-45A4-B171-2F1A12E29798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7B188-527F-9806-8B67-BC26AD4A5A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7DDC2-0DCE-4614-1697-A51C9F77A3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5E4B08-0C26-464F-909C-F8CF44AF009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87447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241F0414-98EF-89A0-7498-B3C3E89CB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6406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5BA3C7-402C-8D84-33E8-6319916219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639193"/>
            <a:ext cx="3571810" cy="3573516"/>
          </a:xfrm>
        </p:spPr>
        <p:txBody>
          <a:bodyPr>
            <a:normAutofit/>
          </a:bodyPr>
          <a:lstStyle/>
          <a:p>
            <a:pPr algn="l"/>
            <a:r>
              <a:rPr lang="en-NZ" sz="6600"/>
              <a:t>Balage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ECE0C4-D334-3BDC-F044-0799E006CD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2" y="4631161"/>
            <a:ext cx="3571810" cy="1559327"/>
          </a:xfrm>
        </p:spPr>
        <p:txBody>
          <a:bodyPr>
            <a:normAutofit/>
          </a:bodyPr>
          <a:lstStyle/>
          <a:p>
            <a:pPr algn="l"/>
            <a:endParaRPr lang="en-NZ"/>
          </a:p>
        </p:txBody>
      </p:sp>
      <p:sp>
        <p:nvSpPr>
          <p:cNvPr id="103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void puncturing bale wraps while transporting them.">
            <a:extLst>
              <a:ext uri="{FF2B5EF4-FFF2-40B4-BE49-F238E27FC236}">
                <a16:creationId xmlns:a16="http://schemas.microsoft.com/office/drawing/2014/main" id="{250A14E9-1200-E7D8-47C9-01FBAACD6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709803"/>
            <a:ext cx="7214616" cy="541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088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5CEFC-C34E-76D5-2ECF-770B29F85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NZ" sz="5400" dirty="0"/>
              <a:t>What is </a:t>
            </a:r>
            <a:r>
              <a:rPr lang="en-NZ" sz="5400" dirty="0" err="1"/>
              <a:t>balage</a:t>
            </a:r>
            <a:endParaRPr lang="en-NZ" sz="5400" dirty="0"/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90C2A-CB43-9608-E039-6FA4EF8D9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Balage</a:t>
            </a: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silage, and haylage are names for the same basic product: ensiled grass. It doesn't matter whether the grass is going into a massive silage pit or a plastic-wrapped bale - the process is the same. </a:t>
            </a:r>
            <a:endParaRPr lang="en-NZ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C73AEA-1B78-EF13-BD2F-73D60CE86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7" r="18719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156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5CEFC-C34E-76D5-2ECF-770B29F85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NZ" sz="5400" dirty="0"/>
              <a:t>Mowing</a:t>
            </a:r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90C2A-CB43-9608-E039-6FA4EF8D9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342900" lvl="0" indent="-342900">
              <a:lnSpc>
                <a:spcPct val="150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Cut mature pasture with </a:t>
            </a:r>
            <a:r>
              <a:rPr lang="en-US" altLang="en-US" sz="1800" dirty="0"/>
              <a:t>not more than10-15% seed head emergence </a:t>
            </a:r>
            <a:r>
              <a:rPr lang="en-GB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= </a:t>
            </a:r>
            <a:r>
              <a:rPr lang="en-GB" altLang="en-U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balage</a:t>
            </a:r>
            <a:r>
              <a:rPr lang="en-GB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 with high nutritional value.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sz="1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Cut </a:t>
            </a: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pasture in the </a:t>
            </a:r>
            <a:r>
              <a:rPr lang="en-GB" sz="1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middle of the day -</a:t>
            </a: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high sugar content </a:t>
            </a:r>
            <a:r>
              <a:rPr lang="en-GB" sz="1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=</a:t>
            </a: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good </a:t>
            </a:r>
            <a:r>
              <a:rPr lang="en-GB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balage</a:t>
            </a: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en-GB" altLang="en-US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dirty="0"/>
              <a:t>Cut when dry on a sunny day, not in the rain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tabLst>
                <a:tab pos="228600" algn="l"/>
              </a:tabLst>
            </a:pPr>
            <a:endParaRPr lang="en-US" sz="18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tabLst>
                <a:tab pos="228600" algn="l"/>
              </a:tabLst>
            </a:pPr>
            <a:r>
              <a:rPr lang="en-GB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Poor quality pasture will always make poor quality </a:t>
            </a:r>
            <a:r>
              <a:rPr lang="en-GB" sz="180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balage</a:t>
            </a:r>
            <a:r>
              <a:rPr lang="en-GB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GB" sz="1800" i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endParaRPr lang="en-NZ" sz="1800" dirty="0"/>
          </a:p>
          <a:p>
            <a:endParaRPr lang="en-NZ" sz="22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E0210AC-F316-715B-650F-A8D44C0C8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5" r="10690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2124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394842B0-684D-44CC-B4BC-D13331CFD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5CEFC-C34E-76D5-2ECF-770B29F85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NZ" sz="6600" dirty="0"/>
              <a:t>Wilting</a:t>
            </a:r>
          </a:p>
        </p:txBody>
      </p:sp>
      <p:sp>
        <p:nvSpPr>
          <p:cNvPr id="40" name="sketch line">
            <a:extLst>
              <a:ext uri="{FF2B5EF4-FFF2-40B4-BE49-F238E27FC236}">
                <a16:creationId xmlns:a16="http://schemas.microsoft.com/office/drawing/2014/main" id="{4C2A3DC3-F495-4B99-9FF3-3FB30D632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90C2A-CB43-9608-E039-6FA4EF8D9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50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sz="1800" dirty="0"/>
              <a:t>Cut the grass later in the day, when the sugar content will be higher.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NZ" sz="1800" dirty="0"/>
              <a:t>High plant sugar concentrations improves the fermentation process</a:t>
            </a:r>
            <a:r>
              <a:rPr lang="en-US" sz="1800" dirty="0"/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228600" algn="l"/>
              </a:tabLst>
            </a:pPr>
            <a:endParaRPr lang="en-NZ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NZ" sz="22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FF126A7-D8F6-C0DA-2E60-6C70DBB56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3" r="2527" b="-3"/>
          <a:stretch/>
        </p:blipFill>
        <p:spPr bwMode="auto">
          <a:xfrm>
            <a:off x="8156454" y="-7"/>
            <a:ext cx="4035547" cy="4178808"/>
          </a:xfrm>
          <a:custGeom>
            <a:avLst/>
            <a:gdLst/>
            <a:ahLst/>
            <a:cxnLst/>
            <a:rect l="l" t="t" r="r" b="b"/>
            <a:pathLst>
              <a:path w="4035547" h="4178808">
                <a:moveTo>
                  <a:pt x="14988" y="0"/>
                </a:moveTo>
                <a:lnTo>
                  <a:pt x="4035547" y="0"/>
                </a:lnTo>
                <a:lnTo>
                  <a:pt x="4035547" y="4161794"/>
                </a:lnTo>
                <a:lnTo>
                  <a:pt x="3918602" y="4164199"/>
                </a:lnTo>
                <a:cubicBezTo>
                  <a:pt x="3673497" y="4178956"/>
                  <a:pt x="3428120" y="4172295"/>
                  <a:pt x="3183014" y="4175560"/>
                </a:cubicBezTo>
                <a:cubicBezTo>
                  <a:pt x="2855121" y="4180001"/>
                  <a:pt x="2527499" y="4168639"/>
                  <a:pt x="2199742" y="4167595"/>
                </a:cubicBezTo>
                <a:cubicBezTo>
                  <a:pt x="2132562" y="4167334"/>
                  <a:pt x="2065110" y="4170729"/>
                  <a:pt x="1998202" y="4175952"/>
                </a:cubicBezTo>
                <a:cubicBezTo>
                  <a:pt x="1905507" y="4183005"/>
                  <a:pt x="1814033" y="4174124"/>
                  <a:pt x="1722153" y="4165766"/>
                </a:cubicBezTo>
                <a:cubicBezTo>
                  <a:pt x="1611407" y="4155711"/>
                  <a:pt x="1500933" y="4164591"/>
                  <a:pt x="1390867" y="4176214"/>
                </a:cubicBezTo>
                <a:lnTo>
                  <a:pt x="1348076" y="4178808"/>
                </a:lnTo>
                <a:lnTo>
                  <a:pt x="597587" y="4178808"/>
                </a:lnTo>
                <a:lnTo>
                  <a:pt x="507890" y="4175773"/>
                </a:lnTo>
                <a:cubicBezTo>
                  <a:pt x="403218" y="4174810"/>
                  <a:pt x="298546" y="4175691"/>
                  <a:pt x="193840" y="4176214"/>
                </a:cubicBezTo>
                <a:lnTo>
                  <a:pt x="2757" y="4175742"/>
                </a:lnTo>
                <a:lnTo>
                  <a:pt x="2810" y="4034870"/>
                </a:lnTo>
                <a:cubicBezTo>
                  <a:pt x="5629" y="3979851"/>
                  <a:pt x="10539" y="3924896"/>
                  <a:pt x="15416" y="3870068"/>
                </a:cubicBezTo>
                <a:cubicBezTo>
                  <a:pt x="23018" y="3799731"/>
                  <a:pt x="25045" y="3728899"/>
                  <a:pt x="21498" y="3658244"/>
                </a:cubicBezTo>
                <a:cubicBezTo>
                  <a:pt x="17063" y="3602147"/>
                  <a:pt x="10095" y="3546050"/>
                  <a:pt x="8828" y="3489953"/>
                </a:cubicBezTo>
                <a:cubicBezTo>
                  <a:pt x="6548" y="3389688"/>
                  <a:pt x="7434" y="3289424"/>
                  <a:pt x="13262" y="3189160"/>
                </a:cubicBezTo>
                <a:cubicBezTo>
                  <a:pt x="16176" y="3138901"/>
                  <a:pt x="20864" y="3089150"/>
                  <a:pt x="22891" y="3038510"/>
                </a:cubicBezTo>
                <a:cubicBezTo>
                  <a:pt x="24918" y="2987870"/>
                  <a:pt x="28973" y="2936723"/>
                  <a:pt x="17444" y="2887098"/>
                </a:cubicBezTo>
                <a:cubicBezTo>
                  <a:pt x="-2068" y="2802699"/>
                  <a:pt x="12249" y="2718680"/>
                  <a:pt x="16430" y="2634534"/>
                </a:cubicBezTo>
                <a:cubicBezTo>
                  <a:pt x="18964" y="2582244"/>
                  <a:pt x="34168" y="2528685"/>
                  <a:pt x="20738" y="2477919"/>
                </a:cubicBezTo>
                <a:cubicBezTo>
                  <a:pt x="-421" y="2398342"/>
                  <a:pt x="13389" y="2320415"/>
                  <a:pt x="20738" y="2242107"/>
                </a:cubicBezTo>
                <a:cubicBezTo>
                  <a:pt x="29213" y="2168001"/>
                  <a:pt x="27718" y="2093082"/>
                  <a:pt x="16303" y="2019369"/>
                </a:cubicBezTo>
                <a:cubicBezTo>
                  <a:pt x="1986" y="1946239"/>
                  <a:pt x="1986" y="1871028"/>
                  <a:pt x="16303" y="1797899"/>
                </a:cubicBezTo>
                <a:cubicBezTo>
                  <a:pt x="28162" y="1737537"/>
                  <a:pt x="29530" y="1675589"/>
                  <a:pt x="20357" y="1614758"/>
                </a:cubicBezTo>
                <a:cubicBezTo>
                  <a:pt x="14149" y="1571226"/>
                  <a:pt x="3000" y="1527947"/>
                  <a:pt x="1480" y="1484415"/>
                </a:cubicBezTo>
                <a:cubicBezTo>
                  <a:pt x="-1662" y="1393377"/>
                  <a:pt x="200" y="1302238"/>
                  <a:pt x="7055" y="1211417"/>
                </a:cubicBezTo>
                <a:cubicBezTo>
                  <a:pt x="15036" y="1107980"/>
                  <a:pt x="30366" y="1004923"/>
                  <a:pt x="19724" y="900725"/>
                </a:cubicBezTo>
                <a:cubicBezTo>
                  <a:pt x="16050" y="864934"/>
                  <a:pt x="8575" y="829270"/>
                  <a:pt x="7815" y="793353"/>
                </a:cubicBezTo>
                <a:cubicBezTo>
                  <a:pt x="6168" y="726087"/>
                  <a:pt x="5407" y="659710"/>
                  <a:pt x="9208" y="590286"/>
                </a:cubicBezTo>
                <a:cubicBezTo>
                  <a:pt x="13009" y="520863"/>
                  <a:pt x="27452" y="450424"/>
                  <a:pt x="17697" y="382270"/>
                </a:cubicBezTo>
                <a:cubicBezTo>
                  <a:pt x="7941" y="314115"/>
                  <a:pt x="14276" y="247103"/>
                  <a:pt x="20611" y="180218"/>
                </a:cubicBezTo>
                <a:cubicBezTo>
                  <a:pt x="23652" y="148426"/>
                  <a:pt x="25711" y="116982"/>
                  <a:pt x="25156" y="8566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A72EE5B7-4BDD-22E5-0984-C3D388D27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4655"/>
          <a:stretch/>
        </p:blipFill>
        <p:spPr bwMode="auto">
          <a:xfrm>
            <a:off x="8144356" y="4267201"/>
            <a:ext cx="4047645" cy="2590808"/>
          </a:xfrm>
          <a:custGeom>
            <a:avLst/>
            <a:gdLst/>
            <a:ahLst/>
            <a:cxnLst/>
            <a:rect l="l" t="t" r="r" b="b"/>
            <a:pathLst>
              <a:path w="4047645" h="2495811">
                <a:moveTo>
                  <a:pt x="2441891" y="4"/>
                </a:moveTo>
                <a:cubicBezTo>
                  <a:pt x="2489381" y="-78"/>
                  <a:pt x="2536882" y="1163"/>
                  <a:pt x="2584383" y="4428"/>
                </a:cubicBezTo>
                <a:cubicBezTo>
                  <a:pt x="2744314" y="17813"/>
                  <a:pt x="2904989" y="21079"/>
                  <a:pt x="3065367" y="14222"/>
                </a:cubicBezTo>
                <a:cubicBezTo>
                  <a:pt x="3194244" y="5694"/>
                  <a:pt x="3323514" y="4206"/>
                  <a:pt x="3452568" y="9782"/>
                </a:cubicBezTo>
                <a:cubicBezTo>
                  <a:pt x="3572813" y="16442"/>
                  <a:pt x="3693059" y="23233"/>
                  <a:pt x="3813712" y="19315"/>
                </a:cubicBezTo>
                <a:cubicBezTo>
                  <a:pt x="3861755" y="17748"/>
                  <a:pt x="3909121" y="15789"/>
                  <a:pt x="3956758" y="13177"/>
                </a:cubicBezTo>
                <a:lnTo>
                  <a:pt x="4047645" y="9696"/>
                </a:lnTo>
                <a:lnTo>
                  <a:pt x="4047645" y="2495811"/>
                </a:lnTo>
                <a:lnTo>
                  <a:pt x="28177" y="2495811"/>
                </a:lnTo>
                <a:lnTo>
                  <a:pt x="28782" y="2485852"/>
                </a:lnTo>
                <a:cubicBezTo>
                  <a:pt x="31911" y="2365446"/>
                  <a:pt x="35027" y="2245002"/>
                  <a:pt x="38157" y="2124521"/>
                </a:cubicBezTo>
                <a:cubicBezTo>
                  <a:pt x="38284" y="2119444"/>
                  <a:pt x="39171" y="2114494"/>
                  <a:pt x="39171" y="2109417"/>
                </a:cubicBezTo>
                <a:cubicBezTo>
                  <a:pt x="48166" y="1995573"/>
                  <a:pt x="53107" y="1881729"/>
                  <a:pt x="18899" y="1770550"/>
                </a:cubicBezTo>
                <a:cubicBezTo>
                  <a:pt x="15871" y="1760104"/>
                  <a:pt x="14262" y="1749304"/>
                  <a:pt x="14084" y="1738440"/>
                </a:cubicBezTo>
                <a:cubicBezTo>
                  <a:pt x="12413" y="1641514"/>
                  <a:pt x="16644" y="1544587"/>
                  <a:pt x="26754" y="1448181"/>
                </a:cubicBezTo>
                <a:cubicBezTo>
                  <a:pt x="31949" y="1389038"/>
                  <a:pt x="26754" y="1329006"/>
                  <a:pt x="43478" y="1270498"/>
                </a:cubicBezTo>
                <a:cubicBezTo>
                  <a:pt x="50864" y="1241421"/>
                  <a:pt x="55109" y="1211634"/>
                  <a:pt x="56147" y="1181656"/>
                </a:cubicBezTo>
                <a:cubicBezTo>
                  <a:pt x="59948" y="1109060"/>
                  <a:pt x="38537" y="1040779"/>
                  <a:pt x="18139" y="972244"/>
                </a:cubicBezTo>
                <a:cubicBezTo>
                  <a:pt x="7370" y="935945"/>
                  <a:pt x="-5426" y="898886"/>
                  <a:pt x="2429" y="860811"/>
                </a:cubicBezTo>
                <a:cubicBezTo>
                  <a:pt x="16707" y="802251"/>
                  <a:pt x="24854" y="742359"/>
                  <a:pt x="26754" y="682112"/>
                </a:cubicBezTo>
                <a:cubicBezTo>
                  <a:pt x="26754" y="639468"/>
                  <a:pt x="16365" y="597712"/>
                  <a:pt x="20039" y="555195"/>
                </a:cubicBezTo>
                <a:cubicBezTo>
                  <a:pt x="28211" y="472712"/>
                  <a:pt x="30238" y="389734"/>
                  <a:pt x="26121" y="306946"/>
                </a:cubicBezTo>
                <a:cubicBezTo>
                  <a:pt x="26095" y="273846"/>
                  <a:pt x="29846" y="240848"/>
                  <a:pt x="37270" y="208585"/>
                </a:cubicBezTo>
                <a:cubicBezTo>
                  <a:pt x="46506" y="151651"/>
                  <a:pt x="48419" y="93777"/>
                  <a:pt x="42971" y="36360"/>
                </a:cubicBezTo>
                <a:lnTo>
                  <a:pt x="38853" y="8429"/>
                </a:lnTo>
                <a:lnTo>
                  <a:pt x="56649" y="7824"/>
                </a:lnTo>
                <a:cubicBezTo>
                  <a:pt x="210497" y="-156"/>
                  <a:pt x="364754" y="3162"/>
                  <a:pt x="518087" y="17748"/>
                </a:cubicBezTo>
                <a:cubicBezTo>
                  <a:pt x="626567" y="25440"/>
                  <a:pt x="735534" y="24213"/>
                  <a:pt x="843809" y="14092"/>
                </a:cubicBezTo>
                <a:cubicBezTo>
                  <a:pt x="1042499" y="-1711"/>
                  <a:pt x="1240782" y="10958"/>
                  <a:pt x="1439065" y="21666"/>
                </a:cubicBezTo>
                <a:cubicBezTo>
                  <a:pt x="1631105" y="32113"/>
                  <a:pt x="1823010" y="24408"/>
                  <a:pt x="2015050" y="17487"/>
                </a:cubicBezTo>
                <a:cubicBezTo>
                  <a:pt x="2157045" y="12394"/>
                  <a:pt x="2299420" y="249"/>
                  <a:pt x="2441891" y="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4867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>
            <a:extLst>
              <a:ext uri="{FF2B5EF4-FFF2-40B4-BE49-F238E27FC236}">
                <a16:creationId xmlns:a16="http://schemas.microsoft.com/office/drawing/2014/main" id="{94BFCCA4-109C-4B21-816E-144FE75C3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5CEFC-C34E-76D5-2ECF-770B29F85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18" y="643465"/>
            <a:ext cx="3895359" cy="1846615"/>
          </a:xfrm>
        </p:spPr>
        <p:txBody>
          <a:bodyPr anchor="b">
            <a:normAutofit/>
          </a:bodyPr>
          <a:lstStyle/>
          <a:p>
            <a:r>
              <a:rPr lang="en-NZ" sz="5400" dirty="0"/>
              <a:t>Baling</a:t>
            </a:r>
          </a:p>
        </p:txBody>
      </p:sp>
      <p:sp>
        <p:nvSpPr>
          <p:cNvPr id="70" name="sketch line">
            <a:extLst>
              <a:ext uri="{FF2B5EF4-FFF2-40B4-BE49-F238E27FC236}">
                <a16:creationId xmlns:a16="http://schemas.microsoft.com/office/drawing/2014/main" id="{0059B5C0-FEC8-4370-AF45-02E3AEF6F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659144"/>
            <a:ext cx="3566160" cy="18288"/>
          </a:xfrm>
          <a:custGeom>
            <a:avLst/>
            <a:gdLst>
              <a:gd name="csX0" fmla="*/ 0 w 3566160"/>
              <a:gd name="csY0" fmla="*/ 0 h 18288"/>
              <a:gd name="csX1" fmla="*/ 665683 w 3566160"/>
              <a:gd name="csY1" fmla="*/ 0 h 18288"/>
              <a:gd name="csX2" fmla="*/ 1331366 w 3566160"/>
              <a:gd name="csY2" fmla="*/ 0 h 18288"/>
              <a:gd name="csX3" fmla="*/ 1818742 w 3566160"/>
              <a:gd name="csY3" fmla="*/ 0 h 18288"/>
              <a:gd name="csX4" fmla="*/ 2413102 w 3566160"/>
              <a:gd name="csY4" fmla="*/ 0 h 18288"/>
              <a:gd name="csX5" fmla="*/ 2936138 w 3566160"/>
              <a:gd name="csY5" fmla="*/ 0 h 18288"/>
              <a:gd name="csX6" fmla="*/ 3566160 w 3566160"/>
              <a:gd name="csY6" fmla="*/ 0 h 18288"/>
              <a:gd name="csX7" fmla="*/ 3566160 w 3566160"/>
              <a:gd name="csY7" fmla="*/ 18288 h 18288"/>
              <a:gd name="csX8" fmla="*/ 2971800 w 3566160"/>
              <a:gd name="csY8" fmla="*/ 18288 h 18288"/>
              <a:gd name="csX9" fmla="*/ 2448763 w 3566160"/>
              <a:gd name="csY9" fmla="*/ 18288 h 18288"/>
              <a:gd name="csX10" fmla="*/ 1854403 w 3566160"/>
              <a:gd name="csY10" fmla="*/ 18288 h 18288"/>
              <a:gd name="csX11" fmla="*/ 1295705 w 3566160"/>
              <a:gd name="csY11" fmla="*/ 18288 h 18288"/>
              <a:gd name="csX12" fmla="*/ 772668 w 3566160"/>
              <a:gd name="csY12" fmla="*/ 18288 h 18288"/>
              <a:gd name="csX13" fmla="*/ 0 w 3566160"/>
              <a:gd name="csY13" fmla="*/ 18288 h 18288"/>
              <a:gd name="csX14" fmla="*/ 0 w 3566160"/>
              <a:gd name="csY1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566160" h="18288" fill="none" extrusionOk="0">
                <a:moveTo>
                  <a:pt x="0" y="0"/>
                </a:moveTo>
                <a:cubicBezTo>
                  <a:pt x="222644" y="15773"/>
                  <a:pt x="447078" y="-30288"/>
                  <a:pt x="665683" y="0"/>
                </a:cubicBezTo>
                <a:cubicBezTo>
                  <a:pt x="884288" y="30288"/>
                  <a:pt x="1132425" y="-6167"/>
                  <a:pt x="1331366" y="0"/>
                </a:cubicBezTo>
                <a:cubicBezTo>
                  <a:pt x="1530307" y="6167"/>
                  <a:pt x="1680942" y="17562"/>
                  <a:pt x="1818742" y="0"/>
                </a:cubicBezTo>
                <a:cubicBezTo>
                  <a:pt x="1956542" y="-17562"/>
                  <a:pt x="2130227" y="23032"/>
                  <a:pt x="2413102" y="0"/>
                </a:cubicBezTo>
                <a:cubicBezTo>
                  <a:pt x="2695977" y="-23032"/>
                  <a:pt x="2679988" y="-13260"/>
                  <a:pt x="2936138" y="0"/>
                </a:cubicBezTo>
                <a:cubicBezTo>
                  <a:pt x="3192288" y="13260"/>
                  <a:pt x="3378668" y="16268"/>
                  <a:pt x="3566160" y="0"/>
                </a:cubicBezTo>
                <a:cubicBezTo>
                  <a:pt x="3566199" y="7328"/>
                  <a:pt x="3566779" y="9982"/>
                  <a:pt x="3566160" y="18288"/>
                </a:cubicBezTo>
                <a:cubicBezTo>
                  <a:pt x="3315478" y="45899"/>
                  <a:pt x="3188272" y="-7574"/>
                  <a:pt x="2971800" y="18288"/>
                </a:cubicBezTo>
                <a:cubicBezTo>
                  <a:pt x="2755328" y="44150"/>
                  <a:pt x="2598570" y="34692"/>
                  <a:pt x="2448763" y="18288"/>
                </a:cubicBezTo>
                <a:cubicBezTo>
                  <a:pt x="2298956" y="1884"/>
                  <a:pt x="2011344" y="-7043"/>
                  <a:pt x="1854403" y="18288"/>
                </a:cubicBezTo>
                <a:cubicBezTo>
                  <a:pt x="1697462" y="43619"/>
                  <a:pt x="1444994" y="618"/>
                  <a:pt x="1295705" y="18288"/>
                </a:cubicBezTo>
                <a:cubicBezTo>
                  <a:pt x="1146416" y="35958"/>
                  <a:pt x="965401" y="42167"/>
                  <a:pt x="772668" y="18288"/>
                </a:cubicBezTo>
                <a:cubicBezTo>
                  <a:pt x="579935" y="-5591"/>
                  <a:pt x="352420" y="-19381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566160" h="18288" stroke="0" extrusionOk="0">
                <a:moveTo>
                  <a:pt x="0" y="0"/>
                </a:moveTo>
                <a:cubicBezTo>
                  <a:pt x="169947" y="-5008"/>
                  <a:pt x="340602" y="-17518"/>
                  <a:pt x="594360" y="0"/>
                </a:cubicBezTo>
                <a:cubicBezTo>
                  <a:pt x="848118" y="17518"/>
                  <a:pt x="997921" y="8866"/>
                  <a:pt x="1224382" y="0"/>
                </a:cubicBezTo>
                <a:cubicBezTo>
                  <a:pt x="1450843" y="-8866"/>
                  <a:pt x="1572343" y="8392"/>
                  <a:pt x="1783080" y="0"/>
                </a:cubicBezTo>
                <a:cubicBezTo>
                  <a:pt x="1993817" y="-8392"/>
                  <a:pt x="2266728" y="2126"/>
                  <a:pt x="2448763" y="0"/>
                </a:cubicBezTo>
                <a:cubicBezTo>
                  <a:pt x="2630798" y="-2126"/>
                  <a:pt x="2815508" y="-13843"/>
                  <a:pt x="3043123" y="0"/>
                </a:cubicBezTo>
                <a:cubicBezTo>
                  <a:pt x="3270738" y="13843"/>
                  <a:pt x="3420568" y="2184"/>
                  <a:pt x="3566160" y="0"/>
                </a:cubicBezTo>
                <a:cubicBezTo>
                  <a:pt x="3566487" y="8595"/>
                  <a:pt x="3566088" y="13110"/>
                  <a:pt x="3566160" y="18288"/>
                </a:cubicBezTo>
                <a:cubicBezTo>
                  <a:pt x="3421748" y="9323"/>
                  <a:pt x="3176383" y="-3939"/>
                  <a:pt x="2971800" y="18288"/>
                </a:cubicBezTo>
                <a:cubicBezTo>
                  <a:pt x="2767217" y="40515"/>
                  <a:pt x="2590769" y="4336"/>
                  <a:pt x="2306117" y="18288"/>
                </a:cubicBezTo>
                <a:cubicBezTo>
                  <a:pt x="2021465" y="32240"/>
                  <a:pt x="1860727" y="-9280"/>
                  <a:pt x="1676095" y="18288"/>
                </a:cubicBezTo>
                <a:cubicBezTo>
                  <a:pt x="1491463" y="45856"/>
                  <a:pt x="1329173" y="5765"/>
                  <a:pt x="1153058" y="18288"/>
                </a:cubicBezTo>
                <a:cubicBezTo>
                  <a:pt x="976943" y="30811"/>
                  <a:pt x="895178" y="4751"/>
                  <a:pt x="665683" y="18288"/>
                </a:cubicBezTo>
                <a:cubicBezTo>
                  <a:pt x="436189" y="31825"/>
                  <a:pt x="302924" y="2002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Content Placeholder 57">
            <a:extLst>
              <a:ext uri="{FF2B5EF4-FFF2-40B4-BE49-F238E27FC236}">
                <a16:creationId xmlns:a16="http://schemas.microsoft.com/office/drawing/2014/main" id="{8EFEA212-A84D-7C70-931D-5210E5607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668" y="2887164"/>
            <a:ext cx="4549548" cy="338639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8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Bale </a:t>
            </a:r>
            <a:r>
              <a:rPr lang="en-NZ" sz="18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when pasture </a:t>
            </a:r>
            <a:r>
              <a:rPr lang="en-NZ" sz="1800" dirty="0"/>
              <a:t>reaches 25% </a:t>
            </a:r>
            <a:r>
              <a:rPr lang="en-NZ" sz="1800" dirty="0" err="1"/>
              <a:t>drymatter</a:t>
            </a:r>
            <a:r>
              <a:rPr lang="en-NZ" sz="1800" dirty="0"/>
              <a:t>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NZ" sz="18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Bales should be compressed tightly to get rid of oxygen</a:t>
            </a:r>
            <a:r>
              <a:rPr lang="en-NZ" sz="18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to stop respiration</a:t>
            </a:r>
            <a:endParaRPr lang="en-US" sz="18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8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Wrap bales as soon as possible sealing the pasture allows lactic acid to build up dropping pH to 4.2</a:t>
            </a:r>
            <a:endParaRPr lang="en-US" sz="2200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BB959F0D-B161-AF19-1526-E79238E54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9" r="-4" b="-4"/>
          <a:stretch/>
        </p:blipFill>
        <p:spPr bwMode="auto">
          <a:xfrm>
            <a:off x="8724115" y="483380"/>
            <a:ext cx="3099816" cy="2004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2D1C93-C227-BD52-B6EB-27315942C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6" r="22978" b="-2"/>
          <a:stretch/>
        </p:blipFill>
        <p:spPr bwMode="auto">
          <a:xfrm>
            <a:off x="5622424" y="329918"/>
            <a:ext cx="2505221" cy="264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1E1187FD-4E65-757A-A580-52A0749F5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r="27660" b="-1"/>
          <a:stretch/>
        </p:blipFill>
        <p:spPr bwMode="auto">
          <a:xfrm>
            <a:off x="9006379" y="3217466"/>
            <a:ext cx="2817552" cy="3328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B9C750C7-8E4C-9563-EA58-7A2BC4CB1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9" r="9444" b="4"/>
          <a:stretch/>
        </p:blipFill>
        <p:spPr bwMode="auto">
          <a:xfrm>
            <a:off x="5346572" y="3217466"/>
            <a:ext cx="3289427" cy="3310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1695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394842B0-684D-44CC-B4BC-D13331CFD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5CEFC-C34E-76D5-2ECF-770B29F85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NZ" sz="6600" dirty="0"/>
              <a:t>Storage</a:t>
            </a:r>
          </a:p>
        </p:txBody>
      </p:sp>
      <p:sp>
        <p:nvSpPr>
          <p:cNvPr id="61" name="sketch line">
            <a:extLst>
              <a:ext uri="{FF2B5EF4-FFF2-40B4-BE49-F238E27FC236}">
                <a16:creationId xmlns:a16="http://schemas.microsoft.com/office/drawing/2014/main" id="{4C2A3DC3-F495-4B99-9FF3-3FB30D632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90C2A-CB43-9608-E039-6FA4EF8D9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sz="1800" dirty="0">
                <a:solidFill>
                  <a:srgbClr val="000000"/>
                </a:solidFill>
                <a:latin typeface="Arial" panose="020B0604020202020204" pitchFamily="34" charset="0"/>
              </a:rPr>
              <a:t>Move bales as soon as possible after wrapping to their final resting place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Transport bales with care to avoid puncturing the wrap</a:t>
            </a:r>
            <a:endParaRPr lang="en-GB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sz="1800" dirty="0">
                <a:solidFill>
                  <a:srgbClr val="000000"/>
                </a:solidFill>
                <a:latin typeface="Arial" panose="020B0604020202020204" pitchFamily="34" charset="0"/>
              </a:rPr>
              <a:t>Check bales regularly for holes and tape them up.</a:t>
            </a:r>
            <a:endParaRPr lang="en-NZ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NZ" sz="2200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CFF2D918-811F-5FA8-F7F3-EC5A4625E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1" r="13108" b="-3"/>
          <a:stretch/>
        </p:blipFill>
        <p:spPr bwMode="auto">
          <a:xfrm>
            <a:off x="8156454" y="-7"/>
            <a:ext cx="4035547" cy="4178808"/>
          </a:xfrm>
          <a:custGeom>
            <a:avLst/>
            <a:gdLst/>
            <a:ahLst/>
            <a:cxnLst/>
            <a:rect l="l" t="t" r="r" b="b"/>
            <a:pathLst>
              <a:path w="4035547" h="4178808">
                <a:moveTo>
                  <a:pt x="14988" y="0"/>
                </a:moveTo>
                <a:lnTo>
                  <a:pt x="4035547" y="0"/>
                </a:lnTo>
                <a:lnTo>
                  <a:pt x="4035547" y="4161794"/>
                </a:lnTo>
                <a:lnTo>
                  <a:pt x="3918602" y="4164199"/>
                </a:lnTo>
                <a:cubicBezTo>
                  <a:pt x="3673497" y="4178956"/>
                  <a:pt x="3428120" y="4172295"/>
                  <a:pt x="3183014" y="4175560"/>
                </a:cubicBezTo>
                <a:cubicBezTo>
                  <a:pt x="2855121" y="4180001"/>
                  <a:pt x="2527499" y="4168639"/>
                  <a:pt x="2199742" y="4167595"/>
                </a:cubicBezTo>
                <a:cubicBezTo>
                  <a:pt x="2132562" y="4167334"/>
                  <a:pt x="2065110" y="4170729"/>
                  <a:pt x="1998202" y="4175952"/>
                </a:cubicBezTo>
                <a:cubicBezTo>
                  <a:pt x="1905507" y="4183005"/>
                  <a:pt x="1814033" y="4174124"/>
                  <a:pt x="1722153" y="4165766"/>
                </a:cubicBezTo>
                <a:cubicBezTo>
                  <a:pt x="1611407" y="4155711"/>
                  <a:pt x="1500933" y="4164591"/>
                  <a:pt x="1390867" y="4176214"/>
                </a:cubicBezTo>
                <a:lnTo>
                  <a:pt x="1348076" y="4178808"/>
                </a:lnTo>
                <a:lnTo>
                  <a:pt x="597587" y="4178808"/>
                </a:lnTo>
                <a:lnTo>
                  <a:pt x="507890" y="4175773"/>
                </a:lnTo>
                <a:cubicBezTo>
                  <a:pt x="403218" y="4174810"/>
                  <a:pt x="298546" y="4175691"/>
                  <a:pt x="193840" y="4176214"/>
                </a:cubicBezTo>
                <a:lnTo>
                  <a:pt x="2757" y="4175742"/>
                </a:lnTo>
                <a:lnTo>
                  <a:pt x="2810" y="4034870"/>
                </a:lnTo>
                <a:cubicBezTo>
                  <a:pt x="5629" y="3979851"/>
                  <a:pt x="10539" y="3924896"/>
                  <a:pt x="15416" y="3870068"/>
                </a:cubicBezTo>
                <a:cubicBezTo>
                  <a:pt x="23018" y="3799731"/>
                  <a:pt x="25045" y="3728899"/>
                  <a:pt x="21498" y="3658244"/>
                </a:cubicBezTo>
                <a:cubicBezTo>
                  <a:pt x="17063" y="3602147"/>
                  <a:pt x="10095" y="3546050"/>
                  <a:pt x="8828" y="3489953"/>
                </a:cubicBezTo>
                <a:cubicBezTo>
                  <a:pt x="6548" y="3389688"/>
                  <a:pt x="7434" y="3289424"/>
                  <a:pt x="13262" y="3189160"/>
                </a:cubicBezTo>
                <a:cubicBezTo>
                  <a:pt x="16176" y="3138901"/>
                  <a:pt x="20864" y="3089150"/>
                  <a:pt x="22891" y="3038510"/>
                </a:cubicBezTo>
                <a:cubicBezTo>
                  <a:pt x="24918" y="2987870"/>
                  <a:pt x="28973" y="2936723"/>
                  <a:pt x="17444" y="2887098"/>
                </a:cubicBezTo>
                <a:cubicBezTo>
                  <a:pt x="-2068" y="2802699"/>
                  <a:pt x="12249" y="2718680"/>
                  <a:pt x="16430" y="2634534"/>
                </a:cubicBezTo>
                <a:cubicBezTo>
                  <a:pt x="18964" y="2582244"/>
                  <a:pt x="34168" y="2528685"/>
                  <a:pt x="20738" y="2477919"/>
                </a:cubicBezTo>
                <a:cubicBezTo>
                  <a:pt x="-421" y="2398342"/>
                  <a:pt x="13389" y="2320415"/>
                  <a:pt x="20738" y="2242107"/>
                </a:cubicBezTo>
                <a:cubicBezTo>
                  <a:pt x="29213" y="2168001"/>
                  <a:pt x="27718" y="2093082"/>
                  <a:pt x="16303" y="2019369"/>
                </a:cubicBezTo>
                <a:cubicBezTo>
                  <a:pt x="1986" y="1946239"/>
                  <a:pt x="1986" y="1871028"/>
                  <a:pt x="16303" y="1797899"/>
                </a:cubicBezTo>
                <a:cubicBezTo>
                  <a:pt x="28162" y="1737537"/>
                  <a:pt x="29530" y="1675589"/>
                  <a:pt x="20357" y="1614758"/>
                </a:cubicBezTo>
                <a:cubicBezTo>
                  <a:pt x="14149" y="1571226"/>
                  <a:pt x="3000" y="1527947"/>
                  <a:pt x="1480" y="1484415"/>
                </a:cubicBezTo>
                <a:cubicBezTo>
                  <a:pt x="-1662" y="1393377"/>
                  <a:pt x="200" y="1302238"/>
                  <a:pt x="7055" y="1211417"/>
                </a:cubicBezTo>
                <a:cubicBezTo>
                  <a:pt x="15036" y="1107980"/>
                  <a:pt x="30366" y="1004923"/>
                  <a:pt x="19724" y="900725"/>
                </a:cubicBezTo>
                <a:cubicBezTo>
                  <a:pt x="16050" y="864934"/>
                  <a:pt x="8575" y="829270"/>
                  <a:pt x="7815" y="793353"/>
                </a:cubicBezTo>
                <a:cubicBezTo>
                  <a:pt x="6168" y="726087"/>
                  <a:pt x="5407" y="659710"/>
                  <a:pt x="9208" y="590286"/>
                </a:cubicBezTo>
                <a:cubicBezTo>
                  <a:pt x="13009" y="520863"/>
                  <a:pt x="27452" y="450424"/>
                  <a:pt x="17697" y="382270"/>
                </a:cubicBezTo>
                <a:cubicBezTo>
                  <a:pt x="7941" y="314115"/>
                  <a:pt x="14276" y="247103"/>
                  <a:pt x="20611" y="180218"/>
                </a:cubicBezTo>
                <a:cubicBezTo>
                  <a:pt x="23652" y="148426"/>
                  <a:pt x="25711" y="116982"/>
                  <a:pt x="25156" y="8566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29E9BACF-0984-91EB-84E6-42EA67A97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7" r="-1" b="12568"/>
          <a:stretch/>
        </p:blipFill>
        <p:spPr bwMode="auto">
          <a:xfrm>
            <a:off x="8144356" y="4267201"/>
            <a:ext cx="4047645" cy="2590808"/>
          </a:xfrm>
          <a:custGeom>
            <a:avLst/>
            <a:gdLst/>
            <a:ahLst/>
            <a:cxnLst/>
            <a:rect l="l" t="t" r="r" b="b"/>
            <a:pathLst>
              <a:path w="4047645" h="2495811">
                <a:moveTo>
                  <a:pt x="2441891" y="4"/>
                </a:moveTo>
                <a:cubicBezTo>
                  <a:pt x="2489381" y="-78"/>
                  <a:pt x="2536882" y="1163"/>
                  <a:pt x="2584383" y="4428"/>
                </a:cubicBezTo>
                <a:cubicBezTo>
                  <a:pt x="2744314" y="17813"/>
                  <a:pt x="2904989" y="21079"/>
                  <a:pt x="3065367" y="14222"/>
                </a:cubicBezTo>
                <a:cubicBezTo>
                  <a:pt x="3194244" y="5694"/>
                  <a:pt x="3323514" y="4206"/>
                  <a:pt x="3452568" y="9782"/>
                </a:cubicBezTo>
                <a:cubicBezTo>
                  <a:pt x="3572813" y="16442"/>
                  <a:pt x="3693059" y="23233"/>
                  <a:pt x="3813712" y="19315"/>
                </a:cubicBezTo>
                <a:cubicBezTo>
                  <a:pt x="3861755" y="17748"/>
                  <a:pt x="3909121" y="15789"/>
                  <a:pt x="3956758" y="13177"/>
                </a:cubicBezTo>
                <a:lnTo>
                  <a:pt x="4047645" y="9696"/>
                </a:lnTo>
                <a:lnTo>
                  <a:pt x="4047645" y="2495811"/>
                </a:lnTo>
                <a:lnTo>
                  <a:pt x="28177" y="2495811"/>
                </a:lnTo>
                <a:lnTo>
                  <a:pt x="28782" y="2485852"/>
                </a:lnTo>
                <a:cubicBezTo>
                  <a:pt x="31911" y="2365446"/>
                  <a:pt x="35027" y="2245002"/>
                  <a:pt x="38157" y="2124521"/>
                </a:cubicBezTo>
                <a:cubicBezTo>
                  <a:pt x="38284" y="2119444"/>
                  <a:pt x="39171" y="2114494"/>
                  <a:pt x="39171" y="2109417"/>
                </a:cubicBezTo>
                <a:cubicBezTo>
                  <a:pt x="48166" y="1995573"/>
                  <a:pt x="53107" y="1881729"/>
                  <a:pt x="18899" y="1770550"/>
                </a:cubicBezTo>
                <a:cubicBezTo>
                  <a:pt x="15871" y="1760104"/>
                  <a:pt x="14262" y="1749304"/>
                  <a:pt x="14084" y="1738440"/>
                </a:cubicBezTo>
                <a:cubicBezTo>
                  <a:pt x="12413" y="1641514"/>
                  <a:pt x="16644" y="1544587"/>
                  <a:pt x="26754" y="1448181"/>
                </a:cubicBezTo>
                <a:cubicBezTo>
                  <a:pt x="31949" y="1389038"/>
                  <a:pt x="26754" y="1329006"/>
                  <a:pt x="43478" y="1270498"/>
                </a:cubicBezTo>
                <a:cubicBezTo>
                  <a:pt x="50864" y="1241421"/>
                  <a:pt x="55109" y="1211634"/>
                  <a:pt x="56147" y="1181656"/>
                </a:cubicBezTo>
                <a:cubicBezTo>
                  <a:pt x="59948" y="1109060"/>
                  <a:pt x="38537" y="1040779"/>
                  <a:pt x="18139" y="972244"/>
                </a:cubicBezTo>
                <a:cubicBezTo>
                  <a:pt x="7370" y="935945"/>
                  <a:pt x="-5426" y="898886"/>
                  <a:pt x="2429" y="860811"/>
                </a:cubicBezTo>
                <a:cubicBezTo>
                  <a:pt x="16707" y="802251"/>
                  <a:pt x="24854" y="742359"/>
                  <a:pt x="26754" y="682112"/>
                </a:cubicBezTo>
                <a:cubicBezTo>
                  <a:pt x="26754" y="639468"/>
                  <a:pt x="16365" y="597712"/>
                  <a:pt x="20039" y="555195"/>
                </a:cubicBezTo>
                <a:cubicBezTo>
                  <a:pt x="28211" y="472712"/>
                  <a:pt x="30238" y="389734"/>
                  <a:pt x="26121" y="306946"/>
                </a:cubicBezTo>
                <a:cubicBezTo>
                  <a:pt x="26095" y="273846"/>
                  <a:pt x="29846" y="240848"/>
                  <a:pt x="37270" y="208585"/>
                </a:cubicBezTo>
                <a:cubicBezTo>
                  <a:pt x="46506" y="151651"/>
                  <a:pt x="48419" y="93777"/>
                  <a:pt x="42971" y="36360"/>
                </a:cubicBezTo>
                <a:lnTo>
                  <a:pt x="38853" y="8429"/>
                </a:lnTo>
                <a:lnTo>
                  <a:pt x="56649" y="7824"/>
                </a:lnTo>
                <a:cubicBezTo>
                  <a:pt x="210497" y="-156"/>
                  <a:pt x="364754" y="3162"/>
                  <a:pt x="518087" y="17748"/>
                </a:cubicBezTo>
                <a:cubicBezTo>
                  <a:pt x="626567" y="25440"/>
                  <a:pt x="735534" y="24213"/>
                  <a:pt x="843809" y="14092"/>
                </a:cubicBezTo>
                <a:cubicBezTo>
                  <a:pt x="1042499" y="-1711"/>
                  <a:pt x="1240782" y="10958"/>
                  <a:pt x="1439065" y="21666"/>
                </a:cubicBezTo>
                <a:cubicBezTo>
                  <a:pt x="1631105" y="32113"/>
                  <a:pt x="1823010" y="24408"/>
                  <a:pt x="2015050" y="17487"/>
                </a:cubicBezTo>
                <a:cubicBezTo>
                  <a:pt x="2157045" y="12394"/>
                  <a:pt x="2299420" y="249"/>
                  <a:pt x="2441891" y="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0815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5CEFC-C34E-76D5-2ECF-770B29F85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3400" b="1" i="0">
                <a:effectLst/>
                <a:highlight>
                  <a:srgbClr val="FFFFFF"/>
                </a:highlight>
                <a:latin typeface="frank-new"/>
              </a:rPr>
              <a:t>Benefits of balage versus pit silage methods: </a:t>
            </a:r>
            <a:endParaRPr lang="en-NZ" sz="340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90C2A-CB43-9608-E039-6FA4EF8D9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5" y="2660903"/>
            <a:ext cx="11274737" cy="3924623"/>
          </a:xfrm>
        </p:spPr>
        <p:txBody>
          <a:bodyPr anchor="t">
            <a:normAutofit/>
          </a:bodyPr>
          <a:lstStyle/>
          <a:p>
            <a:pPr marL="34290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400" dirty="0">
                <a:latin typeface="Arial" panose="020B0604020202020204" pitchFamily="34" charset="0"/>
              </a:rPr>
              <a:t>Bales are compressed equally by the baler and you’re not reliant on the compactor drivers skill to ensure a traditional stack is packed correctly.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400" dirty="0">
                <a:latin typeface="Arial" panose="020B0604020202020204" pitchFamily="34" charset="0"/>
              </a:rPr>
              <a:t>Bales are packed tighter than a silage stack can ever be packed, eliminating air from the silage, ensuring better quality feed.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400" dirty="0">
                <a:latin typeface="Arial" panose="020B0604020202020204" pitchFamily="34" charset="0"/>
              </a:rPr>
              <a:t>Capital equipment outlay and maintenance is substantially reduced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400" dirty="0">
                <a:latin typeface="Arial" panose="020B0604020202020204" pitchFamily="34" charset="0"/>
              </a:rPr>
              <a:t>Waste from stacking a pit or silage stack is eliminated, by using bales.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400" dirty="0">
                <a:latin typeface="Arial" panose="020B0604020202020204" pitchFamily="34" charset="0"/>
              </a:rPr>
              <a:t>There is no waste at the loading site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400" dirty="0">
                <a:latin typeface="Arial" panose="020B0604020202020204" pitchFamily="34" charset="0"/>
              </a:rPr>
              <a:t>Most operators can take bales out of a stack without spilling it, driving over it, when loading a wagon, there’s no dirt including in the wagon from a bad operator scraping the ground to get that last bit of silage, nor the waste on the floor or sides of a pit.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400" dirty="0">
                <a:latin typeface="Arial" panose="020B0604020202020204" pitchFamily="34" charset="0"/>
              </a:rPr>
              <a:t>An expensive silage shear, that requires frequent sharpening is not required to pull the silage from the stack, and a smooth sealed face to the stack is retained, that is sealed to prevent spoilage, eliminating secondary fermentation. 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400" dirty="0">
                <a:latin typeface="Arial" panose="020B0604020202020204" pitchFamily="34" charset="0"/>
              </a:rPr>
              <a:t>There’s no need for costly concrete bunkers for storage, to reduce waste, and the risk of running out of space in the bunker.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400" dirty="0">
                <a:latin typeface="Arial" panose="020B0604020202020204" pitchFamily="34" charset="0"/>
              </a:rPr>
              <a:t>Stacks can be positioned around the farm to reduce travelling during </a:t>
            </a:r>
            <a:r>
              <a:rPr lang="en-US" sz="1400" dirty="0" err="1">
                <a:latin typeface="Arial" panose="020B0604020202020204" pitchFamily="34" charset="0"/>
              </a:rPr>
              <a:t>feedout</a:t>
            </a:r>
            <a:r>
              <a:rPr lang="en-US" sz="1400" dirty="0">
                <a:latin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400" dirty="0" err="1">
                <a:latin typeface="Arial" panose="020B0604020202020204" pitchFamily="34" charset="0"/>
              </a:rPr>
              <a:t>Balage</a:t>
            </a:r>
            <a:r>
              <a:rPr lang="en-US" sz="1400" dirty="0">
                <a:latin typeface="Arial" panose="020B0604020202020204" pitchFamily="34" charset="0"/>
              </a:rPr>
              <a:t> can be  bought or sold</a:t>
            </a:r>
            <a:endParaRPr lang="en-NZ" sz="1400" dirty="0"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C8205-C685-E51F-5158-D61FE4F30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4685" y="357188"/>
            <a:ext cx="5458968" cy="204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460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394842B0-684D-44CC-B4BC-D13331CFD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DFB6B9-6907-EB2A-70F2-8CC18755E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NZ" sz="6100"/>
              <a:t>Environmental considerations</a:t>
            </a:r>
          </a:p>
        </p:txBody>
      </p:sp>
      <p:sp>
        <p:nvSpPr>
          <p:cNvPr id="2064" name="sketch line">
            <a:extLst>
              <a:ext uri="{FF2B5EF4-FFF2-40B4-BE49-F238E27FC236}">
                <a16:creationId xmlns:a16="http://schemas.microsoft.com/office/drawing/2014/main" id="{4C2A3DC3-F495-4B99-9FF3-3FB30D632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5A72B-2447-BE7C-4C59-FD1B5E7EF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2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The effluent from silage is an environmental hazard and is lethal to wildlife in waterways, as it eats up oxygen.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2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Silage wrap is now an environmental hazard; it needs to be recycled, not burnt or buried on farm.</a:t>
            </a:r>
            <a:endParaRPr lang="en-NZ" sz="2200" dirty="0"/>
          </a:p>
        </p:txBody>
      </p:sp>
      <p:pic>
        <p:nvPicPr>
          <p:cNvPr id="2052" name="Picture 4" descr="Bale Wrap Recycling">
            <a:extLst>
              <a:ext uri="{FF2B5EF4-FFF2-40B4-BE49-F238E27FC236}">
                <a16:creationId xmlns:a16="http://schemas.microsoft.com/office/drawing/2014/main" id="{608EED72-72E1-DFAE-F3F8-B3827A71D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3" r="21596"/>
          <a:stretch/>
        </p:blipFill>
        <p:spPr bwMode="auto">
          <a:xfrm>
            <a:off x="8017909" y="2590808"/>
            <a:ext cx="4035547" cy="4178808"/>
          </a:xfrm>
          <a:custGeom>
            <a:avLst/>
            <a:gdLst/>
            <a:ahLst/>
            <a:cxnLst/>
            <a:rect l="l" t="t" r="r" b="b"/>
            <a:pathLst>
              <a:path w="4035547" h="4178808">
                <a:moveTo>
                  <a:pt x="14988" y="0"/>
                </a:moveTo>
                <a:lnTo>
                  <a:pt x="4035547" y="0"/>
                </a:lnTo>
                <a:lnTo>
                  <a:pt x="4035547" y="4161794"/>
                </a:lnTo>
                <a:lnTo>
                  <a:pt x="3918602" y="4164199"/>
                </a:lnTo>
                <a:cubicBezTo>
                  <a:pt x="3673497" y="4178956"/>
                  <a:pt x="3428120" y="4172295"/>
                  <a:pt x="3183014" y="4175560"/>
                </a:cubicBezTo>
                <a:cubicBezTo>
                  <a:pt x="2855121" y="4180001"/>
                  <a:pt x="2527499" y="4168639"/>
                  <a:pt x="2199742" y="4167595"/>
                </a:cubicBezTo>
                <a:cubicBezTo>
                  <a:pt x="2132562" y="4167334"/>
                  <a:pt x="2065110" y="4170729"/>
                  <a:pt x="1998202" y="4175952"/>
                </a:cubicBezTo>
                <a:cubicBezTo>
                  <a:pt x="1905507" y="4183005"/>
                  <a:pt x="1814033" y="4174124"/>
                  <a:pt x="1722153" y="4165766"/>
                </a:cubicBezTo>
                <a:cubicBezTo>
                  <a:pt x="1611407" y="4155711"/>
                  <a:pt x="1500933" y="4164591"/>
                  <a:pt x="1390867" y="4176214"/>
                </a:cubicBezTo>
                <a:lnTo>
                  <a:pt x="1348076" y="4178808"/>
                </a:lnTo>
                <a:lnTo>
                  <a:pt x="597587" y="4178808"/>
                </a:lnTo>
                <a:lnTo>
                  <a:pt x="507890" y="4175773"/>
                </a:lnTo>
                <a:cubicBezTo>
                  <a:pt x="403218" y="4174810"/>
                  <a:pt x="298546" y="4175691"/>
                  <a:pt x="193840" y="4176214"/>
                </a:cubicBezTo>
                <a:lnTo>
                  <a:pt x="2757" y="4175742"/>
                </a:lnTo>
                <a:lnTo>
                  <a:pt x="2810" y="4034870"/>
                </a:lnTo>
                <a:cubicBezTo>
                  <a:pt x="5629" y="3979851"/>
                  <a:pt x="10539" y="3924896"/>
                  <a:pt x="15416" y="3870068"/>
                </a:cubicBezTo>
                <a:cubicBezTo>
                  <a:pt x="23018" y="3799731"/>
                  <a:pt x="25045" y="3728899"/>
                  <a:pt x="21498" y="3658244"/>
                </a:cubicBezTo>
                <a:cubicBezTo>
                  <a:pt x="17063" y="3602147"/>
                  <a:pt x="10095" y="3546050"/>
                  <a:pt x="8828" y="3489953"/>
                </a:cubicBezTo>
                <a:cubicBezTo>
                  <a:pt x="6548" y="3389688"/>
                  <a:pt x="7434" y="3289424"/>
                  <a:pt x="13262" y="3189160"/>
                </a:cubicBezTo>
                <a:cubicBezTo>
                  <a:pt x="16176" y="3138901"/>
                  <a:pt x="20864" y="3089150"/>
                  <a:pt x="22891" y="3038510"/>
                </a:cubicBezTo>
                <a:cubicBezTo>
                  <a:pt x="24918" y="2987870"/>
                  <a:pt x="28973" y="2936723"/>
                  <a:pt x="17444" y="2887098"/>
                </a:cubicBezTo>
                <a:cubicBezTo>
                  <a:pt x="-2068" y="2802699"/>
                  <a:pt x="12249" y="2718680"/>
                  <a:pt x="16430" y="2634534"/>
                </a:cubicBezTo>
                <a:cubicBezTo>
                  <a:pt x="18964" y="2582244"/>
                  <a:pt x="34168" y="2528685"/>
                  <a:pt x="20738" y="2477919"/>
                </a:cubicBezTo>
                <a:cubicBezTo>
                  <a:pt x="-421" y="2398342"/>
                  <a:pt x="13389" y="2320415"/>
                  <a:pt x="20738" y="2242107"/>
                </a:cubicBezTo>
                <a:cubicBezTo>
                  <a:pt x="29213" y="2168001"/>
                  <a:pt x="27718" y="2093082"/>
                  <a:pt x="16303" y="2019369"/>
                </a:cubicBezTo>
                <a:cubicBezTo>
                  <a:pt x="1986" y="1946239"/>
                  <a:pt x="1986" y="1871028"/>
                  <a:pt x="16303" y="1797899"/>
                </a:cubicBezTo>
                <a:cubicBezTo>
                  <a:pt x="28162" y="1737537"/>
                  <a:pt x="29530" y="1675589"/>
                  <a:pt x="20357" y="1614758"/>
                </a:cubicBezTo>
                <a:cubicBezTo>
                  <a:pt x="14149" y="1571226"/>
                  <a:pt x="3000" y="1527947"/>
                  <a:pt x="1480" y="1484415"/>
                </a:cubicBezTo>
                <a:cubicBezTo>
                  <a:pt x="-1662" y="1393377"/>
                  <a:pt x="200" y="1302238"/>
                  <a:pt x="7055" y="1211417"/>
                </a:cubicBezTo>
                <a:cubicBezTo>
                  <a:pt x="15036" y="1107980"/>
                  <a:pt x="30366" y="1004923"/>
                  <a:pt x="19724" y="900725"/>
                </a:cubicBezTo>
                <a:cubicBezTo>
                  <a:pt x="16050" y="864934"/>
                  <a:pt x="8575" y="829270"/>
                  <a:pt x="7815" y="793353"/>
                </a:cubicBezTo>
                <a:cubicBezTo>
                  <a:pt x="6168" y="726087"/>
                  <a:pt x="5407" y="659710"/>
                  <a:pt x="9208" y="590286"/>
                </a:cubicBezTo>
                <a:cubicBezTo>
                  <a:pt x="13009" y="520863"/>
                  <a:pt x="27452" y="450424"/>
                  <a:pt x="17697" y="382270"/>
                </a:cubicBezTo>
                <a:cubicBezTo>
                  <a:pt x="7941" y="314115"/>
                  <a:pt x="14276" y="247103"/>
                  <a:pt x="20611" y="180218"/>
                </a:cubicBezTo>
                <a:cubicBezTo>
                  <a:pt x="23652" y="148426"/>
                  <a:pt x="25711" y="116982"/>
                  <a:pt x="25156" y="8566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Bale Wrap Recycling">
            <a:extLst>
              <a:ext uri="{FF2B5EF4-FFF2-40B4-BE49-F238E27FC236}">
                <a16:creationId xmlns:a16="http://schemas.microsoft.com/office/drawing/2014/main" id="{3E41386D-528E-720C-53F4-27214E73B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3" r="2" b="2"/>
          <a:stretch/>
        </p:blipFill>
        <p:spPr bwMode="auto">
          <a:xfrm>
            <a:off x="8005811" y="0"/>
            <a:ext cx="4047645" cy="2590808"/>
          </a:xfrm>
          <a:custGeom>
            <a:avLst/>
            <a:gdLst/>
            <a:ahLst/>
            <a:cxnLst/>
            <a:rect l="l" t="t" r="r" b="b"/>
            <a:pathLst>
              <a:path w="4047645" h="2495811">
                <a:moveTo>
                  <a:pt x="2441891" y="4"/>
                </a:moveTo>
                <a:cubicBezTo>
                  <a:pt x="2489381" y="-78"/>
                  <a:pt x="2536882" y="1163"/>
                  <a:pt x="2584383" y="4428"/>
                </a:cubicBezTo>
                <a:cubicBezTo>
                  <a:pt x="2744314" y="17813"/>
                  <a:pt x="2904989" y="21079"/>
                  <a:pt x="3065367" y="14222"/>
                </a:cubicBezTo>
                <a:cubicBezTo>
                  <a:pt x="3194244" y="5694"/>
                  <a:pt x="3323514" y="4206"/>
                  <a:pt x="3452568" y="9782"/>
                </a:cubicBezTo>
                <a:cubicBezTo>
                  <a:pt x="3572813" y="16442"/>
                  <a:pt x="3693059" y="23233"/>
                  <a:pt x="3813712" y="19315"/>
                </a:cubicBezTo>
                <a:cubicBezTo>
                  <a:pt x="3861755" y="17748"/>
                  <a:pt x="3909121" y="15789"/>
                  <a:pt x="3956758" y="13177"/>
                </a:cubicBezTo>
                <a:lnTo>
                  <a:pt x="4047645" y="9696"/>
                </a:lnTo>
                <a:lnTo>
                  <a:pt x="4047645" y="2495811"/>
                </a:lnTo>
                <a:lnTo>
                  <a:pt x="28177" y="2495811"/>
                </a:lnTo>
                <a:lnTo>
                  <a:pt x="28782" y="2485852"/>
                </a:lnTo>
                <a:cubicBezTo>
                  <a:pt x="31911" y="2365446"/>
                  <a:pt x="35027" y="2245002"/>
                  <a:pt x="38157" y="2124521"/>
                </a:cubicBezTo>
                <a:cubicBezTo>
                  <a:pt x="38284" y="2119444"/>
                  <a:pt x="39171" y="2114494"/>
                  <a:pt x="39171" y="2109417"/>
                </a:cubicBezTo>
                <a:cubicBezTo>
                  <a:pt x="48166" y="1995573"/>
                  <a:pt x="53107" y="1881729"/>
                  <a:pt x="18899" y="1770550"/>
                </a:cubicBezTo>
                <a:cubicBezTo>
                  <a:pt x="15871" y="1760104"/>
                  <a:pt x="14262" y="1749304"/>
                  <a:pt x="14084" y="1738440"/>
                </a:cubicBezTo>
                <a:cubicBezTo>
                  <a:pt x="12413" y="1641514"/>
                  <a:pt x="16644" y="1544587"/>
                  <a:pt x="26754" y="1448181"/>
                </a:cubicBezTo>
                <a:cubicBezTo>
                  <a:pt x="31949" y="1389038"/>
                  <a:pt x="26754" y="1329006"/>
                  <a:pt x="43478" y="1270498"/>
                </a:cubicBezTo>
                <a:cubicBezTo>
                  <a:pt x="50864" y="1241421"/>
                  <a:pt x="55109" y="1211634"/>
                  <a:pt x="56147" y="1181656"/>
                </a:cubicBezTo>
                <a:cubicBezTo>
                  <a:pt x="59948" y="1109060"/>
                  <a:pt x="38537" y="1040779"/>
                  <a:pt x="18139" y="972244"/>
                </a:cubicBezTo>
                <a:cubicBezTo>
                  <a:pt x="7370" y="935945"/>
                  <a:pt x="-5426" y="898886"/>
                  <a:pt x="2429" y="860811"/>
                </a:cubicBezTo>
                <a:cubicBezTo>
                  <a:pt x="16707" y="802251"/>
                  <a:pt x="24854" y="742359"/>
                  <a:pt x="26754" y="682112"/>
                </a:cubicBezTo>
                <a:cubicBezTo>
                  <a:pt x="26754" y="639468"/>
                  <a:pt x="16365" y="597712"/>
                  <a:pt x="20039" y="555195"/>
                </a:cubicBezTo>
                <a:cubicBezTo>
                  <a:pt x="28211" y="472712"/>
                  <a:pt x="30238" y="389734"/>
                  <a:pt x="26121" y="306946"/>
                </a:cubicBezTo>
                <a:cubicBezTo>
                  <a:pt x="26095" y="273846"/>
                  <a:pt x="29846" y="240848"/>
                  <a:pt x="37270" y="208585"/>
                </a:cubicBezTo>
                <a:cubicBezTo>
                  <a:pt x="46506" y="151651"/>
                  <a:pt x="48419" y="93777"/>
                  <a:pt x="42971" y="36360"/>
                </a:cubicBezTo>
                <a:lnTo>
                  <a:pt x="38853" y="8429"/>
                </a:lnTo>
                <a:lnTo>
                  <a:pt x="56649" y="7824"/>
                </a:lnTo>
                <a:cubicBezTo>
                  <a:pt x="210497" y="-156"/>
                  <a:pt x="364754" y="3162"/>
                  <a:pt x="518087" y="17748"/>
                </a:cubicBezTo>
                <a:cubicBezTo>
                  <a:pt x="626567" y="25440"/>
                  <a:pt x="735534" y="24213"/>
                  <a:pt x="843809" y="14092"/>
                </a:cubicBezTo>
                <a:cubicBezTo>
                  <a:pt x="1042499" y="-1711"/>
                  <a:pt x="1240782" y="10958"/>
                  <a:pt x="1439065" y="21666"/>
                </a:cubicBezTo>
                <a:cubicBezTo>
                  <a:pt x="1631105" y="32113"/>
                  <a:pt x="1823010" y="24408"/>
                  <a:pt x="2015050" y="17487"/>
                </a:cubicBezTo>
                <a:cubicBezTo>
                  <a:pt x="2157045" y="12394"/>
                  <a:pt x="2299420" y="249"/>
                  <a:pt x="2441891" y="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9351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82E3E3-C4B0-4475-C086-D8673C849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1844E1BF-E9B8-009F-3AB2-4C35E6E58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DD4A70-6C01-8C9D-E73A-642F73A1F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NZ" sz="6100" dirty="0"/>
              <a:t>Discussion activity</a:t>
            </a:r>
          </a:p>
        </p:txBody>
      </p:sp>
      <p:sp>
        <p:nvSpPr>
          <p:cNvPr id="2064" name="sketch line">
            <a:extLst>
              <a:ext uri="{FF2B5EF4-FFF2-40B4-BE49-F238E27FC236}">
                <a16:creationId xmlns:a16="http://schemas.microsoft.com/office/drawing/2014/main" id="{67D18EBF-1D33-7AB6-8231-324551E1CD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1F3AD-A9E0-BD6C-E676-A323B4400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283" y="2697480"/>
            <a:ext cx="4346067" cy="3483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highlight>
                  <a:srgbClr val="FFFFFF"/>
                </a:highlight>
              </a:rPr>
              <a:t>Why do farmers make </a:t>
            </a:r>
            <a:r>
              <a:rPr lang="en-US" sz="2400" dirty="0" err="1">
                <a:highlight>
                  <a:srgbClr val="FFFFFF"/>
                </a:highlight>
              </a:rPr>
              <a:t>balage</a:t>
            </a:r>
            <a:r>
              <a:rPr lang="en-US" sz="2400" dirty="0">
                <a:highlight>
                  <a:srgbClr val="FFFFFF"/>
                </a:highlight>
              </a:rPr>
              <a:t> instead of just letting livestock </a:t>
            </a:r>
            <a:r>
              <a:rPr lang="en-US" sz="2400">
                <a:highlight>
                  <a:srgbClr val="FFFFFF"/>
                </a:highlight>
              </a:rPr>
              <a:t>eat pasture </a:t>
            </a:r>
            <a:r>
              <a:rPr lang="en-US" sz="2400" dirty="0">
                <a:highlight>
                  <a:srgbClr val="FFFFFF"/>
                </a:highlight>
              </a:rPr>
              <a:t>in the paddock all year round?</a:t>
            </a:r>
            <a:endParaRPr lang="en-NZ" sz="2400" dirty="0">
              <a:highlight>
                <a:srgbClr val="FFFFFF"/>
              </a:highlight>
            </a:endParaRPr>
          </a:p>
        </p:txBody>
      </p:sp>
      <p:pic>
        <p:nvPicPr>
          <p:cNvPr id="4" name="Picture 2" descr="Quirky faced silage bales designed to ...">
            <a:extLst>
              <a:ext uri="{FF2B5EF4-FFF2-40B4-BE49-F238E27FC236}">
                <a16:creationId xmlns:a16="http://schemas.microsoft.com/office/drawing/2014/main" id="{5967F239-11CB-B53B-D06F-05DE4D532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363" y="2278951"/>
            <a:ext cx="6163759" cy="348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01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241F0414-98EF-89A0-7498-B3C3E89CB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1814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500</Words>
  <Application>Microsoft Office PowerPoint</Application>
  <PresentationFormat>Widescreen</PresentationFormat>
  <Paragraphs>36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frank-new</vt:lpstr>
      <vt:lpstr>Symbol</vt:lpstr>
      <vt:lpstr>Times New Roman</vt:lpstr>
      <vt:lpstr>Office Theme</vt:lpstr>
      <vt:lpstr>PowerPoint Presentation</vt:lpstr>
      <vt:lpstr>Balage</vt:lpstr>
      <vt:lpstr>What is balage</vt:lpstr>
      <vt:lpstr>Mowing</vt:lpstr>
      <vt:lpstr>Wilting</vt:lpstr>
      <vt:lpstr>Baling</vt:lpstr>
      <vt:lpstr>Storage</vt:lpstr>
      <vt:lpstr>Benefits of balage versus pit silage methods: </vt:lpstr>
      <vt:lpstr>Environmental considerations</vt:lpstr>
      <vt:lpstr>Discussion activity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Susan Stokes</dc:creator>
  <cp:lastModifiedBy>Kerry Allen</cp:lastModifiedBy>
  <cp:revision>4</cp:revision>
  <dcterms:created xsi:type="dcterms:W3CDTF">2024-08-31T23:49:42Z</dcterms:created>
  <dcterms:modified xsi:type="dcterms:W3CDTF">2026-10-06T22:10:09Z</dcterms:modified>
</cp:coreProperties>
</file>