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6" r:id="rId3"/>
    <p:sldId id="257" r:id="rId4"/>
    <p:sldId id="258" r:id="rId5"/>
    <p:sldId id="260" r:id="rId6"/>
    <p:sldId id="270" r:id="rId7"/>
    <p:sldId id="276" r:id="rId8"/>
    <p:sldId id="259" r:id="rId9"/>
    <p:sldId id="265" r:id="rId10"/>
    <p:sldId id="288" r:id="rId11"/>
    <p:sldId id="2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C0FF-2242-53CF-459D-869AFE05B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B24A067-BE59-BFFD-A85F-9425BAE02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0783C40-C6EB-B508-8682-5BFC5556D081}"/>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5" name="Footer Placeholder 4">
            <a:extLst>
              <a:ext uri="{FF2B5EF4-FFF2-40B4-BE49-F238E27FC236}">
                <a16:creationId xmlns:a16="http://schemas.microsoft.com/office/drawing/2014/main" id="{DB7DC1AE-C767-895C-E9FC-C3F05DAF8DC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BD84C37-E334-ADD3-4487-2094163BCC6A}"/>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89193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6E01-E50B-C945-32FB-2111EA58AA4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EFCEAF3-4859-B57A-030E-82081F62BC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A2F6108-46EF-1F87-E536-85A92265AD35}"/>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5" name="Footer Placeholder 4">
            <a:extLst>
              <a:ext uri="{FF2B5EF4-FFF2-40B4-BE49-F238E27FC236}">
                <a16:creationId xmlns:a16="http://schemas.microsoft.com/office/drawing/2014/main" id="{8D304AE8-C6BE-AE62-90D6-4184BB1CD35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EA406EA-9A83-351A-EE2B-1C831B6ABBC3}"/>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623090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F9790-DA27-0846-FCF4-94A1BC9B05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2489C8B-F7C4-6450-3B54-243A77396D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1312004-40A8-9FC3-5090-89E7A912E9BC}"/>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5" name="Footer Placeholder 4">
            <a:extLst>
              <a:ext uri="{FF2B5EF4-FFF2-40B4-BE49-F238E27FC236}">
                <a16:creationId xmlns:a16="http://schemas.microsoft.com/office/drawing/2014/main" id="{72AFABC6-A63B-B383-2774-17947DE5FDB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E7C550F-8FD1-55AB-C0CC-A7624F572D0C}"/>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331876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0E8B-D4E3-19B5-AD0D-D31593311B6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F14CE15-BE29-CA90-4B31-ACC17C113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38F8ABB-7EE2-EE81-6D76-AA17AB8A7230}"/>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5" name="Footer Placeholder 4">
            <a:extLst>
              <a:ext uri="{FF2B5EF4-FFF2-40B4-BE49-F238E27FC236}">
                <a16:creationId xmlns:a16="http://schemas.microsoft.com/office/drawing/2014/main" id="{AAB34690-3C00-2C81-29D0-C866C8494FA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2A9766D-559F-07EF-3960-0E8A560FAE24}"/>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128246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1F61-08A0-076C-31E0-86FF7FEA4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3EDD398-5589-46A2-D306-DEB64E13D4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F683AC-F075-13C6-609F-31683F90DC70}"/>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5" name="Footer Placeholder 4">
            <a:extLst>
              <a:ext uri="{FF2B5EF4-FFF2-40B4-BE49-F238E27FC236}">
                <a16:creationId xmlns:a16="http://schemas.microsoft.com/office/drawing/2014/main" id="{BEF86AD6-1F5A-9443-0EF6-4D09D4735C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7B9670D-A24D-6EB0-82F8-D86CBB650818}"/>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34097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944B-5F4E-4A99-A9D2-69F28C6DE62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E8D80F2-EA32-5F92-EE28-F404DFAB19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DF41948-CE7B-A995-14F1-58C8AF0D4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4EDD79A-A132-753C-E223-6764AAD3F224}"/>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6" name="Footer Placeholder 5">
            <a:extLst>
              <a:ext uri="{FF2B5EF4-FFF2-40B4-BE49-F238E27FC236}">
                <a16:creationId xmlns:a16="http://schemas.microsoft.com/office/drawing/2014/main" id="{40FCEC13-BA32-ED90-4FE8-AAD66C15632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CCA77CD-B531-4243-A8DB-3DF3E73FA964}"/>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88573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47CE-7781-521F-1B91-9D74AF2CF17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E11B8E9-C45A-EC06-3ABB-A98A29488D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D2387-8B2C-8264-C89F-8CA56A294C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B8F1F334-5C53-F260-0B8E-4AD46551A2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9B4AF2-33EE-17F4-DCB5-66F02CFF97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F148A219-80C6-88F9-8B83-F62E52BB7395}"/>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8" name="Footer Placeholder 7">
            <a:extLst>
              <a:ext uri="{FF2B5EF4-FFF2-40B4-BE49-F238E27FC236}">
                <a16:creationId xmlns:a16="http://schemas.microsoft.com/office/drawing/2014/main" id="{C86491CE-B19C-8BFC-38AC-1784601A6BF7}"/>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7CF690B-B49A-CEE0-3032-09BEC84C05FA}"/>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171455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04E3-4475-3198-5E6E-324CC4A0F98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9D7309B1-9F41-6B05-248C-C8FA7C2BC789}"/>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4" name="Footer Placeholder 3">
            <a:extLst>
              <a:ext uri="{FF2B5EF4-FFF2-40B4-BE49-F238E27FC236}">
                <a16:creationId xmlns:a16="http://schemas.microsoft.com/office/drawing/2014/main" id="{33C64076-86FE-A271-0E73-D1BD2A73F37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8C9108AA-A65D-5978-CF27-0E0A8F629CAF}"/>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425989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7C44F-AEA1-EE76-F683-A21FC1EB1A7C}"/>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3" name="Footer Placeholder 2">
            <a:extLst>
              <a:ext uri="{FF2B5EF4-FFF2-40B4-BE49-F238E27FC236}">
                <a16:creationId xmlns:a16="http://schemas.microsoft.com/office/drawing/2014/main" id="{816BAE42-2E00-9E0C-5DC1-8C1EE446394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A817D6F4-E9C1-70C4-12FC-09FC38EEC9EE}"/>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305888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2787-4B1D-E649-F8A7-5481C4AD7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D1586BF-B6BE-170F-B6EB-861DA8B41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1336C322-EE2F-4D15-BD4F-163AC0783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282D-9EE7-83EE-B90A-B34DBE0FC64F}"/>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6" name="Footer Placeholder 5">
            <a:extLst>
              <a:ext uri="{FF2B5EF4-FFF2-40B4-BE49-F238E27FC236}">
                <a16:creationId xmlns:a16="http://schemas.microsoft.com/office/drawing/2014/main" id="{F5C6581D-0CD6-AE3D-DA4D-591F88C28B5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873C469-DA51-D085-DB60-DA1A15A82F34}"/>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336262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256A-81F2-F508-8614-1D128E2CD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686EA84-EA3A-C60C-540E-2B6E7432C3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DA5CD8A-010C-1C3F-43BA-B08484E80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CB80B-C650-C205-D896-BF01284348A2}"/>
              </a:ext>
            </a:extLst>
          </p:cNvPr>
          <p:cNvSpPr>
            <a:spLocks noGrp="1"/>
          </p:cNvSpPr>
          <p:nvPr>
            <p:ph type="dt" sz="half" idx="10"/>
          </p:nvPr>
        </p:nvSpPr>
        <p:spPr/>
        <p:txBody>
          <a:bodyPr/>
          <a:lstStyle/>
          <a:p>
            <a:fld id="{5DA7DC33-828C-4AAE-90B7-C614539A9EA6}" type="datetimeFigureOut">
              <a:rPr lang="en-NZ" smtClean="0"/>
              <a:t>31/07/2025</a:t>
            </a:fld>
            <a:endParaRPr lang="en-NZ"/>
          </a:p>
        </p:txBody>
      </p:sp>
      <p:sp>
        <p:nvSpPr>
          <p:cNvPr id="6" name="Footer Placeholder 5">
            <a:extLst>
              <a:ext uri="{FF2B5EF4-FFF2-40B4-BE49-F238E27FC236}">
                <a16:creationId xmlns:a16="http://schemas.microsoft.com/office/drawing/2014/main" id="{40108DEF-1C6A-7F0A-601A-43D59671D91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363E7AE-8C75-0BF3-5889-5A3B906335DD}"/>
              </a:ext>
            </a:extLst>
          </p:cNvPr>
          <p:cNvSpPr>
            <a:spLocks noGrp="1"/>
          </p:cNvSpPr>
          <p:nvPr>
            <p:ph type="sldNum" sz="quarter" idx="12"/>
          </p:nvPr>
        </p:nvSpPr>
        <p:spPr/>
        <p:txBody>
          <a:bodyPr/>
          <a:lstStyle/>
          <a:p>
            <a:fld id="{CFD20FFC-5935-4D86-9EE2-C64D79FC8E57}" type="slidenum">
              <a:rPr lang="en-NZ" smtClean="0"/>
              <a:t>‹#›</a:t>
            </a:fld>
            <a:endParaRPr lang="en-NZ"/>
          </a:p>
        </p:txBody>
      </p:sp>
    </p:spTree>
    <p:extLst>
      <p:ext uri="{BB962C8B-B14F-4D97-AF65-F5344CB8AC3E}">
        <p14:creationId xmlns:p14="http://schemas.microsoft.com/office/powerpoint/2010/main" val="163522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968E0-88AE-2700-1E2E-91328190F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595846C-4CF0-1004-4EDC-170EF3E8A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24E25D0-585A-371E-6A1C-021B8DF15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A7DC33-828C-4AAE-90B7-C614539A9EA6}" type="datetimeFigureOut">
              <a:rPr lang="en-NZ" smtClean="0"/>
              <a:t>31/07/2025</a:t>
            </a:fld>
            <a:endParaRPr lang="en-NZ"/>
          </a:p>
        </p:txBody>
      </p:sp>
      <p:sp>
        <p:nvSpPr>
          <p:cNvPr id="5" name="Footer Placeholder 4">
            <a:extLst>
              <a:ext uri="{FF2B5EF4-FFF2-40B4-BE49-F238E27FC236}">
                <a16:creationId xmlns:a16="http://schemas.microsoft.com/office/drawing/2014/main" id="{752003F5-38CB-759F-8963-FE50EF1B90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EDF57A2A-AA0D-DD82-0C23-B181A7EDAA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D20FFC-5935-4D86-9EE2-C64D79FC8E57}" type="slidenum">
              <a:rPr lang="en-NZ" smtClean="0"/>
              <a:t>‹#›</a:t>
            </a:fld>
            <a:endParaRPr lang="en-NZ"/>
          </a:p>
        </p:txBody>
      </p:sp>
    </p:spTree>
    <p:extLst>
      <p:ext uri="{BB962C8B-B14F-4D97-AF65-F5344CB8AC3E}">
        <p14:creationId xmlns:p14="http://schemas.microsoft.com/office/powerpoint/2010/main" val="941877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41F0414-98EF-89A0-7498-B3C3E89CB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1284287"/>
            <a:ext cx="77597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81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2E7E1-0192-96B6-A557-F8B8C112E635}"/>
              </a:ext>
            </a:extLst>
          </p:cNvPr>
          <p:cNvSpPr>
            <a:spLocks noGrp="1"/>
          </p:cNvSpPr>
          <p:nvPr>
            <p:ph type="title"/>
          </p:nvPr>
        </p:nvSpPr>
        <p:spPr>
          <a:xfrm>
            <a:off x="572493" y="238539"/>
            <a:ext cx="11018520" cy="1434415"/>
          </a:xfrm>
        </p:spPr>
        <p:txBody>
          <a:bodyPr anchor="b">
            <a:normAutofit/>
          </a:bodyPr>
          <a:lstStyle/>
          <a:p>
            <a:r>
              <a:rPr lang="en-NZ" sz="5400" dirty="0"/>
              <a:t>Discussion activity</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67ABF7-1050-6F35-4EC6-0051E1691516}"/>
              </a:ext>
            </a:extLst>
          </p:cNvPr>
          <p:cNvSpPr>
            <a:spLocks noGrp="1"/>
          </p:cNvSpPr>
          <p:nvPr>
            <p:ph idx="1"/>
          </p:nvPr>
        </p:nvSpPr>
        <p:spPr>
          <a:xfrm>
            <a:off x="572493" y="2071316"/>
            <a:ext cx="5608851" cy="4119172"/>
          </a:xfrm>
        </p:spPr>
        <p:txBody>
          <a:bodyPr anchor="t">
            <a:normAutofit/>
          </a:bodyPr>
          <a:lstStyle/>
          <a:p>
            <a:pPr>
              <a:lnSpc>
                <a:spcPct val="150000"/>
              </a:lnSpc>
              <a:spcBef>
                <a:spcPts val="0"/>
              </a:spcBef>
            </a:pPr>
            <a:r>
              <a:rPr lang="en-US" sz="1600" dirty="0"/>
              <a:t>Discuss why a farmer would make hay.</a:t>
            </a:r>
          </a:p>
          <a:p>
            <a:pPr>
              <a:lnSpc>
                <a:spcPct val="150000"/>
              </a:lnSpc>
              <a:spcBef>
                <a:spcPts val="0"/>
              </a:spcBef>
            </a:pPr>
            <a:r>
              <a:rPr lang="en-US" sz="1600" dirty="0"/>
              <a:t>Discuss why pasture should be cut for hay when no more than 50% of the grasses are in the early flowering stage.</a:t>
            </a:r>
          </a:p>
          <a:p>
            <a:pPr marL="0" indent="0">
              <a:lnSpc>
                <a:spcPct val="150000"/>
              </a:lnSpc>
              <a:spcBef>
                <a:spcPts val="0"/>
              </a:spcBef>
              <a:buNone/>
            </a:pPr>
            <a:endParaRPr lang="en-NZ" sz="2200" dirty="0"/>
          </a:p>
        </p:txBody>
      </p:sp>
      <p:pic>
        <p:nvPicPr>
          <p:cNvPr id="5" name="Picture 4">
            <a:extLst>
              <a:ext uri="{FF2B5EF4-FFF2-40B4-BE49-F238E27FC236}">
                <a16:creationId xmlns:a16="http://schemas.microsoft.com/office/drawing/2014/main" id="{DC65CE79-F1BD-48A9-0D37-619E51608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44" r="23340"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50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41F0414-98EF-89A0-7498-B3C3E89CB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1284287"/>
            <a:ext cx="77597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012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B6BC5-4135-2BD8-DCA5-D5C2047F49C6}"/>
              </a:ext>
            </a:extLst>
          </p:cNvPr>
          <p:cNvSpPr>
            <a:spLocks noGrp="1"/>
          </p:cNvSpPr>
          <p:nvPr>
            <p:ph type="ctrTitle"/>
          </p:nvPr>
        </p:nvSpPr>
        <p:spPr>
          <a:xfrm>
            <a:off x="638882" y="639193"/>
            <a:ext cx="3571810" cy="3573516"/>
          </a:xfrm>
        </p:spPr>
        <p:txBody>
          <a:bodyPr>
            <a:normAutofit/>
          </a:bodyPr>
          <a:lstStyle/>
          <a:p>
            <a:pPr algn="l"/>
            <a:r>
              <a:rPr lang="en-NZ" altLang="en-US" sz="6600" dirty="0"/>
              <a:t>Hay Making</a:t>
            </a:r>
            <a:endParaRPr lang="en-NZ" sz="6600" dirty="0"/>
          </a:p>
        </p:txBody>
      </p:sp>
      <p:sp>
        <p:nvSpPr>
          <p:cNvPr id="51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Our First Time Baling Hay | Back to the Land">
            <a:extLst>
              <a:ext uri="{FF2B5EF4-FFF2-40B4-BE49-F238E27FC236}">
                <a16:creationId xmlns:a16="http://schemas.microsoft.com/office/drawing/2014/main" id="{4AB4A1EC-7A8D-CC8F-03FE-5D9CE6E759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50899"/>
            <a:ext cx="7214616" cy="432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330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E0229-CE65-BB70-00CD-17948F29BC74}"/>
              </a:ext>
            </a:extLst>
          </p:cNvPr>
          <p:cNvSpPr>
            <a:spLocks noGrp="1"/>
          </p:cNvSpPr>
          <p:nvPr>
            <p:ph type="title"/>
          </p:nvPr>
        </p:nvSpPr>
        <p:spPr>
          <a:xfrm>
            <a:off x="640080" y="329184"/>
            <a:ext cx="6894576" cy="1783080"/>
          </a:xfrm>
        </p:spPr>
        <p:txBody>
          <a:bodyPr anchor="b">
            <a:normAutofit/>
          </a:bodyPr>
          <a:lstStyle/>
          <a:p>
            <a:r>
              <a:rPr lang="en-NZ" sz="5400" dirty="0"/>
              <a:t>Mowing hay</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03D661-ECB1-1174-28AC-D3A950320C02}"/>
              </a:ext>
            </a:extLst>
          </p:cNvPr>
          <p:cNvSpPr>
            <a:spLocks noGrp="1"/>
          </p:cNvSpPr>
          <p:nvPr>
            <p:ph idx="1"/>
          </p:nvPr>
        </p:nvSpPr>
        <p:spPr>
          <a:xfrm>
            <a:off x="640080" y="2706624"/>
            <a:ext cx="6894576" cy="3483864"/>
          </a:xfrm>
        </p:spPr>
        <p:txBody>
          <a:bodyPr>
            <a:normAutofit/>
          </a:bodyPr>
          <a:lstStyle/>
          <a:p>
            <a:pPr>
              <a:lnSpc>
                <a:spcPct val="150000"/>
              </a:lnSpc>
              <a:spcBef>
                <a:spcPts val="0"/>
              </a:spcBef>
            </a:pPr>
            <a:r>
              <a:rPr lang="en-US" sz="1800" dirty="0">
                <a:effectLst/>
                <a:latin typeface="Arial" panose="020B0604020202020204" pitchFamily="34" charset="0"/>
                <a:ea typeface="Times New Roman" panose="02020603050405020304" pitchFamily="18" charset="0"/>
              </a:rPr>
              <a:t>Pasture hay should be cut when no more than 50% of the grasses are in the early flowering stage. At this stage of growth, the pasture will not be at if maximum weight but close to it. However, the lower weight will be more than compensated for by higher nutritional value and digestibility.</a:t>
            </a:r>
            <a:endParaRPr lang="en-US" sz="1800" dirty="0">
              <a:latin typeface="Arial" panose="020B0604020202020204" pitchFamily="34" charset="0"/>
              <a:ea typeface="Times New Roman" panose="02020603050405020304" pitchFamily="18" charset="0"/>
            </a:endParaRPr>
          </a:p>
          <a:p>
            <a:pPr>
              <a:lnSpc>
                <a:spcPct val="150000"/>
              </a:lnSpc>
              <a:spcBef>
                <a:spcPts val="0"/>
              </a:spcBef>
            </a:pPr>
            <a:r>
              <a:rPr lang="en-US" sz="1800" dirty="0">
                <a:latin typeface="Arial" panose="020B0604020202020204" pitchFamily="34" charset="0"/>
                <a:ea typeface="Times New Roman" panose="02020603050405020304" pitchFamily="18" charset="0"/>
              </a:rPr>
              <a:t>Cut hay in dry conditions (minimum of 3 days), the faster the drying process the less respiration losses and the better the quality of the hay. </a:t>
            </a:r>
            <a:endParaRPr lang="en-NZ" sz="1800" dirty="0">
              <a:effectLst/>
              <a:latin typeface="Times New Roman" panose="02020603050405020304" pitchFamily="18" charset="0"/>
              <a:ea typeface="Times New Roman" panose="02020603050405020304" pitchFamily="18" charset="0"/>
            </a:endParaRPr>
          </a:p>
          <a:p>
            <a:endParaRPr lang="en-NZ" sz="2200" dirty="0"/>
          </a:p>
        </p:txBody>
      </p:sp>
      <p:pic>
        <p:nvPicPr>
          <p:cNvPr id="4" name="Picture 4">
            <a:extLst>
              <a:ext uri="{FF2B5EF4-FFF2-40B4-BE49-F238E27FC236}">
                <a16:creationId xmlns:a16="http://schemas.microsoft.com/office/drawing/2014/main" id="{1AB553F8-786A-79F4-C742-87277B6C0D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3840" y="704423"/>
            <a:ext cx="4014216" cy="2679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C4A581-B18B-F6B1-5F0B-517FFFDBE9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47518" y="3556000"/>
            <a:ext cx="4030538" cy="269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21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E0229-CE65-BB70-00CD-17948F29BC74}"/>
              </a:ext>
            </a:extLst>
          </p:cNvPr>
          <p:cNvSpPr>
            <a:spLocks noGrp="1"/>
          </p:cNvSpPr>
          <p:nvPr>
            <p:ph type="title"/>
          </p:nvPr>
        </p:nvSpPr>
        <p:spPr>
          <a:xfrm>
            <a:off x="612648" y="365125"/>
            <a:ext cx="6986015" cy="1776484"/>
          </a:xfrm>
        </p:spPr>
        <p:txBody>
          <a:bodyPr anchor="b">
            <a:normAutofit/>
          </a:bodyPr>
          <a:lstStyle/>
          <a:p>
            <a:r>
              <a:rPr lang="en-NZ" sz="5400"/>
              <a:t>Quality pasture</a:t>
            </a:r>
            <a:endParaRPr lang="en-NZ" sz="5400" dirty="0"/>
          </a:p>
        </p:txBody>
      </p:sp>
      <p:pic>
        <p:nvPicPr>
          <p:cNvPr id="4" name="Picture 4">
            <a:extLst>
              <a:ext uri="{FF2B5EF4-FFF2-40B4-BE49-F238E27FC236}">
                <a16:creationId xmlns:a16="http://schemas.microsoft.com/office/drawing/2014/main" id="{DC65CE79-F1BD-48A9-0D37-619E516083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77862" y="4163310"/>
            <a:ext cx="3160372" cy="2109548"/>
          </a:xfrm>
          <a:prstGeom prst="rect">
            <a:avLst/>
          </a:prstGeom>
          <a:noFill/>
          <a:extLst>
            <a:ext uri="{909E8E84-426E-40DD-AFC4-6F175D3DCCD1}">
              <a14:hiddenFill xmlns:a14="http://schemas.microsoft.com/office/drawing/2010/main">
                <a:solidFill>
                  <a:srgbClr val="FFFFFF"/>
                </a:solidFill>
              </a14:hiddenFill>
            </a:ext>
          </a:extLst>
        </p:spPr>
      </p:pic>
      <p:sp>
        <p:nvSpPr>
          <p:cNvPr id="5138"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03D661-ECB1-1174-28AC-D3A950320C02}"/>
              </a:ext>
            </a:extLst>
          </p:cNvPr>
          <p:cNvSpPr>
            <a:spLocks noGrp="1"/>
          </p:cNvSpPr>
          <p:nvPr>
            <p:ph idx="1"/>
          </p:nvPr>
        </p:nvSpPr>
        <p:spPr>
          <a:xfrm>
            <a:off x="612648" y="2504819"/>
            <a:ext cx="5041374" cy="3672144"/>
          </a:xfrm>
        </p:spPr>
        <p:txBody>
          <a:bodyPr>
            <a:normAutofit fontScale="92500" lnSpcReduction="20000"/>
          </a:bodyPr>
          <a:lstStyle/>
          <a:p>
            <a:pPr>
              <a:lnSpc>
                <a:spcPct val="150000"/>
              </a:lnSpc>
              <a:spcBef>
                <a:spcPts val="0"/>
              </a:spcBef>
            </a:pPr>
            <a:r>
              <a:rPr lang="en-US" sz="2200" dirty="0">
                <a:effectLst/>
                <a:latin typeface="Arial" panose="020B0604020202020204" pitchFamily="34" charset="0"/>
                <a:ea typeface="Times New Roman" panose="02020603050405020304" pitchFamily="18" charset="0"/>
              </a:rPr>
              <a:t>Pasture high in clover/legumes will have higher nutritive value because they are higher in protein, lower in </a:t>
            </a:r>
            <a:r>
              <a:rPr lang="en-US" sz="2200" dirty="0" err="1">
                <a:effectLst/>
                <a:latin typeface="Arial" panose="020B0604020202020204" pitchFamily="34" charset="0"/>
                <a:ea typeface="Times New Roman" panose="02020603050405020304" pitchFamily="18" charset="0"/>
              </a:rPr>
              <a:t>fibre</a:t>
            </a:r>
            <a:r>
              <a:rPr lang="en-US" sz="2200" dirty="0">
                <a:effectLst/>
                <a:latin typeface="Arial" panose="020B0604020202020204" pitchFamily="34" charset="0"/>
                <a:ea typeface="Times New Roman" panose="02020603050405020304" pitchFamily="18" charset="0"/>
              </a:rPr>
              <a:t> and more digestible. </a:t>
            </a:r>
          </a:p>
          <a:p>
            <a:pPr>
              <a:lnSpc>
                <a:spcPct val="150000"/>
              </a:lnSpc>
              <a:spcBef>
                <a:spcPts val="0"/>
              </a:spcBef>
            </a:pPr>
            <a:r>
              <a:rPr lang="en-US" sz="2200" dirty="0">
                <a:latin typeface="Arial" panose="020B0604020202020204" pitchFamily="34" charset="0"/>
                <a:ea typeface="Times New Roman" panose="02020603050405020304" pitchFamily="18" charset="0"/>
              </a:rPr>
              <a:t>P</a:t>
            </a:r>
            <a:r>
              <a:rPr lang="en-US" sz="2200" dirty="0">
                <a:effectLst/>
                <a:latin typeface="Arial" panose="020B0604020202020204" pitchFamily="34" charset="0"/>
                <a:ea typeface="Times New Roman" panose="02020603050405020304" pitchFamily="18" charset="0"/>
              </a:rPr>
              <a:t>astures with a high percentage of weeds and grasses with lots of seedheads will make hay with low palatability and digestibility therefore will have a low nutritive value.</a:t>
            </a:r>
            <a:endParaRPr lang="en-NZ" sz="2200" dirty="0">
              <a:effectLst/>
              <a:latin typeface="Times New Roman" panose="02020603050405020304" pitchFamily="18" charset="0"/>
              <a:ea typeface="Times New Roman" panose="02020603050405020304" pitchFamily="18" charset="0"/>
            </a:endParaRPr>
          </a:p>
          <a:p>
            <a:endParaRPr lang="en-NZ" sz="2200" dirty="0"/>
          </a:p>
        </p:txBody>
      </p:sp>
      <p:pic>
        <p:nvPicPr>
          <p:cNvPr id="5" name="Picture 4">
            <a:extLst>
              <a:ext uri="{FF2B5EF4-FFF2-40B4-BE49-F238E27FC236}">
                <a16:creationId xmlns:a16="http://schemas.microsoft.com/office/drawing/2014/main" id="{E3B879E7-FD0D-BDE4-A4B3-AD57B6B02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647133" y="306886"/>
            <a:ext cx="5070764" cy="3549538"/>
          </a:xfrm>
          <a:prstGeom prst="rect">
            <a:avLst/>
          </a:prstGeom>
          <a:noFill/>
        </p:spPr>
      </p:pic>
      <p:pic>
        <p:nvPicPr>
          <p:cNvPr id="5124" name="Picture 4">
            <a:extLst>
              <a:ext uri="{FF2B5EF4-FFF2-40B4-BE49-F238E27FC236}">
                <a16:creationId xmlns:a16="http://schemas.microsoft.com/office/drawing/2014/main" id="{C7D23877-55F1-6322-65B2-5937EBBD04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04740" y="4163309"/>
            <a:ext cx="3073121" cy="205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09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a:extLst>
              <a:ext uri="{FF2B5EF4-FFF2-40B4-BE49-F238E27FC236}">
                <a16:creationId xmlns:a16="http://schemas.microsoft.com/office/drawing/2014/main" id="{3A1E91DD-F878-533A-DE3A-F7BF0F05E2DC}"/>
              </a:ext>
            </a:extLst>
          </p:cNvPr>
          <p:cNvSpPr>
            <a:spLocks noGrp="1" noChangeArrowheads="1"/>
          </p:cNvSpPr>
          <p:nvPr>
            <p:ph type="title"/>
          </p:nvPr>
        </p:nvSpPr>
        <p:spPr>
          <a:xfrm>
            <a:off x="640080" y="329184"/>
            <a:ext cx="6894576" cy="1783080"/>
          </a:xfrm>
        </p:spPr>
        <p:txBody>
          <a:bodyPr anchor="b">
            <a:normAutofit/>
          </a:bodyPr>
          <a:lstStyle/>
          <a:p>
            <a:r>
              <a:rPr lang="en-US" altLang="en-US" sz="5400" dirty="0"/>
              <a:t>Tedding</a:t>
            </a:r>
          </a:p>
        </p:txBody>
      </p:sp>
      <p:sp>
        <p:nvSpPr>
          <p:cNvPr id="1639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3">
            <a:extLst>
              <a:ext uri="{FF2B5EF4-FFF2-40B4-BE49-F238E27FC236}">
                <a16:creationId xmlns:a16="http://schemas.microsoft.com/office/drawing/2014/main" id="{0B8B10A6-8F64-6033-8E54-19AB81423761}"/>
              </a:ext>
            </a:extLst>
          </p:cNvPr>
          <p:cNvSpPr>
            <a:spLocks noGrp="1" noChangeArrowheads="1"/>
          </p:cNvSpPr>
          <p:nvPr>
            <p:ph type="body" idx="1"/>
          </p:nvPr>
        </p:nvSpPr>
        <p:spPr>
          <a:xfrm>
            <a:off x="640080" y="2706624"/>
            <a:ext cx="6894576" cy="3483864"/>
          </a:xfrm>
        </p:spPr>
        <p:txBody>
          <a:bodyPr>
            <a:normAutofit/>
          </a:bodyPr>
          <a:lstStyle/>
          <a:p>
            <a:pPr>
              <a:lnSpc>
                <a:spcPct val="150000"/>
              </a:lnSpc>
              <a:spcBef>
                <a:spcPts val="0"/>
              </a:spcBef>
            </a:pPr>
            <a:r>
              <a:rPr lang="en-US" sz="1800" dirty="0">
                <a:effectLst/>
                <a:latin typeface="Arial" panose="020B0604020202020204" pitchFamily="34" charset="0"/>
                <a:ea typeface="Times New Roman" panose="02020603050405020304" pitchFamily="18" charset="0"/>
              </a:rPr>
              <a:t>A rake is used to turn the cut grass to expose the underside to the sun and air-allows drying to occur. Hay can be turned </a:t>
            </a:r>
            <a:r>
              <a:rPr lang="en-US" sz="1800" dirty="0" err="1">
                <a:effectLst/>
                <a:latin typeface="Arial" panose="020B0604020202020204" pitchFamily="34" charset="0"/>
                <a:ea typeface="Times New Roman" panose="02020603050405020304" pitchFamily="18" charset="0"/>
              </a:rPr>
              <a:t>vigourously</a:t>
            </a:r>
            <a:r>
              <a:rPr lang="en-US" sz="1800" dirty="0">
                <a:effectLst/>
                <a:latin typeface="Arial" panose="020B0604020202020204" pitchFamily="34" charset="0"/>
                <a:ea typeface="Times New Roman" panose="02020603050405020304" pitchFamily="18" charset="0"/>
              </a:rPr>
              <a:t> during the first three-quarters of the drying period. </a:t>
            </a:r>
            <a:endParaRPr lang="en-US" sz="1800" dirty="0">
              <a:latin typeface="Arial" panose="020B0604020202020204" pitchFamily="34" charset="0"/>
              <a:ea typeface="Times New Roman" panose="02020603050405020304" pitchFamily="18" charset="0"/>
            </a:endParaRPr>
          </a:p>
          <a:p>
            <a:pPr>
              <a:lnSpc>
                <a:spcPct val="150000"/>
              </a:lnSpc>
              <a:spcBef>
                <a:spcPts val="0"/>
              </a:spcBef>
            </a:pPr>
            <a:r>
              <a:rPr lang="en-US" sz="1800" dirty="0">
                <a:latin typeface="Arial" panose="020B0604020202020204" pitchFamily="34" charset="0"/>
                <a:ea typeface="Times New Roman" panose="02020603050405020304" pitchFamily="18" charset="0"/>
              </a:rPr>
              <a:t>T</a:t>
            </a:r>
            <a:r>
              <a:rPr lang="en-US" sz="1800" dirty="0">
                <a:effectLst/>
                <a:latin typeface="Arial" panose="020B0604020202020204" pitchFamily="34" charset="0"/>
                <a:ea typeface="Times New Roman" panose="02020603050405020304" pitchFamily="18" charset="0"/>
              </a:rPr>
              <a:t>o avoid leaf loss gently turning should be carried out after the moisture content has been reduced to 30-35%.</a:t>
            </a:r>
            <a:endParaRPr lang="en-NZ" sz="1800" dirty="0">
              <a:effectLst/>
              <a:latin typeface="Times New Roman" panose="02020603050405020304" pitchFamily="18" charset="0"/>
              <a:ea typeface="Times New Roman" panose="02020603050405020304" pitchFamily="18" charset="0"/>
            </a:endParaRPr>
          </a:p>
          <a:p>
            <a:pPr>
              <a:lnSpc>
                <a:spcPct val="150000"/>
              </a:lnSpc>
              <a:spcBef>
                <a:spcPts val="0"/>
              </a:spcBef>
            </a:pPr>
            <a:r>
              <a:rPr lang="en-US" sz="1800" dirty="0">
                <a:effectLst/>
                <a:latin typeface="Arial" panose="020B0604020202020204" pitchFamily="34" charset="0"/>
                <a:ea typeface="Times New Roman" panose="02020603050405020304" pitchFamily="18" charset="0"/>
              </a:rPr>
              <a:t>Conditioning the grass crop means bruising, crushing the stems. This process speeds up the rate of moisture loss </a:t>
            </a:r>
            <a:r>
              <a:rPr lang="en-US" sz="1800" dirty="0" err="1">
                <a:effectLst/>
                <a:latin typeface="Arial" panose="020B0604020202020204" pitchFamily="34" charset="0"/>
                <a:ea typeface="Times New Roman" panose="02020603050405020304" pitchFamily="18" charset="0"/>
              </a:rPr>
              <a:t>minimising</a:t>
            </a:r>
            <a:r>
              <a:rPr lang="en-US" sz="1800" dirty="0">
                <a:effectLst/>
                <a:latin typeface="Arial" panose="020B0604020202020204" pitchFamily="34" charset="0"/>
                <a:ea typeface="Times New Roman" panose="02020603050405020304" pitchFamily="18" charset="0"/>
              </a:rPr>
              <a:t> nutrient loss through respiration.</a:t>
            </a:r>
          </a:p>
          <a:p>
            <a:pPr>
              <a:lnSpc>
                <a:spcPct val="150000"/>
              </a:lnSpc>
            </a:pPr>
            <a:endParaRPr lang="en-NZ" sz="1800" dirty="0">
              <a:effectLst/>
              <a:latin typeface="Times New Roman" panose="02020603050405020304" pitchFamily="18" charset="0"/>
              <a:ea typeface="Times New Roman" panose="02020603050405020304" pitchFamily="18" charset="0"/>
            </a:endParaRPr>
          </a:p>
          <a:p>
            <a:endParaRPr lang="en-NZ" sz="1800" dirty="0">
              <a:effectLst/>
              <a:latin typeface="Times New Roman" panose="02020603050405020304" pitchFamily="18" charset="0"/>
              <a:ea typeface="Times New Roman" panose="02020603050405020304" pitchFamily="18" charset="0"/>
            </a:endParaRPr>
          </a:p>
          <a:p>
            <a:endParaRPr lang="en-US" altLang="en-US" sz="2200" dirty="0"/>
          </a:p>
        </p:txBody>
      </p:sp>
      <p:pic>
        <p:nvPicPr>
          <p:cNvPr id="16388" name="Picture 4">
            <a:extLst>
              <a:ext uri="{FF2B5EF4-FFF2-40B4-BE49-F238E27FC236}">
                <a16:creationId xmlns:a16="http://schemas.microsoft.com/office/drawing/2014/main" id="{C0B22698-D165-5DFF-6FD7-DDBA994087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3840" y="704423"/>
            <a:ext cx="4014216" cy="26794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A5A8E429-BD58-87ED-7D83-A58F04339E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63841" y="3510999"/>
            <a:ext cx="4014215" cy="2679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44" name="Rectangle 225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9BE6EA9E-A86D-430D-F254-6D8748744A1B}"/>
              </a:ext>
            </a:extLst>
          </p:cNvPr>
          <p:cNvSpPr>
            <a:spLocks noGrp="1" noChangeArrowheads="1"/>
          </p:cNvSpPr>
          <p:nvPr>
            <p:ph type="title"/>
          </p:nvPr>
        </p:nvSpPr>
        <p:spPr>
          <a:xfrm>
            <a:off x="640080" y="325369"/>
            <a:ext cx="4368602" cy="1956841"/>
          </a:xfrm>
        </p:spPr>
        <p:txBody>
          <a:bodyPr anchor="b">
            <a:normAutofit/>
          </a:bodyPr>
          <a:lstStyle/>
          <a:p>
            <a:r>
              <a:rPr lang="en-US" altLang="en-US" sz="5400" dirty="0"/>
              <a:t>Windrowing</a:t>
            </a:r>
          </a:p>
        </p:txBody>
      </p:sp>
      <p:sp>
        <p:nvSpPr>
          <p:cNvPr id="225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3">
            <a:extLst>
              <a:ext uri="{FF2B5EF4-FFF2-40B4-BE49-F238E27FC236}">
                <a16:creationId xmlns:a16="http://schemas.microsoft.com/office/drawing/2014/main" id="{4C6F409B-B36B-21C2-9293-9D777C158425}"/>
              </a:ext>
            </a:extLst>
          </p:cNvPr>
          <p:cNvSpPr>
            <a:spLocks noGrp="1" noChangeArrowheads="1"/>
          </p:cNvSpPr>
          <p:nvPr>
            <p:ph type="body" idx="1"/>
          </p:nvPr>
        </p:nvSpPr>
        <p:spPr>
          <a:xfrm>
            <a:off x="640080" y="2872899"/>
            <a:ext cx="4243589" cy="3320668"/>
          </a:xfrm>
        </p:spPr>
        <p:txBody>
          <a:bodyPr>
            <a:normAutofit/>
          </a:bodyPr>
          <a:lstStyle/>
          <a:p>
            <a:pPr>
              <a:lnSpc>
                <a:spcPct val="150000"/>
              </a:lnSpc>
              <a:spcBef>
                <a:spcPts val="0"/>
              </a:spcBef>
            </a:pPr>
            <a:r>
              <a:rPr lang="en-US" altLang="en-US" sz="2200" dirty="0"/>
              <a:t>Dry hay as quickly as possible to less than 25% moisture content. Plant respiration stops maintaining the nutritional value of the pasture.</a:t>
            </a:r>
          </a:p>
        </p:txBody>
      </p:sp>
      <p:pic>
        <p:nvPicPr>
          <p:cNvPr id="2" name="Picture 4">
            <a:extLst>
              <a:ext uri="{FF2B5EF4-FFF2-40B4-BE49-F238E27FC236}">
                <a16:creationId xmlns:a16="http://schemas.microsoft.com/office/drawing/2014/main" id="{27E4AEFE-FD75-0C37-B955-A1B7E1614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0" r="2703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A90A8FB-3940-181A-700B-B49A84555B28}"/>
              </a:ext>
            </a:extLst>
          </p:cNvPr>
          <p:cNvSpPr>
            <a:spLocks noGrp="1" noChangeArrowheads="1"/>
          </p:cNvSpPr>
          <p:nvPr>
            <p:ph type="title"/>
          </p:nvPr>
        </p:nvSpPr>
        <p:spPr>
          <a:xfrm>
            <a:off x="833120" y="1122363"/>
            <a:ext cx="3200400" cy="2387600"/>
          </a:xfrm>
        </p:spPr>
        <p:txBody>
          <a:bodyPr vert="horz" lIns="91440" tIns="45720" rIns="91440" bIns="45720" rtlCol="0" anchor="b">
            <a:normAutofit/>
          </a:bodyPr>
          <a:lstStyle/>
          <a:p>
            <a:r>
              <a:rPr lang="en-US" altLang="en-US" sz="4800" kern="1200">
                <a:solidFill>
                  <a:schemeClr val="tx1"/>
                </a:solidFill>
                <a:latin typeface="+mj-lt"/>
                <a:ea typeface="+mj-ea"/>
                <a:cs typeface="+mj-cs"/>
              </a:rPr>
              <a:t>Baling</a:t>
            </a:r>
          </a:p>
        </p:txBody>
      </p:sp>
      <p:sp>
        <p:nvSpPr>
          <p:cNvPr id="22531" name="Rectangle 3">
            <a:extLst>
              <a:ext uri="{FF2B5EF4-FFF2-40B4-BE49-F238E27FC236}">
                <a16:creationId xmlns:a16="http://schemas.microsoft.com/office/drawing/2014/main" id="{1DAD18DE-B1E5-FA0A-E681-E2D10A6F6353}"/>
              </a:ext>
            </a:extLst>
          </p:cNvPr>
          <p:cNvSpPr>
            <a:spLocks noGrp="1" noChangeArrowheads="1"/>
          </p:cNvSpPr>
          <p:nvPr>
            <p:ph type="body" idx="1"/>
          </p:nvPr>
        </p:nvSpPr>
        <p:spPr>
          <a:xfrm>
            <a:off x="833120" y="3602037"/>
            <a:ext cx="3200400" cy="2204401"/>
          </a:xfrm>
        </p:spPr>
        <p:txBody>
          <a:bodyPr vert="horz" lIns="91440" tIns="45720" rIns="91440" bIns="45720" rtlCol="0">
            <a:normAutofit/>
          </a:bodyPr>
          <a:lstStyle/>
          <a:p>
            <a:pPr marL="0" indent="0">
              <a:lnSpc>
                <a:spcPct val="150000"/>
              </a:lnSpc>
              <a:spcBef>
                <a:spcPts val="0"/>
              </a:spcBef>
              <a:buNone/>
            </a:pPr>
            <a:r>
              <a:rPr lang="en-US" altLang="en-US" sz="1800" kern="1200">
                <a:solidFill>
                  <a:schemeClr val="tx1"/>
                </a:solidFill>
                <a:latin typeface="+mn-lt"/>
                <a:ea typeface="+mn-ea"/>
                <a:cs typeface="+mn-cs"/>
              </a:rPr>
              <a:t>Bale when moisture content is less than 25%.</a:t>
            </a:r>
            <a:endParaRPr lang="en-US" altLang="en-US" sz="1800" kern="1200" dirty="0">
              <a:solidFill>
                <a:schemeClr val="tx1"/>
              </a:solidFill>
              <a:latin typeface="+mn-lt"/>
              <a:ea typeface="+mn-ea"/>
              <a:cs typeface="+mn-cs"/>
            </a:endParaRPr>
          </a:p>
        </p:txBody>
      </p:sp>
      <p:pic>
        <p:nvPicPr>
          <p:cNvPr id="11268" name="Picture 4">
            <a:extLst>
              <a:ext uri="{FF2B5EF4-FFF2-40B4-BE49-F238E27FC236}">
                <a16:creationId xmlns:a16="http://schemas.microsoft.com/office/drawing/2014/main" id="{DC4877FD-FBDF-B9EC-D983-39E668F920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48213" y="332922"/>
            <a:ext cx="2460223" cy="164219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89A0C433-A570-CEC5-FED2-19A34EF48E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01013" y="372291"/>
            <a:ext cx="3953105" cy="2638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king Hay While The Sun Shines - Time ...">
            <a:extLst>
              <a:ext uri="{FF2B5EF4-FFF2-40B4-BE49-F238E27FC236}">
                <a16:creationId xmlns:a16="http://schemas.microsoft.com/office/drawing/2014/main" id="{CBD6555E-654B-1853-16BF-83656D2B381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40616" y="4583440"/>
            <a:ext cx="2603171" cy="2228230"/>
          </a:xfrm>
          <a:prstGeom prst="rect">
            <a:avLst/>
          </a:prstGeom>
          <a:noFill/>
          <a:extLst>
            <a:ext uri="{909E8E84-426E-40DD-AFC4-6F175D3DCCD1}">
              <a14:hiddenFill xmlns:a14="http://schemas.microsoft.com/office/drawing/2010/main">
                <a:solidFill>
                  <a:srgbClr val="FFFFFF"/>
                </a:solidFill>
              </a14:hiddenFill>
            </a:ext>
          </a:extLst>
        </p:spPr>
      </p:pic>
      <p:cxnSp>
        <p:nvCxnSpPr>
          <p:cNvPr id="22557" name="Straight Connector 22556">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662"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556" name="Straight Connector 22555">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558" name="Straight Connector 22557">
            <a:extLst>
              <a:ext uri="{FF2B5EF4-FFF2-40B4-BE49-F238E27FC236}">
                <a16:creationId xmlns:a16="http://schemas.microsoft.com/office/drawing/2014/main" id="{1902062F-7F47-41E5-8574-2D1492D58E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661" y="3429000"/>
            <a:ext cx="466344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560" name="Straight Connector 22559">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4568202"/>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316" name="Picture 4">
            <a:extLst>
              <a:ext uri="{FF2B5EF4-FFF2-40B4-BE49-F238E27FC236}">
                <a16:creationId xmlns:a16="http://schemas.microsoft.com/office/drawing/2014/main" id="{6BFD1656-7016-3B15-A23D-F7483EC86E7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97912" y="3847013"/>
            <a:ext cx="3759307" cy="25093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rse hay: how to identify the good ...">
            <a:extLst>
              <a:ext uri="{FF2B5EF4-FFF2-40B4-BE49-F238E27FC236}">
                <a16:creationId xmlns:a16="http://schemas.microsoft.com/office/drawing/2014/main" id="{15BE376E-3375-38BC-1389-2D3F4B2818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213" y="2581275"/>
            <a:ext cx="2695575" cy="169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E0229-CE65-BB70-00CD-17948F29BC74}"/>
              </a:ext>
            </a:extLst>
          </p:cNvPr>
          <p:cNvSpPr>
            <a:spLocks noGrp="1"/>
          </p:cNvSpPr>
          <p:nvPr>
            <p:ph type="title"/>
          </p:nvPr>
        </p:nvSpPr>
        <p:spPr>
          <a:xfrm>
            <a:off x="630918" y="643465"/>
            <a:ext cx="3895359" cy="1846615"/>
          </a:xfrm>
        </p:spPr>
        <p:txBody>
          <a:bodyPr anchor="b">
            <a:normAutofit/>
          </a:bodyPr>
          <a:lstStyle/>
          <a:p>
            <a:r>
              <a:rPr lang="en-NZ" sz="5400"/>
              <a:t>Types of bales</a:t>
            </a:r>
          </a:p>
        </p:txBody>
      </p:sp>
      <p:sp>
        <p:nvSpPr>
          <p:cNvPr id="2063"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03D661-ECB1-1174-28AC-D3A950320C02}"/>
              </a:ext>
            </a:extLst>
          </p:cNvPr>
          <p:cNvSpPr>
            <a:spLocks noGrp="1"/>
          </p:cNvSpPr>
          <p:nvPr>
            <p:ph idx="1"/>
          </p:nvPr>
        </p:nvSpPr>
        <p:spPr>
          <a:xfrm>
            <a:off x="630936" y="2807167"/>
            <a:ext cx="3895522" cy="3386399"/>
          </a:xfrm>
        </p:spPr>
        <p:txBody>
          <a:bodyPr>
            <a:normAutofit/>
          </a:bodyPr>
          <a:lstStyle/>
          <a:p>
            <a:pPr marL="0" indent="0">
              <a:lnSpc>
                <a:spcPct val="150000"/>
              </a:lnSpc>
              <a:spcBef>
                <a:spcPts val="0"/>
              </a:spcBef>
              <a:buNone/>
            </a:pPr>
            <a:r>
              <a:rPr lang="en-NZ" sz="2200" dirty="0"/>
              <a:t>The type of bale made will depend on end use and feeding out equipment.</a:t>
            </a:r>
          </a:p>
        </p:txBody>
      </p:sp>
      <p:pic>
        <p:nvPicPr>
          <p:cNvPr id="2056" name="Picture 8" descr="Vale Hay &amp; Straw | Cowbridge">
            <a:extLst>
              <a:ext uri="{FF2B5EF4-FFF2-40B4-BE49-F238E27FC236}">
                <a16:creationId xmlns:a16="http://schemas.microsoft.com/office/drawing/2014/main" id="{8C76A954-6C6C-4AC2-9216-503B1A9A10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92624" y="342900"/>
            <a:ext cx="3099816" cy="30998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quare Bales Are Perfect For Small Farms">
            <a:extLst>
              <a:ext uri="{FF2B5EF4-FFF2-40B4-BE49-F238E27FC236}">
                <a16:creationId xmlns:a16="http://schemas.microsoft.com/office/drawing/2014/main" id="{E761333C-AB13-849D-5CBE-A98C9C1487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7888" y="226302"/>
            <a:ext cx="3785616" cy="25191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act Meadow Hay Bale - C&amp;C Kumeu ...">
            <a:extLst>
              <a:ext uri="{FF2B5EF4-FFF2-40B4-BE49-F238E27FC236}">
                <a16:creationId xmlns:a16="http://schemas.microsoft.com/office/drawing/2014/main" id="{8BB4F49A-E3D7-9189-5418-DC87412FA42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92624" y="3930770"/>
            <a:ext cx="3099816" cy="21275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und Bale Storage Tips | Drovers">
            <a:extLst>
              <a:ext uri="{FF2B5EF4-FFF2-40B4-BE49-F238E27FC236}">
                <a16:creationId xmlns:a16="http://schemas.microsoft.com/office/drawing/2014/main" id="{4A1B73EF-C68F-F447-64F3-468D898F224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47888" y="3230657"/>
            <a:ext cx="3785616" cy="270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7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9" name="Rectangle 11278">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a:extLst>
              <a:ext uri="{FF2B5EF4-FFF2-40B4-BE49-F238E27FC236}">
                <a16:creationId xmlns:a16="http://schemas.microsoft.com/office/drawing/2014/main" id="{99AA8BB5-8DBA-565F-FD46-50F6DA87D230}"/>
              </a:ext>
            </a:extLst>
          </p:cNvPr>
          <p:cNvSpPr>
            <a:spLocks noGrp="1" noChangeArrowheads="1"/>
          </p:cNvSpPr>
          <p:nvPr>
            <p:ph type="title"/>
          </p:nvPr>
        </p:nvSpPr>
        <p:spPr>
          <a:xfrm>
            <a:off x="612648" y="365124"/>
            <a:ext cx="5221224" cy="2066544"/>
          </a:xfrm>
        </p:spPr>
        <p:txBody>
          <a:bodyPr anchor="b">
            <a:normAutofit/>
          </a:bodyPr>
          <a:lstStyle/>
          <a:p>
            <a:r>
              <a:rPr lang="en-US" altLang="en-US" sz="5400"/>
              <a:t>Storage</a:t>
            </a:r>
          </a:p>
        </p:txBody>
      </p:sp>
      <p:pic>
        <p:nvPicPr>
          <p:cNvPr id="1030" name="Picture 6" descr="Conventional Bales and Wrapping | Woodley's">
            <a:extLst>
              <a:ext uri="{FF2B5EF4-FFF2-40B4-BE49-F238E27FC236}">
                <a16:creationId xmlns:a16="http://schemas.microsoft.com/office/drawing/2014/main" id="{85946E43-1C3C-D5F5-CCEE-E239DA8A5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994" r="19632" b="3"/>
          <a:stretch/>
        </p:blipFill>
        <p:spPr bwMode="auto">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351 Hay Storage Stock Photos, High-Res ...">
            <a:extLst>
              <a:ext uri="{FF2B5EF4-FFF2-40B4-BE49-F238E27FC236}">
                <a16:creationId xmlns:a16="http://schemas.microsoft.com/office/drawing/2014/main" id="{5721684E-B7D9-D798-5BF9-3D3CE97B5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89" r="16984" b="-2"/>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11281"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Rectangle 3">
            <a:extLst>
              <a:ext uri="{FF2B5EF4-FFF2-40B4-BE49-F238E27FC236}">
                <a16:creationId xmlns:a16="http://schemas.microsoft.com/office/drawing/2014/main" id="{F5BD57CE-693F-C0C0-AB65-1AC1D38D28B6}"/>
              </a:ext>
            </a:extLst>
          </p:cNvPr>
          <p:cNvSpPr>
            <a:spLocks noGrp="1" noChangeArrowheads="1"/>
          </p:cNvSpPr>
          <p:nvPr>
            <p:ph type="body" idx="1"/>
          </p:nvPr>
        </p:nvSpPr>
        <p:spPr>
          <a:xfrm>
            <a:off x="612648" y="2843784"/>
            <a:ext cx="5577840" cy="3694176"/>
          </a:xfrm>
        </p:spPr>
        <p:txBody>
          <a:bodyPr>
            <a:normAutofit fontScale="77500" lnSpcReduction="20000"/>
          </a:bodyPr>
          <a:lstStyle/>
          <a:p>
            <a:pPr>
              <a:lnSpc>
                <a:spcPct val="160000"/>
              </a:lnSpc>
              <a:spcBef>
                <a:spcPts val="0"/>
              </a:spcBef>
            </a:pPr>
            <a:r>
              <a:rPr lang="en-US" sz="2200" dirty="0"/>
              <a:t>Once hay is baled it is important to protect if from the weather to maintain its quality by storing it under cover, either wrapped in plastic or in sheds. </a:t>
            </a:r>
          </a:p>
          <a:p>
            <a:pPr>
              <a:lnSpc>
                <a:spcPct val="160000"/>
              </a:lnSpc>
              <a:spcBef>
                <a:spcPts val="0"/>
              </a:spcBef>
            </a:pPr>
            <a:r>
              <a:rPr lang="en-US" sz="2200" dirty="0"/>
              <a:t>If hay is not protected significant losses in nutritive value can occur. </a:t>
            </a:r>
          </a:p>
          <a:p>
            <a:pPr>
              <a:lnSpc>
                <a:spcPct val="160000"/>
              </a:lnSpc>
              <a:spcBef>
                <a:spcPts val="0"/>
              </a:spcBef>
            </a:pPr>
            <a:r>
              <a:rPr lang="en-US" sz="2200" dirty="0"/>
              <a:t>Exposure to rain will cause respiration and leaching losses increase the risk of molding which results in poor palatability and increase incidences of respiratory diseases in the stock eating it.</a:t>
            </a:r>
            <a:endParaRPr lang="en-NZ" sz="2200" dirty="0"/>
          </a:p>
          <a:p>
            <a:endParaRPr lang="en-US" altLang="en-US" sz="1900" dirty="0"/>
          </a:p>
        </p:txBody>
      </p:sp>
      <p:pic>
        <p:nvPicPr>
          <p:cNvPr id="1026" name="Picture 2" descr="The best way to store hay | ABC Sheds ...">
            <a:extLst>
              <a:ext uri="{FF2B5EF4-FFF2-40B4-BE49-F238E27FC236}">
                <a16:creationId xmlns:a16="http://schemas.microsoft.com/office/drawing/2014/main" id="{21A23766-5320-F678-5DA2-013585BE8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26" r="2" b="791"/>
          <a:stretch/>
        </p:blipFill>
        <p:spPr bwMode="auto">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TotalTime>
  <Words>395</Words>
  <Application>Microsoft Office PowerPoint</Application>
  <PresentationFormat>Widescreen</PresentationFormat>
  <Paragraphs>25</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Times New Roman</vt:lpstr>
      <vt:lpstr>Office Theme</vt:lpstr>
      <vt:lpstr>PowerPoint Presentation</vt:lpstr>
      <vt:lpstr>Hay Making</vt:lpstr>
      <vt:lpstr>Mowing hay</vt:lpstr>
      <vt:lpstr>Quality pasture</vt:lpstr>
      <vt:lpstr>Tedding</vt:lpstr>
      <vt:lpstr>Windrowing</vt:lpstr>
      <vt:lpstr>Baling</vt:lpstr>
      <vt:lpstr>Types of bales</vt:lpstr>
      <vt:lpstr>Storage</vt:lpstr>
      <vt:lpstr>Discussion 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Susan Stokes</cp:lastModifiedBy>
  <cp:revision>5</cp:revision>
  <dcterms:created xsi:type="dcterms:W3CDTF">2024-09-01T00:36:53Z</dcterms:created>
  <dcterms:modified xsi:type="dcterms:W3CDTF">2025-07-30T19:52:17Z</dcterms:modified>
</cp:coreProperties>
</file>